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432" r:id="rId2"/>
    <p:sldId id="463" r:id="rId3"/>
    <p:sldId id="457" r:id="rId4"/>
    <p:sldId id="587" r:id="rId5"/>
    <p:sldId id="512" r:id="rId6"/>
    <p:sldId id="591" r:id="rId7"/>
    <p:sldId id="592" r:id="rId8"/>
    <p:sldId id="519" r:id="rId9"/>
    <p:sldId id="589" r:id="rId10"/>
    <p:sldId id="518" r:id="rId11"/>
    <p:sldId id="534" r:id="rId12"/>
    <p:sldId id="532" r:id="rId13"/>
    <p:sldId id="533" r:id="rId14"/>
    <p:sldId id="580" r:id="rId15"/>
    <p:sldId id="581" r:id="rId16"/>
    <p:sldId id="582" r:id="rId17"/>
    <p:sldId id="583" r:id="rId18"/>
    <p:sldId id="585" r:id="rId19"/>
    <p:sldId id="586" r:id="rId20"/>
    <p:sldId id="544" r:id="rId21"/>
    <p:sldId id="565" r:id="rId22"/>
    <p:sldId id="578" r:id="rId23"/>
    <p:sldId id="577" r:id="rId24"/>
    <p:sldId id="567" r:id="rId25"/>
    <p:sldId id="548" r:id="rId26"/>
    <p:sldId id="576" r:id="rId27"/>
    <p:sldId id="551" r:id="rId28"/>
    <p:sldId id="550" r:id="rId29"/>
    <p:sldId id="579" r:id="rId30"/>
    <p:sldId id="568" r:id="rId31"/>
    <p:sldId id="569" r:id="rId32"/>
    <p:sldId id="570" r:id="rId33"/>
    <p:sldId id="572" r:id="rId34"/>
    <p:sldId id="571" r:id="rId35"/>
    <p:sldId id="558" r:id="rId36"/>
    <p:sldId id="575" r:id="rId37"/>
    <p:sldId id="573" r:id="rId38"/>
    <p:sldId id="574" r:id="rId39"/>
    <p:sldId id="266" r:id="rId40"/>
    <p:sldId id="588" r:id="rId41"/>
    <p:sldId id="59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154"/>
    <a:srgbClr val="334041"/>
    <a:srgbClr val="41B5A1"/>
    <a:srgbClr val="62BD80"/>
    <a:srgbClr val="004B6B"/>
    <a:srgbClr val="6DB444"/>
    <a:srgbClr val="0C6467"/>
    <a:srgbClr val="2E393B"/>
    <a:srgbClr val="7DA400"/>
    <a:srgbClr val="26AF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36" autoAdjust="0"/>
    <p:restoredTop sz="69640" autoAdjust="0"/>
  </p:normalViewPr>
  <p:slideViewPr>
    <p:cSldViewPr snapToGrid="0" snapToObjects="1">
      <p:cViewPr>
        <p:scale>
          <a:sx n="92" d="100"/>
          <a:sy n="92" d="100"/>
        </p:scale>
        <p:origin x="-1434" y="-48"/>
      </p:cViewPr>
      <p:guideLst>
        <p:guide orient="horz" pos="3360"/>
        <p:guide pos="2832"/>
      </p:guideLst>
    </p:cSldViewPr>
  </p:slideViewPr>
  <p:notesTextViewPr>
    <p:cViewPr>
      <p:scale>
        <a:sx n="1" d="1"/>
        <a:sy n="1" d="1"/>
      </p:scale>
      <p:origin x="0" y="0"/>
    </p:cViewPr>
  </p:notesTextViewPr>
  <p:sorterViewPr>
    <p:cViewPr>
      <p:scale>
        <a:sx n="106" d="100"/>
        <a:sy n="106" d="100"/>
      </p:scale>
      <p:origin x="0" y="0"/>
    </p:cViewPr>
  </p:sorterViewPr>
  <p:notesViewPr>
    <p:cSldViewPr snapToGrid="0" snapToObjects="1">
      <p:cViewPr>
        <p:scale>
          <a:sx n="100" d="100"/>
          <a:sy n="100" d="100"/>
        </p:scale>
        <p:origin x="-2508"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4F7AB3-9807-44A0-9104-8F189F0F77FF}"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4FA22A9E-C1C1-4717-BD27-D7F69F199FD0}">
      <dgm:prSet phldrT="[Text]" custT="1"/>
      <dgm:spPr>
        <a:gradFill flip="none" rotWithShape="1">
          <a:gsLst>
            <a:gs pos="0">
              <a:srgbClr val="78DBE0"/>
            </a:gs>
            <a:gs pos="100000">
              <a:schemeClr val="tx1">
                <a:lumMod val="75000"/>
              </a:schemeClr>
            </a:gs>
          </a:gsLst>
          <a:lin ang="2700000" scaled="0"/>
          <a:tileRect/>
        </a:gradFill>
        <a:ln>
          <a:noFill/>
        </a:ln>
        <a:effectLst>
          <a:outerShdw blurRad="50800" dist="38100" dir="2700000">
            <a:srgbClr val="000000">
              <a:alpha val="43000"/>
            </a:srgbClr>
          </a:outerShdw>
        </a:effectLst>
      </dgm:spPr>
      <dgm:t>
        <a:bodyPr/>
        <a:lstStyle/>
        <a:p>
          <a:r>
            <a:rPr lang="en-US" sz="1100" b="1" dirty="0" smtClean="0"/>
            <a:t>Migration Assessment Service (MAS)</a:t>
          </a:r>
          <a:endParaRPr lang="en-US" sz="1100" b="1" dirty="0"/>
        </a:p>
      </dgm:t>
    </dgm:pt>
    <dgm:pt modelId="{A6E4E00B-8816-4C36-9C6B-E75D327228FB}" type="parTrans" cxnId="{F445A33E-A58A-498F-B820-124865CBCDA0}">
      <dgm:prSet/>
      <dgm:spPr/>
      <dgm:t>
        <a:bodyPr/>
        <a:lstStyle/>
        <a:p>
          <a:endParaRPr lang="en-US" sz="1600"/>
        </a:p>
      </dgm:t>
    </dgm:pt>
    <dgm:pt modelId="{AD191155-07FB-4ED3-8C4E-89B779B860C4}" type="sibTrans" cxnId="{F445A33E-A58A-498F-B820-124865CBCDA0}">
      <dgm:prSet/>
      <dgm:spPr/>
      <dgm:t>
        <a:bodyPr/>
        <a:lstStyle/>
        <a:p>
          <a:endParaRPr lang="en-US" sz="1600"/>
        </a:p>
      </dgm:t>
    </dgm:pt>
    <dgm:pt modelId="{75E49858-61D5-4BFB-9F18-CFFA2BFE45E9}">
      <dgm:prSet phldrT="[Text]" custT="1"/>
      <dgm:spPr>
        <a:gradFill flip="none" rotWithShape="1">
          <a:gsLst>
            <a:gs pos="0">
              <a:schemeClr val="bg1">
                <a:lumMod val="65000"/>
              </a:schemeClr>
            </a:gs>
            <a:gs pos="95000">
              <a:srgbClr val="525154"/>
            </a:gs>
          </a:gsLst>
          <a:lin ang="1080000" scaled="0"/>
          <a:tileRect/>
        </a:gradFill>
        <a:ln>
          <a:noFill/>
        </a:ln>
        <a:effectLst>
          <a:outerShdw blurRad="50800" dist="38100" dir="2700000">
            <a:srgbClr val="000000">
              <a:alpha val="43000"/>
            </a:srgbClr>
          </a:outerShdw>
        </a:effectLst>
      </dgm:spPr>
      <dgm:t>
        <a:bodyPr/>
        <a:lstStyle/>
        <a:p>
          <a:r>
            <a:rPr lang="en-US" sz="1200" b="1" dirty="0" smtClean="0"/>
            <a:t>Discovery</a:t>
          </a:r>
          <a:endParaRPr lang="en-US" sz="1200" b="1" dirty="0"/>
        </a:p>
      </dgm:t>
    </dgm:pt>
    <dgm:pt modelId="{26F586DA-6F7A-4CF1-A8D9-9CD8F033600C}" type="parTrans" cxnId="{1E3667D1-5BB7-4C44-A9ED-6CE4C3B370B6}">
      <dgm:prSet/>
      <dgm:spPr/>
      <dgm:t>
        <a:bodyPr/>
        <a:lstStyle/>
        <a:p>
          <a:endParaRPr lang="en-US" sz="1600"/>
        </a:p>
      </dgm:t>
    </dgm:pt>
    <dgm:pt modelId="{739DAA6C-489D-4E78-8B0F-414082A78DA6}" type="sibTrans" cxnId="{1E3667D1-5BB7-4C44-A9ED-6CE4C3B370B6}">
      <dgm:prSet/>
      <dgm:spPr/>
      <dgm:t>
        <a:bodyPr/>
        <a:lstStyle/>
        <a:p>
          <a:endParaRPr lang="en-US" sz="1600"/>
        </a:p>
      </dgm:t>
    </dgm:pt>
    <dgm:pt modelId="{E2149A56-11B4-4208-920A-051022D0A7ED}">
      <dgm:prSet phldrT="[Text]" custT="1"/>
      <dgm:spPr>
        <a:gradFill flip="none" rotWithShape="1">
          <a:gsLst>
            <a:gs pos="0">
              <a:schemeClr val="accent5">
                <a:hueOff val="7416817"/>
                <a:satOff val="-8380"/>
                <a:lumOff val="-9412"/>
              </a:schemeClr>
            </a:gs>
            <a:gs pos="74000">
              <a:schemeClr val="tx1">
                <a:lumMod val="50000"/>
              </a:schemeClr>
            </a:gs>
          </a:gsLst>
          <a:lin ang="2400000" scaled="0"/>
          <a:tileRect/>
        </a:gradFill>
        <a:ln>
          <a:noFill/>
        </a:ln>
        <a:effectLst>
          <a:outerShdw blurRad="50800" dist="38100" dir="2700000">
            <a:srgbClr val="000000">
              <a:alpha val="43000"/>
            </a:srgbClr>
          </a:outerShdw>
        </a:effectLst>
      </dgm:spPr>
      <dgm:t>
        <a:bodyPr/>
        <a:lstStyle/>
        <a:p>
          <a:r>
            <a:rPr lang="en-US" sz="1200" b="1" dirty="0" smtClean="0"/>
            <a:t>Design and Validation</a:t>
          </a:r>
          <a:endParaRPr lang="en-US" sz="1200" b="1" dirty="0"/>
        </a:p>
      </dgm:t>
    </dgm:pt>
    <dgm:pt modelId="{F6FAB414-3AAD-4136-8951-49ACD5AADDF0}" type="parTrans" cxnId="{26544149-CB22-4A58-A39A-A2232E03142D}">
      <dgm:prSet/>
      <dgm:spPr/>
      <dgm:t>
        <a:bodyPr/>
        <a:lstStyle/>
        <a:p>
          <a:endParaRPr lang="en-US" sz="1600"/>
        </a:p>
      </dgm:t>
    </dgm:pt>
    <dgm:pt modelId="{32065F69-36A8-4BEB-A29A-9A09F907FC90}" type="sibTrans" cxnId="{26544149-CB22-4A58-A39A-A2232E03142D}">
      <dgm:prSet/>
      <dgm:spPr/>
      <dgm:t>
        <a:bodyPr/>
        <a:lstStyle/>
        <a:p>
          <a:endParaRPr lang="en-US" sz="1600"/>
        </a:p>
      </dgm:t>
    </dgm:pt>
    <dgm:pt modelId="{6F814108-2F74-40ED-95ED-17B57002777D}">
      <dgm:prSet phldrT="[Text]" custT="1"/>
      <dgm:spPr>
        <a:gradFill flip="none" rotWithShape="1">
          <a:gsLst>
            <a:gs pos="0">
              <a:srgbClr val="319569"/>
            </a:gs>
            <a:gs pos="68000">
              <a:schemeClr val="accent4">
                <a:lumMod val="75000"/>
              </a:schemeClr>
            </a:gs>
          </a:gsLst>
          <a:lin ang="1080000" scaled="0"/>
          <a:tileRect/>
        </a:gradFill>
        <a:ln>
          <a:noFill/>
        </a:ln>
        <a:effectLst>
          <a:outerShdw blurRad="50800" dist="38100" dir="2700000">
            <a:srgbClr val="000000">
              <a:alpha val="43000"/>
            </a:srgbClr>
          </a:outerShdw>
        </a:effectLst>
      </dgm:spPr>
      <dgm:t>
        <a:bodyPr/>
        <a:lstStyle/>
        <a:p>
          <a:r>
            <a:rPr lang="en-US" sz="1200" b="1" dirty="0" smtClean="0"/>
            <a:t>Production Execution</a:t>
          </a:r>
          <a:endParaRPr lang="en-US" sz="1200" b="1" dirty="0"/>
        </a:p>
      </dgm:t>
    </dgm:pt>
    <dgm:pt modelId="{7D739EBF-5D1F-40A7-8758-1FA287EE95D4}" type="parTrans" cxnId="{B200B589-8D39-471A-A488-A343690D3553}">
      <dgm:prSet/>
      <dgm:spPr/>
      <dgm:t>
        <a:bodyPr/>
        <a:lstStyle/>
        <a:p>
          <a:endParaRPr lang="en-US" sz="1600"/>
        </a:p>
      </dgm:t>
    </dgm:pt>
    <dgm:pt modelId="{8328A781-5E19-42B3-B870-FBB7D85B0E01}" type="sibTrans" cxnId="{B200B589-8D39-471A-A488-A343690D3553}">
      <dgm:prSet/>
      <dgm:spPr/>
      <dgm:t>
        <a:bodyPr/>
        <a:lstStyle/>
        <a:p>
          <a:endParaRPr lang="en-US" sz="1600"/>
        </a:p>
      </dgm:t>
    </dgm:pt>
    <dgm:pt modelId="{5547B2D2-1C05-429D-9CC0-414F152903A5}">
      <dgm:prSet phldrT="[Tex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rgbClr val="0071A0"/>
          </a:solidFill>
        </a:ln>
      </dgm:spPr>
      <dgm:t>
        <a:bodyPr/>
        <a:lstStyle/>
        <a:p>
          <a:r>
            <a:rPr lang="en-US" sz="800" b="1" dirty="0" smtClean="0">
              <a:solidFill>
                <a:srgbClr val="525154"/>
              </a:solidFill>
            </a:rPr>
            <a:t>Application Design for Unified Architecture</a:t>
          </a:r>
          <a:endParaRPr lang="en-US" sz="800" b="1" dirty="0">
            <a:solidFill>
              <a:srgbClr val="525154"/>
            </a:solidFill>
          </a:endParaRPr>
        </a:p>
      </dgm:t>
    </dgm:pt>
    <dgm:pt modelId="{9F43FA7A-62A1-4ABD-B6A2-B0E51C102283}" type="parTrans" cxnId="{69460E12-3F4B-488F-9DAA-782B5628D296}">
      <dgm:prSet/>
      <dgm:spPr>
        <a:ln>
          <a:solidFill>
            <a:srgbClr val="0071A0"/>
          </a:solidFill>
        </a:ln>
      </dgm:spPr>
      <dgm:t>
        <a:bodyPr/>
        <a:lstStyle/>
        <a:p>
          <a:endParaRPr lang="en-US" sz="800" b="1" dirty="0">
            <a:solidFill>
              <a:srgbClr val="000000"/>
            </a:solidFill>
          </a:endParaRPr>
        </a:p>
      </dgm:t>
    </dgm:pt>
    <dgm:pt modelId="{AA43D47F-6626-4C21-A6C9-0E71525E0EFD}" type="sibTrans" cxnId="{69460E12-3F4B-488F-9DAA-782B5628D296}">
      <dgm:prSet/>
      <dgm:spPr/>
      <dgm:t>
        <a:bodyPr/>
        <a:lstStyle/>
        <a:p>
          <a:endParaRPr lang="en-US" sz="1600"/>
        </a:p>
      </dgm:t>
    </dgm:pt>
    <dgm:pt modelId="{9B580F83-8FC3-4A14-9500-328CF2D2D19D}">
      <dgm:prSet phldrT="[Tex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rgbClr val="008041"/>
          </a:solidFill>
        </a:ln>
      </dgm:spPr>
      <dgm:t>
        <a:bodyPr/>
        <a:lstStyle/>
        <a:p>
          <a:r>
            <a:rPr lang="en-US" sz="800" b="1" dirty="0" smtClean="0">
              <a:solidFill>
                <a:srgbClr val="525154"/>
              </a:solidFill>
            </a:rPr>
            <a:t>Deploy Unified Architecture</a:t>
          </a:r>
          <a:endParaRPr lang="en-US" sz="800" b="1" dirty="0">
            <a:solidFill>
              <a:srgbClr val="525154"/>
            </a:solidFill>
          </a:endParaRPr>
        </a:p>
      </dgm:t>
    </dgm:pt>
    <dgm:pt modelId="{FEE5C7C8-4B4D-4B8A-BD90-14CDA732374F}" type="parTrans" cxnId="{B70570CC-AB0A-4292-A286-6023FB8D0E9A}">
      <dgm:prSet/>
      <dgm:spPr>
        <a:ln>
          <a:solidFill>
            <a:srgbClr val="319569"/>
          </a:solidFill>
        </a:ln>
      </dgm:spPr>
      <dgm:t>
        <a:bodyPr/>
        <a:lstStyle/>
        <a:p>
          <a:endParaRPr lang="en-US" sz="800" b="1" dirty="0">
            <a:solidFill>
              <a:srgbClr val="000000"/>
            </a:solidFill>
          </a:endParaRPr>
        </a:p>
      </dgm:t>
    </dgm:pt>
    <dgm:pt modelId="{02AD8A62-0CB7-49EF-A597-E1291D675325}" type="sibTrans" cxnId="{B70570CC-AB0A-4292-A286-6023FB8D0E9A}">
      <dgm:prSet/>
      <dgm:spPr/>
      <dgm:t>
        <a:bodyPr/>
        <a:lstStyle/>
        <a:p>
          <a:endParaRPr lang="en-US" sz="1600"/>
        </a:p>
      </dgm:t>
    </dgm:pt>
    <dgm:pt modelId="{420B4417-3CE1-46D5-999B-86A0325C73AC}">
      <dgm:prSet phldrT="[Tex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rgbClr val="008041"/>
          </a:solidFill>
        </a:ln>
      </dgm:spPr>
      <dgm:t>
        <a:bodyPr/>
        <a:lstStyle/>
        <a:p>
          <a:r>
            <a:rPr lang="en-US" sz="800" b="1" dirty="0" smtClean="0">
              <a:solidFill>
                <a:srgbClr val="525154"/>
              </a:solidFill>
            </a:rPr>
            <a:t>User </a:t>
          </a:r>
          <a:r>
            <a:rPr lang="en-US" sz="800" b="1" smtClean="0">
              <a:solidFill>
                <a:srgbClr val="525154"/>
              </a:solidFill>
            </a:rPr>
            <a:t>Acceptance Testing</a:t>
          </a:r>
          <a:endParaRPr lang="en-US" sz="800" b="1" dirty="0" smtClean="0">
            <a:solidFill>
              <a:srgbClr val="525154"/>
            </a:solidFill>
          </a:endParaRPr>
        </a:p>
      </dgm:t>
    </dgm:pt>
    <dgm:pt modelId="{659634F6-35F0-4EDD-B97D-DAF4152A967B}" type="parTrans" cxnId="{44F649DB-B15A-4DA1-9747-E8C7ACCAE6AC}">
      <dgm:prSet/>
      <dgm:spPr>
        <a:ln>
          <a:solidFill>
            <a:srgbClr val="319569"/>
          </a:solidFill>
        </a:ln>
      </dgm:spPr>
      <dgm:t>
        <a:bodyPr/>
        <a:lstStyle/>
        <a:p>
          <a:endParaRPr lang="en-US" sz="800" b="1" dirty="0">
            <a:solidFill>
              <a:srgbClr val="000000"/>
            </a:solidFill>
          </a:endParaRPr>
        </a:p>
      </dgm:t>
    </dgm:pt>
    <dgm:pt modelId="{6B195A4C-C612-499B-AA50-60D9373BA52F}" type="sibTrans" cxnId="{44F649DB-B15A-4DA1-9747-E8C7ACCAE6AC}">
      <dgm:prSet/>
      <dgm:spPr/>
      <dgm:t>
        <a:bodyPr/>
        <a:lstStyle/>
        <a:p>
          <a:endParaRPr lang="en-US" sz="1600"/>
        </a:p>
      </dgm:t>
    </dgm:pt>
    <dgm:pt modelId="{D4E1F2D7-0375-4538-9A72-F5C8DA4B59C3}">
      <dgm:prSet phldrT="[Tex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rgbClr val="008041"/>
          </a:solidFill>
        </a:ln>
      </dgm:spPr>
      <dgm:t>
        <a:bodyPr/>
        <a:lstStyle/>
        <a:p>
          <a:r>
            <a:rPr lang="en-US" sz="800" b="1" dirty="0" smtClean="0">
              <a:solidFill>
                <a:srgbClr val="525154"/>
              </a:solidFill>
            </a:rPr>
            <a:t>System Management Framework </a:t>
          </a:r>
          <a:br>
            <a:rPr lang="en-US" sz="800" b="1" dirty="0" smtClean="0">
              <a:solidFill>
                <a:srgbClr val="525154"/>
              </a:solidFill>
            </a:rPr>
          </a:br>
          <a:r>
            <a:rPr lang="en-US" sz="800" b="1" dirty="0" smtClean="0">
              <a:solidFill>
                <a:srgbClr val="525154"/>
              </a:solidFill>
            </a:rPr>
            <a:t>Integration</a:t>
          </a:r>
        </a:p>
      </dgm:t>
    </dgm:pt>
    <dgm:pt modelId="{E9391526-AD3C-48A6-B715-9D96CCBCFF02}" type="parTrans" cxnId="{C89D8731-3605-4904-A6E5-2F138E17CC2C}">
      <dgm:prSet/>
      <dgm:spPr>
        <a:ln>
          <a:solidFill>
            <a:srgbClr val="319569"/>
          </a:solidFill>
        </a:ln>
      </dgm:spPr>
      <dgm:t>
        <a:bodyPr/>
        <a:lstStyle/>
        <a:p>
          <a:endParaRPr lang="en-US" sz="800" b="1" dirty="0">
            <a:solidFill>
              <a:srgbClr val="000000"/>
            </a:solidFill>
          </a:endParaRPr>
        </a:p>
      </dgm:t>
    </dgm:pt>
    <dgm:pt modelId="{B25EA036-5AA7-4F6E-BB53-9C01FC1C9707}" type="sibTrans" cxnId="{C89D8731-3605-4904-A6E5-2F138E17CC2C}">
      <dgm:prSet/>
      <dgm:spPr/>
      <dgm:t>
        <a:bodyPr/>
        <a:lstStyle/>
        <a:p>
          <a:endParaRPr lang="en-US" sz="1600"/>
        </a:p>
      </dgm:t>
    </dgm:pt>
    <dgm:pt modelId="{30773C5B-0052-4B93-BE91-F90A5C6B20E8}">
      <dgm:prSet phldrT="[Text]" custT="1"/>
      <dgm:spPr>
        <a:gradFill flip="none" rotWithShape="1">
          <a:gsLst>
            <a:gs pos="0">
              <a:schemeClr val="accent5">
                <a:hueOff val="12361362"/>
                <a:satOff val="-13966"/>
                <a:lumOff val="-15686"/>
              </a:schemeClr>
            </a:gs>
            <a:gs pos="100000">
              <a:schemeClr val="accent6">
                <a:lumMod val="75000"/>
              </a:schemeClr>
            </a:gs>
          </a:gsLst>
          <a:lin ang="2460000" scaled="0"/>
          <a:tileRect/>
        </a:gradFill>
        <a:ln>
          <a:noFill/>
        </a:ln>
        <a:effectLst>
          <a:outerShdw blurRad="50800" dist="38100" dir="2700000">
            <a:srgbClr val="000000">
              <a:alpha val="43000"/>
            </a:srgbClr>
          </a:outerShdw>
        </a:effectLst>
      </dgm:spPr>
      <dgm:t>
        <a:bodyPr/>
        <a:lstStyle/>
        <a:p>
          <a:r>
            <a:rPr lang="en-US" sz="1200" b="1" dirty="0" smtClean="0"/>
            <a:t>Post-Migration</a:t>
          </a:r>
        </a:p>
      </dgm:t>
    </dgm:pt>
    <dgm:pt modelId="{ABC6D97A-262B-4AB8-ABF8-DCC8433E249F}" type="parTrans" cxnId="{E0AD6950-9D76-4B24-BA09-B67DDCD7BDF8}">
      <dgm:prSet/>
      <dgm:spPr/>
      <dgm:t>
        <a:bodyPr/>
        <a:lstStyle/>
        <a:p>
          <a:endParaRPr lang="en-US" sz="1600"/>
        </a:p>
      </dgm:t>
    </dgm:pt>
    <dgm:pt modelId="{8BFC43A6-E05C-4796-9F8A-18BC02D548B6}" type="sibTrans" cxnId="{E0AD6950-9D76-4B24-BA09-B67DDCD7BDF8}">
      <dgm:prSet/>
      <dgm:spPr/>
      <dgm:t>
        <a:bodyPr/>
        <a:lstStyle/>
        <a:p>
          <a:endParaRPr lang="en-US" sz="1600"/>
        </a:p>
      </dgm:t>
    </dgm:pt>
    <dgm:pt modelId="{9E8B2F94-C866-45DB-89D8-CC2E7A72A322}">
      <dgm:prSet custT="1"/>
      <dgm:spPr>
        <a:gradFill flip="none" rotWithShape="1">
          <a:gsLst>
            <a:gs pos="16000">
              <a:schemeClr val="bg1"/>
            </a:gs>
            <a:gs pos="100000">
              <a:schemeClr val="tx1">
                <a:lumMod val="20000"/>
                <a:lumOff val="80000"/>
              </a:schemeClr>
            </a:gs>
          </a:gsLst>
          <a:lin ang="1980000" scaled="0"/>
          <a:tileRect/>
        </a:gradFill>
        <a:ln>
          <a:solidFill>
            <a:schemeClr val="bg1">
              <a:lumMod val="50000"/>
            </a:schemeClr>
          </a:solidFill>
        </a:ln>
      </dgm:spPr>
      <dgm:t>
        <a:bodyPr/>
        <a:lstStyle/>
        <a:p>
          <a:r>
            <a:rPr lang="en-US" sz="800" b="1" dirty="0" smtClean="0">
              <a:solidFill>
                <a:srgbClr val="525154"/>
              </a:solidFill>
            </a:rPr>
            <a:t>Detailed Application Inventory and Analysis</a:t>
          </a:r>
        </a:p>
      </dgm:t>
    </dgm:pt>
    <dgm:pt modelId="{E43FE710-F6E4-4E65-9337-ECF918F1DD37}" type="parTrans" cxnId="{A8D3D50B-BF1C-4F4E-B60D-ED1088A4342E}">
      <dgm:prSet/>
      <dgm:spPr>
        <a:ln>
          <a:solidFill>
            <a:schemeClr val="bg1">
              <a:lumMod val="50000"/>
            </a:schemeClr>
          </a:solidFill>
        </a:ln>
      </dgm:spPr>
      <dgm:t>
        <a:bodyPr/>
        <a:lstStyle/>
        <a:p>
          <a:endParaRPr lang="en-US" sz="800" b="1" dirty="0">
            <a:solidFill>
              <a:srgbClr val="000000"/>
            </a:solidFill>
          </a:endParaRPr>
        </a:p>
      </dgm:t>
    </dgm:pt>
    <dgm:pt modelId="{CD6F0767-BF73-4FB6-A963-0AADA644C142}" type="sibTrans" cxnId="{A8D3D50B-BF1C-4F4E-B60D-ED1088A4342E}">
      <dgm:prSet/>
      <dgm:spPr/>
      <dgm:t>
        <a:bodyPr/>
        <a:lstStyle/>
        <a:p>
          <a:endParaRPr lang="en-US" sz="1600"/>
        </a:p>
      </dgm:t>
    </dgm:pt>
    <dgm:pt modelId="{DF2DE47E-2852-4FA3-9654-DBA0C98DDD00}">
      <dgm:prSe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rgbClr val="0071A0"/>
          </a:solidFill>
        </a:ln>
      </dgm:spPr>
      <dgm:t>
        <a:bodyPr/>
        <a:lstStyle/>
        <a:p>
          <a:r>
            <a:rPr lang="en-US" sz="800" b="1" dirty="0" smtClean="0">
              <a:solidFill>
                <a:srgbClr val="525154"/>
              </a:solidFill>
            </a:rPr>
            <a:t>Migration Transfer Map</a:t>
          </a:r>
        </a:p>
      </dgm:t>
    </dgm:pt>
    <dgm:pt modelId="{0645EB63-3E71-472C-ACDA-E83DFEFFD407}" type="parTrans" cxnId="{B829A3B5-931D-459B-A836-D5B0ED239F71}">
      <dgm:prSet/>
      <dgm:spPr>
        <a:ln>
          <a:solidFill>
            <a:srgbClr val="0071A0"/>
          </a:solidFill>
        </a:ln>
      </dgm:spPr>
      <dgm:t>
        <a:bodyPr/>
        <a:lstStyle/>
        <a:p>
          <a:endParaRPr lang="en-US" sz="800" b="1" dirty="0">
            <a:solidFill>
              <a:srgbClr val="000000"/>
            </a:solidFill>
          </a:endParaRPr>
        </a:p>
      </dgm:t>
    </dgm:pt>
    <dgm:pt modelId="{0D37A493-EF8D-4D65-B483-FF332915D1E2}" type="sibTrans" cxnId="{B829A3B5-931D-459B-A836-D5B0ED239F71}">
      <dgm:prSet/>
      <dgm:spPr/>
      <dgm:t>
        <a:bodyPr/>
        <a:lstStyle/>
        <a:p>
          <a:endParaRPr lang="en-US" sz="1400"/>
        </a:p>
      </dgm:t>
    </dgm:pt>
    <dgm:pt modelId="{982AAD2F-67BA-4E3E-87DC-6F0F3DDB1C48}">
      <dgm:prSe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rgbClr val="0071A0"/>
          </a:solidFill>
        </a:ln>
      </dgm:spPr>
      <dgm:t>
        <a:bodyPr/>
        <a:lstStyle/>
        <a:p>
          <a:r>
            <a:rPr lang="en-US" sz="800" b="1" dirty="0" smtClean="0">
              <a:solidFill>
                <a:srgbClr val="525154"/>
              </a:solidFill>
            </a:rPr>
            <a:t>Target Architecture Low-level Design Document</a:t>
          </a:r>
        </a:p>
      </dgm:t>
    </dgm:pt>
    <dgm:pt modelId="{497994E5-54B5-44E3-94FD-2EBFBAF34342}" type="parTrans" cxnId="{26AFEC19-EF80-4C59-B23E-E6F2801328CC}">
      <dgm:prSet/>
      <dgm:spPr>
        <a:ln>
          <a:solidFill>
            <a:srgbClr val="0071A0"/>
          </a:solidFill>
        </a:ln>
      </dgm:spPr>
      <dgm:t>
        <a:bodyPr/>
        <a:lstStyle/>
        <a:p>
          <a:endParaRPr lang="en-US" sz="800" b="1" dirty="0">
            <a:solidFill>
              <a:srgbClr val="000000"/>
            </a:solidFill>
          </a:endParaRPr>
        </a:p>
      </dgm:t>
    </dgm:pt>
    <dgm:pt modelId="{15375C95-6B95-4DF3-9CCB-407C33543B09}" type="sibTrans" cxnId="{26AFEC19-EF80-4C59-B23E-E6F2801328CC}">
      <dgm:prSet/>
      <dgm:spPr/>
      <dgm:t>
        <a:bodyPr/>
        <a:lstStyle/>
        <a:p>
          <a:endParaRPr lang="en-US" sz="1400"/>
        </a:p>
      </dgm:t>
    </dgm:pt>
    <dgm:pt modelId="{994A56D9-71A0-4D3B-A7C5-091E426C7056}">
      <dgm:prSe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rgbClr val="0071A0"/>
          </a:solidFill>
        </a:ln>
      </dgm:spPr>
      <dgm:t>
        <a:bodyPr/>
        <a:lstStyle/>
        <a:p>
          <a:r>
            <a:rPr lang="en-US" sz="800" b="1" dirty="0" smtClean="0">
              <a:solidFill>
                <a:srgbClr val="525154"/>
              </a:solidFill>
            </a:rPr>
            <a:t>Detailed </a:t>
          </a:r>
          <a:br>
            <a:rPr lang="en-US" sz="800" b="1" dirty="0" smtClean="0">
              <a:solidFill>
                <a:srgbClr val="525154"/>
              </a:solidFill>
            </a:rPr>
          </a:br>
          <a:r>
            <a:rPr lang="en-US" sz="800" b="1" dirty="0" smtClean="0">
              <a:solidFill>
                <a:srgbClr val="525154"/>
              </a:solidFill>
            </a:rPr>
            <a:t>Migration Plan</a:t>
          </a:r>
        </a:p>
      </dgm:t>
    </dgm:pt>
    <dgm:pt modelId="{35B72761-6DD7-419D-B76A-CE51142C9C97}" type="parTrans" cxnId="{78910481-FB96-4171-8126-4F402A11AB00}">
      <dgm:prSet/>
      <dgm:spPr>
        <a:ln>
          <a:solidFill>
            <a:srgbClr val="0071A0"/>
          </a:solidFill>
        </a:ln>
      </dgm:spPr>
      <dgm:t>
        <a:bodyPr/>
        <a:lstStyle/>
        <a:p>
          <a:endParaRPr lang="en-US" sz="800" b="1" dirty="0">
            <a:solidFill>
              <a:srgbClr val="000000"/>
            </a:solidFill>
          </a:endParaRPr>
        </a:p>
      </dgm:t>
    </dgm:pt>
    <dgm:pt modelId="{530FE4F8-2AF9-4017-902C-91A7866AC78A}" type="sibTrans" cxnId="{78910481-FB96-4171-8126-4F402A11AB00}">
      <dgm:prSet/>
      <dgm:spPr/>
      <dgm:t>
        <a:bodyPr/>
        <a:lstStyle/>
        <a:p>
          <a:endParaRPr lang="en-US" sz="1400"/>
        </a:p>
      </dgm:t>
    </dgm:pt>
    <dgm:pt modelId="{3446B12A-636D-45D1-9DAC-D6DB0D354D89}">
      <dgm:prSet phldrT="[Tex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dgm:spPr>
      <dgm:t>
        <a:bodyPr/>
        <a:lstStyle/>
        <a:p>
          <a:r>
            <a:rPr lang="en-US" sz="800" b="1" dirty="0" smtClean="0">
              <a:solidFill>
                <a:srgbClr val="525154"/>
              </a:solidFill>
            </a:rPr>
            <a:t>Unified Landscape Analysis</a:t>
          </a:r>
        </a:p>
      </dgm:t>
    </dgm:pt>
    <dgm:pt modelId="{BEE5A593-B790-49D3-B20B-AA65992B4AD3}" type="parTrans" cxnId="{34423BAA-3F50-40A4-BEC2-07007836467E}">
      <dgm:prSet/>
      <dgm:spPr/>
      <dgm:t>
        <a:bodyPr/>
        <a:lstStyle/>
        <a:p>
          <a:endParaRPr lang="en-US" sz="800" b="1" dirty="0">
            <a:solidFill>
              <a:srgbClr val="000000"/>
            </a:solidFill>
          </a:endParaRPr>
        </a:p>
      </dgm:t>
    </dgm:pt>
    <dgm:pt modelId="{111A6D45-38CB-45DF-95BF-6E789C61A000}" type="sibTrans" cxnId="{34423BAA-3F50-40A4-BEC2-07007836467E}">
      <dgm:prSet/>
      <dgm:spPr/>
      <dgm:t>
        <a:bodyPr/>
        <a:lstStyle/>
        <a:p>
          <a:endParaRPr lang="en-US" sz="1400"/>
        </a:p>
      </dgm:t>
    </dgm:pt>
    <dgm:pt modelId="{6A22A6DE-5B6E-4F5D-A885-00481BEF8372}">
      <dgm:prSet phldrT="[Tex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dgm:spPr>
      <dgm:t>
        <a:bodyPr/>
        <a:lstStyle/>
        <a:p>
          <a:r>
            <a:rPr lang="en-US" sz="800" b="1" dirty="0" smtClean="0">
              <a:solidFill>
                <a:srgbClr val="525154"/>
              </a:solidFill>
            </a:rPr>
            <a:t>Knowledge Transfer</a:t>
          </a:r>
        </a:p>
      </dgm:t>
    </dgm:pt>
    <dgm:pt modelId="{7186709C-83C0-415E-B63F-5F64D8BA0426}" type="parTrans" cxnId="{3C772FBE-C7E7-4CA1-8FB7-E720C71A9DE8}">
      <dgm:prSet/>
      <dgm:spPr/>
      <dgm:t>
        <a:bodyPr/>
        <a:lstStyle/>
        <a:p>
          <a:endParaRPr lang="en-US" sz="800" b="1" dirty="0">
            <a:solidFill>
              <a:srgbClr val="000000"/>
            </a:solidFill>
          </a:endParaRPr>
        </a:p>
      </dgm:t>
    </dgm:pt>
    <dgm:pt modelId="{95319888-4B76-43A3-A38E-46AA36CB1BAE}" type="sibTrans" cxnId="{3C772FBE-C7E7-4CA1-8FB7-E720C71A9DE8}">
      <dgm:prSet/>
      <dgm:spPr/>
      <dgm:t>
        <a:bodyPr/>
        <a:lstStyle/>
        <a:p>
          <a:endParaRPr lang="en-US" sz="1400"/>
        </a:p>
      </dgm:t>
    </dgm:pt>
    <dgm:pt modelId="{BF558CFC-5CEA-4732-A814-1E99DD888AA9}">
      <dgm:prSet phldrT="[Tex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rgbClr val="78DBE0"/>
          </a:solidFill>
        </a:ln>
      </dgm:spPr>
      <dgm:t>
        <a:bodyPr/>
        <a:lstStyle/>
        <a:p>
          <a:r>
            <a:rPr lang="en-US" sz="800" b="1" dirty="0" smtClean="0">
              <a:solidFill>
                <a:srgbClr val="525154"/>
              </a:solidFill>
            </a:rPr>
            <a:t>Architectural </a:t>
          </a:r>
          <a:r>
            <a:rPr lang="en-US" sz="800" b="1" dirty="0" err="1" smtClean="0">
              <a:solidFill>
                <a:srgbClr val="525154"/>
              </a:solidFill>
            </a:rPr>
            <a:t>BluePrint</a:t>
          </a:r>
          <a:endParaRPr lang="en-US" sz="800" b="1" dirty="0">
            <a:solidFill>
              <a:srgbClr val="525154"/>
            </a:solidFill>
          </a:endParaRPr>
        </a:p>
      </dgm:t>
    </dgm:pt>
    <dgm:pt modelId="{2F36F4D8-C231-4538-A516-59D2DC93555E}" type="parTrans" cxnId="{A38A3055-9147-499F-88C3-D32092DD1C11}">
      <dgm:prSet/>
      <dgm:spPr>
        <a:ln>
          <a:solidFill>
            <a:srgbClr val="78DBE0"/>
          </a:solidFill>
        </a:ln>
      </dgm:spPr>
      <dgm:t>
        <a:bodyPr/>
        <a:lstStyle/>
        <a:p>
          <a:endParaRPr lang="en-US" sz="1400"/>
        </a:p>
      </dgm:t>
    </dgm:pt>
    <dgm:pt modelId="{17906D3A-17E2-4870-B08C-36C393B9C708}" type="sibTrans" cxnId="{A38A3055-9147-499F-88C3-D32092DD1C11}">
      <dgm:prSet/>
      <dgm:spPr/>
      <dgm:t>
        <a:bodyPr/>
        <a:lstStyle/>
        <a:p>
          <a:endParaRPr lang="en-US" sz="1400"/>
        </a:p>
      </dgm:t>
    </dgm:pt>
    <dgm:pt modelId="{FEC46598-D745-47CF-8BE2-DE1EBCDF3E78}">
      <dgm:prSet phldrT="[Tex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rgbClr val="78DBE0"/>
          </a:solidFill>
        </a:ln>
      </dgm:spPr>
      <dgm:t>
        <a:bodyPr/>
        <a:lstStyle/>
        <a:p>
          <a:r>
            <a:rPr lang="en-US" sz="800" b="1" dirty="0" smtClean="0">
              <a:solidFill>
                <a:srgbClr val="525154"/>
              </a:solidFill>
            </a:rPr>
            <a:t>Migration Complexity Rating</a:t>
          </a:r>
          <a:endParaRPr lang="en-US" sz="800" b="1" dirty="0">
            <a:solidFill>
              <a:srgbClr val="525154"/>
            </a:solidFill>
          </a:endParaRPr>
        </a:p>
      </dgm:t>
    </dgm:pt>
    <dgm:pt modelId="{9832859B-75F0-454E-A13F-C11AAC449FB3}" type="parTrans" cxnId="{AB18CAA7-6EE4-4E2F-9899-FD8F59265473}">
      <dgm:prSet/>
      <dgm:spPr>
        <a:ln>
          <a:solidFill>
            <a:srgbClr val="78DBE0"/>
          </a:solidFill>
        </a:ln>
      </dgm:spPr>
      <dgm:t>
        <a:bodyPr/>
        <a:lstStyle/>
        <a:p>
          <a:endParaRPr lang="en-US" sz="1400"/>
        </a:p>
      </dgm:t>
    </dgm:pt>
    <dgm:pt modelId="{6DFB49F1-2E46-428C-BAA6-2B6C4D7CB424}" type="sibTrans" cxnId="{AB18CAA7-6EE4-4E2F-9899-FD8F59265473}">
      <dgm:prSet/>
      <dgm:spPr/>
      <dgm:t>
        <a:bodyPr/>
        <a:lstStyle/>
        <a:p>
          <a:endParaRPr lang="en-US" sz="1400"/>
        </a:p>
      </dgm:t>
    </dgm:pt>
    <dgm:pt modelId="{43AC013C-6962-496B-B694-A0D8BFDD06B8}">
      <dgm:prSet phldrT="[Tex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rgbClr val="78DBE0"/>
          </a:solidFill>
        </a:ln>
      </dgm:spPr>
      <dgm:t>
        <a:bodyPr/>
        <a:lstStyle/>
        <a:p>
          <a:r>
            <a:rPr lang="en-US" sz="800" b="1" dirty="0" smtClean="0">
              <a:solidFill>
                <a:srgbClr val="525154"/>
              </a:solidFill>
            </a:rPr>
            <a:t>Proof of Concept</a:t>
          </a:r>
          <a:endParaRPr lang="en-US" sz="800" b="1" dirty="0">
            <a:solidFill>
              <a:srgbClr val="525154"/>
            </a:solidFill>
          </a:endParaRPr>
        </a:p>
      </dgm:t>
    </dgm:pt>
    <dgm:pt modelId="{7C8FEE72-4ABD-47C0-A28B-D2BDD0B2FC6F}" type="parTrans" cxnId="{85DF87BC-8925-4E8A-9885-B1122D822505}">
      <dgm:prSet/>
      <dgm:spPr>
        <a:ln>
          <a:solidFill>
            <a:srgbClr val="78DBE0"/>
          </a:solidFill>
        </a:ln>
      </dgm:spPr>
      <dgm:t>
        <a:bodyPr/>
        <a:lstStyle/>
        <a:p>
          <a:endParaRPr lang="en-US" sz="1400"/>
        </a:p>
      </dgm:t>
    </dgm:pt>
    <dgm:pt modelId="{69F14412-10DA-42A4-B340-9F2D49BEF3F1}" type="sibTrans" cxnId="{85DF87BC-8925-4E8A-9885-B1122D822505}">
      <dgm:prSet/>
      <dgm:spPr/>
      <dgm:t>
        <a:bodyPr/>
        <a:lstStyle/>
        <a:p>
          <a:endParaRPr lang="en-US" sz="1400"/>
        </a:p>
      </dgm:t>
    </dgm:pt>
    <dgm:pt modelId="{9C4C0A9E-6FBF-9B4C-8158-CD84F8422175}">
      <dgm:prSet phldrT="[Tex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rgbClr val="78DBE0"/>
          </a:solidFill>
        </a:ln>
      </dgm:spPr>
      <dgm:t>
        <a:bodyPr/>
        <a:lstStyle/>
        <a:p>
          <a:r>
            <a:rPr lang="en-US" sz="800" b="1" dirty="0" smtClean="0">
              <a:solidFill>
                <a:srgbClr val="525154"/>
              </a:solidFill>
            </a:rPr>
            <a:t>TCO/ROI Analysis</a:t>
          </a:r>
          <a:endParaRPr lang="en-US" sz="800" b="1" dirty="0">
            <a:solidFill>
              <a:srgbClr val="525154"/>
            </a:solidFill>
          </a:endParaRPr>
        </a:p>
      </dgm:t>
    </dgm:pt>
    <dgm:pt modelId="{68DDF32B-4AD4-F848-AD69-DC0A445DF2BF}" type="parTrans" cxnId="{84AED357-AE86-8447-B2C7-13A09BDB978E}">
      <dgm:prSet/>
      <dgm:spPr>
        <a:ln>
          <a:solidFill>
            <a:srgbClr val="4DCAFF"/>
          </a:solidFill>
        </a:ln>
      </dgm:spPr>
      <dgm:t>
        <a:bodyPr/>
        <a:lstStyle/>
        <a:p>
          <a:endParaRPr lang="en-US"/>
        </a:p>
      </dgm:t>
    </dgm:pt>
    <dgm:pt modelId="{48351A40-4254-9742-AB94-D8A3C1D63BEA}" type="sibTrans" cxnId="{84AED357-AE86-8447-B2C7-13A09BDB978E}">
      <dgm:prSet/>
      <dgm:spPr/>
      <dgm:t>
        <a:bodyPr/>
        <a:lstStyle/>
        <a:p>
          <a:endParaRPr lang="en-US"/>
        </a:p>
      </dgm:t>
    </dgm:pt>
    <dgm:pt modelId="{C8FE2D2D-92A2-6F4C-8187-5D0E1D0AEB19}">
      <dgm:prSet phldrT="[Tex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rgbClr val="78DBE0"/>
          </a:solidFill>
        </a:ln>
      </dgm:spPr>
      <dgm:t>
        <a:bodyPr/>
        <a:lstStyle/>
        <a:p>
          <a:r>
            <a:rPr lang="en-US" sz="800" b="1" dirty="0" smtClean="0">
              <a:solidFill>
                <a:srgbClr val="525154"/>
              </a:solidFill>
            </a:rPr>
            <a:t>Next Steps</a:t>
          </a:r>
          <a:endParaRPr lang="en-US" sz="800" b="1" dirty="0">
            <a:solidFill>
              <a:srgbClr val="525154"/>
            </a:solidFill>
          </a:endParaRPr>
        </a:p>
      </dgm:t>
    </dgm:pt>
    <dgm:pt modelId="{E7FB6613-1599-9143-AF0F-2AC4D97DA931}" type="parTrans" cxnId="{22CB3567-8AD7-AC4B-9DF4-D13A30CC506E}">
      <dgm:prSet/>
      <dgm:spPr>
        <a:ln>
          <a:solidFill>
            <a:schemeClr val="tx1">
              <a:lumMod val="60000"/>
              <a:lumOff val="40000"/>
            </a:schemeClr>
          </a:solidFill>
        </a:ln>
      </dgm:spPr>
      <dgm:t>
        <a:bodyPr/>
        <a:lstStyle/>
        <a:p>
          <a:endParaRPr lang="en-US">
            <a:solidFill>
              <a:schemeClr val="tx1"/>
            </a:solidFill>
          </a:endParaRPr>
        </a:p>
      </dgm:t>
    </dgm:pt>
    <dgm:pt modelId="{7161F3AB-C471-B94D-8BB1-8CD3CA5F2E0D}" type="sibTrans" cxnId="{22CB3567-8AD7-AC4B-9DF4-D13A30CC506E}">
      <dgm:prSet/>
      <dgm:spPr/>
      <dgm:t>
        <a:bodyPr/>
        <a:lstStyle/>
        <a:p>
          <a:endParaRPr lang="en-US"/>
        </a:p>
      </dgm:t>
    </dgm:pt>
    <dgm:pt modelId="{8F782B3C-5900-2743-8EC7-C9F6FC510B12}">
      <dgm:prSe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chemeClr val="bg1">
              <a:lumMod val="50000"/>
            </a:schemeClr>
          </a:solidFill>
        </a:ln>
      </dgm:spPr>
      <dgm:t>
        <a:bodyPr/>
        <a:lstStyle/>
        <a:p>
          <a:r>
            <a:rPr lang="en-US" sz="800" b="1" dirty="0" smtClean="0">
              <a:solidFill>
                <a:srgbClr val="525154"/>
              </a:solidFill>
            </a:rPr>
            <a:t>Scope and                  High-level Migration   Plan</a:t>
          </a:r>
        </a:p>
      </dgm:t>
    </dgm:pt>
    <dgm:pt modelId="{736BD95B-92F1-D748-A18B-C96EA2287FE4}" type="parTrans" cxnId="{5361CAF7-ABD0-4242-A3A5-55254969F37A}">
      <dgm:prSet/>
      <dgm:spPr>
        <a:ln>
          <a:solidFill>
            <a:schemeClr val="bg1">
              <a:lumMod val="50000"/>
            </a:schemeClr>
          </a:solidFill>
        </a:ln>
      </dgm:spPr>
      <dgm:t>
        <a:bodyPr/>
        <a:lstStyle/>
        <a:p>
          <a:endParaRPr lang="en-US"/>
        </a:p>
      </dgm:t>
    </dgm:pt>
    <dgm:pt modelId="{6CA507F2-5BC3-254E-880F-8F516E0700B8}" type="sibTrans" cxnId="{5361CAF7-ABD0-4242-A3A5-55254969F37A}">
      <dgm:prSet/>
      <dgm:spPr/>
      <dgm:t>
        <a:bodyPr/>
        <a:lstStyle/>
        <a:p>
          <a:endParaRPr lang="en-US"/>
        </a:p>
      </dgm:t>
    </dgm:pt>
    <dgm:pt modelId="{7476035D-B454-234A-B746-163EE5ECC4AF}">
      <dgm:prSet custT="1"/>
      <dgm:spPr>
        <a:gradFill flip="none" rotWithShape="0">
          <a:gsLst>
            <a:gs pos="100000">
              <a:schemeClr val="tx1">
                <a:lumMod val="20000"/>
                <a:lumOff val="80000"/>
              </a:schemeClr>
            </a:gs>
            <a:gs pos="0">
              <a:schemeClr val="bg1"/>
            </a:gs>
          </a:gsLst>
          <a:lin ang="2700000" scaled="1"/>
          <a:tileRect/>
        </a:gradFill>
      </dgm:spPr>
      <dgm:t>
        <a:bodyPr/>
        <a:lstStyle/>
        <a:p>
          <a:r>
            <a:rPr lang="en-US" sz="800" b="1" dirty="0" smtClean="0">
              <a:solidFill>
                <a:srgbClr val="525154"/>
              </a:solidFill>
            </a:rPr>
            <a:t>Business and IT Alignment</a:t>
          </a:r>
        </a:p>
      </dgm:t>
    </dgm:pt>
    <dgm:pt modelId="{3EA81B0C-6AC9-564D-8AE9-82692B689B35}" type="parTrans" cxnId="{2458FB5A-EFC5-7C45-8E72-4B0F074F1341}">
      <dgm:prSet/>
      <dgm:spPr>
        <a:ln>
          <a:solidFill>
            <a:srgbClr val="0071A0"/>
          </a:solidFill>
        </a:ln>
      </dgm:spPr>
      <dgm:t>
        <a:bodyPr/>
        <a:lstStyle/>
        <a:p>
          <a:endParaRPr lang="en-US"/>
        </a:p>
      </dgm:t>
    </dgm:pt>
    <dgm:pt modelId="{F019D52A-0F91-D242-8213-7106FDB2EE7F}" type="sibTrans" cxnId="{2458FB5A-EFC5-7C45-8E72-4B0F074F1341}">
      <dgm:prSet/>
      <dgm:spPr/>
      <dgm:t>
        <a:bodyPr/>
        <a:lstStyle/>
        <a:p>
          <a:endParaRPr lang="en-US"/>
        </a:p>
      </dgm:t>
    </dgm:pt>
    <dgm:pt modelId="{6BEFBE9A-1F2D-2F47-86AC-63A9CCF25A93}">
      <dgm:prSet custT="1"/>
      <dgm:spPr>
        <a:gradFill flip="none" rotWithShape="0">
          <a:gsLst>
            <a:gs pos="100000">
              <a:schemeClr val="tx1">
                <a:lumMod val="20000"/>
                <a:lumOff val="80000"/>
              </a:schemeClr>
            </a:gs>
            <a:gs pos="0">
              <a:schemeClr val="bg1"/>
            </a:gs>
          </a:gsLst>
          <a:lin ang="2700000" scaled="1"/>
          <a:tileRect/>
        </a:gradFill>
        <a:ln>
          <a:solidFill>
            <a:schemeClr val="accent1">
              <a:lumMod val="75000"/>
            </a:schemeClr>
          </a:solidFill>
        </a:ln>
      </dgm:spPr>
      <dgm:t>
        <a:bodyPr/>
        <a:lstStyle/>
        <a:p>
          <a:r>
            <a:rPr lang="en-US" sz="800" b="1" dirty="0" smtClean="0">
              <a:solidFill>
                <a:srgbClr val="525154"/>
              </a:solidFill>
            </a:rPr>
            <a:t>Assess and Develop plan for  Third Party Integration </a:t>
          </a:r>
        </a:p>
      </dgm:t>
    </dgm:pt>
    <dgm:pt modelId="{3C1A874C-6F71-E74C-9AB7-00ADD8BFA33B}" type="parTrans" cxnId="{20C23F75-643A-B146-B739-61D93BC282EA}">
      <dgm:prSet/>
      <dgm:spPr>
        <a:ln>
          <a:solidFill>
            <a:srgbClr val="0071A0"/>
          </a:solidFill>
        </a:ln>
      </dgm:spPr>
      <dgm:t>
        <a:bodyPr/>
        <a:lstStyle/>
        <a:p>
          <a:endParaRPr lang="en-US"/>
        </a:p>
      </dgm:t>
    </dgm:pt>
    <dgm:pt modelId="{2F76EA8D-5914-EB46-BB0D-94ECFEF20E6B}" type="sibTrans" cxnId="{20C23F75-643A-B146-B739-61D93BC282EA}">
      <dgm:prSet/>
      <dgm:spPr/>
      <dgm:t>
        <a:bodyPr/>
        <a:lstStyle/>
        <a:p>
          <a:endParaRPr lang="en-US"/>
        </a:p>
      </dgm:t>
    </dgm:pt>
    <dgm:pt modelId="{0F0BE89D-0A56-FB41-A986-F2AE569A24BC}">
      <dgm:prSet custT="1"/>
      <dgm:spPr>
        <a:gradFill flip="none" rotWithShape="0">
          <a:gsLst>
            <a:gs pos="100000">
              <a:schemeClr val="tx1">
                <a:lumMod val="20000"/>
                <a:lumOff val="80000"/>
              </a:schemeClr>
            </a:gs>
            <a:gs pos="0">
              <a:schemeClr val="bg1"/>
            </a:gs>
          </a:gsLst>
          <a:lin ang="2700000" scaled="1"/>
          <a:tileRect/>
        </a:gradFill>
        <a:ln>
          <a:solidFill>
            <a:schemeClr val="accent1">
              <a:lumMod val="75000"/>
            </a:schemeClr>
          </a:solidFill>
        </a:ln>
      </dgm:spPr>
      <dgm:t>
        <a:bodyPr/>
        <a:lstStyle/>
        <a:p>
          <a:r>
            <a:rPr lang="en-US" sz="800" b="1" dirty="0" smtClean="0">
              <a:solidFill>
                <a:srgbClr val="525154"/>
              </a:solidFill>
            </a:rPr>
            <a:t>Functional and Non-functional Test Plans</a:t>
          </a:r>
        </a:p>
      </dgm:t>
    </dgm:pt>
    <dgm:pt modelId="{4A5E46A0-0965-8647-91D9-9474C86142A6}" type="parTrans" cxnId="{1DC8D19A-A431-8D49-8F9B-E8FCAED7EA38}">
      <dgm:prSet/>
      <dgm:spPr>
        <a:ln>
          <a:solidFill>
            <a:srgbClr val="0071A0"/>
          </a:solidFill>
        </a:ln>
      </dgm:spPr>
      <dgm:t>
        <a:bodyPr/>
        <a:lstStyle/>
        <a:p>
          <a:endParaRPr lang="en-US"/>
        </a:p>
      </dgm:t>
    </dgm:pt>
    <dgm:pt modelId="{D65B3456-12B0-EF43-9400-117B7E6CEBC0}" type="sibTrans" cxnId="{1DC8D19A-A431-8D49-8F9B-E8FCAED7EA38}">
      <dgm:prSet/>
      <dgm:spPr/>
      <dgm:t>
        <a:bodyPr/>
        <a:lstStyle/>
        <a:p>
          <a:endParaRPr lang="en-US"/>
        </a:p>
      </dgm:t>
    </dgm:pt>
    <dgm:pt modelId="{13CE2BA6-C02C-B149-A8FA-62DBDB8FD093}">
      <dgm:prSet phldrT="[Text]" custT="1"/>
      <dgm:spPr>
        <a:gradFill flip="none" rotWithShape="0">
          <a:gsLst>
            <a:gs pos="100000">
              <a:schemeClr val="tx1">
                <a:lumMod val="20000"/>
                <a:lumOff val="80000"/>
              </a:schemeClr>
            </a:gs>
            <a:gs pos="0">
              <a:schemeClr val="bg1"/>
            </a:gs>
          </a:gsLst>
          <a:lin ang="2940000" scaled="0"/>
          <a:tileRect/>
        </a:gradFill>
        <a:ln>
          <a:solidFill>
            <a:srgbClr val="008041"/>
          </a:solidFill>
        </a:ln>
      </dgm:spPr>
      <dgm:t>
        <a:bodyPr/>
        <a:lstStyle/>
        <a:p>
          <a:r>
            <a:rPr lang="en-US" sz="800" b="1" dirty="0" smtClean="0">
              <a:solidFill>
                <a:srgbClr val="525154"/>
              </a:solidFill>
            </a:rPr>
            <a:t>Execute Migration (App, DB, Data &amp; Code etc.)</a:t>
          </a:r>
        </a:p>
      </dgm:t>
    </dgm:pt>
    <dgm:pt modelId="{FBC042F3-B301-BC46-BB95-559D15FA9F2D}" type="parTrans" cxnId="{EB6E9202-F29D-5341-A4D7-0F779BDEC2DE}">
      <dgm:prSet/>
      <dgm:spPr>
        <a:ln>
          <a:solidFill>
            <a:schemeClr val="accent4"/>
          </a:solidFill>
        </a:ln>
      </dgm:spPr>
      <dgm:t>
        <a:bodyPr/>
        <a:lstStyle/>
        <a:p>
          <a:endParaRPr lang="en-US"/>
        </a:p>
      </dgm:t>
    </dgm:pt>
    <dgm:pt modelId="{EDFE32F5-97AA-FE4B-8055-2314553E02A4}" type="sibTrans" cxnId="{EB6E9202-F29D-5341-A4D7-0F779BDEC2DE}">
      <dgm:prSet/>
      <dgm:spPr/>
      <dgm:t>
        <a:bodyPr/>
        <a:lstStyle/>
        <a:p>
          <a:endParaRPr lang="en-US"/>
        </a:p>
      </dgm:t>
    </dgm:pt>
    <dgm:pt modelId="{AAEFEFF0-DA26-4301-9C39-36E29600C124}">
      <dgm:prSet custT="1"/>
      <dgm:spPr>
        <a:gradFill flip="none" rotWithShape="1">
          <a:gsLst>
            <a:gs pos="16000">
              <a:schemeClr val="bg1"/>
            </a:gs>
            <a:gs pos="100000">
              <a:schemeClr val="tx1">
                <a:lumMod val="20000"/>
                <a:lumOff val="80000"/>
              </a:schemeClr>
            </a:gs>
          </a:gsLst>
          <a:lin ang="1980000" scaled="0"/>
          <a:tileRect/>
        </a:gradFill>
        <a:ln>
          <a:solidFill>
            <a:schemeClr val="bg1">
              <a:lumMod val="50000"/>
            </a:schemeClr>
          </a:solidFill>
        </a:ln>
      </dgm:spPr>
      <dgm:t>
        <a:bodyPr/>
        <a:lstStyle/>
        <a:p>
          <a:r>
            <a:rPr lang="en-US" sz="800" b="1" dirty="0" smtClean="0">
              <a:solidFill>
                <a:srgbClr val="525154"/>
              </a:solidFill>
            </a:rPr>
            <a:t>Application Infrastructure Mapping</a:t>
          </a:r>
        </a:p>
      </dgm:t>
    </dgm:pt>
    <dgm:pt modelId="{DC827D0B-B101-4E21-99D5-931289BC0FD9}" type="parTrans" cxnId="{81A49B4F-90AB-43A8-BDD5-B8F74B63D159}">
      <dgm:prSet/>
      <dgm:spPr/>
      <dgm:t>
        <a:bodyPr/>
        <a:lstStyle/>
        <a:p>
          <a:endParaRPr lang="en-US"/>
        </a:p>
      </dgm:t>
    </dgm:pt>
    <dgm:pt modelId="{E8C6EAF1-D435-4390-8E0A-3E03238478A2}" type="sibTrans" cxnId="{81A49B4F-90AB-43A8-BDD5-B8F74B63D159}">
      <dgm:prSet/>
      <dgm:spPr/>
      <dgm:t>
        <a:bodyPr/>
        <a:lstStyle/>
        <a:p>
          <a:endParaRPr lang="en-US"/>
        </a:p>
      </dgm:t>
    </dgm:pt>
    <dgm:pt modelId="{64813188-95E2-4459-8FC1-F6498895974C}">
      <dgm:prSe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chemeClr val="bg1">
              <a:lumMod val="50000"/>
            </a:schemeClr>
          </a:solidFill>
        </a:ln>
      </dgm:spPr>
      <dgm:t>
        <a:bodyPr/>
        <a:lstStyle/>
        <a:p>
          <a:r>
            <a:rPr lang="en-US" sz="800" b="1" dirty="0" smtClean="0">
              <a:solidFill>
                <a:srgbClr val="525154"/>
              </a:solidFill>
            </a:rPr>
            <a:t>Collect and Review Architecture and Design Artifacts</a:t>
          </a:r>
        </a:p>
      </dgm:t>
    </dgm:pt>
    <dgm:pt modelId="{6D16F9E2-FB89-4460-B78E-402B5ED2A763}" type="parTrans" cxnId="{63ACD95E-01AC-4E3E-BE6E-360A3D1F194C}">
      <dgm:prSet/>
      <dgm:spPr/>
      <dgm:t>
        <a:bodyPr/>
        <a:lstStyle/>
        <a:p>
          <a:endParaRPr lang="en-US"/>
        </a:p>
      </dgm:t>
    </dgm:pt>
    <dgm:pt modelId="{0F27CA67-C9D7-45F8-B4ED-32CF293535BA}" type="sibTrans" cxnId="{63ACD95E-01AC-4E3E-BE6E-360A3D1F194C}">
      <dgm:prSet/>
      <dgm:spPr/>
      <dgm:t>
        <a:bodyPr/>
        <a:lstStyle/>
        <a:p>
          <a:endParaRPr lang="en-US"/>
        </a:p>
      </dgm:t>
    </dgm:pt>
    <dgm:pt modelId="{6D4F20C9-F031-4DA9-A57D-E8593B8914F3}">
      <dgm:prSe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chemeClr val="bg1">
              <a:lumMod val="50000"/>
            </a:schemeClr>
          </a:solidFill>
        </a:ln>
      </dgm:spPr>
      <dgm:t>
        <a:bodyPr/>
        <a:lstStyle/>
        <a:p>
          <a:r>
            <a:rPr lang="en-US" sz="800" b="1" dirty="0" smtClean="0">
              <a:solidFill>
                <a:srgbClr val="525154"/>
              </a:solidFill>
            </a:rPr>
            <a:t>Gather Performance Baseline</a:t>
          </a:r>
        </a:p>
      </dgm:t>
    </dgm:pt>
    <dgm:pt modelId="{A9F37023-A02C-4E51-AF28-406B98327FB3}" type="parTrans" cxnId="{5CCC5F87-CD06-4689-98D2-192E796C22FD}">
      <dgm:prSet/>
      <dgm:spPr/>
      <dgm:t>
        <a:bodyPr/>
        <a:lstStyle/>
        <a:p>
          <a:endParaRPr lang="en-US"/>
        </a:p>
      </dgm:t>
    </dgm:pt>
    <dgm:pt modelId="{C373A9AB-7E65-45BD-BD2C-2535605D2D07}" type="sibTrans" cxnId="{5CCC5F87-CD06-4689-98D2-192E796C22FD}">
      <dgm:prSet/>
      <dgm:spPr/>
      <dgm:t>
        <a:bodyPr/>
        <a:lstStyle/>
        <a:p>
          <a:endParaRPr lang="en-US"/>
        </a:p>
      </dgm:t>
    </dgm:pt>
    <dgm:pt modelId="{C69683E5-1C77-489A-A6FC-39C32DBBBE22}">
      <dgm:prSet phldrT="[Tex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rgbClr val="78DBE0"/>
          </a:solidFill>
        </a:ln>
      </dgm:spPr>
      <dgm:t>
        <a:bodyPr/>
        <a:lstStyle/>
        <a:p>
          <a:r>
            <a:rPr lang="en-US" sz="800" b="1" dirty="0" smtClean="0">
              <a:solidFill>
                <a:srgbClr val="525154"/>
              </a:solidFill>
            </a:rPr>
            <a:t>Migration Roadmap</a:t>
          </a:r>
          <a:endParaRPr lang="en-US" sz="800" b="1" dirty="0">
            <a:solidFill>
              <a:srgbClr val="525154"/>
            </a:solidFill>
          </a:endParaRPr>
        </a:p>
      </dgm:t>
    </dgm:pt>
    <dgm:pt modelId="{443F4D7E-E49F-4917-A54D-306C23FE9EDE}" type="parTrans" cxnId="{7D75C74E-E497-4A20-9323-B23319F4F7F0}">
      <dgm:prSet/>
      <dgm:spPr>
        <a:ln>
          <a:solidFill>
            <a:srgbClr val="00B0F0"/>
          </a:solidFill>
        </a:ln>
      </dgm:spPr>
      <dgm:t>
        <a:bodyPr/>
        <a:lstStyle/>
        <a:p>
          <a:endParaRPr lang="en-US"/>
        </a:p>
      </dgm:t>
    </dgm:pt>
    <dgm:pt modelId="{0C6BB0C4-9B79-43E1-A085-A2DF380AF266}" type="sibTrans" cxnId="{7D75C74E-E497-4A20-9323-B23319F4F7F0}">
      <dgm:prSet/>
      <dgm:spPr/>
      <dgm:t>
        <a:bodyPr/>
        <a:lstStyle/>
        <a:p>
          <a:endParaRPr lang="en-US"/>
        </a:p>
      </dgm:t>
    </dgm:pt>
    <dgm:pt modelId="{9457342C-2B5C-4CFC-A5AC-9E62ABC0A3B6}">
      <dgm:prSet phldrT="[Text]"/>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dgm:spPr>
      <dgm:t>
        <a:bodyPr/>
        <a:lstStyle/>
        <a:p>
          <a:r>
            <a:rPr lang="en-US" b="1" dirty="0" smtClean="0">
              <a:solidFill>
                <a:srgbClr val="525154"/>
              </a:solidFill>
            </a:rPr>
            <a:t>Architecture and Design  Support</a:t>
          </a:r>
        </a:p>
      </dgm:t>
    </dgm:pt>
    <dgm:pt modelId="{764F36B8-51A9-4D2C-808C-BE02C26356D9}" type="parTrans" cxnId="{FCDBAA2F-C3C3-4AC1-9814-AAB3C7F49450}">
      <dgm:prSet/>
      <dgm:spPr/>
      <dgm:t>
        <a:bodyPr/>
        <a:lstStyle/>
        <a:p>
          <a:endParaRPr lang="en-US"/>
        </a:p>
      </dgm:t>
    </dgm:pt>
    <dgm:pt modelId="{A56398ED-E21B-46B3-9D22-CF06DBB314ED}" type="sibTrans" cxnId="{FCDBAA2F-C3C3-4AC1-9814-AAB3C7F49450}">
      <dgm:prSet/>
      <dgm:spPr/>
      <dgm:t>
        <a:bodyPr/>
        <a:lstStyle/>
        <a:p>
          <a:endParaRPr lang="en-US"/>
        </a:p>
      </dgm:t>
    </dgm:pt>
    <dgm:pt modelId="{48315E54-E20E-47B4-A9D4-9C6ED2E68CF2}">
      <dgm:prSet phldrT="[Text]"/>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dgm:spPr>
      <dgm:t>
        <a:bodyPr/>
        <a:lstStyle/>
        <a:p>
          <a:r>
            <a:rPr lang="en-US" b="1" dirty="0" smtClean="0">
              <a:solidFill>
                <a:srgbClr val="525154"/>
              </a:solidFill>
            </a:rPr>
            <a:t>Onsite/Remote Operational Support</a:t>
          </a:r>
        </a:p>
      </dgm:t>
    </dgm:pt>
    <dgm:pt modelId="{B6F15FDE-592A-48C1-AAC5-EB7B3DD75AE7}" type="parTrans" cxnId="{6B9CF57D-3444-4B09-893A-BA115948C458}">
      <dgm:prSet/>
      <dgm:spPr/>
      <dgm:t>
        <a:bodyPr/>
        <a:lstStyle/>
        <a:p>
          <a:endParaRPr lang="en-US"/>
        </a:p>
      </dgm:t>
    </dgm:pt>
    <dgm:pt modelId="{BC0B3ADE-951D-426E-AA84-9A09D2B1F8DE}" type="sibTrans" cxnId="{6B9CF57D-3444-4B09-893A-BA115948C458}">
      <dgm:prSet/>
      <dgm:spPr/>
      <dgm:t>
        <a:bodyPr/>
        <a:lstStyle/>
        <a:p>
          <a:endParaRPr lang="en-US"/>
        </a:p>
      </dgm:t>
    </dgm:pt>
    <dgm:pt modelId="{2284BAB2-18A3-45E4-B438-7138C3849EB4}">
      <dgm:prSet/>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chemeClr val="bg1">
              <a:lumMod val="50000"/>
            </a:schemeClr>
          </a:solidFill>
        </a:ln>
      </dgm:spPr>
      <dgm:t>
        <a:bodyPr/>
        <a:lstStyle/>
        <a:p>
          <a:r>
            <a:rPr lang="en-US" b="1" smtClean="0">
              <a:solidFill>
                <a:srgbClr val="525154"/>
              </a:solidFill>
            </a:rPr>
            <a:t>3rd Party Infterface Inventory</a:t>
          </a:r>
          <a:endParaRPr lang="en-US" b="1" dirty="0" smtClean="0">
            <a:solidFill>
              <a:srgbClr val="525154"/>
            </a:solidFill>
          </a:endParaRPr>
        </a:p>
      </dgm:t>
    </dgm:pt>
    <dgm:pt modelId="{B6F68A92-10ED-40F2-B01E-DBF99F586FB4}" type="parTrans" cxnId="{63497F70-DC09-4C06-B6AF-9022207D86E3}">
      <dgm:prSet/>
      <dgm:spPr/>
      <dgm:t>
        <a:bodyPr/>
        <a:lstStyle/>
        <a:p>
          <a:endParaRPr lang="en-US"/>
        </a:p>
      </dgm:t>
    </dgm:pt>
    <dgm:pt modelId="{DFD315C3-4C3F-44C0-9D1E-4AF9DD658A52}" type="sibTrans" cxnId="{63497F70-DC09-4C06-B6AF-9022207D86E3}">
      <dgm:prSet/>
      <dgm:spPr/>
      <dgm:t>
        <a:bodyPr/>
        <a:lstStyle/>
        <a:p>
          <a:endParaRPr lang="en-US"/>
        </a:p>
      </dgm:t>
    </dgm:pt>
    <dgm:pt modelId="{A324ABBE-6A51-4E8A-97CA-85725576D711}">
      <dgm:prSet custT="1"/>
      <dgm:spPr>
        <a:gradFill rotWithShape="0">
          <a:gsLst>
            <a:gs pos="16000">
              <a:schemeClr val="bg1"/>
            </a:gs>
            <a:gs pos="100000">
              <a:schemeClr val="tx1">
                <a:lumMod val="20000"/>
                <a:lumOff val="80000"/>
              </a:schemeClr>
            </a:gs>
          </a:gsLst>
          <a:lin ang="1980000" scaled="0"/>
        </a:gradFill>
        <a:ln>
          <a:solidFill>
            <a:schemeClr val="bg1">
              <a:lumMod val="50000"/>
            </a:schemeClr>
          </a:solidFill>
        </a:ln>
      </dgm:spPr>
      <dgm:t>
        <a:bodyPr/>
        <a:lstStyle/>
        <a:p>
          <a:r>
            <a:rPr lang="en-US" sz="800" b="1" dirty="0" smtClean="0">
              <a:solidFill>
                <a:srgbClr val="525154"/>
              </a:solidFill>
            </a:rPr>
            <a:t>Gather Business and Technical Requirements</a:t>
          </a:r>
        </a:p>
      </dgm:t>
    </dgm:pt>
    <dgm:pt modelId="{B6358630-DD47-4ECB-9B13-3C3DC0795083}" type="parTrans" cxnId="{FECB8620-1CFA-4514-A5BC-A49F534EDAAD}">
      <dgm:prSet/>
      <dgm:spPr/>
      <dgm:t>
        <a:bodyPr/>
        <a:lstStyle/>
        <a:p>
          <a:endParaRPr lang="en-US"/>
        </a:p>
      </dgm:t>
    </dgm:pt>
    <dgm:pt modelId="{32A6DAE6-8332-44BB-9518-32867D6C8E39}" type="sibTrans" cxnId="{FECB8620-1CFA-4514-A5BC-A49F534EDAAD}">
      <dgm:prSet/>
      <dgm:spPr/>
      <dgm:t>
        <a:bodyPr/>
        <a:lstStyle/>
        <a:p>
          <a:endParaRPr lang="en-US"/>
        </a:p>
      </dgm:t>
    </dgm:pt>
    <dgm:pt modelId="{3AF58582-4A92-4FBD-92CC-03428FD9D0F9}">
      <dgm:prSet custT="1"/>
      <dgm:spPr>
        <a:gradFill rotWithShape="0">
          <a:gsLst>
            <a:gs pos="0">
              <a:schemeClr val="bg1"/>
            </a:gs>
            <a:gs pos="16000">
              <a:schemeClr val="accent1">
                <a:tint val="44500"/>
                <a:satMod val="160000"/>
              </a:schemeClr>
            </a:gs>
            <a:gs pos="100000">
              <a:schemeClr val="accent1">
                <a:tint val="23500"/>
                <a:satMod val="160000"/>
              </a:schemeClr>
            </a:gs>
          </a:gsLst>
          <a:lin ang="1980000" scaled="0"/>
        </a:gradFill>
        <a:ln>
          <a:solidFill>
            <a:schemeClr val="tx1">
              <a:lumMod val="75000"/>
            </a:schemeClr>
          </a:solidFill>
        </a:ln>
      </dgm:spPr>
      <dgm:t>
        <a:bodyPr/>
        <a:lstStyle/>
        <a:p>
          <a:r>
            <a:rPr lang="en-US" sz="800" b="1" dirty="0" smtClean="0">
              <a:solidFill>
                <a:srgbClr val="525154"/>
              </a:solidFill>
            </a:rPr>
            <a:t>Migration Approach, Method and Tools</a:t>
          </a:r>
          <a:endParaRPr lang="en-US" sz="800" b="1" dirty="0">
            <a:solidFill>
              <a:srgbClr val="525154"/>
            </a:solidFill>
          </a:endParaRPr>
        </a:p>
      </dgm:t>
    </dgm:pt>
    <dgm:pt modelId="{FF7C20ED-97EC-4D73-8177-B7DB5009606C}" type="parTrans" cxnId="{6D6EBAA8-04C4-4ED8-86EA-19678D20D302}">
      <dgm:prSet/>
      <dgm:spPr/>
      <dgm:t>
        <a:bodyPr/>
        <a:lstStyle/>
        <a:p>
          <a:endParaRPr lang="en-US"/>
        </a:p>
      </dgm:t>
    </dgm:pt>
    <dgm:pt modelId="{14010881-A48E-4790-8139-42DE26949BE8}" type="sibTrans" cxnId="{6D6EBAA8-04C4-4ED8-86EA-19678D20D302}">
      <dgm:prSet/>
      <dgm:spPr/>
      <dgm:t>
        <a:bodyPr/>
        <a:lstStyle/>
        <a:p>
          <a:endParaRPr lang="en-US"/>
        </a:p>
      </dgm:t>
    </dgm:pt>
    <dgm:pt modelId="{9550F530-FB64-45E1-8DBB-FB49857A7AE7}" type="pres">
      <dgm:prSet presAssocID="{D74F7AB3-9807-44A0-9104-8F189F0F77FF}" presName="diagram" presStyleCnt="0">
        <dgm:presLayoutVars>
          <dgm:chPref val="1"/>
          <dgm:dir/>
          <dgm:animOne val="branch"/>
          <dgm:animLvl val="lvl"/>
          <dgm:resizeHandles/>
        </dgm:presLayoutVars>
      </dgm:prSet>
      <dgm:spPr/>
      <dgm:t>
        <a:bodyPr/>
        <a:lstStyle/>
        <a:p>
          <a:endParaRPr lang="en-US"/>
        </a:p>
      </dgm:t>
    </dgm:pt>
    <dgm:pt modelId="{D72D8413-5DD7-47B9-BBBA-CBAF2434F985}" type="pres">
      <dgm:prSet presAssocID="{4FA22A9E-C1C1-4717-BD27-D7F69F199FD0}" presName="root" presStyleCnt="0"/>
      <dgm:spPr/>
      <dgm:t>
        <a:bodyPr/>
        <a:lstStyle/>
        <a:p>
          <a:endParaRPr lang="en-US"/>
        </a:p>
      </dgm:t>
    </dgm:pt>
    <dgm:pt modelId="{8B243C0B-033A-4D3A-9FFD-3FEC0DD99F93}" type="pres">
      <dgm:prSet presAssocID="{4FA22A9E-C1C1-4717-BD27-D7F69F199FD0}" presName="rootComposite" presStyleCnt="0"/>
      <dgm:spPr/>
      <dgm:t>
        <a:bodyPr/>
        <a:lstStyle/>
        <a:p>
          <a:endParaRPr lang="en-US"/>
        </a:p>
      </dgm:t>
    </dgm:pt>
    <dgm:pt modelId="{FE51DA25-B432-48D2-87E0-EE316089B2C5}" type="pres">
      <dgm:prSet presAssocID="{4FA22A9E-C1C1-4717-BD27-D7F69F199FD0}" presName="rootText" presStyleLbl="node1" presStyleIdx="0" presStyleCnt="5" custScaleX="176315" custScaleY="156752"/>
      <dgm:spPr/>
      <dgm:t>
        <a:bodyPr/>
        <a:lstStyle/>
        <a:p>
          <a:endParaRPr lang="en-US"/>
        </a:p>
      </dgm:t>
    </dgm:pt>
    <dgm:pt modelId="{3D464B92-0BBF-4A7C-BA2A-2531D8030179}" type="pres">
      <dgm:prSet presAssocID="{4FA22A9E-C1C1-4717-BD27-D7F69F199FD0}" presName="rootConnector" presStyleLbl="node1" presStyleIdx="0" presStyleCnt="5"/>
      <dgm:spPr/>
      <dgm:t>
        <a:bodyPr/>
        <a:lstStyle/>
        <a:p>
          <a:endParaRPr lang="en-US"/>
        </a:p>
      </dgm:t>
    </dgm:pt>
    <dgm:pt modelId="{BC95E631-29F9-4B82-B023-C9835CF1468A}" type="pres">
      <dgm:prSet presAssocID="{4FA22A9E-C1C1-4717-BD27-D7F69F199FD0}" presName="childShape" presStyleCnt="0"/>
      <dgm:spPr/>
      <dgm:t>
        <a:bodyPr/>
        <a:lstStyle/>
        <a:p>
          <a:endParaRPr lang="en-US"/>
        </a:p>
      </dgm:t>
    </dgm:pt>
    <dgm:pt modelId="{CA8EEA04-0F49-446C-80DF-F8D639CC549E}" type="pres">
      <dgm:prSet presAssocID="{2F36F4D8-C231-4538-A516-59D2DC93555E}" presName="Name13" presStyleLbl="parChTrans1D2" presStyleIdx="0" presStyleCnt="29"/>
      <dgm:spPr/>
      <dgm:t>
        <a:bodyPr/>
        <a:lstStyle/>
        <a:p>
          <a:endParaRPr lang="en-US"/>
        </a:p>
      </dgm:t>
    </dgm:pt>
    <dgm:pt modelId="{F1353BE6-7DA2-495B-9015-595775AB42CB}" type="pres">
      <dgm:prSet presAssocID="{BF558CFC-5CEA-4732-A814-1E99DD888AA9}" presName="childText" presStyleLbl="bgAcc1" presStyleIdx="0" presStyleCnt="29" custScaleX="173072" custScaleY="103129">
        <dgm:presLayoutVars>
          <dgm:bulletEnabled val="1"/>
        </dgm:presLayoutVars>
      </dgm:prSet>
      <dgm:spPr/>
      <dgm:t>
        <a:bodyPr/>
        <a:lstStyle/>
        <a:p>
          <a:endParaRPr lang="en-US"/>
        </a:p>
      </dgm:t>
    </dgm:pt>
    <dgm:pt modelId="{48A13232-3530-4AD5-A558-19A82F6EA01C}" type="pres">
      <dgm:prSet presAssocID="{9832859B-75F0-454E-A13F-C11AAC449FB3}" presName="Name13" presStyleLbl="parChTrans1D2" presStyleIdx="1" presStyleCnt="29"/>
      <dgm:spPr/>
      <dgm:t>
        <a:bodyPr/>
        <a:lstStyle/>
        <a:p>
          <a:endParaRPr lang="en-US"/>
        </a:p>
      </dgm:t>
    </dgm:pt>
    <dgm:pt modelId="{041CD6D3-9781-432B-97CF-43F62F28EEC7}" type="pres">
      <dgm:prSet presAssocID="{FEC46598-D745-47CF-8BE2-DE1EBCDF3E78}" presName="childText" presStyleLbl="bgAcc1" presStyleIdx="1" presStyleCnt="29" custScaleX="173072" custScaleY="103129">
        <dgm:presLayoutVars>
          <dgm:bulletEnabled val="1"/>
        </dgm:presLayoutVars>
      </dgm:prSet>
      <dgm:spPr/>
      <dgm:t>
        <a:bodyPr/>
        <a:lstStyle/>
        <a:p>
          <a:endParaRPr lang="en-US"/>
        </a:p>
      </dgm:t>
    </dgm:pt>
    <dgm:pt modelId="{F0131D53-FA59-4D78-BBCC-A3B9889A24DA}" type="pres">
      <dgm:prSet presAssocID="{7C8FEE72-4ABD-47C0-A28B-D2BDD0B2FC6F}" presName="Name13" presStyleLbl="parChTrans1D2" presStyleIdx="2" presStyleCnt="29"/>
      <dgm:spPr/>
      <dgm:t>
        <a:bodyPr/>
        <a:lstStyle/>
        <a:p>
          <a:endParaRPr lang="en-US"/>
        </a:p>
      </dgm:t>
    </dgm:pt>
    <dgm:pt modelId="{1C294FC9-B29E-402D-BBC4-7CA59B24741B}" type="pres">
      <dgm:prSet presAssocID="{43AC013C-6962-496B-B694-A0D8BFDD06B8}" presName="childText" presStyleLbl="bgAcc1" presStyleIdx="2" presStyleCnt="29" custScaleX="173072" custScaleY="103129">
        <dgm:presLayoutVars>
          <dgm:bulletEnabled val="1"/>
        </dgm:presLayoutVars>
      </dgm:prSet>
      <dgm:spPr/>
      <dgm:t>
        <a:bodyPr/>
        <a:lstStyle/>
        <a:p>
          <a:endParaRPr lang="en-US"/>
        </a:p>
      </dgm:t>
    </dgm:pt>
    <dgm:pt modelId="{84A9B2CB-ACFC-2E42-8134-973DBA05485D}" type="pres">
      <dgm:prSet presAssocID="{68DDF32B-4AD4-F848-AD69-DC0A445DF2BF}" presName="Name13" presStyleLbl="parChTrans1D2" presStyleIdx="3" presStyleCnt="29"/>
      <dgm:spPr/>
      <dgm:t>
        <a:bodyPr/>
        <a:lstStyle/>
        <a:p>
          <a:endParaRPr lang="en-US"/>
        </a:p>
      </dgm:t>
    </dgm:pt>
    <dgm:pt modelId="{94599D9A-721F-F443-A13A-5E363D2F8113}" type="pres">
      <dgm:prSet presAssocID="{9C4C0A9E-6FBF-9B4C-8158-CD84F8422175}" presName="childText" presStyleLbl="bgAcc1" presStyleIdx="3" presStyleCnt="29" custScaleX="173120">
        <dgm:presLayoutVars>
          <dgm:bulletEnabled val="1"/>
        </dgm:presLayoutVars>
      </dgm:prSet>
      <dgm:spPr/>
      <dgm:t>
        <a:bodyPr/>
        <a:lstStyle/>
        <a:p>
          <a:endParaRPr lang="en-US"/>
        </a:p>
      </dgm:t>
    </dgm:pt>
    <dgm:pt modelId="{C48BCB9C-E975-4655-AD0D-9EEA1F18EFDB}" type="pres">
      <dgm:prSet presAssocID="{443F4D7E-E49F-4917-A54D-306C23FE9EDE}" presName="Name13" presStyleLbl="parChTrans1D2" presStyleIdx="4" presStyleCnt="29"/>
      <dgm:spPr/>
      <dgm:t>
        <a:bodyPr/>
        <a:lstStyle/>
        <a:p>
          <a:endParaRPr lang="en-US"/>
        </a:p>
      </dgm:t>
    </dgm:pt>
    <dgm:pt modelId="{440F6335-9BCC-4E3A-8099-3A341220B01B}" type="pres">
      <dgm:prSet presAssocID="{C69683E5-1C77-489A-A6FC-39C32DBBBE22}" presName="childText" presStyleLbl="bgAcc1" presStyleIdx="4" presStyleCnt="29" custScaleX="173120">
        <dgm:presLayoutVars>
          <dgm:bulletEnabled val="1"/>
        </dgm:presLayoutVars>
      </dgm:prSet>
      <dgm:spPr/>
      <dgm:t>
        <a:bodyPr/>
        <a:lstStyle/>
        <a:p>
          <a:endParaRPr lang="en-US"/>
        </a:p>
      </dgm:t>
    </dgm:pt>
    <dgm:pt modelId="{58B9F38B-B8F8-5B42-A85F-FCCAE932CC0F}" type="pres">
      <dgm:prSet presAssocID="{E7FB6613-1599-9143-AF0F-2AC4D97DA931}" presName="Name13" presStyleLbl="parChTrans1D2" presStyleIdx="5" presStyleCnt="29"/>
      <dgm:spPr/>
      <dgm:t>
        <a:bodyPr/>
        <a:lstStyle/>
        <a:p>
          <a:endParaRPr lang="en-US"/>
        </a:p>
      </dgm:t>
    </dgm:pt>
    <dgm:pt modelId="{B7637D4E-5668-7D45-B616-941B6B788B06}" type="pres">
      <dgm:prSet presAssocID="{C8FE2D2D-92A2-6F4C-8187-5D0E1D0AEB19}" presName="childText" presStyleLbl="bgAcc1" presStyleIdx="5" presStyleCnt="29" custScaleX="173463">
        <dgm:presLayoutVars>
          <dgm:bulletEnabled val="1"/>
        </dgm:presLayoutVars>
      </dgm:prSet>
      <dgm:spPr/>
      <dgm:t>
        <a:bodyPr/>
        <a:lstStyle/>
        <a:p>
          <a:endParaRPr lang="en-US"/>
        </a:p>
      </dgm:t>
    </dgm:pt>
    <dgm:pt modelId="{160ABAE8-6E48-42D0-95E6-C2EE2F96D903}" type="pres">
      <dgm:prSet presAssocID="{75E49858-61D5-4BFB-9F18-CFFA2BFE45E9}" presName="root" presStyleCnt="0"/>
      <dgm:spPr/>
      <dgm:t>
        <a:bodyPr/>
        <a:lstStyle/>
        <a:p>
          <a:endParaRPr lang="en-US"/>
        </a:p>
      </dgm:t>
    </dgm:pt>
    <dgm:pt modelId="{6D7E2284-C32E-464B-833E-0C86D1DE298F}" type="pres">
      <dgm:prSet presAssocID="{75E49858-61D5-4BFB-9F18-CFFA2BFE45E9}" presName="rootComposite" presStyleCnt="0"/>
      <dgm:spPr/>
      <dgm:t>
        <a:bodyPr/>
        <a:lstStyle/>
        <a:p>
          <a:endParaRPr lang="en-US"/>
        </a:p>
      </dgm:t>
    </dgm:pt>
    <dgm:pt modelId="{28D2B16C-F9FF-4F23-B0FF-BDC7A6062E24}" type="pres">
      <dgm:prSet presAssocID="{75E49858-61D5-4BFB-9F18-CFFA2BFE45E9}" presName="rootText" presStyleLbl="node1" presStyleIdx="1" presStyleCnt="5" custScaleX="176315" custScaleY="156752" custLinFactNeighborX="0"/>
      <dgm:spPr/>
      <dgm:t>
        <a:bodyPr/>
        <a:lstStyle/>
        <a:p>
          <a:endParaRPr lang="en-US"/>
        </a:p>
      </dgm:t>
    </dgm:pt>
    <dgm:pt modelId="{2A43D5D3-CCA4-4B2C-A239-20DBEFCF030F}" type="pres">
      <dgm:prSet presAssocID="{75E49858-61D5-4BFB-9F18-CFFA2BFE45E9}" presName="rootConnector" presStyleLbl="node1" presStyleIdx="1" presStyleCnt="5"/>
      <dgm:spPr/>
      <dgm:t>
        <a:bodyPr/>
        <a:lstStyle/>
        <a:p>
          <a:endParaRPr lang="en-US"/>
        </a:p>
      </dgm:t>
    </dgm:pt>
    <dgm:pt modelId="{E22F8A91-AF10-4CCF-9B68-8ABB0F5B50DA}" type="pres">
      <dgm:prSet presAssocID="{75E49858-61D5-4BFB-9F18-CFFA2BFE45E9}" presName="childShape" presStyleCnt="0"/>
      <dgm:spPr/>
      <dgm:t>
        <a:bodyPr/>
        <a:lstStyle/>
        <a:p>
          <a:endParaRPr lang="en-US"/>
        </a:p>
      </dgm:t>
    </dgm:pt>
    <dgm:pt modelId="{8142F40A-98BE-4E93-88C7-744736EBDCE4}" type="pres">
      <dgm:prSet presAssocID="{B6358630-DD47-4ECB-9B13-3C3DC0795083}" presName="Name13" presStyleLbl="parChTrans1D2" presStyleIdx="6" presStyleCnt="29"/>
      <dgm:spPr/>
      <dgm:t>
        <a:bodyPr/>
        <a:lstStyle/>
        <a:p>
          <a:endParaRPr lang="en-US"/>
        </a:p>
      </dgm:t>
    </dgm:pt>
    <dgm:pt modelId="{33D242E3-7079-491A-B885-DBB469CF6F52}" type="pres">
      <dgm:prSet presAssocID="{A324ABBE-6A51-4E8A-97CA-85725576D711}" presName="childText" presStyleLbl="bgAcc1" presStyleIdx="6" presStyleCnt="29" custScaleX="192206">
        <dgm:presLayoutVars>
          <dgm:bulletEnabled val="1"/>
        </dgm:presLayoutVars>
      </dgm:prSet>
      <dgm:spPr/>
      <dgm:t>
        <a:bodyPr/>
        <a:lstStyle/>
        <a:p>
          <a:endParaRPr lang="en-US"/>
        </a:p>
      </dgm:t>
    </dgm:pt>
    <dgm:pt modelId="{BCEDDA7F-813E-419A-8FCC-9315D346EBDB}" type="pres">
      <dgm:prSet presAssocID="{E43FE710-F6E4-4E65-9337-ECF918F1DD37}" presName="Name13" presStyleLbl="parChTrans1D2" presStyleIdx="7" presStyleCnt="29" custSzX="184874" custSzY="1220393"/>
      <dgm:spPr/>
      <dgm:t>
        <a:bodyPr/>
        <a:lstStyle/>
        <a:p>
          <a:endParaRPr lang="en-US"/>
        </a:p>
      </dgm:t>
    </dgm:pt>
    <dgm:pt modelId="{ED0E01A3-57BB-41F0-9687-FA9CE9C339BF}" type="pres">
      <dgm:prSet presAssocID="{9E8B2F94-C866-45DB-89D8-CC2E7A72A322}" presName="childText" presStyleLbl="bgAcc1" presStyleIdx="7" presStyleCnt="29" custScaleX="191759" custScaleY="98715" custLinFactNeighborX="2794" custLinFactNeighborY="6529">
        <dgm:presLayoutVars>
          <dgm:bulletEnabled val="1"/>
        </dgm:presLayoutVars>
      </dgm:prSet>
      <dgm:spPr/>
      <dgm:t>
        <a:bodyPr/>
        <a:lstStyle/>
        <a:p>
          <a:endParaRPr lang="en-US"/>
        </a:p>
      </dgm:t>
    </dgm:pt>
    <dgm:pt modelId="{D8BF7D43-23D6-4C56-831D-5E784E18488B}" type="pres">
      <dgm:prSet presAssocID="{DC827D0B-B101-4E21-99D5-931289BC0FD9}" presName="Name13" presStyleLbl="parChTrans1D2" presStyleIdx="8" presStyleCnt="29" custSzX="184874" custSzY="1220393"/>
      <dgm:spPr/>
      <dgm:t>
        <a:bodyPr/>
        <a:lstStyle/>
        <a:p>
          <a:endParaRPr lang="en-US"/>
        </a:p>
      </dgm:t>
    </dgm:pt>
    <dgm:pt modelId="{0A1B4AAB-416C-4DD5-BF87-5CC96F46C517}" type="pres">
      <dgm:prSet presAssocID="{AAEFEFF0-DA26-4301-9C39-36E29600C124}" presName="childText" presStyleLbl="bgAcc1" presStyleIdx="8" presStyleCnt="29" custScaleX="191759" custScaleY="98715" custLinFactNeighborX="2794" custLinFactNeighborY="6529">
        <dgm:presLayoutVars>
          <dgm:bulletEnabled val="1"/>
        </dgm:presLayoutVars>
      </dgm:prSet>
      <dgm:spPr/>
      <dgm:t>
        <a:bodyPr/>
        <a:lstStyle/>
        <a:p>
          <a:endParaRPr lang="en-US"/>
        </a:p>
      </dgm:t>
    </dgm:pt>
    <dgm:pt modelId="{A141DDB0-0F15-3245-AB06-D606E3E1AC76}" type="pres">
      <dgm:prSet presAssocID="{736BD95B-92F1-D748-A18B-C96EA2287FE4}" presName="Name13" presStyleLbl="parChTrans1D2" presStyleIdx="9" presStyleCnt="29"/>
      <dgm:spPr/>
      <dgm:t>
        <a:bodyPr/>
        <a:lstStyle/>
        <a:p>
          <a:endParaRPr lang="en-US"/>
        </a:p>
      </dgm:t>
    </dgm:pt>
    <dgm:pt modelId="{0D7961CD-A289-034E-82C7-2E7D7A142C44}" type="pres">
      <dgm:prSet presAssocID="{8F782B3C-5900-2743-8EC7-C9F6FC510B12}" presName="childText" presStyleLbl="bgAcc1" presStyleIdx="9" presStyleCnt="29" custScaleX="192051">
        <dgm:presLayoutVars>
          <dgm:bulletEnabled val="1"/>
        </dgm:presLayoutVars>
      </dgm:prSet>
      <dgm:spPr/>
      <dgm:t>
        <a:bodyPr/>
        <a:lstStyle/>
        <a:p>
          <a:endParaRPr lang="en-US"/>
        </a:p>
      </dgm:t>
    </dgm:pt>
    <dgm:pt modelId="{1C04555D-823D-475C-8E90-8967A5C03294}" type="pres">
      <dgm:prSet presAssocID="{6D16F9E2-FB89-4460-B78E-402B5ED2A763}" presName="Name13" presStyleLbl="parChTrans1D2" presStyleIdx="10" presStyleCnt="29"/>
      <dgm:spPr/>
      <dgm:t>
        <a:bodyPr/>
        <a:lstStyle/>
        <a:p>
          <a:endParaRPr lang="en-US"/>
        </a:p>
      </dgm:t>
    </dgm:pt>
    <dgm:pt modelId="{E57A5671-5A21-4428-8503-7438DE50FF5A}" type="pres">
      <dgm:prSet presAssocID="{64813188-95E2-4459-8FC1-F6498895974C}" presName="childText" presStyleLbl="bgAcc1" presStyleIdx="10" presStyleCnt="29" custScaleX="192051">
        <dgm:presLayoutVars>
          <dgm:bulletEnabled val="1"/>
        </dgm:presLayoutVars>
      </dgm:prSet>
      <dgm:spPr/>
      <dgm:t>
        <a:bodyPr/>
        <a:lstStyle/>
        <a:p>
          <a:endParaRPr lang="en-US"/>
        </a:p>
      </dgm:t>
    </dgm:pt>
    <dgm:pt modelId="{4142E6D4-29FF-4E61-814C-89C304371CDB}" type="pres">
      <dgm:prSet presAssocID="{A9F37023-A02C-4E51-AF28-406B98327FB3}" presName="Name13" presStyleLbl="parChTrans1D2" presStyleIdx="11" presStyleCnt="29"/>
      <dgm:spPr/>
      <dgm:t>
        <a:bodyPr/>
        <a:lstStyle/>
        <a:p>
          <a:endParaRPr lang="en-US"/>
        </a:p>
      </dgm:t>
    </dgm:pt>
    <dgm:pt modelId="{73E881C3-E32F-47C8-BF92-8160D5D23DE2}" type="pres">
      <dgm:prSet presAssocID="{6D4F20C9-F031-4DA9-A57D-E8593B8914F3}" presName="childText" presStyleLbl="bgAcc1" presStyleIdx="11" presStyleCnt="29" custScaleX="192051">
        <dgm:presLayoutVars>
          <dgm:bulletEnabled val="1"/>
        </dgm:presLayoutVars>
      </dgm:prSet>
      <dgm:spPr/>
      <dgm:t>
        <a:bodyPr/>
        <a:lstStyle/>
        <a:p>
          <a:endParaRPr lang="en-US"/>
        </a:p>
      </dgm:t>
    </dgm:pt>
    <dgm:pt modelId="{30B7A6A6-906F-4E5A-B878-0B5EC0A83E64}" type="pres">
      <dgm:prSet presAssocID="{B6F68A92-10ED-40F2-B01E-DBF99F586FB4}" presName="Name13" presStyleLbl="parChTrans1D2" presStyleIdx="12" presStyleCnt="29"/>
      <dgm:spPr/>
      <dgm:t>
        <a:bodyPr/>
        <a:lstStyle/>
        <a:p>
          <a:endParaRPr lang="en-US"/>
        </a:p>
      </dgm:t>
    </dgm:pt>
    <dgm:pt modelId="{427343BD-1906-497F-914F-8C99BA791908}" type="pres">
      <dgm:prSet presAssocID="{2284BAB2-18A3-45E4-B438-7138C3849EB4}" presName="childText" presStyleLbl="bgAcc1" presStyleIdx="12" presStyleCnt="29" custScaleX="192051">
        <dgm:presLayoutVars>
          <dgm:bulletEnabled val="1"/>
        </dgm:presLayoutVars>
      </dgm:prSet>
      <dgm:spPr/>
      <dgm:t>
        <a:bodyPr/>
        <a:lstStyle/>
        <a:p>
          <a:endParaRPr lang="en-US"/>
        </a:p>
      </dgm:t>
    </dgm:pt>
    <dgm:pt modelId="{17FFB748-5148-4D91-A063-A3A471E4338F}" type="pres">
      <dgm:prSet presAssocID="{E2149A56-11B4-4208-920A-051022D0A7ED}" presName="root" presStyleCnt="0"/>
      <dgm:spPr/>
      <dgm:t>
        <a:bodyPr/>
        <a:lstStyle/>
        <a:p>
          <a:endParaRPr lang="en-US"/>
        </a:p>
      </dgm:t>
    </dgm:pt>
    <dgm:pt modelId="{868DB7B7-402E-4838-A4D9-B89B23EDD5A5}" type="pres">
      <dgm:prSet presAssocID="{E2149A56-11B4-4208-920A-051022D0A7ED}" presName="rootComposite" presStyleCnt="0"/>
      <dgm:spPr/>
      <dgm:t>
        <a:bodyPr/>
        <a:lstStyle/>
        <a:p>
          <a:endParaRPr lang="en-US"/>
        </a:p>
      </dgm:t>
    </dgm:pt>
    <dgm:pt modelId="{3D4FB5EA-335E-499B-95BF-7687D3FBD4EC}" type="pres">
      <dgm:prSet presAssocID="{E2149A56-11B4-4208-920A-051022D0A7ED}" presName="rootText" presStyleLbl="node1" presStyleIdx="2" presStyleCnt="5" custScaleX="176315" custScaleY="156752"/>
      <dgm:spPr/>
      <dgm:t>
        <a:bodyPr/>
        <a:lstStyle/>
        <a:p>
          <a:endParaRPr lang="en-US"/>
        </a:p>
      </dgm:t>
    </dgm:pt>
    <dgm:pt modelId="{92DAEBCE-6D32-42DA-9F26-6E93150ABBC0}" type="pres">
      <dgm:prSet presAssocID="{E2149A56-11B4-4208-920A-051022D0A7ED}" presName="rootConnector" presStyleLbl="node1" presStyleIdx="2" presStyleCnt="5"/>
      <dgm:spPr/>
      <dgm:t>
        <a:bodyPr/>
        <a:lstStyle/>
        <a:p>
          <a:endParaRPr lang="en-US"/>
        </a:p>
      </dgm:t>
    </dgm:pt>
    <dgm:pt modelId="{5DC048A8-144E-43D3-A5A4-0ECFA6674A30}" type="pres">
      <dgm:prSet presAssocID="{E2149A56-11B4-4208-920A-051022D0A7ED}" presName="childShape" presStyleCnt="0"/>
      <dgm:spPr/>
      <dgm:t>
        <a:bodyPr/>
        <a:lstStyle/>
        <a:p>
          <a:endParaRPr lang="en-US"/>
        </a:p>
      </dgm:t>
    </dgm:pt>
    <dgm:pt modelId="{1BA29894-B876-45DA-A945-31239A6D286C}" type="pres">
      <dgm:prSet presAssocID="{9F43FA7A-62A1-4ABD-B6A2-B0E51C102283}" presName="Name13" presStyleLbl="parChTrans1D2" presStyleIdx="13" presStyleCnt="29" custSzX="184874" custSzY="457647"/>
      <dgm:spPr/>
      <dgm:t>
        <a:bodyPr/>
        <a:lstStyle/>
        <a:p>
          <a:endParaRPr lang="en-US"/>
        </a:p>
      </dgm:t>
    </dgm:pt>
    <dgm:pt modelId="{25BB4803-0057-45BC-BAF2-FF8841FC1D57}" type="pres">
      <dgm:prSet presAssocID="{5547B2D2-1C05-429D-9CC0-414F152903A5}" presName="childText" presStyleLbl="bgAcc1" presStyleIdx="13" presStyleCnt="29" custScaleX="187526" custScaleY="115194">
        <dgm:presLayoutVars>
          <dgm:bulletEnabled val="1"/>
        </dgm:presLayoutVars>
      </dgm:prSet>
      <dgm:spPr/>
      <dgm:t>
        <a:bodyPr/>
        <a:lstStyle/>
        <a:p>
          <a:endParaRPr lang="en-US"/>
        </a:p>
      </dgm:t>
    </dgm:pt>
    <dgm:pt modelId="{A57E1A72-4799-4C9B-9286-C671C54D0760}" type="pres">
      <dgm:prSet presAssocID="{0645EB63-3E71-472C-ACDA-E83DFEFFD407}" presName="Name13" presStyleLbl="parChTrans1D2" presStyleIdx="14" presStyleCnt="29"/>
      <dgm:spPr/>
      <dgm:t>
        <a:bodyPr/>
        <a:lstStyle/>
        <a:p>
          <a:endParaRPr lang="en-US"/>
        </a:p>
      </dgm:t>
    </dgm:pt>
    <dgm:pt modelId="{B51AF781-2691-484F-B6B5-D67C5C61B99B}" type="pres">
      <dgm:prSet presAssocID="{DF2DE47E-2852-4FA3-9654-DBA0C98DDD00}" presName="childText" presStyleLbl="bgAcc1" presStyleIdx="14" presStyleCnt="29" custScaleX="182758" custScaleY="98973">
        <dgm:presLayoutVars>
          <dgm:bulletEnabled val="1"/>
        </dgm:presLayoutVars>
      </dgm:prSet>
      <dgm:spPr/>
      <dgm:t>
        <a:bodyPr/>
        <a:lstStyle/>
        <a:p>
          <a:endParaRPr lang="en-US"/>
        </a:p>
      </dgm:t>
    </dgm:pt>
    <dgm:pt modelId="{9533A442-EAA4-4A16-824A-FF0058166ED5}" type="pres">
      <dgm:prSet presAssocID="{FF7C20ED-97EC-4D73-8177-B7DB5009606C}" presName="Name13" presStyleLbl="parChTrans1D2" presStyleIdx="15" presStyleCnt="29"/>
      <dgm:spPr/>
      <dgm:t>
        <a:bodyPr/>
        <a:lstStyle/>
        <a:p>
          <a:endParaRPr lang="en-US"/>
        </a:p>
      </dgm:t>
    </dgm:pt>
    <dgm:pt modelId="{B34944E4-1651-4B45-8056-C34B059893F7}" type="pres">
      <dgm:prSet presAssocID="{3AF58582-4A92-4FBD-92CC-03428FD9D0F9}" presName="childText" presStyleLbl="bgAcc1" presStyleIdx="15" presStyleCnt="29" custScaleX="183369">
        <dgm:presLayoutVars>
          <dgm:bulletEnabled val="1"/>
        </dgm:presLayoutVars>
      </dgm:prSet>
      <dgm:spPr/>
      <dgm:t>
        <a:bodyPr/>
        <a:lstStyle/>
        <a:p>
          <a:endParaRPr lang="en-US"/>
        </a:p>
      </dgm:t>
    </dgm:pt>
    <dgm:pt modelId="{4447E5A9-D966-4D85-8C33-DD7D8EC5187E}" type="pres">
      <dgm:prSet presAssocID="{497994E5-54B5-44E3-94FD-2EBFBAF34342}" presName="Name13" presStyleLbl="parChTrans1D2" presStyleIdx="16" presStyleCnt="29"/>
      <dgm:spPr/>
      <dgm:t>
        <a:bodyPr/>
        <a:lstStyle/>
        <a:p>
          <a:endParaRPr lang="en-US"/>
        </a:p>
      </dgm:t>
    </dgm:pt>
    <dgm:pt modelId="{3EAEB319-4BA5-4750-9597-678D6A000AB6}" type="pres">
      <dgm:prSet presAssocID="{982AAD2F-67BA-4E3E-87DC-6F0F3DDB1C48}" presName="childText" presStyleLbl="bgAcc1" presStyleIdx="16" presStyleCnt="29" custScaleX="182758" custScaleY="98973">
        <dgm:presLayoutVars>
          <dgm:bulletEnabled val="1"/>
        </dgm:presLayoutVars>
      </dgm:prSet>
      <dgm:spPr/>
      <dgm:t>
        <a:bodyPr/>
        <a:lstStyle/>
        <a:p>
          <a:endParaRPr lang="en-US"/>
        </a:p>
      </dgm:t>
    </dgm:pt>
    <dgm:pt modelId="{904DBCAE-23E7-4E61-8721-65A94257C536}" type="pres">
      <dgm:prSet presAssocID="{35B72761-6DD7-419D-B76A-CE51142C9C97}" presName="Name13" presStyleLbl="parChTrans1D2" presStyleIdx="17" presStyleCnt="29"/>
      <dgm:spPr/>
      <dgm:t>
        <a:bodyPr/>
        <a:lstStyle/>
        <a:p>
          <a:endParaRPr lang="en-US"/>
        </a:p>
      </dgm:t>
    </dgm:pt>
    <dgm:pt modelId="{A7151B11-A46D-440B-842F-F650FC9513BE}" type="pres">
      <dgm:prSet presAssocID="{994A56D9-71A0-4D3B-A7C5-091E426C7056}" presName="childText" presStyleLbl="bgAcc1" presStyleIdx="17" presStyleCnt="29" custScaleX="182758" custScaleY="98973">
        <dgm:presLayoutVars>
          <dgm:bulletEnabled val="1"/>
        </dgm:presLayoutVars>
      </dgm:prSet>
      <dgm:spPr/>
      <dgm:t>
        <a:bodyPr/>
        <a:lstStyle/>
        <a:p>
          <a:endParaRPr lang="en-US"/>
        </a:p>
      </dgm:t>
    </dgm:pt>
    <dgm:pt modelId="{8F516C43-70A6-A941-BF1D-B94F0378F100}" type="pres">
      <dgm:prSet presAssocID="{3EA81B0C-6AC9-564D-8AE9-82692B689B35}" presName="Name13" presStyleLbl="parChTrans1D2" presStyleIdx="18" presStyleCnt="29"/>
      <dgm:spPr/>
      <dgm:t>
        <a:bodyPr/>
        <a:lstStyle/>
        <a:p>
          <a:endParaRPr lang="en-US"/>
        </a:p>
      </dgm:t>
    </dgm:pt>
    <dgm:pt modelId="{0A86166F-0CC7-634A-BE69-A23CABF9CB5A}" type="pres">
      <dgm:prSet presAssocID="{7476035D-B454-234A-B746-163EE5ECC4AF}" presName="childText" presStyleLbl="bgAcc1" presStyleIdx="18" presStyleCnt="29" custScaleX="182758" custScaleY="98973">
        <dgm:presLayoutVars>
          <dgm:bulletEnabled val="1"/>
        </dgm:presLayoutVars>
      </dgm:prSet>
      <dgm:spPr/>
      <dgm:t>
        <a:bodyPr/>
        <a:lstStyle/>
        <a:p>
          <a:endParaRPr lang="en-US"/>
        </a:p>
      </dgm:t>
    </dgm:pt>
    <dgm:pt modelId="{04E5BCFB-7183-904F-968D-2610850B5004}" type="pres">
      <dgm:prSet presAssocID="{3C1A874C-6F71-E74C-9AB7-00ADD8BFA33B}" presName="Name13" presStyleLbl="parChTrans1D2" presStyleIdx="19" presStyleCnt="29"/>
      <dgm:spPr/>
      <dgm:t>
        <a:bodyPr/>
        <a:lstStyle/>
        <a:p>
          <a:endParaRPr lang="en-US"/>
        </a:p>
      </dgm:t>
    </dgm:pt>
    <dgm:pt modelId="{5D9ABE3A-3F05-3A4A-BE72-7CA25FBBB036}" type="pres">
      <dgm:prSet presAssocID="{6BEFBE9A-1F2D-2F47-86AC-63A9CCF25A93}" presName="childText" presStyleLbl="bgAcc1" presStyleIdx="19" presStyleCnt="29" custScaleX="182758" custScaleY="142907">
        <dgm:presLayoutVars>
          <dgm:bulletEnabled val="1"/>
        </dgm:presLayoutVars>
      </dgm:prSet>
      <dgm:spPr/>
      <dgm:t>
        <a:bodyPr/>
        <a:lstStyle/>
        <a:p>
          <a:endParaRPr lang="en-US"/>
        </a:p>
      </dgm:t>
    </dgm:pt>
    <dgm:pt modelId="{7DF2C366-C068-0647-98CA-18C501B6EC93}" type="pres">
      <dgm:prSet presAssocID="{4A5E46A0-0965-8647-91D9-9474C86142A6}" presName="Name13" presStyleLbl="parChTrans1D2" presStyleIdx="20" presStyleCnt="29"/>
      <dgm:spPr/>
      <dgm:t>
        <a:bodyPr/>
        <a:lstStyle/>
        <a:p>
          <a:endParaRPr lang="en-US"/>
        </a:p>
      </dgm:t>
    </dgm:pt>
    <dgm:pt modelId="{B5B1ADA7-3CA9-1247-A669-ABD8B0A02F2C}" type="pres">
      <dgm:prSet presAssocID="{0F0BE89D-0A56-FB41-A986-F2AE569A24BC}" presName="childText" presStyleLbl="bgAcc1" presStyleIdx="20" presStyleCnt="29" custScaleX="182758" custScaleY="98973">
        <dgm:presLayoutVars>
          <dgm:bulletEnabled val="1"/>
        </dgm:presLayoutVars>
      </dgm:prSet>
      <dgm:spPr/>
      <dgm:t>
        <a:bodyPr/>
        <a:lstStyle/>
        <a:p>
          <a:endParaRPr lang="en-US"/>
        </a:p>
      </dgm:t>
    </dgm:pt>
    <dgm:pt modelId="{045D8571-E533-460E-8E76-73106B8326DE}" type="pres">
      <dgm:prSet presAssocID="{6F814108-2F74-40ED-95ED-17B57002777D}" presName="root" presStyleCnt="0"/>
      <dgm:spPr/>
      <dgm:t>
        <a:bodyPr/>
        <a:lstStyle/>
        <a:p>
          <a:endParaRPr lang="en-US"/>
        </a:p>
      </dgm:t>
    </dgm:pt>
    <dgm:pt modelId="{5C390AEE-47E5-4069-854D-1117A552A308}" type="pres">
      <dgm:prSet presAssocID="{6F814108-2F74-40ED-95ED-17B57002777D}" presName="rootComposite" presStyleCnt="0"/>
      <dgm:spPr/>
      <dgm:t>
        <a:bodyPr/>
        <a:lstStyle/>
        <a:p>
          <a:endParaRPr lang="en-US"/>
        </a:p>
      </dgm:t>
    </dgm:pt>
    <dgm:pt modelId="{AC77B542-47B8-4907-BD63-7E841E1228BB}" type="pres">
      <dgm:prSet presAssocID="{6F814108-2F74-40ED-95ED-17B57002777D}" presName="rootText" presStyleLbl="node1" presStyleIdx="3" presStyleCnt="5" custScaleX="176315" custScaleY="156752"/>
      <dgm:spPr/>
      <dgm:t>
        <a:bodyPr/>
        <a:lstStyle/>
        <a:p>
          <a:endParaRPr lang="en-US"/>
        </a:p>
      </dgm:t>
    </dgm:pt>
    <dgm:pt modelId="{104FEA53-8F20-4B25-A407-7B5CA88EFB72}" type="pres">
      <dgm:prSet presAssocID="{6F814108-2F74-40ED-95ED-17B57002777D}" presName="rootConnector" presStyleLbl="node1" presStyleIdx="3" presStyleCnt="5"/>
      <dgm:spPr/>
      <dgm:t>
        <a:bodyPr/>
        <a:lstStyle/>
        <a:p>
          <a:endParaRPr lang="en-US"/>
        </a:p>
      </dgm:t>
    </dgm:pt>
    <dgm:pt modelId="{CD69A36E-A531-4A37-BC67-BAD0FC86B066}" type="pres">
      <dgm:prSet presAssocID="{6F814108-2F74-40ED-95ED-17B57002777D}" presName="childShape" presStyleCnt="0"/>
      <dgm:spPr/>
      <dgm:t>
        <a:bodyPr/>
        <a:lstStyle/>
        <a:p>
          <a:endParaRPr lang="en-US"/>
        </a:p>
      </dgm:t>
    </dgm:pt>
    <dgm:pt modelId="{BC5A6DF6-720A-4B0F-AD53-D81051D41930}" type="pres">
      <dgm:prSet presAssocID="{FEE5C7C8-4B4D-4B8A-BD90-14CDA732374F}" presName="Name13" presStyleLbl="parChTrans1D2" presStyleIdx="21" presStyleCnt="29" custSzX="184874" custSzY="457647"/>
      <dgm:spPr/>
      <dgm:t>
        <a:bodyPr/>
        <a:lstStyle/>
        <a:p>
          <a:endParaRPr lang="en-US"/>
        </a:p>
      </dgm:t>
    </dgm:pt>
    <dgm:pt modelId="{5B83CEB6-AFA3-4302-AEE5-A3C388E1C929}" type="pres">
      <dgm:prSet presAssocID="{9B580F83-8FC3-4A14-9500-328CF2D2D19D}" presName="childText" presStyleLbl="bgAcc1" presStyleIdx="21" presStyleCnt="29" custScaleX="176315" custScaleY="116389">
        <dgm:presLayoutVars>
          <dgm:bulletEnabled val="1"/>
        </dgm:presLayoutVars>
      </dgm:prSet>
      <dgm:spPr/>
      <dgm:t>
        <a:bodyPr/>
        <a:lstStyle/>
        <a:p>
          <a:endParaRPr lang="en-US"/>
        </a:p>
      </dgm:t>
    </dgm:pt>
    <dgm:pt modelId="{ADD1666B-7D3F-A844-8F57-9418BEAFB157}" type="pres">
      <dgm:prSet presAssocID="{FBC042F3-B301-BC46-BB95-559D15FA9F2D}" presName="Name13" presStyleLbl="parChTrans1D2" presStyleIdx="22" presStyleCnt="29" custSzX="184874" custSzY="1220393"/>
      <dgm:spPr/>
      <dgm:t>
        <a:bodyPr/>
        <a:lstStyle/>
        <a:p>
          <a:endParaRPr lang="en-US"/>
        </a:p>
      </dgm:t>
    </dgm:pt>
    <dgm:pt modelId="{3CA8EC09-F1A2-A546-941A-EB33462DD39C}" type="pres">
      <dgm:prSet presAssocID="{13CE2BA6-C02C-B149-A8FA-62DBDB8FD093}" presName="childText" presStyleLbl="bgAcc1" presStyleIdx="22" presStyleCnt="29" custScaleX="176315" custScaleY="116389">
        <dgm:presLayoutVars>
          <dgm:bulletEnabled val="1"/>
        </dgm:presLayoutVars>
      </dgm:prSet>
      <dgm:spPr/>
      <dgm:t>
        <a:bodyPr/>
        <a:lstStyle/>
        <a:p>
          <a:endParaRPr lang="en-US"/>
        </a:p>
      </dgm:t>
    </dgm:pt>
    <dgm:pt modelId="{6507247B-1D7E-4548-940A-0E086C1100D0}" type="pres">
      <dgm:prSet presAssocID="{659634F6-35F0-4EDD-B97D-DAF4152A967B}" presName="Name13" presStyleLbl="parChTrans1D2" presStyleIdx="23" presStyleCnt="29" custSzX="184874" custSzY="1983139"/>
      <dgm:spPr/>
      <dgm:t>
        <a:bodyPr/>
        <a:lstStyle/>
        <a:p>
          <a:endParaRPr lang="en-US"/>
        </a:p>
      </dgm:t>
    </dgm:pt>
    <dgm:pt modelId="{70995829-43E4-43D8-BE61-3C2D4BB81872}" type="pres">
      <dgm:prSet presAssocID="{420B4417-3CE1-46D5-999B-86A0325C73AC}" presName="childText" presStyleLbl="bgAcc1" presStyleIdx="23" presStyleCnt="29" custScaleX="176315" custScaleY="116389">
        <dgm:presLayoutVars>
          <dgm:bulletEnabled val="1"/>
        </dgm:presLayoutVars>
      </dgm:prSet>
      <dgm:spPr/>
      <dgm:t>
        <a:bodyPr/>
        <a:lstStyle/>
        <a:p>
          <a:endParaRPr lang="en-US"/>
        </a:p>
      </dgm:t>
    </dgm:pt>
    <dgm:pt modelId="{B4565274-28E5-4B3B-8797-AC6C8BC8993B}" type="pres">
      <dgm:prSet presAssocID="{E9391526-AD3C-48A6-B715-9D96CCBCFF02}" presName="Name13" presStyleLbl="parChTrans1D2" presStyleIdx="24" presStyleCnt="29" custSzX="184874" custSzY="2745884"/>
      <dgm:spPr/>
      <dgm:t>
        <a:bodyPr/>
        <a:lstStyle/>
        <a:p>
          <a:endParaRPr lang="en-US"/>
        </a:p>
      </dgm:t>
    </dgm:pt>
    <dgm:pt modelId="{A66F9763-97FA-4442-B140-B7026B663137}" type="pres">
      <dgm:prSet presAssocID="{D4E1F2D7-0375-4538-9A72-F5C8DA4B59C3}" presName="childText" presStyleLbl="bgAcc1" presStyleIdx="24" presStyleCnt="29" custScaleX="176315" custScaleY="174580">
        <dgm:presLayoutVars>
          <dgm:bulletEnabled val="1"/>
        </dgm:presLayoutVars>
      </dgm:prSet>
      <dgm:spPr/>
      <dgm:t>
        <a:bodyPr/>
        <a:lstStyle/>
        <a:p>
          <a:endParaRPr lang="en-US"/>
        </a:p>
      </dgm:t>
    </dgm:pt>
    <dgm:pt modelId="{53A3A14D-776A-4F28-99E3-CEBA9B2C3A8C}" type="pres">
      <dgm:prSet presAssocID="{30773C5B-0052-4B93-BE91-F90A5C6B20E8}" presName="root" presStyleCnt="0"/>
      <dgm:spPr/>
      <dgm:t>
        <a:bodyPr/>
        <a:lstStyle/>
        <a:p>
          <a:endParaRPr lang="en-US"/>
        </a:p>
      </dgm:t>
    </dgm:pt>
    <dgm:pt modelId="{E176AFAE-B655-4A24-AFD1-620EE56DF011}" type="pres">
      <dgm:prSet presAssocID="{30773C5B-0052-4B93-BE91-F90A5C6B20E8}" presName="rootComposite" presStyleCnt="0"/>
      <dgm:spPr/>
      <dgm:t>
        <a:bodyPr/>
        <a:lstStyle/>
        <a:p>
          <a:endParaRPr lang="en-US"/>
        </a:p>
      </dgm:t>
    </dgm:pt>
    <dgm:pt modelId="{264CFBAD-9A70-49D5-9081-274A423EAD99}" type="pres">
      <dgm:prSet presAssocID="{30773C5B-0052-4B93-BE91-F90A5C6B20E8}" presName="rootText" presStyleLbl="node1" presStyleIdx="4" presStyleCnt="5" custScaleX="176315" custScaleY="156752"/>
      <dgm:spPr/>
      <dgm:t>
        <a:bodyPr/>
        <a:lstStyle/>
        <a:p>
          <a:endParaRPr lang="en-US"/>
        </a:p>
      </dgm:t>
    </dgm:pt>
    <dgm:pt modelId="{50EE2201-33A1-4D55-B24B-2F553FAF1BBE}" type="pres">
      <dgm:prSet presAssocID="{30773C5B-0052-4B93-BE91-F90A5C6B20E8}" presName="rootConnector" presStyleLbl="node1" presStyleIdx="4" presStyleCnt="5"/>
      <dgm:spPr/>
      <dgm:t>
        <a:bodyPr/>
        <a:lstStyle/>
        <a:p>
          <a:endParaRPr lang="en-US"/>
        </a:p>
      </dgm:t>
    </dgm:pt>
    <dgm:pt modelId="{09345C7B-0F0D-4BBC-9BA0-C8C7C0ED58C4}" type="pres">
      <dgm:prSet presAssocID="{30773C5B-0052-4B93-BE91-F90A5C6B20E8}" presName="childShape" presStyleCnt="0"/>
      <dgm:spPr/>
      <dgm:t>
        <a:bodyPr/>
        <a:lstStyle/>
        <a:p>
          <a:endParaRPr lang="en-US"/>
        </a:p>
      </dgm:t>
    </dgm:pt>
    <dgm:pt modelId="{B03C5790-3242-473D-834E-0FA32566091C}" type="pres">
      <dgm:prSet presAssocID="{BEE5A593-B790-49D3-B20B-AA65992B4AD3}" presName="Name13" presStyleLbl="parChTrans1D2" presStyleIdx="25" presStyleCnt="29"/>
      <dgm:spPr/>
      <dgm:t>
        <a:bodyPr/>
        <a:lstStyle/>
        <a:p>
          <a:endParaRPr lang="en-US"/>
        </a:p>
      </dgm:t>
    </dgm:pt>
    <dgm:pt modelId="{09E12101-F9B8-429D-A8C1-FE3C756C8FEF}" type="pres">
      <dgm:prSet presAssocID="{3446B12A-636D-45D1-9DAC-D6DB0D354D89}" presName="childText" presStyleLbl="bgAcc1" presStyleIdx="25" presStyleCnt="29" custScaleX="178444">
        <dgm:presLayoutVars>
          <dgm:bulletEnabled val="1"/>
        </dgm:presLayoutVars>
      </dgm:prSet>
      <dgm:spPr/>
      <dgm:t>
        <a:bodyPr/>
        <a:lstStyle/>
        <a:p>
          <a:endParaRPr lang="en-US"/>
        </a:p>
      </dgm:t>
    </dgm:pt>
    <dgm:pt modelId="{45A4DEFE-B0A8-4E5B-94FE-D3044393C650}" type="pres">
      <dgm:prSet presAssocID="{B6F15FDE-592A-48C1-AAC5-EB7B3DD75AE7}" presName="Name13" presStyleLbl="parChTrans1D2" presStyleIdx="26" presStyleCnt="29"/>
      <dgm:spPr/>
      <dgm:t>
        <a:bodyPr/>
        <a:lstStyle/>
        <a:p>
          <a:endParaRPr lang="en-US"/>
        </a:p>
      </dgm:t>
    </dgm:pt>
    <dgm:pt modelId="{701A35FC-418D-4B74-8D5A-9DB209719BEF}" type="pres">
      <dgm:prSet presAssocID="{48315E54-E20E-47B4-A9D4-9C6ED2E68CF2}" presName="childText" presStyleLbl="bgAcc1" presStyleIdx="26" presStyleCnt="29" custScaleX="178444">
        <dgm:presLayoutVars>
          <dgm:bulletEnabled val="1"/>
        </dgm:presLayoutVars>
      </dgm:prSet>
      <dgm:spPr/>
      <dgm:t>
        <a:bodyPr/>
        <a:lstStyle/>
        <a:p>
          <a:endParaRPr lang="en-US"/>
        </a:p>
      </dgm:t>
    </dgm:pt>
    <dgm:pt modelId="{7998582D-41EF-4111-A208-A4F18766F035}" type="pres">
      <dgm:prSet presAssocID="{7186709C-83C0-415E-B63F-5F64D8BA0426}" presName="Name13" presStyleLbl="parChTrans1D2" presStyleIdx="27" presStyleCnt="29"/>
      <dgm:spPr/>
      <dgm:t>
        <a:bodyPr/>
        <a:lstStyle/>
        <a:p>
          <a:endParaRPr lang="en-US"/>
        </a:p>
      </dgm:t>
    </dgm:pt>
    <dgm:pt modelId="{8D6506E6-B4DE-4782-9404-4508B1118FE5}" type="pres">
      <dgm:prSet presAssocID="{6A22A6DE-5B6E-4F5D-A885-00481BEF8372}" presName="childText" presStyleLbl="bgAcc1" presStyleIdx="27" presStyleCnt="29" custScaleX="183016">
        <dgm:presLayoutVars>
          <dgm:bulletEnabled val="1"/>
        </dgm:presLayoutVars>
      </dgm:prSet>
      <dgm:spPr/>
      <dgm:t>
        <a:bodyPr/>
        <a:lstStyle/>
        <a:p>
          <a:endParaRPr lang="en-US"/>
        </a:p>
      </dgm:t>
    </dgm:pt>
    <dgm:pt modelId="{990E637B-1B7B-4216-B95F-BCFB63187E5F}" type="pres">
      <dgm:prSet presAssocID="{764F36B8-51A9-4D2C-808C-BE02C26356D9}" presName="Name13" presStyleLbl="parChTrans1D2" presStyleIdx="28" presStyleCnt="29"/>
      <dgm:spPr/>
      <dgm:t>
        <a:bodyPr/>
        <a:lstStyle/>
        <a:p>
          <a:endParaRPr lang="en-US"/>
        </a:p>
      </dgm:t>
    </dgm:pt>
    <dgm:pt modelId="{80EE3BA2-463F-4C04-8860-21B5FD5CD1CF}" type="pres">
      <dgm:prSet presAssocID="{9457342C-2B5C-4CFC-A5AC-9E62ABC0A3B6}" presName="childText" presStyleLbl="bgAcc1" presStyleIdx="28" presStyleCnt="29" custScaleX="183016">
        <dgm:presLayoutVars>
          <dgm:bulletEnabled val="1"/>
        </dgm:presLayoutVars>
      </dgm:prSet>
      <dgm:spPr/>
      <dgm:t>
        <a:bodyPr/>
        <a:lstStyle/>
        <a:p>
          <a:endParaRPr lang="en-US"/>
        </a:p>
      </dgm:t>
    </dgm:pt>
  </dgm:ptLst>
  <dgm:cxnLst>
    <dgm:cxn modelId="{69460E12-3F4B-488F-9DAA-782B5628D296}" srcId="{E2149A56-11B4-4208-920A-051022D0A7ED}" destId="{5547B2D2-1C05-429D-9CC0-414F152903A5}" srcOrd="0" destOrd="0" parTransId="{9F43FA7A-62A1-4ABD-B6A2-B0E51C102283}" sibTransId="{AA43D47F-6626-4C21-A6C9-0E71525E0EFD}"/>
    <dgm:cxn modelId="{6D8C4D47-A840-4A11-8068-A472263F603D}" type="presOf" srcId="{B6F15FDE-592A-48C1-AAC5-EB7B3DD75AE7}" destId="{45A4DEFE-B0A8-4E5B-94FE-D3044393C650}" srcOrd="0" destOrd="0" presId="urn:microsoft.com/office/officeart/2005/8/layout/hierarchy3"/>
    <dgm:cxn modelId="{D427D760-8231-457E-A0A8-467985EB8483}" type="presOf" srcId="{3AF58582-4A92-4FBD-92CC-03428FD9D0F9}" destId="{B34944E4-1651-4B45-8056-C34B059893F7}" srcOrd="0" destOrd="0" presId="urn:microsoft.com/office/officeart/2005/8/layout/hierarchy3"/>
    <dgm:cxn modelId="{0186C2B0-5BEA-41A7-9A52-5D6FBEC135E4}" type="presOf" srcId="{7C8FEE72-4ABD-47C0-A28B-D2BDD0B2FC6F}" destId="{F0131D53-FA59-4D78-BBCC-A3B9889A24DA}" srcOrd="0" destOrd="0" presId="urn:microsoft.com/office/officeart/2005/8/layout/hierarchy3"/>
    <dgm:cxn modelId="{B5D365F2-DFE4-4B76-83CE-4D36A0676399}" type="presOf" srcId="{A9F37023-A02C-4E51-AF28-406B98327FB3}" destId="{4142E6D4-29FF-4E61-814C-89C304371CDB}" srcOrd="0" destOrd="0" presId="urn:microsoft.com/office/officeart/2005/8/layout/hierarchy3"/>
    <dgm:cxn modelId="{FECB8620-1CFA-4514-A5BC-A49F534EDAAD}" srcId="{75E49858-61D5-4BFB-9F18-CFFA2BFE45E9}" destId="{A324ABBE-6A51-4E8A-97CA-85725576D711}" srcOrd="0" destOrd="0" parTransId="{B6358630-DD47-4ECB-9B13-3C3DC0795083}" sibTransId="{32A6DAE6-8332-44BB-9518-32867D6C8E39}"/>
    <dgm:cxn modelId="{432B3F73-E8C6-46AC-BE30-2487A3BFF757}" type="presOf" srcId="{4A5E46A0-0965-8647-91D9-9474C86142A6}" destId="{7DF2C366-C068-0647-98CA-18C501B6EC93}" srcOrd="0" destOrd="0" presId="urn:microsoft.com/office/officeart/2005/8/layout/hierarchy3"/>
    <dgm:cxn modelId="{F800CEA7-A4CF-44AE-B1FE-E69950044777}" type="presOf" srcId="{B6358630-DD47-4ECB-9B13-3C3DC0795083}" destId="{8142F40A-98BE-4E93-88C7-744736EBDCE4}" srcOrd="0" destOrd="0" presId="urn:microsoft.com/office/officeart/2005/8/layout/hierarchy3"/>
    <dgm:cxn modelId="{94D54519-805C-470D-8124-B9A36273019E}" type="presOf" srcId="{9832859B-75F0-454E-A13F-C11AAC449FB3}" destId="{48A13232-3530-4AD5-A558-19A82F6EA01C}" srcOrd="0" destOrd="0" presId="urn:microsoft.com/office/officeart/2005/8/layout/hierarchy3"/>
    <dgm:cxn modelId="{8384F610-2A70-4750-BB92-8BA2E9073C75}" type="presOf" srcId="{6F814108-2F74-40ED-95ED-17B57002777D}" destId="{AC77B542-47B8-4907-BD63-7E841E1228BB}" srcOrd="0" destOrd="0" presId="urn:microsoft.com/office/officeart/2005/8/layout/hierarchy3"/>
    <dgm:cxn modelId="{6913EFC9-F346-454B-BC31-A83A70F351DF}" type="presOf" srcId="{B6F68A92-10ED-40F2-B01E-DBF99F586FB4}" destId="{30B7A6A6-906F-4E5A-B878-0B5EC0A83E64}" srcOrd="0" destOrd="0" presId="urn:microsoft.com/office/officeart/2005/8/layout/hierarchy3"/>
    <dgm:cxn modelId="{6D6EBAA8-04C4-4ED8-86EA-19678D20D302}" srcId="{E2149A56-11B4-4208-920A-051022D0A7ED}" destId="{3AF58582-4A92-4FBD-92CC-03428FD9D0F9}" srcOrd="2" destOrd="0" parTransId="{FF7C20ED-97EC-4D73-8177-B7DB5009606C}" sibTransId="{14010881-A48E-4790-8139-42DE26949BE8}"/>
    <dgm:cxn modelId="{3C772FBE-C7E7-4CA1-8FB7-E720C71A9DE8}" srcId="{30773C5B-0052-4B93-BE91-F90A5C6B20E8}" destId="{6A22A6DE-5B6E-4F5D-A885-00481BEF8372}" srcOrd="2" destOrd="0" parTransId="{7186709C-83C0-415E-B63F-5F64D8BA0426}" sibTransId="{95319888-4B76-43A3-A38E-46AA36CB1BAE}"/>
    <dgm:cxn modelId="{ECA60303-4293-4CE7-9403-8EDCC2A33F05}" type="presOf" srcId="{13CE2BA6-C02C-B149-A8FA-62DBDB8FD093}" destId="{3CA8EC09-F1A2-A546-941A-EB33462DD39C}" srcOrd="0" destOrd="0" presId="urn:microsoft.com/office/officeart/2005/8/layout/hierarchy3"/>
    <dgm:cxn modelId="{85DF87BC-8925-4E8A-9885-B1122D822505}" srcId="{4FA22A9E-C1C1-4717-BD27-D7F69F199FD0}" destId="{43AC013C-6962-496B-B694-A0D8BFDD06B8}" srcOrd="2" destOrd="0" parTransId="{7C8FEE72-4ABD-47C0-A28B-D2BDD0B2FC6F}" sibTransId="{69F14412-10DA-42A4-B340-9F2D49BEF3F1}"/>
    <dgm:cxn modelId="{20C23F75-643A-B146-B739-61D93BC282EA}" srcId="{E2149A56-11B4-4208-920A-051022D0A7ED}" destId="{6BEFBE9A-1F2D-2F47-86AC-63A9CCF25A93}" srcOrd="6" destOrd="0" parTransId="{3C1A874C-6F71-E74C-9AB7-00ADD8BFA33B}" sibTransId="{2F76EA8D-5914-EB46-BB0D-94ECFEF20E6B}"/>
    <dgm:cxn modelId="{4B1D000C-11B5-4B1B-ACB1-654F66E2DA58}" type="presOf" srcId="{30773C5B-0052-4B93-BE91-F90A5C6B20E8}" destId="{50EE2201-33A1-4D55-B24B-2F553FAF1BBE}" srcOrd="1" destOrd="0" presId="urn:microsoft.com/office/officeart/2005/8/layout/hierarchy3"/>
    <dgm:cxn modelId="{E4F2F467-C455-418B-9B92-A362B2886454}" type="presOf" srcId="{9B580F83-8FC3-4A14-9500-328CF2D2D19D}" destId="{5B83CEB6-AFA3-4302-AEE5-A3C388E1C929}" srcOrd="0" destOrd="0" presId="urn:microsoft.com/office/officeart/2005/8/layout/hierarchy3"/>
    <dgm:cxn modelId="{958A0D81-C3F7-49C5-8032-319B148E5942}" type="presOf" srcId="{48315E54-E20E-47B4-A9D4-9C6ED2E68CF2}" destId="{701A35FC-418D-4B74-8D5A-9DB209719BEF}" srcOrd="0" destOrd="0" presId="urn:microsoft.com/office/officeart/2005/8/layout/hierarchy3"/>
    <dgm:cxn modelId="{036129D8-5337-4AC8-BEA4-C5029318011C}" type="presOf" srcId="{0645EB63-3E71-472C-ACDA-E83DFEFFD407}" destId="{A57E1A72-4799-4C9B-9286-C671C54D0760}" srcOrd="0" destOrd="0" presId="urn:microsoft.com/office/officeart/2005/8/layout/hierarchy3"/>
    <dgm:cxn modelId="{92ED69E4-E6BA-4614-9B1C-AA66FA3D3CF5}" type="presOf" srcId="{E7FB6613-1599-9143-AF0F-2AC4D97DA931}" destId="{58B9F38B-B8F8-5B42-A85F-FCCAE932CC0F}" srcOrd="0" destOrd="0" presId="urn:microsoft.com/office/officeart/2005/8/layout/hierarchy3"/>
    <dgm:cxn modelId="{B829A3B5-931D-459B-A836-D5B0ED239F71}" srcId="{E2149A56-11B4-4208-920A-051022D0A7ED}" destId="{DF2DE47E-2852-4FA3-9654-DBA0C98DDD00}" srcOrd="1" destOrd="0" parTransId="{0645EB63-3E71-472C-ACDA-E83DFEFFD407}" sibTransId="{0D37A493-EF8D-4D65-B483-FF332915D1E2}"/>
    <dgm:cxn modelId="{81425E4A-0B39-4C83-9764-5514D7A77078}" type="presOf" srcId="{6D4F20C9-F031-4DA9-A57D-E8593B8914F3}" destId="{73E881C3-E32F-47C8-BF92-8160D5D23DE2}" srcOrd="0" destOrd="0" presId="urn:microsoft.com/office/officeart/2005/8/layout/hierarchy3"/>
    <dgm:cxn modelId="{0BEFEAAD-3C01-44E9-93D4-7E26841858CA}" type="presOf" srcId="{C69683E5-1C77-489A-A6FC-39C32DBBBE22}" destId="{440F6335-9BCC-4E3A-8099-3A341220B01B}" srcOrd="0" destOrd="0" presId="urn:microsoft.com/office/officeart/2005/8/layout/hierarchy3"/>
    <dgm:cxn modelId="{7D75C74E-E497-4A20-9323-B23319F4F7F0}" srcId="{4FA22A9E-C1C1-4717-BD27-D7F69F199FD0}" destId="{C69683E5-1C77-489A-A6FC-39C32DBBBE22}" srcOrd="4" destOrd="0" parTransId="{443F4D7E-E49F-4917-A54D-306C23FE9EDE}" sibTransId="{0C6BB0C4-9B79-43E1-A085-A2DF380AF266}"/>
    <dgm:cxn modelId="{C1214487-5FFD-4BEC-B697-209198260C89}" type="presOf" srcId="{DC827D0B-B101-4E21-99D5-931289BC0FD9}" destId="{D8BF7D43-23D6-4C56-831D-5E784E18488B}" srcOrd="0" destOrd="0" presId="urn:microsoft.com/office/officeart/2005/8/layout/hierarchy3"/>
    <dgm:cxn modelId="{A38A3055-9147-499F-88C3-D32092DD1C11}" srcId="{4FA22A9E-C1C1-4717-BD27-D7F69F199FD0}" destId="{BF558CFC-5CEA-4732-A814-1E99DD888AA9}" srcOrd="0" destOrd="0" parTransId="{2F36F4D8-C231-4538-A516-59D2DC93555E}" sibTransId="{17906D3A-17E2-4870-B08C-36C393B9C708}"/>
    <dgm:cxn modelId="{FCDBAA2F-C3C3-4AC1-9814-AAB3C7F49450}" srcId="{30773C5B-0052-4B93-BE91-F90A5C6B20E8}" destId="{9457342C-2B5C-4CFC-A5AC-9E62ABC0A3B6}" srcOrd="3" destOrd="0" parTransId="{764F36B8-51A9-4D2C-808C-BE02C26356D9}" sibTransId="{A56398ED-E21B-46B3-9D22-CF06DBB314ED}"/>
    <dgm:cxn modelId="{3CFCCE04-8BDC-41F8-949D-344AC8076F9E}" type="presOf" srcId="{4FA22A9E-C1C1-4717-BD27-D7F69F199FD0}" destId="{FE51DA25-B432-48D2-87E0-EE316089B2C5}" srcOrd="0" destOrd="0" presId="urn:microsoft.com/office/officeart/2005/8/layout/hierarchy3"/>
    <dgm:cxn modelId="{B500BB00-5B5C-46A3-8DF8-9E1BA5F6AC76}" type="presOf" srcId="{9E8B2F94-C866-45DB-89D8-CC2E7A72A322}" destId="{ED0E01A3-57BB-41F0-9687-FA9CE9C339BF}" srcOrd="0" destOrd="0" presId="urn:microsoft.com/office/officeart/2005/8/layout/hierarchy3"/>
    <dgm:cxn modelId="{02DFEB2F-20E7-44C2-A387-107484AC2D83}" type="presOf" srcId="{E9391526-AD3C-48A6-B715-9D96CCBCFF02}" destId="{B4565274-28E5-4B3B-8797-AC6C8BC8993B}" srcOrd="0" destOrd="0" presId="urn:microsoft.com/office/officeart/2005/8/layout/hierarchy3"/>
    <dgm:cxn modelId="{A746F928-0EC9-47B3-80BD-7BDF9A34D50F}" type="presOf" srcId="{9457342C-2B5C-4CFC-A5AC-9E62ABC0A3B6}" destId="{80EE3BA2-463F-4C04-8860-21B5FD5CD1CF}" srcOrd="0" destOrd="0" presId="urn:microsoft.com/office/officeart/2005/8/layout/hierarchy3"/>
    <dgm:cxn modelId="{8F128793-9FAD-49FF-B505-64D90AFC1733}" type="presOf" srcId="{9C4C0A9E-6FBF-9B4C-8158-CD84F8422175}" destId="{94599D9A-721F-F443-A13A-5E363D2F8113}" srcOrd="0" destOrd="0" presId="urn:microsoft.com/office/officeart/2005/8/layout/hierarchy3"/>
    <dgm:cxn modelId="{5361CAF7-ABD0-4242-A3A5-55254969F37A}" srcId="{75E49858-61D5-4BFB-9F18-CFFA2BFE45E9}" destId="{8F782B3C-5900-2743-8EC7-C9F6FC510B12}" srcOrd="3" destOrd="0" parTransId="{736BD95B-92F1-D748-A18B-C96EA2287FE4}" sibTransId="{6CA507F2-5BC3-254E-880F-8F516E0700B8}"/>
    <dgm:cxn modelId="{C4A94796-2EFE-4114-B270-8A0EC55E43AC}" type="presOf" srcId="{764F36B8-51A9-4D2C-808C-BE02C26356D9}" destId="{990E637B-1B7B-4216-B95F-BCFB63187E5F}" srcOrd="0" destOrd="0" presId="urn:microsoft.com/office/officeart/2005/8/layout/hierarchy3"/>
    <dgm:cxn modelId="{C89D8731-3605-4904-A6E5-2F138E17CC2C}" srcId="{6F814108-2F74-40ED-95ED-17B57002777D}" destId="{D4E1F2D7-0375-4538-9A72-F5C8DA4B59C3}" srcOrd="3" destOrd="0" parTransId="{E9391526-AD3C-48A6-B715-9D96CCBCFF02}" sibTransId="{B25EA036-5AA7-4F6E-BB53-9C01FC1C9707}"/>
    <dgm:cxn modelId="{FF3C0D85-A02A-4EBB-B5D9-9008F79F62A7}" type="presOf" srcId="{2F36F4D8-C231-4538-A516-59D2DC93555E}" destId="{CA8EEA04-0F49-446C-80DF-F8D639CC549E}" srcOrd="0" destOrd="0" presId="urn:microsoft.com/office/officeart/2005/8/layout/hierarchy3"/>
    <dgm:cxn modelId="{2D950B41-86A2-4864-AEEF-768E1A3CEC52}" type="presOf" srcId="{BF558CFC-5CEA-4732-A814-1E99DD888AA9}" destId="{F1353BE6-7DA2-495B-9015-595775AB42CB}" srcOrd="0" destOrd="0" presId="urn:microsoft.com/office/officeart/2005/8/layout/hierarchy3"/>
    <dgm:cxn modelId="{26AFEC19-EF80-4C59-B23E-E6F2801328CC}" srcId="{E2149A56-11B4-4208-920A-051022D0A7ED}" destId="{982AAD2F-67BA-4E3E-87DC-6F0F3DDB1C48}" srcOrd="3" destOrd="0" parTransId="{497994E5-54B5-44E3-94FD-2EBFBAF34342}" sibTransId="{15375C95-6B95-4DF3-9CCB-407C33543B09}"/>
    <dgm:cxn modelId="{713800A8-B456-4FC9-9CDC-17E9B20AA609}" type="presOf" srcId="{443F4D7E-E49F-4917-A54D-306C23FE9EDE}" destId="{C48BCB9C-E975-4655-AD0D-9EEA1F18EFDB}" srcOrd="0" destOrd="0" presId="urn:microsoft.com/office/officeart/2005/8/layout/hierarchy3"/>
    <dgm:cxn modelId="{16FB1A73-8DB3-4FA2-A34E-7FAE0086041D}" type="presOf" srcId="{68DDF32B-4AD4-F848-AD69-DC0A445DF2BF}" destId="{84A9B2CB-ACFC-2E42-8134-973DBA05485D}" srcOrd="0" destOrd="0" presId="urn:microsoft.com/office/officeart/2005/8/layout/hierarchy3"/>
    <dgm:cxn modelId="{84AED357-AE86-8447-B2C7-13A09BDB978E}" srcId="{4FA22A9E-C1C1-4717-BD27-D7F69F199FD0}" destId="{9C4C0A9E-6FBF-9B4C-8158-CD84F8422175}" srcOrd="3" destOrd="0" parTransId="{68DDF32B-4AD4-F848-AD69-DC0A445DF2BF}" sibTransId="{48351A40-4254-9742-AB94-D8A3C1D63BEA}"/>
    <dgm:cxn modelId="{1E3667D1-5BB7-4C44-A9ED-6CE4C3B370B6}" srcId="{D74F7AB3-9807-44A0-9104-8F189F0F77FF}" destId="{75E49858-61D5-4BFB-9F18-CFFA2BFE45E9}" srcOrd="1" destOrd="0" parTransId="{26F586DA-6F7A-4CF1-A8D9-9CD8F033600C}" sibTransId="{739DAA6C-489D-4E78-8B0F-414082A78DA6}"/>
    <dgm:cxn modelId="{CE3B58CA-4845-48DD-9EE5-CC1229EDE6A4}" type="presOf" srcId="{659634F6-35F0-4EDD-B97D-DAF4152A967B}" destId="{6507247B-1D7E-4548-940A-0E086C1100D0}" srcOrd="0" destOrd="0" presId="urn:microsoft.com/office/officeart/2005/8/layout/hierarchy3"/>
    <dgm:cxn modelId="{44F649DB-B15A-4DA1-9747-E8C7ACCAE6AC}" srcId="{6F814108-2F74-40ED-95ED-17B57002777D}" destId="{420B4417-3CE1-46D5-999B-86A0325C73AC}" srcOrd="2" destOrd="0" parTransId="{659634F6-35F0-4EDD-B97D-DAF4152A967B}" sibTransId="{6B195A4C-C612-499B-AA50-60D9373BA52F}"/>
    <dgm:cxn modelId="{A39BD527-04CB-4254-BF28-E26FCB842909}" type="presOf" srcId="{497994E5-54B5-44E3-94FD-2EBFBAF34342}" destId="{4447E5A9-D966-4D85-8C33-DD7D8EC5187E}" srcOrd="0" destOrd="0" presId="urn:microsoft.com/office/officeart/2005/8/layout/hierarchy3"/>
    <dgm:cxn modelId="{5DE6266F-44E2-4F57-8DBF-5F56F634156D}" type="presOf" srcId="{7186709C-83C0-415E-B63F-5F64D8BA0426}" destId="{7998582D-41EF-4111-A208-A4F18766F035}" srcOrd="0" destOrd="0" presId="urn:microsoft.com/office/officeart/2005/8/layout/hierarchy3"/>
    <dgm:cxn modelId="{B9E098D3-4E1C-4E12-BC70-F8A4D7B6968F}" type="presOf" srcId="{8F782B3C-5900-2743-8EC7-C9F6FC510B12}" destId="{0D7961CD-A289-034E-82C7-2E7D7A142C44}" srcOrd="0" destOrd="0" presId="urn:microsoft.com/office/officeart/2005/8/layout/hierarchy3"/>
    <dgm:cxn modelId="{9B0A1A31-0732-479E-9234-E7A444721260}" type="presOf" srcId="{DF2DE47E-2852-4FA3-9654-DBA0C98DDD00}" destId="{B51AF781-2691-484F-B6B5-D67C5C61B99B}" srcOrd="0" destOrd="0" presId="urn:microsoft.com/office/officeart/2005/8/layout/hierarchy3"/>
    <dgm:cxn modelId="{B200B589-8D39-471A-A488-A343690D3553}" srcId="{D74F7AB3-9807-44A0-9104-8F189F0F77FF}" destId="{6F814108-2F74-40ED-95ED-17B57002777D}" srcOrd="3" destOrd="0" parTransId="{7D739EBF-5D1F-40A7-8758-1FA287EE95D4}" sibTransId="{8328A781-5E19-42B3-B870-FBB7D85B0E01}"/>
    <dgm:cxn modelId="{C66D9BFB-E390-459D-868C-FD70FCBBD6E6}" type="presOf" srcId="{E2149A56-11B4-4208-920A-051022D0A7ED}" destId="{3D4FB5EA-335E-499B-95BF-7687D3FBD4EC}" srcOrd="0" destOrd="0" presId="urn:microsoft.com/office/officeart/2005/8/layout/hierarchy3"/>
    <dgm:cxn modelId="{BE4089AB-EEF4-4726-9A37-C3814668AC5E}" type="presOf" srcId="{35B72761-6DD7-419D-B76A-CE51142C9C97}" destId="{904DBCAE-23E7-4E61-8721-65A94257C536}" srcOrd="0" destOrd="0" presId="urn:microsoft.com/office/officeart/2005/8/layout/hierarchy3"/>
    <dgm:cxn modelId="{B0276626-9B0F-4B50-8FD7-E5BCE8549DF3}" type="presOf" srcId="{736BD95B-92F1-D748-A18B-C96EA2287FE4}" destId="{A141DDB0-0F15-3245-AB06-D606E3E1AC76}" srcOrd="0" destOrd="0" presId="urn:microsoft.com/office/officeart/2005/8/layout/hierarchy3"/>
    <dgm:cxn modelId="{F445A33E-A58A-498F-B820-124865CBCDA0}" srcId="{D74F7AB3-9807-44A0-9104-8F189F0F77FF}" destId="{4FA22A9E-C1C1-4717-BD27-D7F69F199FD0}" srcOrd="0" destOrd="0" parTransId="{A6E4E00B-8816-4C36-9C6B-E75D327228FB}" sibTransId="{AD191155-07FB-4ED3-8C4E-89B779B860C4}"/>
    <dgm:cxn modelId="{78910481-FB96-4171-8126-4F402A11AB00}" srcId="{E2149A56-11B4-4208-920A-051022D0A7ED}" destId="{994A56D9-71A0-4D3B-A7C5-091E426C7056}" srcOrd="4" destOrd="0" parTransId="{35B72761-6DD7-419D-B76A-CE51142C9C97}" sibTransId="{530FE4F8-2AF9-4017-902C-91A7866AC78A}"/>
    <dgm:cxn modelId="{F7DAFF84-5C5E-4DBF-95AA-37BD91C67D8A}" type="presOf" srcId="{7476035D-B454-234A-B746-163EE5ECC4AF}" destId="{0A86166F-0CC7-634A-BE69-A23CABF9CB5A}" srcOrd="0" destOrd="0" presId="urn:microsoft.com/office/officeart/2005/8/layout/hierarchy3"/>
    <dgm:cxn modelId="{63ACD95E-01AC-4E3E-BE6E-360A3D1F194C}" srcId="{75E49858-61D5-4BFB-9F18-CFFA2BFE45E9}" destId="{64813188-95E2-4459-8FC1-F6498895974C}" srcOrd="4" destOrd="0" parTransId="{6D16F9E2-FB89-4460-B78E-402B5ED2A763}" sibTransId="{0F27CA67-C9D7-45F8-B4ED-32CF293535BA}"/>
    <dgm:cxn modelId="{81844DCA-5A6F-47D1-9530-0339F92DFACF}" type="presOf" srcId="{3446B12A-636D-45D1-9DAC-D6DB0D354D89}" destId="{09E12101-F9B8-429D-A8C1-FE3C756C8FEF}" srcOrd="0" destOrd="0" presId="urn:microsoft.com/office/officeart/2005/8/layout/hierarchy3"/>
    <dgm:cxn modelId="{A8D3D50B-BF1C-4F4E-B60D-ED1088A4342E}" srcId="{75E49858-61D5-4BFB-9F18-CFFA2BFE45E9}" destId="{9E8B2F94-C866-45DB-89D8-CC2E7A72A322}" srcOrd="1" destOrd="0" parTransId="{E43FE710-F6E4-4E65-9337-ECF918F1DD37}" sibTransId="{CD6F0767-BF73-4FB6-A963-0AADA644C142}"/>
    <dgm:cxn modelId="{7C19BD8F-A1DA-4BF6-9572-4F1882F24382}" type="presOf" srcId="{C8FE2D2D-92A2-6F4C-8187-5D0E1D0AEB19}" destId="{B7637D4E-5668-7D45-B616-941B6B788B06}" srcOrd="0" destOrd="0" presId="urn:microsoft.com/office/officeart/2005/8/layout/hierarchy3"/>
    <dgm:cxn modelId="{2275E607-4723-40A9-96A7-F8276E9B2769}" type="presOf" srcId="{0F0BE89D-0A56-FB41-A986-F2AE569A24BC}" destId="{B5B1ADA7-3CA9-1247-A669-ABD8B0A02F2C}" srcOrd="0" destOrd="0" presId="urn:microsoft.com/office/officeart/2005/8/layout/hierarchy3"/>
    <dgm:cxn modelId="{89570F91-3F3F-4FD1-B391-7839129EF5DD}" type="presOf" srcId="{E2149A56-11B4-4208-920A-051022D0A7ED}" destId="{92DAEBCE-6D32-42DA-9F26-6E93150ABBC0}" srcOrd="1" destOrd="0" presId="urn:microsoft.com/office/officeart/2005/8/layout/hierarchy3"/>
    <dgm:cxn modelId="{EB6E9202-F29D-5341-A4D7-0F779BDEC2DE}" srcId="{6F814108-2F74-40ED-95ED-17B57002777D}" destId="{13CE2BA6-C02C-B149-A8FA-62DBDB8FD093}" srcOrd="1" destOrd="0" parTransId="{FBC042F3-B301-BC46-BB95-559D15FA9F2D}" sibTransId="{EDFE32F5-97AA-FE4B-8055-2314553E02A4}"/>
    <dgm:cxn modelId="{B72D6DBC-92B5-4D99-8609-06CB2D753547}" type="presOf" srcId="{AAEFEFF0-DA26-4301-9C39-36E29600C124}" destId="{0A1B4AAB-416C-4DD5-BF87-5CC96F46C517}" srcOrd="0" destOrd="0" presId="urn:microsoft.com/office/officeart/2005/8/layout/hierarchy3"/>
    <dgm:cxn modelId="{907DABD2-7325-422B-A0A4-929861450BC6}" type="presOf" srcId="{994A56D9-71A0-4D3B-A7C5-091E426C7056}" destId="{A7151B11-A46D-440B-842F-F650FC9513BE}" srcOrd="0" destOrd="0" presId="urn:microsoft.com/office/officeart/2005/8/layout/hierarchy3"/>
    <dgm:cxn modelId="{A5B2056F-9F1F-4ED6-8FA0-A79B3D72DF71}" type="presOf" srcId="{4FA22A9E-C1C1-4717-BD27-D7F69F199FD0}" destId="{3D464B92-0BBF-4A7C-BA2A-2531D8030179}" srcOrd="1" destOrd="0" presId="urn:microsoft.com/office/officeart/2005/8/layout/hierarchy3"/>
    <dgm:cxn modelId="{540625EE-BC78-4AE6-9EC5-0B769CDFE9C5}" type="presOf" srcId="{3C1A874C-6F71-E74C-9AB7-00ADD8BFA33B}" destId="{04E5BCFB-7183-904F-968D-2610850B5004}" srcOrd="0" destOrd="0" presId="urn:microsoft.com/office/officeart/2005/8/layout/hierarchy3"/>
    <dgm:cxn modelId="{BFD7F38E-A7E3-4AB9-A919-7DCCED9DF400}" type="presOf" srcId="{75E49858-61D5-4BFB-9F18-CFFA2BFE45E9}" destId="{28D2B16C-F9FF-4F23-B0FF-BDC7A6062E24}" srcOrd="0" destOrd="0" presId="urn:microsoft.com/office/officeart/2005/8/layout/hierarchy3"/>
    <dgm:cxn modelId="{0E4C5237-63D5-4142-9194-76137AC0D1BA}" type="presOf" srcId="{2284BAB2-18A3-45E4-B438-7138C3849EB4}" destId="{427343BD-1906-497F-914F-8C99BA791908}" srcOrd="0" destOrd="0" presId="urn:microsoft.com/office/officeart/2005/8/layout/hierarchy3"/>
    <dgm:cxn modelId="{261FB9F7-3E05-4AF1-9374-B186F78CBD5E}" type="presOf" srcId="{FEC46598-D745-47CF-8BE2-DE1EBCDF3E78}" destId="{041CD6D3-9781-432B-97CF-43F62F28EEC7}" srcOrd="0" destOrd="0" presId="urn:microsoft.com/office/officeart/2005/8/layout/hierarchy3"/>
    <dgm:cxn modelId="{209200B7-5881-401C-ABF8-D16479C15455}" type="presOf" srcId="{75E49858-61D5-4BFB-9F18-CFFA2BFE45E9}" destId="{2A43D5D3-CCA4-4B2C-A239-20DBEFCF030F}" srcOrd="1" destOrd="0" presId="urn:microsoft.com/office/officeart/2005/8/layout/hierarchy3"/>
    <dgm:cxn modelId="{12AC1785-30A1-4D7A-9F75-CE953EA59E2E}" type="presOf" srcId="{FEE5C7C8-4B4D-4B8A-BD90-14CDA732374F}" destId="{BC5A6DF6-720A-4B0F-AD53-D81051D41930}" srcOrd="0" destOrd="0" presId="urn:microsoft.com/office/officeart/2005/8/layout/hierarchy3"/>
    <dgm:cxn modelId="{EA2EFEB5-3C4A-4420-BE56-4377C68436CC}" type="presOf" srcId="{A324ABBE-6A51-4E8A-97CA-85725576D711}" destId="{33D242E3-7079-491A-B885-DBB469CF6F52}" srcOrd="0" destOrd="0" presId="urn:microsoft.com/office/officeart/2005/8/layout/hierarchy3"/>
    <dgm:cxn modelId="{1DC8D19A-A431-8D49-8F9B-E8FCAED7EA38}" srcId="{E2149A56-11B4-4208-920A-051022D0A7ED}" destId="{0F0BE89D-0A56-FB41-A986-F2AE569A24BC}" srcOrd="7" destOrd="0" parTransId="{4A5E46A0-0965-8647-91D9-9474C86142A6}" sibTransId="{D65B3456-12B0-EF43-9400-117B7E6CEBC0}"/>
    <dgm:cxn modelId="{34423BAA-3F50-40A4-BEC2-07007836467E}" srcId="{30773C5B-0052-4B93-BE91-F90A5C6B20E8}" destId="{3446B12A-636D-45D1-9DAC-D6DB0D354D89}" srcOrd="0" destOrd="0" parTransId="{BEE5A593-B790-49D3-B20B-AA65992B4AD3}" sibTransId="{111A6D45-38CB-45DF-95BF-6E789C61A000}"/>
    <dgm:cxn modelId="{47A415CD-6D4A-4E06-8D20-D307E6760D59}" type="presOf" srcId="{D4E1F2D7-0375-4538-9A72-F5C8DA4B59C3}" destId="{A66F9763-97FA-4442-B140-B7026B663137}" srcOrd="0" destOrd="0" presId="urn:microsoft.com/office/officeart/2005/8/layout/hierarchy3"/>
    <dgm:cxn modelId="{27AE5572-48C1-44BE-9212-8D6CFFA5F6D5}" type="presOf" srcId="{6F814108-2F74-40ED-95ED-17B57002777D}" destId="{104FEA53-8F20-4B25-A407-7B5CA88EFB72}" srcOrd="1" destOrd="0" presId="urn:microsoft.com/office/officeart/2005/8/layout/hierarchy3"/>
    <dgm:cxn modelId="{2458FB5A-EFC5-7C45-8E72-4B0F074F1341}" srcId="{E2149A56-11B4-4208-920A-051022D0A7ED}" destId="{7476035D-B454-234A-B746-163EE5ECC4AF}" srcOrd="5" destOrd="0" parTransId="{3EA81B0C-6AC9-564D-8AE9-82692B689B35}" sibTransId="{F019D52A-0F91-D242-8213-7106FDB2EE7F}"/>
    <dgm:cxn modelId="{E35DE5FF-2AFE-4512-BC6D-591E4BDDD3DC}" type="presOf" srcId="{E43FE710-F6E4-4E65-9337-ECF918F1DD37}" destId="{BCEDDA7F-813E-419A-8FCC-9315D346EBDB}" srcOrd="0" destOrd="0" presId="urn:microsoft.com/office/officeart/2005/8/layout/hierarchy3"/>
    <dgm:cxn modelId="{2D2AB34E-4CE7-4A4F-BB01-023437827AE3}" type="presOf" srcId="{64813188-95E2-4459-8FC1-F6498895974C}" destId="{E57A5671-5A21-4428-8503-7438DE50FF5A}" srcOrd="0" destOrd="0" presId="urn:microsoft.com/office/officeart/2005/8/layout/hierarchy3"/>
    <dgm:cxn modelId="{B70570CC-AB0A-4292-A286-6023FB8D0E9A}" srcId="{6F814108-2F74-40ED-95ED-17B57002777D}" destId="{9B580F83-8FC3-4A14-9500-328CF2D2D19D}" srcOrd="0" destOrd="0" parTransId="{FEE5C7C8-4B4D-4B8A-BD90-14CDA732374F}" sibTransId="{02AD8A62-0CB7-49EF-A597-E1291D675325}"/>
    <dgm:cxn modelId="{63CCEF1E-796A-43BB-92A5-863D7F59B801}" type="presOf" srcId="{6A22A6DE-5B6E-4F5D-A885-00481BEF8372}" destId="{8D6506E6-B4DE-4782-9404-4508B1118FE5}" srcOrd="0" destOrd="0" presId="urn:microsoft.com/office/officeart/2005/8/layout/hierarchy3"/>
    <dgm:cxn modelId="{22CB3567-8AD7-AC4B-9DF4-D13A30CC506E}" srcId="{4FA22A9E-C1C1-4717-BD27-D7F69F199FD0}" destId="{C8FE2D2D-92A2-6F4C-8187-5D0E1D0AEB19}" srcOrd="5" destOrd="0" parTransId="{E7FB6613-1599-9143-AF0F-2AC4D97DA931}" sibTransId="{7161F3AB-C471-B94D-8BB1-8CD3CA5F2E0D}"/>
    <dgm:cxn modelId="{81A49B4F-90AB-43A8-BDD5-B8F74B63D159}" srcId="{75E49858-61D5-4BFB-9F18-CFFA2BFE45E9}" destId="{AAEFEFF0-DA26-4301-9C39-36E29600C124}" srcOrd="2" destOrd="0" parTransId="{DC827D0B-B101-4E21-99D5-931289BC0FD9}" sibTransId="{E8C6EAF1-D435-4390-8E0A-3E03238478A2}"/>
    <dgm:cxn modelId="{509BBB0B-1B85-4D59-AA30-DC37EBE48FAE}" type="presOf" srcId="{D74F7AB3-9807-44A0-9104-8F189F0F77FF}" destId="{9550F530-FB64-45E1-8DBB-FB49857A7AE7}" srcOrd="0" destOrd="0" presId="urn:microsoft.com/office/officeart/2005/8/layout/hierarchy3"/>
    <dgm:cxn modelId="{40AE89F9-A990-4E0F-AD6E-118C6A7C2147}" type="presOf" srcId="{FF7C20ED-97EC-4D73-8177-B7DB5009606C}" destId="{9533A442-EAA4-4A16-824A-FF0058166ED5}" srcOrd="0" destOrd="0" presId="urn:microsoft.com/office/officeart/2005/8/layout/hierarchy3"/>
    <dgm:cxn modelId="{0DEB0B91-F241-40FF-A44D-C4A0A6AD8AAB}" type="presOf" srcId="{3EA81B0C-6AC9-564D-8AE9-82692B689B35}" destId="{8F516C43-70A6-A941-BF1D-B94F0378F100}" srcOrd="0" destOrd="0" presId="urn:microsoft.com/office/officeart/2005/8/layout/hierarchy3"/>
    <dgm:cxn modelId="{E0AD6950-9D76-4B24-BA09-B67DDCD7BDF8}" srcId="{D74F7AB3-9807-44A0-9104-8F189F0F77FF}" destId="{30773C5B-0052-4B93-BE91-F90A5C6B20E8}" srcOrd="4" destOrd="0" parTransId="{ABC6D97A-262B-4AB8-ABF8-DCC8433E249F}" sibTransId="{8BFC43A6-E05C-4796-9F8A-18BC02D548B6}"/>
    <dgm:cxn modelId="{63497F70-DC09-4C06-B6AF-9022207D86E3}" srcId="{75E49858-61D5-4BFB-9F18-CFFA2BFE45E9}" destId="{2284BAB2-18A3-45E4-B438-7138C3849EB4}" srcOrd="6" destOrd="0" parTransId="{B6F68A92-10ED-40F2-B01E-DBF99F586FB4}" sibTransId="{DFD315C3-4C3F-44C0-9D1E-4AF9DD658A52}"/>
    <dgm:cxn modelId="{7DFB88D7-9396-4D43-90D0-1F371BD9490C}" type="presOf" srcId="{5547B2D2-1C05-429D-9CC0-414F152903A5}" destId="{25BB4803-0057-45BC-BAF2-FF8841FC1D57}" srcOrd="0" destOrd="0" presId="urn:microsoft.com/office/officeart/2005/8/layout/hierarchy3"/>
    <dgm:cxn modelId="{101FDB94-189A-4BDF-A1B2-A05E14B4CA1D}" type="presOf" srcId="{420B4417-3CE1-46D5-999B-86A0325C73AC}" destId="{70995829-43E4-43D8-BE61-3C2D4BB81872}" srcOrd="0" destOrd="0" presId="urn:microsoft.com/office/officeart/2005/8/layout/hierarchy3"/>
    <dgm:cxn modelId="{FBA70C4A-597C-483A-A21F-FD192FB26BD0}" type="presOf" srcId="{6D16F9E2-FB89-4460-B78E-402B5ED2A763}" destId="{1C04555D-823D-475C-8E90-8967A5C03294}" srcOrd="0" destOrd="0" presId="urn:microsoft.com/office/officeart/2005/8/layout/hierarchy3"/>
    <dgm:cxn modelId="{5CCC5F87-CD06-4689-98D2-192E796C22FD}" srcId="{75E49858-61D5-4BFB-9F18-CFFA2BFE45E9}" destId="{6D4F20C9-F031-4DA9-A57D-E8593B8914F3}" srcOrd="5" destOrd="0" parTransId="{A9F37023-A02C-4E51-AF28-406B98327FB3}" sibTransId="{C373A9AB-7E65-45BD-BD2C-2535605D2D07}"/>
    <dgm:cxn modelId="{C0299FC5-2234-41C0-B90E-0FA22B04F1A3}" type="presOf" srcId="{982AAD2F-67BA-4E3E-87DC-6F0F3DDB1C48}" destId="{3EAEB319-4BA5-4750-9597-678D6A000AB6}" srcOrd="0" destOrd="0" presId="urn:microsoft.com/office/officeart/2005/8/layout/hierarchy3"/>
    <dgm:cxn modelId="{305C9ED1-7BA1-4507-9D75-09483625FB63}" type="presOf" srcId="{30773C5B-0052-4B93-BE91-F90A5C6B20E8}" destId="{264CFBAD-9A70-49D5-9081-274A423EAD99}" srcOrd="0" destOrd="0" presId="urn:microsoft.com/office/officeart/2005/8/layout/hierarchy3"/>
    <dgm:cxn modelId="{AB18CAA7-6EE4-4E2F-9899-FD8F59265473}" srcId="{4FA22A9E-C1C1-4717-BD27-D7F69F199FD0}" destId="{FEC46598-D745-47CF-8BE2-DE1EBCDF3E78}" srcOrd="1" destOrd="0" parTransId="{9832859B-75F0-454E-A13F-C11AAC449FB3}" sibTransId="{6DFB49F1-2E46-428C-BAA6-2B6C4D7CB424}"/>
    <dgm:cxn modelId="{818D543C-7639-4D20-BF70-6A6E6355F621}" type="presOf" srcId="{6BEFBE9A-1F2D-2F47-86AC-63A9CCF25A93}" destId="{5D9ABE3A-3F05-3A4A-BE72-7CA25FBBB036}" srcOrd="0" destOrd="0" presId="urn:microsoft.com/office/officeart/2005/8/layout/hierarchy3"/>
    <dgm:cxn modelId="{991287A1-A15A-41D5-823E-80E537C9493A}" type="presOf" srcId="{43AC013C-6962-496B-B694-A0D8BFDD06B8}" destId="{1C294FC9-B29E-402D-BBC4-7CA59B24741B}" srcOrd="0" destOrd="0" presId="urn:microsoft.com/office/officeart/2005/8/layout/hierarchy3"/>
    <dgm:cxn modelId="{6B9CF57D-3444-4B09-893A-BA115948C458}" srcId="{30773C5B-0052-4B93-BE91-F90A5C6B20E8}" destId="{48315E54-E20E-47B4-A9D4-9C6ED2E68CF2}" srcOrd="1" destOrd="0" parTransId="{B6F15FDE-592A-48C1-AAC5-EB7B3DD75AE7}" sibTransId="{BC0B3ADE-951D-426E-AA84-9A09D2B1F8DE}"/>
    <dgm:cxn modelId="{26544149-CB22-4A58-A39A-A2232E03142D}" srcId="{D74F7AB3-9807-44A0-9104-8F189F0F77FF}" destId="{E2149A56-11B4-4208-920A-051022D0A7ED}" srcOrd="2" destOrd="0" parTransId="{F6FAB414-3AAD-4136-8951-49ACD5AADDF0}" sibTransId="{32065F69-36A8-4BEB-A29A-9A09F907FC90}"/>
    <dgm:cxn modelId="{74C424B0-F161-4C6A-9850-2F2192727917}" type="presOf" srcId="{9F43FA7A-62A1-4ABD-B6A2-B0E51C102283}" destId="{1BA29894-B876-45DA-A945-31239A6D286C}" srcOrd="0" destOrd="0" presId="urn:microsoft.com/office/officeart/2005/8/layout/hierarchy3"/>
    <dgm:cxn modelId="{104A9896-54B5-4070-9F31-896C3A36A6C8}" type="presOf" srcId="{FBC042F3-B301-BC46-BB95-559D15FA9F2D}" destId="{ADD1666B-7D3F-A844-8F57-9418BEAFB157}" srcOrd="0" destOrd="0" presId="urn:microsoft.com/office/officeart/2005/8/layout/hierarchy3"/>
    <dgm:cxn modelId="{49BAFA79-5319-46DA-AF01-C23F2766155D}" type="presOf" srcId="{BEE5A593-B790-49D3-B20B-AA65992B4AD3}" destId="{B03C5790-3242-473D-834E-0FA32566091C}" srcOrd="0" destOrd="0" presId="urn:microsoft.com/office/officeart/2005/8/layout/hierarchy3"/>
    <dgm:cxn modelId="{00B2206C-9809-4B6C-A89B-14DF47E406FD}" type="presParOf" srcId="{9550F530-FB64-45E1-8DBB-FB49857A7AE7}" destId="{D72D8413-5DD7-47B9-BBBA-CBAF2434F985}" srcOrd="0" destOrd="0" presId="urn:microsoft.com/office/officeart/2005/8/layout/hierarchy3"/>
    <dgm:cxn modelId="{9C7AA3F8-7800-4778-B4EE-63E5024EA495}" type="presParOf" srcId="{D72D8413-5DD7-47B9-BBBA-CBAF2434F985}" destId="{8B243C0B-033A-4D3A-9FFD-3FEC0DD99F93}" srcOrd="0" destOrd="0" presId="urn:microsoft.com/office/officeart/2005/8/layout/hierarchy3"/>
    <dgm:cxn modelId="{6454588F-4FA5-4FB2-A46E-68CF970D5E2D}" type="presParOf" srcId="{8B243C0B-033A-4D3A-9FFD-3FEC0DD99F93}" destId="{FE51DA25-B432-48D2-87E0-EE316089B2C5}" srcOrd="0" destOrd="0" presId="urn:microsoft.com/office/officeart/2005/8/layout/hierarchy3"/>
    <dgm:cxn modelId="{DA5E8B4C-5515-42C6-B517-3C2FBE0C15E6}" type="presParOf" srcId="{8B243C0B-033A-4D3A-9FFD-3FEC0DD99F93}" destId="{3D464B92-0BBF-4A7C-BA2A-2531D8030179}" srcOrd="1" destOrd="0" presId="urn:microsoft.com/office/officeart/2005/8/layout/hierarchy3"/>
    <dgm:cxn modelId="{6CB6E5F0-A66E-4A85-8717-69E35F7B149F}" type="presParOf" srcId="{D72D8413-5DD7-47B9-BBBA-CBAF2434F985}" destId="{BC95E631-29F9-4B82-B023-C9835CF1468A}" srcOrd="1" destOrd="0" presId="urn:microsoft.com/office/officeart/2005/8/layout/hierarchy3"/>
    <dgm:cxn modelId="{44F7A61F-08B2-4062-8CAC-9E188032F6F9}" type="presParOf" srcId="{BC95E631-29F9-4B82-B023-C9835CF1468A}" destId="{CA8EEA04-0F49-446C-80DF-F8D639CC549E}" srcOrd="0" destOrd="0" presId="urn:microsoft.com/office/officeart/2005/8/layout/hierarchy3"/>
    <dgm:cxn modelId="{629829F1-7EEA-455F-9F9C-67288383ECB5}" type="presParOf" srcId="{BC95E631-29F9-4B82-B023-C9835CF1468A}" destId="{F1353BE6-7DA2-495B-9015-595775AB42CB}" srcOrd="1" destOrd="0" presId="urn:microsoft.com/office/officeart/2005/8/layout/hierarchy3"/>
    <dgm:cxn modelId="{AE3DBE0A-C3A6-4954-B5F2-1EE43033CA19}" type="presParOf" srcId="{BC95E631-29F9-4B82-B023-C9835CF1468A}" destId="{48A13232-3530-4AD5-A558-19A82F6EA01C}" srcOrd="2" destOrd="0" presId="urn:microsoft.com/office/officeart/2005/8/layout/hierarchy3"/>
    <dgm:cxn modelId="{730B7F9B-E6DC-455E-B60E-68715DBB9B0B}" type="presParOf" srcId="{BC95E631-29F9-4B82-B023-C9835CF1468A}" destId="{041CD6D3-9781-432B-97CF-43F62F28EEC7}" srcOrd="3" destOrd="0" presId="urn:microsoft.com/office/officeart/2005/8/layout/hierarchy3"/>
    <dgm:cxn modelId="{5CB52789-E439-459B-B9CC-4F0812FAEBB3}" type="presParOf" srcId="{BC95E631-29F9-4B82-B023-C9835CF1468A}" destId="{F0131D53-FA59-4D78-BBCC-A3B9889A24DA}" srcOrd="4" destOrd="0" presId="urn:microsoft.com/office/officeart/2005/8/layout/hierarchy3"/>
    <dgm:cxn modelId="{E6EAB5C2-ADED-43FB-B8B0-4862F227DE40}" type="presParOf" srcId="{BC95E631-29F9-4B82-B023-C9835CF1468A}" destId="{1C294FC9-B29E-402D-BBC4-7CA59B24741B}" srcOrd="5" destOrd="0" presId="urn:microsoft.com/office/officeart/2005/8/layout/hierarchy3"/>
    <dgm:cxn modelId="{A7D6EF15-9DC5-41DC-B9F4-5739D74437C2}" type="presParOf" srcId="{BC95E631-29F9-4B82-B023-C9835CF1468A}" destId="{84A9B2CB-ACFC-2E42-8134-973DBA05485D}" srcOrd="6" destOrd="0" presId="urn:microsoft.com/office/officeart/2005/8/layout/hierarchy3"/>
    <dgm:cxn modelId="{850C3241-7071-4C00-BD5E-97ADF3875881}" type="presParOf" srcId="{BC95E631-29F9-4B82-B023-C9835CF1468A}" destId="{94599D9A-721F-F443-A13A-5E363D2F8113}" srcOrd="7" destOrd="0" presId="urn:microsoft.com/office/officeart/2005/8/layout/hierarchy3"/>
    <dgm:cxn modelId="{D5781341-38BE-45EF-8627-B3548158507F}" type="presParOf" srcId="{BC95E631-29F9-4B82-B023-C9835CF1468A}" destId="{C48BCB9C-E975-4655-AD0D-9EEA1F18EFDB}" srcOrd="8" destOrd="0" presId="urn:microsoft.com/office/officeart/2005/8/layout/hierarchy3"/>
    <dgm:cxn modelId="{3300130A-B35E-46AC-9B7B-BCFA80CF782D}" type="presParOf" srcId="{BC95E631-29F9-4B82-B023-C9835CF1468A}" destId="{440F6335-9BCC-4E3A-8099-3A341220B01B}" srcOrd="9" destOrd="0" presId="urn:microsoft.com/office/officeart/2005/8/layout/hierarchy3"/>
    <dgm:cxn modelId="{8658BCFB-72E8-4966-842B-E8C4B5499EFB}" type="presParOf" srcId="{BC95E631-29F9-4B82-B023-C9835CF1468A}" destId="{58B9F38B-B8F8-5B42-A85F-FCCAE932CC0F}" srcOrd="10" destOrd="0" presId="urn:microsoft.com/office/officeart/2005/8/layout/hierarchy3"/>
    <dgm:cxn modelId="{C3632F5D-33DC-49BF-964C-FCB230D3A0C4}" type="presParOf" srcId="{BC95E631-29F9-4B82-B023-C9835CF1468A}" destId="{B7637D4E-5668-7D45-B616-941B6B788B06}" srcOrd="11" destOrd="0" presId="urn:microsoft.com/office/officeart/2005/8/layout/hierarchy3"/>
    <dgm:cxn modelId="{94D8B2A9-33F6-4DBE-A427-D23D04056E67}" type="presParOf" srcId="{9550F530-FB64-45E1-8DBB-FB49857A7AE7}" destId="{160ABAE8-6E48-42D0-95E6-C2EE2F96D903}" srcOrd="1" destOrd="0" presId="urn:microsoft.com/office/officeart/2005/8/layout/hierarchy3"/>
    <dgm:cxn modelId="{EA431E50-812B-413F-9395-34E24FDD0C78}" type="presParOf" srcId="{160ABAE8-6E48-42D0-95E6-C2EE2F96D903}" destId="{6D7E2284-C32E-464B-833E-0C86D1DE298F}" srcOrd="0" destOrd="0" presId="urn:microsoft.com/office/officeart/2005/8/layout/hierarchy3"/>
    <dgm:cxn modelId="{B20AE86A-9B80-4806-B5CA-8F3BE3BDF3C5}" type="presParOf" srcId="{6D7E2284-C32E-464B-833E-0C86D1DE298F}" destId="{28D2B16C-F9FF-4F23-B0FF-BDC7A6062E24}" srcOrd="0" destOrd="0" presId="urn:microsoft.com/office/officeart/2005/8/layout/hierarchy3"/>
    <dgm:cxn modelId="{83E02297-0454-41E9-AE0B-7F0D8050E7A0}" type="presParOf" srcId="{6D7E2284-C32E-464B-833E-0C86D1DE298F}" destId="{2A43D5D3-CCA4-4B2C-A239-20DBEFCF030F}" srcOrd="1" destOrd="0" presId="urn:microsoft.com/office/officeart/2005/8/layout/hierarchy3"/>
    <dgm:cxn modelId="{DD331DD6-4476-4B55-B5E0-AC55D17D58F1}" type="presParOf" srcId="{160ABAE8-6E48-42D0-95E6-C2EE2F96D903}" destId="{E22F8A91-AF10-4CCF-9B68-8ABB0F5B50DA}" srcOrd="1" destOrd="0" presId="urn:microsoft.com/office/officeart/2005/8/layout/hierarchy3"/>
    <dgm:cxn modelId="{E6B8B9E2-65A1-4296-83AE-68A6E017E7A9}" type="presParOf" srcId="{E22F8A91-AF10-4CCF-9B68-8ABB0F5B50DA}" destId="{8142F40A-98BE-4E93-88C7-744736EBDCE4}" srcOrd="0" destOrd="0" presId="urn:microsoft.com/office/officeart/2005/8/layout/hierarchy3"/>
    <dgm:cxn modelId="{C14C4B5F-6E64-4EFA-8A69-E27867D07174}" type="presParOf" srcId="{E22F8A91-AF10-4CCF-9B68-8ABB0F5B50DA}" destId="{33D242E3-7079-491A-B885-DBB469CF6F52}" srcOrd="1" destOrd="0" presId="urn:microsoft.com/office/officeart/2005/8/layout/hierarchy3"/>
    <dgm:cxn modelId="{D6F953E4-87D9-4933-BA48-B0AE67D3B178}" type="presParOf" srcId="{E22F8A91-AF10-4CCF-9B68-8ABB0F5B50DA}" destId="{BCEDDA7F-813E-419A-8FCC-9315D346EBDB}" srcOrd="2" destOrd="0" presId="urn:microsoft.com/office/officeart/2005/8/layout/hierarchy3"/>
    <dgm:cxn modelId="{809E99A5-286A-4A20-8E35-1D05F4FF2E08}" type="presParOf" srcId="{E22F8A91-AF10-4CCF-9B68-8ABB0F5B50DA}" destId="{ED0E01A3-57BB-41F0-9687-FA9CE9C339BF}" srcOrd="3" destOrd="0" presId="urn:microsoft.com/office/officeart/2005/8/layout/hierarchy3"/>
    <dgm:cxn modelId="{457FF294-3D20-497A-8780-E835FD98E0E0}" type="presParOf" srcId="{E22F8A91-AF10-4CCF-9B68-8ABB0F5B50DA}" destId="{D8BF7D43-23D6-4C56-831D-5E784E18488B}" srcOrd="4" destOrd="0" presId="urn:microsoft.com/office/officeart/2005/8/layout/hierarchy3"/>
    <dgm:cxn modelId="{F5A512EF-52AB-4835-BFD1-596C308E4BB7}" type="presParOf" srcId="{E22F8A91-AF10-4CCF-9B68-8ABB0F5B50DA}" destId="{0A1B4AAB-416C-4DD5-BF87-5CC96F46C517}" srcOrd="5" destOrd="0" presId="urn:microsoft.com/office/officeart/2005/8/layout/hierarchy3"/>
    <dgm:cxn modelId="{C7EF951E-CDF3-4374-9933-2C521D9CA510}" type="presParOf" srcId="{E22F8A91-AF10-4CCF-9B68-8ABB0F5B50DA}" destId="{A141DDB0-0F15-3245-AB06-D606E3E1AC76}" srcOrd="6" destOrd="0" presId="urn:microsoft.com/office/officeart/2005/8/layout/hierarchy3"/>
    <dgm:cxn modelId="{4279AEDF-86CE-4256-8C32-6EFA5D037FFA}" type="presParOf" srcId="{E22F8A91-AF10-4CCF-9B68-8ABB0F5B50DA}" destId="{0D7961CD-A289-034E-82C7-2E7D7A142C44}" srcOrd="7" destOrd="0" presId="urn:microsoft.com/office/officeart/2005/8/layout/hierarchy3"/>
    <dgm:cxn modelId="{5C98E48B-E048-4A6E-A3B8-0EF2953655C3}" type="presParOf" srcId="{E22F8A91-AF10-4CCF-9B68-8ABB0F5B50DA}" destId="{1C04555D-823D-475C-8E90-8967A5C03294}" srcOrd="8" destOrd="0" presId="urn:microsoft.com/office/officeart/2005/8/layout/hierarchy3"/>
    <dgm:cxn modelId="{BF985D41-93C7-40FB-BD0B-3EE0A5AB29E8}" type="presParOf" srcId="{E22F8A91-AF10-4CCF-9B68-8ABB0F5B50DA}" destId="{E57A5671-5A21-4428-8503-7438DE50FF5A}" srcOrd="9" destOrd="0" presId="urn:microsoft.com/office/officeart/2005/8/layout/hierarchy3"/>
    <dgm:cxn modelId="{E5E74F23-95DB-4CA4-B897-E3EA763485D9}" type="presParOf" srcId="{E22F8A91-AF10-4CCF-9B68-8ABB0F5B50DA}" destId="{4142E6D4-29FF-4E61-814C-89C304371CDB}" srcOrd="10" destOrd="0" presId="urn:microsoft.com/office/officeart/2005/8/layout/hierarchy3"/>
    <dgm:cxn modelId="{6FE2DF59-D4FB-463C-93FF-D63B1BB3295C}" type="presParOf" srcId="{E22F8A91-AF10-4CCF-9B68-8ABB0F5B50DA}" destId="{73E881C3-E32F-47C8-BF92-8160D5D23DE2}" srcOrd="11" destOrd="0" presId="urn:microsoft.com/office/officeart/2005/8/layout/hierarchy3"/>
    <dgm:cxn modelId="{40B4215D-31F8-4031-8ECB-22E05E10378B}" type="presParOf" srcId="{E22F8A91-AF10-4CCF-9B68-8ABB0F5B50DA}" destId="{30B7A6A6-906F-4E5A-B878-0B5EC0A83E64}" srcOrd="12" destOrd="0" presId="urn:microsoft.com/office/officeart/2005/8/layout/hierarchy3"/>
    <dgm:cxn modelId="{58C63BA0-ED1B-4782-8D65-47013AEDBEA2}" type="presParOf" srcId="{E22F8A91-AF10-4CCF-9B68-8ABB0F5B50DA}" destId="{427343BD-1906-497F-914F-8C99BA791908}" srcOrd="13" destOrd="0" presId="urn:microsoft.com/office/officeart/2005/8/layout/hierarchy3"/>
    <dgm:cxn modelId="{E69611D2-2B98-45F5-9731-B200123ED7C4}" type="presParOf" srcId="{9550F530-FB64-45E1-8DBB-FB49857A7AE7}" destId="{17FFB748-5148-4D91-A063-A3A471E4338F}" srcOrd="2" destOrd="0" presId="urn:microsoft.com/office/officeart/2005/8/layout/hierarchy3"/>
    <dgm:cxn modelId="{2F7D158B-AEDA-4914-AC00-193A6FCBBDE1}" type="presParOf" srcId="{17FFB748-5148-4D91-A063-A3A471E4338F}" destId="{868DB7B7-402E-4838-A4D9-B89B23EDD5A5}" srcOrd="0" destOrd="0" presId="urn:microsoft.com/office/officeart/2005/8/layout/hierarchy3"/>
    <dgm:cxn modelId="{9D52240F-0145-432B-AB40-4EDCCA7F0CAD}" type="presParOf" srcId="{868DB7B7-402E-4838-A4D9-B89B23EDD5A5}" destId="{3D4FB5EA-335E-499B-95BF-7687D3FBD4EC}" srcOrd="0" destOrd="0" presId="urn:microsoft.com/office/officeart/2005/8/layout/hierarchy3"/>
    <dgm:cxn modelId="{12B1BA70-B081-409E-93EF-283E0D0D2072}" type="presParOf" srcId="{868DB7B7-402E-4838-A4D9-B89B23EDD5A5}" destId="{92DAEBCE-6D32-42DA-9F26-6E93150ABBC0}" srcOrd="1" destOrd="0" presId="urn:microsoft.com/office/officeart/2005/8/layout/hierarchy3"/>
    <dgm:cxn modelId="{6461B864-1026-4D40-8733-46DD7395D983}" type="presParOf" srcId="{17FFB748-5148-4D91-A063-A3A471E4338F}" destId="{5DC048A8-144E-43D3-A5A4-0ECFA6674A30}" srcOrd="1" destOrd="0" presId="urn:microsoft.com/office/officeart/2005/8/layout/hierarchy3"/>
    <dgm:cxn modelId="{7F41927B-E100-4513-857B-66B2CAD02FB7}" type="presParOf" srcId="{5DC048A8-144E-43D3-A5A4-0ECFA6674A30}" destId="{1BA29894-B876-45DA-A945-31239A6D286C}" srcOrd="0" destOrd="0" presId="urn:microsoft.com/office/officeart/2005/8/layout/hierarchy3"/>
    <dgm:cxn modelId="{D5122500-038F-4FD4-9E1B-03343D181768}" type="presParOf" srcId="{5DC048A8-144E-43D3-A5A4-0ECFA6674A30}" destId="{25BB4803-0057-45BC-BAF2-FF8841FC1D57}" srcOrd="1" destOrd="0" presId="urn:microsoft.com/office/officeart/2005/8/layout/hierarchy3"/>
    <dgm:cxn modelId="{0A49862E-BBB7-422D-9B3D-41A63F437082}" type="presParOf" srcId="{5DC048A8-144E-43D3-A5A4-0ECFA6674A30}" destId="{A57E1A72-4799-4C9B-9286-C671C54D0760}" srcOrd="2" destOrd="0" presId="urn:microsoft.com/office/officeart/2005/8/layout/hierarchy3"/>
    <dgm:cxn modelId="{81F6F7AC-0B47-41D5-8991-31319B4DB8FB}" type="presParOf" srcId="{5DC048A8-144E-43D3-A5A4-0ECFA6674A30}" destId="{B51AF781-2691-484F-B6B5-D67C5C61B99B}" srcOrd="3" destOrd="0" presId="urn:microsoft.com/office/officeart/2005/8/layout/hierarchy3"/>
    <dgm:cxn modelId="{A92A0024-63FC-47F2-B464-83EBB9529570}" type="presParOf" srcId="{5DC048A8-144E-43D3-A5A4-0ECFA6674A30}" destId="{9533A442-EAA4-4A16-824A-FF0058166ED5}" srcOrd="4" destOrd="0" presId="urn:microsoft.com/office/officeart/2005/8/layout/hierarchy3"/>
    <dgm:cxn modelId="{74938A2F-B6B3-4569-B443-90ADD55EBDC3}" type="presParOf" srcId="{5DC048A8-144E-43D3-A5A4-0ECFA6674A30}" destId="{B34944E4-1651-4B45-8056-C34B059893F7}" srcOrd="5" destOrd="0" presId="urn:microsoft.com/office/officeart/2005/8/layout/hierarchy3"/>
    <dgm:cxn modelId="{9AD77E2B-5E4F-4E9F-AB67-D0166EE953FE}" type="presParOf" srcId="{5DC048A8-144E-43D3-A5A4-0ECFA6674A30}" destId="{4447E5A9-D966-4D85-8C33-DD7D8EC5187E}" srcOrd="6" destOrd="0" presId="urn:microsoft.com/office/officeart/2005/8/layout/hierarchy3"/>
    <dgm:cxn modelId="{884DE367-90F4-4E19-BE46-386ACA9513F4}" type="presParOf" srcId="{5DC048A8-144E-43D3-A5A4-0ECFA6674A30}" destId="{3EAEB319-4BA5-4750-9597-678D6A000AB6}" srcOrd="7" destOrd="0" presId="urn:microsoft.com/office/officeart/2005/8/layout/hierarchy3"/>
    <dgm:cxn modelId="{99484662-DA62-4C1A-93F3-1BB003179AF8}" type="presParOf" srcId="{5DC048A8-144E-43D3-A5A4-0ECFA6674A30}" destId="{904DBCAE-23E7-4E61-8721-65A94257C536}" srcOrd="8" destOrd="0" presId="urn:microsoft.com/office/officeart/2005/8/layout/hierarchy3"/>
    <dgm:cxn modelId="{EC4D67A2-1873-4C72-88AC-54213C3A7D05}" type="presParOf" srcId="{5DC048A8-144E-43D3-A5A4-0ECFA6674A30}" destId="{A7151B11-A46D-440B-842F-F650FC9513BE}" srcOrd="9" destOrd="0" presId="urn:microsoft.com/office/officeart/2005/8/layout/hierarchy3"/>
    <dgm:cxn modelId="{9B318FC1-23EF-4B7B-9D22-5E1403B03070}" type="presParOf" srcId="{5DC048A8-144E-43D3-A5A4-0ECFA6674A30}" destId="{8F516C43-70A6-A941-BF1D-B94F0378F100}" srcOrd="10" destOrd="0" presId="urn:microsoft.com/office/officeart/2005/8/layout/hierarchy3"/>
    <dgm:cxn modelId="{E9E0A323-39D7-4FAF-8D3F-3ACBCC938A56}" type="presParOf" srcId="{5DC048A8-144E-43D3-A5A4-0ECFA6674A30}" destId="{0A86166F-0CC7-634A-BE69-A23CABF9CB5A}" srcOrd="11" destOrd="0" presId="urn:microsoft.com/office/officeart/2005/8/layout/hierarchy3"/>
    <dgm:cxn modelId="{DE706ABD-F1B9-4BE3-908C-9D3D31EE30E1}" type="presParOf" srcId="{5DC048A8-144E-43D3-A5A4-0ECFA6674A30}" destId="{04E5BCFB-7183-904F-968D-2610850B5004}" srcOrd="12" destOrd="0" presId="urn:microsoft.com/office/officeart/2005/8/layout/hierarchy3"/>
    <dgm:cxn modelId="{9ADBA731-439E-420D-AC91-AA12C22AD9CC}" type="presParOf" srcId="{5DC048A8-144E-43D3-A5A4-0ECFA6674A30}" destId="{5D9ABE3A-3F05-3A4A-BE72-7CA25FBBB036}" srcOrd="13" destOrd="0" presId="urn:microsoft.com/office/officeart/2005/8/layout/hierarchy3"/>
    <dgm:cxn modelId="{BE3F6AB9-8538-4DB1-B485-50D9FCB705C3}" type="presParOf" srcId="{5DC048A8-144E-43D3-A5A4-0ECFA6674A30}" destId="{7DF2C366-C068-0647-98CA-18C501B6EC93}" srcOrd="14" destOrd="0" presId="urn:microsoft.com/office/officeart/2005/8/layout/hierarchy3"/>
    <dgm:cxn modelId="{887DB6EE-14ED-414B-8AF4-1728BF392C64}" type="presParOf" srcId="{5DC048A8-144E-43D3-A5A4-0ECFA6674A30}" destId="{B5B1ADA7-3CA9-1247-A669-ABD8B0A02F2C}" srcOrd="15" destOrd="0" presId="urn:microsoft.com/office/officeart/2005/8/layout/hierarchy3"/>
    <dgm:cxn modelId="{911D385A-9553-4D6F-B0B5-FB5EF7CD4559}" type="presParOf" srcId="{9550F530-FB64-45E1-8DBB-FB49857A7AE7}" destId="{045D8571-E533-460E-8E76-73106B8326DE}" srcOrd="3" destOrd="0" presId="urn:microsoft.com/office/officeart/2005/8/layout/hierarchy3"/>
    <dgm:cxn modelId="{068B7D41-90F2-4A80-A426-A5CD9329C11B}" type="presParOf" srcId="{045D8571-E533-460E-8E76-73106B8326DE}" destId="{5C390AEE-47E5-4069-854D-1117A552A308}" srcOrd="0" destOrd="0" presId="urn:microsoft.com/office/officeart/2005/8/layout/hierarchy3"/>
    <dgm:cxn modelId="{1334619F-2784-4A92-903C-CD63DC7EA3F8}" type="presParOf" srcId="{5C390AEE-47E5-4069-854D-1117A552A308}" destId="{AC77B542-47B8-4907-BD63-7E841E1228BB}" srcOrd="0" destOrd="0" presId="urn:microsoft.com/office/officeart/2005/8/layout/hierarchy3"/>
    <dgm:cxn modelId="{7C5E7CFE-A257-4431-BDE9-AA5E4E3A86A4}" type="presParOf" srcId="{5C390AEE-47E5-4069-854D-1117A552A308}" destId="{104FEA53-8F20-4B25-A407-7B5CA88EFB72}" srcOrd="1" destOrd="0" presId="urn:microsoft.com/office/officeart/2005/8/layout/hierarchy3"/>
    <dgm:cxn modelId="{BF12E16F-D0E7-4487-BFCF-5E52F3BE2131}" type="presParOf" srcId="{045D8571-E533-460E-8E76-73106B8326DE}" destId="{CD69A36E-A531-4A37-BC67-BAD0FC86B066}" srcOrd="1" destOrd="0" presId="urn:microsoft.com/office/officeart/2005/8/layout/hierarchy3"/>
    <dgm:cxn modelId="{D612FA49-13A0-4C3A-A911-49D05BF38300}" type="presParOf" srcId="{CD69A36E-A531-4A37-BC67-BAD0FC86B066}" destId="{BC5A6DF6-720A-4B0F-AD53-D81051D41930}" srcOrd="0" destOrd="0" presId="urn:microsoft.com/office/officeart/2005/8/layout/hierarchy3"/>
    <dgm:cxn modelId="{AF20EA78-CC8C-4994-AD88-CBCFB728CA10}" type="presParOf" srcId="{CD69A36E-A531-4A37-BC67-BAD0FC86B066}" destId="{5B83CEB6-AFA3-4302-AEE5-A3C388E1C929}" srcOrd="1" destOrd="0" presId="urn:microsoft.com/office/officeart/2005/8/layout/hierarchy3"/>
    <dgm:cxn modelId="{04ABB2DD-7285-484D-A123-B315BC67920F}" type="presParOf" srcId="{CD69A36E-A531-4A37-BC67-BAD0FC86B066}" destId="{ADD1666B-7D3F-A844-8F57-9418BEAFB157}" srcOrd="2" destOrd="0" presId="urn:microsoft.com/office/officeart/2005/8/layout/hierarchy3"/>
    <dgm:cxn modelId="{EAB7316B-7C43-4FB5-8624-4B9F4C78F68C}" type="presParOf" srcId="{CD69A36E-A531-4A37-BC67-BAD0FC86B066}" destId="{3CA8EC09-F1A2-A546-941A-EB33462DD39C}" srcOrd="3" destOrd="0" presId="urn:microsoft.com/office/officeart/2005/8/layout/hierarchy3"/>
    <dgm:cxn modelId="{860B804E-EB62-4237-814E-9AF0B144485D}" type="presParOf" srcId="{CD69A36E-A531-4A37-BC67-BAD0FC86B066}" destId="{6507247B-1D7E-4548-940A-0E086C1100D0}" srcOrd="4" destOrd="0" presId="urn:microsoft.com/office/officeart/2005/8/layout/hierarchy3"/>
    <dgm:cxn modelId="{FFD5E421-1F16-40FD-B0CD-F3433D94A868}" type="presParOf" srcId="{CD69A36E-A531-4A37-BC67-BAD0FC86B066}" destId="{70995829-43E4-43D8-BE61-3C2D4BB81872}" srcOrd="5" destOrd="0" presId="urn:microsoft.com/office/officeart/2005/8/layout/hierarchy3"/>
    <dgm:cxn modelId="{F99B2431-4FEE-46C2-A80F-E27B2E5F858B}" type="presParOf" srcId="{CD69A36E-A531-4A37-BC67-BAD0FC86B066}" destId="{B4565274-28E5-4B3B-8797-AC6C8BC8993B}" srcOrd="6" destOrd="0" presId="urn:microsoft.com/office/officeart/2005/8/layout/hierarchy3"/>
    <dgm:cxn modelId="{041494DF-8704-4D50-BF3C-CD0F7DEFC614}" type="presParOf" srcId="{CD69A36E-A531-4A37-BC67-BAD0FC86B066}" destId="{A66F9763-97FA-4442-B140-B7026B663137}" srcOrd="7" destOrd="0" presId="urn:microsoft.com/office/officeart/2005/8/layout/hierarchy3"/>
    <dgm:cxn modelId="{ED6C33E8-4704-4D4D-8315-DA97A4B03AB5}" type="presParOf" srcId="{9550F530-FB64-45E1-8DBB-FB49857A7AE7}" destId="{53A3A14D-776A-4F28-99E3-CEBA9B2C3A8C}" srcOrd="4" destOrd="0" presId="urn:microsoft.com/office/officeart/2005/8/layout/hierarchy3"/>
    <dgm:cxn modelId="{077B7159-05D1-4148-9D3B-891640126230}" type="presParOf" srcId="{53A3A14D-776A-4F28-99E3-CEBA9B2C3A8C}" destId="{E176AFAE-B655-4A24-AFD1-620EE56DF011}" srcOrd="0" destOrd="0" presId="urn:microsoft.com/office/officeart/2005/8/layout/hierarchy3"/>
    <dgm:cxn modelId="{21189CB8-BE53-45BA-A862-31C98C1DCAFC}" type="presParOf" srcId="{E176AFAE-B655-4A24-AFD1-620EE56DF011}" destId="{264CFBAD-9A70-49D5-9081-274A423EAD99}" srcOrd="0" destOrd="0" presId="urn:microsoft.com/office/officeart/2005/8/layout/hierarchy3"/>
    <dgm:cxn modelId="{3F1AAC03-6764-41DD-9630-1635A5D6069A}" type="presParOf" srcId="{E176AFAE-B655-4A24-AFD1-620EE56DF011}" destId="{50EE2201-33A1-4D55-B24B-2F553FAF1BBE}" srcOrd="1" destOrd="0" presId="urn:microsoft.com/office/officeart/2005/8/layout/hierarchy3"/>
    <dgm:cxn modelId="{FC9F1AE8-B0C8-4957-9B0B-100DA1D9E1C4}" type="presParOf" srcId="{53A3A14D-776A-4F28-99E3-CEBA9B2C3A8C}" destId="{09345C7B-0F0D-4BBC-9BA0-C8C7C0ED58C4}" srcOrd="1" destOrd="0" presId="urn:microsoft.com/office/officeart/2005/8/layout/hierarchy3"/>
    <dgm:cxn modelId="{2F9CD8CF-A754-4AEE-850F-EE67D51CFEDB}" type="presParOf" srcId="{09345C7B-0F0D-4BBC-9BA0-C8C7C0ED58C4}" destId="{B03C5790-3242-473D-834E-0FA32566091C}" srcOrd="0" destOrd="0" presId="urn:microsoft.com/office/officeart/2005/8/layout/hierarchy3"/>
    <dgm:cxn modelId="{510D8769-FA83-48A3-8829-890337452B74}" type="presParOf" srcId="{09345C7B-0F0D-4BBC-9BA0-C8C7C0ED58C4}" destId="{09E12101-F9B8-429D-A8C1-FE3C756C8FEF}" srcOrd="1" destOrd="0" presId="urn:microsoft.com/office/officeart/2005/8/layout/hierarchy3"/>
    <dgm:cxn modelId="{8CC3F1C9-F39A-4785-A5EA-61C6E8ACC4B0}" type="presParOf" srcId="{09345C7B-0F0D-4BBC-9BA0-C8C7C0ED58C4}" destId="{45A4DEFE-B0A8-4E5B-94FE-D3044393C650}" srcOrd="2" destOrd="0" presId="urn:microsoft.com/office/officeart/2005/8/layout/hierarchy3"/>
    <dgm:cxn modelId="{30933BE2-B89C-49E2-AAA1-0DE72C6FEEBE}" type="presParOf" srcId="{09345C7B-0F0D-4BBC-9BA0-C8C7C0ED58C4}" destId="{701A35FC-418D-4B74-8D5A-9DB209719BEF}" srcOrd="3" destOrd="0" presId="urn:microsoft.com/office/officeart/2005/8/layout/hierarchy3"/>
    <dgm:cxn modelId="{97D51F36-364D-4AD6-8F79-EEEAA6253171}" type="presParOf" srcId="{09345C7B-0F0D-4BBC-9BA0-C8C7C0ED58C4}" destId="{7998582D-41EF-4111-A208-A4F18766F035}" srcOrd="4" destOrd="0" presId="urn:microsoft.com/office/officeart/2005/8/layout/hierarchy3"/>
    <dgm:cxn modelId="{5DD0BE3F-55E0-48B0-B515-E98572E40C53}" type="presParOf" srcId="{09345C7B-0F0D-4BBC-9BA0-C8C7C0ED58C4}" destId="{8D6506E6-B4DE-4782-9404-4508B1118FE5}" srcOrd="5" destOrd="0" presId="urn:microsoft.com/office/officeart/2005/8/layout/hierarchy3"/>
    <dgm:cxn modelId="{94F76C68-0D94-4DA3-99E2-3F674B8F0DD5}" type="presParOf" srcId="{09345C7B-0F0D-4BBC-9BA0-C8C7C0ED58C4}" destId="{990E637B-1B7B-4216-B95F-BCFB63187E5F}" srcOrd="6" destOrd="0" presId="urn:microsoft.com/office/officeart/2005/8/layout/hierarchy3"/>
    <dgm:cxn modelId="{06D57A28-3EB7-4AAD-8901-722C29D09A44}" type="presParOf" srcId="{09345C7B-0F0D-4BBC-9BA0-C8C7C0ED58C4}" destId="{80EE3BA2-463F-4C04-8860-21B5FD5CD1CF}"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4F7AB3-9807-44A0-9104-8F189F0F77FF}"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4FA22A9E-C1C1-4717-BD27-D7F69F199FD0}">
      <dgm:prSet phldrT="[Text]" custT="1"/>
      <dgm:spPr>
        <a:gradFill flip="none" rotWithShape="1">
          <a:gsLst>
            <a:gs pos="0">
              <a:srgbClr val="78DBE0"/>
            </a:gs>
            <a:gs pos="100000">
              <a:schemeClr val="tx1">
                <a:lumMod val="75000"/>
              </a:schemeClr>
            </a:gs>
          </a:gsLst>
          <a:lin ang="2700000" scaled="0"/>
          <a:tileRect/>
        </a:gradFill>
        <a:ln>
          <a:noFill/>
        </a:ln>
        <a:effectLst>
          <a:outerShdw blurRad="50800" dist="38100" dir="2700000">
            <a:srgbClr val="000000">
              <a:alpha val="43000"/>
            </a:srgbClr>
          </a:outerShdw>
        </a:effectLst>
      </dgm:spPr>
      <dgm:t>
        <a:bodyPr/>
        <a:lstStyle/>
        <a:p>
          <a:r>
            <a:rPr lang="en-US" sz="1100" b="1" dirty="0" smtClean="0"/>
            <a:t>Migration Assessment Service*</a:t>
          </a:r>
          <a:endParaRPr lang="en-US" sz="1100" b="1" dirty="0"/>
        </a:p>
      </dgm:t>
    </dgm:pt>
    <dgm:pt modelId="{A6E4E00B-8816-4C36-9C6B-E75D327228FB}" type="parTrans" cxnId="{F445A33E-A58A-498F-B820-124865CBCDA0}">
      <dgm:prSet/>
      <dgm:spPr/>
      <dgm:t>
        <a:bodyPr/>
        <a:lstStyle/>
        <a:p>
          <a:endParaRPr lang="en-US" sz="1600"/>
        </a:p>
      </dgm:t>
    </dgm:pt>
    <dgm:pt modelId="{AD191155-07FB-4ED3-8C4E-89B779B860C4}" type="sibTrans" cxnId="{F445A33E-A58A-498F-B820-124865CBCDA0}">
      <dgm:prSet/>
      <dgm:spPr/>
      <dgm:t>
        <a:bodyPr/>
        <a:lstStyle/>
        <a:p>
          <a:endParaRPr lang="en-US" sz="1600"/>
        </a:p>
      </dgm:t>
    </dgm:pt>
    <dgm:pt modelId="{75E49858-61D5-4BFB-9F18-CFFA2BFE45E9}">
      <dgm:prSet phldrT="[Text]" custT="1"/>
      <dgm:spPr>
        <a:gradFill flip="none" rotWithShape="1">
          <a:gsLst>
            <a:gs pos="0">
              <a:schemeClr val="bg1">
                <a:lumMod val="65000"/>
              </a:schemeClr>
            </a:gs>
            <a:gs pos="95000">
              <a:srgbClr val="525154"/>
            </a:gs>
          </a:gsLst>
          <a:lin ang="1080000" scaled="0"/>
          <a:tileRect/>
        </a:gradFill>
        <a:ln>
          <a:noFill/>
        </a:ln>
        <a:effectLst>
          <a:outerShdw blurRad="50800" dist="38100" dir="2700000">
            <a:srgbClr val="000000">
              <a:alpha val="43000"/>
            </a:srgbClr>
          </a:outerShdw>
        </a:effectLst>
      </dgm:spPr>
      <dgm:t>
        <a:bodyPr/>
        <a:lstStyle/>
        <a:p>
          <a:r>
            <a:rPr lang="en-US" sz="1200" b="1" dirty="0" smtClean="0"/>
            <a:t>Inception</a:t>
          </a:r>
          <a:endParaRPr lang="en-US" sz="1200" b="1" dirty="0"/>
        </a:p>
      </dgm:t>
    </dgm:pt>
    <dgm:pt modelId="{26F586DA-6F7A-4CF1-A8D9-9CD8F033600C}" type="parTrans" cxnId="{1E3667D1-5BB7-4C44-A9ED-6CE4C3B370B6}">
      <dgm:prSet/>
      <dgm:spPr/>
      <dgm:t>
        <a:bodyPr/>
        <a:lstStyle/>
        <a:p>
          <a:endParaRPr lang="en-US" sz="1600"/>
        </a:p>
      </dgm:t>
    </dgm:pt>
    <dgm:pt modelId="{739DAA6C-489D-4E78-8B0F-414082A78DA6}" type="sibTrans" cxnId="{1E3667D1-5BB7-4C44-A9ED-6CE4C3B370B6}">
      <dgm:prSet/>
      <dgm:spPr/>
      <dgm:t>
        <a:bodyPr/>
        <a:lstStyle/>
        <a:p>
          <a:endParaRPr lang="en-US" sz="1600"/>
        </a:p>
      </dgm:t>
    </dgm:pt>
    <dgm:pt modelId="{FC7C2B75-F686-46A2-97D4-2F1D62A8000E}">
      <dgm:prSet phldrT="[Tex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chemeClr val="bg1">
              <a:lumMod val="50000"/>
            </a:schemeClr>
          </a:solidFill>
        </a:ln>
      </dgm:spPr>
      <dgm:t>
        <a:bodyPr/>
        <a:lstStyle/>
        <a:p>
          <a:pPr algn="ctr">
            <a:spcBef>
              <a:spcPts val="200"/>
            </a:spcBef>
            <a:spcAft>
              <a:spcPts val="200"/>
            </a:spcAft>
          </a:pPr>
          <a:r>
            <a:rPr lang="en-US" sz="800" b="1" dirty="0" smtClean="0">
              <a:solidFill>
                <a:srgbClr val="525154"/>
              </a:solidFill>
            </a:rPr>
            <a:t>Application Migration Strategy Blue Print</a:t>
          </a:r>
          <a:endParaRPr lang="en-US" sz="800" b="1" dirty="0">
            <a:solidFill>
              <a:srgbClr val="525154"/>
            </a:solidFill>
          </a:endParaRPr>
        </a:p>
      </dgm:t>
    </dgm:pt>
    <dgm:pt modelId="{6B2FDF5B-02F8-4A4B-BAD9-634C01158F3F}" type="parTrans" cxnId="{29FEBE00-93D6-4316-8DDD-DAF6C26DE339}">
      <dgm:prSet/>
      <dgm:spPr>
        <a:solidFill>
          <a:srgbClr val="525154"/>
        </a:solidFill>
        <a:ln>
          <a:solidFill>
            <a:srgbClr val="525154"/>
          </a:solidFill>
        </a:ln>
      </dgm:spPr>
      <dgm:t>
        <a:bodyPr/>
        <a:lstStyle/>
        <a:p>
          <a:endParaRPr lang="en-US" sz="800" b="1" dirty="0">
            <a:solidFill>
              <a:srgbClr val="000000"/>
            </a:solidFill>
          </a:endParaRPr>
        </a:p>
      </dgm:t>
    </dgm:pt>
    <dgm:pt modelId="{794C81EE-C234-4607-AB0D-D24DB5ECD79D}" type="sibTrans" cxnId="{29FEBE00-93D6-4316-8DDD-DAF6C26DE339}">
      <dgm:prSet/>
      <dgm:spPr/>
      <dgm:t>
        <a:bodyPr/>
        <a:lstStyle/>
        <a:p>
          <a:endParaRPr lang="en-US" sz="1600"/>
        </a:p>
      </dgm:t>
    </dgm:pt>
    <dgm:pt modelId="{E2149A56-11B4-4208-920A-051022D0A7ED}">
      <dgm:prSet phldrT="[Text]" custT="1"/>
      <dgm:spPr>
        <a:gradFill flip="none" rotWithShape="1">
          <a:gsLst>
            <a:gs pos="0">
              <a:schemeClr val="accent5">
                <a:hueOff val="7416817"/>
                <a:satOff val="-8380"/>
                <a:lumOff val="-9412"/>
              </a:schemeClr>
            </a:gs>
            <a:gs pos="74000">
              <a:schemeClr val="tx1">
                <a:lumMod val="50000"/>
              </a:schemeClr>
            </a:gs>
          </a:gsLst>
          <a:lin ang="2400000" scaled="0"/>
          <a:tileRect/>
        </a:gradFill>
        <a:ln>
          <a:noFill/>
        </a:ln>
        <a:effectLst>
          <a:outerShdw blurRad="50800" dist="38100" dir="2700000">
            <a:srgbClr val="000000">
              <a:alpha val="43000"/>
            </a:srgbClr>
          </a:outerShdw>
        </a:effectLst>
      </dgm:spPr>
      <dgm:t>
        <a:bodyPr/>
        <a:lstStyle/>
        <a:p>
          <a:r>
            <a:rPr lang="en-US" sz="1200" b="1" dirty="0" smtClean="0"/>
            <a:t>Elaboration</a:t>
          </a:r>
          <a:endParaRPr lang="en-US" sz="1200" b="1" dirty="0"/>
        </a:p>
      </dgm:t>
    </dgm:pt>
    <dgm:pt modelId="{F6FAB414-3AAD-4136-8951-49ACD5AADDF0}" type="parTrans" cxnId="{26544149-CB22-4A58-A39A-A2232E03142D}">
      <dgm:prSet/>
      <dgm:spPr/>
      <dgm:t>
        <a:bodyPr/>
        <a:lstStyle/>
        <a:p>
          <a:endParaRPr lang="en-US" sz="1600"/>
        </a:p>
      </dgm:t>
    </dgm:pt>
    <dgm:pt modelId="{32065F69-36A8-4BEB-A29A-9A09F907FC90}" type="sibTrans" cxnId="{26544149-CB22-4A58-A39A-A2232E03142D}">
      <dgm:prSet/>
      <dgm:spPr/>
      <dgm:t>
        <a:bodyPr/>
        <a:lstStyle/>
        <a:p>
          <a:endParaRPr lang="en-US" sz="1600"/>
        </a:p>
      </dgm:t>
    </dgm:pt>
    <dgm:pt modelId="{6F814108-2F74-40ED-95ED-17B57002777D}">
      <dgm:prSet phldrT="[Text]" custT="1"/>
      <dgm:spPr>
        <a:gradFill flip="none" rotWithShape="1">
          <a:gsLst>
            <a:gs pos="0">
              <a:srgbClr val="319569"/>
            </a:gs>
            <a:gs pos="68000">
              <a:schemeClr val="accent4">
                <a:lumMod val="75000"/>
              </a:schemeClr>
            </a:gs>
          </a:gsLst>
          <a:lin ang="1080000" scaled="0"/>
          <a:tileRect/>
        </a:gradFill>
        <a:ln>
          <a:noFill/>
        </a:ln>
        <a:effectLst>
          <a:outerShdw blurRad="50800" dist="38100" dir="2700000">
            <a:srgbClr val="000000">
              <a:alpha val="43000"/>
            </a:srgbClr>
          </a:outerShdw>
        </a:effectLst>
      </dgm:spPr>
      <dgm:t>
        <a:bodyPr/>
        <a:lstStyle/>
        <a:p>
          <a:r>
            <a:rPr lang="en-US" sz="1200" b="1" dirty="0" smtClean="0"/>
            <a:t>Construction</a:t>
          </a:r>
          <a:endParaRPr lang="en-US" sz="1200" b="1" dirty="0"/>
        </a:p>
      </dgm:t>
    </dgm:pt>
    <dgm:pt modelId="{7D739EBF-5D1F-40A7-8758-1FA287EE95D4}" type="parTrans" cxnId="{B200B589-8D39-471A-A488-A343690D3553}">
      <dgm:prSet/>
      <dgm:spPr/>
      <dgm:t>
        <a:bodyPr/>
        <a:lstStyle/>
        <a:p>
          <a:endParaRPr lang="en-US" sz="1600"/>
        </a:p>
      </dgm:t>
    </dgm:pt>
    <dgm:pt modelId="{8328A781-5E19-42B3-B870-FBB7D85B0E01}" type="sibTrans" cxnId="{B200B589-8D39-471A-A488-A343690D3553}">
      <dgm:prSet/>
      <dgm:spPr/>
      <dgm:t>
        <a:bodyPr/>
        <a:lstStyle/>
        <a:p>
          <a:endParaRPr lang="en-US" sz="1600"/>
        </a:p>
      </dgm:t>
    </dgm:pt>
    <dgm:pt modelId="{5547B2D2-1C05-429D-9CC0-414F152903A5}">
      <dgm:prSet phldrT="[Tex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rgbClr val="0071A0"/>
          </a:solidFill>
        </a:ln>
      </dgm:spPr>
      <dgm:t>
        <a:bodyPr/>
        <a:lstStyle/>
        <a:p>
          <a:r>
            <a:rPr lang="en-US" sz="800" b="1" dirty="0" smtClean="0">
              <a:solidFill>
                <a:srgbClr val="525154"/>
              </a:solidFill>
            </a:rPr>
            <a:t>Application Service </a:t>
          </a:r>
          <a:br>
            <a:rPr lang="en-US" sz="800" b="1" dirty="0" smtClean="0">
              <a:solidFill>
                <a:srgbClr val="525154"/>
              </a:solidFill>
            </a:rPr>
          </a:br>
          <a:r>
            <a:rPr lang="en-US" sz="800" b="1" dirty="0" smtClean="0">
              <a:solidFill>
                <a:srgbClr val="525154"/>
              </a:solidFill>
            </a:rPr>
            <a:t>Level Requirement</a:t>
          </a:r>
          <a:br>
            <a:rPr lang="en-US" sz="800" b="1" dirty="0" smtClean="0">
              <a:solidFill>
                <a:srgbClr val="525154"/>
              </a:solidFill>
            </a:rPr>
          </a:br>
          <a:r>
            <a:rPr lang="en-US" sz="800" b="1" dirty="0" smtClean="0">
              <a:solidFill>
                <a:srgbClr val="525154"/>
              </a:solidFill>
            </a:rPr>
            <a:t>(SLR)</a:t>
          </a:r>
          <a:endParaRPr lang="en-US" sz="800" b="1" dirty="0">
            <a:solidFill>
              <a:srgbClr val="525154"/>
            </a:solidFill>
          </a:endParaRPr>
        </a:p>
      </dgm:t>
    </dgm:pt>
    <dgm:pt modelId="{9F43FA7A-62A1-4ABD-B6A2-B0E51C102283}" type="parTrans" cxnId="{69460E12-3F4B-488F-9DAA-782B5628D296}">
      <dgm:prSet/>
      <dgm:spPr>
        <a:ln>
          <a:solidFill>
            <a:srgbClr val="0071A0"/>
          </a:solidFill>
        </a:ln>
      </dgm:spPr>
      <dgm:t>
        <a:bodyPr/>
        <a:lstStyle/>
        <a:p>
          <a:endParaRPr lang="en-US" sz="800" b="1" dirty="0">
            <a:solidFill>
              <a:srgbClr val="000000"/>
            </a:solidFill>
          </a:endParaRPr>
        </a:p>
      </dgm:t>
    </dgm:pt>
    <dgm:pt modelId="{AA43D47F-6626-4C21-A6C9-0E71525E0EFD}" type="sibTrans" cxnId="{69460E12-3F4B-488F-9DAA-782B5628D296}">
      <dgm:prSet/>
      <dgm:spPr/>
      <dgm:t>
        <a:bodyPr/>
        <a:lstStyle/>
        <a:p>
          <a:endParaRPr lang="en-US" sz="1600"/>
        </a:p>
      </dgm:t>
    </dgm:pt>
    <dgm:pt modelId="{9B580F83-8FC3-4A14-9500-328CF2D2D19D}">
      <dgm:prSet phldrT="[Tex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rgbClr val="008041"/>
          </a:solidFill>
        </a:ln>
      </dgm:spPr>
      <dgm:t>
        <a:bodyPr/>
        <a:lstStyle/>
        <a:p>
          <a:r>
            <a:rPr lang="en-US" sz="800" b="1" dirty="0" smtClean="0">
              <a:solidFill>
                <a:srgbClr val="525154"/>
              </a:solidFill>
            </a:rPr>
            <a:t>Deploy Unified Architecture</a:t>
          </a:r>
          <a:endParaRPr lang="en-US" sz="800" b="1" dirty="0">
            <a:solidFill>
              <a:srgbClr val="525154"/>
            </a:solidFill>
          </a:endParaRPr>
        </a:p>
      </dgm:t>
    </dgm:pt>
    <dgm:pt modelId="{FEE5C7C8-4B4D-4B8A-BD90-14CDA732374F}" type="parTrans" cxnId="{B70570CC-AB0A-4292-A286-6023FB8D0E9A}">
      <dgm:prSet/>
      <dgm:spPr>
        <a:ln>
          <a:solidFill>
            <a:srgbClr val="319569"/>
          </a:solidFill>
        </a:ln>
      </dgm:spPr>
      <dgm:t>
        <a:bodyPr/>
        <a:lstStyle/>
        <a:p>
          <a:endParaRPr lang="en-US" sz="800" b="1" dirty="0">
            <a:solidFill>
              <a:srgbClr val="000000"/>
            </a:solidFill>
          </a:endParaRPr>
        </a:p>
      </dgm:t>
    </dgm:pt>
    <dgm:pt modelId="{02AD8A62-0CB7-49EF-A597-E1291D675325}" type="sibTrans" cxnId="{B70570CC-AB0A-4292-A286-6023FB8D0E9A}">
      <dgm:prSet/>
      <dgm:spPr/>
      <dgm:t>
        <a:bodyPr/>
        <a:lstStyle/>
        <a:p>
          <a:endParaRPr lang="en-US" sz="1600"/>
        </a:p>
      </dgm:t>
    </dgm:pt>
    <dgm:pt modelId="{420B4417-3CE1-46D5-999B-86A0325C73AC}">
      <dgm:prSet phldrT="[Tex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rgbClr val="008041"/>
          </a:solidFill>
        </a:ln>
      </dgm:spPr>
      <dgm:t>
        <a:bodyPr/>
        <a:lstStyle/>
        <a:p>
          <a:r>
            <a:rPr lang="en-US" sz="800" b="1" dirty="0" smtClean="0">
              <a:solidFill>
                <a:srgbClr val="525154"/>
              </a:solidFill>
            </a:rPr>
            <a:t>Custom Applications (Migration Factory)</a:t>
          </a:r>
        </a:p>
      </dgm:t>
    </dgm:pt>
    <dgm:pt modelId="{659634F6-35F0-4EDD-B97D-DAF4152A967B}" type="parTrans" cxnId="{44F649DB-B15A-4DA1-9747-E8C7ACCAE6AC}">
      <dgm:prSet/>
      <dgm:spPr>
        <a:ln>
          <a:solidFill>
            <a:srgbClr val="319569"/>
          </a:solidFill>
        </a:ln>
      </dgm:spPr>
      <dgm:t>
        <a:bodyPr/>
        <a:lstStyle/>
        <a:p>
          <a:endParaRPr lang="en-US" sz="800" b="1" dirty="0">
            <a:solidFill>
              <a:srgbClr val="000000"/>
            </a:solidFill>
          </a:endParaRPr>
        </a:p>
      </dgm:t>
    </dgm:pt>
    <dgm:pt modelId="{6B195A4C-C612-499B-AA50-60D9373BA52F}" type="sibTrans" cxnId="{44F649DB-B15A-4DA1-9747-E8C7ACCAE6AC}">
      <dgm:prSet/>
      <dgm:spPr/>
      <dgm:t>
        <a:bodyPr/>
        <a:lstStyle/>
        <a:p>
          <a:endParaRPr lang="en-US" sz="1600"/>
        </a:p>
      </dgm:t>
    </dgm:pt>
    <dgm:pt modelId="{D4E1F2D7-0375-4538-9A72-F5C8DA4B59C3}">
      <dgm:prSet phldrT="[Tex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rgbClr val="008041"/>
          </a:solidFill>
        </a:ln>
      </dgm:spPr>
      <dgm:t>
        <a:bodyPr/>
        <a:lstStyle/>
        <a:p>
          <a:r>
            <a:rPr lang="en-US" sz="800" b="1" dirty="0" smtClean="0">
              <a:solidFill>
                <a:srgbClr val="525154"/>
              </a:solidFill>
            </a:rPr>
            <a:t>System Management Framework </a:t>
          </a:r>
          <a:br>
            <a:rPr lang="en-US" sz="800" b="1" dirty="0" smtClean="0">
              <a:solidFill>
                <a:srgbClr val="525154"/>
              </a:solidFill>
            </a:rPr>
          </a:br>
          <a:r>
            <a:rPr lang="en-US" sz="800" b="1" dirty="0" smtClean="0">
              <a:solidFill>
                <a:srgbClr val="525154"/>
              </a:solidFill>
            </a:rPr>
            <a:t>Integration</a:t>
          </a:r>
        </a:p>
      </dgm:t>
    </dgm:pt>
    <dgm:pt modelId="{E9391526-AD3C-48A6-B715-9D96CCBCFF02}" type="parTrans" cxnId="{C89D8731-3605-4904-A6E5-2F138E17CC2C}">
      <dgm:prSet/>
      <dgm:spPr>
        <a:ln>
          <a:solidFill>
            <a:srgbClr val="319569"/>
          </a:solidFill>
        </a:ln>
      </dgm:spPr>
      <dgm:t>
        <a:bodyPr/>
        <a:lstStyle/>
        <a:p>
          <a:endParaRPr lang="en-US" sz="800" b="1" dirty="0">
            <a:solidFill>
              <a:srgbClr val="000000"/>
            </a:solidFill>
          </a:endParaRPr>
        </a:p>
      </dgm:t>
    </dgm:pt>
    <dgm:pt modelId="{B25EA036-5AA7-4F6E-BB53-9C01FC1C9707}" type="sibTrans" cxnId="{C89D8731-3605-4904-A6E5-2F138E17CC2C}">
      <dgm:prSet/>
      <dgm:spPr/>
      <dgm:t>
        <a:bodyPr/>
        <a:lstStyle/>
        <a:p>
          <a:endParaRPr lang="en-US" sz="1600"/>
        </a:p>
      </dgm:t>
    </dgm:pt>
    <dgm:pt modelId="{30773C5B-0052-4B93-BE91-F90A5C6B20E8}">
      <dgm:prSet phldrT="[Text]" custT="1"/>
      <dgm:spPr>
        <a:gradFill flip="none" rotWithShape="1">
          <a:gsLst>
            <a:gs pos="0">
              <a:schemeClr val="accent5">
                <a:hueOff val="12361362"/>
                <a:satOff val="-13966"/>
                <a:lumOff val="-15686"/>
              </a:schemeClr>
            </a:gs>
            <a:gs pos="100000">
              <a:schemeClr val="accent6">
                <a:lumMod val="75000"/>
              </a:schemeClr>
            </a:gs>
          </a:gsLst>
          <a:lin ang="2460000" scaled="0"/>
          <a:tileRect/>
        </a:gradFill>
        <a:ln>
          <a:noFill/>
        </a:ln>
        <a:effectLst>
          <a:outerShdw blurRad="50800" dist="38100" dir="2700000">
            <a:srgbClr val="000000">
              <a:alpha val="43000"/>
            </a:srgbClr>
          </a:outerShdw>
        </a:effectLst>
      </dgm:spPr>
      <dgm:t>
        <a:bodyPr/>
        <a:lstStyle/>
        <a:p>
          <a:r>
            <a:rPr lang="en-US" sz="1200" b="1" dirty="0" smtClean="0"/>
            <a:t>Transition</a:t>
          </a:r>
        </a:p>
      </dgm:t>
    </dgm:pt>
    <dgm:pt modelId="{ABC6D97A-262B-4AB8-ABF8-DCC8433E249F}" type="parTrans" cxnId="{E0AD6950-9D76-4B24-BA09-B67DDCD7BDF8}">
      <dgm:prSet/>
      <dgm:spPr/>
      <dgm:t>
        <a:bodyPr/>
        <a:lstStyle/>
        <a:p>
          <a:endParaRPr lang="en-US" sz="1600"/>
        </a:p>
      </dgm:t>
    </dgm:pt>
    <dgm:pt modelId="{8BFC43A6-E05C-4796-9F8A-18BC02D548B6}" type="sibTrans" cxnId="{E0AD6950-9D76-4B24-BA09-B67DDCD7BDF8}">
      <dgm:prSet/>
      <dgm:spPr/>
      <dgm:t>
        <a:bodyPr/>
        <a:lstStyle/>
        <a:p>
          <a:endParaRPr lang="en-US" sz="1600"/>
        </a:p>
      </dgm:t>
    </dgm:pt>
    <dgm:pt modelId="{D23E5C06-E8BE-4FA6-ADB6-6EFF4AC1D355}">
      <dgm:prSe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chemeClr val="bg1">
              <a:lumMod val="50000"/>
            </a:schemeClr>
          </a:solidFill>
        </a:ln>
      </dgm:spPr>
      <dgm:t>
        <a:bodyPr/>
        <a:lstStyle/>
        <a:p>
          <a:pPr marL="284163" indent="-114300" algn="l">
            <a:spcBef>
              <a:spcPts val="200"/>
            </a:spcBef>
            <a:spcAft>
              <a:spcPts val="200"/>
            </a:spcAft>
          </a:pPr>
          <a:r>
            <a:rPr lang="en-US" sz="800" b="1" dirty="0" smtClean="0">
              <a:solidFill>
                <a:srgbClr val="525154"/>
              </a:solidFill>
            </a:rPr>
            <a:t>Bare Metal vs. Hypervisor</a:t>
          </a:r>
        </a:p>
      </dgm:t>
    </dgm:pt>
    <dgm:pt modelId="{663C8BB2-BDCB-4893-B7A7-FBAE43E8C314}" type="parTrans" cxnId="{B55F041C-FE12-4660-B5AE-8435F7DAA5F8}">
      <dgm:prSet/>
      <dgm:spPr/>
      <dgm:t>
        <a:bodyPr/>
        <a:lstStyle/>
        <a:p>
          <a:endParaRPr lang="en-US" sz="1600"/>
        </a:p>
      </dgm:t>
    </dgm:pt>
    <dgm:pt modelId="{7B0E5526-D7EC-433D-9013-38FE784FBEB9}" type="sibTrans" cxnId="{B55F041C-FE12-4660-B5AE-8435F7DAA5F8}">
      <dgm:prSet/>
      <dgm:spPr/>
      <dgm:t>
        <a:bodyPr/>
        <a:lstStyle/>
        <a:p>
          <a:endParaRPr lang="en-US" sz="1600"/>
        </a:p>
      </dgm:t>
    </dgm:pt>
    <dgm:pt modelId="{2D9778FD-39B9-4761-8CD1-0F5C59012AFD}">
      <dgm:prSe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chemeClr val="bg1">
              <a:lumMod val="50000"/>
            </a:schemeClr>
          </a:solidFill>
        </a:ln>
      </dgm:spPr>
      <dgm:t>
        <a:bodyPr/>
        <a:lstStyle/>
        <a:p>
          <a:pPr marL="284163" indent="-114300" algn="l">
            <a:spcBef>
              <a:spcPts val="200"/>
            </a:spcBef>
            <a:spcAft>
              <a:spcPts val="200"/>
            </a:spcAft>
          </a:pPr>
          <a:r>
            <a:rPr lang="en-US" sz="800" b="1" dirty="0" smtClean="0">
              <a:solidFill>
                <a:srgbClr val="525154"/>
              </a:solidFill>
            </a:rPr>
            <a:t>Guidelines for </a:t>
          </a:r>
          <a:br>
            <a:rPr lang="en-US" sz="800" b="1" dirty="0" smtClean="0">
              <a:solidFill>
                <a:srgbClr val="525154"/>
              </a:solidFill>
            </a:rPr>
          </a:br>
          <a:r>
            <a:rPr lang="en-US" sz="800" b="1" dirty="0" smtClean="0">
              <a:solidFill>
                <a:srgbClr val="525154"/>
              </a:solidFill>
            </a:rPr>
            <a:t>OS Selection </a:t>
          </a:r>
        </a:p>
      </dgm:t>
    </dgm:pt>
    <dgm:pt modelId="{F47139CE-DEE5-44E3-993C-E9EBF6570534}" type="parTrans" cxnId="{68A7421B-1E77-4E41-A05D-04742919DC56}">
      <dgm:prSet/>
      <dgm:spPr/>
      <dgm:t>
        <a:bodyPr/>
        <a:lstStyle/>
        <a:p>
          <a:endParaRPr lang="en-US" sz="1600"/>
        </a:p>
      </dgm:t>
    </dgm:pt>
    <dgm:pt modelId="{D55E9E8E-B622-457A-B185-4DE0E105E31C}" type="sibTrans" cxnId="{68A7421B-1E77-4E41-A05D-04742919DC56}">
      <dgm:prSet/>
      <dgm:spPr/>
      <dgm:t>
        <a:bodyPr/>
        <a:lstStyle/>
        <a:p>
          <a:endParaRPr lang="en-US" sz="1600"/>
        </a:p>
      </dgm:t>
    </dgm:pt>
    <dgm:pt modelId="{5F66BCF2-F074-4910-A746-CA32E13F35C9}">
      <dgm:prSe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chemeClr val="bg1">
              <a:lumMod val="50000"/>
            </a:schemeClr>
          </a:solidFill>
        </a:ln>
      </dgm:spPr>
      <dgm:t>
        <a:bodyPr/>
        <a:lstStyle/>
        <a:p>
          <a:pPr marL="284163" indent="-114300" algn="l">
            <a:spcBef>
              <a:spcPts val="200"/>
            </a:spcBef>
            <a:spcAft>
              <a:spcPts val="200"/>
            </a:spcAft>
          </a:pPr>
          <a:r>
            <a:rPr lang="en-US" sz="800" b="1" dirty="0" smtClean="0">
              <a:solidFill>
                <a:srgbClr val="525154"/>
              </a:solidFill>
            </a:rPr>
            <a:t>Vertical vs. Horizontal Scalability</a:t>
          </a:r>
        </a:p>
      </dgm:t>
    </dgm:pt>
    <dgm:pt modelId="{C56EDFB8-4D3A-44D6-891C-2B9F235C5B1A}" type="parTrans" cxnId="{31088307-27A2-4E40-9359-C3F82779ADF0}">
      <dgm:prSet/>
      <dgm:spPr/>
      <dgm:t>
        <a:bodyPr/>
        <a:lstStyle/>
        <a:p>
          <a:endParaRPr lang="en-US" sz="1600"/>
        </a:p>
      </dgm:t>
    </dgm:pt>
    <dgm:pt modelId="{790B31FF-2444-4BA6-9D49-EE206A9A45C6}" type="sibTrans" cxnId="{31088307-27A2-4E40-9359-C3F82779ADF0}">
      <dgm:prSet/>
      <dgm:spPr/>
      <dgm:t>
        <a:bodyPr/>
        <a:lstStyle/>
        <a:p>
          <a:endParaRPr lang="en-US" sz="1600"/>
        </a:p>
      </dgm:t>
    </dgm:pt>
    <dgm:pt modelId="{D60A4ED9-AA60-4275-8AA3-15F02E841958}">
      <dgm:prSe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chemeClr val="bg1">
              <a:lumMod val="50000"/>
            </a:schemeClr>
          </a:solidFill>
        </a:ln>
      </dgm:spPr>
      <dgm:t>
        <a:bodyPr/>
        <a:lstStyle/>
        <a:p>
          <a:pPr marL="177800" indent="-120650" algn="l">
            <a:spcBef>
              <a:spcPts val="200"/>
            </a:spcBef>
            <a:spcAft>
              <a:spcPts val="200"/>
            </a:spcAft>
          </a:pPr>
          <a:r>
            <a:rPr lang="en-US" sz="800" b="1" dirty="0" smtClean="0">
              <a:solidFill>
                <a:srgbClr val="525154"/>
              </a:solidFill>
            </a:rPr>
            <a:t>Unified SAP Design and Landscape Best Practices</a:t>
          </a:r>
        </a:p>
      </dgm:t>
    </dgm:pt>
    <dgm:pt modelId="{68B217CC-8BF7-4E1C-BFD4-5499696CC4C2}" type="parTrans" cxnId="{3716E522-4D76-4B72-B6BF-F599C187E5BC}">
      <dgm:prSet/>
      <dgm:spPr/>
      <dgm:t>
        <a:bodyPr/>
        <a:lstStyle/>
        <a:p>
          <a:endParaRPr lang="en-US" sz="1600"/>
        </a:p>
      </dgm:t>
    </dgm:pt>
    <dgm:pt modelId="{B516059D-16A2-4E05-AB44-10C8A3708D36}" type="sibTrans" cxnId="{3716E522-4D76-4B72-B6BF-F599C187E5BC}">
      <dgm:prSet/>
      <dgm:spPr/>
      <dgm:t>
        <a:bodyPr/>
        <a:lstStyle/>
        <a:p>
          <a:endParaRPr lang="en-US" sz="1600"/>
        </a:p>
      </dgm:t>
    </dgm:pt>
    <dgm:pt modelId="{9E8B2F94-C866-45DB-89D8-CC2E7A72A322}">
      <dgm:prSet custT="1"/>
      <dgm:spPr>
        <a:gradFill flip="none" rotWithShape="1">
          <a:gsLst>
            <a:gs pos="16000">
              <a:schemeClr val="bg1"/>
            </a:gs>
            <a:gs pos="100000">
              <a:schemeClr val="tx1">
                <a:lumMod val="20000"/>
                <a:lumOff val="80000"/>
              </a:schemeClr>
            </a:gs>
          </a:gsLst>
          <a:lin ang="1980000" scaled="0"/>
          <a:tileRect/>
        </a:gradFill>
        <a:ln>
          <a:solidFill>
            <a:schemeClr val="bg1">
              <a:lumMod val="50000"/>
            </a:schemeClr>
          </a:solidFill>
        </a:ln>
      </dgm:spPr>
      <dgm:t>
        <a:bodyPr/>
        <a:lstStyle/>
        <a:p>
          <a:r>
            <a:rPr lang="en-US" sz="800" b="1" dirty="0" smtClean="0">
              <a:solidFill>
                <a:srgbClr val="525154"/>
              </a:solidFill>
            </a:rPr>
            <a:t>SAP</a:t>
          </a:r>
          <a:r>
            <a:rPr lang="en-US" sz="800" b="1" dirty="0" smtClean="0">
              <a:solidFill>
                <a:schemeClr val="bg1"/>
              </a:solidFill>
            </a:rPr>
            <a:t> </a:t>
          </a:r>
          <a:r>
            <a:rPr lang="en-US" sz="800" b="1" dirty="0" smtClean="0">
              <a:solidFill>
                <a:srgbClr val="525154"/>
              </a:solidFill>
            </a:rPr>
            <a:t>Landscape</a:t>
          </a:r>
          <a:r>
            <a:rPr lang="en-US" sz="800" b="1" dirty="0" smtClean="0">
              <a:solidFill>
                <a:schemeClr val="bg1"/>
              </a:solidFill>
            </a:rPr>
            <a:t> </a:t>
          </a:r>
          <a:br>
            <a:rPr lang="en-US" sz="800" b="1" dirty="0" smtClean="0">
              <a:solidFill>
                <a:schemeClr val="bg1"/>
              </a:solidFill>
            </a:rPr>
          </a:br>
          <a:r>
            <a:rPr lang="en-US" sz="800" b="1" dirty="0" smtClean="0">
              <a:solidFill>
                <a:srgbClr val="525154"/>
              </a:solidFill>
            </a:rPr>
            <a:t>Design</a:t>
          </a:r>
        </a:p>
      </dgm:t>
    </dgm:pt>
    <dgm:pt modelId="{E43FE710-F6E4-4E65-9337-ECF918F1DD37}" type="parTrans" cxnId="{A8D3D50B-BF1C-4F4E-B60D-ED1088A4342E}">
      <dgm:prSet/>
      <dgm:spPr>
        <a:ln>
          <a:solidFill>
            <a:schemeClr val="bg1">
              <a:lumMod val="50000"/>
            </a:schemeClr>
          </a:solidFill>
        </a:ln>
      </dgm:spPr>
      <dgm:t>
        <a:bodyPr/>
        <a:lstStyle/>
        <a:p>
          <a:endParaRPr lang="en-US" sz="800" b="1" dirty="0">
            <a:solidFill>
              <a:srgbClr val="000000"/>
            </a:solidFill>
          </a:endParaRPr>
        </a:p>
      </dgm:t>
    </dgm:pt>
    <dgm:pt modelId="{CD6F0767-BF73-4FB6-A963-0AADA644C142}" type="sibTrans" cxnId="{A8D3D50B-BF1C-4F4E-B60D-ED1088A4342E}">
      <dgm:prSet/>
      <dgm:spPr/>
      <dgm:t>
        <a:bodyPr/>
        <a:lstStyle/>
        <a:p>
          <a:endParaRPr lang="en-US" sz="1600"/>
        </a:p>
      </dgm:t>
    </dgm:pt>
    <dgm:pt modelId="{DF2DE47E-2852-4FA3-9654-DBA0C98DDD00}">
      <dgm:prSe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rgbClr val="0071A0"/>
          </a:solidFill>
        </a:ln>
      </dgm:spPr>
      <dgm:t>
        <a:bodyPr/>
        <a:lstStyle/>
        <a:p>
          <a:r>
            <a:rPr lang="en-US" sz="800" b="1" dirty="0" smtClean="0">
              <a:solidFill>
                <a:srgbClr val="525154"/>
              </a:solidFill>
            </a:rPr>
            <a:t>RISC to UCS Workload Transfer Map</a:t>
          </a:r>
        </a:p>
      </dgm:t>
    </dgm:pt>
    <dgm:pt modelId="{0645EB63-3E71-472C-ACDA-E83DFEFFD407}" type="parTrans" cxnId="{B829A3B5-931D-459B-A836-D5B0ED239F71}">
      <dgm:prSet/>
      <dgm:spPr>
        <a:ln>
          <a:solidFill>
            <a:srgbClr val="0071A0"/>
          </a:solidFill>
        </a:ln>
      </dgm:spPr>
      <dgm:t>
        <a:bodyPr/>
        <a:lstStyle/>
        <a:p>
          <a:endParaRPr lang="en-US" sz="800" b="1" dirty="0">
            <a:solidFill>
              <a:srgbClr val="000000"/>
            </a:solidFill>
          </a:endParaRPr>
        </a:p>
      </dgm:t>
    </dgm:pt>
    <dgm:pt modelId="{0D37A493-EF8D-4D65-B483-FF332915D1E2}" type="sibTrans" cxnId="{B829A3B5-931D-459B-A836-D5B0ED239F71}">
      <dgm:prSet/>
      <dgm:spPr/>
      <dgm:t>
        <a:bodyPr/>
        <a:lstStyle/>
        <a:p>
          <a:endParaRPr lang="en-US" sz="1400"/>
        </a:p>
      </dgm:t>
    </dgm:pt>
    <dgm:pt modelId="{982AAD2F-67BA-4E3E-87DC-6F0F3DDB1C48}">
      <dgm:prSe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rgbClr val="0071A0"/>
          </a:solidFill>
        </a:ln>
      </dgm:spPr>
      <dgm:t>
        <a:bodyPr/>
        <a:lstStyle/>
        <a:p>
          <a:r>
            <a:rPr lang="en-US" sz="800" b="1" dirty="0" smtClean="0">
              <a:solidFill>
                <a:srgbClr val="525154"/>
              </a:solidFill>
            </a:rPr>
            <a:t>Target Architecture Low-level Design Document</a:t>
          </a:r>
        </a:p>
      </dgm:t>
    </dgm:pt>
    <dgm:pt modelId="{497994E5-54B5-44E3-94FD-2EBFBAF34342}" type="parTrans" cxnId="{26AFEC19-EF80-4C59-B23E-E6F2801328CC}">
      <dgm:prSet/>
      <dgm:spPr>
        <a:ln>
          <a:solidFill>
            <a:srgbClr val="0071A0"/>
          </a:solidFill>
        </a:ln>
      </dgm:spPr>
      <dgm:t>
        <a:bodyPr/>
        <a:lstStyle/>
        <a:p>
          <a:endParaRPr lang="en-US" sz="800" b="1" dirty="0">
            <a:solidFill>
              <a:srgbClr val="000000"/>
            </a:solidFill>
          </a:endParaRPr>
        </a:p>
      </dgm:t>
    </dgm:pt>
    <dgm:pt modelId="{15375C95-6B95-4DF3-9CCB-407C33543B09}" type="sibTrans" cxnId="{26AFEC19-EF80-4C59-B23E-E6F2801328CC}">
      <dgm:prSet/>
      <dgm:spPr/>
      <dgm:t>
        <a:bodyPr/>
        <a:lstStyle/>
        <a:p>
          <a:endParaRPr lang="en-US" sz="1400"/>
        </a:p>
      </dgm:t>
    </dgm:pt>
    <dgm:pt modelId="{994A56D9-71A0-4D3B-A7C5-091E426C7056}">
      <dgm:prSe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rgbClr val="0071A0"/>
          </a:solidFill>
        </a:ln>
      </dgm:spPr>
      <dgm:t>
        <a:bodyPr/>
        <a:lstStyle/>
        <a:p>
          <a:r>
            <a:rPr lang="en-US" sz="800" b="1" dirty="0" smtClean="0">
              <a:solidFill>
                <a:srgbClr val="525154"/>
              </a:solidFill>
            </a:rPr>
            <a:t>Detailed </a:t>
          </a:r>
          <a:br>
            <a:rPr lang="en-US" sz="800" b="1" dirty="0" smtClean="0">
              <a:solidFill>
                <a:srgbClr val="525154"/>
              </a:solidFill>
            </a:rPr>
          </a:br>
          <a:r>
            <a:rPr lang="en-US" sz="800" b="1" dirty="0" smtClean="0">
              <a:solidFill>
                <a:srgbClr val="525154"/>
              </a:solidFill>
            </a:rPr>
            <a:t>Migration Plan</a:t>
          </a:r>
        </a:p>
      </dgm:t>
    </dgm:pt>
    <dgm:pt modelId="{35B72761-6DD7-419D-B76A-CE51142C9C97}" type="parTrans" cxnId="{78910481-FB96-4171-8126-4F402A11AB00}">
      <dgm:prSet/>
      <dgm:spPr>
        <a:ln>
          <a:solidFill>
            <a:srgbClr val="0071A0"/>
          </a:solidFill>
        </a:ln>
      </dgm:spPr>
      <dgm:t>
        <a:bodyPr/>
        <a:lstStyle/>
        <a:p>
          <a:endParaRPr lang="en-US" sz="800" b="1" dirty="0">
            <a:solidFill>
              <a:srgbClr val="000000"/>
            </a:solidFill>
          </a:endParaRPr>
        </a:p>
      </dgm:t>
    </dgm:pt>
    <dgm:pt modelId="{530FE4F8-2AF9-4017-902C-91A7866AC78A}" type="sibTrans" cxnId="{78910481-FB96-4171-8126-4F402A11AB00}">
      <dgm:prSet/>
      <dgm:spPr/>
      <dgm:t>
        <a:bodyPr/>
        <a:lstStyle/>
        <a:p>
          <a:endParaRPr lang="en-US" sz="1400"/>
        </a:p>
      </dgm:t>
    </dgm:pt>
    <dgm:pt modelId="{3446B12A-636D-45D1-9DAC-D6DB0D354D89}">
      <dgm:prSet phldrT="[Tex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dgm:spPr>
      <dgm:t>
        <a:bodyPr/>
        <a:lstStyle/>
        <a:p>
          <a:r>
            <a:rPr lang="en-US" sz="800" b="1" dirty="0" smtClean="0">
              <a:solidFill>
                <a:srgbClr val="525154"/>
              </a:solidFill>
            </a:rPr>
            <a:t>Onsite Operational  Support</a:t>
          </a:r>
        </a:p>
      </dgm:t>
    </dgm:pt>
    <dgm:pt modelId="{BEE5A593-B790-49D3-B20B-AA65992B4AD3}" type="parTrans" cxnId="{34423BAA-3F50-40A4-BEC2-07007836467E}">
      <dgm:prSet/>
      <dgm:spPr/>
      <dgm:t>
        <a:bodyPr/>
        <a:lstStyle/>
        <a:p>
          <a:endParaRPr lang="en-US" sz="800" b="1" dirty="0">
            <a:solidFill>
              <a:srgbClr val="000000"/>
            </a:solidFill>
          </a:endParaRPr>
        </a:p>
      </dgm:t>
    </dgm:pt>
    <dgm:pt modelId="{111A6D45-38CB-45DF-95BF-6E789C61A000}" type="sibTrans" cxnId="{34423BAA-3F50-40A4-BEC2-07007836467E}">
      <dgm:prSet/>
      <dgm:spPr/>
      <dgm:t>
        <a:bodyPr/>
        <a:lstStyle/>
        <a:p>
          <a:endParaRPr lang="en-US" sz="1400"/>
        </a:p>
      </dgm:t>
    </dgm:pt>
    <dgm:pt modelId="{6A22A6DE-5B6E-4F5D-A885-00481BEF8372}">
      <dgm:prSet phldrT="[Tex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dgm:spPr>
      <dgm:t>
        <a:bodyPr/>
        <a:lstStyle/>
        <a:p>
          <a:r>
            <a:rPr lang="en-US" sz="800" b="1" dirty="0" smtClean="0">
              <a:solidFill>
                <a:srgbClr val="525154"/>
              </a:solidFill>
            </a:rPr>
            <a:t>Mentoring and </a:t>
          </a:r>
          <a:br>
            <a:rPr lang="en-US" sz="800" b="1" dirty="0" smtClean="0">
              <a:solidFill>
                <a:srgbClr val="525154"/>
              </a:solidFill>
            </a:rPr>
          </a:br>
          <a:r>
            <a:rPr lang="en-US" sz="800" b="1" dirty="0" smtClean="0">
              <a:solidFill>
                <a:srgbClr val="525154"/>
              </a:solidFill>
            </a:rPr>
            <a:t>Knowledge Transfer</a:t>
          </a:r>
        </a:p>
      </dgm:t>
    </dgm:pt>
    <dgm:pt modelId="{7186709C-83C0-415E-B63F-5F64D8BA0426}" type="parTrans" cxnId="{3C772FBE-C7E7-4CA1-8FB7-E720C71A9DE8}">
      <dgm:prSet/>
      <dgm:spPr/>
      <dgm:t>
        <a:bodyPr/>
        <a:lstStyle/>
        <a:p>
          <a:endParaRPr lang="en-US" sz="800" b="1" dirty="0">
            <a:solidFill>
              <a:srgbClr val="000000"/>
            </a:solidFill>
          </a:endParaRPr>
        </a:p>
      </dgm:t>
    </dgm:pt>
    <dgm:pt modelId="{95319888-4B76-43A3-A38E-46AA36CB1BAE}" type="sibTrans" cxnId="{3C772FBE-C7E7-4CA1-8FB7-E720C71A9DE8}">
      <dgm:prSet/>
      <dgm:spPr/>
      <dgm:t>
        <a:bodyPr/>
        <a:lstStyle/>
        <a:p>
          <a:endParaRPr lang="en-US" sz="1400"/>
        </a:p>
      </dgm:t>
    </dgm:pt>
    <dgm:pt modelId="{FB8C549D-3BE8-426E-9CFD-A9EC2DFEAB2F}">
      <dgm:prSet phldrT="[Tex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rgbClr val="78DBE0"/>
          </a:solidFill>
        </a:ln>
      </dgm:spPr>
      <dgm:t>
        <a:bodyPr/>
        <a:lstStyle/>
        <a:p>
          <a:r>
            <a:rPr lang="en-US" sz="800" b="1" dirty="0" smtClean="0">
              <a:solidFill>
                <a:srgbClr val="525154"/>
              </a:solidFill>
            </a:rPr>
            <a:t>Review Solution Manager for SAP Inventory</a:t>
          </a:r>
          <a:endParaRPr lang="en-US" sz="800" b="1" dirty="0">
            <a:solidFill>
              <a:srgbClr val="525154"/>
            </a:solidFill>
          </a:endParaRPr>
        </a:p>
      </dgm:t>
    </dgm:pt>
    <dgm:pt modelId="{3A93D4A4-3A9E-459E-B49E-5EC9F19A5CDD}" type="parTrans" cxnId="{6565153F-BB48-4330-A3A6-852AFD5B6697}">
      <dgm:prSet/>
      <dgm:spPr>
        <a:ln>
          <a:solidFill>
            <a:srgbClr val="78DBE0"/>
          </a:solidFill>
        </a:ln>
      </dgm:spPr>
      <dgm:t>
        <a:bodyPr/>
        <a:lstStyle/>
        <a:p>
          <a:endParaRPr lang="en-US" sz="1400"/>
        </a:p>
      </dgm:t>
    </dgm:pt>
    <dgm:pt modelId="{14214BDC-0437-4B85-8248-13CA58F715D5}" type="sibTrans" cxnId="{6565153F-BB48-4330-A3A6-852AFD5B6697}">
      <dgm:prSet/>
      <dgm:spPr/>
      <dgm:t>
        <a:bodyPr/>
        <a:lstStyle/>
        <a:p>
          <a:endParaRPr lang="en-US" sz="1400"/>
        </a:p>
      </dgm:t>
    </dgm:pt>
    <dgm:pt modelId="{BF558CFC-5CEA-4732-A814-1E99DD888AA9}">
      <dgm:prSet phldrT="[Tex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rgbClr val="78DBE0"/>
          </a:solidFill>
        </a:ln>
      </dgm:spPr>
      <dgm:t>
        <a:bodyPr/>
        <a:lstStyle/>
        <a:p>
          <a:r>
            <a:rPr lang="en-US" sz="800" b="1" dirty="0" smtClean="0">
              <a:solidFill>
                <a:srgbClr val="525154"/>
              </a:solidFill>
            </a:rPr>
            <a:t>SAP Landscape </a:t>
          </a:r>
          <a:br>
            <a:rPr lang="en-US" sz="800" b="1" dirty="0" smtClean="0">
              <a:solidFill>
                <a:srgbClr val="525154"/>
              </a:solidFill>
            </a:rPr>
          </a:br>
          <a:r>
            <a:rPr lang="en-US" sz="800" b="1" dirty="0" smtClean="0">
              <a:solidFill>
                <a:srgbClr val="525154"/>
              </a:solidFill>
            </a:rPr>
            <a:t>Design</a:t>
          </a:r>
          <a:endParaRPr lang="en-US" sz="800" b="1" dirty="0">
            <a:solidFill>
              <a:srgbClr val="525154"/>
            </a:solidFill>
          </a:endParaRPr>
        </a:p>
      </dgm:t>
    </dgm:pt>
    <dgm:pt modelId="{2F36F4D8-C231-4538-A516-59D2DC93555E}" type="parTrans" cxnId="{A38A3055-9147-499F-88C3-D32092DD1C11}">
      <dgm:prSet/>
      <dgm:spPr>
        <a:ln>
          <a:solidFill>
            <a:srgbClr val="78DBE0"/>
          </a:solidFill>
        </a:ln>
      </dgm:spPr>
      <dgm:t>
        <a:bodyPr/>
        <a:lstStyle/>
        <a:p>
          <a:endParaRPr lang="en-US" sz="1400"/>
        </a:p>
      </dgm:t>
    </dgm:pt>
    <dgm:pt modelId="{17906D3A-17E2-4870-B08C-36C393B9C708}" type="sibTrans" cxnId="{A38A3055-9147-499F-88C3-D32092DD1C11}">
      <dgm:prSet/>
      <dgm:spPr/>
      <dgm:t>
        <a:bodyPr/>
        <a:lstStyle/>
        <a:p>
          <a:endParaRPr lang="en-US" sz="1400"/>
        </a:p>
      </dgm:t>
    </dgm:pt>
    <dgm:pt modelId="{7019845E-CFE0-4834-A576-DEF0528DC258}">
      <dgm:prSet phldrT="[Tex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rgbClr val="78DBE0"/>
          </a:solidFill>
        </a:ln>
      </dgm:spPr>
      <dgm:t>
        <a:bodyPr/>
        <a:lstStyle/>
        <a:p>
          <a:r>
            <a:rPr lang="en-US" sz="800" b="1" dirty="0" smtClean="0">
              <a:solidFill>
                <a:srgbClr val="525154"/>
              </a:solidFill>
            </a:rPr>
            <a:t>SAP Sizing </a:t>
          </a:r>
          <a:br>
            <a:rPr lang="en-US" sz="800" b="1" dirty="0" smtClean="0">
              <a:solidFill>
                <a:srgbClr val="525154"/>
              </a:solidFill>
            </a:rPr>
          </a:br>
          <a:r>
            <a:rPr lang="en-US" sz="800" b="1" dirty="0" smtClean="0">
              <a:solidFill>
                <a:srgbClr val="525154"/>
              </a:solidFill>
            </a:rPr>
            <a:t>for </a:t>
          </a:r>
          <a:br>
            <a:rPr lang="en-US" sz="800" b="1" dirty="0" smtClean="0">
              <a:solidFill>
                <a:srgbClr val="525154"/>
              </a:solidFill>
            </a:rPr>
          </a:br>
          <a:r>
            <a:rPr lang="en-US" sz="800" b="1" dirty="0" smtClean="0">
              <a:solidFill>
                <a:srgbClr val="525154"/>
              </a:solidFill>
            </a:rPr>
            <a:t>Unified Architecture</a:t>
          </a:r>
          <a:endParaRPr lang="en-US" sz="800" b="1" dirty="0">
            <a:solidFill>
              <a:srgbClr val="525154"/>
            </a:solidFill>
          </a:endParaRPr>
        </a:p>
      </dgm:t>
    </dgm:pt>
    <dgm:pt modelId="{0450AF93-08F0-45CE-BC64-3478A53DB33B}" type="parTrans" cxnId="{BF4B3694-64C0-4BBC-A3F5-79D94E860457}">
      <dgm:prSet/>
      <dgm:spPr>
        <a:ln>
          <a:solidFill>
            <a:srgbClr val="78DBE0"/>
          </a:solidFill>
        </a:ln>
      </dgm:spPr>
      <dgm:t>
        <a:bodyPr/>
        <a:lstStyle/>
        <a:p>
          <a:endParaRPr lang="en-US" sz="1400"/>
        </a:p>
      </dgm:t>
    </dgm:pt>
    <dgm:pt modelId="{3039E648-6120-430F-8986-2CE61EBC3981}" type="sibTrans" cxnId="{BF4B3694-64C0-4BBC-A3F5-79D94E860457}">
      <dgm:prSet/>
      <dgm:spPr/>
      <dgm:t>
        <a:bodyPr/>
        <a:lstStyle/>
        <a:p>
          <a:endParaRPr lang="en-US" sz="1400"/>
        </a:p>
      </dgm:t>
    </dgm:pt>
    <dgm:pt modelId="{FEC46598-D745-47CF-8BE2-DE1EBCDF3E78}">
      <dgm:prSet phldrT="[Tex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rgbClr val="78DBE0"/>
          </a:solidFill>
        </a:ln>
      </dgm:spPr>
      <dgm:t>
        <a:bodyPr/>
        <a:lstStyle/>
        <a:p>
          <a:r>
            <a:rPr lang="en-US" sz="800" b="1" dirty="0" smtClean="0">
              <a:solidFill>
                <a:srgbClr val="525154"/>
              </a:solidFill>
            </a:rPr>
            <a:t>Migration Complexity Rating</a:t>
          </a:r>
          <a:endParaRPr lang="en-US" sz="800" b="1" dirty="0">
            <a:solidFill>
              <a:srgbClr val="525154"/>
            </a:solidFill>
          </a:endParaRPr>
        </a:p>
      </dgm:t>
    </dgm:pt>
    <dgm:pt modelId="{9832859B-75F0-454E-A13F-C11AAC449FB3}" type="parTrans" cxnId="{AB18CAA7-6EE4-4E2F-9899-FD8F59265473}">
      <dgm:prSet/>
      <dgm:spPr>
        <a:ln>
          <a:solidFill>
            <a:srgbClr val="78DBE0"/>
          </a:solidFill>
        </a:ln>
      </dgm:spPr>
      <dgm:t>
        <a:bodyPr/>
        <a:lstStyle/>
        <a:p>
          <a:endParaRPr lang="en-US" sz="1400"/>
        </a:p>
      </dgm:t>
    </dgm:pt>
    <dgm:pt modelId="{6DFB49F1-2E46-428C-BAA6-2B6C4D7CB424}" type="sibTrans" cxnId="{AB18CAA7-6EE4-4E2F-9899-FD8F59265473}">
      <dgm:prSet/>
      <dgm:spPr/>
      <dgm:t>
        <a:bodyPr/>
        <a:lstStyle/>
        <a:p>
          <a:endParaRPr lang="en-US" sz="1400"/>
        </a:p>
      </dgm:t>
    </dgm:pt>
    <dgm:pt modelId="{43AC013C-6962-496B-B694-A0D8BFDD06B8}">
      <dgm:prSet phldrT="[Tex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rgbClr val="78DBE0"/>
          </a:solidFill>
        </a:ln>
      </dgm:spPr>
      <dgm:t>
        <a:bodyPr/>
        <a:lstStyle/>
        <a:p>
          <a:r>
            <a:rPr lang="en-US" sz="800" b="1" dirty="0" smtClean="0">
              <a:solidFill>
                <a:srgbClr val="525154"/>
              </a:solidFill>
            </a:rPr>
            <a:t>Unified SAP Architecture Best Practices</a:t>
          </a:r>
          <a:endParaRPr lang="en-US" sz="800" b="1" dirty="0">
            <a:solidFill>
              <a:srgbClr val="525154"/>
            </a:solidFill>
          </a:endParaRPr>
        </a:p>
      </dgm:t>
    </dgm:pt>
    <dgm:pt modelId="{7C8FEE72-4ABD-47C0-A28B-D2BDD0B2FC6F}" type="parTrans" cxnId="{85DF87BC-8925-4E8A-9885-B1122D822505}">
      <dgm:prSet/>
      <dgm:spPr>
        <a:ln>
          <a:solidFill>
            <a:srgbClr val="78DBE0"/>
          </a:solidFill>
        </a:ln>
      </dgm:spPr>
      <dgm:t>
        <a:bodyPr/>
        <a:lstStyle/>
        <a:p>
          <a:endParaRPr lang="en-US" sz="1400"/>
        </a:p>
      </dgm:t>
    </dgm:pt>
    <dgm:pt modelId="{69F14412-10DA-42A4-B340-9F2D49BEF3F1}" type="sibTrans" cxnId="{85DF87BC-8925-4E8A-9885-B1122D822505}">
      <dgm:prSet/>
      <dgm:spPr/>
      <dgm:t>
        <a:bodyPr/>
        <a:lstStyle/>
        <a:p>
          <a:endParaRPr lang="en-US" sz="1400"/>
        </a:p>
      </dgm:t>
    </dgm:pt>
    <dgm:pt modelId="{9C4C0A9E-6FBF-9B4C-8158-CD84F8422175}">
      <dgm:prSet phldrT="[Tex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rgbClr val="78DBE0"/>
          </a:solidFill>
        </a:ln>
      </dgm:spPr>
      <dgm:t>
        <a:bodyPr/>
        <a:lstStyle/>
        <a:p>
          <a:r>
            <a:rPr lang="en-US" sz="800" b="1" dirty="0" smtClean="0">
              <a:solidFill>
                <a:srgbClr val="525154"/>
              </a:solidFill>
            </a:rPr>
            <a:t>TCO/ROI Analysis</a:t>
          </a:r>
          <a:endParaRPr lang="en-US" sz="800" b="1" dirty="0">
            <a:solidFill>
              <a:srgbClr val="525154"/>
            </a:solidFill>
          </a:endParaRPr>
        </a:p>
      </dgm:t>
    </dgm:pt>
    <dgm:pt modelId="{68DDF32B-4AD4-F848-AD69-DC0A445DF2BF}" type="parTrans" cxnId="{84AED357-AE86-8447-B2C7-13A09BDB978E}">
      <dgm:prSet/>
      <dgm:spPr>
        <a:ln>
          <a:solidFill>
            <a:srgbClr val="4DCAFF"/>
          </a:solidFill>
        </a:ln>
      </dgm:spPr>
      <dgm:t>
        <a:bodyPr/>
        <a:lstStyle/>
        <a:p>
          <a:endParaRPr lang="en-US"/>
        </a:p>
      </dgm:t>
    </dgm:pt>
    <dgm:pt modelId="{48351A40-4254-9742-AB94-D8A3C1D63BEA}" type="sibTrans" cxnId="{84AED357-AE86-8447-B2C7-13A09BDB978E}">
      <dgm:prSet/>
      <dgm:spPr/>
      <dgm:t>
        <a:bodyPr/>
        <a:lstStyle/>
        <a:p>
          <a:endParaRPr lang="en-US"/>
        </a:p>
      </dgm:t>
    </dgm:pt>
    <dgm:pt modelId="{C8FE2D2D-92A2-6F4C-8187-5D0E1D0AEB19}">
      <dgm:prSet phldrT="[Tex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rgbClr val="78DBE0"/>
          </a:solidFill>
        </a:ln>
      </dgm:spPr>
      <dgm:t>
        <a:bodyPr/>
        <a:lstStyle/>
        <a:p>
          <a:r>
            <a:rPr lang="en-US" sz="800" b="1" dirty="0" smtClean="0">
              <a:solidFill>
                <a:srgbClr val="525154"/>
              </a:solidFill>
            </a:rPr>
            <a:t>Next Steps</a:t>
          </a:r>
          <a:endParaRPr lang="en-US" sz="800" b="1" dirty="0">
            <a:solidFill>
              <a:srgbClr val="525154"/>
            </a:solidFill>
          </a:endParaRPr>
        </a:p>
      </dgm:t>
    </dgm:pt>
    <dgm:pt modelId="{E7FB6613-1599-9143-AF0F-2AC4D97DA931}" type="parTrans" cxnId="{22CB3567-8AD7-AC4B-9DF4-D13A30CC506E}">
      <dgm:prSet/>
      <dgm:spPr>
        <a:ln>
          <a:solidFill>
            <a:schemeClr val="tx1">
              <a:lumMod val="60000"/>
              <a:lumOff val="40000"/>
            </a:schemeClr>
          </a:solidFill>
        </a:ln>
      </dgm:spPr>
      <dgm:t>
        <a:bodyPr/>
        <a:lstStyle/>
        <a:p>
          <a:endParaRPr lang="en-US">
            <a:solidFill>
              <a:schemeClr val="tx1"/>
            </a:solidFill>
          </a:endParaRPr>
        </a:p>
      </dgm:t>
    </dgm:pt>
    <dgm:pt modelId="{7161F3AB-C471-B94D-8BB1-8CD3CA5F2E0D}" type="sibTrans" cxnId="{22CB3567-8AD7-AC4B-9DF4-D13A30CC506E}">
      <dgm:prSet/>
      <dgm:spPr/>
      <dgm:t>
        <a:bodyPr/>
        <a:lstStyle/>
        <a:p>
          <a:endParaRPr lang="en-US"/>
        </a:p>
      </dgm:t>
    </dgm:pt>
    <dgm:pt modelId="{55F0472C-19E2-394E-A31D-AE9022A966F2}">
      <dgm:prSet custT="1"/>
      <dgm:spPr/>
      <dgm:t>
        <a:bodyPr/>
        <a:lstStyle/>
        <a:p>
          <a:pPr marL="173736" indent="-109728" algn="l"/>
          <a:r>
            <a:rPr lang="en-US" sz="800" b="1" dirty="0" smtClean="0">
              <a:solidFill>
                <a:srgbClr val="525154"/>
              </a:solidFill>
            </a:rPr>
            <a:t>Verify Outage Windows</a:t>
          </a:r>
          <a:r>
            <a:rPr lang="en-US" sz="800" b="1" dirty="0" smtClean="0">
              <a:solidFill>
                <a:srgbClr val="334041"/>
              </a:solidFill>
            </a:rPr>
            <a:t>, </a:t>
          </a:r>
          <a:r>
            <a:rPr lang="en-US" sz="800" b="1" dirty="0" smtClean="0">
              <a:solidFill>
                <a:srgbClr val="525154"/>
              </a:solidFill>
            </a:rPr>
            <a:t>Testing Plans etc.</a:t>
          </a:r>
        </a:p>
      </dgm:t>
    </dgm:pt>
    <dgm:pt modelId="{4CE7AADE-454C-DE4A-B7BC-5075CE0F1F1B}" type="parTrans" cxnId="{F42A454C-4E32-3C4D-8D8E-A9F1F0D682A9}">
      <dgm:prSet/>
      <dgm:spPr/>
      <dgm:t>
        <a:bodyPr/>
        <a:lstStyle/>
        <a:p>
          <a:endParaRPr lang="en-US"/>
        </a:p>
      </dgm:t>
    </dgm:pt>
    <dgm:pt modelId="{81550A24-D0C7-0048-826F-B7627841ED6E}" type="sibTrans" cxnId="{F42A454C-4E32-3C4D-8D8E-A9F1F0D682A9}">
      <dgm:prSet/>
      <dgm:spPr/>
      <dgm:t>
        <a:bodyPr/>
        <a:lstStyle/>
        <a:p>
          <a:endParaRPr lang="en-US"/>
        </a:p>
      </dgm:t>
    </dgm:pt>
    <dgm:pt modelId="{60C44B1A-D2F6-BF43-8C51-A3384139D780}">
      <dgm:prSet custT="1"/>
      <dgm:spPr/>
      <dgm:t>
        <a:bodyPr/>
        <a:lstStyle/>
        <a:p>
          <a:pPr marL="173736" indent="-109728" algn="l"/>
          <a:r>
            <a:rPr lang="en-US" sz="800" b="1" dirty="0" smtClean="0">
              <a:solidFill>
                <a:srgbClr val="525154"/>
              </a:solidFill>
            </a:rPr>
            <a:t>Determine Wave </a:t>
          </a:r>
          <a:br>
            <a:rPr lang="en-US" sz="800" b="1" dirty="0" smtClean="0">
              <a:solidFill>
                <a:srgbClr val="525154"/>
              </a:solidFill>
            </a:rPr>
          </a:br>
          <a:r>
            <a:rPr lang="en-US" sz="800" b="1" dirty="0" smtClean="0">
              <a:solidFill>
                <a:srgbClr val="525154"/>
              </a:solidFill>
            </a:rPr>
            <a:t>vs. Big Bang</a:t>
          </a:r>
        </a:p>
      </dgm:t>
    </dgm:pt>
    <dgm:pt modelId="{F52378D5-A0A3-B547-B88D-7D2112ABE1F5}" type="parTrans" cxnId="{B3767F5C-6A25-6343-810F-B1C47DA2251C}">
      <dgm:prSet/>
      <dgm:spPr/>
      <dgm:t>
        <a:bodyPr/>
        <a:lstStyle/>
        <a:p>
          <a:endParaRPr lang="en-US"/>
        </a:p>
      </dgm:t>
    </dgm:pt>
    <dgm:pt modelId="{E2A7B32C-2731-E448-AB8E-34DC3D9F38B6}" type="sibTrans" cxnId="{B3767F5C-6A25-6343-810F-B1C47DA2251C}">
      <dgm:prSet/>
      <dgm:spPr/>
      <dgm:t>
        <a:bodyPr/>
        <a:lstStyle/>
        <a:p>
          <a:endParaRPr lang="en-US"/>
        </a:p>
      </dgm:t>
    </dgm:pt>
    <dgm:pt modelId="{8F782B3C-5900-2743-8EC7-C9F6FC510B12}">
      <dgm:prSe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chemeClr val="bg1">
              <a:lumMod val="50000"/>
            </a:schemeClr>
          </a:solidFill>
        </a:ln>
      </dgm:spPr>
      <dgm:t>
        <a:bodyPr/>
        <a:lstStyle/>
        <a:p>
          <a:r>
            <a:rPr lang="en-US" sz="800" b="1" dirty="0" smtClean="0">
              <a:solidFill>
                <a:srgbClr val="525154"/>
              </a:solidFill>
            </a:rPr>
            <a:t>High-level Migration Roadmap</a:t>
          </a:r>
        </a:p>
      </dgm:t>
    </dgm:pt>
    <dgm:pt modelId="{736BD95B-92F1-D748-A18B-C96EA2287FE4}" type="parTrans" cxnId="{5361CAF7-ABD0-4242-A3A5-55254969F37A}">
      <dgm:prSet/>
      <dgm:spPr>
        <a:ln>
          <a:solidFill>
            <a:schemeClr val="bg1">
              <a:lumMod val="50000"/>
            </a:schemeClr>
          </a:solidFill>
        </a:ln>
      </dgm:spPr>
      <dgm:t>
        <a:bodyPr/>
        <a:lstStyle/>
        <a:p>
          <a:endParaRPr lang="en-US"/>
        </a:p>
      </dgm:t>
    </dgm:pt>
    <dgm:pt modelId="{6CA507F2-5BC3-254E-880F-8F516E0700B8}" type="sibTrans" cxnId="{5361CAF7-ABD0-4242-A3A5-55254969F37A}">
      <dgm:prSet/>
      <dgm:spPr/>
      <dgm:t>
        <a:bodyPr/>
        <a:lstStyle/>
        <a:p>
          <a:endParaRPr lang="en-US"/>
        </a:p>
      </dgm:t>
    </dgm:pt>
    <dgm:pt modelId="{7476035D-B454-234A-B746-163EE5ECC4AF}">
      <dgm:prSet custT="1"/>
      <dgm:spPr>
        <a:gradFill flip="none" rotWithShape="0">
          <a:gsLst>
            <a:gs pos="100000">
              <a:schemeClr val="tx1">
                <a:lumMod val="20000"/>
                <a:lumOff val="80000"/>
              </a:schemeClr>
            </a:gs>
            <a:gs pos="0">
              <a:schemeClr val="bg1"/>
            </a:gs>
          </a:gsLst>
          <a:lin ang="2700000" scaled="1"/>
          <a:tileRect/>
        </a:gradFill>
      </dgm:spPr>
      <dgm:t>
        <a:bodyPr/>
        <a:lstStyle/>
        <a:p>
          <a:r>
            <a:rPr lang="en-US" sz="800" b="1" dirty="0" smtClean="0">
              <a:solidFill>
                <a:srgbClr val="525154"/>
              </a:solidFill>
            </a:rPr>
            <a:t>Business and IT Alignment</a:t>
          </a:r>
        </a:p>
      </dgm:t>
    </dgm:pt>
    <dgm:pt modelId="{3EA81B0C-6AC9-564D-8AE9-82692B689B35}" type="parTrans" cxnId="{2458FB5A-EFC5-7C45-8E72-4B0F074F1341}">
      <dgm:prSet/>
      <dgm:spPr>
        <a:ln>
          <a:solidFill>
            <a:srgbClr val="0071A0"/>
          </a:solidFill>
        </a:ln>
      </dgm:spPr>
      <dgm:t>
        <a:bodyPr/>
        <a:lstStyle/>
        <a:p>
          <a:endParaRPr lang="en-US"/>
        </a:p>
      </dgm:t>
    </dgm:pt>
    <dgm:pt modelId="{F019D52A-0F91-D242-8213-7106FDB2EE7F}" type="sibTrans" cxnId="{2458FB5A-EFC5-7C45-8E72-4B0F074F1341}">
      <dgm:prSet/>
      <dgm:spPr/>
      <dgm:t>
        <a:bodyPr/>
        <a:lstStyle/>
        <a:p>
          <a:endParaRPr lang="en-US"/>
        </a:p>
      </dgm:t>
    </dgm:pt>
    <dgm:pt modelId="{6BEFBE9A-1F2D-2F47-86AC-63A9CCF25A93}">
      <dgm:prSet custT="1"/>
      <dgm:spPr>
        <a:gradFill flip="none" rotWithShape="0">
          <a:gsLst>
            <a:gs pos="100000">
              <a:schemeClr val="tx1">
                <a:lumMod val="20000"/>
                <a:lumOff val="80000"/>
              </a:schemeClr>
            </a:gs>
            <a:gs pos="0">
              <a:schemeClr val="bg1"/>
            </a:gs>
          </a:gsLst>
          <a:lin ang="2700000" scaled="1"/>
          <a:tileRect/>
        </a:gradFill>
        <a:ln>
          <a:solidFill>
            <a:schemeClr val="accent1">
              <a:lumMod val="75000"/>
            </a:schemeClr>
          </a:solidFill>
        </a:ln>
      </dgm:spPr>
      <dgm:t>
        <a:bodyPr/>
        <a:lstStyle/>
        <a:p>
          <a:r>
            <a:rPr lang="en-US" sz="800" b="1" dirty="0" smtClean="0">
              <a:solidFill>
                <a:srgbClr val="525154"/>
              </a:solidFill>
            </a:rPr>
            <a:t>Assess Integrations,</a:t>
          </a:r>
          <a:br>
            <a:rPr lang="en-US" sz="800" b="1" dirty="0" smtClean="0">
              <a:solidFill>
                <a:srgbClr val="525154"/>
              </a:solidFill>
            </a:rPr>
          </a:br>
          <a:r>
            <a:rPr lang="en-US" sz="800" b="1" dirty="0" smtClean="0">
              <a:solidFill>
                <a:srgbClr val="525154"/>
              </a:solidFill>
            </a:rPr>
            <a:t>Third Party, Printers, </a:t>
          </a:r>
          <a:br>
            <a:rPr lang="en-US" sz="800" b="1" dirty="0" smtClean="0">
              <a:solidFill>
                <a:srgbClr val="525154"/>
              </a:solidFill>
            </a:rPr>
          </a:br>
          <a:r>
            <a:rPr lang="en-US" sz="800" b="1" dirty="0" smtClean="0">
              <a:solidFill>
                <a:srgbClr val="525154"/>
              </a:solidFill>
            </a:rPr>
            <a:t>Bolt-</a:t>
          </a:r>
          <a:r>
            <a:rPr lang="en-US" sz="800" b="1" dirty="0" err="1" smtClean="0">
              <a:solidFill>
                <a:srgbClr val="525154"/>
              </a:solidFill>
            </a:rPr>
            <a:t>ons</a:t>
          </a:r>
          <a:endParaRPr lang="en-US" sz="800" b="1" dirty="0" smtClean="0">
            <a:solidFill>
              <a:srgbClr val="525154"/>
            </a:solidFill>
          </a:endParaRPr>
        </a:p>
      </dgm:t>
    </dgm:pt>
    <dgm:pt modelId="{3C1A874C-6F71-E74C-9AB7-00ADD8BFA33B}" type="parTrans" cxnId="{20C23F75-643A-B146-B739-61D93BC282EA}">
      <dgm:prSet/>
      <dgm:spPr>
        <a:ln>
          <a:solidFill>
            <a:srgbClr val="0071A0"/>
          </a:solidFill>
        </a:ln>
      </dgm:spPr>
      <dgm:t>
        <a:bodyPr/>
        <a:lstStyle/>
        <a:p>
          <a:endParaRPr lang="en-US"/>
        </a:p>
      </dgm:t>
    </dgm:pt>
    <dgm:pt modelId="{2F76EA8D-5914-EB46-BB0D-94ECFEF20E6B}" type="sibTrans" cxnId="{20C23F75-643A-B146-B739-61D93BC282EA}">
      <dgm:prSet/>
      <dgm:spPr/>
      <dgm:t>
        <a:bodyPr/>
        <a:lstStyle/>
        <a:p>
          <a:endParaRPr lang="en-US"/>
        </a:p>
      </dgm:t>
    </dgm:pt>
    <dgm:pt modelId="{0F0BE89D-0A56-FB41-A986-F2AE569A24BC}">
      <dgm:prSet custT="1"/>
      <dgm:spPr>
        <a:gradFill flip="none" rotWithShape="0">
          <a:gsLst>
            <a:gs pos="100000">
              <a:schemeClr val="tx1">
                <a:lumMod val="20000"/>
                <a:lumOff val="80000"/>
              </a:schemeClr>
            </a:gs>
            <a:gs pos="0">
              <a:schemeClr val="bg1"/>
            </a:gs>
          </a:gsLst>
          <a:lin ang="2700000" scaled="1"/>
          <a:tileRect/>
        </a:gradFill>
        <a:ln>
          <a:solidFill>
            <a:schemeClr val="accent1">
              <a:lumMod val="75000"/>
            </a:schemeClr>
          </a:solidFill>
        </a:ln>
      </dgm:spPr>
      <dgm:t>
        <a:bodyPr/>
        <a:lstStyle/>
        <a:p>
          <a:r>
            <a:rPr lang="en-US" sz="800" b="1" dirty="0" smtClean="0">
              <a:solidFill>
                <a:srgbClr val="525154"/>
              </a:solidFill>
            </a:rPr>
            <a:t>Functional and Non-functional Test Plans</a:t>
          </a:r>
        </a:p>
      </dgm:t>
    </dgm:pt>
    <dgm:pt modelId="{4A5E46A0-0965-8647-91D9-9474C86142A6}" type="parTrans" cxnId="{1DC8D19A-A431-8D49-8F9B-E8FCAED7EA38}">
      <dgm:prSet/>
      <dgm:spPr>
        <a:ln>
          <a:solidFill>
            <a:srgbClr val="0071A0"/>
          </a:solidFill>
        </a:ln>
      </dgm:spPr>
      <dgm:t>
        <a:bodyPr/>
        <a:lstStyle/>
        <a:p>
          <a:endParaRPr lang="en-US"/>
        </a:p>
      </dgm:t>
    </dgm:pt>
    <dgm:pt modelId="{D65B3456-12B0-EF43-9400-117B7E6CEBC0}" type="sibTrans" cxnId="{1DC8D19A-A431-8D49-8F9B-E8FCAED7EA38}">
      <dgm:prSet/>
      <dgm:spPr/>
      <dgm:t>
        <a:bodyPr/>
        <a:lstStyle/>
        <a:p>
          <a:endParaRPr lang="en-US"/>
        </a:p>
      </dgm:t>
    </dgm:pt>
    <dgm:pt modelId="{13CE2BA6-C02C-B149-A8FA-62DBDB8FD093}">
      <dgm:prSet phldrT="[Text]" custT="1"/>
      <dgm:spPr>
        <a:gradFill flip="none" rotWithShape="0">
          <a:gsLst>
            <a:gs pos="100000">
              <a:schemeClr val="tx1">
                <a:lumMod val="20000"/>
                <a:lumOff val="80000"/>
              </a:schemeClr>
            </a:gs>
            <a:gs pos="0">
              <a:schemeClr val="bg1"/>
            </a:gs>
          </a:gsLst>
          <a:lin ang="2940000" scaled="0"/>
          <a:tileRect/>
        </a:gradFill>
        <a:ln>
          <a:solidFill>
            <a:srgbClr val="008041"/>
          </a:solidFill>
        </a:ln>
      </dgm:spPr>
      <dgm:t>
        <a:bodyPr/>
        <a:lstStyle/>
        <a:p>
          <a:r>
            <a:rPr lang="en-US" sz="800" b="1" dirty="0" smtClean="0">
              <a:solidFill>
                <a:srgbClr val="525154"/>
              </a:solidFill>
            </a:rPr>
            <a:t>SAP OS/DB </a:t>
          </a:r>
          <a:br>
            <a:rPr lang="en-US" sz="800" b="1" dirty="0" smtClean="0">
              <a:solidFill>
                <a:srgbClr val="525154"/>
              </a:solidFill>
            </a:rPr>
          </a:br>
          <a:r>
            <a:rPr lang="en-US" sz="800" b="1" dirty="0" smtClean="0">
              <a:solidFill>
                <a:srgbClr val="525154"/>
              </a:solidFill>
            </a:rPr>
            <a:t>Migration</a:t>
          </a:r>
        </a:p>
      </dgm:t>
    </dgm:pt>
    <dgm:pt modelId="{FBC042F3-B301-BC46-BB95-559D15FA9F2D}" type="parTrans" cxnId="{EB6E9202-F29D-5341-A4D7-0F779BDEC2DE}">
      <dgm:prSet/>
      <dgm:spPr>
        <a:ln>
          <a:solidFill>
            <a:schemeClr val="accent4"/>
          </a:solidFill>
        </a:ln>
      </dgm:spPr>
      <dgm:t>
        <a:bodyPr/>
        <a:lstStyle/>
        <a:p>
          <a:endParaRPr lang="en-US"/>
        </a:p>
      </dgm:t>
    </dgm:pt>
    <dgm:pt modelId="{EDFE32F5-97AA-FE4B-8055-2314553E02A4}" type="sibTrans" cxnId="{EB6E9202-F29D-5341-A4D7-0F779BDEC2DE}">
      <dgm:prSet/>
      <dgm:spPr/>
      <dgm:t>
        <a:bodyPr/>
        <a:lstStyle/>
        <a:p>
          <a:endParaRPr lang="en-US"/>
        </a:p>
      </dgm:t>
    </dgm:pt>
    <dgm:pt modelId="{28D3D5C1-4763-4A89-9AA3-29C187346779}">
      <dgm:prSet custT="1"/>
      <dgm:spPr>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a:solidFill>
            <a:schemeClr val="bg1">
              <a:lumMod val="50000"/>
            </a:schemeClr>
          </a:solidFill>
        </a:ln>
      </dgm:spPr>
      <dgm:t>
        <a:bodyPr/>
        <a:lstStyle/>
        <a:p>
          <a:pPr marL="177800" indent="-120650" algn="l">
            <a:spcBef>
              <a:spcPts val="200"/>
            </a:spcBef>
            <a:spcAft>
              <a:spcPts val="200"/>
            </a:spcAft>
          </a:pPr>
          <a:r>
            <a:rPr lang="en-US" sz="800" b="1" dirty="0" smtClean="0">
              <a:solidFill>
                <a:srgbClr val="525154"/>
              </a:solidFill>
            </a:rPr>
            <a:t>Target Platform Strategy</a:t>
          </a:r>
        </a:p>
      </dgm:t>
    </dgm:pt>
    <dgm:pt modelId="{B02A567D-B373-40C5-8D9B-331A5034B274}" type="sibTrans" cxnId="{ECAC83A2-BC7F-4D34-A5D6-562E9CEA7334}">
      <dgm:prSet/>
      <dgm:spPr/>
      <dgm:t>
        <a:bodyPr/>
        <a:lstStyle/>
        <a:p>
          <a:endParaRPr lang="en-US" sz="1600"/>
        </a:p>
      </dgm:t>
    </dgm:pt>
    <dgm:pt modelId="{FD7D89B7-A3EB-4A75-99BE-6EF13C1C3C4E}" type="parTrans" cxnId="{ECAC83A2-BC7F-4D34-A5D6-562E9CEA7334}">
      <dgm:prSet/>
      <dgm:spPr/>
      <dgm:t>
        <a:bodyPr/>
        <a:lstStyle/>
        <a:p>
          <a:endParaRPr lang="en-US" sz="1600"/>
        </a:p>
      </dgm:t>
    </dgm:pt>
    <dgm:pt modelId="{9550F530-FB64-45E1-8DBB-FB49857A7AE7}" type="pres">
      <dgm:prSet presAssocID="{D74F7AB3-9807-44A0-9104-8F189F0F77FF}" presName="diagram" presStyleCnt="0">
        <dgm:presLayoutVars>
          <dgm:chPref val="1"/>
          <dgm:dir/>
          <dgm:animOne val="branch"/>
          <dgm:animLvl val="lvl"/>
          <dgm:resizeHandles/>
        </dgm:presLayoutVars>
      </dgm:prSet>
      <dgm:spPr/>
      <dgm:t>
        <a:bodyPr/>
        <a:lstStyle/>
        <a:p>
          <a:endParaRPr lang="en-US"/>
        </a:p>
      </dgm:t>
    </dgm:pt>
    <dgm:pt modelId="{D72D8413-5DD7-47B9-BBBA-CBAF2434F985}" type="pres">
      <dgm:prSet presAssocID="{4FA22A9E-C1C1-4717-BD27-D7F69F199FD0}" presName="root" presStyleCnt="0"/>
      <dgm:spPr/>
      <dgm:t>
        <a:bodyPr/>
        <a:lstStyle/>
        <a:p>
          <a:endParaRPr lang="en-US"/>
        </a:p>
      </dgm:t>
    </dgm:pt>
    <dgm:pt modelId="{8B243C0B-033A-4D3A-9FFD-3FEC0DD99F93}" type="pres">
      <dgm:prSet presAssocID="{4FA22A9E-C1C1-4717-BD27-D7F69F199FD0}" presName="rootComposite" presStyleCnt="0"/>
      <dgm:spPr/>
      <dgm:t>
        <a:bodyPr/>
        <a:lstStyle/>
        <a:p>
          <a:endParaRPr lang="en-US"/>
        </a:p>
      </dgm:t>
    </dgm:pt>
    <dgm:pt modelId="{FE51DA25-B432-48D2-87E0-EE316089B2C5}" type="pres">
      <dgm:prSet presAssocID="{4FA22A9E-C1C1-4717-BD27-D7F69F199FD0}" presName="rootText" presStyleLbl="node1" presStyleIdx="0" presStyleCnt="5" custScaleX="176315" custScaleY="156752"/>
      <dgm:spPr/>
      <dgm:t>
        <a:bodyPr/>
        <a:lstStyle/>
        <a:p>
          <a:endParaRPr lang="en-US"/>
        </a:p>
      </dgm:t>
    </dgm:pt>
    <dgm:pt modelId="{3D464B92-0BBF-4A7C-BA2A-2531D8030179}" type="pres">
      <dgm:prSet presAssocID="{4FA22A9E-C1C1-4717-BD27-D7F69F199FD0}" presName="rootConnector" presStyleLbl="node1" presStyleIdx="0" presStyleCnt="5"/>
      <dgm:spPr/>
      <dgm:t>
        <a:bodyPr/>
        <a:lstStyle/>
        <a:p>
          <a:endParaRPr lang="en-US"/>
        </a:p>
      </dgm:t>
    </dgm:pt>
    <dgm:pt modelId="{BC95E631-29F9-4B82-B023-C9835CF1468A}" type="pres">
      <dgm:prSet presAssocID="{4FA22A9E-C1C1-4717-BD27-D7F69F199FD0}" presName="childShape" presStyleCnt="0"/>
      <dgm:spPr/>
      <dgm:t>
        <a:bodyPr/>
        <a:lstStyle/>
        <a:p>
          <a:endParaRPr lang="en-US"/>
        </a:p>
      </dgm:t>
    </dgm:pt>
    <dgm:pt modelId="{9BDB2AA3-1DC8-4514-A268-58AC3E43D1B1}" type="pres">
      <dgm:prSet presAssocID="{3A93D4A4-3A9E-459E-B49E-5EC9F19A5CDD}" presName="Name13" presStyleLbl="parChTrans1D2" presStyleIdx="0" presStyleCnt="23"/>
      <dgm:spPr/>
      <dgm:t>
        <a:bodyPr/>
        <a:lstStyle/>
        <a:p>
          <a:endParaRPr lang="en-US"/>
        </a:p>
      </dgm:t>
    </dgm:pt>
    <dgm:pt modelId="{07031DD5-A45C-44AC-BA22-9095111232FD}" type="pres">
      <dgm:prSet presAssocID="{FB8C549D-3BE8-426E-9CFD-A9EC2DFEAB2F}" presName="childText" presStyleLbl="bgAcc1" presStyleIdx="0" presStyleCnt="23" custScaleX="172308" custScaleY="103129">
        <dgm:presLayoutVars>
          <dgm:bulletEnabled val="1"/>
        </dgm:presLayoutVars>
      </dgm:prSet>
      <dgm:spPr/>
      <dgm:t>
        <a:bodyPr/>
        <a:lstStyle/>
        <a:p>
          <a:endParaRPr lang="en-US"/>
        </a:p>
      </dgm:t>
    </dgm:pt>
    <dgm:pt modelId="{CA8EEA04-0F49-446C-80DF-F8D639CC549E}" type="pres">
      <dgm:prSet presAssocID="{2F36F4D8-C231-4538-A516-59D2DC93555E}" presName="Name13" presStyleLbl="parChTrans1D2" presStyleIdx="1" presStyleCnt="23"/>
      <dgm:spPr/>
      <dgm:t>
        <a:bodyPr/>
        <a:lstStyle/>
        <a:p>
          <a:endParaRPr lang="en-US"/>
        </a:p>
      </dgm:t>
    </dgm:pt>
    <dgm:pt modelId="{F1353BE6-7DA2-495B-9015-595775AB42CB}" type="pres">
      <dgm:prSet presAssocID="{BF558CFC-5CEA-4732-A814-1E99DD888AA9}" presName="childText" presStyleLbl="bgAcc1" presStyleIdx="1" presStyleCnt="23" custScaleX="173072" custScaleY="103129">
        <dgm:presLayoutVars>
          <dgm:bulletEnabled val="1"/>
        </dgm:presLayoutVars>
      </dgm:prSet>
      <dgm:spPr/>
      <dgm:t>
        <a:bodyPr/>
        <a:lstStyle/>
        <a:p>
          <a:endParaRPr lang="en-US"/>
        </a:p>
      </dgm:t>
    </dgm:pt>
    <dgm:pt modelId="{B34AE408-5060-4565-8E84-D7638CFBDFB3}" type="pres">
      <dgm:prSet presAssocID="{0450AF93-08F0-45CE-BC64-3478A53DB33B}" presName="Name13" presStyleLbl="parChTrans1D2" presStyleIdx="2" presStyleCnt="23"/>
      <dgm:spPr/>
      <dgm:t>
        <a:bodyPr/>
        <a:lstStyle/>
        <a:p>
          <a:endParaRPr lang="en-US"/>
        </a:p>
      </dgm:t>
    </dgm:pt>
    <dgm:pt modelId="{B64479D4-F3BE-470C-B27E-5888FDB472A2}" type="pres">
      <dgm:prSet presAssocID="{7019845E-CFE0-4834-A576-DEF0528DC258}" presName="childText" presStyleLbl="bgAcc1" presStyleIdx="2" presStyleCnt="23" custScaleX="173072" custScaleY="103129">
        <dgm:presLayoutVars>
          <dgm:bulletEnabled val="1"/>
        </dgm:presLayoutVars>
      </dgm:prSet>
      <dgm:spPr/>
      <dgm:t>
        <a:bodyPr/>
        <a:lstStyle/>
        <a:p>
          <a:endParaRPr lang="en-US"/>
        </a:p>
      </dgm:t>
    </dgm:pt>
    <dgm:pt modelId="{48A13232-3530-4AD5-A558-19A82F6EA01C}" type="pres">
      <dgm:prSet presAssocID="{9832859B-75F0-454E-A13F-C11AAC449FB3}" presName="Name13" presStyleLbl="parChTrans1D2" presStyleIdx="3" presStyleCnt="23"/>
      <dgm:spPr/>
      <dgm:t>
        <a:bodyPr/>
        <a:lstStyle/>
        <a:p>
          <a:endParaRPr lang="en-US"/>
        </a:p>
      </dgm:t>
    </dgm:pt>
    <dgm:pt modelId="{041CD6D3-9781-432B-97CF-43F62F28EEC7}" type="pres">
      <dgm:prSet presAssocID="{FEC46598-D745-47CF-8BE2-DE1EBCDF3E78}" presName="childText" presStyleLbl="bgAcc1" presStyleIdx="3" presStyleCnt="23" custScaleX="173072" custScaleY="103129">
        <dgm:presLayoutVars>
          <dgm:bulletEnabled val="1"/>
        </dgm:presLayoutVars>
      </dgm:prSet>
      <dgm:spPr/>
      <dgm:t>
        <a:bodyPr/>
        <a:lstStyle/>
        <a:p>
          <a:endParaRPr lang="en-US"/>
        </a:p>
      </dgm:t>
    </dgm:pt>
    <dgm:pt modelId="{F0131D53-FA59-4D78-BBCC-A3B9889A24DA}" type="pres">
      <dgm:prSet presAssocID="{7C8FEE72-4ABD-47C0-A28B-D2BDD0B2FC6F}" presName="Name13" presStyleLbl="parChTrans1D2" presStyleIdx="4" presStyleCnt="23"/>
      <dgm:spPr/>
      <dgm:t>
        <a:bodyPr/>
        <a:lstStyle/>
        <a:p>
          <a:endParaRPr lang="en-US"/>
        </a:p>
      </dgm:t>
    </dgm:pt>
    <dgm:pt modelId="{1C294FC9-B29E-402D-BBC4-7CA59B24741B}" type="pres">
      <dgm:prSet presAssocID="{43AC013C-6962-496B-B694-A0D8BFDD06B8}" presName="childText" presStyleLbl="bgAcc1" presStyleIdx="4" presStyleCnt="23" custScaleX="173072" custScaleY="103129">
        <dgm:presLayoutVars>
          <dgm:bulletEnabled val="1"/>
        </dgm:presLayoutVars>
      </dgm:prSet>
      <dgm:spPr/>
      <dgm:t>
        <a:bodyPr/>
        <a:lstStyle/>
        <a:p>
          <a:endParaRPr lang="en-US"/>
        </a:p>
      </dgm:t>
    </dgm:pt>
    <dgm:pt modelId="{84A9B2CB-ACFC-2E42-8134-973DBA05485D}" type="pres">
      <dgm:prSet presAssocID="{68DDF32B-4AD4-F848-AD69-DC0A445DF2BF}" presName="Name13" presStyleLbl="parChTrans1D2" presStyleIdx="5" presStyleCnt="23"/>
      <dgm:spPr/>
      <dgm:t>
        <a:bodyPr/>
        <a:lstStyle/>
        <a:p>
          <a:endParaRPr lang="en-US"/>
        </a:p>
      </dgm:t>
    </dgm:pt>
    <dgm:pt modelId="{94599D9A-721F-F443-A13A-5E363D2F8113}" type="pres">
      <dgm:prSet presAssocID="{9C4C0A9E-6FBF-9B4C-8158-CD84F8422175}" presName="childText" presStyleLbl="bgAcc1" presStyleIdx="5" presStyleCnt="23" custScaleX="173120">
        <dgm:presLayoutVars>
          <dgm:bulletEnabled val="1"/>
        </dgm:presLayoutVars>
      </dgm:prSet>
      <dgm:spPr/>
      <dgm:t>
        <a:bodyPr/>
        <a:lstStyle/>
        <a:p>
          <a:endParaRPr lang="en-US"/>
        </a:p>
      </dgm:t>
    </dgm:pt>
    <dgm:pt modelId="{58B9F38B-B8F8-5B42-A85F-FCCAE932CC0F}" type="pres">
      <dgm:prSet presAssocID="{E7FB6613-1599-9143-AF0F-2AC4D97DA931}" presName="Name13" presStyleLbl="parChTrans1D2" presStyleIdx="6" presStyleCnt="23"/>
      <dgm:spPr/>
      <dgm:t>
        <a:bodyPr/>
        <a:lstStyle/>
        <a:p>
          <a:endParaRPr lang="en-US"/>
        </a:p>
      </dgm:t>
    </dgm:pt>
    <dgm:pt modelId="{B7637D4E-5668-7D45-B616-941B6B788B06}" type="pres">
      <dgm:prSet presAssocID="{C8FE2D2D-92A2-6F4C-8187-5D0E1D0AEB19}" presName="childText" presStyleLbl="bgAcc1" presStyleIdx="6" presStyleCnt="23" custScaleX="173463">
        <dgm:presLayoutVars>
          <dgm:bulletEnabled val="1"/>
        </dgm:presLayoutVars>
      </dgm:prSet>
      <dgm:spPr/>
      <dgm:t>
        <a:bodyPr/>
        <a:lstStyle/>
        <a:p>
          <a:endParaRPr lang="en-US"/>
        </a:p>
      </dgm:t>
    </dgm:pt>
    <dgm:pt modelId="{160ABAE8-6E48-42D0-95E6-C2EE2F96D903}" type="pres">
      <dgm:prSet presAssocID="{75E49858-61D5-4BFB-9F18-CFFA2BFE45E9}" presName="root" presStyleCnt="0"/>
      <dgm:spPr/>
      <dgm:t>
        <a:bodyPr/>
        <a:lstStyle/>
        <a:p>
          <a:endParaRPr lang="en-US"/>
        </a:p>
      </dgm:t>
    </dgm:pt>
    <dgm:pt modelId="{6D7E2284-C32E-464B-833E-0C86D1DE298F}" type="pres">
      <dgm:prSet presAssocID="{75E49858-61D5-4BFB-9F18-CFFA2BFE45E9}" presName="rootComposite" presStyleCnt="0"/>
      <dgm:spPr/>
      <dgm:t>
        <a:bodyPr/>
        <a:lstStyle/>
        <a:p>
          <a:endParaRPr lang="en-US"/>
        </a:p>
      </dgm:t>
    </dgm:pt>
    <dgm:pt modelId="{28D2B16C-F9FF-4F23-B0FF-BDC7A6062E24}" type="pres">
      <dgm:prSet presAssocID="{75E49858-61D5-4BFB-9F18-CFFA2BFE45E9}" presName="rootText" presStyleLbl="node1" presStyleIdx="1" presStyleCnt="5" custScaleX="176315" custScaleY="156752" custLinFactNeighborX="0"/>
      <dgm:spPr/>
      <dgm:t>
        <a:bodyPr/>
        <a:lstStyle/>
        <a:p>
          <a:endParaRPr lang="en-US"/>
        </a:p>
      </dgm:t>
    </dgm:pt>
    <dgm:pt modelId="{2A43D5D3-CCA4-4B2C-A239-20DBEFCF030F}" type="pres">
      <dgm:prSet presAssocID="{75E49858-61D5-4BFB-9F18-CFFA2BFE45E9}" presName="rootConnector" presStyleLbl="node1" presStyleIdx="1" presStyleCnt="5"/>
      <dgm:spPr/>
      <dgm:t>
        <a:bodyPr/>
        <a:lstStyle/>
        <a:p>
          <a:endParaRPr lang="en-US"/>
        </a:p>
      </dgm:t>
    </dgm:pt>
    <dgm:pt modelId="{E22F8A91-AF10-4CCF-9B68-8ABB0F5B50DA}" type="pres">
      <dgm:prSet presAssocID="{75E49858-61D5-4BFB-9F18-CFFA2BFE45E9}" presName="childShape" presStyleCnt="0"/>
      <dgm:spPr/>
      <dgm:t>
        <a:bodyPr/>
        <a:lstStyle/>
        <a:p>
          <a:endParaRPr lang="en-US"/>
        </a:p>
      </dgm:t>
    </dgm:pt>
    <dgm:pt modelId="{44A1A0E8-7BDB-43E9-BFFC-A4A157B8FC66}" type="pres">
      <dgm:prSet presAssocID="{6B2FDF5B-02F8-4A4B-BAD9-634C01158F3F}" presName="Name13" presStyleLbl="parChTrans1D2" presStyleIdx="7" presStyleCnt="23" custSzX="184874" custSzY="457647"/>
      <dgm:spPr/>
      <dgm:t>
        <a:bodyPr/>
        <a:lstStyle/>
        <a:p>
          <a:endParaRPr lang="en-US"/>
        </a:p>
      </dgm:t>
    </dgm:pt>
    <dgm:pt modelId="{34250EBF-B40A-4ED1-B4F5-FDFE8B7FA2B6}" type="pres">
      <dgm:prSet presAssocID="{FC7C2B75-F686-46A2-97D4-2F1D62A8000E}" presName="childText" presStyleLbl="bgAcc1" presStyleIdx="7" presStyleCnt="23" custScaleX="197006" custScaleY="574100" custLinFactNeighborX="-1083">
        <dgm:presLayoutVars>
          <dgm:bulletEnabled val="1"/>
        </dgm:presLayoutVars>
      </dgm:prSet>
      <dgm:spPr/>
      <dgm:t>
        <a:bodyPr/>
        <a:lstStyle/>
        <a:p>
          <a:endParaRPr lang="en-US"/>
        </a:p>
      </dgm:t>
    </dgm:pt>
    <dgm:pt modelId="{BCEDDA7F-813E-419A-8FCC-9315D346EBDB}" type="pres">
      <dgm:prSet presAssocID="{E43FE710-F6E4-4E65-9337-ECF918F1DD37}" presName="Name13" presStyleLbl="parChTrans1D2" presStyleIdx="8" presStyleCnt="23" custSzX="184874" custSzY="1220393"/>
      <dgm:spPr/>
      <dgm:t>
        <a:bodyPr/>
        <a:lstStyle/>
        <a:p>
          <a:endParaRPr lang="en-US"/>
        </a:p>
      </dgm:t>
    </dgm:pt>
    <dgm:pt modelId="{ED0E01A3-57BB-41F0-9687-FA9CE9C339BF}" type="pres">
      <dgm:prSet presAssocID="{9E8B2F94-C866-45DB-89D8-CC2E7A72A322}" presName="childText" presStyleLbl="bgAcc1" presStyleIdx="8" presStyleCnt="23" custScaleX="191759" custScaleY="98715" custLinFactNeighborX="2794" custLinFactNeighborY="6529">
        <dgm:presLayoutVars>
          <dgm:bulletEnabled val="1"/>
        </dgm:presLayoutVars>
      </dgm:prSet>
      <dgm:spPr/>
      <dgm:t>
        <a:bodyPr/>
        <a:lstStyle/>
        <a:p>
          <a:endParaRPr lang="en-US"/>
        </a:p>
      </dgm:t>
    </dgm:pt>
    <dgm:pt modelId="{A141DDB0-0F15-3245-AB06-D606E3E1AC76}" type="pres">
      <dgm:prSet presAssocID="{736BD95B-92F1-D748-A18B-C96EA2287FE4}" presName="Name13" presStyleLbl="parChTrans1D2" presStyleIdx="9" presStyleCnt="23"/>
      <dgm:spPr/>
      <dgm:t>
        <a:bodyPr/>
        <a:lstStyle/>
        <a:p>
          <a:endParaRPr lang="en-US"/>
        </a:p>
      </dgm:t>
    </dgm:pt>
    <dgm:pt modelId="{0D7961CD-A289-034E-82C7-2E7D7A142C44}" type="pres">
      <dgm:prSet presAssocID="{8F782B3C-5900-2743-8EC7-C9F6FC510B12}" presName="childText" presStyleLbl="bgAcc1" presStyleIdx="9" presStyleCnt="23" custScaleX="192051">
        <dgm:presLayoutVars>
          <dgm:bulletEnabled val="1"/>
        </dgm:presLayoutVars>
      </dgm:prSet>
      <dgm:spPr/>
      <dgm:t>
        <a:bodyPr/>
        <a:lstStyle/>
        <a:p>
          <a:endParaRPr lang="en-US"/>
        </a:p>
      </dgm:t>
    </dgm:pt>
    <dgm:pt modelId="{17FFB748-5148-4D91-A063-A3A471E4338F}" type="pres">
      <dgm:prSet presAssocID="{E2149A56-11B4-4208-920A-051022D0A7ED}" presName="root" presStyleCnt="0"/>
      <dgm:spPr/>
      <dgm:t>
        <a:bodyPr/>
        <a:lstStyle/>
        <a:p>
          <a:endParaRPr lang="en-US"/>
        </a:p>
      </dgm:t>
    </dgm:pt>
    <dgm:pt modelId="{868DB7B7-402E-4838-A4D9-B89B23EDD5A5}" type="pres">
      <dgm:prSet presAssocID="{E2149A56-11B4-4208-920A-051022D0A7ED}" presName="rootComposite" presStyleCnt="0"/>
      <dgm:spPr/>
      <dgm:t>
        <a:bodyPr/>
        <a:lstStyle/>
        <a:p>
          <a:endParaRPr lang="en-US"/>
        </a:p>
      </dgm:t>
    </dgm:pt>
    <dgm:pt modelId="{3D4FB5EA-335E-499B-95BF-7687D3FBD4EC}" type="pres">
      <dgm:prSet presAssocID="{E2149A56-11B4-4208-920A-051022D0A7ED}" presName="rootText" presStyleLbl="node1" presStyleIdx="2" presStyleCnt="5" custScaleX="176315" custScaleY="156752"/>
      <dgm:spPr/>
      <dgm:t>
        <a:bodyPr/>
        <a:lstStyle/>
        <a:p>
          <a:endParaRPr lang="en-US"/>
        </a:p>
      </dgm:t>
    </dgm:pt>
    <dgm:pt modelId="{92DAEBCE-6D32-42DA-9F26-6E93150ABBC0}" type="pres">
      <dgm:prSet presAssocID="{E2149A56-11B4-4208-920A-051022D0A7ED}" presName="rootConnector" presStyleLbl="node1" presStyleIdx="2" presStyleCnt="5"/>
      <dgm:spPr/>
      <dgm:t>
        <a:bodyPr/>
        <a:lstStyle/>
        <a:p>
          <a:endParaRPr lang="en-US"/>
        </a:p>
      </dgm:t>
    </dgm:pt>
    <dgm:pt modelId="{5DC048A8-144E-43D3-A5A4-0ECFA6674A30}" type="pres">
      <dgm:prSet presAssocID="{E2149A56-11B4-4208-920A-051022D0A7ED}" presName="childShape" presStyleCnt="0"/>
      <dgm:spPr/>
      <dgm:t>
        <a:bodyPr/>
        <a:lstStyle/>
        <a:p>
          <a:endParaRPr lang="en-US"/>
        </a:p>
      </dgm:t>
    </dgm:pt>
    <dgm:pt modelId="{1BA29894-B876-45DA-A945-31239A6D286C}" type="pres">
      <dgm:prSet presAssocID="{9F43FA7A-62A1-4ABD-B6A2-B0E51C102283}" presName="Name13" presStyleLbl="parChTrans1D2" presStyleIdx="10" presStyleCnt="23" custSzX="184874" custSzY="457647"/>
      <dgm:spPr/>
      <dgm:t>
        <a:bodyPr/>
        <a:lstStyle/>
        <a:p>
          <a:endParaRPr lang="en-US"/>
        </a:p>
      </dgm:t>
    </dgm:pt>
    <dgm:pt modelId="{25BB4803-0057-45BC-BAF2-FF8841FC1D57}" type="pres">
      <dgm:prSet presAssocID="{5547B2D2-1C05-429D-9CC0-414F152903A5}" presName="childText" presStyleLbl="bgAcc1" presStyleIdx="10" presStyleCnt="23" custScaleX="187526" custScaleY="115194">
        <dgm:presLayoutVars>
          <dgm:bulletEnabled val="1"/>
        </dgm:presLayoutVars>
      </dgm:prSet>
      <dgm:spPr/>
      <dgm:t>
        <a:bodyPr/>
        <a:lstStyle/>
        <a:p>
          <a:endParaRPr lang="en-US"/>
        </a:p>
      </dgm:t>
    </dgm:pt>
    <dgm:pt modelId="{A57E1A72-4799-4C9B-9286-C671C54D0760}" type="pres">
      <dgm:prSet presAssocID="{0645EB63-3E71-472C-ACDA-E83DFEFFD407}" presName="Name13" presStyleLbl="parChTrans1D2" presStyleIdx="11" presStyleCnt="23"/>
      <dgm:spPr/>
      <dgm:t>
        <a:bodyPr/>
        <a:lstStyle/>
        <a:p>
          <a:endParaRPr lang="en-US"/>
        </a:p>
      </dgm:t>
    </dgm:pt>
    <dgm:pt modelId="{B51AF781-2691-484F-B6B5-D67C5C61B99B}" type="pres">
      <dgm:prSet presAssocID="{DF2DE47E-2852-4FA3-9654-DBA0C98DDD00}" presName="childText" presStyleLbl="bgAcc1" presStyleIdx="11" presStyleCnt="23" custScaleX="182758" custScaleY="98973">
        <dgm:presLayoutVars>
          <dgm:bulletEnabled val="1"/>
        </dgm:presLayoutVars>
      </dgm:prSet>
      <dgm:spPr/>
      <dgm:t>
        <a:bodyPr/>
        <a:lstStyle/>
        <a:p>
          <a:endParaRPr lang="en-US"/>
        </a:p>
      </dgm:t>
    </dgm:pt>
    <dgm:pt modelId="{4447E5A9-D966-4D85-8C33-DD7D8EC5187E}" type="pres">
      <dgm:prSet presAssocID="{497994E5-54B5-44E3-94FD-2EBFBAF34342}" presName="Name13" presStyleLbl="parChTrans1D2" presStyleIdx="12" presStyleCnt="23"/>
      <dgm:spPr/>
      <dgm:t>
        <a:bodyPr/>
        <a:lstStyle/>
        <a:p>
          <a:endParaRPr lang="en-US"/>
        </a:p>
      </dgm:t>
    </dgm:pt>
    <dgm:pt modelId="{3EAEB319-4BA5-4750-9597-678D6A000AB6}" type="pres">
      <dgm:prSet presAssocID="{982AAD2F-67BA-4E3E-87DC-6F0F3DDB1C48}" presName="childText" presStyleLbl="bgAcc1" presStyleIdx="12" presStyleCnt="23" custScaleX="182758" custScaleY="98973">
        <dgm:presLayoutVars>
          <dgm:bulletEnabled val="1"/>
        </dgm:presLayoutVars>
      </dgm:prSet>
      <dgm:spPr/>
      <dgm:t>
        <a:bodyPr/>
        <a:lstStyle/>
        <a:p>
          <a:endParaRPr lang="en-US"/>
        </a:p>
      </dgm:t>
    </dgm:pt>
    <dgm:pt modelId="{904DBCAE-23E7-4E61-8721-65A94257C536}" type="pres">
      <dgm:prSet presAssocID="{35B72761-6DD7-419D-B76A-CE51142C9C97}" presName="Name13" presStyleLbl="parChTrans1D2" presStyleIdx="13" presStyleCnt="23"/>
      <dgm:spPr/>
      <dgm:t>
        <a:bodyPr/>
        <a:lstStyle/>
        <a:p>
          <a:endParaRPr lang="en-US"/>
        </a:p>
      </dgm:t>
    </dgm:pt>
    <dgm:pt modelId="{A7151B11-A46D-440B-842F-F650FC9513BE}" type="pres">
      <dgm:prSet presAssocID="{994A56D9-71A0-4D3B-A7C5-091E426C7056}" presName="childText" presStyleLbl="bgAcc1" presStyleIdx="13" presStyleCnt="23" custScaleX="182758" custScaleY="98973">
        <dgm:presLayoutVars>
          <dgm:bulletEnabled val="1"/>
        </dgm:presLayoutVars>
      </dgm:prSet>
      <dgm:spPr/>
      <dgm:t>
        <a:bodyPr/>
        <a:lstStyle/>
        <a:p>
          <a:endParaRPr lang="en-US"/>
        </a:p>
      </dgm:t>
    </dgm:pt>
    <dgm:pt modelId="{8F516C43-70A6-A941-BF1D-B94F0378F100}" type="pres">
      <dgm:prSet presAssocID="{3EA81B0C-6AC9-564D-8AE9-82692B689B35}" presName="Name13" presStyleLbl="parChTrans1D2" presStyleIdx="14" presStyleCnt="23"/>
      <dgm:spPr/>
      <dgm:t>
        <a:bodyPr/>
        <a:lstStyle/>
        <a:p>
          <a:endParaRPr lang="en-US"/>
        </a:p>
      </dgm:t>
    </dgm:pt>
    <dgm:pt modelId="{0A86166F-0CC7-634A-BE69-A23CABF9CB5A}" type="pres">
      <dgm:prSet presAssocID="{7476035D-B454-234A-B746-163EE5ECC4AF}" presName="childText" presStyleLbl="bgAcc1" presStyleIdx="14" presStyleCnt="23" custScaleX="182758" custScaleY="98973">
        <dgm:presLayoutVars>
          <dgm:bulletEnabled val="1"/>
        </dgm:presLayoutVars>
      </dgm:prSet>
      <dgm:spPr/>
      <dgm:t>
        <a:bodyPr/>
        <a:lstStyle/>
        <a:p>
          <a:endParaRPr lang="en-US"/>
        </a:p>
      </dgm:t>
    </dgm:pt>
    <dgm:pt modelId="{04E5BCFB-7183-904F-968D-2610850B5004}" type="pres">
      <dgm:prSet presAssocID="{3C1A874C-6F71-E74C-9AB7-00ADD8BFA33B}" presName="Name13" presStyleLbl="parChTrans1D2" presStyleIdx="15" presStyleCnt="23"/>
      <dgm:spPr/>
      <dgm:t>
        <a:bodyPr/>
        <a:lstStyle/>
        <a:p>
          <a:endParaRPr lang="en-US"/>
        </a:p>
      </dgm:t>
    </dgm:pt>
    <dgm:pt modelId="{5D9ABE3A-3F05-3A4A-BE72-7CA25FBBB036}" type="pres">
      <dgm:prSet presAssocID="{6BEFBE9A-1F2D-2F47-86AC-63A9CCF25A93}" presName="childText" presStyleLbl="bgAcc1" presStyleIdx="15" presStyleCnt="23" custScaleX="182758" custScaleY="142907">
        <dgm:presLayoutVars>
          <dgm:bulletEnabled val="1"/>
        </dgm:presLayoutVars>
      </dgm:prSet>
      <dgm:spPr/>
      <dgm:t>
        <a:bodyPr/>
        <a:lstStyle/>
        <a:p>
          <a:endParaRPr lang="en-US"/>
        </a:p>
      </dgm:t>
    </dgm:pt>
    <dgm:pt modelId="{7DF2C366-C068-0647-98CA-18C501B6EC93}" type="pres">
      <dgm:prSet presAssocID="{4A5E46A0-0965-8647-91D9-9474C86142A6}" presName="Name13" presStyleLbl="parChTrans1D2" presStyleIdx="16" presStyleCnt="23"/>
      <dgm:spPr/>
      <dgm:t>
        <a:bodyPr/>
        <a:lstStyle/>
        <a:p>
          <a:endParaRPr lang="en-US"/>
        </a:p>
      </dgm:t>
    </dgm:pt>
    <dgm:pt modelId="{B5B1ADA7-3CA9-1247-A669-ABD8B0A02F2C}" type="pres">
      <dgm:prSet presAssocID="{0F0BE89D-0A56-FB41-A986-F2AE569A24BC}" presName="childText" presStyleLbl="bgAcc1" presStyleIdx="16" presStyleCnt="23" custScaleX="182758" custScaleY="98973">
        <dgm:presLayoutVars>
          <dgm:bulletEnabled val="1"/>
        </dgm:presLayoutVars>
      </dgm:prSet>
      <dgm:spPr/>
      <dgm:t>
        <a:bodyPr/>
        <a:lstStyle/>
        <a:p>
          <a:endParaRPr lang="en-US"/>
        </a:p>
      </dgm:t>
    </dgm:pt>
    <dgm:pt modelId="{045D8571-E533-460E-8E76-73106B8326DE}" type="pres">
      <dgm:prSet presAssocID="{6F814108-2F74-40ED-95ED-17B57002777D}" presName="root" presStyleCnt="0"/>
      <dgm:spPr/>
      <dgm:t>
        <a:bodyPr/>
        <a:lstStyle/>
        <a:p>
          <a:endParaRPr lang="en-US"/>
        </a:p>
      </dgm:t>
    </dgm:pt>
    <dgm:pt modelId="{5C390AEE-47E5-4069-854D-1117A552A308}" type="pres">
      <dgm:prSet presAssocID="{6F814108-2F74-40ED-95ED-17B57002777D}" presName="rootComposite" presStyleCnt="0"/>
      <dgm:spPr/>
      <dgm:t>
        <a:bodyPr/>
        <a:lstStyle/>
        <a:p>
          <a:endParaRPr lang="en-US"/>
        </a:p>
      </dgm:t>
    </dgm:pt>
    <dgm:pt modelId="{AC77B542-47B8-4907-BD63-7E841E1228BB}" type="pres">
      <dgm:prSet presAssocID="{6F814108-2F74-40ED-95ED-17B57002777D}" presName="rootText" presStyleLbl="node1" presStyleIdx="3" presStyleCnt="5" custScaleX="176315" custScaleY="156752"/>
      <dgm:spPr/>
      <dgm:t>
        <a:bodyPr/>
        <a:lstStyle/>
        <a:p>
          <a:endParaRPr lang="en-US"/>
        </a:p>
      </dgm:t>
    </dgm:pt>
    <dgm:pt modelId="{104FEA53-8F20-4B25-A407-7B5CA88EFB72}" type="pres">
      <dgm:prSet presAssocID="{6F814108-2F74-40ED-95ED-17B57002777D}" presName="rootConnector" presStyleLbl="node1" presStyleIdx="3" presStyleCnt="5"/>
      <dgm:spPr/>
      <dgm:t>
        <a:bodyPr/>
        <a:lstStyle/>
        <a:p>
          <a:endParaRPr lang="en-US"/>
        </a:p>
      </dgm:t>
    </dgm:pt>
    <dgm:pt modelId="{CD69A36E-A531-4A37-BC67-BAD0FC86B066}" type="pres">
      <dgm:prSet presAssocID="{6F814108-2F74-40ED-95ED-17B57002777D}" presName="childShape" presStyleCnt="0"/>
      <dgm:spPr/>
      <dgm:t>
        <a:bodyPr/>
        <a:lstStyle/>
        <a:p>
          <a:endParaRPr lang="en-US"/>
        </a:p>
      </dgm:t>
    </dgm:pt>
    <dgm:pt modelId="{BC5A6DF6-720A-4B0F-AD53-D81051D41930}" type="pres">
      <dgm:prSet presAssocID="{FEE5C7C8-4B4D-4B8A-BD90-14CDA732374F}" presName="Name13" presStyleLbl="parChTrans1D2" presStyleIdx="17" presStyleCnt="23" custSzX="184874" custSzY="457647"/>
      <dgm:spPr/>
      <dgm:t>
        <a:bodyPr/>
        <a:lstStyle/>
        <a:p>
          <a:endParaRPr lang="en-US"/>
        </a:p>
      </dgm:t>
    </dgm:pt>
    <dgm:pt modelId="{5B83CEB6-AFA3-4302-AEE5-A3C388E1C929}" type="pres">
      <dgm:prSet presAssocID="{9B580F83-8FC3-4A14-9500-328CF2D2D19D}" presName="childText" presStyleLbl="bgAcc1" presStyleIdx="17" presStyleCnt="23" custScaleX="176315" custScaleY="116389">
        <dgm:presLayoutVars>
          <dgm:bulletEnabled val="1"/>
        </dgm:presLayoutVars>
      </dgm:prSet>
      <dgm:spPr/>
      <dgm:t>
        <a:bodyPr/>
        <a:lstStyle/>
        <a:p>
          <a:endParaRPr lang="en-US"/>
        </a:p>
      </dgm:t>
    </dgm:pt>
    <dgm:pt modelId="{ADD1666B-7D3F-A844-8F57-9418BEAFB157}" type="pres">
      <dgm:prSet presAssocID="{FBC042F3-B301-BC46-BB95-559D15FA9F2D}" presName="Name13" presStyleLbl="parChTrans1D2" presStyleIdx="18" presStyleCnt="23" custSzX="184874" custSzY="1220393"/>
      <dgm:spPr/>
      <dgm:t>
        <a:bodyPr/>
        <a:lstStyle/>
        <a:p>
          <a:endParaRPr lang="en-US"/>
        </a:p>
      </dgm:t>
    </dgm:pt>
    <dgm:pt modelId="{3CA8EC09-F1A2-A546-941A-EB33462DD39C}" type="pres">
      <dgm:prSet presAssocID="{13CE2BA6-C02C-B149-A8FA-62DBDB8FD093}" presName="childText" presStyleLbl="bgAcc1" presStyleIdx="18" presStyleCnt="23" custScaleX="176315" custScaleY="116389">
        <dgm:presLayoutVars>
          <dgm:bulletEnabled val="1"/>
        </dgm:presLayoutVars>
      </dgm:prSet>
      <dgm:spPr/>
      <dgm:t>
        <a:bodyPr/>
        <a:lstStyle/>
        <a:p>
          <a:endParaRPr lang="en-US"/>
        </a:p>
      </dgm:t>
    </dgm:pt>
    <dgm:pt modelId="{6507247B-1D7E-4548-940A-0E086C1100D0}" type="pres">
      <dgm:prSet presAssocID="{659634F6-35F0-4EDD-B97D-DAF4152A967B}" presName="Name13" presStyleLbl="parChTrans1D2" presStyleIdx="19" presStyleCnt="23" custSzX="184874" custSzY="1983139"/>
      <dgm:spPr/>
      <dgm:t>
        <a:bodyPr/>
        <a:lstStyle/>
        <a:p>
          <a:endParaRPr lang="en-US"/>
        </a:p>
      </dgm:t>
    </dgm:pt>
    <dgm:pt modelId="{70995829-43E4-43D8-BE61-3C2D4BB81872}" type="pres">
      <dgm:prSet presAssocID="{420B4417-3CE1-46D5-999B-86A0325C73AC}" presName="childText" presStyleLbl="bgAcc1" presStyleIdx="19" presStyleCnt="23" custScaleX="176315" custScaleY="116389">
        <dgm:presLayoutVars>
          <dgm:bulletEnabled val="1"/>
        </dgm:presLayoutVars>
      </dgm:prSet>
      <dgm:spPr/>
      <dgm:t>
        <a:bodyPr/>
        <a:lstStyle/>
        <a:p>
          <a:endParaRPr lang="en-US"/>
        </a:p>
      </dgm:t>
    </dgm:pt>
    <dgm:pt modelId="{B4565274-28E5-4B3B-8797-AC6C8BC8993B}" type="pres">
      <dgm:prSet presAssocID="{E9391526-AD3C-48A6-B715-9D96CCBCFF02}" presName="Name13" presStyleLbl="parChTrans1D2" presStyleIdx="20" presStyleCnt="23" custSzX="184874" custSzY="2745884"/>
      <dgm:spPr/>
      <dgm:t>
        <a:bodyPr/>
        <a:lstStyle/>
        <a:p>
          <a:endParaRPr lang="en-US"/>
        </a:p>
      </dgm:t>
    </dgm:pt>
    <dgm:pt modelId="{A66F9763-97FA-4442-B140-B7026B663137}" type="pres">
      <dgm:prSet presAssocID="{D4E1F2D7-0375-4538-9A72-F5C8DA4B59C3}" presName="childText" presStyleLbl="bgAcc1" presStyleIdx="20" presStyleCnt="23" custScaleX="176315" custScaleY="174580">
        <dgm:presLayoutVars>
          <dgm:bulletEnabled val="1"/>
        </dgm:presLayoutVars>
      </dgm:prSet>
      <dgm:spPr/>
      <dgm:t>
        <a:bodyPr/>
        <a:lstStyle/>
        <a:p>
          <a:endParaRPr lang="en-US"/>
        </a:p>
      </dgm:t>
    </dgm:pt>
    <dgm:pt modelId="{53A3A14D-776A-4F28-99E3-CEBA9B2C3A8C}" type="pres">
      <dgm:prSet presAssocID="{30773C5B-0052-4B93-BE91-F90A5C6B20E8}" presName="root" presStyleCnt="0"/>
      <dgm:spPr/>
      <dgm:t>
        <a:bodyPr/>
        <a:lstStyle/>
        <a:p>
          <a:endParaRPr lang="en-US"/>
        </a:p>
      </dgm:t>
    </dgm:pt>
    <dgm:pt modelId="{E176AFAE-B655-4A24-AFD1-620EE56DF011}" type="pres">
      <dgm:prSet presAssocID="{30773C5B-0052-4B93-BE91-F90A5C6B20E8}" presName="rootComposite" presStyleCnt="0"/>
      <dgm:spPr/>
      <dgm:t>
        <a:bodyPr/>
        <a:lstStyle/>
        <a:p>
          <a:endParaRPr lang="en-US"/>
        </a:p>
      </dgm:t>
    </dgm:pt>
    <dgm:pt modelId="{264CFBAD-9A70-49D5-9081-274A423EAD99}" type="pres">
      <dgm:prSet presAssocID="{30773C5B-0052-4B93-BE91-F90A5C6B20E8}" presName="rootText" presStyleLbl="node1" presStyleIdx="4" presStyleCnt="5" custScaleX="176315" custScaleY="156752"/>
      <dgm:spPr/>
      <dgm:t>
        <a:bodyPr/>
        <a:lstStyle/>
        <a:p>
          <a:endParaRPr lang="en-US"/>
        </a:p>
      </dgm:t>
    </dgm:pt>
    <dgm:pt modelId="{50EE2201-33A1-4D55-B24B-2F553FAF1BBE}" type="pres">
      <dgm:prSet presAssocID="{30773C5B-0052-4B93-BE91-F90A5C6B20E8}" presName="rootConnector" presStyleLbl="node1" presStyleIdx="4" presStyleCnt="5"/>
      <dgm:spPr/>
      <dgm:t>
        <a:bodyPr/>
        <a:lstStyle/>
        <a:p>
          <a:endParaRPr lang="en-US"/>
        </a:p>
      </dgm:t>
    </dgm:pt>
    <dgm:pt modelId="{09345C7B-0F0D-4BBC-9BA0-C8C7C0ED58C4}" type="pres">
      <dgm:prSet presAssocID="{30773C5B-0052-4B93-BE91-F90A5C6B20E8}" presName="childShape" presStyleCnt="0"/>
      <dgm:spPr/>
      <dgm:t>
        <a:bodyPr/>
        <a:lstStyle/>
        <a:p>
          <a:endParaRPr lang="en-US"/>
        </a:p>
      </dgm:t>
    </dgm:pt>
    <dgm:pt modelId="{B03C5790-3242-473D-834E-0FA32566091C}" type="pres">
      <dgm:prSet presAssocID="{BEE5A593-B790-49D3-B20B-AA65992B4AD3}" presName="Name13" presStyleLbl="parChTrans1D2" presStyleIdx="21" presStyleCnt="23"/>
      <dgm:spPr/>
      <dgm:t>
        <a:bodyPr/>
        <a:lstStyle/>
        <a:p>
          <a:endParaRPr lang="en-US"/>
        </a:p>
      </dgm:t>
    </dgm:pt>
    <dgm:pt modelId="{09E12101-F9B8-429D-A8C1-FE3C756C8FEF}" type="pres">
      <dgm:prSet presAssocID="{3446B12A-636D-45D1-9DAC-D6DB0D354D89}" presName="childText" presStyleLbl="bgAcc1" presStyleIdx="21" presStyleCnt="23" custScaleX="178444">
        <dgm:presLayoutVars>
          <dgm:bulletEnabled val="1"/>
        </dgm:presLayoutVars>
      </dgm:prSet>
      <dgm:spPr/>
      <dgm:t>
        <a:bodyPr/>
        <a:lstStyle/>
        <a:p>
          <a:endParaRPr lang="en-US"/>
        </a:p>
      </dgm:t>
    </dgm:pt>
    <dgm:pt modelId="{7998582D-41EF-4111-A208-A4F18766F035}" type="pres">
      <dgm:prSet presAssocID="{7186709C-83C0-415E-B63F-5F64D8BA0426}" presName="Name13" presStyleLbl="parChTrans1D2" presStyleIdx="22" presStyleCnt="23"/>
      <dgm:spPr/>
      <dgm:t>
        <a:bodyPr/>
        <a:lstStyle/>
        <a:p>
          <a:endParaRPr lang="en-US"/>
        </a:p>
      </dgm:t>
    </dgm:pt>
    <dgm:pt modelId="{8D6506E6-B4DE-4782-9404-4508B1118FE5}" type="pres">
      <dgm:prSet presAssocID="{6A22A6DE-5B6E-4F5D-A885-00481BEF8372}" presName="childText" presStyleLbl="bgAcc1" presStyleIdx="22" presStyleCnt="23" custScaleX="183016">
        <dgm:presLayoutVars>
          <dgm:bulletEnabled val="1"/>
        </dgm:presLayoutVars>
      </dgm:prSet>
      <dgm:spPr/>
      <dgm:t>
        <a:bodyPr/>
        <a:lstStyle/>
        <a:p>
          <a:endParaRPr lang="en-US"/>
        </a:p>
      </dgm:t>
    </dgm:pt>
  </dgm:ptLst>
  <dgm:cxnLst>
    <dgm:cxn modelId="{69460E12-3F4B-488F-9DAA-782B5628D296}" srcId="{E2149A56-11B4-4208-920A-051022D0A7ED}" destId="{5547B2D2-1C05-429D-9CC0-414F152903A5}" srcOrd="0" destOrd="0" parTransId="{9F43FA7A-62A1-4ABD-B6A2-B0E51C102283}" sibTransId="{AA43D47F-6626-4C21-A6C9-0E71525E0EFD}"/>
    <dgm:cxn modelId="{65F3E50B-7BF9-4DF7-A1F3-A5652A7514C6}" type="presOf" srcId="{7C8FEE72-4ABD-47C0-A28B-D2BDD0B2FC6F}" destId="{F0131D53-FA59-4D78-BBCC-A3B9889A24DA}" srcOrd="0" destOrd="0" presId="urn:microsoft.com/office/officeart/2005/8/layout/hierarchy3"/>
    <dgm:cxn modelId="{6565153F-BB48-4330-A3A6-852AFD5B6697}" srcId="{4FA22A9E-C1C1-4717-BD27-D7F69F199FD0}" destId="{FB8C549D-3BE8-426E-9CFD-A9EC2DFEAB2F}" srcOrd="0" destOrd="0" parTransId="{3A93D4A4-3A9E-459E-B49E-5EC9F19A5CDD}" sibTransId="{14214BDC-0437-4B85-8248-13CA58F715D5}"/>
    <dgm:cxn modelId="{1BB31218-FC33-4DC5-88B6-1C3A1D028A01}" type="presOf" srcId="{8F782B3C-5900-2743-8EC7-C9F6FC510B12}" destId="{0D7961CD-A289-034E-82C7-2E7D7A142C44}" srcOrd="0" destOrd="0" presId="urn:microsoft.com/office/officeart/2005/8/layout/hierarchy3"/>
    <dgm:cxn modelId="{A1EE5C87-D5C1-4C67-BBDB-8CCA181C7B6D}" type="presOf" srcId="{30773C5B-0052-4B93-BE91-F90A5C6B20E8}" destId="{264CFBAD-9A70-49D5-9081-274A423EAD99}" srcOrd="0" destOrd="0" presId="urn:microsoft.com/office/officeart/2005/8/layout/hierarchy3"/>
    <dgm:cxn modelId="{BF4B3694-64C0-4BBC-A3F5-79D94E860457}" srcId="{4FA22A9E-C1C1-4717-BD27-D7F69F199FD0}" destId="{7019845E-CFE0-4834-A576-DEF0528DC258}" srcOrd="2" destOrd="0" parTransId="{0450AF93-08F0-45CE-BC64-3478A53DB33B}" sibTransId="{3039E648-6120-430F-8986-2CE61EBC3981}"/>
    <dgm:cxn modelId="{3934C993-9E34-402B-B7F9-BD8FD8AEAE00}" type="presOf" srcId="{BEE5A593-B790-49D3-B20B-AA65992B4AD3}" destId="{B03C5790-3242-473D-834E-0FA32566091C}" srcOrd="0" destOrd="0" presId="urn:microsoft.com/office/officeart/2005/8/layout/hierarchy3"/>
    <dgm:cxn modelId="{923141C2-B5D3-41F5-99B3-6F305FE05EB6}" type="presOf" srcId="{0450AF93-08F0-45CE-BC64-3478A53DB33B}" destId="{B34AE408-5060-4565-8E84-D7638CFBDFB3}" srcOrd="0" destOrd="0" presId="urn:microsoft.com/office/officeart/2005/8/layout/hierarchy3"/>
    <dgm:cxn modelId="{ECAC83A2-BC7F-4D34-A5D6-562E9CEA7334}" srcId="{FC7C2B75-F686-46A2-97D4-2F1D62A8000E}" destId="{28D3D5C1-4763-4A89-9AA3-29C187346779}" srcOrd="0" destOrd="0" parTransId="{FD7D89B7-A3EB-4A75-99BE-6EF13C1C3C4E}" sibTransId="{B02A567D-B373-40C5-8D9B-331A5034B274}"/>
    <dgm:cxn modelId="{3325401C-B484-4406-89A3-FBFB492D9748}" type="presOf" srcId="{982AAD2F-67BA-4E3E-87DC-6F0F3DDB1C48}" destId="{3EAEB319-4BA5-4750-9597-678D6A000AB6}" srcOrd="0" destOrd="0" presId="urn:microsoft.com/office/officeart/2005/8/layout/hierarchy3"/>
    <dgm:cxn modelId="{5FE4A06B-A9F8-4CDD-B368-4A3356ADE48D}" type="presOf" srcId="{7186709C-83C0-415E-B63F-5F64D8BA0426}" destId="{7998582D-41EF-4111-A208-A4F18766F035}" srcOrd="0" destOrd="0" presId="urn:microsoft.com/office/officeart/2005/8/layout/hierarchy3"/>
    <dgm:cxn modelId="{53A2E39D-E1B4-4D9C-9885-380AF6552E31}" type="presOf" srcId="{420B4417-3CE1-46D5-999B-86A0325C73AC}" destId="{70995829-43E4-43D8-BE61-3C2D4BB81872}" srcOrd="0" destOrd="0" presId="urn:microsoft.com/office/officeart/2005/8/layout/hierarchy3"/>
    <dgm:cxn modelId="{1F326EC7-1347-4112-B5FE-2B4DA04A47CA}" type="presOf" srcId="{5547B2D2-1C05-429D-9CC0-414F152903A5}" destId="{25BB4803-0057-45BC-BAF2-FF8841FC1D57}" srcOrd="0" destOrd="0" presId="urn:microsoft.com/office/officeart/2005/8/layout/hierarchy3"/>
    <dgm:cxn modelId="{3C772FBE-C7E7-4CA1-8FB7-E720C71A9DE8}" srcId="{30773C5B-0052-4B93-BE91-F90A5C6B20E8}" destId="{6A22A6DE-5B6E-4F5D-A885-00481BEF8372}" srcOrd="1" destOrd="0" parTransId="{7186709C-83C0-415E-B63F-5F64D8BA0426}" sibTransId="{95319888-4B76-43A3-A38E-46AA36CB1BAE}"/>
    <dgm:cxn modelId="{155CD7B3-9FDB-423E-AA17-75AD8F1008B7}" type="presOf" srcId="{3EA81B0C-6AC9-564D-8AE9-82692B689B35}" destId="{8F516C43-70A6-A941-BF1D-B94F0378F100}" srcOrd="0" destOrd="0" presId="urn:microsoft.com/office/officeart/2005/8/layout/hierarchy3"/>
    <dgm:cxn modelId="{85DF87BC-8925-4E8A-9885-B1122D822505}" srcId="{4FA22A9E-C1C1-4717-BD27-D7F69F199FD0}" destId="{43AC013C-6962-496B-B694-A0D8BFDD06B8}" srcOrd="4" destOrd="0" parTransId="{7C8FEE72-4ABD-47C0-A28B-D2BDD0B2FC6F}" sibTransId="{69F14412-10DA-42A4-B340-9F2D49BEF3F1}"/>
    <dgm:cxn modelId="{C8D3A690-B9ED-407B-AFBF-24CDE0DC383F}" type="presOf" srcId="{9E8B2F94-C866-45DB-89D8-CC2E7A72A322}" destId="{ED0E01A3-57BB-41F0-9687-FA9CE9C339BF}" srcOrd="0" destOrd="0" presId="urn:microsoft.com/office/officeart/2005/8/layout/hierarchy3"/>
    <dgm:cxn modelId="{20C23F75-643A-B146-B739-61D93BC282EA}" srcId="{E2149A56-11B4-4208-920A-051022D0A7ED}" destId="{6BEFBE9A-1F2D-2F47-86AC-63A9CCF25A93}" srcOrd="5" destOrd="0" parTransId="{3C1A874C-6F71-E74C-9AB7-00ADD8BFA33B}" sibTransId="{2F76EA8D-5914-EB46-BB0D-94ECFEF20E6B}"/>
    <dgm:cxn modelId="{82CA14C8-99AC-4FC6-AD7B-55B4FA1C0743}" type="presOf" srcId="{BF558CFC-5CEA-4732-A814-1E99DD888AA9}" destId="{F1353BE6-7DA2-495B-9015-595775AB42CB}" srcOrd="0" destOrd="0" presId="urn:microsoft.com/office/officeart/2005/8/layout/hierarchy3"/>
    <dgm:cxn modelId="{28A6A875-265A-4092-83DB-FF64CDA4DA67}" type="presOf" srcId="{994A56D9-71A0-4D3B-A7C5-091E426C7056}" destId="{A7151B11-A46D-440B-842F-F650FC9513BE}" srcOrd="0" destOrd="0" presId="urn:microsoft.com/office/officeart/2005/8/layout/hierarchy3"/>
    <dgm:cxn modelId="{EAD99687-8A7F-423D-99B5-0484A1D37947}" type="presOf" srcId="{6BEFBE9A-1F2D-2F47-86AC-63A9CCF25A93}" destId="{5D9ABE3A-3F05-3A4A-BE72-7CA25FBBB036}" srcOrd="0" destOrd="0" presId="urn:microsoft.com/office/officeart/2005/8/layout/hierarchy3"/>
    <dgm:cxn modelId="{4C106C6C-8C1D-41F0-BAE8-C9158636FCCA}" type="presOf" srcId="{736BD95B-92F1-D748-A18B-C96EA2287FE4}" destId="{A141DDB0-0F15-3245-AB06-D606E3E1AC76}" srcOrd="0" destOrd="0" presId="urn:microsoft.com/office/officeart/2005/8/layout/hierarchy3"/>
    <dgm:cxn modelId="{5C934435-F943-4E03-9327-E4B3EBE65438}" type="presOf" srcId="{FBC042F3-B301-BC46-BB95-559D15FA9F2D}" destId="{ADD1666B-7D3F-A844-8F57-9418BEAFB157}" srcOrd="0" destOrd="0" presId="urn:microsoft.com/office/officeart/2005/8/layout/hierarchy3"/>
    <dgm:cxn modelId="{B829A3B5-931D-459B-A836-D5B0ED239F71}" srcId="{E2149A56-11B4-4208-920A-051022D0A7ED}" destId="{DF2DE47E-2852-4FA3-9654-DBA0C98DDD00}" srcOrd="1" destOrd="0" parTransId="{0645EB63-3E71-472C-ACDA-E83DFEFFD407}" sibTransId="{0D37A493-EF8D-4D65-B483-FF332915D1E2}"/>
    <dgm:cxn modelId="{B55F041C-FE12-4660-B5AE-8435F7DAA5F8}" srcId="{28D3D5C1-4763-4A89-9AA3-29C187346779}" destId="{D23E5C06-E8BE-4FA6-ADB6-6EFF4AC1D355}" srcOrd="0" destOrd="0" parTransId="{663C8BB2-BDCB-4893-B7A7-FBAE43E8C314}" sibTransId="{7B0E5526-D7EC-433D-9013-38FE784FBEB9}"/>
    <dgm:cxn modelId="{34D83593-CAA9-4432-AB57-3A2CFA55B44A}" type="presOf" srcId="{6F814108-2F74-40ED-95ED-17B57002777D}" destId="{AC77B542-47B8-4907-BD63-7E841E1228BB}" srcOrd="0" destOrd="0" presId="urn:microsoft.com/office/officeart/2005/8/layout/hierarchy3"/>
    <dgm:cxn modelId="{A38A3055-9147-499F-88C3-D32092DD1C11}" srcId="{4FA22A9E-C1C1-4717-BD27-D7F69F199FD0}" destId="{BF558CFC-5CEA-4732-A814-1E99DD888AA9}" srcOrd="1" destOrd="0" parTransId="{2F36F4D8-C231-4538-A516-59D2DC93555E}" sibTransId="{17906D3A-17E2-4870-B08C-36C393B9C708}"/>
    <dgm:cxn modelId="{9F297E21-0EAB-4CD3-9C02-F163FE126A06}" type="presOf" srcId="{55F0472C-19E2-394E-A31D-AE9022A966F2}" destId="{34250EBF-B40A-4ED1-B4F5-FDFE8B7FA2B6}" srcOrd="0" destOrd="6" presId="urn:microsoft.com/office/officeart/2005/8/layout/hierarchy3"/>
    <dgm:cxn modelId="{65142F35-2568-4BCA-9755-D13C172AC44C}" type="presOf" srcId="{4A5E46A0-0965-8647-91D9-9474C86142A6}" destId="{7DF2C366-C068-0647-98CA-18C501B6EC93}" srcOrd="0" destOrd="0" presId="urn:microsoft.com/office/officeart/2005/8/layout/hierarchy3"/>
    <dgm:cxn modelId="{DE8377F2-03DF-4A84-81D2-234A199483CF}" type="presOf" srcId="{9F43FA7A-62A1-4ABD-B6A2-B0E51C102283}" destId="{1BA29894-B876-45DA-A945-31239A6D286C}" srcOrd="0" destOrd="0" presId="urn:microsoft.com/office/officeart/2005/8/layout/hierarchy3"/>
    <dgm:cxn modelId="{68A7421B-1E77-4E41-A05D-04742919DC56}" srcId="{28D3D5C1-4763-4A89-9AA3-29C187346779}" destId="{2D9778FD-39B9-4761-8CD1-0F5C59012AFD}" srcOrd="1" destOrd="0" parTransId="{F47139CE-DEE5-44E3-993C-E9EBF6570534}" sibTransId="{D55E9E8E-B622-457A-B185-4DE0E105E31C}"/>
    <dgm:cxn modelId="{482758B8-83E7-4FD5-A747-2182C3FA227C}" type="presOf" srcId="{75E49858-61D5-4BFB-9F18-CFFA2BFE45E9}" destId="{2A43D5D3-CCA4-4B2C-A239-20DBEFCF030F}" srcOrd="1" destOrd="0" presId="urn:microsoft.com/office/officeart/2005/8/layout/hierarchy3"/>
    <dgm:cxn modelId="{0AD621B7-2EE3-4FAB-87C1-6F4A7D06B948}" type="presOf" srcId="{28D3D5C1-4763-4A89-9AA3-29C187346779}" destId="{34250EBF-B40A-4ED1-B4F5-FDFE8B7FA2B6}" srcOrd="0" destOrd="1" presId="urn:microsoft.com/office/officeart/2005/8/layout/hierarchy3"/>
    <dgm:cxn modelId="{ADABC223-BDD3-429E-8DDE-3F20C1D90F11}" type="presOf" srcId="{68DDF32B-4AD4-F848-AD69-DC0A445DF2BF}" destId="{84A9B2CB-ACFC-2E42-8134-973DBA05485D}" srcOrd="0" destOrd="0" presId="urn:microsoft.com/office/officeart/2005/8/layout/hierarchy3"/>
    <dgm:cxn modelId="{E17F3F6E-13F7-4E95-8508-9C49AF94CB21}" type="presOf" srcId="{4FA22A9E-C1C1-4717-BD27-D7F69F199FD0}" destId="{3D464B92-0BBF-4A7C-BA2A-2531D8030179}" srcOrd="1" destOrd="0" presId="urn:microsoft.com/office/officeart/2005/8/layout/hierarchy3"/>
    <dgm:cxn modelId="{847F0B53-93C9-4E82-8654-BE335B193FA2}" type="presOf" srcId="{E2149A56-11B4-4208-920A-051022D0A7ED}" destId="{3D4FB5EA-335E-499B-95BF-7687D3FBD4EC}" srcOrd="0" destOrd="0" presId="urn:microsoft.com/office/officeart/2005/8/layout/hierarchy3"/>
    <dgm:cxn modelId="{E2D4A6E5-26CC-4936-9D72-F75F64E2FD20}" type="presOf" srcId="{D74F7AB3-9807-44A0-9104-8F189F0F77FF}" destId="{9550F530-FB64-45E1-8DBB-FB49857A7AE7}" srcOrd="0" destOrd="0" presId="urn:microsoft.com/office/officeart/2005/8/layout/hierarchy3"/>
    <dgm:cxn modelId="{5361CAF7-ABD0-4242-A3A5-55254969F37A}" srcId="{75E49858-61D5-4BFB-9F18-CFFA2BFE45E9}" destId="{8F782B3C-5900-2743-8EC7-C9F6FC510B12}" srcOrd="2" destOrd="0" parTransId="{736BD95B-92F1-D748-A18B-C96EA2287FE4}" sibTransId="{6CA507F2-5BC3-254E-880F-8F516E0700B8}"/>
    <dgm:cxn modelId="{D21F185E-5B7F-4D1F-BB7E-A12212B5AF77}" type="presOf" srcId="{9832859B-75F0-454E-A13F-C11AAC449FB3}" destId="{48A13232-3530-4AD5-A558-19A82F6EA01C}" srcOrd="0" destOrd="0" presId="urn:microsoft.com/office/officeart/2005/8/layout/hierarchy3"/>
    <dgm:cxn modelId="{C89D8731-3605-4904-A6E5-2F138E17CC2C}" srcId="{6F814108-2F74-40ED-95ED-17B57002777D}" destId="{D4E1F2D7-0375-4538-9A72-F5C8DA4B59C3}" srcOrd="3" destOrd="0" parTransId="{E9391526-AD3C-48A6-B715-9D96CCBCFF02}" sibTransId="{B25EA036-5AA7-4F6E-BB53-9C01FC1C9707}"/>
    <dgm:cxn modelId="{019397E7-D16F-4837-8A9C-8A12F153E336}" type="presOf" srcId="{FEC46598-D745-47CF-8BE2-DE1EBCDF3E78}" destId="{041CD6D3-9781-432B-97CF-43F62F28EEC7}" srcOrd="0" destOrd="0" presId="urn:microsoft.com/office/officeart/2005/8/layout/hierarchy3"/>
    <dgm:cxn modelId="{CE258E41-9210-4DD7-85D8-79DE054B9EB8}" type="presOf" srcId="{D60A4ED9-AA60-4275-8AA3-15F02E841958}" destId="{34250EBF-B40A-4ED1-B4F5-FDFE8B7FA2B6}" srcOrd="0" destOrd="5" presId="urn:microsoft.com/office/officeart/2005/8/layout/hierarchy3"/>
    <dgm:cxn modelId="{26AFEC19-EF80-4C59-B23E-E6F2801328CC}" srcId="{E2149A56-11B4-4208-920A-051022D0A7ED}" destId="{982AAD2F-67BA-4E3E-87DC-6F0F3DDB1C48}" srcOrd="2" destOrd="0" parTransId="{497994E5-54B5-44E3-94FD-2EBFBAF34342}" sibTransId="{15375C95-6B95-4DF3-9CCB-407C33543B09}"/>
    <dgm:cxn modelId="{7A891BB4-3ECE-49E3-8AA8-F2A4DBFB5C21}" type="presOf" srcId="{60C44B1A-D2F6-BF43-8C51-A3384139D780}" destId="{34250EBF-B40A-4ED1-B4F5-FDFE8B7FA2B6}" srcOrd="0" destOrd="7" presId="urn:microsoft.com/office/officeart/2005/8/layout/hierarchy3"/>
    <dgm:cxn modelId="{84AED357-AE86-8447-B2C7-13A09BDB978E}" srcId="{4FA22A9E-C1C1-4717-BD27-D7F69F199FD0}" destId="{9C4C0A9E-6FBF-9B4C-8158-CD84F8422175}" srcOrd="5" destOrd="0" parTransId="{68DDF32B-4AD4-F848-AD69-DC0A445DF2BF}" sibTransId="{48351A40-4254-9742-AB94-D8A3C1D63BEA}"/>
    <dgm:cxn modelId="{1E3667D1-5BB7-4C44-A9ED-6CE4C3B370B6}" srcId="{D74F7AB3-9807-44A0-9104-8F189F0F77FF}" destId="{75E49858-61D5-4BFB-9F18-CFFA2BFE45E9}" srcOrd="1" destOrd="0" parTransId="{26F586DA-6F7A-4CF1-A8D9-9CD8F033600C}" sibTransId="{739DAA6C-489D-4E78-8B0F-414082A78DA6}"/>
    <dgm:cxn modelId="{1558242C-30D3-46E8-8195-504F3E3960EA}" type="presOf" srcId="{75E49858-61D5-4BFB-9F18-CFFA2BFE45E9}" destId="{28D2B16C-F9FF-4F23-B0FF-BDC7A6062E24}" srcOrd="0" destOrd="0" presId="urn:microsoft.com/office/officeart/2005/8/layout/hierarchy3"/>
    <dgm:cxn modelId="{44F649DB-B15A-4DA1-9747-E8C7ACCAE6AC}" srcId="{6F814108-2F74-40ED-95ED-17B57002777D}" destId="{420B4417-3CE1-46D5-999B-86A0325C73AC}" srcOrd="2" destOrd="0" parTransId="{659634F6-35F0-4EDD-B97D-DAF4152A967B}" sibTransId="{6B195A4C-C612-499B-AA50-60D9373BA52F}"/>
    <dgm:cxn modelId="{86CA20BF-D1E9-4EFD-A9F9-8B94341CA0A1}" type="presOf" srcId="{9B580F83-8FC3-4A14-9500-328CF2D2D19D}" destId="{5B83CEB6-AFA3-4302-AEE5-A3C388E1C929}" srcOrd="0" destOrd="0" presId="urn:microsoft.com/office/officeart/2005/8/layout/hierarchy3"/>
    <dgm:cxn modelId="{A22A35BA-2A9A-404C-A15E-AEBF3300F895}" type="presOf" srcId="{6B2FDF5B-02F8-4A4B-BAD9-634C01158F3F}" destId="{44A1A0E8-7BDB-43E9-BFFC-A4A157B8FC66}" srcOrd="0" destOrd="0" presId="urn:microsoft.com/office/officeart/2005/8/layout/hierarchy3"/>
    <dgm:cxn modelId="{6BB776E9-AC2F-429A-A8B8-2B4B4DD86957}" type="presOf" srcId="{E2149A56-11B4-4208-920A-051022D0A7ED}" destId="{92DAEBCE-6D32-42DA-9F26-6E93150ABBC0}" srcOrd="1" destOrd="0" presId="urn:microsoft.com/office/officeart/2005/8/layout/hierarchy3"/>
    <dgm:cxn modelId="{C8A6726D-3428-4013-936F-8D561E4020EA}" type="presOf" srcId="{6F814108-2F74-40ED-95ED-17B57002777D}" destId="{104FEA53-8F20-4B25-A407-7B5CA88EFB72}" srcOrd="1" destOrd="0" presId="urn:microsoft.com/office/officeart/2005/8/layout/hierarchy3"/>
    <dgm:cxn modelId="{B200B589-8D39-471A-A488-A343690D3553}" srcId="{D74F7AB3-9807-44A0-9104-8F189F0F77FF}" destId="{6F814108-2F74-40ED-95ED-17B57002777D}" srcOrd="3" destOrd="0" parTransId="{7D739EBF-5D1F-40A7-8758-1FA287EE95D4}" sibTransId="{8328A781-5E19-42B3-B870-FBB7D85B0E01}"/>
    <dgm:cxn modelId="{D783257E-D935-4067-B523-B72A0F763565}" type="presOf" srcId="{4FA22A9E-C1C1-4717-BD27-D7F69F199FD0}" destId="{FE51DA25-B432-48D2-87E0-EE316089B2C5}" srcOrd="0" destOrd="0" presId="urn:microsoft.com/office/officeart/2005/8/layout/hierarchy3"/>
    <dgm:cxn modelId="{F445A33E-A58A-498F-B820-124865CBCDA0}" srcId="{D74F7AB3-9807-44A0-9104-8F189F0F77FF}" destId="{4FA22A9E-C1C1-4717-BD27-D7F69F199FD0}" srcOrd="0" destOrd="0" parTransId="{A6E4E00B-8816-4C36-9C6B-E75D327228FB}" sibTransId="{AD191155-07FB-4ED3-8C4E-89B779B860C4}"/>
    <dgm:cxn modelId="{0566181E-E199-479A-A1F5-7272C7F5D3BC}" type="presOf" srcId="{497994E5-54B5-44E3-94FD-2EBFBAF34342}" destId="{4447E5A9-D966-4D85-8C33-DD7D8EC5187E}" srcOrd="0" destOrd="0" presId="urn:microsoft.com/office/officeart/2005/8/layout/hierarchy3"/>
    <dgm:cxn modelId="{78910481-FB96-4171-8126-4F402A11AB00}" srcId="{E2149A56-11B4-4208-920A-051022D0A7ED}" destId="{994A56D9-71A0-4D3B-A7C5-091E426C7056}" srcOrd="3" destOrd="0" parTransId="{35B72761-6DD7-419D-B76A-CE51142C9C97}" sibTransId="{530FE4F8-2AF9-4017-902C-91A7866AC78A}"/>
    <dgm:cxn modelId="{D970612D-4F09-4080-ACF1-4EAC4152E9E5}" type="presOf" srcId="{3A93D4A4-3A9E-459E-B49E-5EC9F19A5CDD}" destId="{9BDB2AA3-1DC8-4514-A268-58AC3E43D1B1}" srcOrd="0" destOrd="0" presId="urn:microsoft.com/office/officeart/2005/8/layout/hierarchy3"/>
    <dgm:cxn modelId="{A8D3D50B-BF1C-4F4E-B60D-ED1088A4342E}" srcId="{75E49858-61D5-4BFB-9F18-CFFA2BFE45E9}" destId="{9E8B2F94-C866-45DB-89D8-CC2E7A72A322}" srcOrd="1" destOrd="0" parTransId="{E43FE710-F6E4-4E65-9337-ECF918F1DD37}" sibTransId="{CD6F0767-BF73-4FB6-A963-0AADA644C142}"/>
    <dgm:cxn modelId="{F6492CF1-458B-4A2A-AE67-A99B425414B5}" type="presOf" srcId="{3446B12A-636D-45D1-9DAC-D6DB0D354D89}" destId="{09E12101-F9B8-429D-A8C1-FE3C756C8FEF}" srcOrd="0" destOrd="0" presId="urn:microsoft.com/office/officeart/2005/8/layout/hierarchy3"/>
    <dgm:cxn modelId="{60E23D42-CD92-464B-A8B7-C3FD1F560833}" type="presOf" srcId="{FEE5C7C8-4B4D-4B8A-BD90-14CDA732374F}" destId="{BC5A6DF6-720A-4B0F-AD53-D81051D41930}" srcOrd="0" destOrd="0" presId="urn:microsoft.com/office/officeart/2005/8/layout/hierarchy3"/>
    <dgm:cxn modelId="{EB6E9202-F29D-5341-A4D7-0F779BDEC2DE}" srcId="{6F814108-2F74-40ED-95ED-17B57002777D}" destId="{13CE2BA6-C02C-B149-A8FA-62DBDB8FD093}" srcOrd="1" destOrd="0" parTransId="{FBC042F3-B301-BC46-BB95-559D15FA9F2D}" sibTransId="{EDFE32F5-97AA-FE4B-8055-2314553E02A4}"/>
    <dgm:cxn modelId="{52717878-F192-4DA7-84BD-0599BFA7B0B1}" type="presOf" srcId="{FC7C2B75-F686-46A2-97D4-2F1D62A8000E}" destId="{34250EBF-B40A-4ED1-B4F5-FDFE8B7FA2B6}" srcOrd="0" destOrd="0" presId="urn:microsoft.com/office/officeart/2005/8/layout/hierarchy3"/>
    <dgm:cxn modelId="{DDA6A167-772C-49F8-A69B-C99F555FEBFA}" type="presOf" srcId="{0645EB63-3E71-472C-ACDA-E83DFEFFD407}" destId="{A57E1A72-4799-4C9B-9286-C671C54D0760}" srcOrd="0" destOrd="0" presId="urn:microsoft.com/office/officeart/2005/8/layout/hierarchy3"/>
    <dgm:cxn modelId="{9F018CB0-3D92-4A8E-A185-F39A00F18D92}" type="presOf" srcId="{13CE2BA6-C02C-B149-A8FA-62DBDB8FD093}" destId="{3CA8EC09-F1A2-A546-941A-EB33462DD39C}" srcOrd="0" destOrd="0" presId="urn:microsoft.com/office/officeart/2005/8/layout/hierarchy3"/>
    <dgm:cxn modelId="{15CCE62E-D252-4C06-BD0A-AD6B51D6669C}" type="presOf" srcId="{2D9778FD-39B9-4761-8CD1-0F5C59012AFD}" destId="{34250EBF-B40A-4ED1-B4F5-FDFE8B7FA2B6}" srcOrd="0" destOrd="3" presId="urn:microsoft.com/office/officeart/2005/8/layout/hierarchy3"/>
    <dgm:cxn modelId="{761D36EC-1A6D-4242-90F6-F64B9BC53ABD}" type="presOf" srcId="{35B72761-6DD7-419D-B76A-CE51142C9C97}" destId="{904DBCAE-23E7-4E61-8721-65A94257C536}" srcOrd="0" destOrd="0" presId="urn:microsoft.com/office/officeart/2005/8/layout/hierarchy3"/>
    <dgm:cxn modelId="{C9BFD4CE-DCD3-4447-9774-031A881D95BB}" type="presOf" srcId="{7476035D-B454-234A-B746-163EE5ECC4AF}" destId="{0A86166F-0CC7-634A-BE69-A23CABF9CB5A}" srcOrd="0" destOrd="0" presId="urn:microsoft.com/office/officeart/2005/8/layout/hierarchy3"/>
    <dgm:cxn modelId="{20F462A5-F223-497B-B167-B97A1AB5863B}" type="presOf" srcId="{2F36F4D8-C231-4538-A516-59D2DC93555E}" destId="{CA8EEA04-0F49-446C-80DF-F8D639CC549E}" srcOrd="0" destOrd="0" presId="urn:microsoft.com/office/officeart/2005/8/layout/hierarchy3"/>
    <dgm:cxn modelId="{00E73AE7-5B94-409B-9C64-D11D05A2F1DE}" type="presOf" srcId="{43AC013C-6962-496B-B694-A0D8BFDD06B8}" destId="{1C294FC9-B29E-402D-BBC4-7CA59B24741B}" srcOrd="0" destOrd="0" presId="urn:microsoft.com/office/officeart/2005/8/layout/hierarchy3"/>
    <dgm:cxn modelId="{7FB1AFF1-DFD4-44E7-A961-82176851F69B}" type="presOf" srcId="{3C1A874C-6F71-E74C-9AB7-00ADD8BFA33B}" destId="{04E5BCFB-7183-904F-968D-2610850B5004}" srcOrd="0" destOrd="0" presId="urn:microsoft.com/office/officeart/2005/8/layout/hierarchy3"/>
    <dgm:cxn modelId="{6F8416CF-5E2B-450E-9C60-273BDA491D19}" type="presOf" srcId="{30773C5B-0052-4B93-BE91-F90A5C6B20E8}" destId="{50EE2201-33A1-4D55-B24B-2F553FAF1BBE}" srcOrd="1" destOrd="0" presId="urn:microsoft.com/office/officeart/2005/8/layout/hierarchy3"/>
    <dgm:cxn modelId="{1DC8D19A-A431-8D49-8F9B-E8FCAED7EA38}" srcId="{E2149A56-11B4-4208-920A-051022D0A7ED}" destId="{0F0BE89D-0A56-FB41-A986-F2AE569A24BC}" srcOrd="6" destOrd="0" parTransId="{4A5E46A0-0965-8647-91D9-9474C86142A6}" sibTransId="{D65B3456-12B0-EF43-9400-117B7E6CEBC0}"/>
    <dgm:cxn modelId="{34423BAA-3F50-40A4-BEC2-07007836467E}" srcId="{30773C5B-0052-4B93-BE91-F90A5C6B20E8}" destId="{3446B12A-636D-45D1-9DAC-D6DB0D354D89}" srcOrd="0" destOrd="0" parTransId="{BEE5A593-B790-49D3-B20B-AA65992B4AD3}" sibTransId="{111A6D45-38CB-45DF-95BF-6E789C61A000}"/>
    <dgm:cxn modelId="{2DEDF7D4-7F53-4B0D-90E8-6D1F87176FCA}" type="presOf" srcId="{C8FE2D2D-92A2-6F4C-8187-5D0E1D0AEB19}" destId="{B7637D4E-5668-7D45-B616-941B6B788B06}" srcOrd="0" destOrd="0" presId="urn:microsoft.com/office/officeart/2005/8/layout/hierarchy3"/>
    <dgm:cxn modelId="{B3767F5C-6A25-6343-810F-B1C47DA2251C}" srcId="{FC7C2B75-F686-46A2-97D4-2F1D62A8000E}" destId="{60C44B1A-D2F6-BF43-8C51-A3384139D780}" srcOrd="3" destOrd="0" parTransId="{F52378D5-A0A3-B547-B88D-7D2112ABE1F5}" sibTransId="{E2A7B32C-2731-E448-AB8E-34DC3D9F38B6}"/>
    <dgm:cxn modelId="{29FEBE00-93D6-4316-8DDD-DAF6C26DE339}" srcId="{75E49858-61D5-4BFB-9F18-CFFA2BFE45E9}" destId="{FC7C2B75-F686-46A2-97D4-2F1D62A8000E}" srcOrd="0" destOrd="0" parTransId="{6B2FDF5B-02F8-4A4B-BAD9-634C01158F3F}" sibTransId="{794C81EE-C234-4607-AB0D-D24DB5ECD79D}"/>
    <dgm:cxn modelId="{E2B93CDD-7D02-480C-B7DA-AAAD9590622D}" type="presOf" srcId="{E7FB6613-1599-9143-AF0F-2AC4D97DA931}" destId="{58B9F38B-B8F8-5B42-A85F-FCCAE932CC0F}" srcOrd="0" destOrd="0" presId="urn:microsoft.com/office/officeart/2005/8/layout/hierarchy3"/>
    <dgm:cxn modelId="{2458FB5A-EFC5-7C45-8E72-4B0F074F1341}" srcId="{E2149A56-11B4-4208-920A-051022D0A7ED}" destId="{7476035D-B454-234A-B746-163EE5ECC4AF}" srcOrd="4" destOrd="0" parTransId="{3EA81B0C-6AC9-564D-8AE9-82692B689B35}" sibTransId="{F019D52A-0F91-D242-8213-7106FDB2EE7F}"/>
    <dgm:cxn modelId="{EAAC2BB1-1ECF-4A88-850D-3C1B2A4BB5E8}" type="presOf" srcId="{7019845E-CFE0-4834-A576-DEF0528DC258}" destId="{B64479D4-F3BE-470C-B27E-5888FDB472A2}" srcOrd="0" destOrd="0" presId="urn:microsoft.com/office/officeart/2005/8/layout/hierarchy3"/>
    <dgm:cxn modelId="{9194E0AF-703C-4026-A355-5480A3771423}" type="presOf" srcId="{D4E1F2D7-0375-4538-9A72-F5C8DA4B59C3}" destId="{A66F9763-97FA-4442-B140-B7026B663137}" srcOrd="0" destOrd="0" presId="urn:microsoft.com/office/officeart/2005/8/layout/hierarchy3"/>
    <dgm:cxn modelId="{E578D70B-B8FC-4750-91B6-21137D6CF19F}" type="presOf" srcId="{E9391526-AD3C-48A6-B715-9D96CCBCFF02}" destId="{B4565274-28E5-4B3B-8797-AC6C8BC8993B}" srcOrd="0" destOrd="0" presId="urn:microsoft.com/office/officeart/2005/8/layout/hierarchy3"/>
    <dgm:cxn modelId="{241FC68A-3683-412F-A651-29DF4B9A4BD9}" type="presOf" srcId="{FB8C549D-3BE8-426E-9CFD-A9EC2DFEAB2F}" destId="{07031DD5-A45C-44AC-BA22-9095111232FD}" srcOrd="0" destOrd="0" presId="urn:microsoft.com/office/officeart/2005/8/layout/hierarchy3"/>
    <dgm:cxn modelId="{B70570CC-AB0A-4292-A286-6023FB8D0E9A}" srcId="{6F814108-2F74-40ED-95ED-17B57002777D}" destId="{9B580F83-8FC3-4A14-9500-328CF2D2D19D}" srcOrd="0" destOrd="0" parTransId="{FEE5C7C8-4B4D-4B8A-BD90-14CDA732374F}" sibTransId="{02AD8A62-0CB7-49EF-A597-E1291D675325}"/>
    <dgm:cxn modelId="{22CB3567-8AD7-AC4B-9DF4-D13A30CC506E}" srcId="{4FA22A9E-C1C1-4717-BD27-D7F69F199FD0}" destId="{C8FE2D2D-92A2-6F4C-8187-5D0E1D0AEB19}" srcOrd="6" destOrd="0" parTransId="{E7FB6613-1599-9143-AF0F-2AC4D97DA931}" sibTransId="{7161F3AB-C471-B94D-8BB1-8CD3CA5F2E0D}"/>
    <dgm:cxn modelId="{86C8AA7F-F557-4332-B710-02A0D4750FC0}" type="presOf" srcId="{D23E5C06-E8BE-4FA6-ADB6-6EFF4AC1D355}" destId="{34250EBF-B40A-4ED1-B4F5-FDFE8B7FA2B6}" srcOrd="0" destOrd="2" presId="urn:microsoft.com/office/officeart/2005/8/layout/hierarchy3"/>
    <dgm:cxn modelId="{B5B75A3C-8E38-4FD8-B67A-22B0ED0A174D}" type="presOf" srcId="{659634F6-35F0-4EDD-B97D-DAF4152A967B}" destId="{6507247B-1D7E-4548-940A-0E086C1100D0}" srcOrd="0" destOrd="0" presId="urn:microsoft.com/office/officeart/2005/8/layout/hierarchy3"/>
    <dgm:cxn modelId="{F42A454C-4E32-3C4D-8D8E-A9F1F0D682A9}" srcId="{FC7C2B75-F686-46A2-97D4-2F1D62A8000E}" destId="{55F0472C-19E2-394E-A31D-AE9022A966F2}" srcOrd="2" destOrd="0" parTransId="{4CE7AADE-454C-DE4A-B7BC-5075CE0F1F1B}" sibTransId="{81550A24-D0C7-0048-826F-B7627841ED6E}"/>
    <dgm:cxn modelId="{3716E522-4D76-4B72-B6BF-F599C187E5BC}" srcId="{FC7C2B75-F686-46A2-97D4-2F1D62A8000E}" destId="{D60A4ED9-AA60-4275-8AA3-15F02E841958}" srcOrd="1" destOrd="0" parTransId="{68B217CC-8BF7-4E1C-BFD4-5499696CC4C2}" sibTransId="{B516059D-16A2-4E05-AB44-10C8A3708D36}"/>
    <dgm:cxn modelId="{E0AD6950-9D76-4B24-BA09-B67DDCD7BDF8}" srcId="{D74F7AB3-9807-44A0-9104-8F189F0F77FF}" destId="{30773C5B-0052-4B93-BE91-F90A5C6B20E8}" srcOrd="4" destOrd="0" parTransId="{ABC6D97A-262B-4AB8-ABF8-DCC8433E249F}" sibTransId="{8BFC43A6-E05C-4796-9F8A-18BC02D548B6}"/>
    <dgm:cxn modelId="{289F4A59-089B-44E8-A5A9-F8E0A7375F23}" type="presOf" srcId="{9C4C0A9E-6FBF-9B4C-8158-CD84F8422175}" destId="{94599D9A-721F-F443-A13A-5E363D2F8113}" srcOrd="0" destOrd="0" presId="urn:microsoft.com/office/officeart/2005/8/layout/hierarchy3"/>
    <dgm:cxn modelId="{AB18CAA7-6EE4-4E2F-9899-FD8F59265473}" srcId="{4FA22A9E-C1C1-4717-BD27-D7F69F199FD0}" destId="{FEC46598-D745-47CF-8BE2-DE1EBCDF3E78}" srcOrd="3" destOrd="0" parTransId="{9832859B-75F0-454E-A13F-C11AAC449FB3}" sibTransId="{6DFB49F1-2E46-428C-BAA6-2B6C4D7CB424}"/>
    <dgm:cxn modelId="{6BCFD530-40B8-4E5C-B5E2-DF6AC4490B9C}" type="presOf" srcId="{DF2DE47E-2852-4FA3-9654-DBA0C98DDD00}" destId="{B51AF781-2691-484F-B6B5-D67C5C61B99B}" srcOrd="0" destOrd="0" presId="urn:microsoft.com/office/officeart/2005/8/layout/hierarchy3"/>
    <dgm:cxn modelId="{F036DB36-73EB-461A-922E-914F80645734}" type="presOf" srcId="{6A22A6DE-5B6E-4F5D-A885-00481BEF8372}" destId="{8D6506E6-B4DE-4782-9404-4508B1118FE5}" srcOrd="0" destOrd="0" presId="urn:microsoft.com/office/officeart/2005/8/layout/hierarchy3"/>
    <dgm:cxn modelId="{26544149-CB22-4A58-A39A-A2232E03142D}" srcId="{D74F7AB3-9807-44A0-9104-8F189F0F77FF}" destId="{E2149A56-11B4-4208-920A-051022D0A7ED}" srcOrd="2" destOrd="0" parTransId="{F6FAB414-3AAD-4136-8951-49ACD5AADDF0}" sibTransId="{32065F69-36A8-4BEB-A29A-9A09F907FC90}"/>
    <dgm:cxn modelId="{31088307-27A2-4E40-9359-C3F82779ADF0}" srcId="{28D3D5C1-4763-4A89-9AA3-29C187346779}" destId="{5F66BCF2-F074-4910-A746-CA32E13F35C9}" srcOrd="2" destOrd="0" parTransId="{C56EDFB8-4D3A-44D6-891C-2B9F235C5B1A}" sibTransId="{790B31FF-2444-4BA6-9D49-EE206A9A45C6}"/>
    <dgm:cxn modelId="{9440765A-E3FC-463D-84EC-305290BCF633}" type="presOf" srcId="{E43FE710-F6E4-4E65-9337-ECF918F1DD37}" destId="{BCEDDA7F-813E-419A-8FCC-9315D346EBDB}" srcOrd="0" destOrd="0" presId="urn:microsoft.com/office/officeart/2005/8/layout/hierarchy3"/>
    <dgm:cxn modelId="{521010D8-7291-4804-B747-2ABA3AD285AB}" type="presOf" srcId="{0F0BE89D-0A56-FB41-A986-F2AE569A24BC}" destId="{B5B1ADA7-3CA9-1247-A669-ABD8B0A02F2C}" srcOrd="0" destOrd="0" presId="urn:microsoft.com/office/officeart/2005/8/layout/hierarchy3"/>
    <dgm:cxn modelId="{8A5BEF29-F287-42D9-B2D3-46EDE9C3BB6C}" type="presOf" srcId="{5F66BCF2-F074-4910-A746-CA32E13F35C9}" destId="{34250EBF-B40A-4ED1-B4F5-FDFE8B7FA2B6}" srcOrd="0" destOrd="4" presId="urn:microsoft.com/office/officeart/2005/8/layout/hierarchy3"/>
    <dgm:cxn modelId="{4D9D5D70-11D0-4BD0-AC04-BEC0FF3D1520}" type="presParOf" srcId="{9550F530-FB64-45E1-8DBB-FB49857A7AE7}" destId="{D72D8413-5DD7-47B9-BBBA-CBAF2434F985}" srcOrd="0" destOrd="0" presId="urn:microsoft.com/office/officeart/2005/8/layout/hierarchy3"/>
    <dgm:cxn modelId="{3127DA25-77D4-40C4-A993-4AB2C090282C}" type="presParOf" srcId="{D72D8413-5DD7-47B9-BBBA-CBAF2434F985}" destId="{8B243C0B-033A-4D3A-9FFD-3FEC0DD99F93}" srcOrd="0" destOrd="0" presId="urn:microsoft.com/office/officeart/2005/8/layout/hierarchy3"/>
    <dgm:cxn modelId="{85BC5A5D-9B03-48BA-AFBC-C9E1A364C694}" type="presParOf" srcId="{8B243C0B-033A-4D3A-9FFD-3FEC0DD99F93}" destId="{FE51DA25-B432-48D2-87E0-EE316089B2C5}" srcOrd="0" destOrd="0" presId="urn:microsoft.com/office/officeart/2005/8/layout/hierarchy3"/>
    <dgm:cxn modelId="{20F85701-EA45-4B77-AA4F-A39F4AF54375}" type="presParOf" srcId="{8B243C0B-033A-4D3A-9FFD-3FEC0DD99F93}" destId="{3D464B92-0BBF-4A7C-BA2A-2531D8030179}" srcOrd="1" destOrd="0" presId="urn:microsoft.com/office/officeart/2005/8/layout/hierarchy3"/>
    <dgm:cxn modelId="{4E974C12-637E-47E8-BA89-746C59841343}" type="presParOf" srcId="{D72D8413-5DD7-47B9-BBBA-CBAF2434F985}" destId="{BC95E631-29F9-4B82-B023-C9835CF1468A}" srcOrd="1" destOrd="0" presId="urn:microsoft.com/office/officeart/2005/8/layout/hierarchy3"/>
    <dgm:cxn modelId="{F7349ADB-120D-44BC-9E49-B1262DE116F0}" type="presParOf" srcId="{BC95E631-29F9-4B82-B023-C9835CF1468A}" destId="{9BDB2AA3-1DC8-4514-A268-58AC3E43D1B1}" srcOrd="0" destOrd="0" presId="urn:microsoft.com/office/officeart/2005/8/layout/hierarchy3"/>
    <dgm:cxn modelId="{09654DC6-6E32-41E1-827A-8B2FD4A28515}" type="presParOf" srcId="{BC95E631-29F9-4B82-B023-C9835CF1468A}" destId="{07031DD5-A45C-44AC-BA22-9095111232FD}" srcOrd="1" destOrd="0" presId="urn:microsoft.com/office/officeart/2005/8/layout/hierarchy3"/>
    <dgm:cxn modelId="{1C5D029F-C166-45FC-AD37-FC82A2CBCB2B}" type="presParOf" srcId="{BC95E631-29F9-4B82-B023-C9835CF1468A}" destId="{CA8EEA04-0F49-446C-80DF-F8D639CC549E}" srcOrd="2" destOrd="0" presId="urn:microsoft.com/office/officeart/2005/8/layout/hierarchy3"/>
    <dgm:cxn modelId="{9B864CED-9D6B-4F18-8C01-F644226D8100}" type="presParOf" srcId="{BC95E631-29F9-4B82-B023-C9835CF1468A}" destId="{F1353BE6-7DA2-495B-9015-595775AB42CB}" srcOrd="3" destOrd="0" presId="urn:microsoft.com/office/officeart/2005/8/layout/hierarchy3"/>
    <dgm:cxn modelId="{F3643853-E121-4022-86AA-10EBA613FE65}" type="presParOf" srcId="{BC95E631-29F9-4B82-B023-C9835CF1468A}" destId="{B34AE408-5060-4565-8E84-D7638CFBDFB3}" srcOrd="4" destOrd="0" presId="urn:microsoft.com/office/officeart/2005/8/layout/hierarchy3"/>
    <dgm:cxn modelId="{5E93AFDC-874C-4376-9673-8F247BF33753}" type="presParOf" srcId="{BC95E631-29F9-4B82-B023-C9835CF1468A}" destId="{B64479D4-F3BE-470C-B27E-5888FDB472A2}" srcOrd="5" destOrd="0" presId="urn:microsoft.com/office/officeart/2005/8/layout/hierarchy3"/>
    <dgm:cxn modelId="{7B3446A5-3518-405C-853B-44046893E407}" type="presParOf" srcId="{BC95E631-29F9-4B82-B023-C9835CF1468A}" destId="{48A13232-3530-4AD5-A558-19A82F6EA01C}" srcOrd="6" destOrd="0" presId="urn:microsoft.com/office/officeart/2005/8/layout/hierarchy3"/>
    <dgm:cxn modelId="{DDA55335-697B-4E84-9EEC-7856B67F7CD0}" type="presParOf" srcId="{BC95E631-29F9-4B82-B023-C9835CF1468A}" destId="{041CD6D3-9781-432B-97CF-43F62F28EEC7}" srcOrd="7" destOrd="0" presId="urn:microsoft.com/office/officeart/2005/8/layout/hierarchy3"/>
    <dgm:cxn modelId="{16402783-4AF4-43B1-8295-2AECD665B8CC}" type="presParOf" srcId="{BC95E631-29F9-4B82-B023-C9835CF1468A}" destId="{F0131D53-FA59-4D78-BBCC-A3B9889A24DA}" srcOrd="8" destOrd="0" presId="urn:microsoft.com/office/officeart/2005/8/layout/hierarchy3"/>
    <dgm:cxn modelId="{ADBCA824-DD27-4B82-BCA5-8234B4A12773}" type="presParOf" srcId="{BC95E631-29F9-4B82-B023-C9835CF1468A}" destId="{1C294FC9-B29E-402D-BBC4-7CA59B24741B}" srcOrd="9" destOrd="0" presId="urn:microsoft.com/office/officeart/2005/8/layout/hierarchy3"/>
    <dgm:cxn modelId="{5E90EAF9-84DB-4C5A-A0BF-E18C3306391E}" type="presParOf" srcId="{BC95E631-29F9-4B82-B023-C9835CF1468A}" destId="{84A9B2CB-ACFC-2E42-8134-973DBA05485D}" srcOrd="10" destOrd="0" presId="urn:microsoft.com/office/officeart/2005/8/layout/hierarchy3"/>
    <dgm:cxn modelId="{7E8E1A35-5238-487A-876A-D12D37D7207F}" type="presParOf" srcId="{BC95E631-29F9-4B82-B023-C9835CF1468A}" destId="{94599D9A-721F-F443-A13A-5E363D2F8113}" srcOrd="11" destOrd="0" presId="urn:microsoft.com/office/officeart/2005/8/layout/hierarchy3"/>
    <dgm:cxn modelId="{3287F3C9-32FC-44C5-A60F-0BC54A3B6C1F}" type="presParOf" srcId="{BC95E631-29F9-4B82-B023-C9835CF1468A}" destId="{58B9F38B-B8F8-5B42-A85F-FCCAE932CC0F}" srcOrd="12" destOrd="0" presId="urn:microsoft.com/office/officeart/2005/8/layout/hierarchy3"/>
    <dgm:cxn modelId="{D5BAB2C8-D811-4A25-8BB4-CD8B8B11C562}" type="presParOf" srcId="{BC95E631-29F9-4B82-B023-C9835CF1468A}" destId="{B7637D4E-5668-7D45-B616-941B6B788B06}" srcOrd="13" destOrd="0" presId="urn:microsoft.com/office/officeart/2005/8/layout/hierarchy3"/>
    <dgm:cxn modelId="{DD81F314-4F47-4778-8186-6269FB5A1A37}" type="presParOf" srcId="{9550F530-FB64-45E1-8DBB-FB49857A7AE7}" destId="{160ABAE8-6E48-42D0-95E6-C2EE2F96D903}" srcOrd="1" destOrd="0" presId="urn:microsoft.com/office/officeart/2005/8/layout/hierarchy3"/>
    <dgm:cxn modelId="{3A05A433-2359-4FE7-9713-09B0016486AA}" type="presParOf" srcId="{160ABAE8-6E48-42D0-95E6-C2EE2F96D903}" destId="{6D7E2284-C32E-464B-833E-0C86D1DE298F}" srcOrd="0" destOrd="0" presId="urn:microsoft.com/office/officeart/2005/8/layout/hierarchy3"/>
    <dgm:cxn modelId="{7565A3E3-90CA-4742-86A4-C6B5BD34A5CD}" type="presParOf" srcId="{6D7E2284-C32E-464B-833E-0C86D1DE298F}" destId="{28D2B16C-F9FF-4F23-B0FF-BDC7A6062E24}" srcOrd="0" destOrd="0" presId="urn:microsoft.com/office/officeart/2005/8/layout/hierarchy3"/>
    <dgm:cxn modelId="{FBEB91C0-FA62-4697-A58E-E69C0B180D03}" type="presParOf" srcId="{6D7E2284-C32E-464B-833E-0C86D1DE298F}" destId="{2A43D5D3-CCA4-4B2C-A239-20DBEFCF030F}" srcOrd="1" destOrd="0" presId="urn:microsoft.com/office/officeart/2005/8/layout/hierarchy3"/>
    <dgm:cxn modelId="{FAF734CF-9427-4AB9-A8BF-20DA42CC2CD1}" type="presParOf" srcId="{160ABAE8-6E48-42D0-95E6-C2EE2F96D903}" destId="{E22F8A91-AF10-4CCF-9B68-8ABB0F5B50DA}" srcOrd="1" destOrd="0" presId="urn:microsoft.com/office/officeart/2005/8/layout/hierarchy3"/>
    <dgm:cxn modelId="{1017E935-F5E0-4A92-8FAC-B239B73161BF}" type="presParOf" srcId="{E22F8A91-AF10-4CCF-9B68-8ABB0F5B50DA}" destId="{44A1A0E8-7BDB-43E9-BFFC-A4A157B8FC66}" srcOrd="0" destOrd="0" presId="urn:microsoft.com/office/officeart/2005/8/layout/hierarchy3"/>
    <dgm:cxn modelId="{8D73EA77-8AF5-40C6-874A-C6BCB28D195C}" type="presParOf" srcId="{E22F8A91-AF10-4CCF-9B68-8ABB0F5B50DA}" destId="{34250EBF-B40A-4ED1-B4F5-FDFE8B7FA2B6}" srcOrd="1" destOrd="0" presId="urn:microsoft.com/office/officeart/2005/8/layout/hierarchy3"/>
    <dgm:cxn modelId="{912FAABB-5A85-4574-88C9-A36D6D796FD9}" type="presParOf" srcId="{E22F8A91-AF10-4CCF-9B68-8ABB0F5B50DA}" destId="{BCEDDA7F-813E-419A-8FCC-9315D346EBDB}" srcOrd="2" destOrd="0" presId="urn:microsoft.com/office/officeart/2005/8/layout/hierarchy3"/>
    <dgm:cxn modelId="{E6C81350-8556-45E3-BB2C-8E495B9E7B52}" type="presParOf" srcId="{E22F8A91-AF10-4CCF-9B68-8ABB0F5B50DA}" destId="{ED0E01A3-57BB-41F0-9687-FA9CE9C339BF}" srcOrd="3" destOrd="0" presId="urn:microsoft.com/office/officeart/2005/8/layout/hierarchy3"/>
    <dgm:cxn modelId="{E78DE3F6-0B2F-4DEA-929E-7FDE8627F6A6}" type="presParOf" srcId="{E22F8A91-AF10-4CCF-9B68-8ABB0F5B50DA}" destId="{A141DDB0-0F15-3245-AB06-D606E3E1AC76}" srcOrd="4" destOrd="0" presId="urn:microsoft.com/office/officeart/2005/8/layout/hierarchy3"/>
    <dgm:cxn modelId="{ECA418E7-FD3C-4CF7-BBF2-360B4D8FF6FA}" type="presParOf" srcId="{E22F8A91-AF10-4CCF-9B68-8ABB0F5B50DA}" destId="{0D7961CD-A289-034E-82C7-2E7D7A142C44}" srcOrd="5" destOrd="0" presId="urn:microsoft.com/office/officeart/2005/8/layout/hierarchy3"/>
    <dgm:cxn modelId="{103FB19D-5092-49E3-AA91-40ABAFD23781}" type="presParOf" srcId="{9550F530-FB64-45E1-8DBB-FB49857A7AE7}" destId="{17FFB748-5148-4D91-A063-A3A471E4338F}" srcOrd="2" destOrd="0" presId="urn:microsoft.com/office/officeart/2005/8/layout/hierarchy3"/>
    <dgm:cxn modelId="{2ADD8564-BD59-442D-AD8D-7A867F02945F}" type="presParOf" srcId="{17FFB748-5148-4D91-A063-A3A471E4338F}" destId="{868DB7B7-402E-4838-A4D9-B89B23EDD5A5}" srcOrd="0" destOrd="0" presId="urn:microsoft.com/office/officeart/2005/8/layout/hierarchy3"/>
    <dgm:cxn modelId="{78AD41AA-7C92-47D5-9AFE-F860FF46BBE3}" type="presParOf" srcId="{868DB7B7-402E-4838-A4D9-B89B23EDD5A5}" destId="{3D4FB5EA-335E-499B-95BF-7687D3FBD4EC}" srcOrd="0" destOrd="0" presId="urn:microsoft.com/office/officeart/2005/8/layout/hierarchy3"/>
    <dgm:cxn modelId="{8CE645A9-E5EA-418C-B7E2-79F50DE33D64}" type="presParOf" srcId="{868DB7B7-402E-4838-A4D9-B89B23EDD5A5}" destId="{92DAEBCE-6D32-42DA-9F26-6E93150ABBC0}" srcOrd="1" destOrd="0" presId="urn:microsoft.com/office/officeart/2005/8/layout/hierarchy3"/>
    <dgm:cxn modelId="{93C844A7-F38A-42C0-A007-BE2B5F412C56}" type="presParOf" srcId="{17FFB748-5148-4D91-A063-A3A471E4338F}" destId="{5DC048A8-144E-43D3-A5A4-0ECFA6674A30}" srcOrd="1" destOrd="0" presId="urn:microsoft.com/office/officeart/2005/8/layout/hierarchy3"/>
    <dgm:cxn modelId="{D3DC1496-9B7E-4801-A526-D1E5C21CA71D}" type="presParOf" srcId="{5DC048A8-144E-43D3-A5A4-0ECFA6674A30}" destId="{1BA29894-B876-45DA-A945-31239A6D286C}" srcOrd="0" destOrd="0" presId="urn:microsoft.com/office/officeart/2005/8/layout/hierarchy3"/>
    <dgm:cxn modelId="{D1D0D784-4C37-401E-9C9B-B37BCF7459C6}" type="presParOf" srcId="{5DC048A8-144E-43D3-A5A4-0ECFA6674A30}" destId="{25BB4803-0057-45BC-BAF2-FF8841FC1D57}" srcOrd="1" destOrd="0" presId="urn:microsoft.com/office/officeart/2005/8/layout/hierarchy3"/>
    <dgm:cxn modelId="{6EE3B816-B26F-499E-B019-09345D319667}" type="presParOf" srcId="{5DC048A8-144E-43D3-A5A4-0ECFA6674A30}" destId="{A57E1A72-4799-4C9B-9286-C671C54D0760}" srcOrd="2" destOrd="0" presId="urn:microsoft.com/office/officeart/2005/8/layout/hierarchy3"/>
    <dgm:cxn modelId="{34B53E4B-80C0-41A5-BEFF-9664B0C400F5}" type="presParOf" srcId="{5DC048A8-144E-43D3-A5A4-0ECFA6674A30}" destId="{B51AF781-2691-484F-B6B5-D67C5C61B99B}" srcOrd="3" destOrd="0" presId="urn:microsoft.com/office/officeart/2005/8/layout/hierarchy3"/>
    <dgm:cxn modelId="{D2CBC153-2486-4178-917F-36913D99A9E3}" type="presParOf" srcId="{5DC048A8-144E-43D3-A5A4-0ECFA6674A30}" destId="{4447E5A9-D966-4D85-8C33-DD7D8EC5187E}" srcOrd="4" destOrd="0" presId="urn:microsoft.com/office/officeart/2005/8/layout/hierarchy3"/>
    <dgm:cxn modelId="{6B803B9A-FD23-47BC-921D-5498067DD297}" type="presParOf" srcId="{5DC048A8-144E-43D3-A5A4-0ECFA6674A30}" destId="{3EAEB319-4BA5-4750-9597-678D6A000AB6}" srcOrd="5" destOrd="0" presId="urn:microsoft.com/office/officeart/2005/8/layout/hierarchy3"/>
    <dgm:cxn modelId="{1ECFB891-4242-4ED9-AAFC-A6FADFA2D7A9}" type="presParOf" srcId="{5DC048A8-144E-43D3-A5A4-0ECFA6674A30}" destId="{904DBCAE-23E7-4E61-8721-65A94257C536}" srcOrd="6" destOrd="0" presId="urn:microsoft.com/office/officeart/2005/8/layout/hierarchy3"/>
    <dgm:cxn modelId="{60B4BA99-3C15-4A17-89B0-2BC148A5946D}" type="presParOf" srcId="{5DC048A8-144E-43D3-A5A4-0ECFA6674A30}" destId="{A7151B11-A46D-440B-842F-F650FC9513BE}" srcOrd="7" destOrd="0" presId="urn:microsoft.com/office/officeart/2005/8/layout/hierarchy3"/>
    <dgm:cxn modelId="{1CE46C95-AF6F-4AF5-902B-77FF7F2C2A8E}" type="presParOf" srcId="{5DC048A8-144E-43D3-A5A4-0ECFA6674A30}" destId="{8F516C43-70A6-A941-BF1D-B94F0378F100}" srcOrd="8" destOrd="0" presId="urn:microsoft.com/office/officeart/2005/8/layout/hierarchy3"/>
    <dgm:cxn modelId="{4572BF0D-FDFA-44B6-82B0-B9D3207710C2}" type="presParOf" srcId="{5DC048A8-144E-43D3-A5A4-0ECFA6674A30}" destId="{0A86166F-0CC7-634A-BE69-A23CABF9CB5A}" srcOrd="9" destOrd="0" presId="urn:microsoft.com/office/officeart/2005/8/layout/hierarchy3"/>
    <dgm:cxn modelId="{E37A8DA3-4E81-4AD8-A38E-F0217D17BBDF}" type="presParOf" srcId="{5DC048A8-144E-43D3-A5A4-0ECFA6674A30}" destId="{04E5BCFB-7183-904F-968D-2610850B5004}" srcOrd="10" destOrd="0" presId="urn:microsoft.com/office/officeart/2005/8/layout/hierarchy3"/>
    <dgm:cxn modelId="{7A6AF696-0530-44D7-B6E7-B1EE9B092511}" type="presParOf" srcId="{5DC048A8-144E-43D3-A5A4-0ECFA6674A30}" destId="{5D9ABE3A-3F05-3A4A-BE72-7CA25FBBB036}" srcOrd="11" destOrd="0" presId="urn:microsoft.com/office/officeart/2005/8/layout/hierarchy3"/>
    <dgm:cxn modelId="{2795787C-D404-4603-B8E1-B58FF0EDCC5E}" type="presParOf" srcId="{5DC048A8-144E-43D3-A5A4-0ECFA6674A30}" destId="{7DF2C366-C068-0647-98CA-18C501B6EC93}" srcOrd="12" destOrd="0" presId="urn:microsoft.com/office/officeart/2005/8/layout/hierarchy3"/>
    <dgm:cxn modelId="{F63E759F-9537-4407-8515-29905AE2E614}" type="presParOf" srcId="{5DC048A8-144E-43D3-A5A4-0ECFA6674A30}" destId="{B5B1ADA7-3CA9-1247-A669-ABD8B0A02F2C}" srcOrd="13" destOrd="0" presId="urn:microsoft.com/office/officeart/2005/8/layout/hierarchy3"/>
    <dgm:cxn modelId="{524366FA-EA29-409D-B3BA-3A8D51DF5254}" type="presParOf" srcId="{9550F530-FB64-45E1-8DBB-FB49857A7AE7}" destId="{045D8571-E533-460E-8E76-73106B8326DE}" srcOrd="3" destOrd="0" presId="urn:microsoft.com/office/officeart/2005/8/layout/hierarchy3"/>
    <dgm:cxn modelId="{2FD8B729-09B9-480B-BFB6-3B05735D1851}" type="presParOf" srcId="{045D8571-E533-460E-8E76-73106B8326DE}" destId="{5C390AEE-47E5-4069-854D-1117A552A308}" srcOrd="0" destOrd="0" presId="urn:microsoft.com/office/officeart/2005/8/layout/hierarchy3"/>
    <dgm:cxn modelId="{90CA5E9D-D9A1-4974-9967-4FA0E42BCD2C}" type="presParOf" srcId="{5C390AEE-47E5-4069-854D-1117A552A308}" destId="{AC77B542-47B8-4907-BD63-7E841E1228BB}" srcOrd="0" destOrd="0" presId="urn:microsoft.com/office/officeart/2005/8/layout/hierarchy3"/>
    <dgm:cxn modelId="{4C8A687D-E312-4AEB-AFD2-C4AE5A7E972A}" type="presParOf" srcId="{5C390AEE-47E5-4069-854D-1117A552A308}" destId="{104FEA53-8F20-4B25-A407-7B5CA88EFB72}" srcOrd="1" destOrd="0" presId="urn:microsoft.com/office/officeart/2005/8/layout/hierarchy3"/>
    <dgm:cxn modelId="{C87ECEE1-D2F6-47DF-96B5-D0E8B3E18643}" type="presParOf" srcId="{045D8571-E533-460E-8E76-73106B8326DE}" destId="{CD69A36E-A531-4A37-BC67-BAD0FC86B066}" srcOrd="1" destOrd="0" presId="urn:microsoft.com/office/officeart/2005/8/layout/hierarchy3"/>
    <dgm:cxn modelId="{DDD0532E-B67B-493B-AB24-C31A980A1F84}" type="presParOf" srcId="{CD69A36E-A531-4A37-BC67-BAD0FC86B066}" destId="{BC5A6DF6-720A-4B0F-AD53-D81051D41930}" srcOrd="0" destOrd="0" presId="urn:microsoft.com/office/officeart/2005/8/layout/hierarchy3"/>
    <dgm:cxn modelId="{D0951C2D-10C7-439A-9CFA-354047C94D1F}" type="presParOf" srcId="{CD69A36E-A531-4A37-BC67-BAD0FC86B066}" destId="{5B83CEB6-AFA3-4302-AEE5-A3C388E1C929}" srcOrd="1" destOrd="0" presId="urn:microsoft.com/office/officeart/2005/8/layout/hierarchy3"/>
    <dgm:cxn modelId="{B5E9F312-C938-48F1-9688-54C93BB4F946}" type="presParOf" srcId="{CD69A36E-A531-4A37-BC67-BAD0FC86B066}" destId="{ADD1666B-7D3F-A844-8F57-9418BEAFB157}" srcOrd="2" destOrd="0" presId="urn:microsoft.com/office/officeart/2005/8/layout/hierarchy3"/>
    <dgm:cxn modelId="{962D714D-71DA-4E3A-AB67-80FC48705FDE}" type="presParOf" srcId="{CD69A36E-A531-4A37-BC67-BAD0FC86B066}" destId="{3CA8EC09-F1A2-A546-941A-EB33462DD39C}" srcOrd="3" destOrd="0" presId="urn:microsoft.com/office/officeart/2005/8/layout/hierarchy3"/>
    <dgm:cxn modelId="{75243308-7847-4C9A-AB2C-D3EDFA9F9914}" type="presParOf" srcId="{CD69A36E-A531-4A37-BC67-BAD0FC86B066}" destId="{6507247B-1D7E-4548-940A-0E086C1100D0}" srcOrd="4" destOrd="0" presId="urn:microsoft.com/office/officeart/2005/8/layout/hierarchy3"/>
    <dgm:cxn modelId="{39A8DFAC-8A07-4CD2-A795-63D2A2CDE343}" type="presParOf" srcId="{CD69A36E-A531-4A37-BC67-BAD0FC86B066}" destId="{70995829-43E4-43D8-BE61-3C2D4BB81872}" srcOrd="5" destOrd="0" presId="urn:microsoft.com/office/officeart/2005/8/layout/hierarchy3"/>
    <dgm:cxn modelId="{6FCE9E85-D9AC-44C6-9C21-C662D19B5879}" type="presParOf" srcId="{CD69A36E-A531-4A37-BC67-BAD0FC86B066}" destId="{B4565274-28E5-4B3B-8797-AC6C8BC8993B}" srcOrd="6" destOrd="0" presId="urn:microsoft.com/office/officeart/2005/8/layout/hierarchy3"/>
    <dgm:cxn modelId="{024258E3-76AF-4530-8481-CDE58B5019E5}" type="presParOf" srcId="{CD69A36E-A531-4A37-BC67-BAD0FC86B066}" destId="{A66F9763-97FA-4442-B140-B7026B663137}" srcOrd="7" destOrd="0" presId="urn:microsoft.com/office/officeart/2005/8/layout/hierarchy3"/>
    <dgm:cxn modelId="{EB063FAF-10E6-4961-A110-94244269A030}" type="presParOf" srcId="{9550F530-FB64-45E1-8DBB-FB49857A7AE7}" destId="{53A3A14D-776A-4F28-99E3-CEBA9B2C3A8C}" srcOrd="4" destOrd="0" presId="urn:microsoft.com/office/officeart/2005/8/layout/hierarchy3"/>
    <dgm:cxn modelId="{49DB5538-C2B1-45D9-BDF9-F3A5C7D63D3B}" type="presParOf" srcId="{53A3A14D-776A-4F28-99E3-CEBA9B2C3A8C}" destId="{E176AFAE-B655-4A24-AFD1-620EE56DF011}" srcOrd="0" destOrd="0" presId="urn:microsoft.com/office/officeart/2005/8/layout/hierarchy3"/>
    <dgm:cxn modelId="{9B0595B8-04D9-43AB-AFFC-E99C6651CDFB}" type="presParOf" srcId="{E176AFAE-B655-4A24-AFD1-620EE56DF011}" destId="{264CFBAD-9A70-49D5-9081-274A423EAD99}" srcOrd="0" destOrd="0" presId="urn:microsoft.com/office/officeart/2005/8/layout/hierarchy3"/>
    <dgm:cxn modelId="{ADEEFADE-333B-4BE9-AED4-0C33FAF8FDA2}" type="presParOf" srcId="{E176AFAE-B655-4A24-AFD1-620EE56DF011}" destId="{50EE2201-33A1-4D55-B24B-2F553FAF1BBE}" srcOrd="1" destOrd="0" presId="urn:microsoft.com/office/officeart/2005/8/layout/hierarchy3"/>
    <dgm:cxn modelId="{E18A52C9-09DD-42A6-847C-CA39A5016082}" type="presParOf" srcId="{53A3A14D-776A-4F28-99E3-CEBA9B2C3A8C}" destId="{09345C7B-0F0D-4BBC-9BA0-C8C7C0ED58C4}" srcOrd="1" destOrd="0" presId="urn:microsoft.com/office/officeart/2005/8/layout/hierarchy3"/>
    <dgm:cxn modelId="{AE0BA5FC-277B-4893-A7EB-332B959F4042}" type="presParOf" srcId="{09345C7B-0F0D-4BBC-9BA0-C8C7C0ED58C4}" destId="{B03C5790-3242-473D-834E-0FA32566091C}" srcOrd="0" destOrd="0" presId="urn:microsoft.com/office/officeart/2005/8/layout/hierarchy3"/>
    <dgm:cxn modelId="{DD8EE70F-76ED-4A2E-A999-7BEE0E7DA022}" type="presParOf" srcId="{09345C7B-0F0D-4BBC-9BA0-C8C7C0ED58C4}" destId="{09E12101-F9B8-429D-A8C1-FE3C756C8FEF}" srcOrd="1" destOrd="0" presId="urn:microsoft.com/office/officeart/2005/8/layout/hierarchy3"/>
    <dgm:cxn modelId="{B8B1BD21-72C6-4A70-B1FB-9F3D31DA886B}" type="presParOf" srcId="{09345C7B-0F0D-4BBC-9BA0-C8C7C0ED58C4}" destId="{7998582D-41EF-4111-A208-A4F18766F035}" srcOrd="2" destOrd="0" presId="urn:microsoft.com/office/officeart/2005/8/layout/hierarchy3"/>
    <dgm:cxn modelId="{192698D9-9875-4178-9EF1-473EC2D8E37C}" type="presParOf" srcId="{09345C7B-0F0D-4BBC-9BA0-C8C7C0ED58C4}" destId="{8D6506E6-B4DE-4782-9404-4508B1118FE5}"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1DA25-B432-48D2-87E0-EE316089B2C5}">
      <dsp:nvSpPr>
        <dsp:cNvPr id="0" name=""/>
        <dsp:cNvSpPr/>
      </dsp:nvSpPr>
      <dsp:spPr>
        <a:xfrm>
          <a:off x="449296" y="812"/>
          <a:ext cx="1406294" cy="625129"/>
        </a:xfrm>
        <a:prstGeom prst="roundRect">
          <a:avLst>
            <a:gd name="adj" fmla="val 10000"/>
          </a:avLst>
        </a:prstGeom>
        <a:gradFill flip="none" rotWithShape="1">
          <a:gsLst>
            <a:gs pos="0">
              <a:srgbClr val="78DBE0"/>
            </a:gs>
            <a:gs pos="100000">
              <a:schemeClr val="tx1">
                <a:lumMod val="75000"/>
              </a:schemeClr>
            </a:gs>
          </a:gsLst>
          <a:lin ang="2700000" scaled="0"/>
          <a:tileRect/>
        </a:gradFill>
        <a:ln w="25400" cap="flat" cmpd="sng" algn="ctr">
          <a:noFill/>
          <a:prstDash val="solid"/>
        </a:ln>
        <a:effectLst>
          <a:outerShdw blurRad="50800" dist="38100" dir="2700000" rotWithShape="0">
            <a:srgbClr val="000000">
              <a:alpha val="4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n-US" sz="1100" b="1" kern="1200" dirty="0" smtClean="0"/>
            <a:t>Migration Assessment Service (MAS)</a:t>
          </a:r>
          <a:endParaRPr lang="en-US" sz="1100" b="1" kern="1200" dirty="0"/>
        </a:p>
      </dsp:txBody>
      <dsp:txXfrm>
        <a:off x="467605" y="19121"/>
        <a:ext cx="1369676" cy="588511"/>
      </dsp:txXfrm>
    </dsp:sp>
    <dsp:sp modelId="{CA8EEA04-0F49-446C-80DF-F8D639CC549E}">
      <dsp:nvSpPr>
        <dsp:cNvPr id="0" name=""/>
        <dsp:cNvSpPr/>
      </dsp:nvSpPr>
      <dsp:spPr>
        <a:xfrm>
          <a:off x="589925" y="625941"/>
          <a:ext cx="140629" cy="305340"/>
        </a:xfrm>
        <a:custGeom>
          <a:avLst/>
          <a:gdLst/>
          <a:ahLst/>
          <a:cxnLst/>
          <a:rect l="0" t="0" r="0" b="0"/>
          <a:pathLst>
            <a:path>
              <a:moveTo>
                <a:pt x="0" y="0"/>
              </a:moveTo>
              <a:lnTo>
                <a:pt x="0" y="305340"/>
              </a:lnTo>
              <a:lnTo>
                <a:pt x="140629" y="305340"/>
              </a:lnTo>
            </a:path>
          </a:pathLst>
        </a:custGeom>
        <a:noFill/>
        <a:ln w="25400" cap="flat" cmpd="sng" algn="ctr">
          <a:solidFill>
            <a:srgbClr val="78DBE0"/>
          </a:solidFill>
          <a:prstDash val="solid"/>
        </a:ln>
        <a:effectLst/>
      </dsp:spPr>
      <dsp:style>
        <a:lnRef idx="2">
          <a:scrgbClr r="0" g="0" b="0"/>
        </a:lnRef>
        <a:fillRef idx="0">
          <a:scrgbClr r="0" g="0" b="0"/>
        </a:fillRef>
        <a:effectRef idx="0">
          <a:scrgbClr r="0" g="0" b="0"/>
        </a:effectRef>
        <a:fontRef idx="minor"/>
      </dsp:style>
    </dsp:sp>
    <dsp:sp modelId="{F1353BE6-7DA2-495B-9015-595775AB42CB}">
      <dsp:nvSpPr>
        <dsp:cNvPr id="0" name=""/>
        <dsp:cNvSpPr/>
      </dsp:nvSpPr>
      <dsp:spPr>
        <a:xfrm>
          <a:off x="730554" y="725642"/>
          <a:ext cx="1104342" cy="411280"/>
        </a:xfrm>
        <a:prstGeom prst="roundRect">
          <a:avLst>
            <a:gd name="adj" fmla="val 10000"/>
          </a:avLst>
        </a:prstGeom>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w="25400" cap="flat" cmpd="sng" algn="ctr">
          <a:solidFill>
            <a:srgbClr val="78DBE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525154"/>
              </a:solidFill>
            </a:rPr>
            <a:t>Architectural </a:t>
          </a:r>
          <a:r>
            <a:rPr lang="en-US" sz="800" b="1" kern="1200" dirty="0" err="1" smtClean="0">
              <a:solidFill>
                <a:srgbClr val="525154"/>
              </a:solidFill>
            </a:rPr>
            <a:t>BluePrint</a:t>
          </a:r>
          <a:endParaRPr lang="en-US" sz="800" b="1" kern="1200" dirty="0">
            <a:solidFill>
              <a:srgbClr val="525154"/>
            </a:solidFill>
          </a:endParaRPr>
        </a:p>
      </dsp:txBody>
      <dsp:txXfrm>
        <a:off x="742600" y="737688"/>
        <a:ext cx="1080250" cy="387188"/>
      </dsp:txXfrm>
    </dsp:sp>
    <dsp:sp modelId="{48A13232-3530-4AD5-A558-19A82F6EA01C}">
      <dsp:nvSpPr>
        <dsp:cNvPr id="0" name=""/>
        <dsp:cNvSpPr/>
      </dsp:nvSpPr>
      <dsp:spPr>
        <a:xfrm>
          <a:off x="589925" y="625941"/>
          <a:ext cx="140629" cy="816321"/>
        </a:xfrm>
        <a:custGeom>
          <a:avLst/>
          <a:gdLst/>
          <a:ahLst/>
          <a:cxnLst/>
          <a:rect l="0" t="0" r="0" b="0"/>
          <a:pathLst>
            <a:path>
              <a:moveTo>
                <a:pt x="0" y="0"/>
              </a:moveTo>
              <a:lnTo>
                <a:pt x="0" y="816321"/>
              </a:lnTo>
              <a:lnTo>
                <a:pt x="140629" y="816321"/>
              </a:lnTo>
            </a:path>
          </a:pathLst>
        </a:custGeom>
        <a:noFill/>
        <a:ln w="25400" cap="flat" cmpd="sng" algn="ctr">
          <a:solidFill>
            <a:srgbClr val="78DBE0"/>
          </a:solidFill>
          <a:prstDash val="solid"/>
        </a:ln>
        <a:effectLst/>
      </dsp:spPr>
      <dsp:style>
        <a:lnRef idx="2">
          <a:scrgbClr r="0" g="0" b="0"/>
        </a:lnRef>
        <a:fillRef idx="0">
          <a:scrgbClr r="0" g="0" b="0"/>
        </a:fillRef>
        <a:effectRef idx="0">
          <a:scrgbClr r="0" g="0" b="0"/>
        </a:effectRef>
        <a:fontRef idx="minor"/>
      </dsp:style>
    </dsp:sp>
    <dsp:sp modelId="{041CD6D3-9781-432B-97CF-43F62F28EEC7}">
      <dsp:nvSpPr>
        <dsp:cNvPr id="0" name=""/>
        <dsp:cNvSpPr/>
      </dsp:nvSpPr>
      <dsp:spPr>
        <a:xfrm>
          <a:off x="730554" y="1236622"/>
          <a:ext cx="1104342" cy="411280"/>
        </a:xfrm>
        <a:prstGeom prst="roundRect">
          <a:avLst>
            <a:gd name="adj" fmla="val 10000"/>
          </a:avLst>
        </a:prstGeom>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w="25400" cap="flat" cmpd="sng" algn="ctr">
          <a:solidFill>
            <a:srgbClr val="78DBE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525154"/>
              </a:solidFill>
            </a:rPr>
            <a:t>Migration Complexity Rating</a:t>
          </a:r>
          <a:endParaRPr lang="en-US" sz="800" b="1" kern="1200" dirty="0">
            <a:solidFill>
              <a:srgbClr val="525154"/>
            </a:solidFill>
          </a:endParaRPr>
        </a:p>
      </dsp:txBody>
      <dsp:txXfrm>
        <a:off x="742600" y="1248668"/>
        <a:ext cx="1080250" cy="387188"/>
      </dsp:txXfrm>
    </dsp:sp>
    <dsp:sp modelId="{F0131D53-FA59-4D78-BBCC-A3B9889A24DA}">
      <dsp:nvSpPr>
        <dsp:cNvPr id="0" name=""/>
        <dsp:cNvSpPr/>
      </dsp:nvSpPr>
      <dsp:spPr>
        <a:xfrm>
          <a:off x="589925" y="625941"/>
          <a:ext cx="140629" cy="1327301"/>
        </a:xfrm>
        <a:custGeom>
          <a:avLst/>
          <a:gdLst/>
          <a:ahLst/>
          <a:cxnLst/>
          <a:rect l="0" t="0" r="0" b="0"/>
          <a:pathLst>
            <a:path>
              <a:moveTo>
                <a:pt x="0" y="0"/>
              </a:moveTo>
              <a:lnTo>
                <a:pt x="0" y="1327301"/>
              </a:lnTo>
              <a:lnTo>
                <a:pt x="140629" y="1327301"/>
              </a:lnTo>
            </a:path>
          </a:pathLst>
        </a:custGeom>
        <a:noFill/>
        <a:ln w="25400" cap="flat" cmpd="sng" algn="ctr">
          <a:solidFill>
            <a:srgbClr val="78DBE0"/>
          </a:solidFill>
          <a:prstDash val="solid"/>
        </a:ln>
        <a:effectLst/>
      </dsp:spPr>
      <dsp:style>
        <a:lnRef idx="2">
          <a:scrgbClr r="0" g="0" b="0"/>
        </a:lnRef>
        <a:fillRef idx="0">
          <a:scrgbClr r="0" g="0" b="0"/>
        </a:fillRef>
        <a:effectRef idx="0">
          <a:scrgbClr r="0" g="0" b="0"/>
        </a:effectRef>
        <a:fontRef idx="minor"/>
      </dsp:style>
    </dsp:sp>
    <dsp:sp modelId="{1C294FC9-B29E-402D-BBC4-7CA59B24741B}">
      <dsp:nvSpPr>
        <dsp:cNvPr id="0" name=""/>
        <dsp:cNvSpPr/>
      </dsp:nvSpPr>
      <dsp:spPr>
        <a:xfrm>
          <a:off x="730554" y="1747603"/>
          <a:ext cx="1104342" cy="411280"/>
        </a:xfrm>
        <a:prstGeom prst="roundRect">
          <a:avLst>
            <a:gd name="adj" fmla="val 10000"/>
          </a:avLst>
        </a:prstGeom>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w="25400" cap="flat" cmpd="sng" algn="ctr">
          <a:solidFill>
            <a:srgbClr val="78DBE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525154"/>
              </a:solidFill>
            </a:rPr>
            <a:t>Proof of Concept</a:t>
          </a:r>
          <a:endParaRPr lang="en-US" sz="800" b="1" kern="1200" dirty="0">
            <a:solidFill>
              <a:srgbClr val="525154"/>
            </a:solidFill>
          </a:endParaRPr>
        </a:p>
      </dsp:txBody>
      <dsp:txXfrm>
        <a:off x="742600" y="1759649"/>
        <a:ext cx="1080250" cy="387188"/>
      </dsp:txXfrm>
    </dsp:sp>
    <dsp:sp modelId="{84A9B2CB-ACFC-2E42-8134-973DBA05485D}">
      <dsp:nvSpPr>
        <dsp:cNvPr id="0" name=""/>
        <dsp:cNvSpPr/>
      </dsp:nvSpPr>
      <dsp:spPr>
        <a:xfrm>
          <a:off x="589925" y="625941"/>
          <a:ext cx="140629" cy="1832043"/>
        </a:xfrm>
        <a:custGeom>
          <a:avLst/>
          <a:gdLst/>
          <a:ahLst/>
          <a:cxnLst/>
          <a:rect l="0" t="0" r="0" b="0"/>
          <a:pathLst>
            <a:path>
              <a:moveTo>
                <a:pt x="0" y="0"/>
              </a:moveTo>
              <a:lnTo>
                <a:pt x="0" y="1832043"/>
              </a:lnTo>
              <a:lnTo>
                <a:pt x="140629" y="1832043"/>
              </a:lnTo>
            </a:path>
          </a:pathLst>
        </a:custGeom>
        <a:noFill/>
        <a:ln w="25400" cap="flat" cmpd="sng" algn="ctr">
          <a:solidFill>
            <a:srgbClr val="4DCAFF"/>
          </a:solidFill>
          <a:prstDash val="solid"/>
        </a:ln>
        <a:effectLst/>
      </dsp:spPr>
      <dsp:style>
        <a:lnRef idx="2">
          <a:scrgbClr r="0" g="0" b="0"/>
        </a:lnRef>
        <a:fillRef idx="0">
          <a:scrgbClr r="0" g="0" b="0"/>
        </a:fillRef>
        <a:effectRef idx="0">
          <a:scrgbClr r="0" g="0" b="0"/>
        </a:effectRef>
        <a:fontRef idx="minor"/>
      </dsp:style>
    </dsp:sp>
    <dsp:sp modelId="{94599D9A-721F-F443-A13A-5E363D2F8113}">
      <dsp:nvSpPr>
        <dsp:cNvPr id="0" name=""/>
        <dsp:cNvSpPr/>
      </dsp:nvSpPr>
      <dsp:spPr>
        <a:xfrm>
          <a:off x="730554" y="2258583"/>
          <a:ext cx="1104648" cy="398801"/>
        </a:xfrm>
        <a:prstGeom prst="roundRect">
          <a:avLst>
            <a:gd name="adj" fmla="val 10000"/>
          </a:avLst>
        </a:prstGeom>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w="25400" cap="flat" cmpd="sng" algn="ctr">
          <a:solidFill>
            <a:srgbClr val="78DBE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525154"/>
              </a:solidFill>
            </a:rPr>
            <a:t>TCO/ROI Analysis</a:t>
          </a:r>
          <a:endParaRPr lang="en-US" sz="800" b="1" kern="1200" dirty="0">
            <a:solidFill>
              <a:srgbClr val="525154"/>
            </a:solidFill>
          </a:endParaRPr>
        </a:p>
      </dsp:txBody>
      <dsp:txXfrm>
        <a:off x="742234" y="2270263"/>
        <a:ext cx="1081288" cy="375441"/>
      </dsp:txXfrm>
    </dsp:sp>
    <dsp:sp modelId="{C48BCB9C-E975-4655-AD0D-9EEA1F18EFDB}">
      <dsp:nvSpPr>
        <dsp:cNvPr id="0" name=""/>
        <dsp:cNvSpPr/>
      </dsp:nvSpPr>
      <dsp:spPr>
        <a:xfrm>
          <a:off x="589925" y="625941"/>
          <a:ext cx="140629" cy="2330545"/>
        </a:xfrm>
        <a:custGeom>
          <a:avLst/>
          <a:gdLst/>
          <a:ahLst/>
          <a:cxnLst/>
          <a:rect l="0" t="0" r="0" b="0"/>
          <a:pathLst>
            <a:path>
              <a:moveTo>
                <a:pt x="0" y="0"/>
              </a:moveTo>
              <a:lnTo>
                <a:pt x="0" y="2330545"/>
              </a:lnTo>
              <a:lnTo>
                <a:pt x="140629" y="2330545"/>
              </a:lnTo>
            </a:path>
          </a:pathLst>
        </a:custGeom>
        <a:noFill/>
        <a:ln w="25400" cap="flat" cmpd="sng" algn="ctr">
          <a:solidFill>
            <a:srgbClr val="00B0F0"/>
          </a:solidFill>
          <a:prstDash val="solid"/>
        </a:ln>
        <a:effectLst/>
      </dsp:spPr>
      <dsp:style>
        <a:lnRef idx="2">
          <a:scrgbClr r="0" g="0" b="0"/>
        </a:lnRef>
        <a:fillRef idx="0">
          <a:scrgbClr r="0" g="0" b="0"/>
        </a:fillRef>
        <a:effectRef idx="0">
          <a:scrgbClr r="0" g="0" b="0"/>
        </a:effectRef>
        <a:fontRef idx="minor"/>
      </dsp:style>
    </dsp:sp>
    <dsp:sp modelId="{440F6335-9BCC-4E3A-8099-3A341220B01B}">
      <dsp:nvSpPr>
        <dsp:cNvPr id="0" name=""/>
        <dsp:cNvSpPr/>
      </dsp:nvSpPr>
      <dsp:spPr>
        <a:xfrm>
          <a:off x="730554" y="2757086"/>
          <a:ext cx="1104648" cy="398801"/>
        </a:xfrm>
        <a:prstGeom prst="roundRect">
          <a:avLst>
            <a:gd name="adj" fmla="val 10000"/>
          </a:avLst>
        </a:prstGeom>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w="25400" cap="flat" cmpd="sng" algn="ctr">
          <a:solidFill>
            <a:srgbClr val="78DBE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525154"/>
              </a:solidFill>
            </a:rPr>
            <a:t>Migration Roadmap</a:t>
          </a:r>
          <a:endParaRPr lang="en-US" sz="800" b="1" kern="1200" dirty="0">
            <a:solidFill>
              <a:srgbClr val="525154"/>
            </a:solidFill>
          </a:endParaRPr>
        </a:p>
      </dsp:txBody>
      <dsp:txXfrm>
        <a:off x="742234" y="2768766"/>
        <a:ext cx="1081288" cy="375441"/>
      </dsp:txXfrm>
    </dsp:sp>
    <dsp:sp modelId="{58B9F38B-B8F8-5B42-A85F-FCCAE932CC0F}">
      <dsp:nvSpPr>
        <dsp:cNvPr id="0" name=""/>
        <dsp:cNvSpPr/>
      </dsp:nvSpPr>
      <dsp:spPr>
        <a:xfrm>
          <a:off x="589925" y="625941"/>
          <a:ext cx="140629" cy="2829047"/>
        </a:xfrm>
        <a:custGeom>
          <a:avLst/>
          <a:gdLst/>
          <a:ahLst/>
          <a:cxnLst/>
          <a:rect l="0" t="0" r="0" b="0"/>
          <a:pathLst>
            <a:path>
              <a:moveTo>
                <a:pt x="0" y="0"/>
              </a:moveTo>
              <a:lnTo>
                <a:pt x="0" y="2829047"/>
              </a:lnTo>
              <a:lnTo>
                <a:pt x="140629" y="2829047"/>
              </a:lnTo>
            </a:path>
          </a:pathLst>
        </a:custGeom>
        <a:noFill/>
        <a:ln w="25400" cap="flat" cmpd="sng" algn="ctr">
          <a:solidFill>
            <a:schemeClr val="tx1">
              <a:lumMod val="60000"/>
              <a:lumOff val="40000"/>
            </a:schemeClr>
          </a:solidFill>
          <a:prstDash val="solid"/>
        </a:ln>
        <a:effectLst/>
      </dsp:spPr>
      <dsp:style>
        <a:lnRef idx="2">
          <a:scrgbClr r="0" g="0" b="0"/>
        </a:lnRef>
        <a:fillRef idx="0">
          <a:scrgbClr r="0" g="0" b="0"/>
        </a:fillRef>
        <a:effectRef idx="0">
          <a:scrgbClr r="0" g="0" b="0"/>
        </a:effectRef>
        <a:fontRef idx="minor"/>
      </dsp:style>
    </dsp:sp>
    <dsp:sp modelId="{B7637D4E-5668-7D45-B616-941B6B788B06}">
      <dsp:nvSpPr>
        <dsp:cNvPr id="0" name=""/>
        <dsp:cNvSpPr/>
      </dsp:nvSpPr>
      <dsp:spPr>
        <a:xfrm>
          <a:off x="730554" y="3255588"/>
          <a:ext cx="1106837" cy="398801"/>
        </a:xfrm>
        <a:prstGeom prst="roundRect">
          <a:avLst>
            <a:gd name="adj" fmla="val 10000"/>
          </a:avLst>
        </a:prstGeom>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w="25400" cap="flat" cmpd="sng" algn="ctr">
          <a:solidFill>
            <a:srgbClr val="78DBE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525154"/>
              </a:solidFill>
            </a:rPr>
            <a:t>Next Steps</a:t>
          </a:r>
          <a:endParaRPr lang="en-US" sz="800" b="1" kern="1200" dirty="0">
            <a:solidFill>
              <a:srgbClr val="525154"/>
            </a:solidFill>
          </a:endParaRPr>
        </a:p>
      </dsp:txBody>
      <dsp:txXfrm>
        <a:off x="742234" y="3267268"/>
        <a:ext cx="1083477" cy="375441"/>
      </dsp:txXfrm>
    </dsp:sp>
    <dsp:sp modelId="{28D2B16C-F9FF-4F23-B0FF-BDC7A6062E24}">
      <dsp:nvSpPr>
        <dsp:cNvPr id="0" name=""/>
        <dsp:cNvSpPr/>
      </dsp:nvSpPr>
      <dsp:spPr>
        <a:xfrm>
          <a:off x="2054991" y="812"/>
          <a:ext cx="1406294" cy="625129"/>
        </a:xfrm>
        <a:prstGeom prst="roundRect">
          <a:avLst>
            <a:gd name="adj" fmla="val 10000"/>
          </a:avLst>
        </a:prstGeom>
        <a:gradFill flip="none" rotWithShape="1">
          <a:gsLst>
            <a:gs pos="0">
              <a:schemeClr val="bg1">
                <a:lumMod val="65000"/>
              </a:schemeClr>
            </a:gs>
            <a:gs pos="95000">
              <a:srgbClr val="525154"/>
            </a:gs>
          </a:gsLst>
          <a:lin ang="1080000" scaled="0"/>
          <a:tileRect/>
        </a:gradFill>
        <a:ln w="25400" cap="flat" cmpd="sng" algn="ctr">
          <a:noFill/>
          <a:prstDash val="solid"/>
        </a:ln>
        <a:effectLst>
          <a:outerShdw blurRad="50800" dist="38100" dir="2700000" rotWithShape="0">
            <a:srgbClr val="000000">
              <a:alpha val="4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smtClean="0"/>
            <a:t>Discovery</a:t>
          </a:r>
          <a:endParaRPr lang="en-US" sz="1200" b="1" kern="1200" dirty="0"/>
        </a:p>
      </dsp:txBody>
      <dsp:txXfrm>
        <a:off x="2073300" y="19121"/>
        <a:ext cx="1369676" cy="588511"/>
      </dsp:txXfrm>
    </dsp:sp>
    <dsp:sp modelId="{8142F40A-98BE-4E93-88C7-744736EBDCE4}">
      <dsp:nvSpPr>
        <dsp:cNvPr id="0" name=""/>
        <dsp:cNvSpPr/>
      </dsp:nvSpPr>
      <dsp:spPr>
        <a:xfrm>
          <a:off x="2195620" y="625941"/>
          <a:ext cx="140629" cy="299101"/>
        </a:xfrm>
        <a:custGeom>
          <a:avLst/>
          <a:gdLst/>
          <a:ahLst/>
          <a:cxnLst/>
          <a:rect l="0" t="0" r="0" b="0"/>
          <a:pathLst>
            <a:path>
              <a:moveTo>
                <a:pt x="0" y="0"/>
              </a:moveTo>
              <a:lnTo>
                <a:pt x="0" y="299101"/>
              </a:lnTo>
              <a:lnTo>
                <a:pt x="140629" y="29910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D242E3-7079-491A-B885-DBB469CF6F52}">
      <dsp:nvSpPr>
        <dsp:cNvPr id="0" name=""/>
        <dsp:cNvSpPr/>
      </dsp:nvSpPr>
      <dsp:spPr>
        <a:xfrm>
          <a:off x="2336250" y="725642"/>
          <a:ext cx="1226433" cy="398801"/>
        </a:xfrm>
        <a:prstGeom prst="roundRect">
          <a:avLst>
            <a:gd name="adj" fmla="val 10000"/>
          </a:avLst>
        </a:prstGeom>
        <a:gradFill rotWithShape="0">
          <a:gsLst>
            <a:gs pos="16000">
              <a:schemeClr val="bg1"/>
            </a:gs>
            <a:gs pos="100000">
              <a:schemeClr val="tx1">
                <a:lumMod val="20000"/>
                <a:lumOff val="80000"/>
              </a:schemeClr>
            </a:gs>
          </a:gsLst>
          <a:lin ang="1980000" scaled="0"/>
        </a:gra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525154"/>
              </a:solidFill>
            </a:rPr>
            <a:t>Gather Business and Technical Requirements</a:t>
          </a:r>
        </a:p>
      </dsp:txBody>
      <dsp:txXfrm>
        <a:off x="2347930" y="737322"/>
        <a:ext cx="1203073" cy="375441"/>
      </dsp:txXfrm>
    </dsp:sp>
    <dsp:sp modelId="{BCEDDA7F-813E-419A-8FCC-9315D346EBDB}">
      <dsp:nvSpPr>
        <dsp:cNvPr id="0" name=""/>
        <dsp:cNvSpPr/>
      </dsp:nvSpPr>
      <dsp:spPr>
        <a:xfrm>
          <a:off x="2195620" y="625941"/>
          <a:ext cx="158457" cy="821078"/>
        </a:xfrm>
        <a:custGeom>
          <a:avLst/>
          <a:gdLst/>
          <a:ahLst/>
          <a:cxnLst/>
          <a:rect l="0" t="0" r="0" b="0"/>
          <a:pathLst>
            <a:path>
              <a:moveTo>
                <a:pt x="0" y="0"/>
              </a:moveTo>
              <a:lnTo>
                <a:pt x="0" y="821078"/>
              </a:lnTo>
              <a:lnTo>
                <a:pt x="158457" y="821078"/>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sp>
    <dsp:sp modelId="{ED0E01A3-57BB-41F0-9687-FA9CE9C339BF}">
      <dsp:nvSpPr>
        <dsp:cNvPr id="0" name=""/>
        <dsp:cNvSpPr/>
      </dsp:nvSpPr>
      <dsp:spPr>
        <a:xfrm>
          <a:off x="2354078" y="1250182"/>
          <a:ext cx="1223580" cy="393677"/>
        </a:xfrm>
        <a:prstGeom prst="roundRect">
          <a:avLst>
            <a:gd name="adj" fmla="val 10000"/>
          </a:avLst>
        </a:prstGeom>
        <a:gradFill flip="none" rotWithShape="1">
          <a:gsLst>
            <a:gs pos="16000">
              <a:schemeClr val="bg1"/>
            </a:gs>
            <a:gs pos="100000">
              <a:schemeClr val="tx1">
                <a:lumMod val="20000"/>
                <a:lumOff val="80000"/>
              </a:schemeClr>
            </a:gs>
          </a:gsLst>
          <a:lin ang="1980000" scaled="0"/>
          <a:tileRect/>
        </a:gra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525154"/>
              </a:solidFill>
            </a:rPr>
            <a:t>Detailed Application Inventory and Analysis</a:t>
          </a:r>
        </a:p>
      </dsp:txBody>
      <dsp:txXfrm>
        <a:off x="2365608" y="1261712"/>
        <a:ext cx="1200520" cy="370617"/>
      </dsp:txXfrm>
    </dsp:sp>
    <dsp:sp modelId="{D8BF7D43-23D6-4C56-831D-5E784E18488B}">
      <dsp:nvSpPr>
        <dsp:cNvPr id="0" name=""/>
        <dsp:cNvSpPr/>
      </dsp:nvSpPr>
      <dsp:spPr>
        <a:xfrm>
          <a:off x="2195620" y="625941"/>
          <a:ext cx="158457" cy="1314456"/>
        </a:xfrm>
        <a:custGeom>
          <a:avLst/>
          <a:gdLst/>
          <a:ahLst/>
          <a:cxnLst/>
          <a:rect l="0" t="0" r="0" b="0"/>
          <a:pathLst>
            <a:path>
              <a:moveTo>
                <a:pt x="0" y="0"/>
              </a:moveTo>
              <a:lnTo>
                <a:pt x="0" y="1314456"/>
              </a:lnTo>
              <a:lnTo>
                <a:pt x="158457" y="131445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1B4AAB-416C-4DD5-BF87-5CC96F46C517}">
      <dsp:nvSpPr>
        <dsp:cNvPr id="0" name=""/>
        <dsp:cNvSpPr/>
      </dsp:nvSpPr>
      <dsp:spPr>
        <a:xfrm>
          <a:off x="2354078" y="1743559"/>
          <a:ext cx="1223580" cy="393677"/>
        </a:xfrm>
        <a:prstGeom prst="roundRect">
          <a:avLst>
            <a:gd name="adj" fmla="val 10000"/>
          </a:avLst>
        </a:prstGeom>
        <a:gradFill flip="none" rotWithShape="1">
          <a:gsLst>
            <a:gs pos="16000">
              <a:schemeClr val="bg1"/>
            </a:gs>
            <a:gs pos="100000">
              <a:schemeClr val="tx1">
                <a:lumMod val="20000"/>
                <a:lumOff val="80000"/>
              </a:schemeClr>
            </a:gs>
          </a:gsLst>
          <a:lin ang="1980000" scaled="0"/>
          <a:tileRect/>
        </a:gra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525154"/>
              </a:solidFill>
            </a:rPr>
            <a:t>Application Infrastructure Mapping</a:t>
          </a:r>
        </a:p>
      </dsp:txBody>
      <dsp:txXfrm>
        <a:off x="2365608" y="1755089"/>
        <a:ext cx="1200520" cy="370617"/>
      </dsp:txXfrm>
    </dsp:sp>
    <dsp:sp modelId="{A141DDB0-0F15-3245-AB06-D606E3E1AC76}">
      <dsp:nvSpPr>
        <dsp:cNvPr id="0" name=""/>
        <dsp:cNvSpPr/>
      </dsp:nvSpPr>
      <dsp:spPr>
        <a:xfrm>
          <a:off x="2195620" y="625941"/>
          <a:ext cx="140629" cy="1784358"/>
        </a:xfrm>
        <a:custGeom>
          <a:avLst/>
          <a:gdLst/>
          <a:ahLst/>
          <a:cxnLst/>
          <a:rect l="0" t="0" r="0" b="0"/>
          <a:pathLst>
            <a:path>
              <a:moveTo>
                <a:pt x="0" y="0"/>
              </a:moveTo>
              <a:lnTo>
                <a:pt x="0" y="1784358"/>
              </a:lnTo>
              <a:lnTo>
                <a:pt x="140629" y="1784358"/>
              </a:lnTo>
            </a:path>
          </a:pathLst>
        </a:custGeom>
        <a:noFill/>
        <a:ln w="2540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sp>
    <dsp:sp modelId="{0D7961CD-A289-034E-82C7-2E7D7A142C44}">
      <dsp:nvSpPr>
        <dsp:cNvPr id="0" name=""/>
        <dsp:cNvSpPr/>
      </dsp:nvSpPr>
      <dsp:spPr>
        <a:xfrm>
          <a:off x="2336250" y="2210899"/>
          <a:ext cx="1225444" cy="398801"/>
        </a:xfrm>
        <a:prstGeom prst="roundRect">
          <a:avLst>
            <a:gd name="adj" fmla="val 10000"/>
          </a:avLst>
        </a:prstGeom>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525154"/>
              </a:solidFill>
            </a:rPr>
            <a:t>Scope and                  High-level Migration   Plan</a:t>
          </a:r>
        </a:p>
      </dsp:txBody>
      <dsp:txXfrm>
        <a:off x="2347930" y="2222579"/>
        <a:ext cx="1202084" cy="375441"/>
      </dsp:txXfrm>
    </dsp:sp>
    <dsp:sp modelId="{1C04555D-823D-475C-8E90-8967A5C03294}">
      <dsp:nvSpPr>
        <dsp:cNvPr id="0" name=""/>
        <dsp:cNvSpPr/>
      </dsp:nvSpPr>
      <dsp:spPr>
        <a:xfrm>
          <a:off x="2195620" y="625941"/>
          <a:ext cx="140629" cy="2282860"/>
        </a:xfrm>
        <a:custGeom>
          <a:avLst/>
          <a:gdLst/>
          <a:ahLst/>
          <a:cxnLst/>
          <a:rect l="0" t="0" r="0" b="0"/>
          <a:pathLst>
            <a:path>
              <a:moveTo>
                <a:pt x="0" y="0"/>
              </a:moveTo>
              <a:lnTo>
                <a:pt x="0" y="2282860"/>
              </a:lnTo>
              <a:lnTo>
                <a:pt x="140629" y="22828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7A5671-5A21-4428-8503-7438DE50FF5A}">
      <dsp:nvSpPr>
        <dsp:cNvPr id="0" name=""/>
        <dsp:cNvSpPr/>
      </dsp:nvSpPr>
      <dsp:spPr>
        <a:xfrm>
          <a:off x="2336250" y="2709401"/>
          <a:ext cx="1225444" cy="398801"/>
        </a:xfrm>
        <a:prstGeom prst="roundRect">
          <a:avLst>
            <a:gd name="adj" fmla="val 10000"/>
          </a:avLst>
        </a:prstGeom>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525154"/>
              </a:solidFill>
            </a:rPr>
            <a:t>Collect and Review Architecture and Design Artifacts</a:t>
          </a:r>
        </a:p>
      </dsp:txBody>
      <dsp:txXfrm>
        <a:off x="2347930" y="2721081"/>
        <a:ext cx="1202084" cy="375441"/>
      </dsp:txXfrm>
    </dsp:sp>
    <dsp:sp modelId="{4142E6D4-29FF-4E61-814C-89C304371CDB}">
      <dsp:nvSpPr>
        <dsp:cNvPr id="0" name=""/>
        <dsp:cNvSpPr/>
      </dsp:nvSpPr>
      <dsp:spPr>
        <a:xfrm>
          <a:off x="2195620" y="625941"/>
          <a:ext cx="140629" cy="2781362"/>
        </a:xfrm>
        <a:custGeom>
          <a:avLst/>
          <a:gdLst/>
          <a:ahLst/>
          <a:cxnLst/>
          <a:rect l="0" t="0" r="0" b="0"/>
          <a:pathLst>
            <a:path>
              <a:moveTo>
                <a:pt x="0" y="0"/>
              </a:moveTo>
              <a:lnTo>
                <a:pt x="0" y="2781362"/>
              </a:lnTo>
              <a:lnTo>
                <a:pt x="140629" y="278136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E881C3-E32F-47C8-BF92-8160D5D23DE2}">
      <dsp:nvSpPr>
        <dsp:cNvPr id="0" name=""/>
        <dsp:cNvSpPr/>
      </dsp:nvSpPr>
      <dsp:spPr>
        <a:xfrm>
          <a:off x="2336250" y="3207903"/>
          <a:ext cx="1225444" cy="398801"/>
        </a:xfrm>
        <a:prstGeom prst="roundRect">
          <a:avLst>
            <a:gd name="adj" fmla="val 10000"/>
          </a:avLst>
        </a:prstGeom>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525154"/>
              </a:solidFill>
            </a:rPr>
            <a:t>Gather Performance Baseline</a:t>
          </a:r>
        </a:p>
      </dsp:txBody>
      <dsp:txXfrm>
        <a:off x="2347930" y="3219583"/>
        <a:ext cx="1202084" cy="375441"/>
      </dsp:txXfrm>
    </dsp:sp>
    <dsp:sp modelId="{30B7A6A6-906F-4E5A-B878-0B5EC0A83E64}">
      <dsp:nvSpPr>
        <dsp:cNvPr id="0" name=""/>
        <dsp:cNvSpPr/>
      </dsp:nvSpPr>
      <dsp:spPr>
        <a:xfrm>
          <a:off x="2195620" y="625941"/>
          <a:ext cx="140629" cy="3279864"/>
        </a:xfrm>
        <a:custGeom>
          <a:avLst/>
          <a:gdLst/>
          <a:ahLst/>
          <a:cxnLst/>
          <a:rect l="0" t="0" r="0" b="0"/>
          <a:pathLst>
            <a:path>
              <a:moveTo>
                <a:pt x="0" y="0"/>
              </a:moveTo>
              <a:lnTo>
                <a:pt x="0" y="3279864"/>
              </a:lnTo>
              <a:lnTo>
                <a:pt x="140629" y="327986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7343BD-1906-497F-914F-8C99BA791908}">
      <dsp:nvSpPr>
        <dsp:cNvPr id="0" name=""/>
        <dsp:cNvSpPr/>
      </dsp:nvSpPr>
      <dsp:spPr>
        <a:xfrm>
          <a:off x="2336250" y="3706405"/>
          <a:ext cx="1225444" cy="398801"/>
        </a:xfrm>
        <a:prstGeom prst="roundRect">
          <a:avLst>
            <a:gd name="adj" fmla="val 10000"/>
          </a:avLst>
        </a:prstGeom>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b="1" kern="1200" smtClean="0">
              <a:solidFill>
                <a:srgbClr val="525154"/>
              </a:solidFill>
            </a:rPr>
            <a:t>3rd Party Infterface Inventory</a:t>
          </a:r>
          <a:endParaRPr lang="en-US" sz="800" b="1" kern="1200" dirty="0" smtClean="0">
            <a:solidFill>
              <a:srgbClr val="525154"/>
            </a:solidFill>
          </a:endParaRPr>
        </a:p>
      </dsp:txBody>
      <dsp:txXfrm>
        <a:off x="2347930" y="3718085"/>
        <a:ext cx="1202084" cy="375441"/>
      </dsp:txXfrm>
    </dsp:sp>
    <dsp:sp modelId="{3D4FB5EA-335E-499B-95BF-7687D3FBD4EC}">
      <dsp:nvSpPr>
        <dsp:cNvPr id="0" name=""/>
        <dsp:cNvSpPr/>
      </dsp:nvSpPr>
      <dsp:spPr>
        <a:xfrm>
          <a:off x="3660686" y="812"/>
          <a:ext cx="1406294" cy="625129"/>
        </a:xfrm>
        <a:prstGeom prst="roundRect">
          <a:avLst>
            <a:gd name="adj" fmla="val 10000"/>
          </a:avLst>
        </a:prstGeom>
        <a:gradFill flip="none" rotWithShape="1">
          <a:gsLst>
            <a:gs pos="0">
              <a:schemeClr val="accent5">
                <a:hueOff val="7416817"/>
                <a:satOff val="-8380"/>
                <a:lumOff val="-9412"/>
              </a:schemeClr>
            </a:gs>
            <a:gs pos="74000">
              <a:schemeClr val="tx1">
                <a:lumMod val="50000"/>
              </a:schemeClr>
            </a:gs>
          </a:gsLst>
          <a:lin ang="2400000" scaled="0"/>
          <a:tileRect/>
        </a:gradFill>
        <a:ln w="25400" cap="flat" cmpd="sng" algn="ctr">
          <a:noFill/>
          <a:prstDash val="solid"/>
        </a:ln>
        <a:effectLst>
          <a:outerShdw blurRad="50800" dist="38100" dir="2700000" rotWithShape="0">
            <a:srgbClr val="000000">
              <a:alpha val="4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smtClean="0"/>
            <a:t>Design and Validation</a:t>
          </a:r>
          <a:endParaRPr lang="en-US" sz="1200" b="1" kern="1200" dirty="0"/>
        </a:p>
      </dsp:txBody>
      <dsp:txXfrm>
        <a:off x="3678995" y="19121"/>
        <a:ext cx="1369676" cy="588511"/>
      </dsp:txXfrm>
    </dsp:sp>
    <dsp:sp modelId="{1BA29894-B876-45DA-A945-31239A6D286C}">
      <dsp:nvSpPr>
        <dsp:cNvPr id="0" name=""/>
        <dsp:cNvSpPr/>
      </dsp:nvSpPr>
      <dsp:spPr>
        <a:xfrm>
          <a:off x="3801315" y="625941"/>
          <a:ext cx="140629" cy="329398"/>
        </a:xfrm>
        <a:custGeom>
          <a:avLst/>
          <a:gdLst/>
          <a:ahLst/>
          <a:cxnLst/>
          <a:rect l="0" t="0" r="0" b="0"/>
          <a:pathLst>
            <a:path>
              <a:moveTo>
                <a:pt x="0" y="0"/>
              </a:moveTo>
              <a:lnTo>
                <a:pt x="0" y="329398"/>
              </a:lnTo>
              <a:lnTo>
                <a:pt x="140629" y="329398"/>
              </a:lnTo>
            </a:path>
          </a:pathLst>
        </a:custGeom>
        <a:noFill/>
        <a:ln w="25400" cap="flat" cmpd="sng" algn="ctr">
          <a:solidFill>
            <a:srgbClr val="0071A0"/>
          </a:solidFill>
          <a:prstDash val="solid"/>
        </a:ln>
        <a:effectLst/>
      </dsp:spPr>
      <dsp:style>
        <a:lnRef idx="2">
          <a:scrgbClr r="0" g="0" b="0"/>
        </a:lnRef>
        <a:fillRef idx="0">
          <a:scrgbClr r="0" g="0" b="0"/>
        </a:fillRef>
        <a:effectRef idx="0">
          <a:scrgbClr r="0" g="0" b="0"/>
        </a:effectRef>
        <a:fontRef idx="minor"/>
      </dsp:style>
    </dsp:sp>
    <dsp:sp modelId="{25BB4803-0057-45BC-BAF2-FF8841FC1D57}">
      <dsp:nvSpPr>
        <dsp:cNvPr id="0" name=""/>
        <dsp:cNvSpPr/>
      </dsp:nvSpPr>
      <dsp:spPr>
        <a:xfrm>
          <a:off x="3941945" y="725642"/>
          <a:ext cx="1196570" cy="459395"/>
        </a:xfrm>
        <a:prstGeom prst="roundRect">
          <a:avLst>
            <a:gd name="adj" fmla="val 10000"/>
          </a:avLst>
        </a:prstGeom>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w="25400" cap="flat" cmpd="sng" algn="ctr">
          <a:solidFill>
            <a:srgbClr val="0071A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525154"/>
              </a:solidFill>
            </a:rPr>
            <a:t>Application Design for Unified Architecture</a:t>
          </a:r>
          <a:endParaRPr lang="en-US" sz="800" b="1" kern="1200" dirty="0">
            <a:solidFill>
              <a:srgbClr val="525154"/>
            </a:solidFill>
          </a:endParaRPr>
        </a:p>
      </dsp:txBody>
      <dsp:txXfrm>
        <a:off x="3955400" y="739097"/>
        <a:ext cx="1169660" cy="432485"/>
      </dsp:txXfrm>
    </dsp:sp>
    <dsp:sp modelId="{A57E1A72-4799-4C9B-9286-C671C54D0760}">
      <dsp:nvSpPr>
        <dsp:cNvPr id="0" name=""/>
        <dsp:cNvSpPr/>
      </dsp:nvSpPr>
      <dsp:spPr>
        <a:xfrm>
          <a:off x="3801315" y="625941"/>
          <a:ext cx="140629" cy="856149"/>
        </a:xfrm>
        <a:custGeom>
          <a:avLst/>
          <a:gdLst/>
          <a:ahLst/>
          <a:cxnLst/>
          <a:rect l="0" t="0" r="0" b="0"/>
          <a:pathLst>
            <a:path>
              <a:moveTo>
                <a:pt x="0" y="0"/>
              </a:moveTo>
              <a:lnTo>
                <a:pt x="0" y="856149"/>
              </a:lnTo>
              <a:lnTo>
                <a:pt x="140629" y="856149"/>
              </a:lnTo>
            </a:path>
          </a:pathLst>
        </a:custGeom>
        <a:noFill/>
        <a:ln w="25400" cap="flat" cmpd="sng" algn="ctr">
          <a:solidFill>
            <a:srgbClr val="0071A0"/>
          </a:solidFill>
          <a:prstDash val="solid"/>
        </a:ln>
        <a:effectLst/>
      </dsp:spPr>
      <dsp:style>
        <a:lnRef idx="2">
          <a:scrgbClr r="0" g="0" b="0"/>
        </a:lnRef>
        <a:fillRef idx="0">
          <a:scrgbClr r="0" g="0" b="0"/>
        </a:fillRef>
        <a:effectRef idx="0">
          <a:scrgbClr r="0" g="0" b="0"/>
        </a:effectRef>
        <a:fontRef idx="minor"/>
      </dsp:style>
    </dsp:sp>
    <dsp:sp modelId="{B51AF781-2691-484F-B6B5-D67C5C61B99B}">
      <dsp:nvSpPr>
        <dsp:cNvPr id="0" name=""/>
        <dsp:cNvSpPr/>
      </dsp:nvSpPr>
      <dsp:spPr>
        <a:xfrm>
          <a:off x="3941945" y="1284738"/>
          <a:ext cx="1166147" cy="394705"/>
        </a:xfrm>
        <a:prstGeom prst="roundRect">
          <a:avLst>
            <a:gd name="adj" fmla="val 10000"/>
          </a:avLst>
        </a:prstGeom>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w="25400" cap="flat" cmpd="sng" algn="ctr">
          <a:solidFill>
            <a:srgbClr val="0071A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525154"/>
              </a:solidFill>
            </a:rPr>
            <a:t>Migration Transfer Map</a:t>
          </a:r>
        </a:p>
      </dsp:txBody>
      <dsp:txXfrm>
        <a:off x="3953506" y="1296299"/>
        <a:ext cx="1143025" cy="371583"/>
      </dsp:txXfrm>
    </dsp:sp>
    <dsp:sp modelId="{9533A442-EAA4-4A16-824A-FF0058166ED5}">
      <dsp:nvSpPr>
        <dsp:cNvPr id="0" name=""/>
        <dsp:cNvSpPr/>
      </dsp:nvSpPr>
      <dsp:spPr>
        <a:xfrm>
          <a:off x="3801315" y="625941"/>
          <a:ext cx="140629" cy="1352603"/>
        </a:xfrm>
        <a:custGeom>
          <a:avLst/>
          <a:gdLst/>
          <a:ahLst/>
          <a:cxnLst/>
          <a:rect l="0" t="0" r="0" b="0"/>
          <a:pathLst>
            <a:path>
              <a:moveTo>
                <a:pt x="0" y="0"/>
              </a:moveTo>
              <a:lnTo>
                <a:pt x="0" y="1352603"/>
              </a:lnTo>
              <a:lnTo>
                <a:pt x="140629" y="135260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4944E4-1651-4B45-8056-C34B059893F7}">
      <dsp:nvSpPr>
        <dsp:cNvPr id="0" name=""/>
        <dsp:cNvSpPr/>
      </dsp:nvSpPr>
      <dsp:spPr>
        <a:xfrm>
          <a:off x="3941945" y="1779144"/>
          <a:ext cx="1170045" cy="398801"/>
        </a:xfrm>
        <a:prstGeom prst="roundRect">
          <a:avLst>
            <a:gd name="adj" fmla="val 10000"/>
          </a:avLst>
        </a:prstGeom>
        <a:gradFill rotWithShape="0">
          <a:gsLst>
            <a:gs pos="0">
              <a:schemeClr val="bg1"/>
            </a:gs>
            <a:gs pos="16000">
              <a:schemeClr val="accent1">
                <a:tint val="44500"/>
                <a:satMod val="160000"/>
              </a:schemeClr>
            </a:gs>
            <a:gs pos="100000">
              <a:schemeClr val="accent1">
                <a:tint val="23500"/>
                <a:satMod val="160000"/>
              </a:schemeClr>
            </a:gs>
          </a:gsLst>
          <a:lin ang="1980000" scaled="0"/>
        </a:gradFill>
        <a:ln w="25400" cap="flat" cmpd="sng" algn="ctr">
          <a:solidFill>
            <a:schemeClr val="tx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525154"/>
              </a:solidFill>
            </a:rPr>
            <a:t>Migration Approach, Method and Tools</a:t>
          </a:r>
          <a:endParaRPr lang="en-US" sz="800" b="1" kern="1200" dirty="0">
            <a:solidFill>
              <a:srgbClr val="525154"/>
            </a:solidFill>
          </a:endParaRPr>
        </a:p>
      </dsp:txBody>
      <dsp:txXfrm>
        <a:off x="3953625" y="1790824"/>
        <a:ext cx="1146685" cy="375441"/>
      </dsp:txXfrm>
    </dsp:sp>
    <dsp:sp modelId="{4447E5A9-D966-4D85-8C33-DD7D8EC5187E}">
      <dsp:nvSpPr>
        <dsp:cNvPr id="0" name=""/>
        <dsp:cNvSpPr/>
      </dsp:nvSpPr>
      <dsp:spPr>
        <a:xfrm>
          <a:off x="3801315" y="625941"/>
          <a:ext cx="140629" cy="1849057"/>
        </a:xfrm>
        <a:custGeom>
          <a:avLst/>
          <a:gdLst/>
          <a:ahLst/>
          <a:cxnLst/>
          <a:rect l="0" t="0" r="0" b="0"/>
          <a:pathLst>
            <a:path>
              <a:moveTo>
                <a:pt x="0" y="0"/>
              </a:moveTo>
              <a:lnTo>
                <a:pt x="0" y="1849057"/>
              </a:lnTo>
              <a:lnTo>
                <a:pt x="140629" y="1849057"/>
              </a:lnTo>
            </a:path>
          </a:pathLst>
        </a:custGeom>
        <a:noFill/>
        <a:ln w="25400" cap="flat" cmpd="sng" algn="ctr">
          <a:solidFill>
            <a:srgbClr val="0071A0"/>
          </a:solidFill>
          <a:prstDash val="solid"/>
        </a:ln>
        <a:effectLst/>
      </dsp:spPr>
      <dsp:style>
        <a:lnRef idx="2">
          <a:scrgbClr r="0" g="0" b="0"/>
        </a:lnRef>
        <a:fillRef idx="0">
          <a:scrgbClr r="0" g="0" b="0"/>
        </a:fillRef>
        <a:effectRef idx="0">
          <a:scrgbClr r="0" g="0" b="0"/>
        </a:effectRef>
        <a:fontRef idx="minor"/>
      </dsp:style>
    </dsp:sp>
    <dsp:sp modelId="{3EAEB319-4BA5-4750-9597-678D6A000AB6}">
      <dsp:nvSpPr>
        <dsp:cNvPr id="0" name=""/>
        <dsp:cNvSpPr/>
      </dsp:nvSpPr>
      <dsp:spPr>
        <a:xfrm>
          <a:off x="3941945" y="2277646"/>
          <a:ext cx="1166147" cy="394705"/>
        </a:xfrm>
        <a:prstGeom prst="roundRect">
          <a:avLst>
            <a:gd name="adj" fmla="val 10000"/>
          </a:avLst>
        </a:prstGeom>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w="25400" cap="flat" cmpd="sng" algn="ctr">
          <a:solidFill>
            <a:srgbClr val="0071A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525154"/>
              </a:solidFill>
            </a:rPr>
            <a:t>Target Architecture Low-level Design Document</a:t>
          </a:r>
        </a:p>
      </dsp:txBody>
      <dsp:txXfrm>
        <a:off x="3953506" y="2289207"/>
        <a:ext cx="1143025" cy="371583"/>
      </dsp:txXfrm>
    </dsp:sp>
    <dsp:sp modelId="{904DBCAE-23E7-4E61-8721-65A94257C536}">
      <dsp:nvSpPr>
        <dsp:cNvPr id="0" name=""/>
        <dsp:cNvSpPr/>
      </dsp:nvSpPr>
      <dsp:spPr>
        <a:xfrm>
          <a:off x="3801315" y="625941"/>
          <a:ext cx="140629" cy="2343464"/>
        </a:xfrm>
        <a:custGeom>
          <a:avLst/>
          <a:gdLst/>
          <a:ahLst/>
          <a:cxnLst/>
          <a:rect l="0" t="0" r="0" b="0"/>
          <a:pathLst>
            <a:path>
              <a:moveTo>
                <a:pt x="0" y="0"/>
              </a:moveTo>
              <a:lnTo>
                <a:pt x="0" y="2343464"/>
              </a:lnTo>
              <a:lnTo>
                <a:pt x="140629" y="2343464"/>
              </a:lnTo>
            </a:path>
          </a:pathLst>
        </a:custGeom>
        <a:noFill/>
        <a:ln w="25400" cap="flat" cmpd="sng" algn="ctr">
          <a:solidFill>
            <a:srgbClr val="0071A0"/>
          </a:solidFill>
          <a:prstDash val="solid"/>
        </a:ln>
        <a:effectLst/>
      </dsp:spPr>
      <dsp:style>
        <a:lnRef idx="2">
          <a:scrgbClr r="0" g="0" b="0"/>
        </a:lnRef>
        <a:fillRef idx="0">
          <a:scrgbClr r="0" g="0" b="0"/>
        </a:fillRef>
        <a:effectRef idx="0">
          <a:scrgbClr r="0" g="0" b="0"/>
        </a:effectRef>
        <a:fontRef idx="minor"/>
      </dsp:style>
    </dsp:sp>
    <dsp:sp modelId="{A7151B11-A46D-440B-842F-F650FC9513BE}">
      <dsp:nvSpPr>
        <dsp:cNvPr id="0" name=""/>
        <dsp:cNvSpPr/>
      </dsp:nvSpPr>
      <dsp:spPr>
        <a:xfrm>
          <a:off x="3941945" y="2772053"/>
          <a:ext cx="1166147" cy="394705"/>
        </a:xfrm>
        <a:prstGeom prst="roundRect">
          <a:avLst>
            <a:gd name="adj" fmla="val 10000"/>
          </a:avLst>
        </a:prstGeom>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w="25400" cap="flat" cmpd="sng" algn="ctr">
          <a:solidFill>
            <a:srgbClr val="0071A0"/>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525154"/>
              </a:solidFill>
            </a:rPr>
            <a:t>Detailed </a:t>
          </a:r>
          <a:br>
            <a:rPr lang="en-US" sz="800" b="1" kern="1200" dirty="0" smtClean="0">
              <a:solidFill>
                <a:srgbClr val="525154"/>
              </a:solidFill>
            </a:rPr>
          </a:br>
          <a:r>
            <a:rPr lang="en-US" sz="800" b="1" kern="1200" dirty="0" smtClean="0">
              <a:solidFill>
                <a:srgbClr val="525154"/>
              </a:solidFill>
            </a:rPr>
            <a:t>Migration Plan</a:t>
          </a:r>
        </a:p>
      </dsp:txBody>
      <dsp:txXfrm>
        <a:off x="3953506" y="2783614"/>
        <a:ext cx="1143025" cy="371583"/>
      </dsp:txXfrm>
    </dsp:sp>
    <dsp:sp modelId="{8F516C43-70A6-A941-BF1D-B94F0378F100}">
      <dsp:nvSpPr>
        <dsp:cNvPr id="0" name=""/>
        <dsp:cNvSpPr/>
      </dsp:nvSpPr>
      <dsp:spPr>
        <a:xfrm>
          <a:off x="3801315" y="625941"/>
          <a:ext cx="140629" cy="2837870"/>
        </a:xfrm>
        <a:custGeom>
          <a:avLst/>
          <a:gdLst/>
          <a:ahLst/>
          <a:cxnLst/>
          <a:rect l="0" t="0" r="0" b="0"/>
          <a:pathLst>
            <a:path>
              <a:moveTo>
                <a:pt x="0" y="0"/>
              </a:moveTo>
              <a:lnTo>
                <a:pt x="0" y="2837870"/>
              </a:lnTo>
              <a:lnTo>
                <a:pt x="140629" y="2837870"/>
              </a:lnTo>
            </a:path>
          </a:pathLst>
        </a:custGeom>
        <a:noFill/>
        <a:ln w="25400" cap="flat" cmpd="sng" algn="ctr">
          <a:solidFill>
            <a:srgbClr val="0071A0"/>
          </a:solidFill>
          <a:prstDash val="solid"/>
        </a:ln>
        <a:effectLst/>
      </dsp:spPr>
      <dsp:style>
        <a:lnRef idx="2">
          <a:scrgbClr r="0" g="0" b="0"/>
        </a:lnRef>
        <a:fillRef idx="0">
          <a:scrgbClr r="0" g="0" b="0"/>
        </a:fillRef>
        <a:effectRef idx="0">
          <a:scrgbClr r="0" g="0" b="0"/>
        </a:effectRef>
        <a:fontRef idx="minor"/>
      </dsp:style>
    </dsp:sp>
    <dsp:sp modelId="{0A86166F-0CC7-634A-BE69-A23CABF9CB5A}">
      <dsp:nvSpPr>
        <dsp:cNvPr id="0" name=""/>
        <dsp:cNvSpPr/>
      </dsp:nvSpPr>
      <dsp:spPr>
        <a:xfrm>
          <a:off x="3941945" y="3266459"/>
          <a:ext cx="1166147" cy="394705"/>
        </a:xfrm>
        <a:prstGeom prst="roundRect">
          <a:avLst>
            <a:gd name="adj" fmla="val 10000"/>
          </a:avLst>
        </a:prstGeom>
        <a:gradFill flip="none" rotWithShape="0">
          <a:gsLst>
            <a:gs pos="100000">
              <a:schemeClr val="tx1">
                <a:lumMod val="20000"/>
                <a:lumOff val="80000"/>
              </a:schemeClr>
            </a:gs>
            <a:gs pos="0">
              <a:schemeClr val="bg1"/>
            </a:gs>
          </a:gsLst>
          <a:lin ang="2700000" scaled="1"/>
          <a:tileRect/>
        </a:gradFill>
        <a:ln w="25400" cap="flat" cmpd="sng" algn="ctr">
          <a:solidFill>
            <a:schemeClr val="accent5">
              <a:hueOff val="7946589"/>
              <a:satOff val="-8978"/>
              <a:lumOff val="-100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525154"/>
              </a:solidFill>
            </a:rPr>
            <a:t>Business and IT Alignment</a:t>
          </a:r>
        </a:p>
      </dsp:txBody>
      <dsp:txXfrm>
        <a:off x="3953506" y="3278020"/>
        <a:ext cx="1143025" cy="371583"/>
      </dsp:txXfrm>
    </dsp:sp>
    <dsp:sp modelId="{04E5BCFB-7183-904F-968D-2610850B5004}">
      <dsp:nvSpPr>
        <dsp:cNvPr id="0" name=""/>
        <dsp:cNvSpPr/>
      </dsp:nvSpPr>
      <dsp:spPr>
        <a:xfrm>
          <a:off x="3801315" y="625941"/>
          <a:ext cx="140629" cy="3419881"/>
        </a:xfrm>
        <a:custGeom>
          <a:avLst/>
          <a:gdLst/>
          <a:ahLst/>
          <a:cxnLst/>
          <a:rect l="0" t="0" r="0" b="0"/>
          <a:pathLst>
            <a:path>
              <a:moveTo>
                <a:pt x="0" y="0"/>
              </a:moveTo>
              <a:lnTo>
                <a:pt x="0" y="3419881"/>
              </a:lnTo>
              <a:lnTo>
                <a:pt x="140629" y="3419881"/>
              </a:lnTo>
            </a:path>
          </a:pathLst>
        </a:custGeom>
        <a:noFill/>
        <a:ln w="25400" cap="flat" cmpd="sng" algn="ctr">
          <a:solidFill>
            <a:srgbClr val="0071A0"/>
          </a:solidFill>
          <a:prstDash val="solid"/>
        </a:ln>
        <a:effectLst/>
      </dsp:spPr>
      <dsp:style>
        <a:lnRef idx="2">
          <a:scrgbClr r="0" g="0" b="0"/>
        </a:lnRef>
        <a:fillRef idx="0">
          <a:scrgbClr r="0" g="0" b="0"/>
        </a:fillRef>
        <a:effectRef idx="0">
          <a:scrgbClr r="0" g="0" b="0"/>
        </a:effectRef>
        <a:fontRef idx="minor"/>
      </dsp:style>
    </dsp:sp>
    <dsp:sp modelId="{5D9ABE3A-3F05-3A4A-BE72-7CA25FBBB036}">
      <dsp:nvSpPr>
        <dsp:cNvPr id="0" name=""/>
        <dsp:cNvSpPr/>
      </dsp:nvSpPr>
      <dsp:spPr>
        <a:xfrm>
          <a:off x="3941945" y="3760865"/>
          <a:ext cx="1166147" cy="569915"/>
        </a:xfrm>
        <a:prstGeom prst="roundRect">
          <a:avLst>
            <a:gd name="adj" fmla="val 10000"/>
          </a:avLst>
        </a:prstGeom>
        <a:gradFill flip="none" rotWithShape="0">
          <a:gsLst>
            <a:gs pos="100000">
              <a:schemeClr val="tx1">
                <a:lumMod val="20000"/>
                <a:lumOff val="80000"/>
              </a:schemeClr>
            </a:gs>
            <a:gs pos="0">
              <a:schemeClr val="bg1"/>
            </a:gs>
          </a:gsLst>
          <a:lin ang="2700000" scaled="1"/>
          <a:tileRect/>
        </a:gra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525154"/>
              </a:solidFill>
            </a:rPr>
            <a:t>Assess and Develop plan for  Third Party Integration </a:t>
          </a:r>
        </a:p>
      </dsp:txBody>
      <dsp:txXfrm>
        <a:off x="3958637" y="3777557"/>
        <a:ext cx="1132763" cy="536531"/>
      </dsp:txXfrm>
    </dsp:sp>
    <dsp:sp modelId="{7DF2C366-C068-0647-98CA-18C501B6EC93}">
      <dsp:nvSpPr>
        <dsp:cNvPr id="0" name=""/>
        <dsp:cNvSpPr/>
      </dsp:nvSpPr>
      <dsp:spPr>
        <a:xfrm>
          <a:off x="3801315" y="625941"/>
          <a:ext cx="140629" cy="4001893"/>
        </a:xfrm>
        <a:custGeom>
          <a:avLst/>
          <a:gdLst/>
          <a:ahLst/>
          <a:cxnLst/>
          <a:rect l="0" t="0" r="0" b="0"/>
          <a:pathLst>
            <a:path>
              <a:moveTo>
                <a:pt x="0" y="0"/>
              </a:moveTo>
              <a:lnTo>
                <a:pt x="0" y="4001893"/>
              </a:lnTo>
              <a:lnTo>
                <a:pt x="140629" y="4001893"/>
              </a:lnTo>
            </a:path>
          </a:pathLst>
        </a:custGeom>
        <a:noFill/>
        <a:ln w="25400" cap="flat" cmpd="sng" algn="ctr">
          <a:solidFill>
            <a:srgbClr val="0071A0"/>
          </a:solidFill>
          <a:prstDash val="solid"/>
        </a:ln>
        <a:effectLst/>
      </dsp:spPr>
      <dsp:style>
        <a:lnRef idx="2">
          <a:scrgbClr r="0" g="0" b="0"/>
        </a:lnRef>
        <a:fillRef idx="0">
          <a:scrgbClr r="0" g="0" b="0"/>
        </a:fillRef>
        <a:effectRef idx="0">
          <a:scrgbClr r="0" g="0" b="0"/>
        </a:effectRef>
        <a:fontRef idx="minor"/>
      </dsp:style>
    </dsp:sp>
    <dsp:sp modelId="{B5B1ADA7-3CA9-1247-A669-ABD8B0A02F2C}">
      <dsp:nvSpPr>
        <dsp:cNvPr id="0" name=""/>
        <dsp:cNvSpPr/>
      </dsp:nvSpPr>
      <dsp:spPr>
        <a:xfrm>
          <a:off x="3941945" y="4430481"/>
          <a:ext cx="1166147" cy="394705"/>
        </a:xfrm>
        <a:prstGeom prst="roundRect">
          <a:avLst>
            <a:gd name="adj" fmla="val 10000"/>
          </a:avLst>
        </a:prstGeom>
        <a:gradFill flip="none" rotWithShape="0">
          <a:gsLst>
            <a:gs pos="100000">
              <a:schemeClr val="tx1">
                <a:lumMod val="20000"/>
                <a:lumOff val="80000"/>
              </a:schemeClr>
            </a:gs>
            <a:gs pos="0">
              <a:schemeClr val="bg1"/>
            </a:gs>
          </a:gsLst>
          <a:lin ang="2700000" scaled="1"/>
          <a:tileRect/>
        </a:gra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525154"/>
              </a:solidFill>
            </a:rPr>
            <a:t>Functional and Non-functional Test Plans</a:t>
          </a:r>
        </a:p>
      </dsp:txBody>
      <dsp:txXfrm>
        <a:off x="3953506" y="4442042"/>
        <a:ext cx="1143025" cy="371583"/>
      </dsp:txXfrm>
    </dsp:sp>
    <dsp:sp modelId="{AC77B542-47B8-4907-BD63-7E841E1228BB}">
      <dsp:nvSpPr>
        <dsp:cNvPr id="0" name=""/>
        <dsp:cNvSpPr/>
      </dsp:nvSpPr>
      <dsp:spPr>
        <a:xfrm>
          <a:off x="5266381" y="812"/>
          <a:ext cx="1406294" cy="625129"/>
        </a:xfrm>
        <a:prstGeom prst="roundRect">
          <a:avLst>
            <a:gd name="adj" fmla="val 10000"/>
          </a:avLst>
        </a:prstGeom>
        <a:gradFill flip="none" rotWithShape="1">
          <a:gsLst>
            <a:gs pos="0">
              <a:srgbClr val="319569"/>
            </a:gs>
            <a:gs pos="68000">
              <a:schemeClr val="accent4">
                <a:lumMod val="75000"/>
              </a:schemeClr>
            </a:gs>
          </a:gsLst>
          <a:lin ang="1080000" scaled="0"/>
          <a:tileRect/>
        </a:gradFill>
        <a:ln w="25400" cap="flat" cmpd="sng" algn="ctr">
          <a:noFill/>
          <a:prstDash val="solid"/>
        </a:ln>
        <a:effectLst>
          <a:outerShdw blurRad="50800" dist="38100" dir="2700000" rotWithShape="0">
            <a:srgbClr val="000000">
              <a:alpha val="4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smtClean="0"/>
            <a:t>Production Execution</a:t>
          </a:r>
          <a:endParaRPr lang="en-US" sz="1200" b="1" kern="1200" dirty="0"/>
        </a:p>
      </dsp:txBody>
      <dsp:txXfrm>
        <a:off x="5284690" y="19121"/>
        <a:ext cx="1369676" cy="588511"/>
      </dsp:txXfrm>
    </dsp:sp>
    <dsp:sp modelId="{BC5A6DF6-720A-4B0F-AD53-D81051D41930}">
      <dsp:nvSpPr>
        <dsp:cNvPr id="0" name=""/>
        <dsp:cNvSpPr/>
      </dsp:nvSpPr>
      <dsp:spPr>
        <a:xfrm>
          <a:off x="5407010" y="625941"/>
          <a:ext cx="140629" cy="331781"/>
        </a:xfrm>
        <a:custGeom>
          <a:avLst/>
          <a:gdLst/>
          <a:ahLst/>
          <a:cxnLst/>
          <a:rect l="0" t="0" r="0" b="0"/>
          <a:pathLst>
            <a:path>
              <a:moveTo>
                <a:pt x="0" y="0"/>
              </a:moveTo>
              <a:lnTo>
                <a:pt x="0" y="331781"/>
              </a:lnTo>
              <a:lnTo>
                <a:pt x="140629" y="331781"/>
              </a:lnTo>
            </a:path>
          </a:pathLst>
        </a:custGeom>
        <a:noFill/>
        <a:ln w="25400" cap="flat" cmpd="sng" algn="ctr">
          <a:solidFill>
            <a:srgbClr val="319569"/>
          </a:solidFill>
          <a:prstDash val="solid"/>
        </a:ln>
        <a:effectLst/>
      </dsp:spPr>
      <dsp:style>
        <a:lnRef idx="2">
          <a:scrgbClr r="0" g="0" b="0"/>
        </a:lnRef>
        <a:fillRef idx="0">
          <a:scrgbClr r="0" g="0" b="0"/>
        </a:fillRef>
        <a:effectRef idx="0">
          <a:scrgbClr r="0" g="0" b="0"/>
        </a:effectRef>
        <a:fontRef idx="minor"/>
      </dsp:style>
    </dsp:sp>
    <dsp:sp modelId="{5B83CEB6-AFA3-4302-AEE5-A3C388E1C929}">
      <dsp:nvSpPr>
        <dsp:cNvPr id="0" name=""/>
        <dsp:cNvSpPr/>
      </dsp:nvSpPr>
      <dsp:spPr>
        <a:xfrm>
          <a:off x="5547640" y="725642"/>
          <a:ext cx="1125035" cy="464161"/>
        </a:xfrm>
        <a:prstGeom prst="roundRect">
          <a:avLst>
            <a:gd name="adj" fmla="val 10000"/>
          </a:avLst>
        </a:prstGeom>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w="25400" cap="flat" cmpd="sng" algn="ctr">
          <a:solidFill>
            <a:srgbClr val="008041"/>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525154"/>
              </a:solidFill>
            </a:rPr>
            <a:t>Deploy Unified Architecture</a:t>
          </a:r>
          <a:endParaRPr lang="en-US" sz="800" b="1" kern="1200" dirty="0">
            <a:solidFill>
              <a:srgbClr val="525154"/>
            </a:solidFill>
          </a:endParaRPr>
        </a:p>
      </dsp:txBody>
      <dsp:txXfrm>
        <a:off x="5561235" y="739237"/>
        <a:ext cx="1097845" cy="436971"/>
      </dsp:txXfrm>
    </dsp:sp>
    <dsp:sp modelId="{ADD1666B-7D3F-A844-8F57-9418BEAFB157}">
      <dsp:nvSpPr>
        <dsp:cNvPr id="0" name=""/>
        <dsp:cNvSpPr/>
      </dsp:nvSpPr>
      <dsp:spPr>
        <a:xfrm>
          <a:off x="5407010" y="625941"/>
          <a:ext cx="140629" cy="895642"/>
        </a:xfrm>
        <a:custGeom>
          <a:avLst/>
          <a:gdLst/>
          <a:ahLst/>
          <a:cxnLst/>
          <a:rect l="0" t="0" r="0" b="0"/>
          <a:pathLst>
            <a:path>
              <a:moveTo>
                <a:pt x="0" y="0"/>
              </a:moveTo>
              <a:lnTo>
                <a:pt x="0" y="895642"/>
              </a:lnTo>
              <a:lnTo>
                <a:pt x="140629" y="895642"/>
              </a:lnTo>
            </a:path>
          </a:pathLst>
        </a:custGeom>
        <a:noFill/>
        <a:ln w="25400" cap="flat" cmpd="sng" algn="ctr">
          <a:solidFill>
            <a:schemeClr val="accent4"/>
          </a:solidFill>
          <a:prstDash val="solid"/>
        </a:ln>
        <a:effectLst/>
      </dsp:spPr>
      <dsp:style>
        <a:lnRef idx="2">
          <a:scrgbClr r="0" g="0" b="0"/>
        </a:lnRef>
        <a:fillRef idx="0">
          <a:scrgbClr r="0" g="0" b="0"/>
        </a:fillRef>
        <a:effectRef idx="0">
          <a:scrgbClr r="0" g="0" b="0"/>
        </a:effectRef>
        <a:fontRef idx="minor"/>
      </dsp:style>
    </dsp:sp>
    <dsp:sp modelId="{3CA8EC09-F1A2-A546-941A-EB33462DD39C}">
      <dsp:nvSpPr>
        <dsp:cNvPr id="0" name=""/>
        <dsp:cNvSpPr/>
      </dsp:nvSpPr>
      <dsp:spPr>
        <a:xfrm>
          <a:off x="5547640" y="1289503"/>
          <a:ext cx="1125035" cy="464161"/>
        </a:xfrm>
        <a:prstGeom prst="roundRect">
          <a:avLst>
            <a:gd name="adj" fmla="val 10000"/>
          </a:avLst>
        </a:prstGeom>
        <a:gradFill flip="none" rotWithShape="0">
          <a:gsLst>
            <a:gs pos="100000">
              <a:schemeClr val="tx1">
                <a:lumMod val="20000"/>
                <a:lumOff val="80000"/>
              </a:schemeClr>
            </a:gs>
            <a:gs pos="0">
              <a:schemeClr val="bg1"/>
            </a:gs>
          </a:gsLst>
          <a:lin ang="2940000" scaled="0"/>
          <a:tileRect/>
        </a:gradFill>
        <a:ln w="25400" cap="flat" cmpd="sng" algn="ctr">
          <a:solidFill>
            <a:srgbClr val="008041"/>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525154"/>
              </a:solidFill>
            </a:rPr>
            <a:t>Execute Migration (App, DB, Data &amp; Code etc.)</a:t>
          </a:r>
        </a:p>
      </dsp:txBody>
      <dsp:txXfrm>
        <a:off x="5561235" y="1303098"/>
        <a:ext cx="1097845" cy="436971"/>
      </dsp:txXfrm>
    </dsp:sp>
    <dsp:sp modelId="{6507247B-1D7E-4548-940A-0E086C1100D0}">
      <dsp:nvSpPr>
        <dsp:cNvPr id="0" name=""/>
        <dsp:cNvSpPr/>
      </dsp:nvSpPr>
      <dsp:spPr>
        <a:xfrm>
          <a:off x="5407010" y="625941"/>
          <a:ext cx="140629" cy="1459504"/>
        </a:xfrm>
        <a:custGeom>
          <a:avLst/>
          <a:gdLst/>
          <a:ahLst/>
          <a:cxnLst/>
          <a:rect l="0" t="0" r="0" b="0"/>
          <a:pathLst>
            <a:path>
              <a:moveTo>
                <a:pt x="0" y="0"/>
              </a:moveTo>
              <a:lnTo>
                <a:pt x="0" y="1459504"/>
              </a:lnTo>
              <a:lnTo>
                <a:pt x="140629" y="1459504"/>
              </a:lnTo>
            </a:path>
          </a:pathLst>
        </a:custGeom>
        <a:noFill/>
        <a:ln w="25400" cap="flat" cmpd="sng" algn="ctr">
          <a:solidFill>
            <a:srgbClr val="319569"/>
          </a:solidFill>
          <a:prstDash val="solid"/>
        </a:ln>
        <a:effectLst/>
      </dsp:spPr>
      <dsp:style>
        <a:lnRef idx="2">
          <a:scrgbClr r="0" g="0" b="0"/>
        </a:lnRef>
        <a:fillRef idx="0">
          <a:scrgbClr r="0" g="0" b="0"/>
        </a:fillRef>
        <a:effectRef idx="0">
          <a:scrgbClr r="0" g="0" b="0"/>
        </a:effectRef>
        <a:fontRef idx="minor"/>
      </dsp:style>
    </dsp:sp>
    <dsp:sp modelId="{70995829-43E4-43D8-BE61-3C2D4BB81872}">
      <dsp:nvSpPr>
        <dsp:cNvPr id="0" name=""/>
        <dsp:cNvSpPr/>
      </dsp:nvSpPr>
      <dsp:spPr>
        <a:xfrm>
          <a:off x="5547640" y="1853365"/>
          <a:ext cx="1125035" cy="464161"/>
        </a:xfrm>
        <a:prstGeom prst="roundRect">
          <a:avLst>
            <a:gd name="adj" fmla="val 10000"/>
          </a:avLst>
        </a:prstGeom>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w="25400" cap="flat" cmpd="sng" algn="ctr">
          <a:solidFill>
            <a:srgbClr val="008041"/>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525154"/>
              </a:solidFill>
            </a:rPr>
            <a:t>User </a:t>
          </a:r>
          <a:r>
            <a:rPr lang="en-US" sz="800" b="1" kern="1200" smtClean="0">
              <a:solidFill>
                <a:srgbClr val="525154"/>
              </a:solidFill>
            </a:rPr>
            <a:t>Acceptance Testing</a:t>
          </a:r>
          <a:endParaRPr lang="en-US" sz="800" b="1" kern="1200" dirty="0" smtClean="0">
            <a:solidFill>
              <a:srgbClr val="525154"/>
            </a:solidFill>
          </a:endParaRPr>
        </a:p>
      </dsp:txBody>
      <dsp:txXfrm>
        <a:off x="5561235" y="1866960"/>
        <a:ext cx="1097845" cy="436971"/>
      </dsp:txXfrm>
    </dsp:sp>
    <dsp:sp modelId="{B4565274-28E5-4B3B-8797-AC6C8BC8993B}">
      <dsp:nvSpPr>
        <dsp:cNvPr id="0" name=""/>
        <dsp:cNvSpPr/>
      </dsp:nvSpPr>
      <dsp:spPr>
        <a:xfrm>
          <a:off x="5407010" y="625941"/>
          <a:ext cx="140629" cy="2139399"/>
        </a:xfrm>
        <a:custGeom>
          <a:avLst/>
          <a:gdLst/>
          <a:ahLst/>
          <a:cxnLst/>
          <a:rect l="0" t="0" r="0" b="0"/>
          <a:pathLst>
            <a:path>
              <a:moveTo>
                <a:pt x="0" y="0"/>
              </a:moveTo>
              <a:lnTo>
                <a:pt x="0" y="2139399"/>
              </a:lnTo>
              <a:lnTo>
                <a:pt x="140629" y="2139399"/>
              </a:lnTo>
            </a:path>
          </a:pathLst>
        </a:custGeom>
        <a:noFill/>
        <a:ln w="25400" cap="flat" cmpd="sng" algn="ctr">
          <a:solidFill>
            <a:srgbClr val="319569"/>
          </a:solidFill>
          <a:prstDash val="solid"/>
        </a:ln>
        <a:effectLst/>
      </dsp:spPr>
      <dsp:style>
        <a:lnRef idx="2">
          <a:scrgbClr r="0" g="0" b="0"/>
        </a:lnRef>
        <a:fillRef idx="0">
          <a:scrgbClr r="0" g="0" b="0"/>
        </a:fillRef>
        <a:effectRef idx="0">
          <a:scrgbClr r="0" g="0" b="0"/>
        </a:effectRef>
        <a:fontRef idx="minor"/>
      </dsp:style>
    </dsp:sp>
    <dsp:sp modelId="{A66F9763-97FA-4442-B140-B7026B663137}">
      <dsp:nvSpPr>
        <dsp:cNvPr id="0" name=""/>
        <dsp:cNvSpPr/>
      </dsp:nvSpPr>
      <dsp:spPr>
        <a:xfrm>
          <a:off x="5547640" y="2417227"/>
          <a:ext cx="1125035" cy="696227"/>
        </a:xfrm>
        <a:prstGeom prst="roundRect">
          <a:avLst>
            <a:gd name="adj" fmla="val 10000"/>
          </a:avLst>
        </a:prstGeom>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w="25400" cap="flat" cmpd="sng" algn="ctr">
          <a:solidFill>
            <a:srgbClr val="008041"/>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525154"/>
              </a:solidFill>
            </a:rPr>
            <a:t>System Management Framework </a:t>
          </a:r>
          <a:br>
            <a:rPr lang="en-US" sz="800" b="1" kern="1200" dirty="0" smtClean="0">
              <a:solidFill>
                <a:srgbClr val="525154"/>
              </a:solidFill>
            </a:rPr>
          </a:br>
          <a:r>
            <a:rPr lang="en-US" sz="800" b="1" kern="1200" dirty="0" smtClean="0">
              <a:solidFill>
                <a:srgbClr val="525154"/>
              </a:solidFill>
            </a:rPr>
            <a:t>Integration</a:t>
          </a:r>
        </a:p>
      </dsp:txBody>
      <dsp:txXfrm>
        <a:off x="5568032" y="2437619"/>
        <a:ext cx="1084251" cy="655443"/>
      </dsp:txXfrm>
    </dsp:sp>
    <dsp:sp modelId="{264CFBAD-9A70-49D5-9081-274A423EAD99}">
      <dsp:nvSpPr>
        <dsp:cNvPr id="0" name=""/>
        <dsp:cNvSpPr/>
      </dsp:nvSpPr>
      <dsp:spPr>
        <a:xfrm>
          <a:off x="6872076" y="812"/>
          <a:ext cx="1406294" cy="625129"/>
        </a:xfrm>
        <a:prstGeom prst="roundRect">
          <a:avLst>
            <a:gd name="adj" fmla="val 10000"/>
          </a:avLst>
        </a:prstGeom>
        <a:gradFill flip="none" rotWithShape="1">
          <a:gsLst>
            <a:gs pos="0">
              <a:schemeClr val="accent5">
                <a:hueOff val="12361362"/>
                <a:satOff val="-13966"/>
                <a:lumOff val="-15686"/>
              </a:schemeClr>
            </a:gs>
            <a:gs pos="100000">
              <a:schemeClr val="accent6">
                <a:lumMod val="75000"/>
              </a:schemeClr>
            </a:gs>
          </a:gsLst>
          <a:lin ang="2460000" scaled="0"/>
          <a:tileRect/>
        </a:gradFill>
        <a:ln w="25400" cap="flat" cmpd="sng" algn="ctr">
          <a:noFill/>
          <a:prstDash val="solid"/>
        </a:ln>
        <a:effectLst>
          <a:outerShdw blurRad="50800" dist="38100" dir="2700000" rotWithShape="0">
            <a:srgbClr val="000000">
              <a:alpha val="43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smtClean="0"/>
            <a:t>Post-Migration</a:t>
          </a:r>
        </a:p>
      </dsp:txBody>
      <dsp:txXfrm>
        <a:off x="6890385" y="19121"/>
        <a:ext cx="1369676" cy="588511"/>
      </dsp:txXfrm>
    </dsp:sp>
    <dsp:sp modelId="{B03C5790-3242-473D-834E-0FA32566091C}">
      <dsp:nvSpPr>
        <dsp:cNvPr id="0" name=""/>
        <dsp:cNvSpPr/>
      </dsp:nvSpPr>
      <dsp:spPr>
        <a:xfrm>
          <a:off x="7012706" y="625941"/>
          <a:ext cx="140629" cy="299101"/>
        </a:xfrm>
        <a:custGeom>
          <a:avLst/>
          <a:gdLst/>
          <a:ahLst/>
          <a:cxnLst/>
          <a:rect l="0" t="0" r="0" b="0"/>
          <a:pathLst>
            <a:path>
              <a:moveTo>
                <a:pt x="0" y="0"/>
              </a:moveTo>
              <a:lnTo>
                <a:pt x="0" y="299101"/>
              </a:lnTo>
              <a:lnTo>
                <a:pt x="140629" y="29910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E12101-F9B8-429D-A8C1-FE3C756C8FEF}">
      <dsp:nvSpPr>
        <dsp:cNvPr id="0" name=""/>
        <dsp:cNvSpPr/>
      </dsp:nvSpPr>
      <dsp:spPr>
        <a:xfrm>
          <a:off x="7153335" y="725642"/>
          <a:ext cx="1138620" cy="398801"/>
        </a:xfrm>
        <a:prstGeom prst="roundRect">
          <a:avLst>
            <a:gd name="adj" fmla="val 10000"/>
          </a:avLst>
        </a:prstGeom>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w="25400" cap="flat" cmpd="sng" algn="ctr">
          <a:solidFill>
            <a:schemeClr val="accent5">
              <a:hueOff val="11036929"/>
              <a:satOff val="-12470"/>
              <a:lumOff val="-140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525154"/>
              </a:solidFill>
            </a:rPr>
            <a:t>Unified Landscape Analysis</a:t>
          </a:r>
        </a:p>
      </dsp:txBody>
      <dsp:txXfrm>
        <a:off x="7165015" y="737322"/>
        <a:ext cx="1115260" cy="375441"/>
      </dsp:txXfrm>
    </dsp:sp>
    <dsp:sp modelId="{45A4DEFE-B0A8-4E5B-94FE-D3044393C650}">
      <dsp:nvSpPr>
        <dsp:cNvPr id="0" name=""/>
        <dsp:cNvSpPr/>
      </dsp:nvSpPr>
      <dsp:spPr>
        <a:xfrm>
          <a:off x="7012706" y="625941"/>
          <a:ext cx="140629" cy="797603"/>
        </a:xfrm>
        <a:custGeom>
          <a:avLst/>
          <a:gdLst/>
          <a:ahLst/>
          <a:cxnLst/>
          <a:rect l="0" t="0" r="0" b="0"/>
          <a:pathLst>
            <a:path>
              <a:moveTo>
                <a:pt x="0" y="0"/>
              </a:moveTo>
              <a:lnTo>
                <a:pt x="0" y="797603"/>
              </a:lnTo>
              <a:lnTo>
                <a:pt x="140629" y="79760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1A35FC-418D-4B74-8D5A-9DB209719BEF}">
      <dsp:nvSpPr>
        <dsp:cNvPr id="0" name=""/>
        <dsp:cNvSpPr/>
      </dsp:nvSpPr>
      <dsp:spPr>
        <a:xfrm>
          <a:off x="7153335" y="1224144"/>
          <a:ext cx="1138620" cy="398801"/>
        </a:xfrm>
        <a:prstGeom prst="roundRect">
          <a:avLst>
            <a:gd name="adj" fmla="val 10000"/>
          </a:avLst>
        </a:prstGeom>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w="25400" cap="flat" cmpd="sng" algn="ctr">
          <a:solidFill>
            <a:schemeClr val="accent5">
              <a:hueOff val="11478406"/>
              <a:satOff val="-12968"/>
              <a:lumOff val="-145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525154"/>
              </a:solidFill>
            </a:rPr>
            <a:t>Onsite/Remote Operational Support</a:t>
          </a:r>
        </a:p>
      </dsp:txBody>
      <dsp:txXfrm>
        <a:off x="7165015" y="1235824"/>
        <a:ext cx="1115260" cy="375441"/>
      </dsp:txXfrm>
    </dsp:sp>
    <dsp:sp modelId="{7998582D-41EF-4111-A208-A4F18766F035}">
      <dsp:nvSpPr>
        <dsp:cNvPr id="0" name=""/>
        <dsp:cNvSpPr/>
      </dsp:nvSpPr>
      <dsp:spPr>
        <a:xfrm>
          <a:off x="7012706" y="625941"/>
          <a:ext cx="140629" cy="1296105"/>
        </a:xfrm>
        <a:custGeom>
          <a:avLst/>
          <a:gdLst/>
          <a:ahLst/>
          <a:cxnLst/>
          <a:rect l="0" t="0" r="0" b="0"/>
          <a:pathLst>
            <a:path>
              <a:moveTo>
                <a:pt x="0" y="0"/>
              </a:moveTo>
              <a:lnTo>
                <a:pt x="0" y="1296105"/>
              </a:lnTo>
              <a:lnTo>
                <a:pt x="140629" y="129610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6506E6-B4DE-4782-9404-4508B1118FE5}">
      <dsp:nvSpPr>
        <dsp:cNvPr id="0" name=""/>
        <dsp:cNvSpPr/>
      </dsp:nvSpPr>
      <dsp:spPr>
        <a:xfrm>
          <a:off x="7153335" y="1722646"/>
          <a:ext cx="1167793" cy="398801"/>
        </a:xfrm>
        <a:prstGeom prst="roundRect">
          <a:avLst>
            <a:gd name="adj" fmla="val 10000"/>
          </a:avLst>
        </a:prstGeom>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w="25400" cap="flat" cmpd="sng" algn="ctr">
          <a:solidFill>
            <a:schemeClr val="accent5">
              <a:hueOff val="11919883"/>
              <a:satOff val="-13467"/>
              <a:lumOff val="-151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525154"/>
              </a:solidFill>
            </a:rPr>
            <a:t>Knowledge Transfer</a:t>
          </a:r>
        </a:p>
      </dsp:txBody>
      <dsp:txXfrm>
        <a:off x="7165015" y="1734326"/>
        <a:ext cx="1144433" cy="375441"/>
      </dsp:txXfrm>
    </dsp:sp>
    <dsp:sp modelId="{990E637B-1B7B-4216-B95F-BCFB63187E5F}">
      <dsp:nvSpPr>
        <dsp:cNvPr id="0" name=""/>
        <dsp:cNvSpPr/>
      </dsp:nvSpPr>
      <dsp:spPr>
        <a:xfrm>
          <a:off x="7012706" y="625941"/>
          <a:ext cx="140629" cy="1794607"/>
        </a:xfrm>
        <a:custGeom>
          <a:avLst/>
          <a:gdLst/>
          <a:ahLst/>
          <a:cxnLst/>
          <a:rect l="0" t="0" r="0" b="0"/>
          <a:pathLst>
            <a:path>
              <a:moveTo>
                <a:pt x="0" y="0"/>
              </a:moveTo>
              <a:lnTo>
                <a:pt x="0" y="1794607"/>
              </a:lnTo>
              <a:lnTo>
                <a:pt x="140629" y="179460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EE3BA2-463F-4C04-8860-21B5FD5CD1CF}">
      <dsp:nvSpPr>
        <dsp:cNvPr id="0" name=""/>
        <dsp:cNvSpPr/>
      </dsp:nvSpPr>
      <dsp:spPr>
        <a:xfrm>
          <a:off x="7153335" y="2221148"/>
          <a:ext cx="1167793" cy="398801"/>
        </a:xfrm>
        <a:prstGeom prst="roundRect">
          <a:avLst>
            <a:gd name="adj" fmla="val 10000"/>
          </a:avLst>
        </a:prstGeom>
        <a:gradFill flip="none" rotWithShape="1">
          <a:gsLst>
            <a:gs pos="16000">
              <a:schemeClr val="lt1">
                <a:hueOff val="0"/>
                <a:satOff val="0"/>
                <a:lumOff val="0"/>
                <a:alpha val="90000"/>
              </a:schemeClr>
            </a:gs>
            <a:gs pos="100000">
              <a:schemeClr val="tx1">
                <a:lumMod val="20000"/>
                <a:lumOff val="80000"/>
                <a:alpha val="90000"/>
              </a:schemeClr>
            </a:gs>
          </a:gsLst>
          <a:lin ang="1980000" scaled="0"/>
          <a:tileRect/>
        </a:gradFill>
        <a:ln w="25400" cap="flat" cmpd="sng" algn="ctr">
          <a:solidFill>
            <a:schemeClr val="accent5">
              <a:hueOff val="12361360"/>
              <a:satOff val="-13966"/>
              <a:lumOff val="-15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525154"/>
              </a:solidFill>
            </a:rPr>
            <a:t>Architecture and Design  Support</a:t>
          </a:r>
        </a:p>
      </dsp:txBody>
      <dsp:txXfrm>
        <a:off x="7165015" y="2232828"/>
        <a:ext cx="1144433" cy="3754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BC27CC-29D5-475A-B59B-31B75DA551CF}" type="datetimeFigureOut">
              <a:rPr lang="en-US" smtClean="0"/>
              <a:t>11/25/2013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BD80AA-4F45-4124-BD5A-ED7C78B77B49}" type="slidenum">
              <a:rPr lang="en-US" smtClean="0"/>
              <a:t>‹#›</a:t>
            </a:fld>
            <a:endParaRPr lang="en-US"/>
          </a:p>
        </p:txBody>
      </p:sp>
    </p:spTree>
    <p:extLst>
      <p:ext uri="{BB962C8B-B14F-4D97-AF65-F5344CB8AC3E}">
        <p14:creationId xmlns:p14="http://schemas.microsoft.com/office/powerpoint/2010/main" val="1211651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D80AA-4F45-4124-BD5A-ED7C78B77B49}" type="slidenum">
              <a:rPr lang="en-US" smtClean="0"/>
              <a:t>1</a:t>
            </a:fld>
            <a:endParaRPr lang="en-US"/>
          </a:p>
        </p:txBody>
      </p:sp>
    </p:spTree>
    <p:extLst>
      <p:ext uri="{BB962C8B-B14F-4D97-AF65-F5344CB8AC3E}">
        <p14:creationId xmlns:p14="http://schemas.microsoft.com/office/powerpoint/2010/main" val="913283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D80AA-4F45-4124-BD5A-ED7C78B77B49}" type="slidenum">
              <a:rPr lang="en-US" smtClean="0"/>
              <a:t>10</a:t>
            </a:fld>
            <a:endParaRPr lang="en-US"/>
          </a:p>
        </p:txBody>
      </p:sp>
    </p:spTree>
    <p:extLst>
      <p:ext uri="{BB962C8B-B14F-4D97-AF65-F5344CB8AC3E}">
        <p14:creationId xmlns:p14="http://schemas.microsoft.com/office/powerpoint/2010/main" val="2507063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D80AA-4F45-4124-BD5A-ED7C78B77B49}" type="slidenum">
              <a:rPr lang="en-US" smtClean="0"/>
              <a:t>11</a:t>
            </a:fld>
            <a:endParaRPr lang="en-US"/>
          </a:p>
        </p:txBody>
      </p:sp>
    </p:spTree>
    <p:extLst>
      <p:ext uri="{BB962C8B-B14F-4D97-AF65-F5344CB8AC3E}">
        <p14:creationId xmlns:p14="http://schemas.microsoft.com/office/powerpoint/2010/main" val="949291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D80AA-4F45-4124-BD5A-ED7C78B77B49}" type="slidenum">
              <a:rPr lang="en-US" smtClean="0"/>
              <a:t>12</a:t>
            </a:fld>
            <a:endParaRPr lang="en-US"/>
          </a:p>
        </p:txBody>
      </p:sp>
    </p:spTree>
    <p:extLst>
      <p:ext uri="{BB962C8B-B14F-4D97-AF65-F5344CB8AC3E}">
        <p14:creationId xmlns:p14="http://schemas.microsoft.com/office/powerpoint/2010/main" val="1845953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D80AA-4F45-4124-BD5A-ED7C78B77B49}" type="slidenum">
              <a:rPr lang="en-US" smtClean="0"/>
              <a:t>13</a:t>
            </a:fld>
            <a:endParaRPr lang="en-US"/>
          </a:p>
        </p:txBody>
      </p:sp>
    </p:spTree>
    <p:extLst>
      <p:ext uri="{BB962C8B-B14F-4D97-AF65-F5344CB8AC3E}">
        <p14:creationId xmlns:p14="http://schemas.microsoft.com/office/powerpoint/2010/main" val="812746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D80AA-4F45-4124-BD5A-ED7C78B77B49}" type="slidenum">
              <a:rPr lang="en-US" smtClean="0"/>
              <a:t>14</a:t>
            </a:fld>
            <a:endParaRPr lang="en-US"/>
          </a:p>
        </p:txBody>
      </p:sp>
    </p:spTree>
    <p:extLst>
      <p:ext uri="{BB962C8B-B14F-4D97-AF65-F5344CB8AC3E}">
        <p14:creationId xmlns:p14="http://schemas.microsoft.com/office/powerpoint/2010/main" val="2632001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Leveraging</a:t>
            </a:r>
            <a:r>
              <a:rPr lang="en-US" baseline="0" dirty="0" smtClean="0"/>
              <a:t> Service Profiles and Stateless Compute, if we take a hard failure on any blade, we have the ability to migrate the service profile to any other blade within the chassis utilizing UCS manager and the API.</a:t>
            </a:r>
            <a:endParaRPr lang="en-US" dirty="0" smtClean="0"/>
          </a:p>
          <a:p>
            <a:endParaRPr lang="en-US" dirty="0"/>
          </a:p>
        </p:txBody>
      </p:sp>
      <p:sp>
        <p:nvSpPr>
          <p:cNvPr id="4" name="Slide Number Placeholder 3"/>
          <p:cNvSpPr>
            <a:spLocks noGrp="1"/>
          </p:cNvSpPr>
          <p:nvPr>
            <p:ph type="sldNum" sz="quarter" idx="10"/>
          </p:nvPr>
        </p:nvSpPr>
        <p:spPr/>
        <p:txBody>
          <a:bodyPr/>
          <a:lstStyle/>
          <a:p>
            <a:fld id="{12BD80AA-4F45-4124-BD5A-ED7C78B77B49}" type="slidenum">
              <a:rPr lang="en-US" smtClean="0"/>
              <a:t>15</a:t>
            </a:fld>
            <a:endParaRPr lang="en-US"/>
          </a:p>
        </p:txBody>
      </p:sp>
    </p:spTree>
    <p:extLst>
      <p:ext uri="{BB962C8B-B14F-4D97-AF65-F5344CB8AC3E}">
        <p14:creationId xmlns:p14="http://schemas.microsoft.com/office/powerpoint/2010/main" val="2004206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Capacity on Demand best practice for ESX hosts.  </a:t>
            </a:r>
            <a:endParaRPr lang="en-US" dirty="0" smtClean="0"/>
          </a:p>
          <a:p>
            <a:r>
              <a:rPr lang="en-US" dirty="0" smtClean="0"/>
              <a:t>This </a:t>
            </a:r>
            <a:r>
              <a:rPr lang="en-US" dirty="0"/>
              <a:t>allows for improved scalability or </a:t>
            </a:r>
            <a:r>
              <a:rPr lang="en-US" dirty="0" smtClean="0"/>
              <a:t>recovery, providing integrated </a:t>
            </a:r>
            <a:r>
              <a:rPr lang="en-US" dirty="0"/>
              <a:t>software and hardware control for your virtual environments.  </a:t>
            </a:r>
            <a:endParaRPr lang="en-US" dirty="0" smtClean="0"/>
          </a:p>
          <a:p>
            <a:endParaRPr lang="en-US" dirty="0"/>
          </a:p>
          <a:p>
            <a:r>
              <a:rPr lang="en-US" dirty="0" smtClean="0"/>
              <a:t>If </a:t>
            </a:r>
            <a:r>
              <a:rPr lang="en-US" dirty="0"/>
              <a:t>you lose a physical host, you lose capacity.  So we take a hardware failure, and VMware using failover </a:t>
            </a:r>
            <a:r>
              <a:rPr lang="en-US" dirty="0" smtClean="0"/>
              <a:t>cluster, </a:t>
            </a:r>
            <a:r>
              <a:rPr lang="en-US" dirty="0"/>
              <a:t>or if </a:t>
            </a:r>
            <a:r>
              <a:rPr lang="en-US" dirty="0" smtClean="0"/>
              <a:t>it is spotted beforehand, we use </a:t>
            </a:r>
            <a:r>
              <a:rPr lang="en-US" dirty="0" err="1"/>
              <a:t>Vmotion</a:t>
            </a:r>
            <a:r>
              <a:rPr lang="en-US" dirty="0"/>
              <a:t> and migrate </a:t>
            </a:r>
            <a:r>
              <a:rPr lang="en-US" dirty="0" smtClean="0"/>
              <a:t>VMs </a:t>
            </a:r>
            <a:r>
              <a:rPr lang="en-US" dirty="0"/>
              <a:t>to remaining available hosts</a:t>
            </a:r>
            <a:r>
              <a:rPr lang="en-US" dirty="0" smtClean="0"/>
              <a:t>. That keeps customers </a:t>
            </a:r>
            <a:r>
              <a:rPr lang="en-US" dirty="0"/>
              <a:t>up and running, but operating at reduced </a:t>
            </a:r>
            <a:r>
              <a:rPr lang="en-US" dirty="0" smtClean="0"/>
              <a:t>capacity. </a:t>
            </a:r>
          </a:p>
          <a:p>
            <a:endParaRPr lang="en-US" dirty="0"/>
          </a:p>
          <a:p>
            <a:r>
              <a:rPr lang="en-US" dirty="0" smtClean="0"/>
              <a:t>Next </a:t>
            </a:r>
            <a:r>
              <a:rPr lang="en-US" dirty="0"/>
              <a:t>we take the service profile, or reboot a new </a:t>
            </a:r>
            <a:r>
              <a:rPr lang="en-US" dirty="0" smtClean="0"/>
              <a:t>one, </a:t>
            </a:r>
            <a:r>
              <a:rPr lang="en-US" dirty="0"/>
              <a:t>so </a:t>
            </a:r>
            <a:r>
              <a:rPr lang="en-US" dirty="0" smtClean="0"/>
              <a:t>that there is </a:t>
            </a:r>
            <a:r>
              <a:rPr lang="en-US" dirty="0"/>
              <a:t>another ESX host </a:t>
            </a:r>
            <a:r>
              <a:rPr lang="en-US" dirty="0" smtClean="0"/>
              <a:t>running </a:t>
            </a:r>
            <a:r>
              <a:rPr lang="en-US" dirty="0"/>
              <a:t>from the </a:t>
            </a:r>
            <a:r>
              <a:rPr lang="en-US" dirty="0" smtClean="0"/>
              <a:t>pool. Once that host </a:t>
            </a:r>
            <a:r>
              <a:rPr lang="en-US" dirty="0"/>
              <a:t>is up and running, we do a </a:t>
            </a:r>
            <a:r>
              <a:rPr lang="en-US" dirty="0" err="1"/>
              <a:t>V</a:t>
            </a:r>
            <a:r>
              <a:rPr lang="en-US" dirty="0" err="1" smtClean="0"/>
              <a:t>motion</a:t>
            </a:r>
            <a:r>
              <a:rPr lang="en-US" dirty="0" smtClean="0"/>
              <a:t> </a:t>
            </a:r>
            <a:r>
              <a:rPr lang="en-US" dirty="0"/>
              <a:t>live migration to the new </a:t>
            </a:r>
            <a:r>
              <a:rPr lang="en-US" dirty="0" smtClean="0"/>
              <a:t>host, returning us to capacity </a:t>
            </a:r>
            <a:r>
              <a:rPr lang="en-US" dirty="0"/>
              <a:t>again within minutes. </a:t>
            </a:r>
            <a:r>
              <a:rPr lang="en-US" dirty="0" smtClean="0"/>
              <a:t>The </a:t>
            </a:r>
            <a:r>
              <a:rPr lang="en-US" dirty="0"/>
              <a:t>underlying </a:t>
            </a:r>
            <a:r>
              <a:rPr lang="en-US" dirty="0" err="1"/>
              <a:t>QoS</a:t>
            </a:r>
            <a:r>
              <a:rPr lang="en-US" dirty="0"/>
              <a:t>, Security policies move as the host </a:t>
            </a:r>
            <a:r>
              <a:rPr lang="en-US" dirty="0" smtClean="0"/>
              <a:t>moves. So, the principle of pre-building </a:t>
            </a:r>
            <a:r>
              <a:rPr lang="en-US" dirty="0"/>
              <a:t>or </a:t>
            </a:r>
            <a:r>
              <a:rPr lang="en-US" dirty="0" err="1"/>
              <a:t>templatizing</a:t>
            </a:r>
            <a:r>
              <a:rPr lang="en-US" dirty="0"/>
              <a:t> the </a:t>
            </a:r>
            <a:r>
              <a:rPr lang="en-US" dirty="0" smtClean="0"/>
              <a:t>environments can lessen concerns </a:t>
            </a:r>
            <a:r>
              <a:rPr lang="en-US" dirty="0"/>
              <a:t>of recreating or losing these </a:t>
            </a:r>
            <a:r>
              <a:rPr lang="en-US" dirty="0" smtClean="0"/>
              <a:t>policies.</a:t>
            </a:r>
            <a:endParaRPr lang="en-US" dirty="0"/>
          </a:p>
          <a:p>
            <a:endParaRPr lang="en-US" dirty="0"/>
          </a:p>
          <a:p>
            <a:r>
              <a:rPr lang="en-US" dirty="0"/>
              <a:t>UCS Manager is a global manager of all UCS resources.</a:t>
            </a:r>
          </a:p>
          <a:p>
            <a:r>
              <a:rPr lang="en-US" dirty="0"/>
              <a:t>All users have read-access at a </a:t>
            </a:r>
            <a:r>
              <a:rPr lang="en-US" dirty="0" smtClean="0"/>
              <a:t>minimum.</a:t>
            </a:r>
            <a:endParaRPr lang="en-US" dirty="0"/>
          </a:p>
          <a:p>
            <a:r>
              <a:rPr lang="en-US" dirty="0"/>
              <a:t>For multi-tenancy, portals to each tenant’s resources would logically separate the resources, allowing each tenant to only see their resources.</a:t>
            </a:r>
          </a:p>
          <a:p>
            <a:r>
              <a:rPr lang="en-US" dirty="0"/>
              <a:t>The ORG1, ORG2 blocks in the server array can be logical or physical.</a:t>
            </a:r>
          </a:p>
          <a:p>
            <a:pPr lvl="1"/>
            <a:r>
              <a:rPr lang="en-US" dirty="0"/>
              <a:t>ORGs could physically have ownership of the chassis and blades </a:t>
            </a:r>
          </a:p>
          <a:p>
            <a:pPr lvl="1"/>
            <a:r>
              <a:rPr lang="en-US" dirty="0"/>
              <a:t>Or a logical separation can exist where the ORG has ownership of a set of compute </a:t>
            </a:r>
            <a:r>
              <a:rPr lang="en-US" dirty="0" smtClean="0"/>
              <a:t>resources.</a:t>
            </a:r>
            <a:endParaRPr lang="en-US" dirty="0"/>
          </a:p>
          <a:p>
            <a:r>
              <a:rPr lang="en-US" dirty="0"/>
              <a:t>Organizations are easily created via an XML API </a:t>
            </a:r>
            <a:r>
              <a:rPr lang="en-US" dirty="0" smtClean="0"/>
              <a:t>call.</a:t>
            </a:r>
            <a:endParaRPr lang="en-US" dirty="0"/>
          </a:p>
          <a:p>
            <a:endParaRPr lang="en-US" dirty="0"/>
          </a:p>
        </p:txBody>
      </p:sp>
      <p:sp>
        <p:nvSpPr>
          <p:cNvPr id="4" name="Slide Number Placeholder 3"/>
          <p:cNvSpPr>
            <a:spLocks noGrp="1"/>
          </p:cNvSpPr>
          <p:nvPr>
            <p:ph type="sldNum" sz="quarter" idx="10"/>
          </p:nvPr>
        </p:nvSpPr>
        <p:spPr/>
        <p:txBody>
          <a:bodyPr/>
          <a:lstStyle/>
          <a:p>
            <a:fld id="{12BD80AA-4F45-4124-BD5A-ED7C78B77B49}" type="slidenum">
              <a:rPr lang="en-US" smtClean="0"/>
              <a:t>16</a:t>
            </a:fld>
            <a:endParaRPr lang="en-US" dirty="0"/>
          </a:p>
        </p:txBody>
      </p:sp>
    </p:spTree>
    <p:extLst>
      <p:ext uri="{BB962C8B-B14F-4D97-AF65-F5344CB8AC3E}">
        <p14:creationId xmlns:p14="http://schemas.microsoft.com/office/powerpoint/2010/main" val="173741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D80AA-4F45-4124-BD5A-ED7C78B77B49}" type="slidenum">
              <a:rPr lang="en-US" smtClean="0"/>
              <a:t>17</a:t>
            </a:fld>
            <a:endParaRPr lang="en-US"/>
          </a:p>
        </p:txBody>
      </p:sp>
    </p:spTree>
    <p:extLst>
      <p:ext uri="{BB962C8B-B14F-4D97-AF65-F5344CB8AC3E}">
        <p14:creationId xmlns:p14="http://schemas.microsoft.com/office/powerpoint/2010/main" val="3572923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Scripted or automated </a:t>
            </a:r>
            <a:r>
              <a:rPr lang="en-US" dirty="0" err="1" smtClean="0"/>
              <a:t>CoD</a:t>
            </a:r>
            <a:r>
              <a:rPr lang="en-US" baseline="0" dirty="0" smtClean="0"/>
              <a:t> / Ad Hoc</a:t>
            </a:r>
            <a:endParaRPr lang="en-US" dirty="0"/>
          </a:p>
        </p:txBody>
      </p:sp>
      <p:sp>
        <p:nvSpPr>
          <p:cNvPr id="4" name="Slide Number Placeholder 3"/>
          <p:cNvSpPr>
            <a:spLocks noGrp="1"/>
          </p:cNvSpPr>
          <p:nvPr>
            <p:ph type="sldNum" sz="quarter" idx="10"/>
          </p:nvPr>
        </p:nvSpPr>
        <p:spPr/>
        <p:txBody>
          <a:bodyPr/>
          <a:lstStyle/>
          <a:p>
            <a:fld id="{12BD80AA-4F45-4124-BD5A-ED7C78B77B49}" type="slidenum">
              <a:rPr lang="en-US" smtClean="0"/>
              <a:t>18</a:t>
            </a:fld>
            <a:endParaRPr lang="en-US"/>
          </a:p>
        </p:txBody>
      </p:sp>
    </p:spTree>
    <p:extLst>
      <p:ext uri="{BB962C8B-B14F-4D97-AF65-F5344CB8AC3E}">
        <p14:creationId xmlns:p14="http://schemas.microsoft.com/office/powerpoint/2010/main" val="1889351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D80AA-4F45-4124-BD5A-ED7C78B77B49}" type="slidenum">
              <a:rPr lang="en-US" smtClean="0"/>
              <a:t>19</a:t>
            </a:fld>
            <a:endParaRPr lang="en-US"/>
          </a:p>
        </p:txBody>
      </p:sp>
    </p:spTree>
    <p:extLst>
      <p:ext uri="{BB962C8B-B14F-4D97-AF65-F5344CB8AC3E}">
        <p14:creationId xmlns:p14="http://schemas.microsoft.com/office/powerpoint/2010/main" val="4206307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D80AA-4F45-4124-BD5A-ED7C78B77B49}" type="slidenum">
              <a:rPr lang="en-US" smtClean="0"/>
              <a:t>2</a:t>
            </a:fld>
            <a:endParaRPr lang="en-US"/>
          </a:p>
        </p:txBody>
      </p:sp>
    </p:spTree>
    <p:extLst>
      <p:ext uri="{BB962C8B-B14F-4D97-AF65-F5344CB8AC3E}">
        <p14:creationId xmlns:p14="http://schemas.microsoft.com/office/powerpoint/2010/main" val="3109015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D80AA-4F45-4124-BD5A-ED7C78B77B49}" type="slidenum">
              <a:rPr lang="en-US" smtClean="0"/>
              <a:t>20</a:t>
            </a:fld>
            <a:endParaRPr lang="en-US"/>
          </a:p>
        </p:txBody>
      </p:sp>
    </p:spTree>
    <p:extLst>
      <p:ext uri="{BB962C8B-B14F-4D97-AF65-F5344CB8AC3E}">
        <p14:creationId xmlns:p14="http://schemas.microsoft.com/office/powerpoint/2010/main" val="2855257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D80AA-4F45-4124-BD5A-ED7C78B77B49}" type="slidenum">
              <a:rPr lang="en-US" smtClean="0"/>
              <a:t>21</a:t>
            </a:fld>
            <a:endParaRPr lang="en-US"/>
          </a:p>
        </p:txBody>
      </p:sp>
    </p:spTree>
    <p:extLst>
      <p:ext uri="{BB962C8B-B14F-4D97-AF65-F5344CB8AC3E}">
        <p14:creationId xmlns:p14="http://schemas.microsoft.com/office/powerpoint/2010/main" val="3352482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D80AA-4F45-4124-BD5A-ED7C78B77B49}" type="slidenum">
              <a:rPr lang="en-US" smtClean="0"/>
              <a:t>22</a:t>
            </a:fld>
            <a:endParaRPr lang="en-US"/>
          </a:p>
        </p:txBody>
      </p:sp>
    </p:spTree>
    <p:extLst>
      <p:ext uri="{BB962C8B-B14F-4D97-AF65-F5344CB8AC3E}">
        <p14:creationId xmlns:p14="http://schemas.microsoft.com/office/powerpoint/2010/main" val="613986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D80AA-4F45-4124-BD5A-ED7C78B77B49}" type="slidenum">
              <a:rPr lang="en-US" smtClean="0"/>
              <a:t>23</a:t>
            </a:fld>
            <a:endParaRPr lang="en-US"/>
          </a:p>
        </p:txBody>
      </p:sp>
    </p:spTree>
    <p:extLst>
      <p:ext uri="{BB962C8B-B14F-4D97-AF65-F5344CB8AC3E}">
        <p14:creationId xmlns:p14="http://schemas.microsoft.com/office/powerpoint/2010/main" val="4021599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D80AA-4F45-4124-BD5A-ED7C78B77B49}" type="slidenum">
              <a:rPr lang="en-US" smtClean="0"/>
              <a:t>24</a:t>
            </a:fld>
            <a:endParaRPr lang="en-US"/>
          </a:p>
        </p:txBody>
      </p:sp>
    </p:spTree>
    <p:extLst>
      <p:ext uri="{BB962C8B-B14F-4D97-AF65-F5344CB8AC3E}">
        <p14:creationId xmlns:p14="http://schemas.microsoft.com/office/powerpoint/2010/main" val="2108133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D80AA-4F45-4124-BD5A-ED7C78B77B49}" type="slidenum">
              <a:rPr lang="en-US" smtClean="0"/>
              <a:t>25</a:t>
            </a:fld>
            <a:endParaRPr lang="en-US"/>
          </a:p>
        </p:txBody>
      </p:sp>
    </p:spTree>
    <p:extLst>
      <p:ext uri="{BB962C8B-B14F-4D97-AF65-F5344CB8AC3E}">
        <p14:creationId xmlns:p14="http://schemas.microsoft.com/office/powerpoint/2010/main" val="2554393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D80AA-4F45-4124-BD5A-ED7C78B77B49}" type="slidenum">
              <a:rPr lang="en-US" smtClean="0"/>
              <a:t>26</a:t>
            </a:fld>
            <a:endParaRPr lang="en-US"/>
          </a:p>
        </p:txBody>
      </p:sp>
    </p:spTree>
    <p:extLst>
      <p:ext uri="{BB962C8B-B14F-4D97-AF65-F5344CB8AC3E}">
        <p14:creationId xmlns:p14="http://schemas.microsoft.com/office/powerpoint/2010/main" val="583141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D80AA-4F45-4124-BD5A-ED7C78B77B49}" type="slidenum">
              <a:rPr lang="en-US" smtClean="0"/>
              <a:t>27</a:t>
            </a:fld>
            <a:endParaRPr lang="en-US"/>
          </a:p>
        </p:txBody>
      </p:sp>
    </p:spTree>
    <p:extLst>
      <p:ext uri="{BB962C8B-B14F-4D97-AF65-F5344CB8AC3E}">
        <p14:creationId xmlns:p14="http://schemas.microsoft.com/office/powerpoint/2010/main" val="2580629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D80AA-4F45-4124-BD5A-ED7C78B77B49}" type="slidenum">
              <a:rPr lang="en-US" smtClean="0"/>
              <a:t>28</a:t>
            </a:fld>
            <a:endParaRPr lang="en-US"/>
          </a:p>
        </p:txBody>
      </p:sp>
    </p:spTree>
    <p:extLst>
      <p:ext uri="{BB962C8B-B14F-4D97-AF65-F5344CB8AC3E}">
        <p14:creationId xmlns:p14="http://schemas.microsoft.com/office/powerpoint/2010/main" val="871726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D80AA-4F45-4124-BD5A-ED7C78B77B49}" type="slidenum">
              <a:rPr lang="en-US" smtClean="0"/>
              <a:t>29</a:t>
            </a:fld>
            <a:endParaRPr lang="en-US"/>
          </a:p>
        </p:txBody>
      </p:sp>
    </p:spTree>
    <p:extLst>
      <p:ext uri="{BB962C8B-B14F-4D97-AF65-F5344CB8AC3E}">
        <p14:creationId xmlns:p14="http://schemas.microsoft.com/office/powerpoint/2010/main" val="2170722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D80AA-4F45-4124-BD5A-ED7C78B77B49}" type="slidenum">
              <a:rPr lang="en-US" smtClean="0"/>
              <a:t>3</a:t>
            </a:fld>
            <a:endParaRPr lang="en-US"/>
          </a:p>
        </p:txBody>
      </p:sp>
    </p:spTree>
    <p:extLst>
      <p:ext uri="{BB962C8B-B14F-4D97-AF65-F5344CB8AC3E}">
        <p14:creationId xmlns:p14="http://schemas.microsoft.com/office/powerpoint/2010/main" val="29314353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D80AA-4F45-4124-BD5A-ED7C78B77B49}" type="slidenum">
              <a:rPr lang="en-US" smtClean="0"/>
              <a:t>30</a:t>
            </a:fld>
            <a:endParaRPr lang="en-US"/>
          </a:p>
        </p:txBody>
      </p:sp>
    </p:spTree>
    <p:extLst>
      <p:ext uri="{BB962C8B-B14F-4D97-AF65-F5344CB8AC3E}">
        <p14:creationId xmlns:p14="http://schemas.microsoft.com/office/powerpoint/2010/main" val="1650107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D80AA-4F45-4124-BD5A-ED7C78B77B49}" type="slidenum">
              <a:rPr lang="en-US" smtClean="0"/>
              <a:t>31</a:t>
            </a:fld>
            <a:endParaRPr lang="en-US"/>
          </a:p>
        </p:txBody>
      </p:sp>
    </p:spTree>
    <p:extLst>
      <p:ext uri="{BB962C8B-B14F-4D97-AF65-F5344CB8AC3E}">
        <p14:creationId xmlns:p14="http://schemas.microsoft.com/office/powerpoint/2010/main" val="458786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D80AA-4F45-4124-BD5A-ED7C78B77B49}" type="slidenum">
              <a:rPr lang="en-US" smtClean="0"/>
              <a:t>32</a:t>
            </a:fld>
            <a:endParaRPr lang="en-US"/>
          </a:p>
        </p:txBody>
      </p:sp>
    </p:spTree>
    <p:extLst>
      <p:ext uri="{BB962C8B-B14F-4D97-AF65-F5344CB8AC3E}">
        <p14:creationId xmlns:p14="http://schemas.microsoft.com/office/powerpoint/2010/main" val="1099823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D80AA-4F45-4124-BD5A-ED7C78B77B49}" type="slidenum">
              <a:rPr lang="en-US" smtClean="0"/>
              <a:t>33</a:t>
            </a:fld>
            <a:endParaRPr lang="en-US"/>
          </a:p>
        </p:txBody>
      </p:sp>
    </p:spTree>
    <p:extLst>
      <p:ext uri="{BB962C8B-B14F-4D97-AF65-F5344CB8AC3E}">
        <p14:creationId xmlns:p14="http://schemas.microsoft.com/office/powerpoint/2010/main" val="41469508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D80AA-4F45-4124-BD5A-ED7C78B77B49}" type="slidenum">
              <a:rPr lang="en-US" smtClean="0"/>
              <a:t>34</a:t>
            </a:fld>
            <a:endParaRPr lang="en-US"/>
          </a:p>
        </p:txBody>
      </p:sp>
    </p:spTree>
    <p:extLst>
      <p:ext uri="{BB962C8B-B14F-4D97-AF65-F5344CB8AC3E}">
        <p14:creationId xmlns:p14="http://schemas.microsoft.com/office/powerpoint/2010/main" val="12803941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D80AA-4F45-4124-BD5A-ED7C78B77B49}" type="slidenum">
              <a:rPr lang="en-US" smtClean="0"/>
              <a:t>35</a:t>
            </a:fld>
            <a:endParaRPr lang="en-US"/>
          </a:p>
        </p:txBody>
      </p:sp>
    </p:spTree>
    <p:extLst>
      <p:ext uri="{BB962C8B-B14F-4D97-AF65-F5344CB8AC3E}">
        <p14:creationId xmlns:p14="http://schemas.microsoft.com/office/powerpoint/2010/main" val="32186329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a:defRPr/>
            </a:pPr>
            <a:endParaRPr lang="en-US" dirty="0">
              <a:solidFill>
                <a:srgbClr val="FF0000"/>
              </a:solidFill>
              <a:latin typeface="Calibri" pitchFamily="34" charset="0"/>
            </a:endParaRPr>
          </a:p>
        </p:txBody>
      </p:sp>
      <p:sp>
        <p:nvSpPr>
          <p:cNvPr id="4" name="Slide Number Placeholder 3"/>
          <p:cNvSpPr>
            <a:spLocks noGrp="1"/>
          </p:cNvSpPr>
          <p:nvPr>
            <p:ph type="sldNum" sz="quarter" idx="10"/>
          </p:nvPr>
        </p:nvSpPr>
        <p:spPr/>
        <p:txBody>
          <a:bodyPr/>
          <a:lstStyle/>
          <a:p>
            <a:pPr>
              <a:defRPr/>
            </a:pPr>
            <a:fld id="{82EF2205-59EC-4C08-8E7C-D4CFDB90F006}"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D80AA-4F45-4124-BD5A-ED7C78B77B49}" type="slidenum">
              <a:rPr lang="en-US" smtClean="0"/>
              <a:t>37</a:t>
            </a:fld>
            <a:endParaRPr lang="en-US"/>
          </a:p>
        </p:txBody>
      </p:sp>
    </p:spTree>
    <p:extLst>
      <p:ext uri="{BB962C8B-B14F-4D97-AF65-F5344CB8AC3E}">
        <p14:creationId xmlns:p14="http://schemas.microsoft.com/office/powerpoint/2010/main" val="14881757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D80AA-4F45-4124-BD5A-ED7C78B77B49}" type="slidenum">
              <a:rPr lang="en-US" smtClean="0"/>
              <a:t>38</a:t>
            </a:fld>
            <a:endParaRPr lang="en-US"/>
          </a:p>
        </p:txBody>
      </p:sp>
    </p:spTree>
    <p:extLst>
      <p:ext uri="{BB962C8B-B14F-4D97-AF65-F5344CB8AC3E}">
        <p14:creationId xmlns:p14="http://schemas.microsoft.com/office/powerpoint/2010/main" val="8889650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D80AA-4F45-4124-BD5A-ED7C78B77B49}" type="slidenum">
              <a:rPr lang="en-US" smtClean="0"/>
              <a:t>39</a:t>
            </a:fld>
            <a:endParaRPr lang="en-US"/>
          </a:p>
        </p:txBody>
      </p:sp>
    </p:spTree>
    <p:extLst>
      <p:ext uri="{BB962C8B-B14F-4D97-AF65-F5344CB8AC3E}">
        <p14:creationId xmlns:p14="http://schemas.microsoft.com/office/powerpoint/2010/main" val="549344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b="1" dirty="0" smtClean="0"/>
              <a:t>Unified Computing Relationship with Data Center 3.0 </a:t>
            </a:r>
            <a:r>
              <a:rPr lang="en-US" sz="500" b="1" dirty="0" smtClean="0"/>
              <a:t>Consolidation, Virtualization, Automation: A Systems Perspective</a:t>
            </a:r>
            <a:endParaRPr lang="en-US" sz="800" b="1" dirty="0" smtClean="0"/>
          </a:p>
          <a:p>
            <a:endParaRPr lang="en-US" sz="800" dirty="0" smtClean="0"/>
          </a:p>
          <a:p>
            <a:r>
              <a:rPr lang="en-US" sz="800" dirty="0" smtClean="0"/>
              <a:t>Within the Datacenter there are Four planes that exist, the Process Automation, Network, Compute, and Virtualization layers.    These planes contain heterogeneous components and choices.</a:t>
            </a:r>
          </a:p>
          <a:p>
            <a:r>
              <a:rPr lang="en-US" sz="800" dirty="0" smtClean="0"/>
              <a:t>Unified computing is an architecture that transverses the planes and pre-integrates them into a solution that optimizes the intersection points.</a:t>
            </a:r>
          </a:p>
          <a:p>
            <a:endParaRPr lang="en-US" sz="800" dirty="0" smtClean="0"/>
          </a:p>
          <a:p>
            <a:r>
              <a:rPr lang="en-US" sz="800" dirty="0" smtClean="0"/>
              <a:t>We believe that the unique value that Cisco offers comes at the intersection of these platforms.  The intersection of the three bubbles brings clarity and focus to data center virtualization.</a:t>
            </a:r>
          </a:p>
          <a:p>
            <a:r>
              <a:rPr lang="en-US" sz="800" dirty="0" smtClean="0"/>
              <a:t> At the Compute  / Virtualization Intersection	</a:t>
            </a:r>
          </a:p>
          <a:p>
            <a:pPr lvl="1"/>
            <a:r>
              <a:rPr lang="en-US" sz="800" dirty="0" smtClean="0"/>
              <a:t> Three key areas to consider within virtualization:   Memory, IO, and CPU.   Depending on application performance any one of these will become the limiting factor to VM/Server ratios</a:t>
            </a:r>
          </a:p>
          <a:p>
            <a:pPr lvl="2"/>
            <a:r>
              <a:rPr lang="en-US" sz="800" dirty="0" smtClean="0"/>
              <a:t> Memory – The Unified Computing solution has optimized memory – expanding the overall available memory to up to 384 </a:t>
            </a:r>
            <a:r>
              <a:rPr lang="en-US" sz="800" dirty="0" err="1" smtClean="0"/>
              <a:t>gb</a:t>
            </a:r>
            <a:r>
              <a:rPr lang="en-US" sz="800" dirty="0" smtClean="0"/>
              <a:t> per node</a:t>
            </a:r>
          </a:p>
          <a:p>
            <a:pPr lvl="2"/>
            <a:r>
              <a:rPr lang="en-US" sz="800" dirty="0" smtClean="0"/>
              <a:t> IO optimization – increased IO including 10gb Unified Fabric – converging Ethernet and Fiber Channel traffic over a single cable</a:t>
            </a:r>
          </a:p>
          <a:p>
            <a:pPr lvl="2"/>
            <a:r>
              <a:rPr lang="en-US" sz="800" dirty="0" smtClean="0"/>
              <a:t> CPU – utilizes the latest Intel chipset to expand performance </a:t>
            </a:r>
          </a:p>
          <a:p>
            <a:pPr lvl="1"/>
            <a:r>
              <a:rPr lang="en-US" sz="800" dirty="0" smtClean="0"/>
              <a:t>The architecture optimizes all three areas allowing for more VM’s on a physical compute device</a:t>
            </a:r>
          </a:p>
          <a:p>
            <a:r>
              <a:rPr lang="en-US" sz="800" dirty="0" smtClean="0"/>
              <a:t> At the Virtualization / Network Intersection</a:t>
            </a:r>
          </a:p>
          <a:p>
            <a:pPr lvl="1"/>
            <a:r>
              <a:rPr lang="en-US" sz="800" dirty="0" smtClean="0"/>
              <a:t> Optimization of V-Motion calls have been integrated with the network.</a:t>
            </a:r>
          </a:p>
          <a:p>
            <a:pPr lvl="1"/>
            <a:r>
              <a:rPr lang="en-US" sz="800" dirty="0" smtClean="0"/>
              <a:t> Management of the network directly to the virtual machine – removing previous limitations where network administrators could only manage to the physical device port</a:t>
            </a:r>
          </a:p>
          <a:p>
            <a:pPr lvl="1"/>
            <a:r>
              <a:rPr lang="en-US" sz="800" dirty="0" smtClean="0"/>
              <a:t> Improved auditing and traceability</a:t>
            </a:r>
          </a:p>
          <a:p>
            <a:r>
              <a:rPr lang="en-US" sz="800" dirty="0" smtClean="0"/>
              <a:t>At the Compute / Network Intersection:</a:t>
            </a:r>
          </a:p>
          <a:p>
            <a:pPr lvl="1"/>
            <a:r>
              <a:rPr lang="en-US" sz="800" dirty="0" smtClean="0"/>
              <a:t> Wire-once low latency Unified Fabric – 10gb per link</a:t>
            </a:r>
          </a:p>
          <a:p>
            <a:pPr lvl="1"/>
            <a:r>
              <a:rPr lang="en-US" sz="800" dirty="0" smtClean="0"/>
              <a:t> Ethernet and Fiber Channel </a:t>
            </a:r>
          </a:p>
          <a:p>
            <a:pPr lvl="1"/>
            <a:r>
              <a:rPr lang="en-US" sz="800" dirty="0" smtClean="0"/>
              <a:t> Significantly reduced components, removing points of failure </a:t>
            </a:r>
          </a:p>
          <a:p>
            <a:r>
              <a:rPr lang="en-US" sz="800" dirty="0" smtClean="0"/>
              <a:t>All three platforms are enabled with Process Automation / data enablement</a:t>
            </a:r>
          </a:p>
          <a:p>
            <a:pPr lvl="1"/>
            <a:r>
              <a:rPr lang="en-US" sz="800" dirty="0" smtClean="0"/>
              <a:t>The management within the Unified Computing systems has fully open API’s (XML and industry standard) to integrate with Business Service Management solutions</a:t>
            </a:r>
          </a:p>
          <a:p>
            <a:pPr lvl="2"/>
            <a:r>
              <a:rPr lang="en-US" sz="800" dirty="0" smtClean="0"/>
              <a:t>  Provisioning workflow</a:t>
            </a:r>
          </a:p>
          <a:p>
            <a:pPr lvl="2"/>
            <a:r>
              <a:rPr lang="en-US" sz="800" dirty="0" smtClean="0"/>
              <a:t>  Event Monitoring</a:t>
            </a:r>
          </a:p>
          <a:p>
            <a:pPr lvl="2"/>
            <a:r>
              <a:rPr lang="en-US" sz="800" dirty="0" smtClean="0"/>
              <a:t>  CMDB data feeds</a:t>
            </a:r>
          </a:p>
          <a:p>
            <a:pPr lvl="1"/>
            <a:r>
              <a:rPr lang="en-US" sz="800" dirty="0" smtClean="0"/>
              <a:t>Pre-configured integration exists with key partners to speed time to deployment</a:t>
            </a:r>
          </a:p>
          <a:p>
            <a:endParaRPr lang="en-US" dirty="0"/>
          </a:p>
        </p:txBody>
      </p:sp>
      <p:sp>
        <p:nvSpPr>
          <p:cNvPr id="4" name="Slide Number Placeholder 3"/>
          <p:cNvSpPr>
            <a:spLocks noGrp="1"/>
          </p:cNvSpPr>
          <p:nvPr>
            <p:ph type="sldNum" sz="quarter" idx="10"/>
          </p:nvPr>
        </p:nvSpPr>
        <p:spPr/>
        <p:txBody>
          <a:bodyPr/>
          <a:lstStyle/>
          <a:p>
            <a:fld id="{12BD80AA-4F45-4124-BD5A-ED7C78B77B49}" type="slidenum">
              <a:rPr lang="en-US" smtClean="0"/>
              <a:t>4</a:t>
            </a:fld>
            <a:endParaRPr lang="en-US"/>
          </a:p>
        </p:txBody>
      </p:sp>
    </p:spTree>
    <p:extLst>
      <p:ext uri="{BB962C8B-B14F-4D97-AF65-F5344CB8AC3E}">
        <p14:creationId xmlns:p14="http://schemas.microsoft.com/office/powerpoint/2010/main" val="5436846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D80AA-4F45-4124-BD5A-ED7C78B77B49}" type="slidenum">
              <a:rPr lang="en-US" smtClean="0"/>
              <a:t>40</a:t>
            </a:fld>
            <a:endParaRPr lang="en-US"/>
          </a:p>
        </p:txBody>
      </p:sp>
    </p:spTree>
    <p:extLst>
      <p:ext uri="{BB962C8B-B14F-4D97-AF65-F5344CB8AC3E}">
        <p14:creationId xmlns:p14="http://schemas.microsoft.com/office/powerpoint/2010/main" val="30038579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188" indent="-116188">
              <a:buFont typeface="Arial" pitchFamily="34" charset="0"/>
              <a:buChar char="•"/>
            </a:pPr>
            <a:r>
              <a:rPr lang="en-US" dirty="0" smtClean="0"/>
              <a:t>Cisco’s portfolio of</a:t>
            </a:r>
            <a:r>
              <a:rPr lang="en-US" baseline="0" dirty="0" smtClean="0"/>
              <a:t> </a:t>
            </a:r>
            <a:r>
              <a:rPr lang="en-US" dirty="0" smtClean="0"/>
              <a:t>migration services is well thought out.</a:t>
            </a:r>
          </a:p>
          <a:p>
            <a:pPr marL="116188" indent="-116188">
              <a:buFont typeface="Arial" pitchFamily="34" charset="0"/>
              <a:buChar char="•"/>
            </a:pPr>
            <a:r>
              <a:rPr lang="en-US" dirty="0" smtClean="0"/>
              <a:t>It is structured to cover the application migration lifecycle, yet it’s customizable to address specific challenges.</a:t>
            </a:r>
          </a:p>
          <a:p>
            <a:pPr marL="116188" indent="-116188">
              <a:buFont typeface="Arial" pitchFamily="34" charset="0"/>
              <a:buChar char="•"/>
            </a:pPr>
            <a:r>
              <a:rPr lang="en-US" dirty="0" smtClean="0"/>
              <a:t>Cisco will lead the engagements. We have recruited significant talents from many leading companies with 10+ years of experience.   </a:t>
            </a:r>
          </a:p>
          <a:p>
            <a:pPr marL="116188" indent="-116188">
              <a:buFont typeface="Arial" pitchFamily="34" charset="0"/>
              <a:buChar char="•"/>
            </a:pPr>
            <a:r>
              <a:rPr lang="en-US" dirty="0" smtClean="0"/>
              <a:t>Our migration factory methodology is powered by off-shore partners who have long-established track records in handling these sorts of projects.</a:t>
            </a:r>
          </a:p>
          <a:p>
            <a:pPr marL="116188" indent="-116188">
              <a:buFont typeface="Arial" pitchFamily="34" charset="0"/>
              <a:buChar char="•"/>
            </a:pPr>
            <a:r>
              <a:rPr lang="en-US" dirty="0" smtClean="0"/>
              <a:t>Our Joint Governance model helps deliver quality projects, on time.</a:t>
            </a:r>
          </a:p>
          <a:p>
            <a:pPr marL="116188" indent="-116188">
              <a:buFont typeface="Arial" pitchFamily="34" charset="0"/>
              <a:buChar char="•"/>
            </a:pPr>
            <a:r>
              <a:rPr lang="en-US" dirty="0" smtClean="0"/>
              <a:t>Our methodology is focused on proactively identifying migration risks and addressing them methodically – to help avoid any surprises towards the end.</a:t>
            </a:r>
          </a:p>
          <a:p>
            <a:endParaRPr lang="en-US" dirty="0"/>
          </a:p>
        </p:txBody>
      </p:sp>
      <p:sp>
        <p:nvSpPr>
          <p:cNvPr id="4" name="Slide Number Placeholder 3"/>
          <p:cNvSpPr>
            <a:spLocks noGrp="1"/>
          </p:cNvSpPr>
          <p:nvPr>
            <p:ph type="sldNum" sz="quarter" idx="10"/>
          </p:nvPr>
        </p:nvSpPr>
        <p:spPr/>
        <p:txBody>
          <a:bodyPr/>
          <a:lstStyle/>
          <a:p>
            <a:fld id="{12BD80AA-4F45-4124-BD5A-ED7C78B77B49}" type="slidenum">
              <a:rPr lang="en-US" smtClean="0"/>
              <a:t>41</a:t>
            </a:fld>
            <a:endParaRPr lang="en-US"/>
          </a:p>
        </p:txBody>
      </p:sp>
    </p:spTree>
    <p:extLst>
      <p:ext uri="{BB962C8B-B14F-4D97-AF65-F5344CB8AC3E}">
        <p14:creationId xmlns:p14="http://schemas.microsoft.com/office/powerpoint/2010/main" val="3154204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BD80AA-4F45-4124-BD5A-ED7C78B77B49}" type="slidenum">
              <a:rPr lang="en-US" smtClean="0"/>
              <a:t>5</a:t>
            </a:fld>
            <a:endParaRPr lang="en-US"/>
          </a:p>
        </p:txBody>
      </p:sp>
    </p:spTree>
    <p:extLst>
      <p:ext uri="{BB962C8B-B14F-4D97-AF65-F5344CB8AC3E}">
        <p14:creationId xmlns:p14="http://schemas.microsoft.com/office/powerpoint/2010/main" val="622397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mn-lt"/>
                <a:ea typeface="Calibri"/>
                <a:cs typeface="Calibri"/>
              </a:rPr>
              <a:t>The Cisco Domain Ten framework covers the 10 major areas an organization must consider to successfully transform the data center into a more agile, cost-effective business resource. </a:t>
            </a:r>
            <a:endParaRPr lang="en-US" sz="1200" dirty="0" smtClean="0">
              <a:effectLst/>
              <a:latin typeface="+mn-lt"/>
              <a:ea typeface="Calibri"/>
            </a:endParaRPr>
          </a:p>
          <a:p>
            <a:pPr marL="0" marR="0">
              <a:spcBef>
                <a:spcPts val="0"/>
              </a:spcBef>
              <a:spcAft>
                <a:spcPts val="0"/>
              </a:spcAft>
            </a:pPr>
            <a:r>
              <a:rPr lang="en-US" sz="1200" dirty="0" smtClean="0">
                <a:effectLst/>
                <a:latin typeface="+mn-lt"/>
                <a:ea typeface="Calibri"/>
                <a:cs typeface="Calibri"/>
              </a:rPr>
              <a:t> </a:t>
            </a:r>
            <a:endParaRPr lang="en-US" sz="1200" dirty="0" smtClean="0">
              <a:effectLst/>
              <a:latin typeface="+mn-lt"/>
              <a:ea typeface="Calibri"/>
            </a:endParaRPr>
          </a:p>
          <a:p>
            <a:pPr marL="0" marR="0">
              <a:spcBef>
                <a:spcPts val="0"/>
              </a:spcBef>
              <a:spcAft>
                <a:spcPts val="0"/>
              </a:spcAft>
            </a:pPr>
            <a:r>
              <a:rPr lang="en-US" sz="1200" dirty="0" smtClean="0">
                <a:effectLst/>
                <a:latin typeface="+mn-lt"/>
                <a:ea typeface="Calibri"/>
                <a:cs typeface="Calibri"/>
              </a:rPr>
              <a:t>Cisco Domain Ten covers the important aspects of infrastructure, virtualization and automation to help map your transformational journey, whether you want to take advantage of virtualization or want to move to cloud.  And, in addition to technology considerations, it covers security, compliance, process and governance implications.</a:t>
            </a:r>
            <a:endParaRPr lang="en-US" sz="1200" dirty="0" smtClean="0">
              <a:effectLst/>
              <a:latin typeface="+mn-lt"/>
              <a:ea typeface="Calibri"/>
            </a:endParaRPr>
          </a:p>
          <a:p>
            <a:pPr marL="0" marR="0">
              <a:spcBef>
                <a:spcPts val="0"/>
              </a:spcBef>
              <a:spcAft>
                <a:spcPts val="0"/>
              </a:spcAft>
            </a:pPr>
            <a:r>
              <a:rPr lang="en-US" sz="1200" dirty="0" smtClean="0">
                <a:effectLst/>
                <a:latin typeface="+mn-lt"/>
                <a:ea typeface="Calibri"/>
                <a:cs typeface="Calibri"/>
              </a:rPr>
              <a:t> </a:t>
            </a:r>
            <a:endParaRPr lang="en-US" sz="1200" dirty="0" smtClean="0">
              <a:effectLst/>
              <a:latin typeface="+mn-lt"/>
              <a:ea typeface="Calibri"/>
            </a:endParaRPr>
          </a:p>
          <a:p>
            <a:endParaRPr lang="en-US" dirty="0"/>
          </a:p>
        </p:txBody>
      </p:sp>
      <p:sp>
        <p:nvSpPr>
          <p:cNvPr id="4" name="Slide Number Placeholder 3"/>
          <p:cNvSpPr>
            <a:spLocks noGrp="1"/>
          </p:cNvSpPr>
          <p:nvPr>
            <p:ph type="sldNum" sz="quarter" idx="10"/>
          </p:nvPr>
        </p:nvSpPr>
        <p:spPr/>
        <p:txBody>
          <a:bodyPr/>
          <a:lstStyle/>
          <a:p>
            <a:fld id="{12BD80AA-4F45-4124-BD5A-ED7C78B77B49}" type="slidenum">
              <a:rPr lang="en-US" smtClean="0"/>
              <a:t>6</a:t>
            </a:fld>
            <a:endParaRPr lang="en-US" dirty="0"/>
          </a:p>
        </p:txBody>
      </p:sp>
    </p:spTree>
    <p:extLst>
      <p:ext uri="{BB962C8B-B14F-4D97-AF65-F5344CB8AC3E}">
        <p14:creationId xmlns:p14="http://schemas.microsoft.com/office/powerpoint/2010/main" val="149385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2175" indent="-162175">
              <a:buFont typeface="Arial" pitchFamily="34" charset="0"/>
              <a:buChar char="•"/>
            </a:pPr>
            <a:endParaRPr lang="en-US" baseline="0" dirty="0" smtClean="0"/>
          </a:p>
          <a:p>
            <a:pPr marL="0" indent="0">
              <a:buFont typeface="Arial"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12BD80AA-4F45-4124-BD5A-ED7C78B77B49}" type="slidenum">
              <a:rPr lang="en-US" smtClean="0"/>
              <a:t>7</a:t>
            </a:fld>
            <a:endParaRPr lang="en-US" dirty="0"/>
          </a:p>
        </p:txBody>
      </p:sp>
    </p:spTree>
    <p:extLst>
      <p:ext uri="{BB962C8B-B14F-4D97-AF65-F5344CB8AC3E}">
        <p14:creationId xmlns:p14="http://schemas.microsoft.com/office/powerpoint/2010/main" val="149385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Stage 1: </a:t>
            </a:r>
            <a:r>
              <a:rPr lang="en-US" sz="1200" dirty="0" smtClean="0"/>
              <a:t>This is the initial data gathering and assessment phase for the entire program. Cisco finds details around applications and database inventory, technical requirements, and complexity. For</a:t>
            </a:r>
            <a:r>
              <a:rPr lang="en-US" sz="1200" baseline="0" dirty="0" smtClean="0"/>
              <a:t> t</a:t>
            </a:r>
            <a:r>
              <a:rPr lang="en-US" sz="1200" dirty="0" smtClean="0"/>
              <a:t>his detailed analysis, we use industry standard tools to accurately assess the practical utilization requirements of an applications environment. The objective is to determine the list of migration candidates, migration requirements, determine SLAs, target architecture, and dependency map of connected applications.</a:t>
            </a:r>
          </a:p>
          <a:p>
            <a:endParaRPr lang="en-US" dirty="0" smtClean="0"/>
          </a:p>
          <a:p>
            <a:r>
              <a:rPr lang="en-US" b="1" dirty="0" smtClean="0"/>
              <a:t>Stage 2: </a:t>
            </a:r>
            <a:r>
              <a:rPr lang="en-US" sz="1200" dirty="0" smtClean="0"/>
              <a:t>Building upon the Discovery phase, the Strategy phase is where we design the recommended cloud architecture and assemble</a:t>
            </a:r>
            <a:r>
              <a:rPr lang="en-US" sz="1200" baseline="0" dirty="0" smtClean="0"/>
              <a:t> </a:t>
            </a:r>
            <a:r>
              <a:rPr lang="en-US" sz="1200" dirty="0" smtClean="0"/>
              <a:t>the high-level migration plan.  We develop a cloud design based on tiered SLA and criticality requirements for the environment and a waved migration approach that can be taken back to the business and application owners. This phase provides the blueprint for what target cloud infrastructure will need to be built and the roadmap for which teams and owners need to be involved for the migration’s waves and phases.</a:t>
            </a:r>
            <a:endParaRPr lang="en-US" b="1" dirty="0" smtClean="0"/>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Stage</a:t>
            </a:r>
            <a:r>
              <a:rPr lang="en-US" b="1" baseline="0" dirty="0" smtClean="0"/>
              <a:t> 3: </a:t>
            </a:r>
            <a:r>
              <a:rPr lang="en-US" sz="1200" dirty="0" smtClean="0"/>
              <a:t>At this stage, a detailed migration plan with expected sequence of events and timings will be developed. Contingency plans and rollback procedures will be included in this environment. We also develop test plans for verification of a functional application and cloud architecture. Planned allocation and procurement (if required) of datacenter resources including infrastructure, licenses, tools and support are also addressed in this phase.  </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Stage 4: </a:t>
            </a:r>
            <a:r>
              <a:rPr lang="en-US" sz="1200" dirty="0" smtClean="0"/>
              <a:t>In this phase, ongoing post-go-live support will be provided to ensure a successful transition to the operations team. This may consist of fully leveraged remote managed service or high-touch health check support.</a:t>
            </a:r>
            <a:endParaRPr lang="en-US" dirty="0" smtClean="0"/>
          </a:p>
          <a:p>
            <a:endParaRPr lang="en-US" b="0" dirty="0"/>
          </a:p>
        </p:txBody>
      </p:sp>
      <p:sp>
        <p:nvSpPr>
          <p:cNvPr id="4" name="Slide Number Placeholder 3"/>
          <p:cNvSpPr>
            <a:spLocks noGrp="1"/>
          </p:cNvSpPr>
          <p:nvPr>
            <p:ph type="sldNum" sz="quarter" idx="10"/>
          </p:nvPr>
        </p:nvSpPr>
        <p:spPr/>
        <p:txBody>
          <a:bodyPr/>
          <a:lstStyle/>
          <a:p>
            <a:fld id="{12BD80AA-4F45-4124-BD5A-ED7C78B77B49}" type="slidenum">
              <a:rPr lang="en-US" smtClean="0"/>
              <a:t>8</a:t>
            </a:fld>
            <a:endParaRPr lang="en-US"/>
          </a:p>
        </p:txBody>
      </p:sp>
    </p:spTree>
    <p:extLst>
      <p:ext uri="{BB962C8B-B14F-4D97-AF65-F5344CB8AC3E}">
        <p14:creationId xmlns:p14="http://schemas.microsoft.com/office/powerpoint/2010/main" val="2119437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Migration</a:t>
            </a:r>
            <a:r>
              <a:rPr lang="en-US" baseline="0" dirty="0" smtClean="0"/>
              <a:t> Approach, method and tools – proof migrations, QA and new </a:t>
            </a:r>
            <a:r>
              <a:rPr lang="en-US" baseline="0" smtClean="0"/>
              <a:t>performance baseline</a:t>
            </a:r>
            <a:endParaRPr lang="en-US" dirty="0"/>
          </a:p>
        </p:txBody>
      </p:sp>
      <p:sp>
        <p:nvSpPr>
          <p:cNvPr id="4" name="Slide Number Placeholder 3"/>
          <p:cNvSpPr>
            <a:spLocks noGrp="1"/>
          </p:cNvSpPr>
          <p:nvPr>
            <p:ph type="sldNum" sz="quarter" idx="10"/>
          </p:nvPr>
        </p:nvSpPr>
        <p:spPr/>
        <p:txBody>
          <a:bodyPr/>
          <a:lstStyle/>
          <a:p>
            <a:fld id="{12BD80AA-4F45-4124-BD5A-ED7C78B77B49}" type="slidenum">
              <a:rPr lang="en-US" smtClean="0"/>
              <a:t>9</a:t>
            </a:fld>
            <a:endParaRPr lang="en-US"/>
          </a:p>
        </p:txBody>
      </p:sp>
    </p:spTree>
    <p:extLst>
      <p:ext uri="{BB962C8B-B14F-4D97-AF65-F5344CB8AC3E}">
        <p14:creationId xmlns:p14="http://schemas.microsoft.com/office/powerpoint/2010/main" val="32082798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animated bar">
    <p:spTree>
      <p:nvGrpSpPr>
        <p:cNvPr id="1" name=""/>
        <p:cNvGrpSpPr/>
        <p:nvPr/>
      </p:nvGrpSpPr>
      <p:grpSpPr>
        <a:xfrm>
          <a:off x="0" y="0"/>
          <a:ext cx="0" cy="0"/>
          <a:chOff x="0" y="0"/>
          <a:chExt cx="0" cy="0"/>
        </a:xfrm>
      </p:grpSpPr>
      <p:pic>
        <p:nvPicPr>
          <p:cNvPr id="60" name="Picture 59" descr="bottom bar.jpg"/>
          <p:cNvPicPr>
            <a:picLocks noChangeAspect="1"/>
          </p:cNvPicPr>
          <p:nvPr userDrawn="1"/>
        </p:nvPicPr>
        <p:blipFill>
          <a:blip r:embed="rId2" cstate="print"/>
          <a:stretch>
            <a:fillRect/>
          </a:stretch>
        </p:blipFill>
        <p:spPr>
          <a:xfrm>
            <a:off x="333375" y="6378339"/>
            <a:ext cx="8477250" cy="162912"/>
          </a:xfrm>
          <a:prstGeom prst="rect">
            <a:avLst/>
          </a:prstGeom>
        </p:spPr>
      </p:pic>
      <p:sp>
        <p:nvSpPr>
          <p:cNvPr id="47" name="Rectangle 46"/>
          <p:cNvSpPr/>
          <p:nvPr/>
        </p:nvSpPr>
        <p:spPr>
          <a:xfrm>
            <a:off x="3405355" y="5948642"/>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6" name="Rectangle 45"/>
          <p:cNvSpPr/>
          <p:nvPr/>
        </p:nvSpPr>
        <p:spPr>
          <a:xfrm>
            <a:off x="1460939" y="5948642"/>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5" name="Rectangle 44"/>
          <p:cNvSpPr/>
          <p:nvPr/>
        </p:nvSpPr>
        <p:spPr>
          <a:xfrm>
            <a:off x="4771698" y="5948642"/>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3" name="Rounded Rectangle 32"/>
          <p:cNvSpPr/>
          <p:nvPr/>
        </p:nvSpPr>
        <p:spPr>
          <a:xfrm rot="10800000" flipH="1">
            <a:off x="2856506" y="831272"/>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8" name="Rounded Rectangle 27"/>
          <p:cNvSpPr/>
          <p:nvPr userDrawn="1"/>
        </p:nvSpPr>
        <p:spPr>
          <a:xfrm rot="10800000" flipH="1">
            <a:off x="821966" y="471678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9" name="Rounded Rectangle 28"/>
          <p:cNvSpPr/>
          <p:nvPr userDrawn="1"/>
        </p:nvSpPr>
        <p:spPr>
          <a:xfrm rot="10800000" flipH="1">
            <a:off x="13325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0" name="Rounded Rectangle 29"/>
          <p:cNvSpPr/>
          <p:nvPr/>
        </p:nvSpPr>
        <p:spPr>
          <a:xfrm rot="10800000" flipH="1">
            <a:off x="5869870" y="6614164"/>
            <a:ext cx="780312"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1" name="Rounded Rectangle 30"/>
          <p:cNvSpPr/>
          <p:nvPr/>
        </p:nvSpPr>
        <p:spPr>
          <a:xfrm rot="10800000" flipH="1">
            <a:off x="6933206" y="661416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solidFill>
                <a:srgbClr val="0096D6"/>
              </a:solidFill>
            </a:endParaRPr>
          </a:p>
        </p:txBody>
      </p:sp>
      <p:sp>
        <p:nvSpPr>
          <p:cNvPr id="34" name="Rounded Rectangle 33"/>
          <p:cNvSpPr/>
          <p:nvPr/>
        </p:nvSpPr>
        <p:spPr>
          <a:xfrm rot="10800000" flipH="1">
            <a:off x="2191489" y="6719454"/>
            <a:ext cx="66254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5" name="Rounded Rectangle 34"/>
          <p:cNvSpPr/>
          <p:nvPr/>
        </p:nvSpPr>
        <p:spPr>
          <a:xfrm rot="10800000" flipH="1">
            <a:off x="2794161" y="6668595"/>
            <a:ext cx="779356"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6" name="Rounded Rectangle 35"/>
          <p:cNvSpPr/>
          <p:nvPr/>
        </p:nvSpPr>
        <p:spPr>
          <a:xfrm rot="10800000" flipH="1">
            <a:off x="4920836"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7" name="Rounded Rectangle 36"/>
          <p:cNvSpPr/>
          <p:nvPr/>
        </p:nvSpPr>
        <p:spPr>
          <a:xfrm rot="10800000" flipH="1">
            <a:off x="5391890"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8" name="Rounded Rectangle 37"/>
          <p:cNvSpPr/>
          <p:nvPr userDrawn="1"/>
        </p:nvSpPr>
        <p:spPr>
          <a:xfrm rot="10800000" flipH="1">
            <a:off x="341313" y="6708758"/>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9" name="Rounded Rectangle 38"/>
          <p:cNvSpPr/>
          <p:nvPr/>
        </p:nvSpPr>
        <p:spPr>
          <a:xfrm rot="10800000" flipH="1">
            <a:off x="8038251" y="8318274"/>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1" name="Rounded Rectangle 40"/>
          <p:cNvSpPr/>
          <p:nvPr/>
        </p:nvSpPr>
        <p:spPr>
          <a:xfrm rot="10800000" flipH="1">
            <a:off x="8162251"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2" name="Rounded Rectangle 41"/>
          <p:cNvSpPr/>
          <p:nvPr/>
        </p:nvSpPr>
        <p:spPr>
          <a:xfrm rot="10800000" flipH="1">
            <a:off x="37709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5" name="Rectangle 84"/>
          <p:cNvSpPr/>
          <p:nvPr/>
        </p:nvSpPr>
        <p:spPr>
          <a:xfrm>
            <a:off x="0" y="6"/>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8" name="Subtitle 2"/>
          <p:cNvSpPr>
            <a:spLocks noGrp="1"/>
          </p:cNvSpPr>
          <p:nvPr>
            <p:ph type="subTitle" idx="1" hasCustomPrompt="1"/>
          </p:nvPr>
        </p:nvSpPr>
        <p:spPr>
          <a:xfrm>
            <a:off x="236385" y="4464072"/>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50" name="Title 1"/>
          <p:cNvSpPr>
            <a:spLocks noGrp="1"/>
          </p:cNvSpPr>
          <p:nvPr>
            <p:ph type="ctrTitle" hasCustomPrompt="1"/>
          </p:nvPr>
        </p:nvSpPr>
        <p:spPr>
          <a:xfrm>
            <a:off x="221393" y="1248234"/>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grpSp>
        <p:nvGrpSpPr>
          <p:cNvPr id="2"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grpSp>
      <p:sp>
        <p:nvSpPr>
          <p:cNvPr id="61" name="Rectangle 60"/>
          <p:cNvSpPr/>
          <p:nvPr userDrawn="1"/>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3" name="Rectangle 4"/>
          <p:cNvSpPr>
            <a:spLocks noChangeArrowheads="1"/>
          </p:cNvSpPr>
          <p:nvPr userDrawn="1"/>
        </p:nvSpPr>
        <p:spPr bwMode="ltGray">
          <a:xfrm>
            <a:off x="251377" y="6586252"/>
            <a:ext cx="1954803" cy="175257"/>
          </a:xfrm>
          <a:prstGeom prst="rect">
            <a:avLst/>
          </a:prstGeom>
          <a:noFill/>
          <a:ln w="9525">
            <a:noFill/>
            <a:miter lim="800000"/>
            <a:headEnd/>
            <a:tailEnd/>
          </a:ln>
          <a:effectLst/>
        </p:spPr>
        <p:txBody>
          <a:bodyPr wrap="none" lIns="82124" tIns="41061" rIns="82124" bIns="41061" anchor="b" anchorCtr="1">
            <a:spAutoFit/>
          </a:bodyPr>
          <a:lstStyle/>
          <a:p>
            <a:pPr defTabSz="814388"/>
            <a:r>
              <a:rPr lang="en-US" sz="600" dirty="0">
                <a:solidFill>
                  <a:srgbClr val="C0C0C0"/>
                </a:solidFill>
              </a:rPr>
              <a:t>© </a:t>
            </a:r>
            <a:r>
              <a:rPr lang="en-US" sz="600" dirty="0" smtClean="0">
                <a:solidFill>
                  <a:srgbClr val="C0C0C0"/>
                </a:solidFill>
              </a:rPr>
              <a:t>2013 </a:t>
            </a:r>
            <a:r>
              <a:rPr lang="en-US" sz="600" dirty="0">
                <a:solidFill>
                  <a:srgbClr val="C0C0C0"/>
                </a:solidFill>
              </a:rPr>
              <a:t>Cisco and/or its affiliates. All rights reserved.</a:t>
            </a:r>
          </a:p>
        </p:txBody>
      </p:sp>
      <p:sp>
        <p:nvSpPr>
          <p:cNvPr id="54" name="Rectangle 5"/>
          <p:cNvSpPr>
            <a:spLocks noChangeArrowheads="1"/>
          </p:cNvSpPr>
          <p:nvPr userDrawn="1"/>
        </p:nvSpPr>
        <p:spPr bwMode="ltGray">
          <a:xfrm>
            <a:off x="7784630" y="6584518"/>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62" name="Rectangle 7"/>
          <p:cNvSpPr>
            <a:spLocks noChangeArrowheads="1"/>
          </p:cNvSpPr>
          <p:nvPr userDrawn="1"/>
        </p:nvSpPr>
        <p:spPr bwMode="ltGray">
          <a:xfrm>
            <a:off x="8639983" y="6580414"/>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rPr>
              <a:pPr algn="r" defTabSz="814388"/>
              <a:t>‹#›</a:t>
            </a:fld>
            <a:endParaRPr lang="en-US" sz="600" dirty="0">
              <a:solidFill>
                <a:srgbClr val="C0C0C0"/>
              </a:solidFill>
            </a:endParaRPr>
          </a:p>
        </p:txBody>
      </p:sp>
    </p:spTree>
    <p:extLst>
      <p:ext uri="{BB962C8B-B14F-4D97-AF65-F5344CB8AC3E}">
        <p14:creationId xmlns:p14="http://schemas.microsoft.com/office/powerpoint/2010/main" val="9870690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28"/>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29"/>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30"/>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31"/>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3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34"/>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35"/>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36"/>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37"/>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38"/>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39"/>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41"/>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42"/>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5"/>
                                        </p:tgtEl>
                                        <p:attrNameLst>
                                          <p:attrName>style.color</p:attrName>
                                        </p:attrNameLst>
                                      </p:cBhvr>
                                      <p:to>
                                        <a:srgbClr val="60CCCC"/>
                                      </p:to>
                                    </p:animClr>
                                    <p:animClr clrSpc="rgb" dir="cw">
                                      <p:cBhvr>
                                        <p:cTn id="33" dur="6650" autoRev="1" fill="hold"/>
                                        <p:tgtEl>
                                          <p:spTgt spid="45"/>
                                        </p:tgtEl>
                                        <p:attrNameLst>
                                          <p:attrName>fillcolor</p:attrName>
                                        </p:attrNameLst>
                                      </p:cBhvr>
                                      <p:to>
                                        <a:srgbClr val="60CCCC"/>
                                      </p:to>
                                    </p:animClr>
                                    <p:set>
                                      <p:cBhvr>
                                        <p:cTn id="34" dur="6650" autoRev="1" fill="hold"/>
                                        <p:tgtEl>
                                          <p:spTgt spid="45"/>
                                        </p:tgtEl>
                                        <p:attrNameLst>
                                          <p:attrName>fill.type</p:attrName>
                                        </p:attrNameLst>
                                      </p:cBhvr>
                                      <p:to>
                                        <p:strVal val="solid"/>
                                      </p:to>
                                    </p:set>
                                    <p:set>
                                      <p:cBhvr>
                                        <p:cTn id="35" dur="6650" autoRev="1" fill="hold"/>
                                        <p:tgtEl>
                                          <p:spTgt spid="45"/>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6"/>
                                        </p:tgtEl>
                                        <p:attrNameLst>
                                          <p:attrName>style.color</p:attrName>
                                        </p:attrNameLst>
                                      </p:cBhvr>
                                      <p:to>
                                        <a:srgbClr val="60CCCC"/>
                                      </p:to>
                                    </p:animClr>
                                    <p:animClr clrSpc="rgb" dir="cw">
                                      <p:cBhvr>
                                        <p:cTn id="38" dur="5350" autoRev="1" fill="hold"/>
                                        <p:tgtEl>
                                          <p:spTgt spid="46"/>
                                        </p:tgtEl>
                                        <p:attrNameLst>
                                          <p:attrName>fillcolor</p:attrName>
                                        </p:attrNameLst>
                                      </p:cBhvr>
                                      <p:to>
                                        <a:srgbClr val="60CCCC"/>
                                      </p:to>
                                    </p:animClr>
                                    <p:set>
                                      <p:cBhvr>
                                        <p:cTn id="39" dur="5350" autoRev="1" fill="hold"/>
                                        <p:tgtEl>
                                          <p:spTgt spid="46"/>
                                        </p:tgtEl>
                                        <p:attrNameLst>
                                          <p:attrName>fill.type</p:attrName>
                                        </p:attrNameLst>
                                      </p:cBhvr>
                                      <p:to>
                                        <p:strVal val="solid"/>
                                      </p:to>
                                    </p:set>
                                    <p:set>
                                      <p:cBhvr>
                                        <p:cTn id="40" dur="5350" autoRev="1" fill="hold"/>
                                        <p:tgtEl>
                                          <p:spTgt spid="4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47"/>
                                        </p:tgtEl>
                                        <p:attrNameLst>
                                          <p:attrName>style.color</p:attrName>
                                        </p:attrNameLst>
                                      </p:cBhvr>
                                      <p:to>
                                        <a:srgbClr val="60CCCC"/>
                                      </p:to>
                                    </p:animClr>
                                    <p:animClr clrSpc="rgb" dir="cw">
                                      <p:cBhvr>
                                        <p:cTn id="43" dur="6650" autoRev="1" fill="hold"/>
                                        <p:tgtEl>
                                          <p:spTgt spid="47"/>
                                        </p:tgtEl>
                                        <p:attrNameLst>
                                          <p:attrName>fillcolor</p:attrName>
                                        </p:attrNameLst>
                                      </p:cBhvr>
                                      <p:to>
                                        <a:srgbClr val="60CCCC"/>
                                      </p:to>
                                    </p:animClr>
                                    <p:set>
                                      <p:cBhvr>
                                        <p:cTn id="44" dur="6650" autoRev="1" fill="hold"/>
                                        <p:tgtEl>
                                          <p:spTgt spid="47"/>
                                        </p:tgtEl>
                                        <p:attrNameLst>
                                          <p:attrName>fill.type</p:attrName>
                                        </p:attrNameLst>
                                      </p:cBhvr>
                                      <p:to>
                                        <p:strVal val="solid"/>
                                      </p:to>
                                    </p:set>
                                    <p:set>
                                      <p:cBhvr>
                                        <p:cTn id="45" dur="6650" autoRev="1" fill="hold"/>
                                        <p:tgtEl>
                                          <p:spTgt spid="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45" grpId="0" animBg="1"/>
      <p:bldP spid="33" grpId="0" animBg="1"/>
      <p:bldP spid="28" grpId="0" animBg="1"/>
      <p:bldP spid="29" grpId="0" animBg="1"/>
      <p:bldP spid="30" grpId="0" animBg="1"/>
      <p:bldP spid="31" grpId="0" animBg="1"/>
      <p:bldP spid="34" grpId="0" animBg="1"/>
      <p:bldP spid="35" grpId="0" animBg="1"/>
      <p:bldP spid="36" grpId="0" animBg="1"/>
      <p:bldP spid="37" grpId="0" animBg="1"/>
      <p:bldP spid="38" grpId="0" animBg="1"/>
      <p:bldP spid="39" grpId="0" animBg="1"/>
      <p:bldP spid="41" grpId="0" animBg="1"/>
      <p:bldP spid="4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301752"/>
            <a:ext cx="4123944" cy="838200"/>
          </a:xfrm>
        </p:spPr>
        <p:txBody>
          <a:bodyPr vert="horz" lIns="82296" tIns="45720" rIns="82296" bIns="45720" rtlCol="0" anchor="t" anchorCtr="0">
            <a:noAutofit/>
          </a:bodyPr>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5" y="1600200"/>
            <a:ext cx="4142232" cy="4526280"/>
          </a:xfrm>
        </p:spPr>
        <p:txBody>
          <a:bodyPr/>
          <a:lstStyle>
            <a:lvl1pPr marL="0" indent="0">
              <a:buNone/>
              <a:defRPr>
                <a:solidFill>
                  <a:schemeClr val="tx2"/>
                </a:solidFill>
                <a:latin typeface="+mj-lt"/>
              </a:defRPr>
            </a:lvl1pPr>
            <a:lvl2pPr marL="635000" indent="-228600">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accent1"/>
                </a:solidFill>
                <a:latin typeface="+mj-lt"/>
              </a:defRPr>
            </a:lvl1pPr>
            <a:lvl2pPr marL="635000" indent="-228600">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784630" y="6584518"/>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C0C0C0"/>
                </a:solidFill>
              </a:rPr>
              <a:t>Cisco Confidential</a:t>
            </a:r>
          </a:p>
        </p:txBody>
      </p:sp>
      <p:pic>
        <p:nvPicPr>
          <p:cNvPr id="15" name="Picture 14" descr="verticalbar.png"/>
          <p:cNvPicPr>
            <a:picLocks noChangeAspect="1"/>
          </p:cNvPicPr>
          <p:nvPr userDrawn="1"/>
        </p:nvPicPr>
        <p:blipFill>
          <a:blip r:embed="rId2" cstate="print"/>
          <a:stretch>
            <a:fillRect/>
          </a:stretch>
        </p:blipFill>
        <p:spPr>
          <a:xfrm>
            <a:off x="4447861" y="777667"/>
            <a:ext cx="89319" cy="5287676"/>
          </a:xfrm>
          <a:prstGeom prst="rect">
            <a:avLst/>
          </a:prstGeom>
          <a:noFill/>
          <a:ln>
            <a:noFill/>
          </a:ln>
        </p:spPr>
      </p:pic>
      <p:sp>
        <p:nvSpPr>
          <p:cNvPr id="10" name="Rectangle 4"/>
          <p:cNvSpPr>
            <a:spLocks noChangeArrowheads="1"/>
          </p:cNvSpPr>
          <p:nvPr userDrawn="1"/>
        </p:nvSpPr>
        <p:spPr bwMode="ltGray">
          <a:xfrm>
            <a:off x="251373" y="6586252"/>
            <a:ext cx="256802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rPr>
              <a:t>© </a:t>
            </a:r>
            <a:r>
              <a:rPr lang="en-US" sz="600" dirty="0" smtClean="0">
                <a:solidFill>
                  <a:srgbClr val="C0C0C0"/>
                </a:solidFill>
              </a:rPr>
              <a:t>2013 </a:t>
            </a:r>
            <a:r>
              <a:rPr lang="en-US" sz="600" dirty="0">
                <a:solidFill>
                  <a:srgbClr val="C0C0C0"/>
                </a:solidFill>
              </a:rPr>
              <a:t>Cisco and/or its affiliates. All rights reserved.</a:t>
            </a:r>
          </a:p>
        </p:txBody>
      </p:sp>
      <p:sp>
        <p:nvSpPr>
          <p:cNvPr id="11" name="Rectangle 7"/>
          <p:cNvSpPr>
            <a:spLocks noChangeArrowheads="1"/>
          </p:cNvSpPr>
          <p:nvPr userDrawn="1"/>
        </p:nvSpPr>
        <p:spPr bwMode="ltGray">
          <a:xfrm>
            <a:off x="8639983" y="6580414"/>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rPr>
              <a:pPr algn="r" defTabSz="814388"/>
              <a:t>‹#›</a:t>
            </a:fld>
            <a:endParaRPr lang="en-US" sz="600" dirty="0">
              <a:solidFill>
                <a:srgbClr val="C0C0C0"/>
              </a:solidFill>
            </a:endParaRPr>
          </a:p>
        </p:txBody>
      </p:sp>
      <p:sp>
        <p:nvSpPr>
          <p:cNvPr id="13" name="Title 1"/>
          <p:cNvSpPr txBox="1">
            <a:spLocks/>
          </p:cNvSpPr>
          <p:nvPr userDrawn="1"/>
        </p:nvSpPr>
        <p:spPr>
          <a:xfrm>
            <a:off x="4818888" y="301752"/>
            <a:ext cx="4123944" cy="838200"/>
          </a:xfrm>
          <a:prstGeom prst="rect">
            <a:avLst/>
          </a:prstGeom>
        </p:spPr>
        <p:txBody>
          <a:bodyPr vert="horz" lIns="82296" tIns="45720" rIns="82296" bIns="45720" rtlCol="0" anchor="t" anchorCtr="0">
            <a:noAutofit/>
          </a:bodyPr>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pPr>
              <a:defRPr/>
            </a:pPr>
            <a:r>
              <a:rPr>
                <a:gradFill>
                  <a:gsLst>
                    <a:gs pos="0">
                      <a:srgbClr val="0096D6"/>
                    </a:gs>
                    <a:gs pos="100000">
                      <a:srgbClr val="01BBBB"/>
                    </a:gs>
                  </a:gsLst>
                  <a:lin ang="2400000" scaled="0"/>
                </a:gradFill>
              </a:rPr>
              <a:t>Two Column</a:t>
            </a:r>
            <a:br>
              <a:rPr>
                <a:gradFill>
                  <a:gsLst>
                    <a:gs pos="0">
                      <a:srgbClr val="0096D6"/>
                    </a:gs>
                    <a:gs pos="100000">
                      <a:srgbClr val="01BBBB"/>
                    </a:gs>
                  </a:gsLst>
                  <a:lin ang="2400000" scaled="0"/>
                </a:gradFill>
              </a:rPr>
            </a:br>
            <a:r>
              <a:rPr>
                <a:gradFill>
                  <a:gsLst>
                    <a:gs pos="0">
                      <a:srgbClr val="0096D6"/>
                    </a:gs>
                    <a:gs pos="100000">
                      <a:srgbClr val="01BBBB"/>
                    </a:gs>
                  </a:gsLst>
                  <a:lin ang="2400000" scaled="0"/>
                </a:gradFill>
              </a:rPr>
              <a:t>Title Right</a:t>
            </a:r>
          </a:p>
        </p:txBody>
      </p:sp>
    </p:spTree>
    <p:extLst>
      <p:ext uri="{BB962C8B-B14F-4D97-AF65-F5344CB8AC3E}">
        <p14:creationId xmlns:p14="http://schemas.microsoft.com/office/powerpoint/2010/main" val="1156804895"/>
      </p:ext>
    </p:extLst>
  </p:cSld>
  <p:clrMapOvr>
    <a:masterClrMapping/>
  </p:clrMapOvr>
  <p:transition spd="slow">
    <p:wipe dir="r"/>
  </p:transition>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3" name="Rectangle 2"/>
          <p:cNvSpPr/>
          <p:nvPr/>
        </p:nvSpPr>
        <p:spPr>
          <a:xfrm flipV="1">
            <a:off x="217358" y="6355834"/>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ext Placeholder 12"/>
          <p:cNvSpPr>
            <a:spLocks noGrp="1"/>
          </p:cNvSpPr>
          <p:nvPr>
            <p:ph type="body" sz="quarter" idx="14"/>
          </p:nvPr>
        </p:nvSpPr>
        <p:spPr>
          <a:xfrm>
            <a:off x="244475" y="1600204"/>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4"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6"/>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verticalbar.png"/>
          <p:cNvPicPr>
            <a:picLocks noChangeAspect="1"/>
          </p:cNvPicPr>
          <p:nvPr userDrawn="1"/>
        </p:nvPicPr>
        <p:blipFill>
          <a:blip r:embed="rId2" cstate="print"/>
          <a:stretch>
            <a:fillRect/>
          </a:stretch>
        </p:blipFill>
        <p:spPr>
          <a:xfrm>
            <a:off x="3038161" y="777667"/>
            <a:ext cx="89319" cy="5287676"/>
          </a:xfrm>
          <a:prstGeom prst="rect">
            <a:avLst/>
          </a:prstGeom>
          <a:noFill/>
          <a:ln>
            <a:noFill/>
          </a:ln>
        </p:spPr>
      </p:pic>
      <p:pic>
        <p:nvPicPr>
          <p:cNvPr id="18" name="Picture 17" descr="verticalbar.png"/>
          <p:cNvPicPr>
            <a:picLocks noChangeAspect="1"/>
          </p:cNvPicPr>
          <p:nvPr userDrawn="1"/>
        </p:nvPicPr>
        <p:blipFill>
          <a:blip r:embed="rId2" cstate="print"/>
          <a:stretch>
            <a:fillRect/>
          </a:stretch>
        </p:blipFill>
        <p:spPr>
          <a:xfrm>
            <a:off x="6029011" y="777667"/>
            <a:ext cx="89319" cy="5287676"/>
          </a:xfrm>
          <a:prstGeom prst="rect">
            <a:avLst/>
          </a:prstGeom>
          <a:noFill/>
          <a:ln>
            <a:noFill/>
          </a:ln>
        </p:spPr>
      </p:pic>
      <p:sp>
        <p:nvSpPr>
          <p:cNvPr id="21" name="Text Placeholder 20"/>
          <p:cNvSpPr>
            <a:spLocks noGrp="1" noChangeAspect="1"/>
          </p:cNvSpPr>
          <p:nvPr>
            <p:ph type="body" sz="quarter" idx="17"/>
          </p:nvPr>
        </p:nvSpPr>
        <p:spPr>
          <a:xfrm>
            <a:off x="219456" y="52400"/>
            <a:ext cx="2670048" cy="1200329"/>
          </a:xfrm>
        </p:spPr>
        <p:txBody>
          <a:bodyPr anchor="b" anchorCtr="0">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20"/>
          <p:cNvSpPr>
            <a:spLocks noGrp="1"/>
          </p:cNvSpPr>
          <p:nvPr>
            <p:ph type="body" sz="quarter" idx="18"/>
          </p:nvPr>
        </p:nvSpPr>
        <p:spPr>
          <a:xfrm>
            <a:off x="3255264" y="52400"/>
            <a:ext cx="2670048" cy="1200329"/>
          </a:xfrm>
        </p:spPr>
        <p:txBody>
          <a:bodyPr anchor="b" anchorCtr="0">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4" name="Text Placeholder 20"/>
          <p:cNvSpPr>
            <a:spLocks noGrp="1" noChangeAspect="1"/>
          </p:cNvSpPr>
          <p:nvPr>
            <p:ph type="body" sz="quarter" idx="19"/>
          </p:nvPr>
        </p:nvSpPr>
        <p:spPr>
          <a:xfrm>
            <a:off x="6273302" y="52400"/>
            <a:ext cx="2670048" cy="1200329"/>
          </a:xfrm>
        </p:spPr>
        <p:txBody>
          <a:bodyPr anchor="b" anchorCtr="0">
            <a:sp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3727424322"/>
      </p:ext>
    </p:extLst>
  </p:cSld>
  <p:clrMapOvr>
    <a:masterClrMapping/>
  </p:clrMapOvr>
  <p:transition spd="slow">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5" name="Rectangle 4"/>
          <p:cNvSpPr/>
          <p:nvPr userDrawn="1"/>
        </p:nvSpPr>
        <p:spPr>
          <a:xfrm>
            <a:off x="0" y="6339113"/>
            <a:ext cx="9144000" cy="271894"/>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9" name="Title 1"/>
          <p:cNvSpPr>
            <a:spLocks noGrp="1"/>
          </p:cNvSpPr>
          <p:nvPr>
            <p:ph type="title" hasCustomPrompt="1"/>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7" y="1476375"/>
            <a:ext cx="8439461" cy="4305300"/>
          </a:xfrm>
        </p:spPr>
        <p:txBody>
          <a:bodyPr anchor="ctr" anchorCtr="1"/>
          <a:lstStyle>
            <a:lvl1pPr>
              <a:buNone/>
              <a:defRPr>
                <a:latin typeface="+mj-lt"/>
              </a:defRPr>
            </a:lvl1pPr>
          </a:lstStyle>
          <a:p>
            <a:r>
              <a:rPr lang="en-US" dirty="0" smtClean="0"/>
              <a:t>Click icon to add chart</a:t>
            </a:r>
            <a:endParaRPr lang="en-US" dirty="0"/>
          </a:p>
        </p:txBody>
      </p:sp>
      <p:sp>
        <p:nvSpPr>
          <p:cNvPr id="4" name="Text Placeholder 9"/>
          <p:cNvSpPr>
            <a:spLocks noGrp="1"/>
          </p:cNvSpPr>
          <p:nvPr>
            <p:ph type="body" sz="quarter" idx="11" hasCustomPrompt="1"/>
          </p:nvPr>
        </p:nvSpPr>
        <p:spPr>
          <a:xfrm>
            <a:off x="249466" y="6062120"/>
            <a:ext cx="7461250" cy="276999"/>
          </a:xfrm>
        </p:spPr>
        <p:txBody>
          <a:bodyPr wrap="square" anchor="b" anchorCtr="0">
            <a:spAutoFit/>
          </a:bodyPr>
          <a:lstStyle>
            <a:lvl1pPr algn="l" defTabSz="804863">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extLst>
      <p:ext uri="{BB962C8B-B14F-4D97-AF65-F5344CB8AC3E}">
        <p14:creationId xmlns:p14="http://schemas.microsoft.com/office/powerpoint/2010/main" val="3635305035"/>
      </p:ext>
    </p:extLst>
  </p:cSld>
  <p:clrMapOvr>
    <a:masterClrMapping/>
  </p:clrMapOvr>
  <p:transition spd="slow">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rm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710097924"/>
      </p:ext>
    </p:extLst>
  </p:cSld>
  <p:clrMapOvr>
    <a:masterClrMapping/>
  </p:clrMapOvr>
  <p:transition spd="slow">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Tree>
    <p:extLst>
      <p:ext uri="{BB962C8B-B14F-4D97-AF65-F5344CB8AC3E}">
        <p14:creationId xmlns:p14="http://schemas.microsoft.com/office/powerpoint/2010/main" val="2272687223"/>
      </p:ext>
    </p:extLst>
  </p:cSld>
  <p:clrMapOvr>
    <a:masterClrMapping/>
  </p:clrMapOvr>
  <p:transition spd="slow">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3776" y="5852166"/>
            <a:ext cx="8112126" cy="384175"/>
          </a:xfrm>
        </p:spPr>
        <p:txBody>
          <a:bodyPr>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solidFill>
                <a:srgbClr val="0096D6"/>
              </a:solidFill>
            </a:endParaRPr>
          </a:p>
        </p:txBody>
      </p:sp>
      <p:sp>
        <p:nvSpPr>
          <p:cNvPr id="2" name="Title 1"/>
          <p:cNvSpPr>
            <a:spLocks noGrp="1"/>
          </p:cNvSpPr>
          <p:nvPr>
            <p:ph type="ctrTitle" hasCustomPrompt="1"/>
          </p:nvPr>
        </p:nvSpPr>
        <p:spPr>
          <a:xfrm>
            <a:off x="219458" y="649224"/>
            <a:ext cx="8112125" cy="4480560"/>
          </a:xfrm>
        </p:spPr>
        <p:txBody>
          <a:bodyPr/>
          <a:lstStyle>
            <a:lvl1pPr marL="233363" indent="-233363" algn="l" defTabSz="914400" rtl="0" eaLnBrk="1" latinLnBrk="0" hangingPunct="1">
              <a:lnSpc>
                <a:spcPct val="80000"/>
              </a:lnSpc>
              <a:spcBef>
                <a:spcPct val="0"/>
              </a:spcBef>
              <a:buClr>
                <a:schemeClr val="tx1"/>
              </a:buClr>
              <a:buFont typeface="Arial" pitchFamily="34" charset="0"/>
              <a:buChar char="“"/>
              <a:defRPr lang="en-US" sz="6000" b="0" kern="1200" spc="-2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Presentation Title Goes Here</a:t>
            </a:r>
            <a:endParaRPr lang="en-US" dirty="0"/>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solidFill>
                <a:srgbClr val="0096D6"/>
              </a:solidFill>
            </a:endParaRPr>
          </a:p>
        </p:txBody>
      </p:sp>
    </p:spTree>
    <p:extLst>
      <p:ext uri="{BB962C8B-B14F-4D97-AF65-F5344CB8AC3E}">
        <p14:creationId xmlns:p14="http://schemas.microsoft.com/office/powerpoint/2010/main" val="121229773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3" name="Rectangle 2"/>
          <p:cNvSpPr/>
          <p:nvPr/>
        </p:nvSpPr>
        <p:spPr>
          <a:xfrm flipV="1">
            <a:off x="217358" y="6355834"/>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itle 1"/>
          <p:cNvSpPr>
            <a:spLocks noGrp="1"/>
          </p:cNvSpPr>
          <p:nvPr>
            <p:ph type="title" hasCustomPrompt="1"/>
          </p:nvPr>
        </p:nvSpPr>
        <p:spPr>
          <a:xfrm>
            <a:off x="229705"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21" y="310896"/>
            <a:ext cx="3895344" cy="6208776"/>
          </a:xfrm>
        </p:spPr>
        <p:txBody>
          <a:bodyPr anchor="ctr" anchorCtr="0">
            <a:norm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12" name="Picture 11" descr="verticalbar.png"/>
          <p:cNvPicPr>
            <a:picLocks noChangeAspect="1"/>
          </p:cNvPicPr>
          <p:nvPr userDrawn="1"/>
        </p:nvPicPr>
        <p:blipFill>
          <a:blip r:embed="rId2" cstate="print"/>
          <a:stretch>
            <a:fillRect/>
          </a:stretch>
        </p:blipFill>
        <p:spPr>
          <a:xfrm>
            <a:off x="4441930" y="777667"/>
            <a:ext cx="89319" cy="5287676"/>
          </a:xfrm>
          <a:prstGeom prst="rect">
            <a:avLst/>
          </a:prstGeom>
          <a:noFill/>
          <a:ln>
            <a:noFill/>
          </a:ln>
        </p:spPr>
      </p:pic>
    </p:spTree>
    <p:extLst>
      <p:ext uri="{BB962C8B-B14F-4D97-AF65-F5344CB8AC3E}">
        <p14:creationId xmlns:p14="http://schemas.microsoft.com/office/powerpoint/2010/main" val="25988131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8"/>
            <a:ext cx="4684867" cy="384175"/>
          </a:xfrm>
        </p:spPr>
        <p:txBody>
          <a:bodyPr vert="horz" lIns="91440" tIns="45720" rIns="91440" bIns="45720" rtlCol="0">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grpSp>
        <p:nvGrpSpPr>
          <p:cNvPr id="4" name="Group 38"/>
          <p:cNvGrpSpPr/>
          <p:nvPr userDrawn="1"/>
        </p:nvGrpSpPr>
        <p:grpSpPr>
          <a:xfrm>
            <a:off x="341313" y="311155"/>
            <a:ext cx="908367" cy="480227"/>
            <a:chOff x="609600" y="528537"/>
            <a:chExt cx="1444734" cy="763789"/>
          </a:xfrm>
          <a:gradFill flip="none" rotWithShape="1">
            <a:gsLst>
              <a:gs pos="11000">
                <a:schemeClr val="accent2"/>
              </a:gs>
              <a:gs pos="100000">
                <a:schemeClr val="accent5"/>
              </a:gs>
            </a:gsLst>
            <a:lin ang="2700000" scaled="1"/>
            <a:tileRect/>
          </a:gradFill>
        </p:grpSpPr>
        <p:sp>
          <p:nvSpPr>
            <p:cNvPr id="10" name="Rectangle 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endParaRPr>
            </a:p>
          </p:txBody>
        </p:sp>
        <p:sp>
          <p:nvSpPr>
            <p:cNvPr id="11" name="Freeform 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12"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13"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endParaRPr>
            </a:p>
          </p:txBody>
        </p:sp>
        <p:sp>
          <p:nvSpPr>
            <p:cNvPr id="14"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endParaRPr>
            </a:p>
          </p:txBody>
        </p:sp>
        <p:sp>
          <p:nvSpPr>
            <p:cNvPr id="15"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sp>
          <p:nvSpPr>
            <p:cNvPr id="16"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17"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18"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19"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endParaRPr>
            </a:p>
          </p:txBody>
        </p:sp>
        <p:sp>
          <p:nvSpPr>
            <p:cNvPr id="20"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21"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22"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23"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gr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solidFill>
                <a:srgbClr val="0096D6"/>
              </a:solidFill>
            </a:endParaRPr>
          </a:p>
        </p:txBody>
      </p:sp>
      <p:sp>
        <p:nvSpPr>
          <p:cNvPr id="2" name="Title 1"/>
          <p:cNvSpPr>
            <a:spLocks noGrp="1"/>
          </p:cNvSpPr>
          <p:nvPr>
            <p:ph type="ctrTitle" hasCustomPrompt="1"/>
          </p:nvPr>
        </p:nvSpPr>
        <p:spPr>
          <a:xfrm>
            <a:off x="208693" y="3282696"/>
            <a:ext cx="4712557" cy="1022350"/>
          </a:xfrm>
        </p:spPr>
        <p:txBody>
          <a:bodyPr vert="horz" lIns="82296" tIns="45720" rIns="82296" bIns="45720" rtlCol="0" anchor="b"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60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solidFill>
                <a:srgbClr val="0096D6"/>
              </a:solidFill>
            </a:endParaRPr>
          </a:p>
        </p:txBody>
      </p:sp>
      <p:sp>
        <p:nvSpPr>
          <p:cNvPr id="31" name="Picture Placeholder 30"/>
          <p:cNvSpPr>
            <a:spLocks noGrp="1"/>
          </p:cNvSpPr>
          <p:nvPr>
            <p:ph type="pic" sz="quarter" idx="10" hasCustomPrompt="1"/>
          </p:nvPr>
        </p:nvSpPr>
        <p:spPr>
          <a:xfrm>
            <a:off x="5540378" y="1917700"/>
            <a:ext cx="2676525" cy="2889250"/>
          </a:xfrm>
        </p:spPr>
        <p:txBody>
          <a:bodyPr anchor="ctr" anchorCtr="1"/>
          <a:lstStyle>
            <a:lvl1pPr algn="ctr">
              <a:defRPr>
                <a:latin typeface="+mj-lt"/>
              </a:defRPr>
            </a:lvl1pPr>
          </a:lstStyle>
          <a:p>
            <a:r>
              <a:rPr lang="en-US" dirty="0" smtClean="0"/>
              <a:t>Insert photo here</a:t>
            </a:r>
            <a:endParaRPr lang="en-US" dirty="0"/>
          </a:p>
        </p:txBody>
      </p:sp>
    </p:spTree>
    <p:extLst>
      <p:ext uri="{BB962C8B-B14F-4D97-AF65-F5344CB8AC3E}">
        <p14:creationId xmlns:p14="http://schemas.microsoft.com/office/powerpoint/2010/main" val="3465504998"/>
      </p:ext>
    </p:extLst>
  </p:cSld>
  <p:clrMapOvr>
    <a:masterClrMapping/>
  </p:clrMapOvr>
  <p:transition spd="slow">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30" name="Rectangle 29"/>
          <p:cNvSpPr/>
          <p:nvPr/>
        </p:nvSpPr>
        <p:spPr>
          <a:xfrm>
            <a:off x="-12700" y="6141726"/>
            <a:ext cx="9156700" cy="71627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userDrawn="1"/>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ounded Rectangle 9"/>
          <p:cNvSpPr/>
          <p:nvPr userDrawn="1"/>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ounded Rectangle 10"/>
          <p:cNvSpPr/>
          <p:nvPr userDrawn="1"/>
        </p:nvSpPr>
        <p:spPr>
          <a:xfrm rot="10800000">
            <a:off x="1013791"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ounded Rectangle 11"/>
          <p:cNvSpPr/>
          <p:nvPr/>
        </p:nvSpPr>
        <p:spPr>
          <a:xfrm>
            <a:off x="6375620" y="17111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ounded Rectangle 12"/>
          <p:cNvSpPr/>
          <p:nvPr/>
        </p:nvSpPr>
        <p:spPr>
          <a:xfrm>
            <a:off x="8105451" y="8348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237744" y="484636"/>
            <a:ext cx="8755128" cy="4372131"/>
          </a:xfrm>
        </p:spPr>
        <p:txBody>
          <a:bodyPr anchor="b" anchorCtr="0"/>
          <a:lstStyle>
            <a:lvl1pPr marL="228600" indent="-228600">
              <a:buFont typeface="Arial" pitchFamily="34" charset="0"/>
              <a:buChar char="“"/>
              <a:defRPr sz="5400" spc="-200" baseline="0">
                <a:solidFill>
                  <a:schemeClr val="bg1"/>
                </a:solidFill>
                <a:latin typeface="+mj-lt"/>
              </a:defRPr>
            </a:lvl1pPr>
          </a:lstStyle>
          <a:p>
            <a:r>
              <a:rPr lang="en-US" smtClean="0"/>
              <a:t>Click to edit Master title style</a:t>
            </a:r>
            <a:endParaRPr lang="en-US" dirty="0"/>
          </a:p>
        </p:txBody>
      </p:sp>
      <p:sp>
        <p:nvSpPr>
          <p:cNvPr id="28" name="Rectangle 5"/>
          <p:cNvSpPr>
            <a:spLocks noChangeArrowheads="1"/>
          </p:cNvSpPr>
          <p:nvPr/>
        </p:nvSpPr>
        <p:spPr bwMode="ltGray">
          <a:xfrm>
            <a:off x="7762662" y="6584519"/>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Confidential</a:t>
            </a:r>
          </a:p>
        </p:txBody>
      </p:sp>
      <p:sp>
        <p:nvSpPr>
          <p:cNvPr id="19" name="Rectangle 5"/>
          <p:cNvSpPr>
            <a:spLocks noChangeArrowheads="1"/>
          </p:cNvSpPr>
          <p:nvPr userDrawn="1"/>
        </p:nvSpPr>
        <p:spPr bwMode="ltGray">
          <a:xfrm>
            <a:off x="7762662" y="6584519"/>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r>
              <a:rPr lang="en-US" sz="600" dirty="0">
                <a:solidFill>
                  <a:srgbClr val="FFFFFF"/>
                </a:solidFill>
              </a:rPr>
              <a:t>Cisco Confidential</a:t>
            </a:r>
          </a:p>
        </p:txBody>
      </p:sp>
      <p:sp>
        <p:nvSpPr>
          <p:cNvPr id="7" name="Text Placeholder 4"/>
          <p:cNvSpPr>
            <a:spLocks noGrp="1"/>
          </p:cNvSpPr>
          <p:nvPr>
            <p:ph type="body" sz="quarter" idx="11" hasCustomPrompt="1"/>
          </p:nvPr>
        </p:nvSpPr>
        <p:spPr>
          <a:xfrm>
            <a:off x="460248" y="5358903"/>
            <a:ext cx="8574685" cy="614362"/>
          </a:xfrm>
        </p:spPr>
        <p:txBody>
          <a:bodyPr vert="horz" lIns="91440" tIns="45720" rIns="91440" bIns="45720" rtlCol="0">
            <a:normAutofit/>
          </a:bodyPr>
          <a:lstStyle>
            <a:lvl1pPr marL="0" indent="0">
              <a:buNone/>
              <a:defRPr lang="en-US" sz="2400" kern="1200" dirty="0" smtClean="0">
                <a:solidFill>
                  <a:schemeClr val="bg1"/>
                </a:solidFill>
                <a:latin typeface="+mj-lt"/>
                <a:ea typeface="+mn-ea"/>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userDrawn="1"/>
        </p:nvSpPr>
        <p:spPr bwMode="ltGray">
          <a:xfrm>
            <a:off x="251373" y="6586252"/>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FFFFFF"/>
                </a:solidFill>
              </a:rPr>
              <a:t>© </a:t>
            </a:r>
            <a:r>
              <a:rPr lang="en-US" sz="600" dirty="0" smtClean="0">
                <a:solidFill>
                  <a:srgbClr val="FFFFFF"/>
                </a:solidFill>
              </a:rPr>
              <a:t>2013 </a:t>
            </a:r>
            <a:r>
              <a:rPr lang="en-US" sz="600" dirty="0">
                <a:solidFill>
                  <a:srgbClr val="FFFFFF"/>
                </a:solidFill>
              </a:rPr>
              <a:t>Cisco and/or its affiliates. All rights reserved.</a:t>
            </a:r>
          </a:p>
        </p:txBody>
      </p:sp>
      <p:sp>
        <p:nvSpPr>
          <p:cNvPr id="22" name="Rectangle 7"/>
          <p:cNvSpPr>
            <a:spLocks noChangeArrowheads="1"/>
          </p:cNvSpPr>
          <p:nvPr userDrawn="1"/>
        </p:nvSpPr>
        <p:spPr bwMode="ltGray">
          <a:xfrm>
            <a:off x="8639983" y="6580414"/>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rPr>
              <a:pPr algn="r" defTabSz="814388"/>
              <a:t>‹#›</a:t>
            </a:fld>
            <a:endParaRPr lang="en-US" sz="600" dirty="0">
              <a:solidFill>
                <a:srgbClr val="FFFFFF"/>
              </a:solidFill>
            </a:endParaRPr>
          </a:p>
        </p:txBody>
      </p:sp>
    </p:spTree>
    <p:extLst>
      <p:ext uri="{BB962C8B-B14F-4D97-AF65-F5344CB8AC3E}">
        <p14:creationId xmlns:p14="http://schemas.microsoft.com/office/powerpoint/2010/main" val="1640055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userDrawn="1"/>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589523254"/>
      </p:ext>
    </p:extLst>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animated bar_static">
    <p:spTree>
      <p:nvGrpSpPr>
        <p:cNvPr id="1" name=""/>
        <p:cNvGrpSpPr/>
        <p:nvPr/>
      </p:nvGrpSpPr>
      <p:grpSpPr>
        <a:xfrm>
          <a:off x="0" y="0"/>
          <a:ext cx="0" cy="0"/>
          <a:chOff x="0" y="0"/>
          <a:chExt cx="0" cy="0"/>
        </a:xfrm>
      </p:grpSpPr>
      <p:pic>
        <p:nvPicPr>
          <p:cNvPr id="58" name="Picture 57" descr="bottom bar.jpg"/>
          <p:cNvPicPr>
            <a:picLocks noChangeAspect="1"/>
          </p:cNvPicPr>
          <p:nvPr userDrawn="1"/>
        </p:nvPicPr>
        <p:blipFill>
          <a:blip r:embed="rId2" cstate="print"/>
          <a:stretch>
            <a:fillRect/>
          </a:stretch>
        </p:blipFill>
        <p:spPr>
          <a:xfrm>
            <a:off x="333375" y="6378339"/>
            <a:ext cx="8477250" cy="162912"/>
          </a:xfrm>
          <a:prstGeom prst="rect">
            <a:avLst/>
          </a:prstGeom>
        </p:spPr>
      </p:pic>
      <p:sp>
        <p:nvSpPr>
          <p:cNvPr id="47" name="Rectangle 46"/>
          <p:cNvSpPr/>
          <p:nvPr/>
        </p:nvSpPr>
        <p:spPr>
          <a:xfrm>
            <a:off x="3405355" y="5562606"/>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6" name="Rectangle 45"/>
          <p:cNvSpPr/>
          <p:nvPr/>
        </p:nvSpPr>
        <p:spPr>
          <a:xfrm>
            <a:off x="1460939" y="5638806"/>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5" name="Rectangle 44"/>
          <p:cNvSpPr/>
          <p:nvPr/>
        </p:nvSpPr>
        <p:spPr>
          <a:xfrm>
            <a:off x="4771698" y="5562606"/>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3" name="Rounded Rectangle 32"/>
          <p:cNvSpPr/>
          <p:nvPr/>
        </p:nvSpPr>
        <p:spPr>
          <a:xfrm rot="10800000" flipH="1">
            <a:off x="2856506" y="831272"/>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8" name="Rounded Rectangle 27"/>
          <p:cNvSpPr/>
          <p:nvPr userDrawn="1"/>
        </p:nvSpPr>
        <p:spPr>
          <a:xfrm rot="10800000" flipH="1">
            <a:off x="821966" y="471678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9" name="Rounded Rectangle 28"/>
          <p:cNvSpPr/>
          <p:nvPr userDrawn="1"/>
        </p:nvSpPr>
        <p:spPr>
          <a:xfrm rot="10800000" flipH="1">
            <a:off x="13325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solidFill>
                <a:srgbClr val="0096D6"/>
              </a:solidFill>
            </a:endParaRPr>
          </a:p>
        </p:txBody>
      </p:sp>
      <p:sp>
        <p:nvSpPr>
          <p:cNvPr id="36" name="Rounded Rectangle 35"/>
          <p:cNvSpPr/>
          <p:nvPr/>
        </p:nvSpPr>
        <p:spPr>
          <a:xfrm rot="10800000" flipH="1">
            <a:off x="4920836"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7" name="Rounded Rectangle 36"/>
          <p:cNvSpPr/>
          <p:nvPr/>
        </p:nvSpPr>
        <p:spPr>
          <a:xfrm rot="10800000" flipH="1">
            <a:off x="5391890"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1" name="Rounded Rectangle 40"/>
          <p:cNvSpPr/>
          <p:nvPr/>
        </p:nvSpPr>
        <p:spPr>
          <a:xfrm rot="10800000" flipH="1">
            <a:off x="8162251"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2" name="Rounded Rectangle 41"/>
          <p:cNvSpPr/>
          <p:nvPr/>
        </p:nvSpPr>
        <p:spPr>
          <a:xfrm rot="10800000" flipH="1">
            <a:off x="37709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5" name="Rectangle 84"/>
          <p:cNvSpPr/>
          <p:nvPr/>
        </p:nvSpPr>
        <p:spPr>
          <a:xfrm>
            <a:off x="14992" y="6"/>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3" name="Rectangle 4"/>
          <p:cNvSpPr>
            <a:spLocks noChangeArrowheads="1"/>
          </p:cNvSpPr>
          <p:nvPr/>
        </p:nvSpPr>
        <p:spPr bwMode="ltGray">
          <a:xfrm>
            <a:off x="251377" y="6586252"/>
            <a:ext cx="1954803" cy="175257"/>
          </a:xfrm>
          <a:prstGeom prst="rect">
            <a:avLst/>
          </a:prstGeom>
          <a:noFill/>
          <a:ln w="9525">
            <a:noFill/>
            <a:miter lim="800000"/>
            <a:headEnd/>
            <a:tailEnd/>
          </a:ln>
          <a:effectLst/>
        </p:spPr>
        <p:txBody>
          <a:bodyPr wrap="none" lIns="82124" tIns="41061" rIns="82124" bIns="41061" anchor="b" anchorCtr="1">
            <a:spAutoFit/>
          </a:bodyPr>
          <a:lstStyle/>
          <a:p>
            <a:pPr defTabSz="814388"/>
            <a:r>
              <a:rPr lang="en-US" sz="600" dirty="0">
                <a:solidFill>
                  <a:srgbClr val="C0C0C0"/>
                </a:solidFill>
              </a:rPr>
              <a:t>© 2010 Cisco and/or its affiliates. All rights reserved.</a:t>
            </a:r>
          </a:p>
        </p:txBody>
      </p:sp>
      <p:sp>
        <p:nvSpPr>
          <p:cNvPr id="54" name="Rectangle 5"/>
          <p:cNvSpPr>
            <a:spLocks noChangeArrowheads="1"/>
          </p:cNvSpPr>
          <p:nvPr/>
        </p:nvSpPr>
        <p:spPr bwMode="ltGray">
          <a:xfrm>
            <a:off x="7784630" y="6584518"/>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55" name="Rectangle 7"/>
          <p:cNvSpPr>
            <a:spLocks noChangeArrowheads="1"/>
          </p:cNvSpPr>
          <p:nvPr/>
        </p:nvSpPr>
        <p:spPr bwMode="ltGray">
          <a:xfrm>
            <a:off x="8649528" y="6580414"/>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rPr>
              <a:pPr algn="r" defTabSz="814388"/>
              <a:t>‹#›</a:t>
            </a:fld>
            <a:endParaRPr lang="en-US" sz="600" dirty="0">
              <a:solidFill>
                <a:srgbClr val="C0C0C0"/>
              </a:solidFill>
            </a:endParaRPr>
          </a:p>
        </p:txBody>
      </p:sp>
      <p:sp>
        <p:nvSpPr>
          <p:cNvPr id="102" name="Rectangle 4"/>
          <p:cNvSpPr>
            <a:spLocks noChangeArrowheads="1"/>
          </p:cNvSpPr>
          <p:nvPr/>
        </p:nvSpPr>
        <p:spPr bwMode="ltGray">
          <a:xfrm>
            <a:off x="251377" y="6586252"/>
            <a:ext cx="1954803" cy="175257"/>
          </a:xfrm>
          <a:prstGeom prst="rect">
            <a:avLst/>
          </a:prstGeom>
          <a:noFill/>
          <a:ln w="9525">
            <a:noFill/>
            <a:miter lim="800000"/>
            <a:headEnd/>
            <a:tailEnd/>
          </a:ln>
          <a:effectLst/>
        </p:spPr>
        <p:txBody>
          <a:bodyPr wrap="none" lIns="82124" tIns="41061" rIns="82124" bIns="41061" anchor="b" anchorCtr="1">
            <a:spAutoFit/>
          </a:bodyPr>
          <a:lstStyle/>
          <a:p>
            <a:pPr defTabSz="814388"/>
            <a:r>
              <a:rPr lang="en-US" sz="600" dirty="0">
                <a:solidFill>
                  <a:srgbClr val="C0C0C0"/>
                </a:solidFill>
              </a:rPr>
              <a:t>© 2010 Cisco and/or its affiliates. All rights reserved.</a:t>
            </a:r>
          </a:p>
        </p:txBody>
      </p:sp>
      <p:sp>
        <p:nvSpPr>
          <p:cNvPr id="103" name="Rectangle 5"/>
          <p:cNvSpPr>
            <a:spLocks noChangeArrowheads="1"/>
          </p:cNvSpPr>
          <p:nvPr/>
        </p:nvSpPr>
        <p:spPr bwMode="ltGray">
          <a:xfrm>
            <a:off x="7784630" y="6584518"/>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104" name="Rectangle 7"/>
          <p:cNvSpPr>
            <a:spLocks noChangeArrowheads="1"/>
          </p:cNvSpPr>
          <p:nvPr/>
        </p:nvSpPr>
        <p:spPr bwMode="ltGray">
          <a:xfrm>
            <a:off x="8649528" y="6580414"/>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rPr>
              <a:pPr algn="r" defTabSz="814388"/>
              <a:t>‹#›</a:t>
            </a:fld>
            <a:endParaRPr lang="en-US" sz="600" dirty="0">
              <a:solidFill>
                <a:srgbClr val="C0C0C0"/>
              </a:solidFill>
            </a:endParaRPr>
          </a:p>
        </p:txBody>
      </p:sp>
      <p:sp>
        <p:nvSpPr>
          <p:cNvPr id="48" name="Subtitle 2"/>
          <p:cNvSpPr>
            <a:spLocks noGrp="1"/>
          </p:cNvSpPr>
          <p:nvPr>
            <p:ph type="subTitle" idx="1" hasCustomPrompt="1"/>
          </p:nvPr>
        </p:nvSpPr>
        <p:spPr>
          <a:xfrm>
            <a:off x="236385" y="4464072"/>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50" name="Title 1"/>
          <p:cNvSpPr>
            <a:spLocks noGrp="1"/>
          </p:cNvSpPr>
          <p:nvPr>
            <p:ph type="ctrTitle" hasCustomPrompt="1"/>
          </p:nvPr>
        </p:nvSpPr>
        <p:spPr>
          <a:xfrm>
            <a:off x="221393" y="1248234"/>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110" name="Rectangle 4"/>
          <p:cNvSpPr>
            <a:spLocks noChangeArrowheads="1"/>
          </p:cNvSpPr>
          <p:nvPr/>
        </p:nvSpPr>
        <p:spPr bwMode="ltGray">
          <a:xfrm>
            <a:off x="251377" y="6586252"/>
            <a:ext cx="1954803" cy="175257"/>
          </a:xfrm>
          <a:prstGeom prst="rect">
            <a:avLst/>
          </a:prstGeom>
          <a:noFill/>
          <a:ln w="9525">
            <a:noFill/>
            <a:miter lim="800000"/>
            <a:headEnd/>
            <a:tailEnd/>
          </a:ln>
          <a:effectLst/>
        </p:spPr>
        <p:txBody>
          <a:bodyPr wrap="none" lIns="82124" tIns="41061" rIns="82124" bIns="41061" anchor="b" anchorCtr="1">
            <a:spAutoFit/>
          </a:bodyPr>
          <a:lstStyle/>
          <a:p>
            <a:pPr defTabSz="814388"/>
            <a:r>
              <a:rPr lang="en-US" sz="600" dirty="0">
                <a:solidFill>
                  <a:srgbClr val="C0C0C0"/>
                </a:solidFill>
              </a:rPr>
              <a:t>© 2010 Cisco and/or its affiliates. All rights reserved.</a:t>
            </a:r>
          </a:p>
        </p:txBody>
      </p:sp>
      <p:sp>
        <p:nvSpPr>
          <p:cNvPr id="111" name="Rectangle 5"/>
          <p:cNvSpPr>
            <a:spLocks noChangeArrowheads="1"/>
          </p:cNvSpPr>
          <p:nvPr/>
        </p:nvSpPr>
        <p:spPr bwMode="ltGray">
          <a:xfrm>
            <a:off x="7784630" y="6584518"/>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112" name="Rectangle 7"/>
          <p:cNvSpPr>
            <a:spLocks noChangeArrowheads="1"/>
          </p:cNvSpPr>
          <p:nvPr/>
        </p:nvSpPr>
        <p:spPr bwMode="ltGray">
          <a:xfrm>
            <a:off x="8649528" y="6580414"/>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rPr>
              <a:pPr algn="r" defTabSz="814388"/>
              <a:t>‹#›</a:t>
            </a:fld>
            <a:endParaRPr lang="en-US" sz="600" dirty="0">
              <a:solidFill>
                <a:srgbClr val="C0C0C0"/>
              </a:solidFill>
            </a:endParaRPr>
          </a:p>
        </p:txBody>
      </p:sp>
      <p:grpSp>
        <p:nvGrpSpPr>
          <p:cNvPr id="2"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grpSp>
      <p:sp>
        <p:nvSpPr>
          <p:cNvPr id="57" name="Rectangle 56"/>
          <p:cNvSpPr/>
          <p:nvPr userDrawn="1"/>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9" name="Rectangle 5"/>
          <p:cNvSpPr>
            <a:spLocks noChangeArrowheads="1"/>
          </p:cNvSpPr>
          <p:nvPr userDrawn="1"/>
        </p:nvSpPr>
        <p:spPr bwMode="ltGray">
          <a:xfrm>
            <a:off x="7784630" y="6584518"/>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56" name="Rectangle 4"/>
          <p:cNvSpPr>
            <a:spLocks noChangeArrowheads="1"/>
          </p:cNvSpPr>
          <p:nvPr userDrawn="1"/>
        </p:nvSpPr>
        <p:spPr bwMode="ltGray">
          <a:xfrm>
            <a:off x="251373" y="6586252"/>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rPr>
              <a:t>© </a:t>
            </a:r>
            <a:r>
              <a:rPr lang="en-US" sz="600" dirty="0" smtClean="0">
                <a:solidFill>
                  <a:srgbClr val="C0C0C0"/>
                </a:solidFill>
              </a:rPr>
              <a:t>2013 </a:t>
            </a:r>
            <a:r>
              <a:rPr lang="en-US" sz="600" dirty="0">
                <a:solidFill>
                  <a:srgbClr val="C0C0C0"/>
                </a:solidFill>
              </a:rPr>
              <a:t>Cisco and/or its affiliates. All rights reserved.</a:t>
            </a:r>
          </a:p>
        </p:txBody>
      </p:sp>
      <p:sp>
        <p:nvSpPr>
          <p:cNvPr id="52" name="Rectangle 7"/>
          <p:cNvSpPr>
            <a:spLocks noChangeArrowheads="1"/>
          </p:cNvSpPr>
          <p:nvPr userDrawn="1"/>
        </p:nvSpPr>
        <p:spPr bwMode="ltGray">
          <a:xfrm>
            <a:off x="8639983" y="6580414"/>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rPr>
              <a:pPr algn="r" defTabSz="814388"/>
              <a:t>‹#›</a:t>
            </a:fld>
            <a:endParaRPr lang="en-US" sz="600" dirty="0">
              <a:solidFill>
                <a:srgbClr val="C0C0C0"/>
              </a:solidFill>
            </a:endParaRPr>
          </a:p>
        </p:txBody>
      </p:sp>
    </p:spTree>
    <p:extLst>
      <p:ext uri="{BB962C8B-B14F-4D97-AF65-F5344CB8AC3E}">
        <p14:creationId xmlns:p14="http://schemas.microsoft.com/office/powerpoint/2010/main" val="1979361480"/>
      </p:ext>
    </p:extLst>
  </p:cSld>
  <p:clrMapOvr>
    <a:masterClrMapping/>
  </p:clrMapOvr>
  <p:transition spd="slow">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8"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338328"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49628"/>
          </a:xfrm>
        </p:spPr>
        <p:txBody>
          <a:bodyPr anchor="t">
            <a:sp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Tree>
    <p:extLst>
      <p:ext uri="{BB962C8B-B14F-4D97-AF65-F5344CB8AC3E}">
        <p14:creationId xmlns:p14="http://schemas.microsoft.com/office/powerpoint/2010/main" val="2877463878"/>
      </p:ext>
    </p:extLst>
  </p:cSld>
  <p:clrMapOvr>
    <a:masterClrMapping/>
  </p:clrMapOvr>
  <p:transition spd="slow">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8"/>
            <a:ext cx="4349918" cy="1089529"/>
          </a:xfrm>
        </p:spPr>
        <p:txBody>
          <a:bodyPr anchor="t">
            <a:spAutoFit/>
          </a:bodyPr>
          <a:lstStyle>
            <a:lvl1pPr>
              <a:lnSpc>
                <a:spcPct val="90000"/>
              </a:lnSpc>
              <a:defRPr>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555748135"/>
      </p:ext>
    </p:extLst>
  </p:cSld>
  <p:clrMapOvr>
    <a:masterClrMapping/>
  </p:clrMapOvr>
  <p:transition spd="slow">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8" name="Rectangle 47"/>
          <p:cNvSpPr/>
          <p:nvPr/>
        </p:nvSpPr>
        <p:spPr>
          <a:xfrm>
            <a:off x="3668715"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9" name="Picture Placeholder 25"/>
          <p:cNvSpPr>
            <a:spLocks noGrp="1"/>
          </p:cNvSpPr>
          <p:nvPr>
            <p:ph type="pic" sz="quarter" idx="11" hasCustomPrompt="1"/>
          </p:nvPr>
        </p:nvSpPr>
        <p:spPr>
          <a:xfrm>
            <a:off x="3668992"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320827"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91" y="311151"/>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1" name="Picture Placeholder 25"/>
          <p:cNvSpPr>
            <a:spLocks noGrp="1"/>
          </p:cNvSpPr>
          <p:nvPr>
            <p:ph type="pic" sz="quarter" idx="12" hasCustomPrompt="1"/>
          </p:nvPr>
        </p:nvSpPr>
        <p:spPr>
          <a:xfrm>
            <a:off x="7011989" y="311151"/>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3"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3" name="Picture Placeholder 25"/>
          <p:cNvSpPr>
            <a:spLocks noGrp="1"/>
          </p:cNvSpPr>
          <p:nvPr>
            <p:ph type="pic" sz="quarter" idx="13" hasCustomPrompt="1"/>
          </p:nvPr>
        </p:nvSpPr>
        <p:spPr>
          <a:xfrm>
            <a:off x="320826"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5" name="Picture Placeholder 25"/>
          <p:cNvSpPr>
            <a:spLocks noGrp="1"/>
          </p:cNvSpPr>
          <p:nvPr>
            <p:ph type="pic" sz="quarter" idx="14" hasCustomPrompt="1"/>
          </p:nvPr>
        </p:nvSpPr>
        <p:spPr>
          <a:xfrm>
            <a:off x="2908335"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91" y="1683661"/>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7" name="Picture Placeholder 25"/>
          <p:cNvSpPr>
            <a:spLocks noGrp="1"/>
          </p:cNvSpPr>
          <p:nvPr>
            <p:ph type="pic" sz="quarter" idx="15" hasCustomPrompt="1"/>
          </p:nvPr>
        </p:nvSpPr>
        <p:spPr>
          <a:xfrm>
            <a:off x="7011989"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91" y="5182966"/>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9" name="Picture Placeholder 25"/>
          <p:cNvSpPr>
            <a:spLocks noGrp="1"/>
          </p:cNvSpPr>
          <p:nvPr>
            <p:ph type="pic" sz="quarter" idx="16" hasCustomPrompt="1"/>
          </p:nvPr>
        </p:nvSpPr>
        <p:spPr>
          <a:xfrm>
            <a:off x="7011989" y="5182966"/>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Tree>
    <p:extLst>
      <p:ext uri="{BB962C8B-B14F-4D97-AF65-F5344CB8AC3E}">
        <p14:creationId xmlns:p14="http://schemas.microsoft.com/office/powerpoint/2010/main" val="2857461676"/>
      </p:ext>
    </p:extLst>
  </p:cSld>
  <p:clrMapOvr>
    <a:masterClrMapping/>
  </p:clrMapOvr>
  <p:transition spd="slow">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Picture Placeholder 4"/>
          <p:cNvSpPr>
            <a:spLocks noGrp="1"/>
          </p:cNvSpPr>
          <p:nvPr>
            <p:ph type="pic" sz="quarter" idx="10" hasCustomPrompt="1"/>
          </p:nvPr>
        </p:nvSpPr>
        <p:spPr>
          <a:xfrm>
            <a:off x="333378" y="310902"/>
            <a:ext cx="8474869" cy="6054185"/>
          </a:xfrm>
          <a:ln>
            <a:solidFill>
              <a:schemeClr val="bg2"/>
            </a:solidFill>
          </a:ln>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pic>
        <p:nvPicPr>
          <p:cNvPr id="3" name="Picture 2" descr="bottom bar.jpg"/>
          <p:cNvPicPr>
            <a:picLocks noChangeAspect="1"/>
          </p:cNvPicPr>
          <p:nvPr userDrawn="1"/>
        </p:nvPicPr>
        <p:blipFill>
          <a:blip r:embed="rId2" cstate="print"/>
          <a:stretch>
            <a:fillRect/>
          </a:stretch>
        </p:blipFill>
        <p:spPr>
          <a:xfrm>
            <a:off x="333375" y="6374862"/>
            <a:ext cx="8477250" cy="171450"/>
          </a:xfrm>
          <a:prstGeom prst="rect">
            <a:avLst/>
          </a:prstGeom>
        </p:spPr>
      </p:pic>
      <p:sp>
        <p:nvSpPr>
          <p:cNvPr id="11" name="Rectangle 5"/>
          <p:cNvSpPr>
            <a:spLocks noChangeArrowheads="1"/>
          </p:cNvSpPr>
          <p:nvPr userDrawn="1"/>
        </p:nvSpPr>
        <p:spPr bwMode="ltGray">
          <a:xfrm>
            <a:off x="7784630" y="6584518"/>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8" name="Rectangle 4"/>
          <p:cNvSpPr>
            <a:spLocks noChangeArrowheads="1"/>
          </p:cNvSpPr>
          <p:nvPr userDrawn="1"/>
        </p:nvSpPr>
        <p:spPr bwMode="ltGray">
          <a:xfrm>
            <a:off x="251373" y="6586252"/>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rPr>
              <a:t>© </a:t>
            </a:r>
            <a:r>
              <a:rPr lang="en-US" sz="600" dirty="0" smtClean="0">
                <a:solidFill>
                  <a:srgbClr val="C0C0C0"/>
                </a:solidFill>
              </a:rPr>
              <a:t>2013 </a:t>
            </a:r>
            <a:r>
              <a:rPr lang="en-US" sz="600" dirty="0">
                <a:solidFill>
                  <a:srgbClr val="C0C0C0"/>
                </a:solidFill>
              </a:rPr>
              <a:t>Cisco and/or its affiliates. All rights reserved.</a:t>
            </a:r>
          </a:p>
        </p:txBody>
      </p:sp>
      <p:sp>
        <p:nvSpPr>
          <p:cNvPr id="10" name="Rectangle 7"/>
          <p:cNvSpPr>
            <a:spLocks noChangeArrowheads="1"/>
          </p:cNvSpPr>
          <p:nvPr userDrawn="1"/>
        </p:nvSpPr>
        <p:spPr bwMode="ltGray">
          <a:xfrm>
            <a:off x="8639983" y="6580414"/>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rPr>
              <a:pPr algn="r" defTabSz="814388"/>
              <a:t>‹#›</a:t>
            </a:fld>
            <a:endParaRPr lang="en-US" sz="600" dirty="0">
              <a:solidFill>
                <a:srgbClr val="C0C0C0"/>
              </a:solidFill>
            </a:endParaRPr>
          </a:p>
        </p:txBody>
      </p:sp>
    </p:spTree>
    <p:extLst>
      <p:ext uri="{BB962C8B-B14F-4D97-AF65-F5344CB8AC3E}">
        <p14:creationId xmlns:p14="http://schemas.microsoft.com/office/powerpoint/2010/main" val="806405564"/>
      </p:ext>
    </p:extLst>
  </p:cSld>
  <p:clrMapOvr>
    <a:masterClrMapping/>
  </p:clrMapOvr>
  <p:transition spd="slow">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91440" y="-91440"/>
            <a:ext cx="9326880" cy="704088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extLst>
      <p:ext uri="{BB962C8B-B14F-4D97-AF65-F5344CB8AC3E}">
        <p14:creationId xmlns:p14="http://schemas.microsoft.com/office/powerpoint/2010/main" val="3436023124"/>
      </p:ext>
    </p:extLst>
  </p:cSld>
  <p:clrMapOvr>
    <a:masterClrMapping/>
  </p:clrMapOvr>
  <p:transition spd="slow">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Wide screen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userDrawn="1"/>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2" name="Group 3"/>
          <p:cNvGrpSpPr/>
          <p:nvPr userDrawn="1"/>
        </p:nvGrpSpPr>
        <p:grpSpPr>
          <a:xfrm>
            <a:off x="341314" y="6124575"/>
            <a:ext cx="787133" cy="416134"/>
            <a:chOff x="609600" y="528537"/>
            <a:chExt cx="1444734" cy="763789"/>
          </a:xfrm>
          <a:solidFill>
            <a:schemeClr val="bg1"/>
          </a:solidFill>
        </p:grpSpPr>
        <p:sp>
          <p:nvSpPr>
            <p:cNvPr id="5" name="Rectangle 4"/>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endParaRPr>
            </a:p>
          </p:txBody>
        </p:sp>
        <p:sp>
          <p:nvSpPr>
            <p:cNvPr id="6" name="Freeform 5"/>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7" name="Freeform 6"/>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8" name="Freeform 7"/>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endParaRPr>
            </a:p>
          </p:txBody>
        </p:sp>
        <p:sp>
          <p:nvSpPr>
            <p:cNvPr id="9" name="Freeform 8"/>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endParaRPr>
            </a:p>
          </p:txBody>
        </p:sp>
        <p:sp>
          <p:nvSpPr>
            <p:cNvPr id="10" name="Freeform 9"/>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sp>
          <p:nvSpPr>
            <p:cNvPr id="11" name="Freeform 10"/>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12" name="Freeform 11"/>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13" name="Freeform 12"/>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14" name="Freeform 13"/>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endParaRPr>
            </a:p>
          </p:txBody>
        </p:sp>
        <p:sp>
          <p:nvSpPr>
            <p:cNvPr id="15" name="Freeform 14"/>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16" name="Freeform 15"/>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17" name="Freeform 16"/>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18" name="Freeform 17"/>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grpSp>
      <p:sp>
        <p:nvSpPr>
          <p:cNvPr id="40" name="Media Placeholder 39"/>
          <p:cNvSpPr>
            <a:spLocks noGrp="1"/>
          </p:cNvSpPr>
          <p:nvPr>
            <p:ph type="media" sz="quarter" idx="11" hasCustomPrompt="1"/>
          </p:nvPr>
        </p:nvSpPr>
        <p:spPr>
          <a:xfrm>
            <a:off x="673957" y="777240"/>
            <a:ext cx="7863840"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baseline="0" smtClean="0">
                <a:solidFill>
                  <a:schemeClr val="lt1"/>
                </a:solidFill>
                <a:latin typeface="+mj-lt"/>
                <a:ea typeface="+mn-ea"/>
                <a:cs typeface="+mn-cs"/>
              </a:defRPr>
            </a:lvl1pPr>
          </a:lstStyle>
          <a:p>
            <a:r>
              <a:rPr lang="en-US" dirty="0" smtClean="0"/>
              <a:t>Click icon to add video</a:t>
            </a:r>
            <a:endParaRPr lang="en-US" dirty="0"/>
          </a:p>
        </p:txBody>
      </p:sp>
    </p:spTree>
    <p:extLst>
      <p:ext uri="{BB962C8B-B14F-4D97-AF65-F5344CB8AC3E}">
        <p14:creationId xmlns:p14="http://schemas.microsoft.com/office/powerpoint/2010/main" val="2893166736"/>
      </p:ext>
    </p:extLst>
  </p:cSld>
  <p:clrMapOvr>
    <a:masterClrMapping/>
  </p:clrMapOvr>
  <p:transition spd="slow">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userDrawn="1"/>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2" name="Group 3"/>
          <p:cNvGrpSpPr/>
          <p:nvPr userDrawn="1"/>
        </p:nvGrpSpPr>
        <p:grpSpPr>
          <a:xfrm>
            <a:off x="341314" y="6124575"/>
            <a:ext cx="787133" cy="416134"/>
            <a:chOff x="609600" y="528537"/>
            <a:chExt cx="1444734" cy="763789"/>
          </a:xfrm>
          <a:solidFill>
            <a:schemeClr val="bg1"/>
          </a:solidFill>
        </p:grpSpPr>
        <p:sp>
          <p:nvSpPr>
            <p:cNvPr id="40"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endParaRPr>
            </a:p>
          </p:txBody>
        </p:sp>
        <p:sp>
          <p:nvSpPr>
            <p:cNvPr id="41"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42"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43"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endParaRPr>
            </a:p>
          </p:txBody>
        </p:sp>
        <p:sp>
          <p:nvSpPr>
            <p:cNvPr id="44"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endParaRPr>
            </a:p>
          </p:txBody>
        </p:sp>
        <p:sp>
          <p:nvSpPr>
            <p:cNvPr id="45"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sp>
          <p:nvSpPr>
            <p:cNvPr id="46"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47"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48"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49"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endParaRPr>
            </a:p>
          </p:txBody>
        </p:sp>
        <p:sp>
          <p:nvSpPr>
            <p:cNvPr id="50"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51"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52"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53"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grpSp>
      <p:sp>
        <p:nvSpPr>
          <p:cNvPr id="21" name="Media Placeholder 20"/>
          <p:cNvSpPr>
            <a:spLocks noGrp="1"/>
          </p:cNvSpPr>
          <p:nvPr>
            <p:ph type="media" sz="quarter" idx="10" hasCustomPrompt="1"/>
          </p:nvPr>
        </p:nvSpPr>
        <p:spPr>
          <a:xfrm>
            <a:off x="2639917" y="778669"/>
            <a:ext cx="5897880"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spTree>
    <p:extLst>
      <p:ext uri="{BB962C8B-B14F-4D97-AF65-F5344CB8AC3E}">
        <p14:creationId xmlns:p14="http://schemas.microsoft.com/office/powerpoint/2010/main" val="2705939314"/>
      </p:ext>
    </p:extLst>
  </p:cSld>
  <p:clrMapOvr>
    <a:masterClrMapping/>
  </p:clrMapOvr>
  <p:transition spd="slow">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Tree>
    <p:extLst>
      <p:ext uri="{BB962C8B-B14F-4D97-AF65-F5344CB8AC3E}">
        <p14:creationId xmlns:p14="http://schemas.microsoft.com/office/powerpoint/2010/main" val="2918802119"/>
      </p:ext>
    </p:extLst>
  </p:cSld>
  <p:clrMapOvr>
    <a:masterClrMapping/>
  </p:clrMapOvr>
  <p:transition spd="slow">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784630" y="6584518"/>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5" name="Rectangle 4"/>
          <p:cNvSpPr>
            <a:spLocks noChangeArrowheads="1"/>
          </p:cNvSpPr>
          <p:nvPr userDrawn="1"/>
        </p:nvSpPr>
        <p:spPr bwMode="ltGray">
          <a:xfrm>
            <a:off x="251373" y="6586252"/>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rPr>
              <a:t>© </a:t>
            </a:r>
            <a:r>
              <a:rPr lang="en-US" sz="600" dirty="0" smtClean="0">
                <a:solidFill>
                  <a:srgbClr val="C0C0C0"/>
                </a:solidFill>
              </a:rPr>
              <a:t>2013 </a:t>
            </a:r>
            <a:r>
              <a:rPr lang="en-US" sz="600" dirty="0">
                <a:solidFill>
                  <a:srgbClr val="C0C0C0"/>
                </a:solidFill>
              </a:rPr>
              <a:t>Cisco and/or its affiliates. All rights reserved.</a:t>
            </a:r>
          </a:p>
        </p:txBody>
      </p:sp>
      <p:sp>
        <p:nvSpPr>
          <p:cNvPr id="6" name="Rectangle 7"/>
          <p:cNvSpPr>
            <a:spLocks noChangeArrowheads="1"/>
          </p:cNvSpPr>
          <p:nvPr userDrawn="1"/>
        </p:nvSpPr>
        <p:spPr bwMode="ltGray">
          <a:xfrm>
            <a:off x="8639983" y="6580414"/>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rPr>
              <a:pPr algn="r" defTabSz="814388"/>
              <a:t>‹#›</a:t>
            </a:fld>
            <a:endParaRPr lang="en-US" sz="600" dirty="0">
              <a:solidFill>
                <a:srgbClr val="C0C0C0"/>
              </a:solidFill>
            </a:endParaRPr>
          </a:p>
        </p:txBody>
      </p:sp>
    </p:spTree>
    <p:extLst>
      <p:ext uri="{BB962C8B-B14F-4D97-AF65-F5344CB8AC3E}">
        <p14:creationId xmlns:p14="http://schemas.microsoft.com/office/powerpoint/2010/main" val="2828437150"/>
      </p:ext>
    </p:extLst>
  </p:cSld>
  <p:clrMapOvr>
    <a:masterClrMapping/>
  </p:clrMapOvr>
  <p:transition spd="slow">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4373704" y="5844550"/>
            <a:ext cx="41443" cy="157016"/>
          </a:xfrm>
          <a:prstGeom prst="rect">
            <a:avLst/>
          </a:prstGeom>
          <a:solidFill>
            <a:schemeClr val="bg1"/>
          </a:solidFill>
          <a:ln w="9525">
            <a:noFill/>
            <a:miter lim="800000"/>
            <a:headEnd/>
            <a:tailEnd/>
          </a:ln>
        </p:spPr>
        <p:txBody>
          <a:bodyPr/>
          <a:lstStyle/>
          <a:p>
            <a:endParaRPr lang="en-US" dirty="0">
              <a:solidFill>
                <a:srgbClr val="0096D6"/>
              </a:solidFill>
            </a:endParaRPr>
          </a:p>
        </p:txBody>
      </p:sp>
      <p:sp>
        <p:nvSpPr>
          <p:cNvPr id="21" name="Freeform 20"/>
          <p:cNvSpPr>
            <a:spLocks/>
          </p:cNvSpPr>
          <p:nvPr/>
        </p:nvSpPr>
        <p:spPr bwMode="black">
          <a:xfrm>
            <a:off x="4615133"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endParaRPr>
          </a:p>
        </p:txBody>
      </p:sp>
      <p:sp>
        <p:nvSpPr>
          <p:cNvPr id="22" name="Freeform 21"/>
          <p:cNvSpPr>
            <a:spLocks/>
          </p:cNvSpPr>
          <p:nvPr/>
        </p:nvSpPr>
        <p:spPr bwMode="black">
          <a:xfrm>
            <a:off x="4200224"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endParaRPr>
          </a:p>
        </p:txBody>
      </p:sp>
      <p:sp>
        <p:nvSpPr>
          <p:cNvPr id="23" name="Freeform 22"/>
          <p:cNvSpPr>
            <a:spLocks noEditPoints="1"/>
          </p:cNvSpPr>
          <p:nvPr userDrawn="1"/>
        </p:nvSpPr>
        <p:spPr bwMode="black">
          <a:xfrm>
            <a:off x="477849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5" name="Freeform 24"/>
          <p:cNvSpPr>
            <a:spLocks/>
          </p:cNvSpPr>
          <p:nvPr/>
        </p:nvSpPr>
        <p:spPr bwMode="black">
          <a:xfrm>
            <a:off x="4117819"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endParaRPr>
          </a:p>
        </p:txBody>
      </p:sp>
      <p:sp>
        <p:nvSpPr>
          <p:cNvPr id="26" name="Freeform 25"/>
          <p:cNvSpPr>
            <a:spLocks/>
          </p:cNvSpPr>
          <p:nvPr/>
        </p:nvSpPr>
        <p:spPr bwMode="black">
          <a:xfrm>
            <a:off x="4227209"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7" name="Freeform 26"/>
          <p:cNvSpPr>
            <a:spLocks/>
          </p:cNvSpPr>
          <p:nvPr/>
        </p:nvSpPr>
        <p:spPr bwMode="black">
          <a:xfrm>
            <a:off x="4334669" y="5525693"/>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8" name="Freeform 27"/>
          <p:cNvSpPr>
            <a:spLocks/>
          </p:cNvSpPr>
          <p:nvPr/>
        </p:nvSpPr>
        <p:spPr bwMode="black">
          <a:xfrm>
            <a:off x="4444059"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9" name="Freeform 28"/>
          <p:cNvSpPr>
            <a:spLocks/>
          </p:cNvSpPr>
          <p:nvPr/>
        </p:nvSpPr>
        <p:spPr bwMode="black">
          <a:xfrm>
            <a:off x="4551039"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endParaRPr>
          </a:p>
        </p:txBody>
      </p:sp>
      <p:sp>
        <p:nvSpPr>
          <p:cNvPr id="30" name="Freeform 29"/>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31" name="Freeform 30"/>
          <p:cNvSpPr>
            <a:spLocks/>
          </p:cNvSpPr>
          <p:nvPr/>
        </p:nvSpPr>
        <p:spPr bwMode="black">
          <a:xfrm>
            <a:off x="4769818" y="5525693"/>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32" name="Freeform 31"/>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endParaRPr>
          </a:p>
        </p:txBody>
      </p:sp>
    </p:spTree>
    <p:extLst>
      <p:ext uri="{BB962C8B-B14F-4D97-AF65-F5344CB8AC3E}">
        <p14:creationId xmlns:p14="http://schemas.microsoft.com/office/powerpoint/2010/main" val="25204178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00"/>
                                        <p:tgtEl>
                                          <p:spTgt spid="2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700"/>
                                        <p:tgtEl>
                                          <p:spTgt spid="3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700"/>
                                        <p:tgtEl>
                                          <p:spTgt spid="26"/>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00"/>
                                        <p:tgtEl>
                                          <p:spTgt spid="30"/>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700"/>
                                        <p:tgtEl>
                                          <p:spTgt spid="32"/>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25"/>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27"/>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29"/>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31"/>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33"/>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26"/>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28"/>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30"/>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32"/>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solid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ounded Rectangle 28"/>
          <p:cNvSpPr/>
          <p:nvPr/>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0" name="Rounded Rectangle 29"/>
          <p:cNvSpPr/>
          <p:nvPr/>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1" name="Rounded Rectangle 30"/>
          <p:cNvSpPr/>
          <p:nvPr/>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2" name="Rounded Rectangle 31"/>
          <p:cNvSpPr/>
          <p:nvPr userDrawn="1"/>
        </p:nvSpPr>
        <p:spPr>
          <a:xfrm>
            <a:off x="6585483" y="-291327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3" name="Rounded Rectangle 32"/>
          <p:cNvSpPr/>
          <p:nvPr userDrawn="1"/>
        </p:nvSpPr>
        <p:spPr>
          <a:xfrm>
            <a:off x="8105451" y="569919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4" name="Rounded Rectangle 33"/>
          <p:cNvSpPr/>
          <p:nvPr/>
        </p:nvSpPr>
        <p:spPr>
          <a:xfrm rot="10800000">
            <a:off x="3036073" y="1516172"/>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hasCustomPrompt="1"/>
          </p:nvPr>
        </p:nvSpPr>
        <p:spPr>
          <a:xfrm>
            <a:off x="221393" y="1236693"/>
            <a:ext cx="8112125" cy="2918779"/>
          </a:xfrm>
        </p:spPr>
        <p:txBody>
          <a:bodyPr/>
          <a:lstStyle>
            <a:lvl1pPr>
              <a:lnSpc>
                <a:spcPct val="90000"/>
              </a:lnSpc>
              <a:defRPr sz="6000" b="0" spc="-200" baseline="0">
                <a:solidFill>
                  <a:schemeClr val="bg1"/>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grpSp>
      <p:sp>
        <p:nvSpPr>
          <p:cNvPr id="3" name="Subtitle 2"/>
          <p:cNvSpPr>
            <a:spLocks noGrp="1"/>
          </p:cNvSpPr>
          <p:nvPr>
            <p:ph type="subTitle" idx="1" hasCustomPrompt="1"/>
          </p:nvPr>
        </p:nvSpPr>
        <p:spPr>
          <a:xfrm>
            <a:off x="236385" y="4464074"/>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58" name="Rectangle 5"/>
          <p:cNvSpPr>
            <a:spLocks noChangeArrowheads="1"/>
          </p:cNvSpPr>
          <p:nvPr/>
        </p:nvSpPr>
        <p:spPr bwMode="ltGray">
          <a:xfrm>
            <a:off x="7784630" y="6584518"/>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FFFFFF"/>
                </a:solidFill>
              </a:rPr>
              <a:t>Cisco Confidential</a:t>
            </a:r>
          </a:p>
        </p:txBody>
      </p:sp>
      <p:sp>
        <p:nvSpPr>
          <p:cNvPr id="36" name="Rectangle 4"/>
          <p:cNvSpPr>
            <a:spLocks noChangeArrowheads="1"/>
          </p:cNvSpPr>
          <p:nvPr userDrawn="1"/>
        </p:nvSpPr>
        <p:spPr bwMode="ltGray">
          <a:xfrm>
            <a:off x="251373" y="6586252"/>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FFFFFF"/>
                </a:solidFill>
              </a:rPr>
              <a:t>© </a:t>
            </a:r>
            <a:r>
              <a:rPr lang="en-US" sz="600" dirty="0" smtClean="0">
                <a:solidFill>
                  <a:srgbClr val="FFFFFF"/>
                </a:solidFill>
              </a:rPr>
              <a:t>2013</a:t>
            </a:r>
            <a:r>
              <a:rPr lang="en-US" sz="600" baseline="0" dirty="0" smtClean="0">
                <a:solidFill>
                  <a:srgbClr val="FFFFFF"/>
                </a:solidFill>
              </a:rPr>
              <a:t> </a:t>
            </a:r>
            <a:r>
              <a:rPr lang="en-US" sz="600" dirty="0" smtClean="0">
                <a:solidFill>
                  <a:srgbClr val="FFFFFF"/>
                </a:solidFill>
              </a:rPr>
              <a:t>Cisco </a:t>
            </a:r>
            <a:r>
              <a:rPr lang="en-US" sz="600" dirty="0">
                <a:solidFill>
                  <a:srgbClr val="FFFFFF"/>
                </a:solidFill>
              </a:rPr>
              <a:t>and/or its affiliates. All rights reserved.</a:t>
            </a:r>
          </a:p>
        </p:txBody>
      </p:sp>
      <p:sp>
        <p:nvSpPr>
          <p:cNvPr id="37" name="Rectangle 7"/>
          <p:cNvSpPr>
            <a:spLocks noChangeArrowheads="1"/>
          </p:cNvSpPr>
          <p:nvPr userDrawn="1"/>
        </p:nvSpPr>
        <p:spPr bwMode="ltGray">
          <a:xfrm>
            <a:off x="8639983" y="6580414"/>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rPr>
              <a:pPr algn="r" defTabSz="814388"/>
              <a:t>‹#›</a:t>
            </a:fld>
            <a:endParaRPr lang="en-US" sz="600" dirty="0">
              <a:solidFill>
                <a:srgbClr val="FFFFFF"/>
              </a:solidFill>
            </a:endParaRPr>
          </a:p>
        </p:txBody>
      </p:sp>
    </p:spTree>
    <p:extLst>
      <p:ext uri="{BB962C8B-B14F-4D97-AF65-F5344CB8AC3E}">
        <p14:creationId xmlns:p14="http://schemas.microsoft.com/office/powerpoint/2010/main" val="28238419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33"/>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32"/>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34"/>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31"/>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30"/>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2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userDrawn="1"/>
        </p:nvSpPr>
        <p:spPr bwMode="black">
          <a:xfrm>
            <a:off x="6312990" y="3708609"/>
            <a:ext cx="116616" cy="441827"/>
          </a:xfrm>
          <a:prstGeom prst="rect">
            <a:avLst/>
          </a:prstGeom>
          <a:solidFill>
            <a:schemeClr val="bg1"/>
          </a:solidFill>
          <a:ln w="9525">
            <a:noFill/>
            <a:miter lim="800000"/>
            <a:headEnd/>
            <a:tailEnd/>
          </a:ln>
        </p:spPr>
        <p:txBody>
          <a:bodyPr/>
          <a:lstStyle/>
          <a:p>
            <a:endParaRPr lang="en-US" dirty="0">
              <a:solidFill>
                <a:srgbClr val="0096D6"/>
              </a:solidFill>
            </a:endParaRPr>
          </a:p>
        </p:txBody>
      </p:sp>
      <p:sp>
        <p:nvSpPr>
          <p:cNvPr id="21" name="Freeform 20"/>
          <p:cNvSpPr>
            <a:spLocks/>
          </p:cNvSpPr>
          <p:nvPr/>
        </p:nvSpPr>
        <p:spPr bwMode="black">
          <a:xfrm>
            <a:off x="6992342"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endParaRPr>
          </a:p>
        </p:txBody>
      </p:sp>
      <p:sp>
        <p:nvSpPr>
          <p:cNvPr id="22" name="Freeform 21"/>
          <p:cNvSpPr>
            <a:spLocks/>
          </p:cNvSpPr>
          <p:nvPr/>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endParaRPr>
          </a:p>
        </p:txBody>
      </p:sp>
      <p:sp>
        <p:nvSpPr>
          <p:cNvPr id="23" name="Freeform 22"/>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endParaRPr>
          </a:p>
        </p:txBody>
      </p:sp>
      <p:sp>
        <p:nvSpPr>
          <p:cNvPr id="24" name="Freeform 23"/>
          <p:cNvSpPr>
            <a:spLocks/>
          </p:cNvSpPr>
          <p:nvPr/>
        </p:nvSpPr>
        <p:spPr bwMode="black">
          <a:xfrm>
            <a:off x="6580117"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5" name="Freeform 24"/>
          <p:cNvSpPr>
            <a:spLocks/>
          </p:cNvSpPr>
          <p:nvPr/>
        </p:nvSpPr>
        <p:spPr bwMode="black">
          <a:xfrm>
            <a:off x="5592958"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endParaRPr>
          </a:p>
        </p:txBody>
      </p:sp>
      <p:sp>
        <p:nvSpPr>
          <p:cNvPr id="26" name="Freeform 25"/>
          <p:cNvSpPr>
            <a:spLocks/>
          </p:cNvSpPr>
          <p:nvPr/>
        </p:nvSpPr>
        <p:spPr bwMode="black">
          <a:xfrm>
            <a:off x="5900764" y="2930186"/>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7" name="Freeform 26"/>
          <p:cNvSpPr>
            <a:spLocks/>
          </p:cNvSpPr>
          <p:nvPr/>
        </p:nvSpPr>
        <p:spPr bwMode="black">
          <a:xfrm>
            <a:off x="6203154" y="2720828"/>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8" name="Freeform 27"/>
          <p:cNvSpPr>
            <a:spLocks/>
          </p:cNvSpPr>
          <p:nvPr/>
        </p:nvSpPr>
        <p:spPr bwMode="black">
          <a:xfrm>
            <a:off x="6510963"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29" name="Freeform 28"/>
          <p:cNvSpPr>
            <a:spLocks/>
          </p:cNvSpPr>
          <p:nvPr/>
        </p:nvSpPr>
        <p:spPr bwMode="black">
          <a:xfrm>
            <a:off x="6811995" y="3082446"/>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endParaRPr>
          </a:p>
        </p:txBody>
      </p:sp>
      <p:sp>
        <p:nvSpPr>
          <p:cNvPr id="30" name="Freeform 29"/>
          <p:cNvSpPr>
            <a:spLocks/>
          </p:cNvSpPr>
          <p:nvPr/>
        </p:nvSpPr>
        <p:spPr bwMode="black">
          <a:xfrm>
            <a:off x="7119809"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31" name="Freeform 30"/>
          <p:cNvSpPr>
            <a:spLocks/>
          </p:cNvSpPr>
          <p:nvPr/>
        </p:nvSpPr>
        <p:spPr bwMode="black">
          <a:xfrm>
            <a:off x="7427621"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32" name="Freeform 31"/>
          <p:cNvSpPr>
            <a:spLocks/>
          </p:cNvSpPr>
          <p:nvPr/>
        </p:nvSpPr>
        <p:spPr bwMode="black">
          <a:xfrm>
            <a:off x="7730005"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33" name="Freeform 32"/>
          <p:cNvSpPr>
            <a:spLocks/>
          </p:cNvSpPr>
          <p:nvPr/>
        </p:nvSpPr>
        <p:spPr bwMode="black">
          <a:xfrm>
            <a:off x="8037817" y="3082446"/>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endParaRPr>
          </a:p>
        </p:txBody>
      </p:sp>
      <p:sp>
        <p:nvSpPr>
          <p:cNvPr id="34" name="TextBox 33"/>
          <p:cNvSpPr txBox="1"/>
          <p:nvPr userDrawn="1"/>
        </p:nvSpPr>
        <p:spPr>
          <a:xfrm>
            <a:off x="644691" y="3060494"/>
            <a:ext cx="2467342" cy="646331"/>
          </a:xfrm>
          <a:prstGeom prst="rect">
            <a:avLst/>
          </a:prstGeom>
          <a:noFill/>
        </p:spPr>
        <p:txBody>
          <a:bodyPr wrap="none" rtlCol="0">
            <a:spAutoFit/>
          </a:bodyPr>
          <a:lstStyle/>
          <a:p>
            <a:r>
              <a:rPr lang="en-US" sz="3600" dirty="0">
                <a:solidFill>
                  <a:srgbClr val="FFFFFF"/>
                </a:solidFill>
              </a:rPr>
              <a:t>Thank you.</a:t>
            </a:r>
          </a:p>
        </p:txBody>
      </p:sp>
    </p:spTree>
    <p:extLst>
      <p:ext uri="{BB962C8B-B14F-4D97-AF65-F5344CB8AC3E}">
        <p14:creationId xmlns:p14="http://schemas.microsoft.com/office/powerpoint/2010/main" val="10073614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sp>
        <p:nvSpPr>
          <p:cNvPr id="4" name="Rectangle 3"/>
          <p:cNvSpPr>
            <a:spLocks noChangeArrowheads="1"/>
          </p:cNvSpPr>
          <p:nvPr/>
        </p:nvSpPr>
        <p:spPr bwMode="black">
          <a:xfrm>
            <a:off x="4373704" y="5844550"/>
            <a:ext cx="41443" cy="157016"/>
          </a:xfrm>
          <a:prstGeom prst="rect">
            <a:avLst/>
          </a:prstGeom>
          <a:solidFill>
            <a:schemeClr val="bg1"/>
          </a:solidFill>
          <a:ln w="9525">
            <a:noFill/>
            <a:miter lim="800000"/>
            <a:headEnd/>
            <a:tailEnd/>
          </a:ln>
        </p:spPr>
        <p:txBody>
          <a:bodyPr/>
          <a:lstStyle/>
          <a:p>
            <a:endParaRPr lang="en-US" dirty="0">
              <a:solidFill>
                <a:srgbClr val="0096D6"/>
              </a:solidFill>
            </a:endParaRPr>
          </a:p>
        </p:txBody>
      </p:sp>
      <p:sp>
        <p:nvSpPr>
          <p:cNvPr id="5" name="Freeform 4"/>
          <p:cNvSpPr>
            <a:spLocks/>
          </p:cNvSpPr>
          <p:nvPr/>
        </p:nvSpPr>
        <p:spPr bwMode="black">
          <a:xfrm>
            <a:off x="4615133"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endParaRPr>
          </a:p>
        </p:txBody>
      </p:sp>
      <p:sp>
        <p:nvSpPr>
          <p:cNvPr id="6" name="Freeform 5"/>
          <p:cNvSpPr>
            <a:spLocks/>
          </p:cNvSpPr>
          <p:nvPr/>
        </p:nvSpPr>
        <p:spPr bwMode="black">
          <a:xfrm>
            <a:off x="4200224"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endParaRPr>
          </a:p>
        </p:txBody>
      </p:sp>
      <p:sp>
        <p:nvSpPr>
          <p:cNvPr id="7" name="Freeform 6"/>
          <p:cNvSpPr>
            <a:spLocks noEditPoints="1"/>
          </p:cNvSpPr>
          <p:nvPr userDrawn="1"/>
        </p:nvSpPr>
        <p:spPr bwMode="black">
          <a:xfrm>
            <a:off x="477849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endParaRPr>
          </a:p>
        </p:txBody>
      </p:sp>
      <p:sp>
        <p:nvSpPr>
          <p:cNvPr id="8" name="Freeform 7"/>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endParaRPr>
          </a:p>
        </p:txBody>
      </p:sp>
      <p:sp>
        <p:nvSpPr>
          <p:cNvPr id="9" name="Freeform 8"/>
          <p:cNvSpPr>
            <a:spLocks/>
          </p:cNvSpPr>
          <p:nvPr/>
        </p:nvSpPr>
        <p:spPr bwMode="black">
          <a:xfrm>
            <a:off x="4117819"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endParaRPr>
          </a:p>
        </p:txBody>
      </p:sp>
      <p:sp>
        <p:nvSpPr>
          <p:cNvPr id="10" name="Freeform 9"/>
          <p:cNvSpPr>
            <a:spLocks/>
          </p:cNvSpPr>
          <p:nvPr/>
        </p:nvSpPr>
        <p:spPr bwMode="black">
          <a:xfrm>
            <a:off x="4227209"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11" name="Freeform 10"/>
          <p:cNvSpPr>
            <a:spLocks/>
          </p:cNvSpPr>
          <p:nvPr/>
        </p:nvSpPr>
        <p:spPr bwMode="black">
          <a:xfrm>
            <a:off x="4334669" y="5525693"/>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12" name="Freeform 11"/>
          <p:cNvSpPr>
            <a:spLocks/>
          </p:cNvSpPr>
          <p:nvPr/>
        </p:nvSpPr>
        <p:spPr bwMode="black">
          <a:xfrm>
            <a:off x="4444059"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14" name="Freeform 13"/>
          <p:cNvSpPr>
            <a:spLocks/>
          </p:cNvSpPr>
          <p:nvPr/>
        </p:nvSpPr>
        <p:spPr bwMode="black">
          <a:xfrm>
            <a:off x="4551039"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endParaRPr>
          </a:p>
        </p:txBody>
      </p:sp>
      <p:sp>
        <p:nvSpPr>
          <p:cNvPr id="15" name="Freeform 14"/>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16" name="Freeform 15"/>
          <p:cNvSpPr>
            <a:spLocks/>
          </p:cNvSpPr>
          <p:nvPr/>
        </p:nvSpPr>
        <p:spPr bwMode="black">
          <a:xfrm>
            <a:off x="4769818" y="5525693"/>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17" name="Freeform 16"/>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18" name="Freeform 17"/>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endParaRPr>
          </a:p>
        </p:txBody>
      </p:sp>
    </p:spTree>
    <p:extLst>
      <p:ext uri="{BB962C8B-B14F-4D97-AF65-F5344CB8AC3E}">
        <p14:creationId xmlns:p14="http://schemas.microsoft.com/office/powerpoint/2010/main" val="35875383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00"/>
                                        <p:tgtEl>
                                          <p:spTgt spid="20"/>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00"/>
                                        <p:tgtEl>
                                          <p:spTgt spid="1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00"/>
                                        <p:tgtEl>
                                          <p:spTgt spid="1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700"/>
                                        <p:tgtEl>
                                          <p:spTgt spid="16"/>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00"/>
                                        <p:tgtEl>
                                          <p:spTgt spid="18"/>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700"/>
                                        <p:tgtEl>
                                          <p:spTgt spid="1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00"/>
                                        <p:tgtEl>
                                          <p:spTgt spid="1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14"/>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16"/>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1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1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12"/>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15"/>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17"/>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sp>
        <p:nvSpPr>
          <p:cNvPr id="34" name="TextBox 33"/>
          <p:cNvSpPr txBox="1"/>
          <p:nvPr userDrawn="1"/>
        </p:nvSpPr>
        <p:spPr>
          <a:xfrm>
            <a:off x="644691" y="3060494"/>
            <a:ext cx="2467342" cy="646331"/>
          </a:xfrm>
          <a:prstGeom prst="rect">
            <a:avLst/>
          </a:prstGeom>
          <a:noFill/>
        </p:spPr>
        <p:txBody>
          <a:bodyPr wrap="none" rtlCol="0">
            <a:spAutoFit/>
          </a:bodyPr>
          <a:lstStyle/>
          <a:p>
            <a:r>
              <a:rPr lang="en-US" sz="3600" dirty="0">
                <a:solidFill>
                  <a:srgbClr val="FFFFFF"/>
                </a:solidFill>
              </a:rPr>
              <a:t>Thank you.</a:t>
            </a:r>
          </a:p>
        </p:txBody>
      </p:sp>
      <p:sp>
        <p:nvSpPr>
          <p:cNvPr id="19" name="Rectangle 18"/>
          <p:cNvSpPr>
            <a:spLocks noChangeArrowheads="1"/>
          </p:cNvSpPr>
          <p:nvPr/>
        </p:nvSpPr>
        <p:spPr bwMode="black">
          <a:xfrm>
            <a:off x="6312990" y="3708609"/>
            <a:ext cx="116616" cy="441827"/>
          </a:xfrm>
          <a:prstGeom prst="rect">
            <a:avLst/>
          </a:prstGeom>
          <a:solidFill>
            <a:schemeClr val="bg1"/>
          </a:solidFill>
          <a:ln w="9525">
            <a:noFill/>
            <a:miter lim="800000"/>
            <a:headEnd/>
            <a:tailEnd/>
          </a:ln>
        </p:spPr>
        <p:txBody>
          <a:bodyPr/>
          <a:lstStyle/>
          <a:p>
            <a:endParaRPr lang="en-US" dirty="0">
              <a:solidFill>
                <a:srgbClr val="0096D6"/>
              </a:solidFill>
            </a:endParaRPr>
          </a:p>
        </p:txBody>
      </p:sp>
      <p:sp>
        <p:nvSpPr>
          <p:cNvPr id="35" name="Freeform 34"/>
          <p:cNvSpPr>
            <a:spLocks/>
          </p:cNvSpPr>
          <p:nvPr/>
        </p:nvSpPr>
        <p:spPr bwMode="black">
          <a:xfrm>
            <a:off x="6992342"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endParaRPr>
          </a:p>
        </p:txBody>
      </p:sp>
      <p:sp>
        <p:nvSpPr>
          <p:cNvPr id="36" name="Freeform 35"/>
          <p:cNvSpPr>
            <a:spLocks/>
          </p:cNvSpPr>
          <p:nvPr userDrawn="1"/>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endParaRPr>
          </a:p>
        </p:txBody>
      </p:sp>
      <p:sp>
        <p:nvSpPr>
          <p:cNvPr id="37" name="Freeform 36"/>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endParaRPr>
          </a:p>
        </p:txBody>
      </p:sp>
      <p:sp>
        <p:nvSpPr>
          <p:cNvPr id="38" name="Freeform 37"/>
          <p:cNvSpPr>
            <a:spLocks/>
          </p:cNvSpPr>
          <p:nvPr/>
        </p:nvSpPr>
        <p:spPr bwMode="black">
          <a:xfrm>
            <a:off x="6580117"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endParaRPr>
          </a:p>
        </p:txBody>
      </p:sp>
      <p:sp>
        <p:nvSpPr>
          <p:cNvPr id="39" name="Freeform 38"/>
          <p:cNvSpPr>
            <a:spLocks/>
          </p:cNvSpPr>
          <p:nvPr/>
        </p:nvSpPr>
        <p:spPr bwMode="black">
          <a:xfrm>
            <a:off x="5592958"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endParaRPr>
          </a:p>
        </p:txBody>
      </p:sp>
      <p:sp>
        <p:nvSpPr>
          <p:cNvPr id="40" name="Freeform 39"/>
          <p:cNvSpPr>
            <a:spLocks/>
          </p:cNvSpPr>
          <p:nvPr/>
        </p:nvSpPr>
        <p:spPr bwMode="black">
          <a:xfrm>
            <a:off x="5900764" y="2930186"/>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41" name="Freeform 40"/>
          <p:cNvSpPr>
            <a:spLocks/>
          </p:cNvSpPr>
          <p:nvPr/>
        </p:nvSpPr>
        <p:spPr bwMode="black">
          <a:xfrm>
            <a:off x="6203154" y="2720828"/>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42" name="Freeform 41"/>
          <p:cNvSpPr>
            <a:spLocks/>
          </p:cNvSpPr>
          <p:nvPr/>
        </p:nvSpPr>
        <p:spPr bwMode="black">
          <a:xfrm>
            <a:off x="6510963"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43" name="Freeform 42"/>
          <p:cNvSpPr>
            <a:spLocks/>
          </p:cNvSpPr>
          <p:nvPr/>
        </p:nvSpPr>
        <p:spPr bwMode="black">
          <a:xfrm>
            <a:off x="6811995" y="3082446"/>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endParaRPr>
          </a:p>
        </p:txBody>
      </p:sp>
      <p:sp>
        <p:nvSpPr>
          <p:cNvPr id="44" name="Freeform 43"/>
          <p:cNvSpPr>
            <a:spLocks/>
          </p:cNvSpPr>
          <p:nvPr/>
        </p:nvSpPr>
        <p:spPr bwMode="black">
          <a:xfrm>
            <a:off x="7119809"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45" name="Freeform 44"/>
          <p:cNvSpPr>
            <a:spLocks/>
          </p:cNvSpPr>
          <p:nvPr/>
        </p:nvSpPr>
        <p:spPr bwMode="black">
          <a:xfrm>
            <a:off x="7427621"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46" name="Freeform 45"/>
          <p:cNvSpPr>
            <a:spLocks/>
          </p:cNvSpPr>
          <p:nvPr/>
        </p:nvSpPr>
        <p:spPr bwMode="black">
          <a:xfrm>
            <a:off x="7730005"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endParaRPr>
          </a:p>
        </p:txBody>
      </p:sp>
      <p:sp>
        <p:nvSpPr>
          <p:cNvPr id="47" name="Freeform 46"/>
          <p:cNvSpPr>
            <a:spLocks/>
          </p:cNvSpPr>
          <p:nvPr/>
        </p:nvSpPr>
        <p:spPr bwMode="black">
          <a:xfrm>
            <a:off x="8037817" y="3082446"/>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endParaRPr>
          </a:p>
        </p:txBody>
      </p:sp>
    </p:spTree>
    <p:extLst>
      <p:ext uri="{BB962C8B-B14F-4D97-AF65-F5344CB8AC3E}">
        <p14:creationId xmlns:p14="http://schemas.microsoft.com/office/powerpoint/2010/main" val="5442520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00"/>
                                        <p:tgtEl>
                                          <p:spTgt spid="18"/>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00"/>
                                        <p:tgtEl>
                                          <p:spTgt spid="3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700"/>
                                        <p:tgtEl>
                                          <p:spTgt spid="40"/>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700"/>
                                        <p:tgtEl>
                                          <p:spTgt spid="4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700"/>
                                        <p:tgtEl>
                                          <p:spTgt spid="4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700"/>
                                        <p:tgtEl>
                                          <p:spTgt spid="4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700"/>
                                        <p:tgtEl>
                                          <p:spTgt spid="4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700"/>
                                        <p:tgtEl>
                                          <p:spTgt spid="4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700"/>
                                        <p:tgtEl>
                                          <p:spTgt spid="4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700"/>
                                        <p:tgtEl>
                                          <p:spTgt spid="47"/>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3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4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43"/>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45"/>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47"/>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4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42"/>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44"/>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46"/>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700"/>
                                        <p:tgtEl>
                                          <p:spTgt spid="36"/>
                                        </p:tgtEl>
                                      </p:cBhvr>
                                    </p:animEffect>
                                  </p:childTnLst>
                                </p:cTn>
                              </p:par>
                              <p:par>
                                <p:cTn id="62" presetID="10" presetClass="entr" presetSubtype="0" fill="hold" nodeType="withEffect">
                                  <p:stCondLst>
                                    <p:cond delay="10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700"/>
                                        <p:tgtEl>
                                          <p:spTgt spid="19"/>
                                        </p:tgtEl>
                                      </p:cBhvr>
                                    </p:animEffect>
                                  </p:childTnLst>
                                </p:cTn>
                              </p:par>
                              <p:par>
                                <p:cTn id="65" presetID="10" presetClass="entr" presetSubtype="0" fill="hold" nodeType="withEffect">
                                  <p:stCondLst>
                                    <p:cond delay="20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700"/>
                                        <p:tgtEl>
                                          <p:spTgt spid="38"/>
                                        </p:tgtEl>
                                      </p:cBhvr>
                                    </p:animEffect>
                                  </p:childTnLst>
                                </p:cTn>
                              </p:par>
                              <p:par>
                                <p:cTn id="68" presetID="10" presetClass="entr" presetSubtype="0" fill="hold" nodeType="withEffect">
                                  <p:stCondLst>
                                    <p:cond delay="3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700"/>
                                        <p:tgtEl>
                                          <p:spTgt spid="35"/>
                                        </p:tgtEl>
                                      </p:cBhvr>
                                    </p:animEffect>
                                  </p:childTnLst>
                                </p:cTn>
                              </p:par>
                              <p:par>
                                <p:cTn id="71" presetID="10" presetClass="entr" presetSubtype="0" fill="hold" nodeType="withEffect">
                                  <p:stCondLst>
                                    <p:cond delay="4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4" y="432215"/>
            <a:ext cx="8588861" cy="838200"/>
          </a:xfrm>
          <a:prstGeom prst="rect">
            <a:avLst/>
          </a:prstGeom>
        </p:spPr>
        <p:txBody>
          <a:bodyPr/>
          <a:lstStyle>
            <a:lvl1pPr>
              <a:lnSpc>
                <a:spcPct val="80000"/>
              </a:lnSpc>
              <a:spcBef>
                <a:spcPct val="0"/>
              </a:spcBef>
              <a:defRPr kumimoji="0" lang="en-US" sz="3600" b="0" i="0" u="none" strike="noStrike" kern="1200" cap="none" spc="-100" normalizeH="0" baseline="0" noProof="0">
                <a:ln>
                  <a:noFill/>
                </a:ln>
                <a:gradFill>
                  <a:gsLst>
                    <a:gs pos="0">
                      <a:srgbClr val="0096D6"/>
                    </a:gs>
                    <a:gs pos="44000">
                      <a:srgbClr val="01BBBB"/>
                    </a:gs>
                    <a:gs pos="100000">
                      <a:srgbClr val="008041"/>
                    </a:gs>
                  </a:gsLst>
                  <a:lin ang="4800000" scaled="0"/>
                </a:gradFill>
                <a:effectLst/>
                <a:uLnTx/>
                <a:uFillTx/>
              </a:defRPr>
            </a:lvl1pPr>
          </a:lstStyle>
          <a:p>
            <a:pPr>
              <a:lnSpc>
                <a:spcPct val="80000"/>
              </a:lnSpc>
              <a:spcBef>
                <a:spcPct val="0"/>
              </a:spcBef>
              <a:defRPr/>
            </a:pPr>
            <a: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n-lt"/>
                <a:ea typeface="+mj-ea"/>
                <a:cs typeface="+mj-cs"/>
              </a:rPr>
              <a:t>Click to edit Master title style</a:t>
            </a:r>
            <a:endParaRPr lang="en-US" sz="3600" spc="-100" dirty="0">
              <a:gradFill>
                <a:gsLst>
                  <a:gs pos="0">
                    <a:srgbClr val="ABDFF0">
                      <a:lumMod val="10000"/>
                    </a:srgbClr>
                  </a:gs>
                  <a:gs pos="44000">
                    <a:srgbClr val="0096D6">
                      <a:lumMod val="50000"/>
                    </a:srgbClr>
                  </a:gs>
                  <a:gs pos="100000">
                    <a:srgbClr val="B7D333">
                      <a:lumMod val="75000"/>
                    </a:srgbClr>
                  </a:gs>
                </a:gsLst>
                <a:lin ang="4800000" scaled="0"/>
              </a:gradFill>
            </a:endParaRPr>
          </a:p>
        </p:txBody>
      </p:sp>
    </p:spTree>
    <p:extLst>
      <p:ext uri="{BB962C8B-B14F-4D97-AF65-F5344CB8AC3E}">
        <p14:creationId xmlns:p14="http://schemas.microsoft.com/office/powerpoint/2010/main" val="3418239"/>
      </p:ext>
    </p:extLst>
  </p:cSld>
  <p:clrMapOvr>
    <a:masterClrMapping/>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itle Slide solid gradient_static">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7" name="Rounded Rectangle 36"/>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8" name="Rounded Rectangle 37"/>
          <p:cNvSpPr/>
          <p:nvPr userDrawn="1"/>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9" name="Rounded Rectangle 38"/>
          <p:cNvSpPr/>
          <p:nvPr userDrawn="1"/>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0" name="Rounded Rectangle 39"/>
          <p:cNvSpPr/>
          <p:nvPr userDrawn="1"/>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1" name="Rounded Rectangle 40"/>
          <p:cNvSpPr/>
          <p:nvPr userDrawn="1"/>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2" name="Rounded Rectangle 41"/>
          <p:cNvSpPr/>
          <p:nvPr userDrawn="1"/>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hasCustomPrompt="1"/>
          </p:nvPr>
        </p:nvSpPr>
        <p:spPr>
          <a:xfrm>
            <a:off x="221393" y="1236693"/>
            <a:ext cx="8112125" cy="2918779"/>
          </a:xfrm>
        </p:spPr>
        <p:txBody>
          <a:bodyPr/>
          <a:lstStyle>
            <a:lvl1pPr>
              <a:lnSpc>
                <a:spcPct val="90000"/>
              </a:lnSpc>
              <a:defRPr sz="6000" b="0" spc="-200" baseline="0">
                <a:solidFill>
                  <a:schemeClr val="bg1"/>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endParaRPr>
            </a:p>
          </p:txBody>
        </p:sp>
      </p:grpSp>
      <p:sp>
        <p:nvSpPr>
          <p:cNvPr id="3" name="Subtitle 2"/>
          <p:cNvSpPr>
            <a:spLocks noGrp="1"/>
          </p:cNvSpPr>
          <p:nvPr>
            <p:ph type="subTitle" idx="1" hasCustomPrompt="1"/>
          </p:nvPr>
        </p:nvSpPr>
        <p:spPr>
          <a:xfrm>
            <a:off x="236385" y="4464074"/>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58" name="Rectangle 5"/>
          <p:cNvSpPr>
            <a:spLocks noChangeArrowheads="1"/>
          </p:cNvSpPr>
          <p:nvPr/>
        </p:nvSpPr>
        <p:spPr bwMode="ltGray">
          <a:xfrm>
            <a:off x="7784630" y="6584518"/>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FFFFFF"/>
                </a:solidFill>
              </a:rPr>
              <a:t>Cisco Confidential</a:t>
            </a:r>
          </a:p>
        </p:txBody>
      </p:sp>
      <p:sp>
        <p:nvSpPr>
          <p:cNvPr id="36" name="Rectangle 4"/>
          <p:cNvSpPr>
            <a:spLocks noChangeArrowheads="1"/>
          </p:cNvSpPr>
          <p:nvPr userDrawn="1"/>
        </p:nvSpPr>
        <p:spPr bwMode="ltGray">
          <a:xfrm>
            <a:off x="251373" y="6586252"/>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FFFFFF"/>
                </a:solidFill>
              </a:rPr>
              <a:t>© </a:t>
            </a:r>
            <a:r>
              <a:rPr lang="en-US" sz="600" dirty="0" smtClean="0">
                <a:solidFill>
                  <a:srgbClr val="FFFFFF"/>
                </a:solidFill>
              </a:rPr>
              <a:t>2013 </a:t>
            </a:r>
            <a:r>
              <a:rPr lang="en-US" sz="600" dirty="0">
                <a:solidFill>
                  <a:srgbClr val="FFFFFF"/>
                </a:solidFill>
              </a:rPr>
              <a:t>Cisco and/or its affiliates. All rights reserved.</a:t>
            </a:r>
          </a:p>
        </p:txBody>
      </p:sp>
      <p:sp>
        <p:nvSpPr>
          <p:cNvPr id="29" name="Rectangle 7"/>
          <p:cNvSpPr>
            <a:spLocks noChangeArrowheads="1"/>
          </p:cNvSpPr>
          <p:nvPr userDrawn="1"/>
        </p:nvSpPr>
        <p:spPr bwMode="ltGray">
          <a:xfrm>
            <a:off x="8639983" y="6580414"/>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FFFFFF"/>
                </a:solidFill>
              </a:rPr>
              <a:pPr algn="r" defTabSz="814388"/>
              <a:t>‹#›</a:t>
            </a:fld>
            <a:endParaRPr lang="en-US" sz="600" dirty="0">
              <a:solidFill>
                <a:srgbClr val="FFFFFF"/>
              </a:solidFill>
            </a:endParaRPr>
          </a:p>
        </p:txBody>
      </p:sp>
    </p:spTree>
    <p:extLst>
      <p:ext uri="{BB962C8B-B14F-4D97-AF65-F5344CB8AC3E}">
        <p14:creationId xmlns:p14="http://schemas.microsoft.com/office/powerpoint/2010/main" val="178665313"/>
      </p:ext>
    </p:extLst>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5" y="3102732"/>
            <a:ext cx="8477250" cy="3438525"/>
          </a:xfrm>
          <a:prstGeom prst="rect">
            <a:avLst/>
          </a:prstGeom>
          <a:noFill/>
        </p:spPr>
      </p:pic>
      <p:sp>
        <p:nvSpPr>
          <p:cNvPr id="26" name="Rectangle 25"/>
          <p:cNvSpPr/>
          <p:nvPr userDrawn="1"/>
        </p:nvSpPr>
        <p:spPr>
          <a:xfrm>
            <a:off x="217358" y="3020522"/>
            <a:ext cx="8694295" cy="335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solidFill>
                <a:srgbClr val="0096D6"/>
              </a:solidFill>
            </a:endParaRPr>
          </a:p>
        </p:txBody>
      </p:sp>
      <p:sp>
        <p:nvSpPr>
          <p:cNvPr id="2" name="Title 1"/>
          <p:cNvSpPr>
            <a:spLocks noGrp="1"/>
          </p:cNvSpPr>
          <p:nvPr>
            <p:ph type="ctrTitle" hasCustomPrompt="1"/>
          </p:nvPr>
        </p:nvSpPr>
        <p:spPr>
          <a:xfrm>
            <a:off x="221393" y="399143"/>
            <a:ext cx="8112125" cy="2407042"/>
          </a:xfrm>
        </p:spPr>
        <p:txBody>
          <a:bodyPr/>
          <a:lstStyle>
            <a:lvl1pPr algn="l" defTabSz="914400"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solidFill>
                <a:srgbClr val="0096D6"/>
              </a:solidFill>
            </a:endParaRPr>
          </a:p>
        </p:txBody>
      </p:sp>
      <p:sp>
        <p:nvSpPr>
          <p:cNvPr id="24" name="Rectangle 5"/>
          <p:cNvSpPr>
            <a:spLocks noChangeArrowheads="1"/>
          </p:cNvSpPr>
          <p:nvPr userDrawn="1"/>
        </p:nvSpPr>
        <p:spPr bwMode="ltGray">
          <a:xfrm>
            <a:off x="7784630" y="6584518"/>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10" name="Rectangle 4"/>
          <p:cNvSpPr>
            <a:spLocks noChangeArrowheads="1"/>
          </p:cNvSpPr>
          <p:nvPr userDrawn="1"/>
        </p:nvSpPr>
        <p:spPr bwMode="ltGray">
          <a:xfrm>
            <a:off x="251373" y="6586252"/>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rPr>
              <a:t>© </a:t>
            </a:r>
            <a:r>
              <a:rPr lang="en-US" sz="600" dirty="0" smtClean="0">
                <a:solidFill>
                  <a:srgbClr val="C0C0C0"/>
                </a:solidFill>
              </a:rPr>
              <a:t>2013 </a:t>
            </a:r>
            <a:r>
              <a:rPr lang="en-US" sz="600" dirty="0">
                <a:solidFill>
                  <a:srgbClr val="C0C0C0"/>
                </a:solidFill>
              </a:rPr>
              <a:t>Cisco and/or its affiliates. All rights reserved.</a:t>
            </a:r>
          </a:p>
        </p:txBody>
      </p:sp>
      <p:sp>
        <p:nvSpPr>
          <p:cNvPr id="11" name="Rectangle 7"/>
          <p:cNvSpPr>
            <a:spLocks noChangeArrowheads="1"/>
          </p:cNvSpPr>
          <p:nvPr userDrawn="1"/>
        </p:nvSpPr>
        <p:spPr bwMode="ltGray">
          <a:xfrm>
            <a:off x="8639983" y="6580414"/>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rPr>
              <a:pPr algn="r" defTabSz="814388"/>
              <a:t>‹#›</a:t>
            </a:fld>
            <a:endParaRPr lang="en-US" sz="600" dirty="0">
              <a:solidFill>
                <a:srgbClr val="C0C0C0"/>
              </a:solidFill>
            </a:endParaRPr>
          </a:p>
        </p:txBody>
      </p:sp>
      <p:pic>
        <p:nvPicPr>
          <p:cNvPr id="13" name="Picture 12" descr="bottom bar.jpg"/>
          <p:cNvPicPr>
            <a:picLocks noChangeAspect="1"/>
          </p:cNvPicPr>
          <p:nvPr userDrawn="1"/>
        </p:nvPicPr>
        <p:blipFill>
          <a:blip r:embed="rId3" cstate="print"/>
          <a:stretch>
            <a:fillRect/>
          </a:stretch>
        </p:blipFill>
        <p:spPr>
          <a:xfrm>
            <a:off x="333375" y="6378339"/>
            <a:ext cx="8477250" cy="162912"/>
          </a:xfrm>
          <a:prstGeom prst="rect">
            <a:avLst/>
          </a:prstGeom>
        </p:spPr>
      </p:pic>
    </p:spTree>
    <p:extLst>
      <p:ext uri="{BB962C8B-B14F-4D97-AF65-F5344CB8AC3E}">
        <p14:creationId xmlns:p14="http://schemas.microsoft.com/office/powerpoint/2010/main" val="22825315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26"/>
                                        </p:tgtEl>
                                        <p:attrNameLst>
                                          <p:attrName>ppt_x</p:attrName>
                                          <p:attrName>ppt_y</p:attrName>
                                        </p:attrNameLst>
                                      </p:cBhvr>
                                      <p:rCtr x="0" y="-241"/>
                                    </p:animMotion>
                                  </p:childTnLst>
                                </p:cTn>
                              </p:par>
                              <p:par>
                                <p:cTn id="7" presetID="10" presetClass="entr" presetSubtype="0" fill="hold" grpId="0" nodeType="withEffect">
                                  <p:stCondLst>
                                    <p:cond delay="11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4"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435153"/>
                </a:solidFill>
                <a:latin typeface="+mj-lt"/>
              </a:defRPr>
            </a:lvl1pPr>
            <a:lvl2pPr marL="692150" indent="-285750">
              <a:lnSpc>
                <a:spcPct val="95000"/>
              </a:lnSpc>
              <a:spcBef>
                <a:spcPts val="600"/>
              </a:spcBef>
              <a:buSzPct val="50000"/>
              <a:buFont typeface="Wingdings" pitchFamily="2" charset="2"/>
              <a:buChar char="q"/>
              <a:defRPr>
                <a:solidFill>
                  <a:srgbClr val="435153"/>
                </a:solidFill>
                <a:latin typeface="+mj-lt"/>
              </a:defRPr>
            </a:lvl2pPr>
            <a:lvl3pPr marL="854075" indent="1588">
              <a:buClr>
                <a:schemeClr val="accent5"/>
              </a:buClr>
              <a:buSzPct val="47000"/>
              <a:buFont typeface="Courier New" pitchFamily="49" charset="0"/>
              <a:buChar char="o"/>
              <a:defRPr baseline="0">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dirty="0" smtClean="0"/>
              <a:t>Click to edit Master text styles</a:t>
            </a:r>
          </a:p>
          <a:p>
            <a:pPr lvl="1"/>
            <a:r>
              <a:rPr lang="en-US" dirty="0" smtClean="0"/>
              <a:t>Second level</a:t>
            </a:r>
          </a:p>
          <a:p>
            <a:pPr lvl="2"/>
            <a:r>
              <a:rPr lang="en-US" dirty="0" smtClean="0"/>
              <a:t>   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62671694"/>
      </p:ext>
    </p:extLst>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4"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3" y="1339745"/>
            <a:ext cx="4122425"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3" y="1339745"/>
            <a:ext cx="4122425"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1784799"/>
      </p:ext>
    </p:extLst>
  </p:cSld>
  <p:clrMapOvr>
    <a:masterClrMapping/>
  </p:clrMapOvr>
  <p:transition spd="slow">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ullet with pull quote">
    <p:spTree>
      <p:nvGrpSpPr>
        <p:cNvPr id="1" name=""/>
        <p:cNvGrpSpPr/>
        <p:nvPr/>
      </p:nvGrpSpPr>
      <p:grpSpPr>
        <a:xfrm>
          <a:off x="0" y="0"/>
          <a:ext cx="0" cy="0"/>
          <a:chOff x="0" y="0"/>
          <a:chExt cx="0" cy="0"/>
        </a:xfrm>
      </p:grpSpPr>
      <p:sp>
        <p:nvSpPr>
          <p:cNvPr id="15" name="Rounded Rectangle 14"/>
          <p:cNvSpPr/>
          <p:nvPr userDrawn="1"/>
        </p:nvSpPr>
        <p:spPr>
          <a:xfrm>
            <a:off x="4984231" y="1411246"/>
            <a:ext cx="3759720" cy="4793993"/>
          </a:xfrm>
          <a:prstGeom prst="roundRect">
            <a:avLst>
              <a:gd name="adj" fmla="val 0"/>
            </a:avLst>
          </a:prstGeom>
          <a:gradFill flip="none" rotWithShape="1">
            <a:gsLst>
              <a:gs pos="0">
                <a:srgbClr val="E2F4FA"/>
              </a:gs>
              <a:gs pos="47000">
                <a:schemeClr val="bg1"/>
              </a:gs>
              <a:gs pos="100000">
                <a:srgbClr val="E2F4FA"/>
              </a:gs>
            </a:gsLst>
            <a:lin ang="27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ext Placeholder 3"/>
          <p:cNvSpPr>
            <a:spLocks noGrp="1"/>
          </p:cNvSpPr>
          <p:nvPr>
            <p:ph type="body" sz="quarter" idx="10"/>
          </p:nvPr>
        </p:nvSpPr>
        <p:spPr>
          <a:xfrm>
            <a:off x="239713" y="1339745"/>
            <a:ext cx="4103687"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5221225" y="1747689"/>
            <a:ext cx="3236976" cy="646331"/>
          </a:xfrm>
        </p:spPr>
        <p:txBody>
          <a:bodyPr>
            <a:spAutoFit/>
          </a:bodyPr>
          <a:lstStyle>
            <a:lvl1pPr marL="114300" indent="-114300" algn="l" defTabSz="914400"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1" name="Rectangle 4"/>
          <p:cNvSpPr>
            <a:spLocks noChangeArrowheads="1"/>
          </p:cNvSpPr>
          <p:nvPr userDrawn="1"/>
        </p:nvSpPr>
        <p:spPr bwMode="ltGray">
          <a:xfrm>
            <a:off x="251373" y="6586252"/>
            <a:ext cx="2568027"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rPr>
              <a:t>© </a:t>
            </a:r>
            <a:r>
              <a:rPr lang="en-US" sz="600" dirty="0" smtClean="0">
                <a:solidFill>
                  <a:srgbClr val="C0C0C0"/>
                </a:solidFill>
              </a:rPr>
              <a:t>2013 </a:t>
            </a:r>
            <a:r>
              <a:rPr lang="en-US" sz="600" dirty="0">
                <a:solidFill>
                  <a:srgbClr val="C0C0C0"/>
                </a:solidFill>
              </a:rPr>
              <a:t>Cisco and/or its affiliates. All rights reserved.</a:t>
            </a:r>
          </a:p>
        </p:txBody>
      </p:sp>
      <p:sp>
        <p:nvSpPr>
          <p:cNvPr id="14" name="Rectangle 5"/>
          <p:cNvSpPr>
            <a:spLocks noChangeArrowheads="1"/>
          </p:cNvSpPr>
          <p:nvPr userDrawn="1"/>
        </p:nvSpPr>
        <p:spPr bwMode="ltGray">
          <a:xfrm>
            <a:off x="7784630" y="6584518"/>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C0C0C0"/>
                </a:solidFill>
              </a:rPr>
              <a:t>Cisco Confidential</a:t>
            </a:r>
          </a:p>
        </p:txBody>
      </p:sp>
      <p:pic>
        <p:nvPicPr>
          <p:cNvPr id="21" name="Picture 20" descr="verticalbar.png"/>
          <p:cNvPicPr>
            <a:picLocks noChangeAspect="1"/>
          </p:cNvPicPr>
          <p:nvPr userDrawn="1"/>
        </p:nvPicPr>
        <p:blipFill>
          <a:blip r:embed="rId2" cstate="print"/>
          <a:stretch>
            <a:fillRect/>
          </a:stretch>
        </p:blipFill>
        <p:spPr>
          <a:xfrm>
            <a:off x="4948239" y="1335315"/>
            <a:ext cx="83809" cy="4961463"/>
          </a:xfrm>
          <a:prstGeom prst="rect">
            <a:avLst/>
          </a:prstGeom>
        </p:spPr>
      </p:pic>
      <p:sp>
        <p:nvSpPr>
          <p:cNvPr id="13" name="Rectangle 7"/>
          <p:cNvSpPr>
            <a:spLocks noChangeArrowheads="1"/>
          </p:cNvSpPr>
          <p:nvPr userDrawn="1"/>
        </p:nvSpPr>
        <p:spPr bwMode="ltGray">
          <a:xfrm>
            <a:off x="8639983" y="6580414"/>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rPr>
              <a:pPr algn="r" defTabSz="814388"/>
              <a:t>‹#›</a:t>
            </a:fld>
            <a:endParaRPr lang="en-US" sz="600" dirty="0">
              <a:solidFill>
                <a:srgbClr val="C0C0C0"/>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20" name="Text Placeholder 19"/>
          <p:cNvSpPr>
            <a:spLocks noGrp="1"/>
          </p:cNvSpPr>
          <p:nvPr>
            <p:ph type="body" sz="quarter" idx="14" hasCustomPrompt="1"/>
          </p:nvPr>
        </p:nvSpPr>
        <p:spPr>
          <a:xfrm>
            <a:off x="5334000" y="4876800"/>
            <a:ext cx="3200400" cy="457200"/>
          </a:xfrm>
        </p:spPr>
        <p:txBody>
          <a:bodyPr anchor="t">
            <a:noAutofit/>
          </a:bodyPr>
          <a:lstStyle>
            <a:lvl1pPr marL="0" indent="0">
              <a:buFontTx/>
              <a:buNone/>
              <a:defRPr sz="1600">
                <a:solidFill>
                  <a:schemeClr val="bg2">
                    <a:lumMod val="50000"/>
                  </a:schemeClr>
                </a:solidFill>
              </a:defRPr>
            </a:lvl1pPr>
          </a:lstStyle>
          <a:p>
            <a:pPr lvl="0"/>
            <a:r>
              <a:rPr lang="en-US" dirty="0" smtClean="0"/>
              <a:t>Source Name</a:t>
            </a:r>
            <a:endParaRPr lang="en-US" dirty="0"/>
          </a:p>
        </p:txBody>
      </p:sp>
    </p:spTree>
    <p:extLst>
      <p:ext uri="{BB962C8B-B14F-4D97-AF65-F5344CB8AC3E}">
        <p14:creationId xmlns:p14="http://schemas.microsoft.com/office/powerpoint/2010/main" val="413846907"/>
      </p:ext>
    </p:extLst>
  </p:cSld>
  <p:clrMapOvr>
    <a:masterClrMapping/>
  </p:clrMapOvr>
  <p:transition spd="slow">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4"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743378990"/>
      </p:ext>
    </p:extLst>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4" y="432215"/>
            <a:ext cx="8588861"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4" y="1339749"/>
            <a:ext cx="8551441" cy="4965699"/>
          </a:xfrm>
          <a:prstGeom prst="rect">
            <a:avLst/>
          </a:prstGeom>
        </p:spPr>
        <p:txBody>
          <a:bodyPr vert="horz" lIns="91440" tIns="45720" rIns="91440" bIns="45720"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3" y="6586252"/>
            <a:ext cx="3420515" cy="175257"/>
          </a:xfrm>
          <a:prstGeom prst="rect">
            <a:avLst/>
          </a:prstGeom>
          <a:noFill/>
          <a:ln w="9525">
            <a:noFill/>
            <a:miter lim="800000"/>
            <a:headEnd/>
            <a:tailEnd/>
          </a:ln>
          <a:effectLst/>
        </p:spPr>
        <p:txBody>
          <a:bodyPr wrap="square" lIns="82124" tIns="41061" rIns="82124" bIns="41061" anchor="b" anchorCtr="0">
            <a:spAutoFit/>
          </a:bodyPr>
          <a:lstStyle/>
          <a:p>
            <a:pPr defTabSz="814388"/>
            <a:r>
              <a:rPr lang="en-US" sz="600" dirty="0">
                <a:solidFill>
                  <a:srgbClr val="C0C0C0"/>
                </a:solidFill>
              </a:rPr>
              <a:t>© </a:t>
            </a:r>
            <a:r>
              <a:rPr lang="en-US" sz="600" dirty="0" smtClean="0">
                <a:solidFill>
                  <a:srgbClr val="C0C0C0"/>
                </a:solidFill>
              </a:rPr>
              <a:t>2013 </a:t>
            </a:r>
            <a:r>
              <a:rPr lang="en-US" sz="600" dirty="0">
                <a:solidFill>
                  <a:srgbClr val="C0C0C0"/>
                </a:solidFill>
              </a:rPr>
              <a:t>Cisco and/or its affiliates. All rights reserved.</a:t>
            </a:r>
          </a:p>
        </p:txBody>
      </p:sp>
      <p:sp>
        <p:nvSpPr>
          <p:cNvPr id="11" name="Rectangle 5"/>
          <p:cNvSpPr>
            <a:spLocks noChangeArrowheads="1"/>
          </p:cNvSpPr>
          <p:nvPr/>
        </p:nvSpPr>
        <p:spPr bwMode="ltGray">
          <a:xfrm>
            <a:off x="7784630" y="6584518"/>
            <a:ext cx="791023" cy="175257"/>
          </a:xfrm>
          <a:prstGeom prst="rect">
            <a:avLst/>
          </a:prstGeom>
          <a:noFill/>
          <a:ln w="9525">
            <a:noFill/>
            <a:miter lim="800000"/>
            <a:headEnd/>
            <a:tailEnd/>
          </a:ln>
          <a:effectLst/>
        </p:spPr>
        <p:txBody>
          <a:bodyPr wrap="none" lIns="82124" tIns="41061" rIns="82124" bIns="41061" anchor="b">
            <a:spAutoFit/>
          </a:bodyPr>
          <a:lstStyle/>
          <a:p>
            <a:pPr algn="r" defTabSz="814388"/>
            <a:r>
              <a:rPr lang="en-US" sz="600" dirty="0">
                <a:solidFill>
                  <a:srgbClr val="C0C0C0"/>
                </a:solidFill>
              </a:rPr>
              <a:t>Cisco Confidential</a:t>
            </a:r>
          </a:p>
        </p:txBody>
      </p:sp>
      <p:sp>
        <p:nvSpPr>
          <p:cNvPr id="9" name="Rectangle 7"/>
          <p:cNvSpPr>
            <a:spLocks noChangeArrowheads="1"/>
          </p:cNvSpPr>
          <p:nvPr/>
        </p:nvSpPr>
        <p:spPr bwMode="ltGray">
          <a:xfrm>
            <a:off x="8639983" y="6580414"/>
            <a:ext cx="260430" cy="175257"/>
          </a:xfrm>
          <a:prstGeom prst="rect">
            <a:avLst/>
          </a:prstGeom>
          <a:noFill/>
          <a:ln w="9525" algn="ctr">
            <a:noFill/>
            <a:miter lim="800000"/>
            <a:headEnd/>
            <a:tailEnd/>
          </a:ln>
          <a:effectLst/>
        </p:spPr>
        <p:txBody>
          <a:bodyPr wrap="none" lIns="82124" tIns="41061" rIns="82124" bIns="41061" anchor="b">
            <a:spAutoFit/>
          </a:bodyPr>
          <a:lstStyle/>
          <a:p>
            <a:pPr algn="r" defTabSz="814388"/>
            <a:fld id="{DFCF27A5-1A5B-48D3-A060-2758FFBB1ADD}" type="slidenum">
              <a:rPr lang="en-US" sz="600">
                <a:solidFill>
                  <a:srgbClr val="C0C0C0"/>
                </a:solidFill>
              </a:rPr>
              <a:pPr algn="r" defTabSz="814388"/>
              <a:t>‹#›</a:t>
            </a:fld>
            <a:endParaRPr lang="en-US" sz="600" dirty="0">
              <a:solidFill>
                <a:srgbClr val="C0C0C0"/>
              </a:solidFill>
            </a:endParaRPr>
          </a:p>
        </p:txBody>
      </p:sp>
      <p:pic>
        <p:nvPicPr>
          <p:cNvPr id="13" name="Picture 12" descr="bottom bar.jpg"/>
          <p:cNvPicPr>
            <a:picLocks noChangeAspect="1"/>
          </p:cNvPicPr>
          <p:nvPr/>
        </p:nvPicPr>
        <p:blipFill>
          <a:blip r:embed="rId35" cstate="print"/>
          <a:stretch>
            <a:fillRect/>
          </a:stretch>
        </p:blipFill>
        <p:spPr>
          <a:xfrm>
            <a:off x="333375" y="6378339"/>
            <a:ext cx="8477250" cy="162912"/>
          </a:xfrm>
          <a:prstGeom prst="rect">
            <a:avLst/>
          </a:prstGeom>
        </p:spPr>
      </p:pic>
    </p:spTree>
    <p:extLst>
      <p:ext uri="{BB962C8B-B14F-4D97-AF65-F5344CB8AC3E}">
        <p14:creationId xmlns:p14="http://schemas.microsoft.com/office/powerpoint/2010/main" val="1024326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transition spd="slow">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8.jpe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7.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14.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28.xml"/><Relationship Id="rId5" Type="http://schemas.openxmlformats.org/officeDocument/2006/relationships/image" Target="../media/image2.pn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39.png"/><Relationship Id="rId7" Type="http://schemas.openxmlformats.org/officeDocument/2006/relationships/image" Target="../media/image43.jpg"/><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28.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33.xm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9.xml"/><Relationship Id="rId5" Type="http://schemas.openxmlformats.org/officeDocument/2006/relationships/image" Target="../media/image49.jpg"/><Relationship Id="rId4" Type="http://schemas.openxmlformats.org/officeDocument/2006/relationships/image" Target="../media/image48.jpe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9.xml"/><Relationship Id="rId5" Type="http://schemas.openxmlformats.org/officeDocument/2006/relationships/image" Target="../media/image51.jpeg"/><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1.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752600"/>
            <a:ext cx="8112125" cy="2649507"/>
          </a:xfrm>
        </p:spPr>
        <p:txBody>
          <a:bodyPr/>
          <a:lstStyle/>
          <a:p>
            <a:r>
              <a:rPr lang="en-US" dirty="0"/>
              <a:t>SAP Migration Solutions</a:t>
            </a:r>
            <a:br>
              <a:rPr lang="en-US" dirty="0"/>
            </a:br>
            <a:r>
              <a:rPr lang="en-US" dirty="0"/>
              <a:t>Cisco </a:t>
            </a:r>
            <a:r>
              <a:rPr lang="en-US" dirty="0" smtClean="0"/>
              <a:t>Services</a:t>
            </a:r>
            <a:endParaRPr lang="en-US" dirty="0"/>
          </a:p>
        </p:txBody>
      </p:sp>
      <p:sp>
        <p:nvSpPr>
          <p:cNvPr id="4" name="Subtitle 3"/>
          <p:cNvSpPr>
            <a:spLocks noGrp="1"/>
          </p:cNvSpPr>
          <p:nvPr>
            <p:ph type="subTitle" idx="1"/>
          </p:nvPr>
        </p:nvSpPr>
        <p:spPr>
          <a:xfrm>
            <a:off x="236385" y="4724400"/>
            <a:ext cx="8112126" cy="1295400"/>
          </a:xfrm>
        </p:spPr>
        <p:txBody>
          <a:bodyPr>
            <a:normAutofit/>
          </a:bodyPr>
          <a:lstStyle/>
          <a:p>
            <a:r>
              <a:rPr lang="en-US" dirty="0" smtClean="0"/>
              <a:t>George Chen</a:t>
            </a:r>
          </a:p>
          <a:p>
            <a:r>
              <a:rPr lang="en-US" dirty="0" smtClean="0"/>
              <a:t>Data Center and Virtualization </a:t>
            </a:r>
            <a:r>
              <a:rPr lang="en-US" dirty="0" smtClean="0"/>
              <a:t>Practice</a:t>
            </a:r>
            <a:endParaRPr lang="en-US" dirty="0"/>
          </a:p>
        </p:txBody>
      </p:sp>
    </p:spTree>
    <p:extLst>
      <p:ext uri="{BB962C8B-B14F-4D97-AF65-F5344CB8AC3E}">
        <p14:creationId xmlns:p14="http://schemas.microsoft.com/office/powerpoint/2010/main" val="3038538820"/>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L77158.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9144000" cy="5152821"/>
          </a:xfrm>
          <a:prstGeom prst="rect">
            <a:avLst/>
          </a:prstGeom>
        </p:spPr>
      </p:pic>
      <p:pic>
        <p:nvPicPr>
          <p:cNvPr id="18" name="Picture 2" descr="C:\Documents and Settings\contractor\Desktop\Blue_Green_Gradient.png"/>
          <p:cNvPicPr>
            <a:picLocks noChangeAspect="1" noChangeArrowheads="1"/>
          </p:cNvPicPr>
          <p:nvPr/>
        </p:nvPicPr>
        <p:blipFill>
          <a:blip r:embed="rId4" cstate="print"/>
          <a:srcRect/>
          <a:stretch>
            <a:fillRect/>
          </a:stretch>
        </p:blipFill>
        <p:spPr bwMode="auto">
          <a:xfrm>
            <a:off x="-12700" y="5058692"/>
            <a:ext cx="9156700" cy="1822610"/>
          </a:xfrm>
          <a:prstGeom prst="rect">
            <a:avLst/>
          </a:prstGeom>
          <a:noFill/>
        </p:spPr>
      </p:pic>
      <p:sp>
        <p:nvSpPr>
          <p:cNvPr id="10" name="Rounded Rectangle 9"/>
          <p:cNvSpPr/>
          <p:nvPr/>
        </p:nvSpPr>
        <p:spPr>
          <a:xfrm flipH="1">
            <a:off x="8003815" y="4571852"/>
            <a:ext cx="809892" cy="2845390"/>
          </a:xfrm>
          <a:prstGeom prst="roundRect">
            <a:avLst>
              <a:gd name="adj" fmla="val 50000"/>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Rounded Rectangle 12"/>
          <p:cNvSpPr/>
          <p:nvPr/>
        </p:nvSpPr>
        <p:spPr>
          <a:xfrm flipH="1">
            <a:off x="379926" y="259294"/>
            <a:ext cx="809892" cy="2618189"/>
          </a:xfrm>
          <a:prstGeom prst="roundRect">
            <a:avLst>
              <a:gd name="adj" fmla="val 50000"/>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Rounded Rectangle 13"/>
          <p:cNvSpPr/>
          <p:nvPr/>
        </p:nvSpPr>
        <p:spPr>
          <a:xfrm rot="10800000" flipH="1">
            <a:off x="954200" y="2114822"/>
            <a:ext cx="809892" cy="4474502"/>
          </a:xfrm>
          <a:prstGeom prst="roundRect">
            <a:avLst>
              <a:gd name="adj" fmla="val 50000"/>
            </a:avLst>
          </a:prstGeom>
          <a:gradFill flip="none" rotWithShape="1">
            <a:gsLst>
              <a:gs pos="55000">
                <a:schemeClr val="bg1">
                  <a:alpha val="30000"/>
                </a:schemeClr>
              </a:gs>
              <a:gs pos="100000">
                <a:schemeClr val="bg1">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 name="Rectangle 6"/>
          <p:cNvSpPr/>
          <p:nvPr/>
        </p:nvSpPr>
        <p:spPr>
          <a:xfrm>
            <a:off x="-12687" y="4472677"/>
            <a:ext cx="5223754" cy="59561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5425">
              <a:tabLst>
                <a:tab pos="4687888" algn="l"/>
              </a:tabLst>
            </a:pPr>
            <a:r>
              <a:rPr lang="en-US" sz="2000" dirty="0"/>
              <a:t>Cisco Landscape Design	</a:t>
            </a:r>
            <a:r>
              <a:rPr lang="en-US" sz="2800" b="1" dirty="0" smtClean="0"/>
              <a:t>›</a:t>
            </a:r>
            <a:endParaRPr lang="en-US" sz="2800" b="1" dirty="0"/>
          </a:p>
        </p:txBody>
      </p:sp>
      <p:sp>
        <p:nvSpPr>
          <p:cNvPr id="11" name="Rounded Rectangle 10"/>
          <p:cNvSpPr/>
          <p:nvPr/>
        </p:nvSpPr>
        <p:spPr>
          <a:xfrm flipH="1">
            <a:off x="6423617" y="2159526"/>
            <a:ext cx="809892" cy="1915039"/>
          </a:xfrm>
          <a:prstGeom prst="roundRect">
            <a:avLst>
              <a:gd name="adj" fmla="val 50000"/>
            </a:avLst>
          </a:prstGeom>
          <a:solidFill>
            <a:schemeClr val="tx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Rounded Rectangle 11"/>
          <p:cNvSpPr/>
          <p:nvPr/>
        </p:nvSpPr>
        <p:spPr>
          <a:xfrm flipH="1">
            <a:off x="7472756" y="1409698"/>
            <a:ext cx="809892" cy="4881778"/>
          </a:xfrm>
          <a:prstGeom prst="roundRect">
            <a:avLst>
              <a:gd name="adj" fmla="val 50000"/>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2970391560"/>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Overview</a:t>
            </a:r>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3301293327"/>
              </p:ext>
            </p:extLst>
          </p:nvPr>
        </p:nvGraphicFramePr>
        <p:xfrm>
          <a:off x="457200" y="1389192"/>
          <a:ext cx="8361368" cy="4572000"/>
        </p:xfrm>
        <a:graphic>
          <a:graphicData uri="http://schemas.openxmlformats.org/drawingml/2006/table">
            <a:tbl>
              <a:tblPr firstRow="1" bandRow="1">
                <a:tableStyleId>{5C22544A-7EE6-4342-B048-85BDC9FD1C3A}</a:tableStyleId>
              </a:tblPr>
              <a:tblGrid>
                <a:gridCol w="3543300"/>
                <a:gridCol w="2288384"/>
                <a:gridCol w="2529684"/>
              </a:tblGrid>
              <a:tr h="640080">
                <a:tc>
                  <a:txBody>
                    <a:bodyPr/>
                    <a:lstStyle/>
                    <a:p>
                      <a:endParaRPr lang="en-US" dirty="0"/>
                    </a:p>
                  </a:txBody>
                  <a:tcPr>
                    <a:lnB w="28575" cap="flat" cmpd="sng" algn="ctr">
                      <a:solidFill>
                        <a:srgbClr val="FFFFFF"/>
                      </a:solidFill>
                      <a:prstDash val="solid"/>
                      <a:round/>
                      <a:headEnd type="none" w="med" len="med"/>
                      <a:tailEnd type="none" w="med" len="med"/>
                    </a:lnB>
                    <a:solidFill>
                      <a:schemeClr val="bg1"/>
                    </a:solidFill>
                  </a:tcPr>
                </a:tc>
                <a:tc>
                  <a:txBody>
                    <a:bodyPr/>
                    <a:lstStyle/>
                    <a:p>
                      <a:pPr marL="91440"/>
                      <a:r>
                        <a:rPr lang="en-US" dirty="0" smtClean="0"/>
                        <a:t>High Availability</a:t>
                      </a:r>
                    </a:p>
                    <a:p>
                      <a:pPr marL="91440"/>
                      <a:r>
                        <a:rPr lang="en-US" sz="1500" dirty="0" smtClean="0"/>
                        <a:t>(intra-site)</a:t>
                      </a:r>
                      <a:endParaRPr lang="en-US" sz="1500" dirty="0"/>
                    </a:p>
                  </a:txBody>
                  <a:tcPr>
                    <a:lnB w="28575" cap="flat" cmpd="sng" algn="ctr">
                      <a:solidFill>
                        <a:srgbClr val="FFFFFF"/>
                      </a:solidFill>
                      <a:prstDash val="solid"/>
                      <a:round/>
                      <a:headEnd type="none" w="med" len="med"/>
                      <a:tailEnd type="none" w="med" len="med"/>
                    </a:lnB>
                    <a:gradFill flip="none" rotWithShape="1">
                      <a:gsLst>
                        <a:gs pos="0">
                          <a:schemeClr val="accent1"/>
                        </a:gs>
                        <a:gs pos="100000">
                          <a:schemeClr val="accent3">
                            <a:lumMod val="25000"/>
                          </a:schemeClr>
                        </a:gs>
                      </a:gsLst>
                      <a:lin ang="3540000" scaled="0"/>
                      <a:tileRect/>
                    </a:gradFill>
                  </a:tcPr>
                </a:tc>
                <a:tc>
                  <a:txBody>
                    <a:bodyPr/>
                    <a:lstStyle/>
                    <a:p>
                      <a:pPr marL="91440"/>
                      <a:r>
                        <a:rPr lang="en-US" dirty="0" smtClean="0"/>
                        <a:t>Disaster</a:t>
                      </a:r>
                      <a:r>
                        <a:rPr lang="en-US" baseline="0" dirty="0" smtClean="0"/>
                        <a:t> Recovery</a:t>
                      </a:r>
                    </a:p>
                    <a:p>
                      <a:pPr marL="91440"/>
                      <a:r>
                        <a:rPr lang="en-US" sz="1500" dirty="0" smtClean="0"/>
                        <a:t>(failover site)</a:t>
                      </a:r>
                      <a:endParaRPr lang="en-US" sz="1500" dirty="0"/>
                    </a:p>
                  </a:txBody>
                  <a:tcPr>
                    <a:lnB w="28575" cap="flat" cmpd="sng" algn="ctr">
                      <a:solidFill>
                        <a:srgbClr val="FFFFFF"/>
                      </a:solidFill>
                      <a:prstDash val="solid"/>
                      <a:round/>
                      <a:headEnd type="none" w="med" len="med"/>
                      <a:tailEnd type="none" w="med" len="med"/>
                    </a:lnB>
                    <a:gradFill flip="none" rotWithShape="1">
                      <a:gsLst>
                        <a:gs pos="0">
                          <a:schemeClr val="tx2"/>
                        </a:gs>
                        <a:gs pos="100000">
                          <a:schemeClr val="accent4"/>
                        </a:gs>
                      </a:gsLst>
                      <a:lin ang="3300000" scaled="0"/>
                      <a:tileRect/>
                    </a:gradFill>
                  </a:tcPr>
                </a:tc>
              </a:tr>
              <a:tr h="640080">
                <a:tc>
                  <a:txBody>
                    <a:bodyPr/>
                    <a:lstStyle/>
                    <a:p>
                      <a:pPr algn="l"/>
                      <a:r>
                        <a:rPr lang="en-US" sz="1700" dirty="0" smtClean="0">
                          <a:solidFill>
                            <a:srgbClr val="334041"/>
                          </a:solidFill>
                        </a:rPr>
                        <a:t>Application Server</a:t>
                      </a:r>
                    </a:p>
                    <a:p>
                      <a:endParaRPr lang="en-US" sz="1700" dirty="0">
                        <a:solidFill>
                          <a:srgbClr val="334041"/>
                        </a:solidFill>
                      </a:endParaRPr>
                    </a:p>
                  </a:txBody>
                  <a:tcPr marT="9144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gradFill flip="none" rotWithShape="1">
                      <a:gsLst>
                        <a:gs pos="100000">
                          <a:schemeClr val="accent5"/>
                        </a:gs>
                        <a:gs pos="0">
                          <a:schemeClr val="accent5">
                            <a:lumMod val="20000"/>
                            <a:lumOff val="80000"/>
                          </a:schemeClr>
                        </a:gs>
                      </a:gsLst>
                      <a:lin ang="3600000" scaled="0"/>
                      <a:tileRect/>
                    </a:gradFill>
                  </a:tcPr>
                </a:tc>
                <a:tc>
                  <a:txBody>
                    <a:bodyPr/>
                    <a:lstStyle/>
                    <a:p>
                      <a:pPr marL="91440">
                        <a:lnSpc>
                          <a:spcPct val="95000"/>
                        </a:lnSpc>
                      </a:pPr>
                      <a:r>
                        <a:rPr lang="en-US" sz="1600" b="1" dirty="0" smtClean="0">
                          <a:solidFill>
                            <a:srgbClr val="334041"/>
                          </a:solidFill>
                        </a:rPr>
                        <a:t>Central</a:t>
                      </a:r>
                      <a:r>
                        <a:rPr lang="en-US" sz="1600" b="1" baseline="0" dirty="0" smtClean="0">
                          <a:solidFill>
                            <a:srgbClr val="334041"/>
                          </a:solidFill>
                        </a:rPr>
                        <a:t> Service</a:t>
                      </a:r>
                    </a:p>
                    <a:p>
                      <a:pPr marL="91440">
                        <a:lnSpc>
                          <a:spcPct val="95000"/>
                        </a:lnSpc>
                      </a:pPr>
                      <a:r>
                        <a:rPr lang="en-US" sz="1600" baseline="0" dirty="0" smtClean="0">
                          <a:solidFill>
                            <a:srgbClr val="334041"/>
                          </a:solidFill>
                        </a:rPr>
                        <a:t>(</a:t>
                      </a:r>
                      <a:r>
                        <a:rPr lang="en-US" sz="1600" dirty="0" err="1" smtClean="0">
                          <a:solidFill>
                            <a:srgbClr val="334041"/>
                          </a:solidFill>
                        </a:rPr>
                        <a:t>MSQ+ENQ</a:t>
                      </a:r>
                      <a:r>
                        <a:rPr lang="en-US" sz="1600" dirty="0" smtClean="0">
                          <a:solidFill>
                            <a:srgbClr val="334041"/>
                          </a:solidFill>
                        </a:rPr>
                        <a:t>)</a:t>
                      </a:r>
                      <a:endParaRPr lang="en-US" sz="1600" dirty="0">
                        <a:solidFill>
                          <a:srgbClr val="334041"/>
                        </a:solidFill>
                      </a:endParaRPr>
                    </a:p>
                  </a:txBody>
                  <a:tcPr marT="9144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gradFill flip="none" rotWithShape="1">
                      <a:gsLst>
                        <a:gs pos="100000">
                          <a:schemeClr val="tx1">
                            <a:lumMod val="60000"/>
                            <a:lumOff val="40000"/>
                          </a:schemeClr>
                        </a:gs>
                        <a:gs pos="0">
                          <a:schemeClr val="tx1">
                            <a:lumMod val="20000"/>
                            <a:lumOff val="80000"/>
                          </a:schemeClr>
                        </a:gs>
                      </a:gsLst>
                      <a:lin ang="1740000" scaled="0"/>
                      <a:tileRect/>
                    </a:gradFill>
                  </a:tcPr>
                </a:tc>
                <a:tc>
                  <a:txBody>
                    <a:bodyPr/>
                    <a:lstStyle/>
                    <a:p>
                      <a:pPr marL="91440" marR="0" indent="0" algn="l" defTabSz="914400" rtl="0" eaLnBrk="1" fontAlgn="auto" latinLnBrk="0" hangingPunct="1">
                        <a:lnSpc>
                          <a:spcPct val="95000"/>
                        </a:lnSpc>
                        <a:spcBef>
                          <a:spcPts val="0"/>
                        </a:spcBef>
                        <a:spcAft>
                          <a:spcPts val="0"/>
                        </a:spcAft>
                        <a:buClrTx/>
                        <a:buSzTx/>
                        <a:buFontTx/>
                        <a:buNone/>
                        <a:tabLst/>
                        <a:defRPr/>
                      </a:pPr>
                      <a:r>
                        <a:rPr lang="en-US" sz="1600" b="1" dirty="0" smtClean="0">
                          <a:solidFill>
                            <a:srgbClr val="334041"/>
                          </a:solidFill>
                        </a:rPr>
                        <a:t>Service Profile Replication</a:t>
                      </a:r>
                      <a:endParaRPr lang="en-US" sz="1600" dirty="0">
                        <a:solidFill>
                          <a:srgbClr val="334041"/>
                        </a:solidFill>
                      </a:endParaRPr>
                    </a:p>
                  </a:txBody>
                  <a:tcPr marT="9144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gradFill flip="none" rotWithShape="1">
                      <a:gsLst>
                        <a:gs pos="100000">
                          <a:schemeClr val="accent2">
                            <a:alpha val="85000"/>
                          </a:schemeClr>
                        </a:gs>
                        <a:gs pos="0">
                          <a:schemeClr val="tx2">
                            <a:lumMod val="20000"/>
                            <a:lumOff val="80000"/>
                          </a:schemeClr>
                        </a:gs>
                      </a:gsLst>
                      <a:lin ang="2880000" scaled="0"/>
                      <a:tileRect/>
                    </a:gradFill>
                  </a:tcPr>
                </a:tc>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rgbClr val="334041"/>
                          </a:solidFill>
                        </a:rPr>
                        <a:t>Database Server</a:t>
                      </a:r>
                    </a:p>
                    <a:p>
                      <a:endParaRPr lang="en-US" sz="1700" dirty="0">
                        <a:solidFill>
                          <a:srgbClr val="334041"/>
                        </a:solidFill>
                      </a:endParaRPr>
                    </a:p>
                  </a:txBody>
                  <a:tcPr marT="9144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gradFill flip="none" rotWithShape="1">
                      <a:gsLst>
                        <a:gs pos="100000">
                          <a:schemeClr val="accent5">
                            <a:alpha val="53000"/>
                          </a:schemeClr>
                        </a:gs>
                        <a:gs pos="0">
                          <a:schemeClr val="bg1"/>
                        </a:gs>
                      </a:gsLst>
                      <a:lin ang="3600000" scaled="0"/>
                      <a:tileRect/>
                    </a:gradFill>
                  </a:tcPr>
                </a:tc>
                <a:tc>
                  <a:txBody>
                    <a:bodyPr/>
                    <a:lstStyle/>
                    <a:p>
                      <a:pPr marL="91440">
                        <a:lnSpc>
                          <a:spcPct val="95000"/>
                        </a:lnSpc>
                      </a:pPr>
                      <a:r>
                        <a:rPr lang="en-US" sz="1600" dirty="0" smtClean="0">
                          <a:solidFill>
                            <a:srgbClr val="334041"/>
                          </a:solidFill>
                        </a:rPr>
                        <a:t>Oracle RAC</a:t>
                      </a:r>
                      <a:endParaRPr lang="en-US" sz="1600" dirty="0">
                        <a:solidFill>
                          <a:srgbClr val="334041"/>
                        </a:solidFill>
                      </a:endParaRPr>
                    </a:p>
                  </a:txBody>
                  <a:tcPr marT="9144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gradFill flip="none" rotWithShape="1">
                      <a:gsLst>
                        <a:gs pos="100000">
                          <a:schemeClr val="tx1">
                            <a:lumMod val="40000"/>
                            <a:lumOff val="60000"/>
                            <a:alpha val="65000"/>
                          </a:schemeClr>
                        </a:gs>
                        <a:gs pos="0">
                          <a:schemeClr val="bg1"/>
                        </a:gs>
                      </a:gsLst>
                      <a:lin ang="1740000" scaled="0"/>
                      <a:tileRect/>
                    </a:gradFill>
                  </a:tcPr>
                </a:tc>
                <a:tc>
                  <a:txBody>
                    <a:bodyPr/>
                    <a:lstStyle/>
                    <a:p>
                      <a:pPr marL="91440">
                        <a:lnSpc>
                          <a:spcPct val="95000"/>
                        </a:lnSpc>
                      </a:pPr>
                      <a:r>
                        <a:rPr lang="en-US" sz="1600" dirty="0" smtClean="0">
                          <a:solidFill>
                            <a:srgbClr val="334041"/>
                          </a:solidFill>
                        </a:rPr>
                        <a:t>RMAN</a:t>
                      </a:r>
                      <a:endParaRPr lang="en-US" sz="1600" dirty="0">
                        <a:solidFill>
                          <a:srgbClr val="334041"/>
                        </a:solidFill>
                      </a:endParaRPr>
                    </a:p>
                  </a:txBody>
                  <a:tcPr marT="9144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gradFill flip="none" rotWithShape="1">
                      <a:gsLst>
                        <a:gs pos="100000">
                          <a:schemeClr val="tx2">
                            <a:lumMod val="60000"/>
                            <a:lumOff val="40000"/>
                            <a:alpha val="65000"/>
                          </a:schemeClr>
                        </a:gs>
                        <a:gs pos="0">
                          <a:schemeClr val="bg1"/>
                        </a:gs>
                      </a:gsLst>
                      <a:lin ang="2880000" scaled="0"/>
                      <a:tileRect/>
                    </a:gradFill>
                  </a:tcPr>
                </a:tc>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rgbClr val="334041"/>
                          </a:solidFill>
                        </a:rPr>
                        <a:t>Hypervisor</a:t>
                      </a:r>
                    </a:p>
                    <a:p>
                      <a:endParaRPr lang="en-US" sz="1700" dirty="0">
                        <a:solidFill>
                          <a:srgbClr val="334041"/>
                        </a:solidFill>
                      </a:endParaRPr>
                    </a:p>
                  </a:txBody>
                  <a:tcPr marT="9144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gradFill flip="none" rotWithShape="1">
                      <a:gsLst>
                        <a:gs pos="100000">
                          <a:schemeClr val="accent5"/>
                        </a:gs>
                        <a:gs pos="0">
                          <a:schemeClr val="accent5">
                            <a:lumMod val="20000"/>
                            <a:lumOff val="80000"/>
                          </a:schemeClr>
                        </a:gs>
                      </a:gsLst>
                      <a:lin ang="3600000" scaled="0"/>
                      <a:tileRect/>
                    </a:gradFill>
                  </a:tcPr>
                </a:tc>
                <a:tc>
                  <a:txBody>
                    <a:bodyPr/>
                    <a:lstStyle/>
                    <a:p>
                      <a:pPr marL="91440">
                        <a:lnSpc>
                          <a:spcPct val="95000"/>
                        </a:lnSpc>
                      </a:pPr>
                      <a:r>
                        <a:rPr lang="en-US" sz="1600" dirty="0" smtClean="0">
                          <a:solidFill>
                            <a:srgbClr val="334041"/>
                          </a:solidFill>
                        </a:rPr>
                        <a:t>HA Cluster</a:t>
                      </a:r>
                      <a:endParaRPr lang="en-US" sz="1600" dirty="0">
                        <a:solidFill>
                          <a:srgbClr val="334041"/>
                        </a:solidFill>
                      </a:endParaRPr>
                    </a:p>
                  </a:txBody>
                  <a:tcPr marT="9144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gradFill flip="none" rotWithShape="1">
                      <a:gsLst>
                        <a:gs pos="100000">
                          <a:schemeClr val="tx1">
                            <a:lumMod val="60000"/>
                            <a:lumOff val="40000"/>
                          </a:schemeClr>
                        </a:gs>
                        <a:gs pos="0">
                          <a:schemeClr val="tx1">
                            <a:lumMod val="20000"/>
                            <a:lumOff val="80000"/>
                          </a:schemeClr>
                        </a:gs>
                      </a:gsLst>
                      <a:lin ang="1740000" scaled="0"/>
                      <a:tileRect/>
                    </a:gradFill>
                  </a:tcPr>
                </a:tc>
                <a:tc>
                  <a:txBody>
                    <a:bodyPr/>
                    <a:lstStyle/>
                    <a:p>
                      <a:pPr marL="91440">
                        <a:lnSpc>
                          <a:spcPct val="95000"/>
                        </a:lnSpc>
                      </a:pPr>
                      <a:r>
                        <a:rPr lang="en-US" sz="1600" dirty="0" smtClean="0">
                          <a:solidFill>
                            <a:srgbClr val="334041"/>
                          </a:solidFill>
                        </a:rPr>
                        <a:t>Site Recovery Manager</a:t>
                      </a:r>
                      <a:endParaRPr lang="en-US" sz="1600" dirty="0">
                        <a:solidFill>
                          <a:srgbClr val="334041"/>
                        </a:solidFill>
                      </a:endParaRPr>
                    </a:p>
                  </a:txBody>
                  <a:tcPr marT="9144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gradFill flip="none" rotWithShape="1">
                      <a:gsLst>
                        <a:gs pos="100000">
                          <a:schemeClr val="tx2"/>
                        </a:gs>
                        <a:gs pos="0">
                          <a:schemeClr val="tx2">
                            <a:lumMod val="20000"/>
                            <a:lumOff val="80000"/>
                          </a:schemeClr>
                        </a:gs>
                      </a:gsLst>
                      <a:lin ang="2880000" scaled="0"/>
                      <a:tileRect/>
                    </a:gradFill>
                  </a:tcPr>
                </a:tc>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rgbClr val="334041"/>
                          </a:solidFill>
                        </a:rPr>
                        <a:t>Server</a:t>
                      </a:r>
                    </a:p>
                    <a:p>
                      <a:endParaRPr lang="en-US" sz="1700" dirty="0">
                        <a:solidFill>
                          <a:srgbClr val="334041"/>
                        </a:solidFill>
                      </a:endParaRPr>
                    </a:p>
                  </a:txBody>
                  <a:tcPr marT="9144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gradFill flip="none" rotWithShape="1">
                      <a:gsLst>
                        <a:gs pos="100000">
                          <a:schemeClr val="accent5">
                            <a:alpha val="53000"/>
                          </a:schemeClr>
                        </a:gs>
                        <a:gs pos="0">
                          <a:schemeClr val="bg1"/>
                        </a:gs>
                      </a:gsLst>
                      <a:lin ang="3600000" scaled="0"/>
                      <a:tileRect/>
                    </a:gradFill>
                  </a:tcPr>
                </a:tc>
                <a:tc>
                  <a:txBody>
                    <a:bodyPr/>
                    <a:lstStyle/>
                    <a:p>
                      <a:pPr marL="91440">
                        <a:lnSpc>
                          <a:spcPct val="95000"/>
                        </a:lnSpc>
                      </a:pPr>
                      <a:r>
                        <a:rPr lang="en-US" sz="1600" dirty="0" smtClean="0">
                          <a:solidFill>
                            <a:srgbClr val="334041"/>
                          </a:solidFill>
                        </a:rPr>
                        <a:t>Hardware HA </a:t>
                      </a:r>
                      <a:br>
                        <a:rPr lang="en-US" sz="1600" dirty="0" smtClean="0">
                          <a:solidFill>
                            <a:srgbClr val="334041"/>
                          </a:solidFill>
                        </a:rPr>
                      </a:br>
                      <a:r>
                        <a:rPr lang="en-US" sz="1600" dirty="0" smtClean="0">
                          <a:solidFill>
                            <a:srgbClr val="334041"/>
                          </a:solidFill>
                        </a:rPr>
                        <a:t>per</a:t>
                      </a:r>
                      <a:r>
                        <a:rPr lang="en-US" sz="1600" baseline="0" dirty="0" smtClean="0">
                          <a:solidFill>
                            <a:srgbClr val="334041"/>
                          </a:solidFill>
                        </a:rPr>
                        <a:t> Blade</a:t>
                      </a:r>
                      <a:endParaRPr lang="en-US" sz="1600" dirty="0">
                        <a:solidFill>
                          <a:srgbClr val="334041"/>
                        </a:solidFill>
                      </a:endParaRPr>
                    </a:p>
                  </a:txBody>
                  <a:tcPr marT="9144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gradFill flip="none" rotWithShape="1">
                      <a:gsLst>
                        <a:gs pos="100000">
                          <a:schemeClr val="tx1">
                            <a:lumMod val="40000"/>
                            <a:lumOff val="60000"/>
                            <a:alpha val="65000"/>
                          </a:schemeClr>
                        </a:gs>
                        <a:gs pos="0">
                          <a:schemeClr val="bg1"/>
                        </a:gs>
                      </a:gsLst>
                      <a:lin ang="1740000" scaled="0"/>
                      <a:tileRect/>
                    </a:gradFill>
                  </a:tcPr>
                </a:tc>
                <a:tc>
                  <a:txBody>
                    <a:bodyPr/>
                    <a:lstStyle/>
                    <a:p>
                      <a:pPr marL="91440">
                        <a:lnSpc>
                          <a:spcPct val="95000"/>
                        </a:lnSpc>
                      </a:pPr>
                      <a:r>
                        <a:rPr lang="en-US" sz="1600" dirty="0" smtClean="0">
                          <a:solidFill>
                            <a:srgbClr val="334041"/>
                          </a:solidFill>
                        </a:rPr>
                        <a:t>Full UCSM</a:t>
                      </a:r>
                      <a:r>
                        <a:rPr lang="en-US" sz="1600" baseline="0" dirty="0" smtClean="0">
                          <a:solidFill>
                            <a:srgbClr val="334041"/>
                          </a:solidFill>
                        </a:rPr>
                        <a:t> Instance Recovery</a:t>
                      </a:r>
                      <a:endParaRPr lang="en-US" sz="1600" dirty="0">
                        <a:solidFill>
                          <a:srgbClr val="334041"/>
                        </a:solidFill>
                      </a:endParaRPr>
                    </a:p>
                  </a:txBody>
                  <a:tcPr marT="9144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gradFill flip="none" rotWithShape="1">
                      <a:gsLst>
                        <a:gs pos="100000">
                          <a:schemeClr val="tx2">
                            <a:lumMod val="60000"/>
                            <a:lumOff val="40000"/>
                            <a:alpha val="65000"/>
                          </a:schemeClr>
                        </a:gs>
                        <a:gs pos="0">
                          <a:schemeClr val="bg1"/>
                        </a:gs>
                      </a:gsLst>
                      <a:lin ang="2880000" scaled="0"/>
                      <a:tileRect/>
                    </a:gradFill>
                  </a:tcPr>
                </a:tc>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rgbClr val="334041"/>
                          </a:solidFill>
                        </a:rPr>
                        <a:t>Network</a:t>
                      </a:r>
                    </a:p>
                    <a:p>
                      <a:endParaRPr lang="en-US" sz="1700" dirty="0">
                        <a:solidFill>
                          <a:srgbClr val="334041"/>
                        </a:solidFill>
                      </a:endParaRPr>
                    </a:p>
                  </a:txBody>
                  <a:tcPr marT="9144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gradFill flip="none" rotWithShape="1">
                      <a:gsLst>
                        <a:gs pos="100000">
                          <a:schemeClr val="accent5"/>
                        </a:gs>
                        <a:gs pos="0">
                          <a:schemeClr val="accent5">
                            <a:lumMod val="20000"/>
                            <a:lumOff val="80000"/>
                          </a:schemeClr>
                        </a:gs>
                      </a:gsLst>
                      <a:lin ang="3600000" scaled="0"/>
                      <a:tileRect/>
                    </a:gradFill>
                  </a:tcPr>
                </a:tc>
                <a:tc>
                  <a:txBody>
                    <a:bodyPr/>
                    <a:lstStyle/>
                    <a:p>
                      <a:pPr marL="91440">
                        <a:lnSpc>
                          <a:spcPct val="95000"/>
                        </a:lnSpc>
                      </a:pPr>
                      <a:r>
                        <a:rPr lang="en-US" sz="1600" dirty="0" err="1" smtClean="0">
                          <a:solidFill>
                            <a:srgbClr val="334041"/>
                          </a:solidFill>
                        </a:rPr>
                        <a:t>FCoE</a:t>
                      </a:r>
                      <a:endParaRPr lang="en-US" sz="1600" dirty="0">
                        <a:solidFill>
                          <a:srgbClr val="334041"/>
                        </a:solidFill>
                      </a:endParaRPr>
                    </a:p>
                  </a:txBody>
                  <a:tcPr marT="9144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gradFill flip="none" rotWithShape="1">
                      <a:gsLst>
                        <a:gs pos="100000">
                          <a:schemeClr val="tx1">
                            <a:lumMod val="60000"/>
                            <a:lumOff val="40000"/>
                          </a:schemeClr>
                        </a:gs>
                        <a:gs pos="0">
                          <a:schemeClr val="tx1">
                            <a:lumMod val="20000"/>
                            <a:lumOff val="80000"/>
                          </a:schemeClr>
                        </a:gs>
                      </a:gsLst>
                      <a:lin ang="1740000" scaled="0"/>
                      <a:tileRect/>
                    </a:gradFill>
                  </a:tcPr>
                </a:tc>
                <a:tc>
                  <a:txBody>
                    <a:bodyPr/>
                    <a:lstStyle/>
                    <a:p>
                      <a:pPr marL="91440">
                        <a:lnSpc>
                          <a:spcPct val="95000"/>
                        </a:lnSpc>
                      </a:pPr>
                      <a:r>
                        <a:rPr lang="en-US" sz="1600" dirty="0" smtClean="0">
                          <a:solidFill>
                            <a:srgbClr val="334041"/>
                          </a:solidFill>
                        </a:rPr>
                        <a:t>LAN/SAN Design</a:t>
                      </a:r>
                      <a:endParaRPr lang="en-US" sz="1600" dirty="0">
                        <a:solidFill>
                          <a:srgbClr val="334041"/>
                        </a:solidFill>
                      </a:endParaRPr>
                    </a:p>
                  </a:txBody>
                  <a:tcPr marT="9144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gradFill flip="none" rotWithShape="1">
                      <a:gsLst>
                        <a:gs pos="100000">
                          <a:schemeClr val="accent2"/>
                        </a:gs>
                        <a:gs pos="0">
                          <a:schemeClr val="tx2">
                            <a:lumMod val="20000"/>
                            <a:lumOff val="80000"/>
                          </a:schemeClr>
                        </a:gs>
                      </a:gsLst>
                      <a:lin ang="2880000" scaled="0"/>
                      <a:tileRect/>
                    </a:gradFill>
                  </a:tcPr>
                </a:tc>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rgbClr val="334041"/>
                          </a:solidFill>
                        </a:rPr>
                        <a:t>Storage</a:t>
                      </a:r>
                    </a:p>
                    <a:p>
                      <a:endParaRPr lang="en-US" sz="1700" dirty="0">
                        <a:solidFill>
                          <a:srgbClr val="334041"/>
                        </a:solidFill>
                      </a:endParaRPr>
                    </a:p>
                  </a:txBody>
                  <a:tcPr marT="9144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gradFill flip="none" rotWithShape="1">
                      <a:gsLst>
                        <a:gs pos="100000">
                          <a:schemeClr val="accent5">
                            <a:alpha val="53000"/>
                          </a:schemeClr>
                        </a:gs>
                        <a:gs pos="0">
                          <a:schemeClr val="bg1"/>
                        </a:gs>
                      </a:gsLst>
                      <a:lin ang="3600000" scaled="0"/>
                      <a:tileRect/>
                    </a:gradFill>
                  </a:tcPr>
                </a:tc>
                <a:tc>
                  <a:txBody>
                    <a:bodyPr/>
                    <a:lstStyle/>
                    <a:p>
                      <a:pPr marL="91440">
                        <a:lnSpc>
                          <a:spcPct val="95000"/>
                        </a:lnSpc>
                      </a:pPr>
                      <a:r>
                        <a:rPr lang="en-US" sz="1600" dirty="0" smtClean="0">
                          <a:solidFill>
                            <a:srgbClr val="334041"/>
                          </a:solidFill>
                        </a:rPr>
                        <a:t>MDS / SAN</a:t>
                      </a:r>
                      <a:endParaRPr lang="en-US" sz="1600" dirty="0">
                        <a:solidFill>
                          <a:srgbClr val="334041"/>
                        </a:solidFill>
                      </a:endParaRPr>
                    </a:p>
                  </a:txBody>
                  <a:tcPr marT="9144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gradFill flip="none" rotWithShape="1">
                      <a:gsLst>
                        <a:gs pos="100000">
                          <a:schemeClr val="tx1">
                            <a:lumMod val="40000"/>
                            <a:lumOff val="60000"/>
                            <a:alpha val="65000"/>
                          </a:schemeClr>
                        </a:gs>
                        <a:gs pos="0">
                          <a:schemeClr val="bg1"/>
                        </a:gs>
                      </a:gsLst>
                      <a:lin ang="1740000" scaled="0"/>
                      <a:tileRect/>
                    </a:gradFill>
                  </a:tcPr>
                </a:tc>
                <a:tc>
                  <a:txBody>
                    <a:bodyPr/>
                    <a:lstStyle/>
                    <a:p>
                      <a:pPr marL="91440">
                        <a:lnSpc>
                          <a:spcPct val="95000"/>
                        </a:lnSpc>
                      </a:pPr>
                      <a:r>
                        <a:rPr lang="en-US" sz="1600" dirty="0" smtClean="0">
                          <a:solidFill>
                            <a:srgbClr val="334041"/>
                          </a:solidFill>
                        </a:rPr>
                        <a:t>EMC/</a:t>
                      </a:r>
                      <a:r>
                        <a:rPr lang="en-US" sz="1600" dirty="0" err="1" smtClean="0">
                          <a:solidFill>
                            <a:srgbClr val="334041"/>
                          </a:solidFill>
                        </a:rPr>
                        <a:t>NetApp</a:t>
                      </a:r>
                      <a:r>
                        <a:rPr lang="en-US" sz="1600" baseline="0" dirty="0" smtClean="0">
                          <a:solidFill>
                            <a:srgbClr val="334041"/>
                          </a:solidFill>
                        </a:rPr>
                        <a:t> </a:t>
                      </a:r>
                      <a:r>
                        <a:rPr lang="en-US" sz="1600" dirty="0" smtClean="0">
                          <a:solidFill>
                            <a:srgbClr val="334041"/>
                          </a:solidFill>
                        </a:rPr>
                        <a:t>Replication</a:t>
                      </a:r>
                      <a:endParaRPr lang="en-US" sz="1600" dirty="0">
                        <a:solidFill>
                          <a:srgbClr val="334041"/>
                        </a:solidFill>
                      </a:endParaRPr>
                    </a:p>
                  </a:txBody>
                  <a:tcPr marT="9144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gradFill flip="none" rotWithShape="1">
                      <a:gsLst>
                        <a:gs pos="100000">
                          <a:schemeClr val="tx2">
                            <a:lumMod val="60000"/>
                            <a:lumOff val="40000"/>
                            <a:alpha val="65000"/>
                          </a:schemeClr>
                        </a:gs>
                        <a:gs pos="0">
                          <a:schemeClr val="bg1"/>
                        </a:gs>
                      </a:gsLst>
                      <a:lin ang="2880000" scaled="0"/>
                      <a:tileRect/>
                    </a:gradFill>
                  </a:tcPr>
                </a:tc>
              </a:tr>
            </a:tbl>
          </a:graphicData>
        </a:graphic>
      </p:graphicFrame>
      <p:sp>
        <p:nvSpPr>
          <p:cNvPr id="31" name="Rectangle 30"/>
          <p:cNvSpPr/>
          <p:nvPr/>
        </p:nvSpPr>
        <p:spPr>
          <a:xfrm>
            <a:off x="2577105" y="3431032"/>
            <a:ext cx="457200" cy="381000"/>
          </a:xfrm>
          <a:prstGeom prst="rect">
            <a:avLst/>
          </a:prstGeom>
          <a:solidFill>
            <a:srgbClr val="0096D6"/>
          </a:solidFill>
          <a:ln>
            <a:solidFill>
              <a:schemeClr val="bg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VM</a:t>
            </a:r>
          </a:p>
        </p:txBody>
      </p:sp>
      <p:sp>
        <p:nvSpPr>
          <p:cNvPr id="32" name="Rectangle 31"/>
          <p:cNvSpPr/>
          <p:nvPr/>
        </p:nvSpPr>
        <p:spPr>
          <a:xfrm>
            <a:off x="3243956" y="3431032"/>
            <a:ext cx="457200" cy="381000"/>
          </a:xfrm>
          <a:prstGeom prst="rect">
            <a:avLst/>
          </a:prstGeom>
          <a:solidFill>
            <a:srgbClr val="0096D6"/>
          </a:solidFill>
          <a:ln>
            <a:solidFill>
              <a:schemeClr val="bg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VM</a:t>
            </a:r>
          </a:p>
        </p:txBody>
      </p:sp>
      <p:pic>
        <p:nvPicPr>
          <p:cNvPr id="3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99756" y="5530503"/>
            <a:ext cx="319970" cy="312731"/>
          </a:xfrm>
          <a:prstGeom prst="rect">
            <a:avLst/>
          </a:prstGeom>
          <a:noFill/>
          <a:ln w="9525">
            <a:solidFill>
              <a:schemeClr val="tx1"/>
            </a:solidFill>
            <a:miter lim="800000"/>
            <a:headEnd/>
            <a:tailEnd/>
          </a:ln>
        </p:spPr>
      </p:pic>
      <p:sp>
        <p:nvSpPr>
          <p:cNvPr id="38" name="Rounded Rectangle 37"/>
          <p:cNvSpPr/>
          <p:nvPr/>
        </p:nvSpPr>
        <p:spPr>
          <a:xfrm>
            <a:off x="2577105" y="2120900"/>
            <a:ext cx="561883" cy="459232"/>
          </a:xfrm>
          <a:prstGeom prst="roundRect">
            <a:avLst/>
          </a:prstGeom>
          <a:solidFill>
            <a:srgbClr val="0096D6"/>
          </a:solidFill>
          <a:ln w="12700">
            <a:solidFill>
              <a:schemeClr val="accent3"/>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ECC</a:t>
            </a:r>
          </a:p>
        </p:txBody>
      </p:sp>
      <p:grpSp>
        <p:nvGrpSpPr>
          <p:cNvPr id="39" name="Group 150"/>
          <p:cNvGrpSpPr>
            <a:grpSpLocks/>
          </p:cNvGrpSpPr>
          <p:nvPr/>
        </p:nvGrpSpPr>
        <p:grpSpPr bwMode="auto">
          <a:xfrm>
            <a:off x="2811533" y="2736227"/>
            <a:ext cx="805977" cy="522288"/>
            <a:chOff x="1014" y="3688"/>
            <a:chExt cx="287" cy="401"/>
          </a:xfrm>
        </p:grpSpPr>
        <p:sp>
          <p:nvSpPr>
            <p:cNvPr id="40" name="AutoShape 151"/>
            <p:cNvSpPr>
              <a:spLocks noChangeArrowheads="1"/>
            </p:cNvSpPr>
            <p:nvPr/>
          </p:nvSpPr>
          <p:spPr bwMode="auto">
            <a:xfrm>
              <a:off x="1014" y="3716"/>
              <a:ext cx="105" cy="329"/>
            </a:xfrm>
            <a:prstGeom prst="can">
              <a:avLst>
                <a:gd name="adj" fmla="val 29253"/>
              </a:avLst>
            </a:prstGeom>
            <a:solidFill>
              <a:schemeClr val="accent1"/>
            </a:solidFill>
            <a:ln w="9525">
              <a:solidFill>
                <a:schemeClr val="accent3"/>
              </a:solidFill>
              <a:round/>
              <a:headEnd/>
              <a:tailEnd/>
            </a:ln>
            <a:effectLst/>
          </p:spPr>
          <p:txBody>
            <a:bodyPr wrap="none" lIns="82124" tIns="41061" rIns="82124" bIns="41061" anchor="ctr">
              <a:spAutoFit/>
            </a:bodyPr>
            <a:lstStyle/>
            <a:p>
              <a:endParaRPr lang="en-US"/>
            </a:p>
          </p:txBody>
        </p:sp>
        <p:sp>
          <p:nvSpPr>
            <p:cNvPr id="41" name="AutoShape 152"/>
            <p:cNvSpPr>
              <a:spLocks noChangeArrowheads="1"/>
            </p:cNvSpPr>
            <p:nvPr/>
          </p:nvSpPr>
          <p:spPr bwMode="auto">
            <a:xfrm>
              <a:off x="1196" y="3688"/>
              <a:ext cx="105" cy="329"/>
            </a:xfrm>
            <a:prstGeom prst="can">
              <a:avLst>
                <a:gd name="adj" fmla="val 29253"/>
              </a:avLst>
            </a:prstGeom>
            <a:solidFill>
              <a:schemeClr val="accent1"/>
            </a:solidFill>
            <a:ln w="9525">
              <a:solidFill>
                <a:schemeClr val="accent3"/>
              </a:solidFill>
              <a:round/>
              <a:headEnd/>
              <a:tailEnd/>
            </a:ln>
            <a:effectLst/>
          </p:spPr>
          <p:txBody>
            <a:bodyPr wrap="none" lIns="82124" tIns="41061" rIns="82124" bIns="41061" anchor="ctr">
              <a:spAutoFit/>
            </a:bodyPr>
            <a:lstStyle/>
            <a:p>
              <a:endParaRPr lang="en-US"/>
            </a:p>
          </p:txBody>
        </p:sp>
        <p:sp>
          <p:nvSpPr>
            <p:cNvPr id="42" name="AutoShape 153"/>
            <p:cNvSpPr>
              <a:spLocks noChangeArrowheads="1"/>
            </p:cNvSpPr>
            <p:nvPr/>
          </p:nvSpPr>
          <p:spPr bwMode="auto">
            <a:xfrm>
              <a:off x="1097" y="3760"/>
              <a:ext cx="105" cy="329"/>
            </a:xfrm>
            <a:prstGeom prst="can">
              <a:avLst>
                <a:gd name="adj" fmla="val 29253"/>
              </a:avLst>
            </a:prstGeom>
            <a:solidFill>
              <a:schemeClr val="accent1"/>
            </a:solidFill>
            <a:ln w="9525">
              <a:solidFill>
                <a:schemeClr val="accent3"/>
              </a:solidFill>
              <a:round/>
              <a:headEnd/>
              <a:tailEnd/>
            </a:ln>
            <a:effectLst/>
          </p:spPr>
          <p:txBody>
            <a:bodyPr wrap="none" lIns="82124" tIns="41061" rIns="82124" bIns="41061" anchor="ctr">
              <a:spAutoFit/>
            </a:bodyPr>
            <a:lstStyle/>
            <a:p>
              <a:endParaRPr lang="en-US"/>
            </a:p>
          </p:txBody>
        </p:sp>
      </p:grpSp>
      <p:sp>
        <p:nvSpPr>
          <p:cNvPr id="47" name="Rounded Rectangle 46"/>
          <p:cNvSpPr/>
          <p:nvPr/>
        </p:nvSpPr>
        <p:spPr>
          <a:xfrm>
            <a:off x="3250602" y="2120900"/>
            <a:ext cx="561883" cy="459232"/>
          </a:xfrm>
          <a:prstGeom prst="roundRect">
            <a:avLst/>
          </a:prstGeom>
          <a:solidFill>
            <a:srgbClr val="0096D6"/>
          </a:solidFill>
          <a:ln w="12700">
            <a:solidFill>
              <a:schemeClr val="accent3"/>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CRM</a:t>
            </a:r>
          </a:p>
        </p:txBody>
      </p:sp>
      <p:sp>
        <p:nvSpPr>
          <p:cNvPr id="48" name="Rounded Rectangle 47"/>
          <p:cNvSpPr/>
          <p:nvPr/>
        </p:nvSpPr>
        <p:spPr>
          <a:xfrm>
            <a:off x="1847783" y="4206748"/>
            <a:ext cx="1147284" cy="251968"/>
          </a:xfrm>
          <a:prstGeom prst="roundRect">
            <a:avLst/>
          </a:prstGeom>
          <a:solidFill>
            <a:srgbClr val="0096D6"/>
          </a:solidFill>
          <a:ln w="12700">
            <a:solidFill>
              <a:schemeClr val="accent3"/>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Service Profile</a:t>
            </a:r>
          </a:p>
        </p:txBody>
      </p:sp>
      <p:pic>
        <p:nvPicPr>
          <p:cNvPr id="50" name="Picture 49" descr="Device_atm_router_3073_unknown_6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38988" y="5283869"/>
            <a:ext cx="493268" cy="493268"/>
          </a:xfrm>
          <a:prstGeom prst="rect">
            <a:avLst/>
          </a:prstGeom>
        </p:spPr>
      </p:pic>
      <p:pic>
        <p:nvPicPr>
          <p:cNvPr id="51" name="Picture 50" descr="Device_cluster_controller_3072_unknown_64.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20507" y="5339206"/>
            <a:ext cx="544068" cy="544068"/>
          </a:xfrm>
          <a:prstGeom prst="rect">
            <a:avLst/>
          </a:prstGeom>
        </p:spPr>
      </p:pic>
      <p:pic>
        <p:nvPicPr>
          <p:cNvPr id="52" name="Picture 51" descr="Device_file_server_3129_unknown_64.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045126" y="4064000"/>
            <a:ext cx="519558" cy="519558"/>
          </a:xfrm>
          <a:prstGeom prst="rect">
            <a:avLst/>
          </a:prstGeom>
        </p:spPr>
      </p:pic>
      <p:pic>
        <p:nvPicPr>
          <p:cNvPr id="58" name="Picture 57" descr="Device_cluster_controller_3072_unknown_64.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892541" y="5416203"/>
            <a:ext cx="544068" cy="544068"/>
          </a:xfrm>
          <a:prstGeom prst="rect">
            <a:avLst/>
          </a:prstGeom>
        </p:spPr>
      </p:pic>
      <p:pic>
        <p:nvPicPr>
          <p:cNvPr id="59" name="Picture 58" descr="Device_atm_router_3073_unknown_6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80232" y="5467924"/>
            <a:ext cx="493268" cy="493268"/>
          </a:xfrm>
          <a:prstGeom prst="rect">
            <a:avLst/>
          </a:prstGeom>
        </p:spPr>
      </p:pic>
      <p:pic>
        <p:nvPicPr>
          <p:cNvPr id="60" name="Picture 59" descr="Device_switch_3062_unknown_64.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286143" y="4701945"/>
            <a:ext cx="581924" cy="581924"/>
          </a:xfrm>
          <a:prstGeom prst="rect">
            <a:avLst/>
          </a:prstGeom>
        </p:spPr>
      </p:pic>
      <p:pic>
        <p:nvPicPr>
          <p:cNvPr id="61" name="Picture 60" descr="Device_switch_3062_unknown_64.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004308" y="4701945"/>
            <a:ext cx="581924" cy="581924"/>
          </a:xfrm>
          <a:prstGeom prst="rect">
            <a:avLst/>
          </a:prstGeom>
        </p:spPr>
      </p:pic>
    </p:spTree>
    <p:extLst>
      <p:ext uri="{BB962C8B-B14F-4D97-AF65-F5344CB8AC3E}">
        <p14:creationId xmlns:p14="http://schemas.microsoft.com/office/powerpoint/2010/main" val="479576370"/>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a:xfrm>
            <a:off x="4610100" y="1219200"/>
            <a:ext cx="4711700" cy="3911600"/>
          </a:xfrm>
          <a:prstGeom prst="roundRect">
            <a:avLst>
              <a:gd name="adj" fmla="val 0"/>
            </a:avLst>
          </a:prstGeom>
          <a:gradFill flip="none" rotWithShape="1">
            <a:gsLst>
              <a:gs pos="0">
                <a:schemeClr val="accent3">
                  <a:lumMod val="25000"/>
                </a:schemeClr>
              </a:gs>
              <a:gs pos="100000">
                <a:srgbClr val="FFFFFF">
                  <a:alpha val="0"/>
                </a:srgbClr>
              </a:gs>
              <a:gs pos="41000">
                <a:schemeClr val="tx1">
                  <a:lumMod val="60000"/>
                  <a:lumOff val="40000"/>
                </a:schemeClr>
              </a:gs>
            </a:gsLst>
            <a:lin ang="5400000" scaled="0"/>
            <a:tileRect/>
          </a:gradFill>
          <a:ln w="19050" cmpd="sng">
            <a:solidFill>
              <a:schemeClr val="tx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lvl="0" fontAlgn="auto">
              <a:spcBef>
                <a:spcPts val="1200"/>
              </a:spcBef>
              <a:spcAft>
                <a:spcPts val="0"/>
              </a:spcAft>
              <a:buClr>
                <a:schemeClr val="accent4"/>
              </a:buClr>
              <a:buSzPct val="99000"/>
            </a:pPr>
            <a:endParaRPr lang="en-US" sz="1900" dirty="0">
              <a:solidFill>
                <a:srgbClr val="435153"/>
              </a:solidFill>
            </a:endParaRPr>
          </a:p>
        </p:txBody>
      </p:sp>
      <p:sp>
        <p:nvSpPr>
          <p:cNvPr id="44" name="Rounded Rectangle 43"/>
          <p:cNvSpPr/>
          <p:nvPr/>
        </p:nvSpPr>
        <p:spPr>
          <a:xfrm>
            <a:off x="-165100" y="1219200"/>
            <a:ext cx="4711700" cy="3911600"/>
          </a:xfrm>
          <a:prstGeom prst="roundRect">
            <a:avLst>
              <a:gd name="adj" fmla="val 0"/>
            </a:avLst>
          </a:prstGeom>
          <a:gradFill flip="none" rotWithShape="1">
            <a:gsLst>
              <a:gs pos="10000">
                <a:srgbClr val="0C6467"/>
              </a:gs>
              <a:gs pos="100000">
                <a:srgbClr val="FFFFFF">
                  <a:alpha val="0"/>
                </a:srgbClr>
              </a:gs>
              <a:gs pos="44000">
                <a:srgbClr val="26AFAE"/>
              </a:gs>
            </a:gsLst>
            <a:lin ang="5400000" scaled="0"/>
            <a:tileRect/>
          </a:gradFill>
          <a:ln w="19050" cmpd="sng">
            <a:solidFill>
              <a:srgbClr val="41B5A1"/>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lvl="0" fontAlgn="auto">
              <a:spcBef>
                <a:spcPts val="1200"/>
              </a:spcBef>
              <a:spcAft>
                <a:spcPts val="0"/>
              </a:spcAft>
              <a:buClr>
                <a:schemeClr val="accent4"/>
              </a:buClr>
              <a:buSzPct val="99000"/>
            </a:pPr>
            <a:endParaRPr lang="en-US" sz="1900" dirty="0">
              <a:solidFill>
                <a:srgbClr val="435153"/>
              </a:solidFill>
            </a:endParaRPr>
          </a:p>
        </p:txBody>
      </p:sp>
      <p:sp>
        <p:nvSpPr>
          <p:cNvPr id="45" name="Rounded Rectangle 44"/>
          <p:cNvSpPr/>
          <p:nvPr/>
        </p:nvSpPr>
        <p:spPr>
          <a:xfrm>
            <a:off x="736600" y="4406900"/>
            <a:ext cx="7518314" cy="1816100"/>
          </a:xfrm>
          <a:prstGeom prst="roundRect">
            <a:avLst>
              <a:gd name="adj" fmla="val 0"/>
            </a:avLst>
          </a:prstGeom>
          <a:gradFill flip="none" rotWithShape="1">
            <a:gsLst>
              <a:gs pos="0">
                <a:schemeClr val="accent6">
                  <a:lumMod val="20000"/>
                  <a:lumOff val="80000"/>
                  <a:alpha val="62000"/>
                </a:schemeClr>
              </a:gs>
              <a:gs pos="47000">
                <a:schemeClr val="bg1">
                  <a:alpha val="91000"/>
                </a:schemeClr>
              </a:gs>
              <a:gs pos="100000">
                <a:schemeClr val="accent6">
                  <a:lumMod val="20000"/>
                  <a:lumOff val="80000"/>
                  <a:alpha val="78000"/>
                </a:schemeClr>
              </a:gs>
            </a:gsLst>
            <a:lin ang="2700000" scaled="1"/>
            <a:tileRect/>
          </a:gradFill>
          <a:ln w="19050" cmpd="sng">
            <a:solidFill>
              <a:srgbClr val="652D89"/>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lvl="0" fontAlgn="auto">
              <a:spcBef>
                <a:spcPts val="1200"/>
              </a:spcBef>
              <a:spcAft>
                <a:spcPts val="0"/>
              </a:spcAft>
              <a:buClr>
                <a:schemeClr val="accent4"/>
              </a:buClr>
              <a:buSzPct val="99000"/>
            </a:pPr>
            <a:endParaRPr lang="en-US" sz="1900" dirty="0">
              <a:solidFill>
                <a:srgbClr val="435153"/>
              </a:solidFill>
            </a:endParaRPr>
          </a:p>
        </p:txBody>
      </p:sp>
      <p:sp>
        <p:nvSpPr>
          <p:cNvPr id="47" name="Rectangle 46"/>
          <p:cNvSpPr/>
          <p:nvPr/>
        </p:nvSpPr>
        <p:spPr>
          <a:xfrm>
            <a:off x="736600" y="4406900"/>
            <a:ext cx="7518314" cy="3683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a:xfrm>
            <a:off x="496405" y="343315"/>
            <a:ext cx="6869596" cy="838200"/>
          </a:xfrm>
        </p:spPr>
        <p:txBody>
          <a:bodyPr/>
          <a:lstStyle/>
          <a:p>
            <a:r>
              <a:rPr lang="en-US" dirty="0" smtClean="0"/>
              <a:t>Architectural Business Value</a:t>
            </a:r>
            <a:endParaRPr lang="en-US" dirty="0"/>
          </a:p>
        </p:txBody>
      </p:sp>
      <p:sp>
        <p:nvSpPr>
          <p:cNvPr id="4" name="Rectangle 3"/>
          <p:cNvSpPr/>
          <p:nvPr/>
        </p:nvSpPr>
        <p:spPr>
          <a:xfrm>
            <a:off x="12700" y="1155700"/>
            <a:ext cx="4343400" cy="53340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tIns="137160">
            <a:noAutofit/>
          </a:bodyPr>
          <a:lstStyle/>
          <a:p>
            <a:pPr algn="ctr"/>
            <a:r>
              <a:rPr lang="en-US" sz="1900" b="1" dirty="0" smtClean="0">
                <a:solidFill>
                  <a:schemeClr val="bg1"/>
                </a:solidFill>
              </a:rPr>
              <a:t>Primary Site</a:t>
            </a:r>
          </a:p>
        </p:txBody>
      </p:sp>
      <p:sp>
        <p:nvSpPr>
          <p:cNvPr id="5" name="Rectangle 4"/>
          <p:cNvSpPr/>
          <p:nvPr/>
        </p:nvSpPr>
        <p:spPr>
          <a:xfrm>
            <a:off x="5074845" y="3263900"/>
            <a:ext cx="1143000" cy="892188"/>
          </a:xfrm>
          <a:prstGeom prst="rect">
            <a:avLst/>
          </a:prstGeom>
          <a:solidFill>
            <a:schemeClr val="bg1"/>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solidFill>
            </a:endParaRPr>
          </a:p>
          <a:p>
            <a:pPr algn="ctr"/>
            <a:endParaRPr lang="en-US" sz="1000" dirty="0" smtClean="0">
              <a:solidFill>
                <a:schemeClr val="tx1"/>
              </a:solidFill>
            </a:endParaRPr>
          </a:p>
          <a:p>
            <a:pPr algn="ctr"/>
            <a:endParaRPr lang="en-US" sz="1000" dirty="0" smtClean="0">
              <a:solidFill>
                <a:schemeClr val="tx1"/>
              </a:solidFill>
            </a:endParaRPr>
          </a:p>
          <a:p>
            <a:pPr algn="ctr"/>
            <a:r>
              <a:rPr lang="en-US" sz="1000" dirty="0" smtClean="0">
                <a:solidFill>
                  <a:schemeClr val="tx1"/>
                </a:solidFill>
              </a:rPr>
              <a:t>App Server-1</a:t>
            </a:r>
          </a:p>
        </p:txBody>
      </p:sp>
      <p:sp>
        <p:nvSpPr>
          <p:cNvPr id="6" name="Rectangle 5"/>
          <p:cNvSpPr/>
          <p:nvPr/>
        </p:nvSpPr>
        <p:spPr>
          <a:xfrm>
            <a:off x="5262065" y="2959100"/>
            <a:ext cx="1143000" cy="892188"/>
          </a:xfrm>
          <a:prstGeom prst="rect">
            <a:avLst/>
          </a:prstGeom>
          <a:solidFill>
            <a:schemeClr val="bg1"/>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solidFill>
            </a:endParaRPr>
          </a:p>
          <a:p>
            <a:pPr algn="ctr"/>
            <a:endParaRPr lang="en-US" sz="1000" dirty="0" smtClean="0">
              <a:solidFill>
                <a:schemeClr val="tx1"/>
              </a:solidFill>
            </a:endParaRPr>
          </a:p>
          <a:p>
            <a:pPr algn="ctr"/>
            <a:endParaRPr lang="en-US" sz="1000" dirty="0" smtClean="0">
              <a:solidFill>
                <a:schemeClr val="tx1"/>
              </a:solidFill>
            </a:endParaRPr>
          </a:p>
          <a:p>
            <a:pPr algn="ctr"/>
            <a:r>
              <a:rPr lang="en-US" sz="1000" dirty="0" smtClean="0">
                <a:solidFill>
                  <a:schemeClr val="tx1"/>
                </a:solidFill>
              </a:rPr>
              <a:t>App Server-2</a:t>
            </a:r>
          </a:p>
        </p:txBody>
      </p:sp>
      <p:sp>
        <p:nvSpPr>
          <p:cNvPr id="7" name="Rectangle 6"/>
          <p:cNvSpPr/>
          <p:nvPr/>
        </p:nvSpPr>
        <p:spPr>
          <a:xfrm>
            <a:off x="5498740" y="2654300"/>
            <a:ext cx="1143000" cy="892188"/>
          </a:xfrm>
          <a:prstGeom prst="rect">
            <a:avLst/>
          </a:prstGeom>
          <a:solidFill>
            <a:schemeClr val="bg1"/>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solidFill>
            </a:endParaRPr>
          </a:p>
          <a:p>
            <a:pPr algn="ctr"/>
            <a:endParaRPr lang="en-US" sz="1000" dirty="0" smtClean="0">
              <a:solidFill>
                <a:schemeClr val="tx1"/>
              </a:solidFill>
            </a:endParaRPr>
          </a:p>
          <a:p>
            <a:pPr algn="ctr"/>
            <a:endParaRPr lang="en-US" sz="1000" dirty="0" smtClean="0">
              <a:solidFill>
                <a:schemeClr val="tx1"/>
              </a:solidFill>
            </a:endParaRPr>
          </a:p>
          <a:p>
            <a:pPr algn="ctr"/>
            <a:r>
              <a:rPr lang="en-US" sz="1000" dirty="0" smtClean="0">
                <a:solidFill>
                  <a:schemeClr val="tx1"/>
                </a:solidFill>
              </a:rPr>
              <a:t>App Server-3</a:t>
            </a:r>
          </a:p>
        </p:txBody>
      </p:sp>
      <p:sp>
        <p:nvSpPr>
          <p:cNvPr id="8" name="Rectangle 7"/>
          <p:cNvSpPr/>
          <p:nvPr/>
        </p:nvSpPr>
        <p:spPr>
          <a:xfrm>
            <a:off x="5646345" y="2349500"/>
            <a:ext cx="1143000" cy="892188"/>
          </a:xfrm>
          <a:prstGeom prst="rect">
            <a:avLst/>
          </a:prstGeom>
          <a:solidFill>
            <a:schemeClr val="bg1"/>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solidFill>
            </a:endParaRPr>
          </a:p>
          <a:p>
            <a:pPr algn="ctr"/>
            <a:endParaRPr lang="en-US" sz="1000" dirty="0" smtClean="0">
              <a:solidFill>
                <a:schemeClr val="tx1"/>
              </a:solidFill>
            </a:endParaRPr>
          </a:p>
          <a:p>
            <a:pPr algn="ctr"/>
            <a:endParaRPr lang="en-US" sz="1000" dirty="0" smtClean="0">
              <a:solidFill>
                <a:schemeClr val="tx1"/>
              </a:solidFill>
            </a:endParaRPr>
          </a:p>
          <a:p>
            <a:pPr algn="ctr"/>
            <a:r>
              <a:rPr lang="en-US" sz="1000" dirty="0" smtClean="0">
                <a:solidFill>
                  <a:schemeClr val="tx1"/>
                </a:solidFill>
              </a:rPr>
              <a:t>DB Server-1</a:t>
            </a:r>
          </a:p>
        </p:txBody>
      </p:sp>
      <p:sp>
        <p:nvSpPr>
          <p:cNvPr id="10" name="Rectangle 9"/>
          <p:cNvSpPr/>
          <p:nvPr/>
        </p:nvSpPr>
        <p:spPr>
          <a:xfrm>
            <a:off x="1045580" y="3227675"/>
            <a:ext cx="1143000" cy="892188"/>
          </a:xfrm>
          <a:prstGeom prst="rect">
            <a:avLst/>
          </a:prstGeom>
          <a:solidFill>
            <a:schemeClr val="bg1"/>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solidFill>
            </a:endParaRPr>
          </a:p>
          <a:p>
            <a:pPr algn="ctr"/>
            <a:endParaRPr lang="en-US" sz="1000" dirty="0" smtClean="0">
              <a:solidFill>
                <a:schemeClr val="tx1"/>
              </a:solidFill>
            </a:endParaRPr>
          </a:p>
          <a:p>
            <a:pPr algn="ctr"/>
            <a:endParaRPr lang="en-US" sz="1000" dirty="0" smtClean="0">
              <a:solidFill>
                <a:schemeClr val="tx1"/>
              </a:solidFill>
            </a:endParaRPr>
          </a:p>
          <a:p>
            <a:pPr algn="ctr"/>
            <a:r>
              <a:rPr lang="en-US" sz="1000" dirty="0" smtClean="0">
                <a:solidFill>
                  <a:schemeClr val="tx1"/>
                </a:solidFill>
              </a:rPr>
              <a:t>App Server-1</a:t>
            </a:r>
          </a:p>
        </p:txBody>
      </p:sp>
      <p:sp>
        <p:nvSpPr>
          <p:cNvPr id="11" name="Rectangle 10"/>
          <p:cNvSpPr/>
          <p:nvPr/>
        </p:nvSpPr>
        <p:spPr>
          <a:xfrm>
            <a:off x="778880" y="2922875"/>
            <a:ext cx="1143000" cy="892188"/>
          </a:xfrm>
          <a:prstGeom prst="rect">
            <a:avLst/>
          </a:prstGeom>
          <a:solidFill>
            <a:schemeClr val="bg1"/>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solidFill>
            </a:endParaRPr>
          </a:p>
          <a:p>
            <a:pPr algn="ctr"/>
            <a:endParaRPr lang="en-US" sz="1000" dirty="0" smtClean="0">
              <a:solidFill>
                <a:schemeClr val="tx1"/>
              </a:solidFill>
            </a:endParaRPr>
          </a:p>
          <a:p>
            <a:pPr algn="ctr"/>
            <a:endParaRPr lang="en-US" sz="1000" dirty="0" smtClean="0">
              <a:solidFill>
                <a:schemeClr val="tx1"/>
              </a:solidFill>
            </a:endParaRPr>
          </a:p>
          <a:p>
            <a:pPr algn="ctr"/>
            <a:r>
              <a:rPr lang="en-US" sz="1000" dirty="0" smtClean="0">
                <a:solidFill>
                  <a:schemeClr val="tx1"/>
                </a:solidFill>
              </a:rPr>
              <a:t>App Server-2</a:t>
            </a:r>
          </a:p>
        </p:txBody>
      </p:sp>
      <p:sp>
        <p:nvSpPr>
          <p:cNvPr id="12" name="Rectangle 11"/>
          <p:cNvSpPr/>
          <p:nvPr/>
        </p:nvSpPr>
        <p:spPr>
          <a:xfrm>
            <a:off x="631973" y="2618075"/>
            <a:ext cx="1143000" cy="892188"/>
          </a:xfrm>
          <a:prstGeom prst="rect">
            <a:avLst/>
          </a:prstGeom>
          <a:solidFill>
            <a:schemeClr val="bg1"/>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solidFill>
            </a:endParaRPr>
          </a:p>
          <a:p>
            <a:pPr algn="ctr"/>
            <a:endParaRPr lang="en-US" sz="1000" dirty="0" smtClean="0">
              <a:solidFill>
                <a:schemeClr val="tx1"/>
              </a:solidFill>
            </a:endParaRPr>
          </a:p>
          <a:p>
            <a:pPr algn="ctr"/>
            <a:endParaRPr lang="en-US" sz="1000" dirty="0" smtClean="0">
              <a:solidFill>
                <a:schemeClr val="tx1"/>
              </a:solidFill>
            </a:endParaRPr>
          </a:p>
          <a:p>
            <a:pPr algn="ctr"/>
            <a:r>
              <a:rPr lang="en-US" sz="1000" dirty="0" smtClean="0">
                <a:solidFill>
                  <a:schemeClr val="tx1"/>
                </a:solidFill>
              </a:rPr>
              <a:t>App Server-3</a:t>
            </a:r>
          </a:p>
        </p:txBody>
      </p:sp>
      <p:sp>
        <p:nvSpPr>
          <p:cNvPr id="13" name="Rectangle 12"/>
          <p:cNvSpPr/>
          <p:nvPr/>
        </p:nvSpPr>
        <p:spPr>
          <a:xfrm>
            <a:off x="474080" y="2313275"/>
            <a:ext cx="1143000" cy="892188"/>
          </a:xfrm>
          <a:prstGeom prst="rect">
            <a:avLst/>
          </a:prstGeom>
          <a:solidFill>
            <a:schemeClr val="bg1"/>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solidFill>
            </a:endParaRPr>
          </a:p>
          <a:p>
            <a:pPr algn="ctr"/>
            <a:endParaRPr lang="en-US" sz="1000" dirty="0" smtClean="0">
              <a:solidFill>
                <a:schemeClr val="tx1"/>
              </a:solidFill>
            </a:endParaRPr>
          </a:p>
          <a:p>
            <a:pPr algn="ctr"/>
            <a:endParaRPr lang="en-US" sz="1000" dirty="0" smtClean="0">
              <a:solidFill>
                <a:schemeClr val="tx1"/>
              </a:solidFill>
            </a:endParaRPr>
          </a:p>
          <a:p>
            <a:pPr algn="ctr"/>
            <a:r>
              <a:rPr lang="en-US" sz="1000" dirty="0" smtClean="0">
                <a:solidFill>
                  <a:schemeClr val="tx1"/>
                </a:solidFill>
              </a:rPr>
              <a:t>DB Server-1</a:t>
            </a:r>
          </a:p>
        </p:txBody>
      </p:sp>
      <p:grpSp>
        <p:nvGrpSpPr>
          <p:cNvPr id="49" name="Group 48"/>
          <p:cNvGrpSpPr/>
          <p:nvPr/>
        </p:nvGrpSpPr>
        <p:grpSpPr>
          <a:xfrm>
            <a:off x="2484045" y="1663704"/>
            <a:ext cx="1744080" cy="2454137"/>
            <a:chOff x="2484045" y="1739904"/>
            <a:chExt cx="1744080" cy="2454137"/>
          </a:xfrm>
        </p:grpSpPr>
        <p:sp>
          <p:nvSpPr>
            <p:cNvPr id="9" name="Rounded Rectangle 8"/>
            <p:cNvSpPr/>
            <p:nvPr/>
          </p:nvSpPr>
          <p:spPr>
            <a:xfrm>
              <a:off x="2551725" y="1765473"/>
              <a:ext cx="1634040" cy="2428568"/>
            </a:xfrm>
            <a:prstGeom prst="roundRect">
              <a:avLst>
                <a:gd name="adj" fmla="val 5786"/>
              </a:avLst>
            </a:prstGeom>
            <a:gradFill flip="none" rotWithShape="1">
              <a:gsLst>
                <a:gs pos="99000">
                  <a:schemeClr val="tx2">
                    <a:lumMod val="40000"/>
                    <a:lumOff val="60000"/>
                  </a:schemeClr>
                </a:gs>
                <a:gs pos="0">
                  <a:srgbClr val="FFFFFF"/>
                </a:gs>
              </a:gsLst>
              <a:lin ang="1380000" scaled="0"/>
              <a:tileRect/>
            </a:gradFill>
            <a:ln w="12700">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 name="Rectangle 13"/>
            <p:cNvSpPr/>
            <p:nvPr/>
          </p:nvSpPr>
          <p:spPr>
            <a:xfrm>
              <a:off x="2819405" y="3187700"/>
              <a:ext cx="758720" cy="594792"/>
            </a:xfrm>
            <a:prstGeom prst="rect">
              <a:avLst/>
            </a:prstGeom>
            <a:solidFill>
              <a:schemeClr val="bg1"/>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solidFill>
              </a:endParaRPr>
            </a:p>
            <a:p>
              <a:pPr algn="ctr"/>
              <a:endParaRPr lang="en-US" sz="1000" dirty="0" smtClean="0">
                <a:solidFill>
                  <a:schemeClr val="tx1"/>
                </a:solidFill>
              </a:endParaRPr>
            </a:p>
            <a:p>
              <a:pPr algn="ctr"/>
              <a:r>
                <a:rPr lang="en-US" sz="800" dirty="0" smtClean="0">
                  <a:solidFill>
                    <a:schemeClr val="tx1"/>
                  </a:solidFill>
                </a:rPr>
                <a:t>App </a:t>
              </a:r>
              <a:r>
                <a:rPr lang="en-US" sz="800" dirty="0" err="1" smtClean="0">
                  <a:solidFill>
                    <a:schemeClr val="tx1"/>
                  </a:solidFill>
                </a:rPr>
                <a:t>Server2</a:t>
              </a:r>
              <a:endParaRPr lang="en-US" sz="800" dirty="0" smtClean="0">
                <a:solidFill>
                  <a:schemeClr val="tx1"/>
                </a:solidFill>
              </a:endParaRPr>
            </a:p>
          </p:txBody>
        </p:sp>
        <p:sp>
          <p:nvSpPr>
            <p:cNvPr id="15" name="Rectangle 14"/>
            <p:cNvSpPr/>
            <p:nvPr/>
          </p:nvSpPr>
          <p:spPr>
            <a:xfrm>
              <a:off x="3056080" y="2882900"/>
              <a:ext cx="758720" cy="594792"/>
            </a:xfrm>
            <a:prstGeom prst="rect">
              <a:avLst/>
            </a:prstGeom>
            <a:solidFill>
              <a:schemeClr val="bg1"/>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solidFill>
              </a:endParaRPr>
            </a:p>
            <a:p>
              <a:pPr algn="ctr"/>
              <a:endParaRPr lang="en-US" sz="1000" dirty="0" smtClean="0">
                <a:solidFill>
                  <a:schemeClr val="tx1"/>
                </a:solidFill>
              </a:endParaRPr>
            </a:p>
            <a:p>
              <a:pPr algn="ctr"/>
              <a:r>
                <a:rPr lang="en-US" sz="800" dirty="0" smtClean="0">
                  <a:solidFill>
                    <a:schemeClr val="tx1"/>
                  </a:solidFill>
                </a:rPr>
                <a:t>DB Server</a:t>
              </a:r>
            </a:p>
          </p:txBody>
        </p:sp>
        <p:sp>
          <p:nvSpPr>
            <p:cNvPr id="16" name="Rectangle 15"/>
            <p:cNvSpPr/>
            <p:nvPr/>
          </p:nvSpPr>
          <p:spPr>
            <a:xfrm>
              <a:off x="3203685" y="2578100"/>
              <a:ext cx="758720" cy="594792"/>
            </a:xfrm>
            <a:prstGeom prst="rect">
              <a:avLst/>
            </a:prstGeom>
            <a:solidFill>
              <a:schemeClr val="bg1"/>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solidFill>
              </a:endParaRPr>
            </a:p>
            <a:p>
              <a:pPr algn="ctr"/>
              <a:endParaRPr lang="en-US" sz="1000" dirty="0" smtClean="0">
                <a:solidFill>
                  <a:schemeClr val="tx1"/>
                </a:solidFill>
              </a:endParaRPr>
            </a:p>
            <a:p>
              <a:pPr algn="ctr"/>
              <a:r>
                <a:rPr lang="en-US" sz="800" dirty="0" smtClean="0">
                  <a:solidFill>
                    <a:schemeClr val="tx1"/>
                  </a:solidFill>
                </a:rPr>
                <a:t>failover</a:t>
              </a:r>
            </a:p>
          </p:txBody>
        </p:sp>
        <p:sp>
          <p:nvSpPr>
            <p:cNvPr id="17" name="Rectangle 16"/>
            <p:cNvSpPr/>
            <p:nvPr/>
          </p:nvSpPr>
          <p:spPr>
            <a:xfrm>
              <a:off x="3203685" y="2168592"/>
              <a:ext cx="374440" cy="371745"/>
            </a:xfrm>
            <a:prstGeom prst="rect">
              <a:avLst/>
            </a:prstGeom>
            <a:solidFill>
              <a:srgbClr val="0096D6"/>
            </a:solidFill>
            <a:ln>
              <a:solidFill>
                <a:schemeClr val="bg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VM</a:t>
              </a:r>
            </a:p>
          </p:txBody>
        </p:sp>
        <p:sp>
          <p:nvSpPr>
            <p:cNvPr id="18" name="Rectangle 17"/>
            <p:cNvSpPr/>
            <p:nvPr/>
          </p:nvSpPr>
          <p:spPr>
            <a:xfrm>
              <a:off x="3004325" y="2359092"/>
              <a:ext cx="374440" cy="371745"/>
            </a:xfrm>
            <a:prstGeom prst="rect">
              <a:avLst/>
            </a:prstGeom>
            <a:solidFill>
              <a:srgbClr val="0096D6"/>
            </a:solidFill>
            <a:ln>
              <a:solidFill>
                <a:schemeClr val="bg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VM</a:t>
              </a:r>
            </a:p>
          </p:txBody>
        </p:sp>
        <p:sp>
          <p:nvSpPr>
            <p:cNvPr id="19" name="TextBox 18"/>
            <p:cNvSpPr txBox="1"/>
            <p:nvPr/>
          </p:nvSpPr>
          <p:spPr>
            <a:xfrm>
              <a:off x="2484045" y="1739904"/>
              <a:ext cx="1744080" cy="307777"/>
            </a:xfrm>
            <a:prstGeom prst="rect">
              <a:avLst/>
            </a:prstGeom>
            <a:noFill/>
          </p:spPr>
          <p:txBody>
            <a:bodyPr wrap="square" rtlCol="0">
              <a:spAutoFit/>
            </a:bodyPr>
            <a:lstStyle/>
            <a:p>
              <a:pPr algn="ctr"/>
              <a:r>
                <a:rPr lang="en-US" sz="1400" dirty="0" smtClean="0"/>
                <a:t>Capacity/Failover</a:t>
              </a:r>
              <a:endParaRPr lang="en-US" sz="1400" dirty="0"/>
            </a:p>
          </p:txBody>
        </p:sp>
      </p:grpSp>
      <p:sp>
        <p:nvSpPr>
          <p:cNvPr id="20" name="TextBox 19"/>
          <p:cNvSpPr txBox="1"/>
          <p:nvPr/>
        </p:nvSpPr>
        <p:spPr>
          <a:xfrm>
            <a:off x="876300" y="4815344"/>
            <a:ext cx="3553042" cy="927100"/>
          </a:xfrm>
          <a:prstGeom prst="rect">
            <a:avLst/>
          </a:prstGeom>
          <a:noFill/>
        </p:spPr>
        <p:txBody>
          <a:bodyPr wrap="square" rtlCol="0">
            <a:noAutofit/>
          </a:bodyPr>
          <a:lstStyle/>
          <a:p>
            <a:pPr marL="0" lvl="1" indent="-164592" algn="l">
              <a:spcBef>
                <a:spcPts val="200"/>
              </a:spcBef>
              <a:buClr>
                <a:schemeClr val="tx2"/>
              </a:buClr>
              <a:buFont typeface="Arial" pitchFamily="34" charset="0"/>
              <a:buChar char="•"/>
            </a:pPr>
            <a:r>
              <a:rPr lang="en-US" sz="1600" dirty="0" smtClean="0">
                <a:solidFill>
                  <a:srgbClr val="000000"/>
                </a:solidFill>
              </a:rPr>
              <a:t>Standardized Architecture</a:t>
            </a:r>
          </a:p>
          <a:p>
            <a:pPr marL="0" lvl="1" indent="-164592" algn="l">
              <a:spcBef>
                <a:spcPts val="200"/>
              </a:spcBef>
              <a:buClr>
                <a:schemeClr val="tx2"/>
              </a:buClr>
              <a:buFont typeface="Arial" pitchFamily="34" charset="0"/>
              <a:buChar char="•"/>
            </a:pPr>
            <a:r>
              <a:rPr lang="en-US" sz="1600" dirty="0" smtClean="0">
                <a:solidFill>
                  <a:srgbClr val="000000"/>
                </a:solidFill>
              </a:rPr>
              <a:t>Simplification and Unification</a:t>
            </a:r>
          </a:p>
          <a:p>
            <a:pPr marL="0" lvl="1" indent="-164592" algn="l">
              <a:spcBef>
                <a:spcPts val="200"/>
              </a:spcBef>
              <a:buClr>
                <a:schemeClr val="tx2"/>
              </a:buClr>
              <a:buFont typeface="Arial" pitchFamily="34" charset="0"/>
              <a:buChar char="•"/>
            </a:pPr>
            <a:r>
              <a:rPr lang="en-US" sz="1600" dirty="0" smtClean="0">
                <a:solidFill>
                  <a:srgbClr val="000000"/>
                </a:solidFill>
              </a:rPr>
              <a:t>Reduced TCO (UCS x86 Platform)</a:t>
            </a:r>
          </a:p>
        </p:txBody>
      </p:sp>
      <p:sp>
        <p:nvSpPr>
          <p:cNvPr id="21" name="TextBox 20"/>
          <p:cNvSpPr txBox="1"/>
          <p:nvPr/>
        </p:nvSpPr>
        <p:spPr>
          <a:xfrm>
            <a:off x="292100" y="1663704"/>
            <a:ext cx="1744080" cy="307777"/>
          </a:xfrm>
          <a:prstGeom prst="rect">
            <a:avLst/>
          </a:prstGeom>
          <a:noFill/>
        </p:spPr>
        <p:txBody>
          <a:bodyPr wrap="square" rtlCol="0">
            <a:spAutoFit/>
          </a:bodyPr>
          <a:lstStyle/>
          <a:p>
            <a:pPr algn="ctr"/>
            <a:r>
              <a:rPr lang="en-US" sz="1400" dirty="0" smtClean="0">
                <a:solidFill>
                  <a:srgbClr val="FFFFFF"/>
                </a:solidFill>
              </a:rPr>
              <a:t>Production</a:t>
            </a:r>
            <a:endParaRPr lang="en-US" sz="1400" dirty="0">
              <a:solidFill>
                <a:srgbClr val="FFFFFF"/>
              </a:solidFill>
            </a:endParaRPr>
          </a:p>
        </p:txBody>
      </p:sp>
      <p:sp>
        <p:nvSpPr>
          <p:cNvPr id="22" name="TextBox 21"/>
          <p:cNvSpPr txBox="1"/>
          <p:nvPr/>
        </p:nvSpPr>
        <p:spPr>
          <a:xfrm>
            <a:off x="5074845" y="1663704"/>
            <a:ext cx="1744080" cy="307777"/>
          </a:xfrm>
          <a:prstGeom prst="rect">
            <a:avLst/>
          </a:prstGeom>
          <a:noFill/>
        </p:spPr>
        <p:txBody>
          <a:bodyPr wrap="square" rtlCol="0">
            <a:spAutoFit/>
          </a:bodyPr>
          <a:lstStyle/>
          <a:p>
            <a:pPr algn="ctr"/>
            <a:r>
              <a:rPr lang="en-US" sz="1400" dirty="0" smtClean="0">
                <a:solidFill>
                  <a:schemeClr val="bg2">
                    <a:lumMod val="95000"/>
                  </a:schemeClr>
                </a:solidFill>
              </a:rPr>
              <a:t>DR</a:t>
            </a:r>
            <a:endParaRPr lang="en-US" sz="1400" dirty="0">
              <a:solidFill>
                <a:schemeClr val="bg2">
                  <a:lumMod val="95000"/>
                </a:schemeClr>
              </a:solidFill>
            </a:endParaRPr>
          </a:p>
        </p:txBody>
      </p:sp>
      <p:sp>
        <p:nvSpPr>
          <p:cNvPr id="23" name="Rectangle 22"/>
          <p:cNvSpPr/>
          <p:nvPr/>
        </p:nvSpPr>
        <p:spPr>
          <a:xfrm>
            <a:off x="444753" y="1971479"/>
            <a:ext cx="374440" cy="371745"/>
          </a:xfrm>
          <a:prstGeom prst="rect">
            <a:avLst/>
          </a:prstGeom>
          <a:solidFill>
            <a:srgbClr val="0096D6"/>
          </a:solidFill>
          <a:ln>
            <a:solidFill>
              <a:schemeClr val="bg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VM</a:t>
            </a:r>
          </a:p>
        </p:txBody>
      </p:sp>
      <p:sp>
        <p:nvSpPr>
          <p:cNvPr id="24" name="Rectangle 23"/>
          <p:cNvSpPr/>
          <p:nvPr/>
        </p:nvSpPr>
        <p:spPr>
          <a:xfrm>
            <a:off x="597153" y="2123879"/>
            <a:ext cx="374440" cy="371745"/>
          </a:xfrm>
          <a:prstGeom prst="rect">
            <a:avLst/>
          </a:prstGeom>
          <a:solidFill>
            <a:srgbClr val="0096D6"/>
          </a:solidFill>
          <a:ln>
            <a:solidFill>
              <a:schemeClr val="bg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VM</a:t>
            </a:r>
          </a:p>
        </p:txBody>
      </p:sp>
      <p:sp>
        <p:nvSpPr>
          <p:cNvPr id="25" name="Rectangle 24"/>
          <p:cNvSpPr/>
          <p:nvPr/>
        </p:nvSpPr>
        <p:spPr>
          <a:xfrm>
            <a:off x="749553" y="2276279"/>
            <a:ext cx="374440" cy="371745"/>
          </a:xfrm>
          <a:prstGeom prst="rect">
            <a:avLst/>
          </a:prstGeom>
          <a:solidFill>
            <a:srgbClr val="0096D6"/>
          </a:solidFill>
          <a:ln>
            <a:solidFill>
              <a:schemeClr val="bg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VM</a:t>
            </a:r>
          </a:p>
        </p:txBody>
      </p:sp>
      <p:sp>
        <p:nvSpPr>
          <p:cNvPr id="26" name="Rectangle 25"/>
          <p:cNvSpPr/>
          <p:nvPr/>
        </p:nvSpPr>
        <p:spPr>
          <a:xfrm>
            <a:off x="6526568" y="1922047"/>
            <a:ext cx="394932" cy="394407"/>
          </a:xfrm>
          <a:prstGeom prst="rect">
            <a:avLst/>
          </a:prstGeom>
          <a:solidFill>
            <a:srgbClr val="0096D6"/>
          </a:solidFill>
          <a:ln>
            <a:solidFill>
              <a:schemeClr val="bg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VM</a:t>
            </a:r>
          </a:p>
        </p:txBody>
      </p:sp>
      <p:sp>
        <p:nvSpPr>
          <p:cNvPr id="27" name="Rectangle 26"/>
          <p:cNvSpPr/>
          <p:nvPr/>
        </p:nvSpPr>
        <p:spPr>
          <a:xfrm>
            <a:off x="6316298" y="2124161"/>
            <a:ext cx="394932" cy="394407"/>
          </a:xfrm>
          <a:prstGeom prst="rect">
            <a:avLst/>
          </a:prstGeom>
          <a:solidFill>
            <a:srgbClr val="0096D6"/>
          </a:solidFill>
          <a:ln>
            <a:solidFill>
              <a:schemeClr val="bg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VM</a:t>
            </a:r>
          </a:p>
        </p:txBody>
      </p:sp>
      <p:sp>
        <p:nvSpPr>
          <p:cNvPr id="28" name="Rectangle 27"/>
          <p:cNvSpPr/>
          <p:nvPr/>
        </p:nvSpPr>
        <p:spPr>
          <a:xfrm>
            <a:off x="6082106" y="2326274"/>
            <a:ext cx="394932" cy="394407"/>
          </a:xfrm>
          <a:prstGeom prst="rect">
            <a:avLst/>
          </a:prstGeom>
          <a:solidFill>
            <a:srgbClr val="0096D6"/>
          </a:solidFill>
          <a:ln>
            <a:solidFill>
              <a:schemeClr val="bg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VM</a:t>
            </a:r>
          </a:p>
        </p:txBody>
      </p:sp>
      <p:grpSp>
        <p:nvGrpSpPr>
          <p:cNvPr id="29" name="Group 28"/>
          <p:cNvGrpSpPr/>
          <p:nvPr/>
        </p:nvGrpSpPr>
        <p:grpSpPr>
          <a:xfrm>
            <a:off x="6827445" y="1587504"/>
            <a:ext cx="1986533" cy="2614983"/>
            <a:chOff x="7010400" y="4266364"/>
            <a:chExt cx="1883458" cy="2526092"/>
          </a:xfrm>
        </p:grpSpPr>
        <p:sp>
          <p:nvSpPr>
            <p:cNvPr id="30" name="Rounded Rectangle 29"/>
            <p:cNvSpPr/>
            <p:nvPr/>
          </p:nvSpPr>
          <p:spPr>
            <a:xfrm>
              <a:off x="7010400" y="4303425"/>
              <a:ext cx="1883458" cy="2489031"/>
            </a:xfrm>
            <a:prstGeom prst="roundRect">
              <a:avLst>
                <a:gd name="adj" fmla="val 8895"/>
              </a:avLst>
            </a:prstGeom>
            <a:gradFill flip="none" rotWithShape="1">
              <a:gsLst>
                <a:gs pos="100000">
                  <a:schemeClr val="accent3"/>
                </a:gs>
                <a:gs pos="0">
                  <a:srgbClr val="FFFFFF"/>
                </a:gs>
              </a:gsLst>
              <a:lin ang="2220000" scaled="0"/>
              <a:tileRect/>
            </a:gradFill>
            <a:ln w="12700">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1" name="Rectangle 30"/>
            <p:cNvSpPr/>
            <p:nvPr/>
          </p:nvSpPr>
          <p:spPr>
            <a:xfrm>
              <a:off x="7340278" y="6030456"/>
              <a:ext cx="758720" cy="609600"/>
            </a:xfrm>
            <a:prstGeom prst="rect">
              <a:avLst/>
            </a:prstGeom>
            <a:solidFill>
              <a:schemeClr val="bg1"/>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solidFill>
              </a:endParaRPr>
            </a:p>
            <a:p>
              <a:pPr algn="ctr"/>
              <a:endParaRPr lang="en-US" sz="1000" dirty="0" smtClean="0">
                <a:solidFill>
                  <a:schemeClr val="tx1"/>
                </a:solidFill>
              </a:endParaRPr>
            </a:p>
            <a:p>
              <a:pPr algn="ctr"/>
              <a:r>
                <a:rPr lang="en-US" sz="800" dirty="0" smtClean="0">
                  <a:solidFill>
                    <a:schemeClr val="tx1"/>
                  </a:solidFill>
                </a:rPr>
                <a:t>App </a:t>
              </a:r>
              <a:r>
                <a:rPr lang="en-US" sz="800" dirty="0" err="1" smtClean="0">
                  <a:solidFill>
                    <a:schemeClr val="tx1"/>
                  </a:solidFill>
                </a:rPr>
                <a:t>Server1</a:t>
              </a:r>
              <a:endParaRPr lang="en-US" sz="800" dirty="0" smtClean="0">
                <a:solidFill>
                  <a:schemeClr val="tx1"/>
                </a:solidFill>
              </a:endParaRPr>
            </a:p>
          </p:txBody>
        </p:sp>
        <p:sp>
          <p:nvSpPr>
            <p:cNvPr id="32" name="Rectangle 31"/>
            <p:cNvSpPr/>
            <p:nvPr/>
          </p:nvSpPr>
          <p:spPr>
            <a:xfrm>
              <a:off x="7527498" y="5725656"/>
              <a:ext cx="758720" cy="609600"/>
            </a:xfrm>
            <a:prstGeom prst="rect">
              <a:avLst/>
            </a:prstGeom>
            <a:solidFill>
              <a:schemeClr val="bg1"/>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solidFill>
              </a:endParaRPr>
            </a:p>
            <a:p>
              <a:pPr algn="ctr"/>
              <a:endParaRPr lang="en-US" sz="1000" dirty="0" smtClean="0">
                <a:solidFill>
                  <a:schemeClr val="tx1"/>
                </a:solidFill>
              </a:endParaRPr>
            </a:p>
            <a:p>
              <a:pPr algn="ctr"/>
              <a:r>
                <a:rPr lang="en-US" sz="800" dirty="0" smtClean="0">
                  <a:solidFill>
                    <a:schemeClr val="tx1"/>
                  </a:solidFill>
                </a:rPr>
                <a:t>App </a:t>
              </a:r>
              <a:r>
                <a:rPr lang="en-US" sz="800" dirty="0" err="1" smtClean="0">
                  <a:solidFill>
                    <a:schemeClr val="tx1"/>
                  </a:solidFill>
                </a:rPr>
                <a:t>Server2</a:t>
              </a:r>
              <a:endParaRPr lang="en-US" sz="800" dirty="0" smtClean="0">
                <a:solidFill>
                  <a:schemeClr val="tx1"/>
                </a:solidFill>
              </a:endParaRPr>
            </a:p>
          </p:txBody>
        </p:sp>
        <p:sp>
          <p:nvSpPr>
            <p:cNvPr id="33" name="Rectangle 32"/>
            <p:cNvSpPr/>
            <p:nvPr/>
          </p:nvSpPr>
          <p:spPr>
            <a:xfrm>
              <a:off x="7764173" y="5420856"/>
              <a:ext cx="758720" cy="609600"/>
            </a:xfrm>
            <a:prstGeom prst="rect">
              <a:avLst/>
            </a:prstGeom>
            <a:solidFill>
              <a:schemeClr val="bg1"/>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solidFill>
              </a:endParaRPr>
            </a:p>
            <a:p>
              <a:pPr algn="ctr"/>
              <a:endParaRPr lang="en-US" sz="1000" dirty="0" smtClean="0">
                <a:solidFill>
                  <a:schemeClr val="tx1"/>
                </a:solidFill>
              </a:endParaRPr>
            </a:p>
            <a:p>
              <a:pPr algn="ctr"/>
              <a:r>
                <a:rPr lang="en-US" sz="800" dirty="0" smtClean="0">
                  <a:solidFill>
                    <a:schemeClr val="tx1"/>
                  </a:solidFill>
                </a:rPr>
                <a:t>DB Server</a:t>
              </a:r>
            </a:p>
          </p:txBody>
        </p:sp>
        <p:sp>
          <p:nvSpPr>
            <p:cNvPr id="34" name="Rectangle 33"/>
            <p:cNvSpPr/>
            <p:nvPr/>
          </p:nvSpPr>
          <p:spPr>
            <a:xfrm>
              <a:off x="7911778" y="5116056"/>
              <a:ext cx="758720" cy="609600"/>
            </a:xfrm>
            <a:prstGeom prst="rect">
              <a:avLst/>
            </a:prstGeom>
            <a:solidFill>
              <a:schemeClr val="bg1"/>
            </a:solid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solidFill>
              </a:endParaRPr>
            </a:p>
            <a:p>
              <a:pPr algn="ctr"/>
              <a:endParaRPr lang="en-US" sz="1000" dirty="0" smtClean="0">
                <a:solidFill>
                  <a:schemeClr val="tx1"/>
                </a:solidFill>
              </a:endParaRPr>
            </a:p>
            <a:p>
              <a:pPr algn="ctr"/>
              <a:r>
                <a:rPr lang="en-US" sz="800" dirty="0" smtClean="0">
                  <a:solidFill>
                    <a:schemeClr val="tx1"/>
                  </a:solidFill>
                </a:rPr>
                <a:t>failover</a:t>
              </a:r>
            </a:p>
          </p:txBody>
        </p:sp>
        <p:sp>
          <p:nvSpPr>
            <p:cNvPr id="35" name="Rectangle 34"/>
            <p:cNvSpPr/>
            <p:nvPr/>
          </p:nvSpPr>
          <p:spPr>
            <a:xfrm>
              <a:off x="7911778" y="4706548"/>
              <a:ext cx="374440" cy="381000"/>
            </a:xfrm>
            <a:prstGeom prst="rect">
              <a:avLst/>
            </a:prstGeom>
            <a:solidFill>
              <a:srgbClr val="0096D6"/>
            </a:solidFill>
            <a:ln>
              <a:solidFill>
                <a:schemeClr val="bg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VM</a:t>
              </a:r>
            </a:p>
          </p:txBody>
        </p:sp>
        <p:sp>
          <p:nvSpPr>
            <p:cNvPr id="36" name="Rectangle 35"/>
            <p:cNvSpPr/>
            <p:nvPr/>
          </p:nvSpPr>
          <p:spPr>
            <a:xfrm>
              <a:off x="7712418" y="4897048"/>
              <a:ext cx="374440" cy="381000"/>
            </a:xfrm>
            <a:prstGeom prst="rect">
              <a:avLst/>
            </a:prstGeom>
            <a:solidFill>
              <a:srgbClr val="0096D6"/>
            </a:solidFill>
            <a:ln>
              <a:solidFill>
                <a:schemeClr val="bg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VM</a:t>
              </a:r>
            </a:p>
          </p:txBody>
        </p:sp>
        <p:sp>
          <p:nvSpPr>
            <p:cNvPr id="37" name="Rectangle 36"/>
            <p:cNvSpPr/>
            <p:nvPr/>
          </p:nvSpPr>
          <p:spPr>
            <a:xfrm>
              <a:off x="7490378" y="5087548"/>
              <a:ext cx="374440" cy="381000"/>
            </a:xfrm>
            <a:prstGeom prst="rect">
              <a:avLst/>
            </a:prstGeom>
            <a:solidFill>
              <a:srgbClr val="0096D6"/>
            </a:solidFill>
            <a:ln>
              <a:solidFill>
                <a:schemeClr val="bg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VM</a:t>
              </a:r>
            </a:p>
          </p:txBody>
        </p:sp>
        <p:sp>
          <p:nvSpPr>
            <p:cNvPr id="38" name="TextBox 37"/>
            <p:cNvSpPr txBox="1"/>
            <p:nvPr/>
          </p:nvSpPr>
          <p:spPr>
            <a:xfrm>
              <a:off x="7086600" y="4266364"/>
              <a:ext cx="1744080" cy="493156"/>
            </a:xfrm>
            <a:prstGeom prst="rect">
              <a:avLst/>
            </a:prstGeom>
            <a:noFill/>
          </p:spPr>
          <p:txBody>
            <a:bodyPr wrap="square" rtlCol="0">
              <a:spAutoFit/>
            </a:bodyPr>
            <a:lstStyle/>
            <a:p>
              <a:pPr algn="ctr"/>
              <a:r>
                <a:rPr lang="en-US" sz="1400" dirty="0" smtClean="0"/>
                <a:t>Performance/</a:t>
              </a:r>
            </a:p>
            <a:p>
              <a:pPr algn="ctr"/>
              <a:r>
                <a:rPr lang="en-US" sz="1400" dirty="0" smtClean="0"/>
                <a:t>Dev/Test/QA</a:t>
              </a:r>
              <a:endParaRPr lang="en-US" sz="1400" dirty="0"/>
            </a:p>
          </p:txBody>
        </p:sp>
      </p:grpSp>
      <p:sp>
        <p:nvSpPr>
          <p:cNvPr id="40" name="TextBox 39"/>
          <p:cNvSpPr txBox="1"/>
          <p:nvPr/>
        </p:nvSpPr>
        <p:spPr>
          <a:xfrm>
            <a:off x="901700" y="4406900"/>
            <a:ext cx="2400300" cy="369332"/>
          </a:xfrm>
          <a:prstGeom prst="rect">
            <a:avLst/>
          </a:prstGeom>
          <a:noFill/>
        </p:spPr>
        <p:txBody>
          <a:bodyPr wrap="square" rtlCol="0">
            <a:spAutoFit/>
          </a:bodyPr>
          <a:lstStyle/>
          <a:p>
            <a:r>
              <a:rPr lang="en-US" b="1" dirty="0">
                <a:solidFill>
                  <a:schemeClr val="bg1"/>
                </a:solidFill>
              </a:rPr>
              <a:t>Capabilities</a:t>
            </a:r>
            <a:r>
              <a:rPr lang="en-US" b="1" dirty="0" smtClean="0">
                <a:solidFill>
                  <a:schemeClr val="bg1"/>
                </a:solidFill>
              </a:rPr>
              <a:t>:</a:t>
            </a:r>
            <a:endParaRPr lang="en-US" b="1" dirty="0">
              <a:solidFill>
                <a:schemeClr val="bg1"/>
              </a:solidFill>
            </a:endParaRPr>
          </a:p>
        </p:txBody>
      </p:sp>
      <p:sp>
        <p:nvSpPr>
          <p:cNvPr id="41" name="TextBox 40"/>
          <p:cNvSpPr txBox="1"/>
          <p:nvPr/>
        </p:nvSpPr>
        <p:spPr>
          <a:xfrm>
            <a:off x="4432300" y="4828044"/>
            <a:ext cx="3683000" cy="1394956"/>
          </a:xfrm>
          <a:prstGeom prst="rect">
            <a:avLst/>
          </a:prstGeom>
          <a:noFill/>
        </p:spPr>
        <p:txBody>
          <a:bodyPr wrap="square" rtlCol="0">
            <a:noAutofit/>
          </a:bodyPr>
          <a:lstStyle/>
          <a:p>
            <a:pPr marL="0" lvl="1" indent="-164592" algn="l">
              <a:spcBef>
                <a:spcPts val="200"/>
              </a:spcBef>
              <a:buClr>
                <a:schemeClr val="tx2"/>
              </a:buClr>
              <a:buFont typeface="Arial" pitchFamily="34" charset="0"/>
              <a:buChar char="•"/>
            </a:pPr>
            <a:r>
              <a:rPr lang="en-US" sz="1600" dirty="0" smtClean="0">
                <a:solidFill>
                  <a:srgbClr val="000000"/>
                </a:solidFill>
              </a:rPr>
              <a:t>High Availability</a:t>
            </a:r>
          </a:p>
          <a:p>
            <a:pPr marL="0" lvl="1" indent="-164592" algn="l">
              <a:spcBef>
                <a:spcPts val="200"/>
              </a:spcBef>
              <a:buClr>
                <a:schemeClr val="tx2"/>
              </a:buClr>
              <a:buFont typeface="Arial" pitchFamily="34" charset="0"/>
              <a:buChar char="•"/>
            </a:pPr>
            <a:r>
              <a:rPr lang="en-US" sz="1600" dirty="0" smtClean="0">
                <a:solidFill>
                  <a:srgbClr val="000000"/>
                </a:solidFill>
              </a:rPr>
              <a:t>Scalability </a:t>
            </a:r>
          </a:p>
          <a:p>
            <a:pPr marL="0" lvl="1" indent="-164592" algn="l">
              <a:spcBef>
                <a:spcPts val="200"/>
              </a:spcBef>
              <a:buClr>
                <a:schemeClr val="tx2"/>
              </a:buClr>
              <a:buFont typeface="Arial" pitchFamily="34" charset="0"/>
              <a:buChar char="•"/>
            </a:pPr>
            <a:r>
              <a:rPr lang="en-US" sz="1600" dirty="0" smtClean="0">
                <a:solidFill>
                  <a:srgbClr val="000000"/>
                </a:solidFill>
              </a:rPr>
              <a:t>Agility – Capacity on Demand</a:t>
            </a:r>
          </a:p>
        </p:txBody>
      </p:sp>
      <p:sp>
        <p:nvSpPr>
          <p:cNvPr id="3" name="Rectangle 2"/>
          <p:cNvSpPr/>
          <p:nvPr/>
        </p:nvSpPr>
        <p:spPr>
          <a:xfrm>
            <a:off x="5880100" y="1181100"/>
            <a:ext cx="2209800" cy="406400"/>
          </a:xfrm>
          <a:prstGeom prst="rect">
            <a:avLst/>
          </a:prstGeom>
          <a:noFill/>
          <a:ln w="25400">
            <a:noFill/>
          </a:ln>
        </p:spPr>
        <p:txBody>
          <a:bodyPr wrap="square" tIns="91440">
            <a:noAutofit/>
          </a:bodyPr>
          <a:lstStyle/>
          <a:p>
            <a:pPr algn="ctr"/>
            <a:r>
              <a:rPr lang="en-US" sz="1900" b="1" dirty="0" smtClean="0">
                <a:solidFill>
                  <a:schemeClr val="bg1"/>
                </a:solidFill>
              </a:rPr>
              <a:t>DR Site</a:t>
            </a:r>
          </a:p>
        </p:txBody>
      </p:sp>
      <p:sp>
        <p:nvSpPr>
          <p:cNvPr id="48" name="Rectangle 47"/>
          <p:cNvSpPr/>
          <p:nvPr/>
        </p:nvSpPr>
        <p:spPr>
          <a:xfrm>
            <a:off x="4429342" y="5633660"/>
            <a:ext cx="3743742" cy="584776"/>
          </a:xfrm>
          <a:prstGeom prst="rect">
            <a:avLst/>
          </a:prstGeom>
        </p:spPr>
        <p:txBody>
          <a:bodyPr wrap="square">
            <a:spAutoFit/>
          </a:bodyPr>
          <a:lstStyle/>
          <a:p>
            <a:pPr marL="91440" lvl="1" indent="-164592">
              <a:spcBef>
                <a:spcPts val="200"/>
              </a:spcBef>
              <a:buClr>
                <a:schemeClr val="tx2"/>
              </a:buClr>
              <a:buFont typeface="Arial" pitchFamily="34" charset="0"/>
              <a:buChar char="•"/>
            </a:pPr>
            <a:r>
              <a:rPr lang="en-US" sz="1600" dirty="0">
                <a:solidFill>
                  <a:srgbClr val="000000"/>
                </a:solidFill>
              </a:rPr>
              <a:t>Shared </a:t>
            </a:r>
            <a:r>
              <a:rPr lang="en-US" sz="1600" dirty="0" smtClean="0">
                <a:solidFill>
                  <a:srgbClr val="000000"/>
                </a:solidFill>
              </a:rPr>
              <a:t>Infrastructure </a:t>
            </a:r>
            <a:r>
              <a:rPr lang="en-US" sz="1600" dirty="0">
                <a:solidFill>
                  <a:srgbClr val="000000"/>
                </a:solidFill>
              </a:rPr>
              <a:t/>
            </a:r>
            <a:br>
              <a:rPr lang="en-US" sz="1600" dirty="0">
                <a:solidFill>
                  <a:srgbClr val="000000"/>
                </a:solidFill>
              </a:rPr>
            </a:br>
            <a:r>
              <a:rPr lang="en-US" sz="1600" dirty="0">
                <a:solidFill>
                  <a:srgbClr val="000000"/>
                </a:solidFill>
              </a:rPr>
              <a:t> (</a:t>
            </a:r>
            <a:r>
              <a:rPr lang="en-US" sz="1600" dirty="0" err="1">
                <a:solidFill>
                  <a:srgbClr val="000000"/>
                </a:solidFill>
              </a:rPr>
              <a:t>Dev</a:t>
            </a:r>
            <a:r>
              <a:rPr lang="en-US" sz="1600" dirty="0">
                <a:solidFill>
                  <a:srgbClr val="000000"/>
                </a:solidFill>
              </a:rPr>
              <a:t>/Test/QA/Production Simulation</a:t>
            </a:r>
            <a:r>
              <a:rPr lang="en-US" sz="1600" dirty="0" smtClean="0">
                <a:solidFill>
                  <a:srgbClr val="000000"/>
                </a:solidFill>
              </a:rPr>
              <a:t>)</a:t>
            </a:r>
            <a:endParaRPr lang="en-US" sz="1600" dirty="0">
              <a:solidFill>
                <a:srgbClr val="000000"/>
              </a:solidFill>
            </a:endParaRPr>
          </a:p>
        </p:txBody>
      </p:sp>
    </p:spTree>
    <p:extLst>
      <p:ext uri="{BB962C8B-B14F-4D97-AF65-F5344CB8AC3E}">
        <p14:creationId xmlns:p14="http://schemas.microsoft.com/office/powerpoint/2010/main" val="34658394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10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10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2.77778E-6 0.00463 L -0.19827 0.00463 " pathEditMode="relative" rAng="0" ptsTypes="AA">
                                      <p:cBhvr>
                                        <p:cTn id="22" dur="2000" fill="hold"/>
                                        <p:tgtEl>
                                          <p:spTgt spid="29"/>
                                        </p:tgtEl>
                                        <p:attrNameLst>
                                          <p:attrName>ppt_x</p:attrName>
                                          <p:attrName>ppt_y</p:attrName>
                                        </p:attrNameLst>
                                      </p:cBhvr>
                                      <p:rCtr x="-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M2863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096000"/>
          </a:xfrm>
          <a:prstGeom prst="rect">
            <a:avLst/>
          </a:prstGeom>
        </p:spPr>
      </p:pic>
      <p:pic>
        <p:nvPicPr>
          <p:cNvPr id="18" name="Picture 2" descr="C:\Documents and Settings\contractor\Desktop\Blue_Green_Gradient.png"/>
          <p:cNvPicPr>
            <a:picLocks noChangeAspect="1" noChangeArrowheads="1"/>
          </p:cNvPicPr>
          <p:nvPr/>
        </p:nvPicPr>
        <p:blipFill>
          <a:blip r:embed="rId4" cstate="print"/>
          <a:srcRect/>
          <a:stretch>
            <a:fillRect/>
          </a:stretch>
        </p:blipFill>
        <p:spPr bwMode="auto">
          <a:xfrm>
            <a:off x="-12700" y="5058692"/>
            <a:ext cx="9156700" cy="1822610"/>
          </a:xfrm>
          <a:prstGeom prst="rect">
            <a:avLst/>
          </a:prstGeom>
          <a:noFill/>
        </p:spPr>
      </p:pic>
      <p:sp>
        <p:nvSpPr>
          <p:cNvPr id="10" name="Rounded Rectangle 9"/>
          <p:cNvSpPr/>
          <p:nvPr/>
        </p:nvSpPr>
        <p:spPr>
          <a:xfrm flipH="1">
            <a:off x="8003815" y="4571852"/>
            <a:ext cx="809892" cy="2845390"/>
          </a:xfrm>
          <a:prstGeom prst="roundRect">
            <a:avLst>
              <a:gd name="adj" fmla="val 50000"/>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Rounded Rectangle 12"/>
          <p:cNvSpPr/>
          <p:nvPr/>
        </p:nvSpPr>
        <p:spPr>
          <a:xfrm flipH="1">
            <a:off x="379926" y="259294"/>
            <a:ext cx="809892" cy="2618189"/>
          </a:xfrm>
          <a:prstGeom prst="roundRect">
            <a:avLst>
              <a:gd name="adj" fmla="val 50000"/>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Rounded Rectangle 13"/>
          <p:cNvSpPr/>
          <p:nvPr/>
        </p:nvSpPr>
        <p:spPr>
          <a:xfrm rot="10800000" flipH="1">
            <a:off x="954200" y="2114822"/>
            <a:ext cx="809892" cy="4474502"/>
          </a:xfrm>
          <a:prstGeom prst="roundRect">
            <a:avLst>
              <a:gd name="adj" fmla="val 50000"/>
            </a:avLst>
          </a:prstGeom>
          <a:gradFill flip="none" rotWithShape="1">
            <a:gsLst>
              <a:gs pos="55000">
                <a:schemeClr val="bg1">
                  <a:alpha val="30000"/>
                </a:schemeClr>
              </a:gs>
              <a:gs pos="100000">
                <a:schemeClr val="bg1">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 name="Rectangle 6"/>
          <p:cNvSpPr/>
          <p:nvPr/>
        </p:nvSpPr>
        <p:spPr>
          <a:xfrm>
            <a:off x="-12687" y="4472677"/>
            <a:ext cx="5223754" cy="595615"/>
          </a:xfrm>
          <a:prstGeom prst="rect">
            <a:avLst/>
          </a:prstGeom>
          <a:solidFill>
            <a:schemeClr val="accent3">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5425">
              <a:tabLst>
                <a:tab pos="4687888" algn="l"/>
              </a:tabLst>
            </a:pPr>
            <a:r>
              <a:rPr lang="en-US" sz="2000" dirty="0" smtClean="0"/>
              <a:t>Cisco Unified SAP Best Practices</a:t>
            </a:r>
            <a:r>
              <a:rPr lang="en-US" sz="2000" dirty="0"/>
              <a:t>	</a:t>
            </a:r>
            <a:r>
              <a:rPr lang="en-US" sz="2800" b="1" dirty="0" smtClean="0"/>
              <a:t>›</a:t>
            </a:r>
            <a:endParaRPr lang="en-US" sz="2800" b="1" dirty="0"/>
          </a:p>
        </p:txBody>
      </p:sp>
      <p:sp>
        <p:nvSpPr>
          <p:cNvPr id="11" name="Rounded Rectangle 10"/>
          <p:cNvSpPr/>
          <p:nvPr/>
        </p:nvSpPr>
        <p:spPr>
          <a:xfrm flipH="1">
            <a:off x="6423617" y="2159526"/>
            <a:ext cx="809892" cy="1915039"/>
          </a:xfrm>
          <a:prstGeom prst="roundRect">
            <a:avLst>
              <a:gd name="adj" fmla="val 50000"/>
            </a:avLst>
          </a:prstGeom>
          <a:solidFill>
            <a:schemeClr val="tx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Rounded Rectangle 11"/>
          <p:cNvSpPr/>
          <p:nvPr/>
        </p:nvSpPr>
        <p:spPr>
          <a:xfrm flipH="1">
            <a:off x="7472756" y="1409698"/>
            <a:ext cx="809892" cy="4881778"/>
          </a:xfrm>
          <a:prstGeom prst="roundRect">
            <a:avLst>
              <a:gd name="adj" fmla="val 50000"/>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2419601842"/>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633751" y="1495960"/>
            <a:ext cx="7884593" cy="2223016"/>
          </a:xfrm>
          <a:prstGeom prst="roundRect">
            <a:avLst>
              <a:gd name="adj" fmla="val 4641"/>
            </a:avLst>
          </a:prstGeom>
          <a:gradFill flip="none" rotWithShape="1">
            <a:gsLst>
              <a:gs pos="100000">
                <a:schemeClr val="accent5">
                  <a:alpha val="43000"/>
                </a:schemeClr>
              </a:gs>
              <a:gs pos="0">
                <a:srgbClr val="FFFFFF"/>
              </a:gs>
            </a:gsLst>
            <a:lin ang="1680000" scaled="0"/>
            <a:tileRect/>
          </a:gradFill>
          <a:ln w="28575" cmpd="sng">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0040" indent="-228600">
              <a:buAutoNum type="arabicPeriod"/>
            </a:pPr>
            <a:endParaRPr lang="en-US" sz="1400" dirty="0" smtClean="0">
              <a:solidFill>
                <a:srgbClr val="334041"/>
              </a:solidFill>
            </a:endParaRPr>
          </a:p>
          <a:p>
            <a:pPr marL="320040" indent="-228600">
              <a:buAutoNum type="arabicPeriod"/>
            </a:pPr>
            <a:endParaRPr lang="en-US" sz="1400" dirty="0">
              <a:solidFill>
                <a:srgbClr val="334041"/>
              </a:solidFill>
            </a:endParaRPr>
          </a:p>
        </p:txBody>
      </p:sp>
      <p:grpSp>
        <p:nvGrpSpPr>
          <p:cNvPr id="51" name="Group 50"/>
          <p:cNvGrpSpPr/>
          <p:nvPr/>
        </p:nvGrpSpPr>
        <p:grpSpPr>
          <a:xfrm>
            <a:off x="618114" y="3863305"/>
            <a:ext cx="3783842" cy="2230024"/>
            <a:chOff x="354575" y="1350431"/>
            <a:chExt cx="4089400" cy="2190023"/>
          </a:xfrm>
        </p:grpSpPr>
        <p:sp>
          <p:nvSpPr>
            <p:cNvPr id="52" name="Rounded Rectangle 51"/>
            <p:cNvSpPr/>
            <p:nvPr/>
          </p:nvSpPr>
          <p:spPr>
            <a:xfrm>
              <a:off x="357188" y="1357313"/>
              <a:ext cx="4086225" cy="2183141"/>
            </a:xfrm>
            <a:prstGeom prst="roundRect">
              <a:avLst>
                <a:gd name="adj" fmla="val 4641"/>
              </a:avLst>
            </a:prstGeom>
            <a:gradFill flip="none" rotWithShape="1">
              <a:gsLst>
                <a:gs pos="100000">
                  <a:srgbClr val="41B5A1">
                    <a:alpha val="43000"/>
                  </a:srgbClr>
                </a:gs>
                <a:gs pos="0">
                  <a:srgbClr val="FFFFFF"/>
                </a:gs>
              </a:gsLst>
              <a:lin ang="1680000" scaled="0"/>
              <a:tileRect/>
            </a:gradFill>
            <a:ln w="28575" cmpd="sng">
              <a:solidFill>
                <a:srgbClr val="41B5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0040" indent="-228600">
                <a:buAutoNum type="arabicPeriod"/>
              </a:pPr>
              <a:endParaRPr lang="en-US" sz="1400" dirty="0" smtClean="0">
                <a:solidFill>
                  <a:srgbClr val="334041"/>
                </a:solidFill>
              </a:endParaRPr>
            </a:p>
            <a:p>
              <a:pPr marL="320040" indent="-228600">
                <a:buAutoNum type="arabicPeriod"/>
              </a:pPr>
              <a:endParaRPr lang="en-US" sz="1400" dirty="0">
                <a:solidFill>
                  <a:srgbClr val="334041"/>
                </a:solidFill>
              </a:endParaRPr>
            </a:p>
          </p:txBody>
        </p:sp>
        <p:sp>
          <p:nvSpPr>
            <p:cNvPr id="53" name="Round Same Side Corner Rectangle 52"/>
            <p:cNvSpPr/>
            <p:nvPr/>
          </p:nvSpPr>
          <p:spPr>
            <a:xfrm>
              <a:off x="354575" y="1350431"/>
              <a:ext cx="4089400" cy="452969"/>
            </a:xfrm>
            <a:prstGeom prst="round2SameRect">
              <a:avLst>
                <a:gd name="adj1" fmla="val 18651"/>
                <a:gd name="adj2" fmla="val 0"/>
              </a:avLst>
            </a:prstGeom>
            <a:gradFill flip="none" rotWithShape="1">
              <a:gsLst>
                <a:gs pos="0">
                  <a:schemeClr val="accent2"/>
                </a:gs>
                <a:gs pos="99000">
                  <a:schemeClr val="accent4"/>
                </a:gs>
              </a:gsLst>
              <a:lin ang="2820000" scaled="0"/>
              <a:tileRect/>
            </a:gra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4" name="TextBox 53"/>
            <p:cNvSpPr txBox="1"/>
            <p:nvPr/>
          </p:nvSpPr>
          <p:spPr>
            <a:xfrm>
              <a:off x="1079500" y="1371600"/>
              <a:ext cx="2667000" cy="392933"/>
            </a:xfrm>
            <a:prstGeom prst="rect">
              <a:avLst/>
            </a:prstGeom>
            <a:noFill/>
          </p:spPr>
          <p:txBody>
            <a:bodyPr wrap="square" rtlCol="0">
              <a:spAutoFit/>
            </a:bodyPr>
            <a:lstStyle/>
            <a:p>
              <a:pPr marL="342900" lvl="0" indent="-342900" algn="ctr"/>
              <a:r>
                <a:rPr lang="en-US" sz="2000" b="1" dirty="0" smtClean="0">
                  <a:solidFill>
                    <a:schemeClr val="bg1"/>
                  </a:solidFill>
                  <a:cs typeface="Times New Roman" pitchFamily="18" charset="0"/>
                </a:rPr>
                <a:t>Active</a:t>
              </a:r>
              <a:endParaRPr lang="en-US" b="1" dirty="0">
                <a:solidFill>
                  <a:schemeClr val="bg1"/>
                </a:solidFill>
              </a:endParaRPr>
            </a:p>
          </p:txBody>
        </p:sp>
      </p:grpSp>
      <p:grpSp>
        <p:nvGrpSpPr>
          <p:cNvPr id="20" name="Group 19"/>
          <p:cNvGrpSpPr/>
          <p:nvPr/>
        </p:nvGrpSpPr>
        <p:grpSpPr>
          <a:xfrm>
            <a:off x="4724220" y="3855899"/>
            <a:ext cx="3794124" cy="2237430"/>
            <a:chOff x="4664076" y="1279525"/>
            <a:chExt cx="3794124" cy="2237430"/>
          </a:xfrm>
        </p:grpSpPr>
        <p:grpSp>
          <p:nvGrpSpPr>
            <p:cNvPr id="19" name="Group 18"/>
            <p:cNvGrpSpPr/>
            <p:nvPr/>
          </p:nvGrpSpPr>
          <p:grpSpPr>
            <a:xfrm>
              <a:off x="4664076" y="1279525"/>
              <a:ext cx="3794124" cy="2237430"/>
              <a:chOff x="4664076" y="1279525"/>
              <a:chExt cx="4100512" cy="2237430"/>
            </a:xfrm>
          </p:grpSpPr>
          <p:sp>
            <p:nvSpPr>
              <p:cNvPr id="56" name="Rounded Rectangle 55"/>
              <p:cNvSpPr/>
              <p:nvPr/>
            </p:nvSpPr>
            <p:spPr>
              <a:xfrm>
                <a:off x="4664076" y="1279525"/>
                <a:ext cx="4100512" cy="2237430"/>
              </a:xfrm>
              <a:prstGeom prst="roundRect">
                <a:avLst>
                  <a:gd name="adj" fmla="val 4685"/>
                </a:avLst>
              </a:prstGeom>
              <a:gradFill flip="none" rotWithShape="1">
                <a:gsLst>
                  <a:gs pos="100000">
                    <a:schemeClr val="accent3"/>
                  </a:gs>
                  <a:gs pos="0">
                    <a:srgbClr val="FFFFFF"/>
                  </a:gs>
                </a:gsLst>
                <a:lin ang="174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0040" indent="-228600">
                  <a:buAutoNum type="arabicPeriod"/>
                </a:pPr>
                <a:endParaRPr lang="en-US" sz="1400" dirty="0" smtClean="0">
                  <a:solidFill>
                    <a:srgbClr val="334041"/>
                  </a:solidFill>
                </a:endParaRPr>
              </a:p>
              <a:p>
                <a:pPr marL="320040" indent="-228600">
                  <a:buAutoNum type="arabicPeriod"/>
                </a:pPr>
                <a:endParaRPr lang="en-US" sz="1400" dirty="0" smtClean="0">
                  <a:solidFill>
                    <a:srgbClr val="334041"/>
                  </a:solidFill>
                </a:endParaRPr>
              </a:p>
            </p:txBody>
          </p:sp>
          <p:sp>
            <p:nvSpPr>
              <p:cNvPr id="57" name="Round Same Side Corner Rectangle 56"/>
              <p:cNvSpPr/>
              <p:nvPr/>
            </p:nvSpPr>
            <p:spPr>
              <a:xfrm>
                <a:off x="4673600" y="1287066"/>
                <a:ext cx="4089400" cy="461242"/>
              </a:xfrm>
              <a:prstGeom prst="round2SameRect">
                <a:avLst>
                  <a:gd name="adj1" fmla="val 21555"/>
                  <a:gd name="adj2" fmla="val 0"/>
                </a:avLst>
              </a:prstGeom>
              <a:gradFill flip="none" rotWithShape="1">
                <a:gsLst>
                  <a:gs pos="1000">
                    <a:schemeClr val="tx1"/>
                  </a:gs>
                  <a:gs pos="100000">
                    <a:srgbClr val="004B6B"/>
                  </a:gs>
                </a:gsLst>
                <a:lin ang="2820000" scaled="0"/>
                <a:tileRect/>
              </a:gradFill>
              <a:ln>
                <a:solidFill>
                  <a:schemeClr val="tx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58" name="TextBox 57"/>
            <p:cNvSpPr txBox="1"/>
            <p:nvPr/>
          </p:nvSpPr>
          <p:spPr>
            <a:xfrm>
              <a:off x="5227638" y="1308622"/>
              <a:ext cx="2667000" cy="689475"/>
            </a:xfrm>
            <a:prstGeom prst="rect">
              <a:avLst/>
            </a:prstGeom>
            <a:noFill/>
          </p:spPr>
          <p:txBody>
            <a:bodyPr wrap="square" rtlCol="0">
              <a:spAutoFit/>
            </a:bodyPr>
            <a:lstStyle/>
            <a:p>
              <a:pPr marL="342900" lvl="0" indent="-342900" algn="ctr"/>
              <a:r>
                <a:rPr lang="en-US" sz="2000" b="1" dirty="0" smtClean="0">
                  <a:solidFill>
                    <a:schemeClr val="bg1"/>
                  </a:solidFill>
                  <a:cs typeface="Times New Roman" pitchFamily="18" charset="0"/>
                </a:rPr>
                <a:t>Inactive</a:t>
              </a:r>
              <a:endParaRPr lang="en-US" sz="2000" b="1" dirty="0">
                <a:solidFill>
                  <a:schemeClr val="bg1"/>
                </a:solidFill>
                <a:cs typeface="Times New Roman" pitchFamily="18" charset="0"/>
              </a:endParaRPr>
            </a:p>
            <a:p>
              <a:endParaRPr lang="en-US" b="1" dirty="0">
                <a:solidFill>
                  <a:schemeClr val="bg1"/>
                </a:solidFill>
              </a:endParaRPr>
            </a:p>
          </p:txBody>
        </p:sp>
      </p:grpSp>
      <p:pic>
        <p:nvPicPr>
          <p:cNvPr id="49" name="Picture 48" descr="Device_cluster_controller_3072_unknown_64.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35096" y="4381173"/>
            <a:ext cx="1295404" cy="1295404"/>
          </a:xfrm>
          <a:prstGeom prst="rect">
            <a:avLst/>
          </a:prstGeom>
        </p:spPr>
      </p:pic>
      <p:sp>
        <p:nvSpPr>
          <p:cNvPr id="2" name="Title 1"/>
          <p:cNvSpPr>
            <a:spLocks noGrp="1"/>
          </p:cNvSpPr>
          <p:nvPr>
            <p:ph type="title"/>
          </p:nvPr>
        </p:nvSpPr>
        <p:spPr/>
        <p:txBody>
          <a:bodyPr/>
          <a:lstStyle/>
          <a:p>
            <a:r>
              <a:rPr lang="en-US" dirty="0" smtClean="0"/>
              <a:t>Foundation – Stateless Compute</a:t>
            </a:r>
            <a:endParaRPr lang="en-US" dirty="0"/>
          </a:p>
        </p:txBody>
      </p:sp>
      <p:grpSp>
        <p:nvGrpSpPr>
          <p:cNvPr id="4" name="Group 10"/>
          <p:cNvGrpSpPr/>
          <p:nvPr/>
        </p:nvGrpSpPr>
        <p:grpSpPr>
          <a:xfrm>
            <a:off x="5295900" y="4533575"/>
            <a:ext cx="1530350" cy="597227"/>
            <a:chOff x="2736850" y="2479344"/>
            <a:chExt cx="1530350" cy="597227"/>
          </a:xfrm>
        </p:grpSpPr>
        <p:grpSp>
          <p:nvGrpSpPr>
            <p:cNvPr id="5" name="Group 31"/>
            <p:cNvGrpSpPr>
              <a:grpSpLocks/>
            </p:cNvGrpSpPr>
            <p:nvPr/>
          </p:nvGrpSpPr>
          <p:grpSpPr bwMode="auto">
            <a:xfrm>
              <a:off x="2736850" y="2514596"/>
              <a:ext cx="1530350" cy="561975"/>
              <a:chOff x="727" y="1906"/>
              <a:chExt cx="964" cy="354"/>
            </a:xfrm>
          </p:grpSpPr>
          <p:sp>
            <p:nvSpPr>
              <p:cNvPr id="7" name="AutoShape 33"/>
              <p:cNvSpPr>
                <a:spLocks noChangeArrowheads="1"/>
              </p:cNvSpPr>
              <p:nvPr/>
            </p:nvSpPr>
            <p:spPr bwMode="auto">
              <a:xfrm>
                <a:off x="727" y="1906"/>
                <a:ext cx="964" cy="354"/>
              </a:xfrm>
              <a:prstGeom prst="roundRect">
                <a:avLst>
                  <a:gd name="adj" fmla="val 16667"/>
                </a:avLst>
              </a:prstGeom>
              <a:solidFill>
                <a:schemeClr val="accent1">
                  <a:lumMod val="60000"/>
                  <a:lumOff val="40000"/>
                </a:schemeClr>
              </a:solidFill>
              <a:ln w="28575" cmpd="sng">
                <a:solidFill>
                  <a:srgbClr val="FFFFFF"/>
                </a:solidFill>
                <a:round/>
                <a:headEnd/>
                <a:tailEnd/>
              </a:ln>
              <a:effectLst>
                <a:outerShdw blurRad="76200" dist="50800" dir="2700000" algn="tl" rotWithShape="0">
                  <a:prstClr val="black">
                    <a:alpha val="40000"/>
                  </a:prstClr>
                </a:outerShdw>
              </a:effectLst>
            </p:spPr>
            <p:txBody>
              <a:bodyPr wrap="none" anchor="ctr"/>
              <a:lstStyle/>
              <a:p>
                <a:endParaRPr lang="en-US"/>
              </a:p>
            </p:txBody>
          </p:sp>
          <p:pic>
            <p:nvPicPr>
              <p:cNvPr id="8" name="Picture 35" descr="WindowsFlag copy"/>
              <p:cNvPicPr>
                <a:picLocks noChangeAspect="1" noChangeArrowheads="1"/>
              </p:cNvPicPr>
              <p:nvPr/>
            </p:nvPicPr>
            <p:blipFill>
              <a:blip r:embed="rId4" cstate="print"/>
              <a:srcRect/>
              <a:stretch>
                <a:fillRect/>
              </a:stretch>
            </p:blipFill>
            <p:spPr bwMode="auto">
              <a:xfrm>
                <a:off x="1111" y="2023"/>
                <a:ext cx="209" cy="186"/>
              </a:xfrm>
              <a:prstGeom prst="rect">
                <a:avLst/>
              </a:prstGeom>
              <a:noFill/>
              <a:ln w="9525">
                <a:noFill/>
                <a:miter lim="800000"/>
                <a:headEnd/>
                <a:tailEnd/>
              </a:ln>
            </p:spPr>
          </p:pic>
        </p:grpSp>
        <p:sp>
          <p:nvSpPr>
            <p:cNvPr id="6" name="Text Box 34"/>
            <p:cNvSpPr txBox="1">
              <a:spLocks noChangeArrowheads="1"/>
            </p:cNvSpPr>
            <p:nvPr/>
          </p:nvSpPr>
          <p:spPr bwMode="auto">
            <a:xfrm>
              <a:off x="2885589" y="2479344"/>
              <a:ext cx="1253919" cy="276999"/>
            </a:xfrm>
            <a:prstGeom prst="rect">
              <a:avLst/>
            </a:prstGeom>
            <a:noFill/>
            <a:ln w="12700">
              <a:noFill/>
              <a:miter lim="800000"/>
              <a:headEnd/>
              <a:tailEnd/>
            </a:ln>
          </p:spPr>
          <p:txBody>
            <a:bodyPr wrap="none">
              <a:spAutoFit/>
            </a:bodyPr>
            <a:lstStyle/>
            <a:p>
              <a:pPr lvl="0" algn="ctr"/>
              <a:r>
                <a:rPr lang="en-US" sz="1200" b="1" dirty="0">
                  <a:solidFill>
                    <a:srgbClr val="334041"/>
                  </a:solidFill>
                </a:rPr>
                <a:t>Service Profile</a:t>
              </a:r>
            </a:p>
          </p:txBody>
        </p:sp>
      </p:grpSp>
      <p:grpSp>
        <p:nvGrpSpPr>
          <p:cNvPr id="9" name="Group 19"/>
          <p:cNvGrpSpPr/>
          <p:nvPr/>
        </p:nvGrpSpPr>
        <p:grpSpPr>
          <a:xfrm>
            <a:off x="5645150" y="4812646"/>
            <a:ext cx="1517650" cy="597229"/>
            <a:chOff x="4121814" y="4419600"/>
            <a:chExt cx="1517650" cy="597229"/>
          </a:xfrm>
        </p:grpSpPr>
        <p:grpSp>
          <p:nvGrpSpPr>
            <p:cNvPr id="10" name="Group 11"/>
            <p:cNvGrpSpPr/>
            <p:nvPr/>
          </p:nvGrpSpPr>
          <p:grpSpPr>
            <a:xfrm>
              <a:off x="4121814" y="4419600"/>
              <a:ext cx="1517650" cy="597229"/>
              <a:chOff x="3352800" y="2479344"/>
              <a:chExt cx="1517650" cy="597229"/>
            </a:xfrm>
          </p:grpSpPr>
          <p:sp>
            <p:nvSpPr>
              <p:cNvPr id="12" name="AutoShape 33"/>
              <p:cNvSpPr>
                <a:spLocks noChangeArrowheads="1"/>
              </p:cNvSpPr>
              <p:nvPr/>
            </p:nvSpPr>
            <p:spPr bwMode="auto">
              <a:xfrm>
                <a:off x="3352800" y="2514598"/>
                <a:ext cx="1517650" cy="561975"/>
              </a:xfrm>
              <a:prstGeom prst="roundRect">
                <a:avLst>
                  <a:gd name="adj" fmla="val 16667"/>
                </a:avLst>
              </a:prstGeom>
              <a:solidFill>
                <a:schemeClr val="accent1">
                  <a:lumMod val="60000"/>
                  <a:lumOff val="40000"/>
                </a:schemeClr>
              </a:solidFill>
              <a:ln w="38100" cmpd="sng">
                <a:solidFill>
                  <a:srgbClr val="FFFFFF"/>
                </a:solidFill>
                <a:round/>
                <a:headEnd/>
                <a:tailEnd/>
              </a:ln>
              <a:effectLst>
                <a:outerShdw blurRad="76200" dist="50800" dir="2700000" algn="tl" rotWithShape="0">
                  <a:prstClr val="black">
                    <a:alpha val="40000"/>
                  </a:prstClr>
                </a:outerShdw>
              </a:effectLst>
            </p:spPr>
            <p:txBody>
              <a:bodyPr wrap="none" anchor="ctr"/>
              <a:lstStyle/>
              <a:p>
                <a:endParaRPr lang="en-US"/>
              </a:p>
            </p:txBody>
          </p:sp>
          <p:sp>
            <p:nvSpPr>
              <p:cNvPr id="13" name="Text Box 34"/>
              <p:cNvSpPr txBox="1">
                <a:spLocks noChangeArrowheads="1"/>
              </p:cNvSpPr>
              <p:nvPr/>
            </p:nvSpPr>
            <p:spPr bwMode="auto">
              <a:xfrm>
                <a:off x="3469789" y="2479344"/>
                <a:ext cx="1253919" cy="276999"/>
              </a:xfrm>
              <a:prstGeom prst="rect">
                <a:avLst/>
              </a:prstGeom>
              <a:noFill/>
              <a:ln w="12700">
                <a:noFill/>
                <a:miter lim="800000"/>
                <a:headEnd/>
                <a:tailEnd/>
              </a:ln>
            </p:spPr>
            <p:txBody>
              <a:bodyPr wrap="none">
                <a:spAutoFit/>
              </a:bodyPr>
              <a:lstStyle/>
              <a:p>
                <a:pPr lvl="0" algn="ctr"/>
                <a:r>
                  <a:rPr lang="en-US" sz="1200" b="1" dirty="0">
                    <a:solidFill>
                      <a:srgbClr val="334041"/>
                    </a:solidFill>
                  </a:rPr>
                  <a:t>Service Profile</a:t>
                </a:r>
              </a:p>
            </p:txBody>
          </p:sp>
        </p:grpSp>
        <p:pic>
          <p:nvPicPr>
            <p:cNvPr id="11" name="Picture 59" descr="redhat copy"/>
            <p:cNvPicPr>
              <a:picLocks noChangeAspect="1" noChangeArrowheads="1"/>
            </p:cNvPicPr>
            <p:nvPr/>
          </p:nvPicPr>
          <p:blipFill>
            <a:blip r:embed="rId5" cstate="print"/>
            <a:srcRect/>
            <a:stretch>
              <a:fillRect/>
            </a:stretch>
          </p:blipFill>
          <p:spPr bwMode="auto">
            <a:xfrm>
              <a:off x="4723277" y="4617720"/>
              <a:ext cx="305923" cy="362452"/>
            </a:xfrm>
            <a:prstGeom prst="rect">
              <a:avLst/>
            </a:prstGeom>
            <a:noFill/>
            <a:ln w="9525">
              <a:noFill/>
              <a:miter lim="800000"/>
              <a:headEnd/>
              <a:tailEnd/>
            </a:ln>
          </p:spPr>
        </p:pic>
      </p:grpSp>
      <p:grpSp>
        <p:nvGrpSpPr>
          <p:cNvPr id="14" name="Group 10"/>
          <p:cNvGrpSpPr/>
          <p:nvPr/>
        </p:nvGrpSpPr>
        <p:grpSpPr>
          <a:xfrm>
            <a:off x="6121400" y="5028875"/>
            <a:ext cx="1530350" cy="597227"/>
            <a:chOff x="2736850" y="2479344"/>
            <a:chExt cx="1530350" cy="597227"/>
          </a:xfrm>
        </p:grpSpPr>
        <p:grpSp>
          <p:nvGrpSpPr>
            <p:cNvPr id="15" name="Group 31"/>
            <p:cNvGrpSpPr>
              <a:grpSpLocks/>
            </p:cNvGrpSpPr>
            <p:nvPr/>
          </p:nvGrpSpPr>
          <p:grpSpPr bwMode="auto">
            <a:xfrm>
              <a:off x="2736850" y="2514596"/>
              <a:ext cx="1530350" cy="561975"/>
              <a:chOff x="727" y="1906"/>
              <a:chExt cx="964" cy="354"/>
            </a:xfrm>
          </p:grpSpPr>
          <p:sp>
            <p:nvSpPr>
              <p:cNvPr id="17" name="AutoShape 33"/>
              <p:cNvSpPr>
                <a:spLocks noChangeArrowheads="1"/>
              </p:cNvSpPr>
              <p:nvPr/>
            </p:nvSpPr>
            <p:spPr bwMode="auto">
              <a:xfrm>
                <a:off x="727" y="1906"/>
                <a:ext cx="964" cy="354"/>
              </a:xfrm>
              <a:prstGeom prst="roundRect">
                <a:avLst>
                  <a:gd name="adj" fmla="val 16667"/>
                </a:avLst>
              </a:prstGeom>
              <a:solidFill>
                <a:schemeClr val="accent1">
                  <a:lumMod val="60000"/>
                  <a:lumOff val="40000"/>
                </a:schemeClr>
              </a:solidFill>
              <a:ln w="38100" cmpd="sng">
                <a:solidFill>
                  <a:srgbClr val="FFFFFF"/>
                </a:solidFill>
                <a:round/>
                <a:headEnd/>
                <a:tailEnd/>
              </a:ln>
              <a:effectLst>
                <a:outerShdw blurRad="76200" dist="50800" dir="2700000" algn="tl" rotWithShape="0">
                  <a:prstClr val="black">
                    <a:alpha val="40000"/>
                  </a:prstClr>
                </a:outerShdw>
              </a:effectLst>
            </p:spPr>
            <p:txBody>
              <a:bodyPr wrap="none" anchor="ctr"/>
              <a:lstStyle/>
              <a:p>
                <a:endParaRPr lang="en-US"/>
              </a:p>
            </p:txBody>
          </p:sp>
          <p:pic>
            <p:nvPicPr>
              <p:cNvPr id="18" name="Picture 35" descr="WindowsFlag copy"/>
              <p:cNvPicPr>
                <a:picLocks noChangeAspect="1" noChangeArrowheads="1"/>
              </p:cNvPicPr>
              <p:nvPr/>
            </p:nvPicPr>
            <p:blipFill>
              <a:blip r:embed="rId4" cstate="print"/>
              <a:srcRect/>
              <a:stretch>
                <a:fillRect/>
              </a:stretch>
            </p:blipFill>
            <p:spPr bwMode="auto">
              <a:xfrm>
                <a:off x="1111" y="2023"/>
                <a:ext cx="209" cy="186"/>
              </a:xfrm>
              <a:prstGeom prst="rect">
                <a:avLst/>
              </a:prstGeom>
              <a:noFill/>
              <a:ln w="9525">
                <a:noFill/>
                <a:miter lim="800000"/>
                <a:headEnd/>
                <a:tailEnd/>
              </a:ln>
            </p:spPr>
          </p:pic>
        </p:grpSp>
        <p:sp>
          <p:nvSpPr>
            <p:cNvPr id="16" name="Text Box 34"/>
            <p:cNvSpPr txBox="1">
              <a:spLocks noChangeArrowheads="1"/>
            </p:cNvSpPr>
            <p:nvPr/>
          </p:nvSpPr>
          <p:spPr bwMode="auto">
            <a:xfrm>
              <a:off x="2936389" y="2479344"/>
              <a:ext cx="1253919" cy="276999"/>
            </a:xfrm>
            <a:prstGeom prst="rect">
              <a:avLst/>
            </a:prstGeom>
            <a:noFill/>
            <a:ln w="12700">
              <a:noFill/>
              <a:miter lim="800000"/>
              <a:headEnd/>
              <a:tailEnd/>
            </a:ln>
          </p:spPr>
          <p:txBody>
            <a:bodyPr wrap="none">
              <a:spAutoFit/>
            </a:bodyPr>
            <a:lstStyle/>
            <a:p>
              <a:pPr lvl="0" algn="ctr"/>
              <a:r>
                <a:rPr lang="en-US" sz="1200" b="1" dirty="0">
                  <a:solidFill>
                    <a:srgbClr val="334041"/>
                  </a:solidFill>
                </a:rPr>
                <a:t>Service Profile</a:t>
              </a:r>
            </a:p>
          </p:txBody>
        </p:sp>
      </p:grpSp>
      <p:grpSp>
        <p:nvGrpSpPr>
          <p:cNvPr id="28" name="Group 19"/>
          <p:cNvGrpSpPr/>
          <p:nvPr/>
        </p:nvGrpSpPr>
        <p:grpSpPr>
          <a:xfrm>
            <a:off x="6451600" y="5257471"/>
            <a:ext cx="1517650" cy="597229"/>
            <a:chOff x="4121814" y="4419600"/>
            <a:chExt cx="1517650" cy="597229"/>
          </a:xfrm>
        </p:grpSpPr>
        <p:grpSp>
          <p:nvGrpSpPr>
            <p:cNvPr id="29" name="Group 11"/>
            <p:cNvGrpSpPr/>
            <p:nvPr/>
          </p:nvGrpSpPr>
          <p:grpSpPr>
            <a:xfrm>
              <a:off x="4121814" y="4419600"/>
              <a:ext cx="1517650" cy="597229"/>
              <a:chOff x="3352800" y="2479344"/>
              <a:chExt cx="1517650" cy="597229"/>
            </a:xfrm>
          </p:grpSpPr>
          <p:sp>
            <p:nvSpPr>
              <p:cNvPr id="31" name="AutoShape 33"/>
              <p:cNvSpPr>
                <a:spLocks noChangeArrowheads="1"/>
              </p:cNvSpPr>
              <p:nvPr/>
            </p:nvSpPr>
            <p:spPr bwMode="auto">
              <a:xfrm>
                <a:off x="3352800" y="2514598"/>
                <a:ext cx="1517650" cy="561975"/>
              </a:xfrm>
              <a:prstGeom prst="roundRect">
                <a:avLst>
                  <a:gd name="adj" fmla="val 16667"/>
                </a:avLst>
              </a:prstGeom>
              <a:solidFill>
                <a:schemeClr val="accent1">
                  <a:lumMod val="60000"/>
                  <a:lumOff val="40000"/>
                </a:schemeClr>
              </a:solidFill>
              <a:ln w="28575" cmpd="sng">
                <a:solidFill>
                  <a:schemeClr val="bg1"/>
                </a:solidFill>
                <a:round/>
                <a:headEnd/>
                <a:tailEnd/>
              </a:ln>
              <a:effectLst>
                <a:outerShdw blurRad="76200" dist="50800" dir="2700000" algn="tl" rotWithShape="0">
                  <a:prstClr val="black">
                    <a:alpha val="40000"/>
                  </a:prstClr>
                </a:outerShdw>
              </a:effectLst>
            </p:spPr>
            <p:txBody>
              <a:bodyPr wrap="none" anchor="ctr"/>
              <a:lstStyle/>
              <a:p>
                <a:endParaRPr lang="en-US"/>
              </a:p>
            </p:txBody>
          </p:sp>
          <p:sp>
            <p:nvSpPr>
              <p:cNvPr id="32" name="Text Box 34"/>
              <p:cNvSpPr txBox="1">
                <a:spLocks noChangeArrowheads="1"/>
              </p:cNvSpPr>
              <p:nvPr/>
            </p:nvSpPr>
            <p:spPr bwMode="auto">
              <a:xfrm>
                <a:off x="3469789" y="2479344"/>
                <a:ext cx="1253919" cy="276999"/>
              </a:xfrm>
              <a:prstGeom prst="rect">
                <a:avLst/>
              </a:prstGeom>
              <a:noFill/>
              <a:ln w="12700">
                <a:noFill/>
                <a:miter lim="800000"/>
                <a:headEnd/>
                <a:tailEnd/>
              </a:ln>
            </p:spPr>
            <p:txBody>
              <a:bodyPr wrap="none">
                <a:spAutoFit/>
              </a:bodyPr>
              <a:lstStyle/>
              <a:p>
                <a:pPr lvl="0" algn="ctr"/>
                <a:r>
                  <a:rPr lang="en-US" sz="1200" b="1" dirty="0">
                    <a:solidFill>
                      <a:srgbClr val="334041"/>
                    </a:solidFill>
                  </a:rPr>
                  <a:t>Service Profile</a:t>
                </a:r>
              </a:p>
            </p:txBody>
          </p:sp>
        </p:grpSp>
        <p:pic>
          <p:nvPicPr>
            <p:cNvPr id="30" name="Picture 59" descr="redhat copy"/>
            <p:cNvPicPr>
              <a:picLocks noChangeAspect="1" noChangeArrowheads="1"/>
            </p:cNvPicPr>
            <p:nvPr/>
          </p:nvPicPr>
          <p:blipFill>
            <a:blip r:embed="rId5" cstate="print"/>
            <a:srcRect/>
            <a:stretch>
              <a:fillRect/>
            </a:stretch>
          </p:blipFill>
          <p:spPr bwMode="auto">
            <a:xfrm>
              <a:off x="4723277" y="4617720"/>
              <a:ext cx="305923" cy="362452"/>
            </a:xfrm>
            <a:prstGeom prst="rect">
              <a:avLst/>
            </a:prstGeom>
            <a:noFill/>
            <a:ln w="9525">
              <a:noFill/>
              <a:miter lim="800000"/>
              <a:headEnd/>
              <a:tailEnd/>
            </a:ln>
          </p:spPr>
        </p:pic>
      </p:grpSp>
      <p:cxnSp>
        <p:nvCxnSpPr>
          <p:cNvPr id="39" name="Straight Arrow Connector 38"/>
          <p:cNvCxnSpPr/>
          <p:nvPr/>
        </p:nvCxnSpPr>
        <p:spPr bwMode="auto">
          <a:xfrm>
            <a:off x="3926280" y="2698471"/>
            <a:ext cx="1951642" cy="0"/>
          </a:xfrm>
          <a:prstGeom prst="straightConnector1">
            <a:avLst/>
          </a:prstGeom>
          <a:solidFill>
            <a:schemeClr val="accent1"/>
          </a:solidFill>
          <a:ln w="28575" cap="flat" cmpd="sng" algn="ctr">
            <a:solidFill>
              <a:schemeClr val="tx2"/>
            </a:solidFill>
            <a:prstDash val="dash"/>
            <a:round/>
            <a:headEnd type="none" w="med" len="med"/>
            <a:tailEnd type="arrow"/>
          </a:ln>
          <a:effectLst/>
        </p:spPr>
      </p:cxnSp>
      <p:sp>
        <p:nvSpPr>
          <p:cNvPr id="48" name="Round Same Side Corner Rectangle 47"/>
          <p:cNvSpPr/>
          <p:nvPr/>
        </p:nvSpPr>
        <p:spPr>
          <a:xfrm rot="5400000" flipH="1" flipV="1">
            <a:off x="1168508" y="961200"/>
            <a:ext cx="2223015" cy="3292529"/>
          </a:xfrm>
          <a:prstGeom prst="round2SameRect">
            <a:avLst>
              <a:gd name="adj1" fmla="val 2956"/>
              <a:gd name="adj2" fmla="val 0"/>
            </a:avLst>
          </a:prstGeom>
          <a:blipFill rotWithShape="0">
            <a:blip r:embed="rId6" cstate="print">
              <a:extLst>
                <a:ext uri="{28A0092B-C50C-407E-A947-70E740481C1C}">
                  <a14:useLocalDpi xmlns:a14="http://schemas.microsoft.com/office/drawing/2010/main"/>
                </a:ext>
              </a:extLst>
            </a:blip>
            <a:stretch>
              <a:fillRect/>
            </a:stretch>
          </a:blip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21" name="Group 10"/>
          <p:cNvGrpSpPr/>
          <p:nvPr/>
        </p:nvGrpSpPr>
        <p:grpSpPr>
          <a:xfrm>
            <a:off x="2120900" y="5016503"/>
            <a:ext cx="1530350" cy="660728"/>
            <a:chOff x="2736850" y="2504744"/>
            <a:chExt cx="1530350" cy="660728"/>
          </a:xfrm>
        </p:grpSpPr>
        <p:grpSp>
          <p:nvGrpSpPr>
            <p:cNvPr id="22" name="Group 31"/>
            <p:cNvGrpSpPr>
              <a:grpSpLocks/>
            </p:cNvGrpSpPr>
            <p:nvPr/>
          </p:nvGrpSpPr>
          <p:grpSpPr bwMode="auto">
            <a:xfrm>
              <a:off x="2736850" y="2514597"/>
              <a:ext cx="1530350" cy="650875"/>
              <a:chOff x="727" y="1906"/>
              <a:chExt cx="964" cy="410"/>
            </a:xfrm>
          </p:grpSpPr>
          <p:sp>
            <p:nvSpPr>
              <p:cNvPr id="24" name="AutoShape 33"/>
              <p:cNvSpPr>
                <a:spLocks noChangeArrowheads="1"/>
              </p:cNvSpPr>
              <p:nvPr/>
            </p:nvSpPr>
            <p:spPr bwMode="auto">
              <a:xfrm>
                <a:off x="727" y="1906"/>
                <a:ext cx="964" cy="410"/>
              </a:xfrm>
              <a:prstGeom prst="roundRect">
                <a:avLst>
                  <a:gd name="adj" fmla="val 16667"/>
                </a:avLst>
              </a:prstGeom>
              <a:gradFill flip="none" rotWithShape="1">
                <a:gsLst>
                  <a:gs pos="100000">
                    <a:schemeClr val="accent5"/>
                  </a:gs>
                  <a:gs pos="0">
                    <a:srgbClr val="FFFFFF"/>
                  </a:gs>
                </a:gsLst>
                <a:lin ang="3420000" scaled="0"/>
                <a:tileRect/>
              </a:gradFill>
              <a:ln w="28575" cmpd="sng">
                <a:solidFill>
                  <a:srgbClr val="FFFFFF"/>
                </a:solidFill>
                <a:round/>
                <a:headEnd/>
                <a:tailEnd/>
              </a:ln>
              <a:effectLst>
                <a:outerShdw blurRad="76200" dist="50800" dir="2700000" algn="tl" rotWithShape="0">
                  <a:prstClr val="black">
                    <a:alpha val="40000"/>
                  </a:prstClr>
                </a:outerShdw>
              </a:effectLst>
            </p:spPr>
            <p:txBody>
              <a:bodyPr wrap="none" anchor="ctr"/>
              <a:lstStyle/>
              <a:p>
                <a:endParaRPr lang="en-US"/>
              </a:p>
            </p:txBody>
          </p:sp>
          <p:pic>
            <p:nvPicPr>
              <p:cNvPr id="25" name="Picture 35" descr="WindowsFlag copy"/>
              <p:cNvPicPr>
                <a:picLocks noChangeAspect="1" noChangeArrowheads="1"/>
              </p:cNvPicPr>
              <p:nvPr/>
            </p:nvPicPr>
            <p:blipFill>
              <a:blip r:embed="rId4" cstate="print"/>
              <a:srcRect/>
              <a:stretch>
                <a:fillRect/>
              </a:stretch>
            </p:blipFill>
            <p:spPr bwMode="auto">
              <a:xfrm>
                <a:off x="1111" y="2071"/>
                <a:ext cx="209" cy="186"/>
              </a:xfrm>
              <a:prstGeom prst="rect">
                <a:avLst/>
              </a:prstGeom>
              <a:noFill/>
              <a:ln w="9525">
                <a:noFill/>
                <a:miter lim="800000"/>
                <a:headEnd/>
                <a:tailEnd/>
              </a:ln>
            </p:spPr>
          </p:pic>
        </p:grpSp>
        <p:sp>
          <p:nvSpPr>
            <p:cNvPr id="23" name="Text Box 34"/>
            <p:cNvSpPr txBox="1">
              <a:spLocks noChangeArrowheads="1"/>
            </p:cNvSpPr>
            <p:nvPr/>
          </p:nvSpPr>
          <p:spPr bwMode="auto">
            <a:xfrm>
              <a:off x="2736850" y="2504744"/>
              <a:ext cx="1530350" cy="276999"/>
            </a:xfrm>
            <a:prstGeom prst="rect">
              <a:avLst/>
            </a:prstGeom>
            <a:noFill/>
            <a:ln w="12700">
              <a:noFill/>
              <a:miter lim="800000"/>
              <a:headEnd/>
              <a:tailEnd/>
            </a:ln>
          </p:spPr>
          <p:txBody>
            <a:bodyPr wrap="square">
              <a:spAutoFit/>
            </a:bodyPr>
            <a:lstStyle/>
            <a:p>
              <a:pPr algn="ctr" eaLnBrk="1" hangingPunct="1"/>
              <a:r>
                <a:rPr lang="en-US" sz="1200" b="1" dirty="0" smtClean="0">
                  <a:solidFill>
                    <a:srgbClr val="334041"/>
                  </a:solidFill>
                </a:rPr>
                <a:t>Service Profile</a:t>
              </a:r>
              <a:endParaRPr lang="en-US" sz="1200" b="1" dirty="0">
                <a:solidFill>
                  <a:srgbClr val="334041"/>
                </a:solidFill>
              </a:endParaRPr>
            </a:p>
          </p:txBody>
        </p:sp>
      </p:grpSp>
      <p:grpSp>
        <p:nvGrpSpPr>
          <p:cNvPr id="33" name="Group 32"/>
          <p:cNvGrpSpPr/>
          <p:nvPr/>
        </p:nvGrpSpPr>
        <p:grpSpPr>
          <a:xfrm>
            <a:off x="6172200" y="2100528"/>
            <a:ext cx="748608" cy="1163372"/>
            <a:chOff x="6172200" y="2394671"/>
            <a:chExt cx="471488" cy="645894"/>
          </a:xfrm>
        </p:grpSpPr>
        <p:grpSp>
          <p:nvGrpSpPr>
            <p:cNvPr id="3" name="Group 2"/>
            <p:cNvGrpSpPr/>
            <p:nvPr/>
          </p:nvGrpSpPr>
          <p:grpSpPr>
            <a:xfrm>
              <a:off x="6172547" y="2394671"/>
              <a:ext cx="460029" cy="645894"/>
              <a:chOff x="6387736" y="2021106"/>
              <a:chExt cx="812800" cy="1141194"/>
            </a:xfrm>
          </p:grpSpPr>
          <p:pic>
            <p:nvPicPr>
              <p:cNvPr id="40" name="Picture 39" descr="Device_generic_3048_unknown_64.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387736" y="2349500"/>
                <a:ext cx="812800" cy="812800"/>
              </a:xfrm>
              <a:prstGeom prst="rect">
                <a:avLst/>
              </a:prstGeom>
            </p:spPr>
          </p:pic>
          <p:pic>
            <p:nvPicPr>
              <p:cNvPr id="41" name="Picture 40" descr="Device_generic_3048_unknown_64.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387736" y="2021106"/>
                <a:ext cx="812800" cy="508000"/>
              </a:xfrm>
              <a:prstGeom prst="rect">
                <a:avLst/>
              </a:prstGeom>
            </p:spPr>
          </p:pic>
        </p:grpSp>
        <p:cxnSp>
          <p:nvCxnSpPr>
            <p:cNvPr id="43" name="Straight Arrow Connector 42"/>
            <p:cNvCxnSpPr/>
            <p:nvPr/>
          </p:nvCxnSpPr>
          <p:spPr>
            <a:xfrm>
              <a:off x="6172547" y="2580536"/>
              <a:ext cx="471141" cy="0"/>
            </a:xfrm>
            <a:prstGeom prst="straightConnector1">
              <a:avLst/>
            </a:prstGeom>
            <a:ln w="28575" cmpd="sng">
              <a:solidFill>
                <a:schemeClr val="bg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6172200" y="2786172"/>
              <a:ext cx="471141" cy="0"/>
            </a:xfrm>
            <a:prstGeom prst="straightConnector1">
              <a:avLst/>
            </a:prstGeom>
            <a:ln w="28575" cmpd="sng">
              <a:solidFill>
                <a:schemeClr val="bg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6172547" y="2918044"/>
              <a:ext cx="471141" cy="0"/>
            </a:xfrm>
            <a:prstGeom prst="straightConnector1">
              <a:avLst/>
            </a:prstGeom>
            <a:ln w="28575" cmpd="sng">
              <a:solidFill>
                <a:schemeClr val="bg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grpSp>
      <p:grpSp>
        <p:nvGrpSpPr>
          <p:cNvPr id="63" name="Group 62"/>
          <p:cNvGrpSpPr/>
          <p:nvPr/>
        </p:nvGrpSpPr>
        <p:grpSpPr>
          <a:xfrm>
            <a:off x="7053063" y="2100528"/>
            <a:ext cx="748608" cy="1163372"/>
            <a:chOff x="6172200" y="2394671"/>
            <a:chExt cx="471488" cy="645894"/>
          </a:xfrm>
        </p:grpSpPr>
        <p:grpSp>
          <p:nvGrpSpPr>
            <p:cNvPr id="64" name="Group 63"/>
            <p:cNvGrpSpPr/>
            <p:nvPr/>
          </p:nvGrpSpPr>
          <p:grpSpPr>
            <a:xfrm>
              <a:off x="6172547" y="2394671"/>
              <a:ext cx="460029" cy="645894"/>
              <a:chOff x="6387736" y="2021106"/>
              <a:chExt cx="812800" cy="1141194"/>
            </a:xfrm>
          </p:grpSpPr>
          <p:pic>
            <p:nvPicPr>
              <p:cNvPr id="68" name="Picture 67" descr="Device_generic_3048_unknown_64.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387736" y="2349500"/>
                <a:ext cx="812800" cy="812800"/>
              </a:xfrm>
              <a:prstGeom prst="rect">
                <a:avLst/>
              </a:prstGeom>
            </p:spPr>
          </p:pic>
          <p:pic>
            <p:nvPicPr>
              <p:cNvPr id="69" name="Picture 68" descr="Device_generic_3048_unknown_64.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387736" y="2021106"/>
                <a:ext cx="812800" cy="508000"/>
              </a:xfrm>
              <a:prstGeom prst="rect">
                <a:avLst/>
              </a:prstGeom>
            </p:spPr>
          </p:pic>
        </p:grpSp>
        <p:cxnSp>
          <p:nvCxnSpPr>
            <p:cNvPr id="65" name="Straight Arrow Connector 64"/>
            <p:cNvCxnSpPr/>
            <p:nvPr/>
          </p:nvCxnSpPr>
          <p:spPr>
            <a:xfrm>
              <a:off x="6172547" y="2580536"/>
              <a:ext cx="471141" cy="0"/>
            </a:xfrm>
            <a:prstGeom prst="straightConnector1">
              <a:avLst/>
            </a:prstGeom>
            <a:ln w="28575" cmpd="sng">
              <a:solidFill>
                <a:schemeClr val="bg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6172200" y="2786172"/>
              <a:ext cx="471141" cy="0"/>
            </a:xfrm>
            <a:prstGeom prst="straightConnector1">
              <a:avLst/>
            </a:prstGeom>
            <a:ln w="28575" cmpd="sng">
              <a:solidFill>
                <a:schemeClr val="bg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6172547" y="2918044"/>
              <a:ext cx="471141" cy="0"/>
            </a:xfrm>
            <a:prstGeom prst="straightConnector1">
              <a:avLst/>
            </a:prstGeom>
            <a:ln w="28575" cmpd="sng">
              <a:solidFill>
                <a:schemeClr val="bg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grpSp>
      <p:sp>
        <p:nvSpPr>
          <p:cNvPr id="70" name="Rounded Rectangle 69"/>
          <p:cNvSpPr/>
          <p:nvPr/>
        </p:nvSpPr>
        <p:spPr>
          <a:xfrm>
            <a:off x="4726983" y="3857614"/>
            <a:ext cx="3794124" cy="2237430"/>
          </a:xfrm>
          <a:prstGeom prst="roundRect">
            <a:avLst>
              <a:gd name="adj" fmla="val 4685"/>
            </a:avLst>
          </a:prstGeom>
          <a:solidFill>
            <a:schemeClr val="bg1">
              <a:lumMod val="75000"/>
              <a:alpha val="57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0040" indent="-228600">
              <a:buAutoNum type="arabicPeriod"/>
            </a:pPr>
            <a:endParaRPr lang="en-US" sz="1400" dirty="0" smtClean="0">
              <a:solidFill>
                <a:srgbClr val="334041"/>
              </a:solidFill>
            </a:endParaRPr>
          </a:p>
          <a:p>
            <a:pPr marL="320040" indent="-228600">
              <a:buAutoNum type="arabicPeriod"/>
            </a:pPr>
            <a:endParaRPr lang="en-US" sz="1400" dirty="0" smtClean="0">
              <a:solidFill>
                <a:srgbClr val="334041"/>
              </a:solidFill>
            </a:endParaRPr>
          </a:p>
        </p:txBody>
      </p:sp>
    </p:spTree>
    <p:extLst>
      <p:ext uri="{BB962C8B-B14F-4D97-AF65-F5344CB8AC3E}">
        <p14:creationId xmlns:p14="http://schemas.microsoft.com/office/powerpoint/2010/main" val="22395758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20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20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20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repeatCount="300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checkerboard(across)">
                                      <p:cBhvr>
                                        <p:cTn id="27" dur="500"/>
                                        <p:tgtEl>
                                          <p:spTgt spid="39"/>
                                        </p:tgtEl>
                                      </p:cBhvr>
                                    </p:animEffect>
                                  </p:childTnLst>
                                </p:cTn>
                              </p:par>
                            </p:childTnLst>
                          </p:cTn>
                        </p:par>
                        <p:par>
                          <p:cTn id="28" fill="hold">
                            <p:stCondLst>
                              <p:cond delay="1500"/>
                            </p:stCondLst>
                            <p:childTnLst>
                              <p:par>
                                <p:cTn id="29" presetID="0" presetClass="path" presetSubtype="0" accel="50000" decel="50000" fill="hold" nodeType="afterEffect">
                                  <p:stCondLst>
                                    <p:cond delay="0"/>
                                  </p:stCondLst>
                                  <p:childTnLst>
                                    <p:animMotion origin="layout" path="M 0.00243 -0.03218 C -0.08507 -0.05671 -0.17239 -0.08102 -0.25 -0.08102 C -0.3276 -0.08079 -0.39566 -0.05602 -0.46354 -0.03102 " pathEditMode="relative" rAng="0" ptsTypes="aaA">
                                      <p:cBhvr>
                                        <p:cTn id="30" dur="2000" fill="hold"/>
                                        <p:tgtEl>
                                          <p:spTgt spid="28"/>
                                        </p:tgtEl>
                                        <p:attrNameLst>
                                          <p:attrName>ppt_x</p:attrName>
                                          <p:attrName>ppt_y</p:attrName>
                                        </p:attrNameLst>
                                      </p:cBhvr>
                                      <p:rCtr x="-23299" y="-2384"/>
                                    </p:animMotion>
                                  </p:childTnLst>
                                </p:cTn>
                              </p:par>
                              <p:par>
                                <p:cTn id="31" presetID="0" presetClass="path" presetSubtype="0" accel="50000" decel="50000" fill="hold" nodeType="withEffect">
                                  <p:stCondLst>
                                    <p:cond delay="0"/>
                                  </p:stCondLst>
                                  <p:childTnLst>
                                    <p:animMotion origin="layout" path="M 0.00695 0.03657 C 0.07622 0.07593 0.14549 0.11528 0.22362 0.11643 C 0.30174 0.11759 0.40626 0.02986 0.47535 0.04329 " pathEditMode="relative" rAng="0" ptsTypes="aaA">
                                      <p:cBhvr>
                                        <p:cTn id="32" dur="2000" fill="hold"/>
                                        <p:tgtEl>
                                          <p:spTgt spid="21"/>
                                        </p:tgtEl>
                                        <p:attrNameLst>
                                          <p:attrName>ppt_x</p:attrName>
                                          <p:attrName>ppt_y</p:attrName>
                                        </p:attrNameLst>
                                      </p:cBhvr>
                                      <p:rCtr x="23420" y="3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ounded Rectangle 108"/>
          <p:cNvSpPr/>
          <p:nvPr/>
        </p:nvSpPr>
        <p:spPr>
          <a:xfrm>
            <a:off x="673101" y="1397000"/>
            <a:ext cx="7673160" cy="4838701"/>
          </a:xfrm>
          <a:prstGeom prst="roundRect">
            <a:avLst>
              <a:gd name="adj" fmla="val 0"/>
            </a:avLst>
          </a:prstGeom>
          <a:gradFill flip="none" rotWithShape="1">
            <a:gsLst>
              <a:gs pos="99000">
                <a:srgbClr val="0C6467"/>
              </a:gs>
              <a:gs pos="21000">
                <a:srgbClr val="26AFAE"/>
              </a:gs>
            </a:gsLst>
            <a:lin ang="19920000" scaled="0"/>
            <a:tileRect/>
          </a:gradFill>
          <a:ln w="19050" cmpd="sng">
            <a:solidFill>
              <a:srgbClr val="26AFAE"/>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lvl="0" fontAlgn="auto">
              <a:spcBef>
                <a:spcPts val="1200"/>
              </a:spcBef>
              <a:spcAft>
                <a:spcPts val="0"/>
              </a:spcAft>
              <a:buClr>
                <a:schemeClr val="accent4"/>
              </a:buClr>
              <a:buSzPct val="99000"/>
            </a:pPr>
            <a:endParaRPr lang="en-US" sz="2400" dirty="0">
              <a:solidFill>
                <a:srgbClr val="435153"/>
              </a:solidFill>
            </a:endParaRPr>
          </a:p>
        </p:txBody>
      </p:sp>
      <p:sp>
        <p:nvSpPr>
          <p:cNvPr id="115" name="Rounded Rectangle 114"/>
          <p:cNvSpPr/>
          <p:nvPr/>
        </p:nvSpPr>
        <p:spPr>
          <a:xfrm>
            <a:off x="847281" y="1576042"/>
            <a:ext cx="3557995" cy="4494558"/>
          </a:xfrm>
          <a:prstGeom prst="roundRect">
            <a:avLst>
              <a:gd name="adj" fmla="val 2900"/>
            </a:avLst>
          </a:prstGeom>
          <a:gradFill flip="none" rotWithShape="1">
            <a:gsLst>
              <a:gs pos="100000">
                <a:schemeClr val="accent6">
                  <a:lumMod val="20000"/>
                  <a:lumOff val="80000"/>
                </a:schemeClr>
              </a:gs>
              <a:gs pos="0">
                <a:srgbClr val="FFFFFF"/>
              </a:gs>
            </a:gsLst>
            <a:lin ang="2520000" scaled="0"/>
            <a:tileRect/>
          </a:gradFill>
          <a:ln>
            <a:solidFill>
              <a:srgbClr val="652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0040" indent="-228600">
              <a:buAutoNum type="arabicPeriod"/>
            </a:pPr>
            <a:endParaRPr lang="en-US" sz="1400" dirty="0" smtClean="0">
              <a:solidFill>
                <a:srgbClr val="334041"/>
              </a:solidFill>
            </a:endParaRPr>
          </a:p>
          <a:p>
            <a:pPr marL="320040" indent="-228600">
              <a:buAutoNum type="arabicPeriod"/>
            </a:pPr>
            <a:endParaRPr lang="en-US" sz="1400" dirty="0" smtClean="0">
              <a:solidFill>
                <a:srgbClr val="334041"/>
              </a:solidFill>
            </a:endParaRPr>
          </a:p>
        </p:txBody>
      </p:sp>
      <p:grpSp>
        <p:nvGrpSpPr>
          <p:cNvPr id="90" name="Group 89"/>
          <p:cNvGrpSpPr/>
          <p:nvPr/>
        </p:nvGrpSpPr>
        <p:grpSpPr>
          <a:xfrm>
            <a:off x="975909" y="2108200"/>
            <a:ext cx="3235365" cy="1079500"/>
            <a:chOff x="-1183090" y="1425260"/>
            <a:chExt cx="2199090" cy="733740"/>
          </a:xfrm>
        </p:grpSpPr>
        <p:pic>
          <p:nvPicPr>
            <p:cNvPr id="86" name="Picture 85" descr="Device_ibm_tower_3043_unknown_64.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83090" y="1425260"/>
              <a:ext cx="1335490" cy="733740"/>
            </a:xfrm>
            <a:prstGeom prst="rect">
              <a:avLst/>
            </a:prstGeom>
          </p:spPr>
        </p:pic>
        <p:pic>
          <p:nvPicPr>
            <p:cNvPr id="89" name="Picture 88" descr="Device_ibm_tower_3043_unknown_64.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9490" y="1425260"/>
              <a:ext cx="1335490" cy="733740"/>
            </a:xfrm>
            <a:prstGeom prst="rect">
              <a:avLst/>
            </a:prstGeom>
          </p:spPr>
        </p:pic>
      </p:grpSp>
      <p:sp>
        <p:nvSpPr>
          <p:cNvPr id="198" name="Rectangle 197"/>
          <p:cNvSpPr/>
          <p:nvPr/>
        </p:nvSpPr>
        <p:spPr>
          <a:xfrm>
            <a:off x="2654300" y="2298700"/>
            <a:ext cx="1155700" cy="850900"/>
          </a:xfrm>
          <a:prstGeom prst="rect">
            <a:avLst/>
          </a:prstGeom>
          <a:solidFill>
            <a:schemeClr val="accent2">
              <a:alpha val="53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111" name="Group 110"/>
          <p:cNvGrpSpPr/>
          <p:nvPr/>
        </p:nvGrpSpPr>
        <p:grpSpPr>
          <a:xfrm>
            <a:off x="4620805" y="3919396"/>
            <a:ext cx="3570696" cy="2134865"/>
            <a:chOff x="4307375" y="3921797"/>
            <a:chExt cx="3570696" cy="2134865"/>
          </a:xfrm>
        </p:grpSpPr>
        <p:sp>
          <p:nvSpPr>
            <p:cNvPr id="112" name="Rounded Rectangle 111"/>
            <p:cNvSpPr/>
            <p:nvPr/>
          </p:nvSpPr>
          <p:spPr>
            <a:xfrm>
              <a:off x="4309371" y="3921797"/>
              <a:ext cx="3568700" cy="2134865"/>
            </a:xfrm>
            <a:prstGeom prst="roundRect">
              <a:avLst>
                <a:gd name="adj" fmla="val 4209"/>
              </a:avLst>
            </a:prstGeom>
            <a:gradFill flip="none" rotWithShape="1">
              <a:gsLst>
                <a:gs pos="100000">
                  <a:schemeClr val="accent5">
                    <a:lumMod val="40000"/>
                    <a:lumOff val="60000"/>
                  </a:schemeClr>
                </a:gs>
                <a:gs pos="0">
                  <a:srgbClr val="FFFFFF"/>
                </a:gs>
              </a:gsLst>
              <a:lin ang="2520000" scaled="0"/>
              <a:tileRect/>
            </a:gra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3" name="Round Same Side Corner Rectangle 112"/>
            <p:cNvSpPr/>
            <p:nvPr/>
          </p:nvSpPr>
          <p:spPr>
            <a:xfrm>
              <a:off x="4307375" y="3933662"/>
              <a:ext cx="3554328" cy="402982"/>
            </a:xfrm>
            <a:prstGeom prst="round2SameRect">
              <a:avLst>
                <a:gd name="adj1" fmla="val 21555"/>
                <a:gd name="adj2" fmla="val 0"/>
              </a:avLst>
            </a:prstGeom>
            <a:gradFill flip="none" rotWithShape="1">
              <a:gsLst>
                <a:gs pos="1000">
                  <a:schemeClr val="accent5"/>
                </a:gs>
                <a:gs pos="100000">
                  <a:schemeClr val="accent2"/>
                </a:gs>
              </a:gsLst>
              <a:lin ang="2820000" scaled="0"/>
              <a:tileRect/>
            </a:gra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4" name="TextBox 113"/>
            <p:cNvSpPr txBox="1"/>
            <p:nvPr/>
          </p:nvSpPr>
          <p:spPr>
            <a:xfrm>
              <a:off x="5014987" y="3921797"/>
              <a:ext cx="2024883" cy="400110"/>
            </a:xfrm>
            <a:prstGeom prst="rect">
              <a:avLst/>
            </a:prstGeom>
            <a:noFill/>
          </p:spPr>
          <p:txBody>
            <a:bodyPr wrap="square" rtlCol="0">
              <a:spAutoFit/>
            </a:bodyPr>
            <a:lstStyle/>
            <a:p>
              <a:pPr marL="342900" lvl="0" indent="-342900" algn="ctr"/>
              <a:r>
                <a:rPr lang="en-US" sz="2000" dirty="0" smtClean="0">
                  <a:solidFill>
                    <a:schemeClr val="bg1"/>
                  </a:solidFill>
                  <a:cs typeface="Times New Roman" pitchFamily="18" charset="0"/>
                </a:rPr>
                <a:t>Server Array</a:t>
              </a:r>
              <a:endParaRPr lang="en-US" b="1" dirty="0">
                <a:solidFill>
                  <a:schemeClr val="bg1"/>
                </a:solidFill>
              </a:endParaRPr>
            </a:p>
          </p:txBody>
        </p:sp>
      </p:grpSp>
      <p:sp>
        <p:nvSpPr>
          <p:cNvPr id="97" name="Rounded Rectangle 96"/>
          <p:cNvSpPr/>
          <p:nvPr/>
        </p:nvSpPr>
        <p:spPr>
          <a:xfrm>
            <a:off x="4619181" y="1588742"/>
            <a:ext cx="3557995" cy="2237430"/>
          </a:xfrm>
          <a:prstGeom prst="roundRect">
            <a:avLst>
              <a:gd name="adj" fmla="val 4685"/>
            </a:avLst>
          </a:prstGeom>
          <a:gradFill flip="none" rotWithShape="1">
            <a:gsLst>
              <a:gs pos="100000">
                <a:schemeClr val="accent6">
                  <a:lumMod val="20000"/>
                  <a:lumOff val="80000"/>
                </a:schemeClr>
              </a:gs>
              <a:gs pos="0">
                <a:srgbClr val="FFFFFF"/>
              </a:gs>
            </a:gsLst>
            <a:lin ang="2520000" scaled="0"/>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0040" indent="-228600">
              <a:buAutoNum type="arabicPeriod"/>
            </a:pPr>
            <a:endParaRPr lang="en-US" sz="1400" dirty="0" smtClean="0">
              <a:solidFill>
                <a:srgbClr val="334041"/>
              </a:solidFill>
            </a:endParaRPr>
          </a:p>
          <a:p>
            <a:pPr marL="320040" indent="-228600">
              <a:buAutoNum type="arabicPeriod"/>
            </a:pPr>
            <a:endParaRPr lang="en-US" sz="1400" dirty="0" smtClean="0">
              <a:solidFill>
                <a:srgbClr val="334041"/>
              </a:solidFill>
            </a:endParaRPr>
          </a:p>
        </p:txBody>
      </p:sp>
      <p:sp>
        <p:nvSpPr>
          <p:cNvPr id="2" name="Title 1"/>
          <p:cNvSpPr>
            <a:spLocks noGrp="1"/>
          </p:cNvSpPr>
          <p:nvPr>
            <p:ph type="title"/>
          </p:nvPr>
        </p:nvSpPr>
        <p:spPr/>
        <p:txBody>
          <a:bodyPr/>
          <a:lstStyle/>
          <a:p>
            <a:r>
              <a:rPr lang="en-US" dirty="0" smtClean="0"/>
              <a:t>Local HA – Blade Failover</a:t>
            </a:r>
            <a:endParaRPr lang="en-US" dirty="0"/>
          </a:p>
        </p:txBody>
      </p:sp>
      <p:sp>
        <p:nvSpPr>
          <p:cNvPr id="4" name="Flowchart: Alternate Process 10"/>
          <p:cNvSpPr/>
          <p:nvPr/>
        </p:nvSpPr>
        <p:spPr>
          <a:xfrm>
            <a:off x="4102100" y="3251199"/>
            <a:ext cx="4394200" cy="666893"/>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1397000" y="3758735"/>
            <a:ext cx="2240280" cy="338554"/>
          </a:xfrm>
          <a:prstGeom prst="rect">
            <a:avLst/>
          </a:prstGeom>
          <a:noFill/>
        </p:spPr>
        <p:txBody>
          <a:bodyPr wrap="square" rtlCol="0">
            <a:spAutoFit/>
          </a:bodyPr>
          <a:lstStyle/>
          <a:p>
            <a:r>
              <a:rPr lang="en-US" sz="1600" b="1" dirty="0" smtClean="0">
                <a:latin typeface="Arial"/>
                <a:cs typeface="Arial"/>
              </a:rPr>
              <a:t>Scanning for Errors</a:t>
            </a:r>
            <a:endParaRPr lang="en-US" sz="1600" b="1" dirty="0">
              <a:latin typeface="Arial"/>
              <a:cs typeface="Arial"/>
            </a:endParaRPr>
          </a:p>
        </p:txBody>
      </p:sp>
      <p:sp>
        <p:nvSpPr>
          <p:cNvPr id="61" name="TextBox 60"/>
          <p:cNvSpPr txBox="1"/>
          <p:nvPr/>
        </p:nvSpPr>
        <p:spPr>
          <a:xfrm>
            <a:off x="1397000" y="4135502"/>
            <a:ext cx="1473200" cy="338554"/>
          </a:xfrm>
          <a:prstGeom prst="rect">
            <a:avLst/>
          </a:prstGeom>
          <a:noFill/>
        </p:spPr>
        <p:txBody>
          <a:bodyPr wrap="square" rtlCol="0">
            <a:spAutoFit/>
          </a:bodyPr>
          <a:lstStyle/>
          <a:p>
            <a:r>
              <a:rPr lang="en-US" sz="1600" b="1" dirty="0" smtClean="0">
                <a:solidFill>
                  <a:schemeClr val="accent6"/>
                </a:solidFill>
                <a:latin typeface="Arial"/>
                <a:cs typeface="Arial"/>
              </a:rPr>
              <a:t>Error Found</a:t>
            </a:r>
            <a:endParaRPr lang="en-US" sz="1600" b="1" dirty="0">
              <a:solidFill>
                <a:schemeClr val="accent6"/>
              </a:solidFill>
              <a:latin typeface="Arial"/>
              <a:cs typeface="Arial"/>
            </a:endParaRPr>
          </a:p>
        </p:txBody>
      </p:sp>
      <p:sp>
        <p:nvSpPr>
          <p:cNvPr id="62" name="TextBox 61"/>
          <p:cNvSpPr txBox="1"/>
          <p:nvPr/>
        </p:nvSpPr>
        <p:spPr>
          <a:xfrm>
            <a:off x="1397000" y="4486869"/>
            <a:ext cx="1689100" cy="539635"/>
          </a:xfrm>
          <a:prstGeom prst="rect">
            <a:avLst/>
          </a:prstGeom>
          <a:noFill/>
        </p:spPr>
        <p:txBody>
          <a:bodyPr wrap="square" rtlCol="0">
            <a:spAutoFit/>
          </a:bodyPr>
          <a:lstStyle/>
          <a:p>
            <a:pPr>
              <a:lnSpc>
                <a:spcPct val="90000"/>
              </a:lnSpc>
            </a:pPr>
            <a:r>
              <a:rPr lang="en-US" sz="1600" b="1" dirty="0" smtClean="0">
                <a:latin typeface="Arial"/>
                <a:cs typeface="Arial"/>
              </a:rPr>
              <a:t>Scanning for </a:t>
            </a:r>
            <a:br>
              <a:rPr lang="en-US" sz="1600" b="1" dirty="0" smtClean="0">
                <a:latin typeface="Arial"/>
                <a:cs typeface="Arial"/>
              </a:rPr>
            </a:br>
            <a:r>
              <a:rPr lang="en-US" sz="1600" b="1" dirty="0" smtClean="0">
                <a:latin typeface="Arial"/>
                <a:cs typeface="Arial"/>
              </a:rPr>
              <a:t>Available Blade</a:t>
            </a:r>
            <a:endParaRPr lang="en-US" sz="1600" b="1" dirty="0">
              <a:latin typeface="Arial"/>
              <a:cs typeface="Arial"/>
            </a:endParaRPr>
          </a:p>
        </p:txBody>
      </p:sp>
      <p:sp>
        <p:nvSpPr>
          <p:cNvPr id="63" name="TextBox 62"/>
          <p:cNvSpPr txBox="1"/>
          <p:nvPr/>
        </p:nvSpPr>
        <p:spPr>
          <a:xfrm>
            <a:off x="1397000" y="5041435"/>
            <a:ext cx="1651000" cy="318036"/>
          </a:xfrm>
          <a:prstGeom prst="rect">
            <a:avLst/>
          </a:prstGeom>
          <a:noFill/>
        </p:spPr>
        <p:txBody>
          <a:bodyPr wrap="square" rtlCol="0">
            <a:spAutoFit/>
          </a:bodyPr>
          <a:lstStyle/>
          <a:p>
            <a:pPr>
              <a:lnSpc>
                <a:spcPct val="90000"/>
              </a:lnSpc>
            </a:pPr>
            <a:r>
              <a:rPr lang="en-US" sz="1600" b="1" dirty="0" smtClean="0">
                <a:latin typeface="Arial"/>
                <a:cs typeface="Arial"/>
              </a:rPr>
              <a:t>Blade Found</a:t>
            </a:r>
          </a:p>
        </p:txBody>
      </p:sp>
      <p:grpSp>
        <p:nvGrpSpPr>
          <p:cNvPr id="98" name="Group 97"/>
          <p:cNvGrpSpPr/>
          <p:nvPr/>
        </p:nvGrpSpPr>
        <p:grpSpPr>
          <a:xfrm>
            <a:off x="6365061" y="2298898"/>
            <a:ext cx="1003300" cy="1003300"/>
            <a:chOff x="7825416" y="1676400"/>
            <a:chExt cx="717748" cy="717748"/>
          </a:xfrm>
        </p:grpSpPr>
        <p:pic>
          <p:nvPicPr>
            <p:cNvPr id="99" name="Picture 98" descr="Device_fibre_channel_director_3027_unknown_6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25416" y="1676400"/>
              <a:ext cx="717748" cy="717748"/>
            </a:xfrm>
            <a:prstGeom prst="rect">
              <a:avLst/>
            </a:prstGeom>
          </p:spPr>
        </p:pic>
        <p:grpSp>
          <p:nvGrpSpPr>
            <p:cNvPr id="100" name="Group 99"/>
            <p:cNvGrpSpPr/>
            <p:nvPr/>
          </p:nvGrpSpPr>
          <p:grpSpPr>
            <a:xfrm>
              <a:off x="7962901" y="2199185"/>
              <a:ext cx="443808" cy="110526"/>
              <a:chOff x="9666662" y="2299892"/>
              <a:chExt cx="748608" cy="110526"/>
            </a:xfrm>
          </p:grpSpPr>
          <p:cxnSp>
            <p:nvCxnSpPr>
              <p:cNvPr id="101" name="Straight Arrow Connector 100"/>
              <p:cNvCxnSpPr/>
              <p:nvPr/>
            </p:nvCxnSpPr>
            <p:spPr>
              <a:xfrm>
                <a:off x="9666662" y="2299892"/>
                <a:ext cx="748056" cy="0"/>
              </a:xfrm>
              <a:prstGeom prst="straightConnector1">
                <a:avLst/>
              </a:prstGeom>
              <a:ln w="28575" cmpd="sng">
                <a:solidFill>
                  <a:schemeClr val="bg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a:off x="9667214" y="2410418"/>
                <a:ext cx="748056" cy="0"/>
              </a:xfrm>
              <a:prstGeom prst="straightConnector1">
                <a:avLst/>
              </a:prstGeom>
              <a:ln w="28575" cmpd="sng">
                <a:solidFill>
                  <a:schemeClr val="bg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grpSp>
      </p:grpSp>
      <p:grpSp>
        <p:nvGrpSpPr>
          <p:cNvPr id="103" name="Group 102"/>
          <p:cNvGrpSpPr/>
          <p:nvPr/>
        </p:nvGrpSpPr>
        <p:grpSpPr>
          <a:xfrm>
            <a:off x="5530850" y="2298898"/>
            <a:ext cx="1003300" cy="1003300"/>
            <a:chOff x="7825416" y="1676400"/>
            <a:chExt cx="717748" cy="717748"/>
          </a:xfrm>
        </p:grpSpPr>
        <p:pic>
          <p:nvPicPr>
            <p:cNvPr id="104" name="Picture 103" descr="Device_fibre_channel_director_3027_unknown_6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25416" y="1676400"/>
              <a:ext cx="717748" cy="717748"/>
            </a:xfrm>
            <a:prstGeom prst="rect">
              <a:avLst/>
            </a:prstGeom>
          </p:spPr>
        </p:pic>
        <p:grpSp>
          <p:nvGrpSpPr>
            <p:cNvPr id="105" name="Group 104"/>
            <p:cNvGrpSpPr/>
            <p:nvPr/>
          </p:nvGrpSpPr>
          <p:grpSpPr>
            <a:xfrm>
              <a:off x="7962901" y="2199185"/>
              <a:ext cx="443808" cy="110526"/>
              <a:chOff x="9666662" y="2299892"/>
              <a:chExt cx="748608" cy="110526"/>
            </a:xfrm>
          </p:grpSpPr>
          <p:cxnSp>
            <p:nvCxnSpPr>
              <p:cNvPr id="106" name="Straight Arrow Connector 105"/>
              <p:cNvCxnSpPr/>
              <p:nvPr/>
            </p:nvCxnSpPr>
            <p:spPr>
              <a:xfrm>
                <a:off x="9666662" y="2299892"/>
                <a:ext cx="748056" cy="0"/>
              </a:xfrm>
              <a:prstGeom prst="straightConnector1">
                <a:avLst/>
              </a:prstGeom>
              <a:ln w="28575" cmpd="sng">
                <a:solidFill>
                  <a:schemeClr val="bg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a:off x="9667214" y="2410418"/>
                <a:ext cx="748056" cy="0"/>
              </a:xfrm>
              <a:prstGeom prst="straightConnector1">
                <a:avLst/>
              </a:prstGeom>
              <a:ln w="28575" cmpd="sng">
                <a:solidFill>
                  <a:schemeClr val="bg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grpSp>
      </p:grpSp>
      <p:sp>
        <p:nvSpPr>
          <p:cNvPr id="108" name="AutoShape 9"/>
          <p:cNvSpPr>
            <a:spLocks noChangeArrowheads="1"/>
          </p:cNvSpPr>
          <p:nvPr/>
        </p:nvSpPr>
        <p:spPr bwMode="auto">
          <a:xfrm>
            <a:off x="5651500" y="1981203"/>
            <a:ext cx="1600200" cy="228600"/>
          </a:xfrm>
          <a:prstGeom prst="roundRect">
            <a:avLst>
              <a:gd name="adj" fmla="val 16667"/>
            </a:avLst>
          </a:prstGeom>
          <a:noFill/>
          <a:ln w="12700" algn="ctr">
            <a:noFill/>
            <a:round/>
            <a:headEnd/>
            <a:tailEnd/>
          </a:ln>
          <a:effectLst>
            <a:prstShdw prst="shdw17" dist="17961" dir="2700000">
              <a:srgbClr val="00558F"/>
            </a:prstShdw>
          </a:effectLst>
        </p:spPr>
        <p:txBody>
          <a:bodyPr wrap="none" anchor="ctr"/>
          <a:lstStyle/>
          <a:p>
            <a:pPr algn="ctr" eaLnBrk="1" hangingPunct="1"/>
            <a:r>
              <a:rPr lang="en-US" sz="1400" b="1" dirty="0" smtClean="0">
                <a:solidFill>
                  <a:srgbClr val="334041"/>
                </a:solidFill>
              </a:rPr>
              <a:t>API</a:t>
            </a:r>
            <a:endParaRPr lang="en-US" sz="1400" b="1" dirty="0">
              <a:solidFill>
                <a:srgbClr val="334041"/>
              </a:solidFill>
            </a:endParaRPr>
          </a:p>
        </p:txBody>
      </p:sp>
      <p:grpSp>
        <p:nvGrpSpPr>
          <p:cNvPr id="183" name="Group 182"/>
          <p:cNvGrpSpPr/>
          <p:nvPr/>
        </p:nvGrpSpPr>
        <p:grpSpPr>
          <a:xfrm>
            <a:off x="4800600" y="4432300"/>
            <a:ext cx="3217948" cy="1540764"/>
            <a:chOff x="4775200" y="4432300"/>
            <a:chExt cx="3217948" cy="1540764"/>
          </a:xfrm>
        </p:grpSpPr>
        <p:grpSp>
          <p:nvGrpSpPr>
            <p:cNvPr id="116" name="Group 115"/>
            <p:cNvGrpSpPr/>
            <p:nvPr/>
          </p:nvGrpSpPr>
          <p:grpSpPr>
            <a:xfrm>
              <a:off x="4775200" y="4432300"/>
              <a:ext cx="258848" cy="1540764"/>
              <a:chOff x="5232400" y="4614164"/>
              <a:chExt cx="266700" cy="1587500"/>
            </a:xfrm>
          </p:grpSpPr>
          <p:pic>
            <p:nvPicPr>
              <p:cNvPr id="87" name="Picture 86"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4614164"/>
                <a:ext cx="266700" cy="266700"/>
              </a:xfrm>
              <a:prstGeom prst="rect">
                <a:avLst/>
              </a:prstGeom>
            </p:spPr>
          </p:pic>
          <p:pic>
            <p:nvPicPr>
              <p:cNvPr id="93" name="Picture 92"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4944364"/>
                <a:ext cx="266700" cy="266700"/>
              </a:xfrm>
              <a:prstGeom prst="rect">
                <a:avLst/>
              </a:prstGeom>
            </p:spPr>
          </p:pic>
          <p:pic>
            <p:nvPicPr>
              <p:cNvPr id="94" name="Picture 93"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274564"/>
                <a:ext cx="266700" cy="266700"/>
              </a:xfrm>
              <a:prstGeom prst="rect">
                <a:avLst/>
              </a:prstGeom>
            </p:spPr>
          </p:pic>
          <p:pic>
            <p:nvPicPr>
              <p:cNvPr id="95" name="Picture 94"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604764"/>
                <a:ext cx="266700" cy="266700"/>
              </a:xfrm>
              <a:prstGeom prst="rect">
                <a:avLst/>
              </a:prstGeom>
            </p:spPr>
          </p:pic>
          <p:pic>
            <p:nvPicPr>
              <p:cNvPr id="96" name="Picture 95"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934964"/>
                <a:ext cx="266700" cy="266700"/>
              </a:xfrm>
              <a:prstGeom prst="rect">
                <a:avLst/>
              </a:prstGeom>
            </p:spPr>
          </p:pic>
        </p:grpSp>
        <p:grpSp>
          <p:nvGrpSpPr>
            <p:cNvPr id="117" name="Group 116"/>
            <p:cNvGrpSpPr/>
            <p:nvPr/>
          </p:nvGrpSpPr>
          <p:grpSpPr>
            <a:xfrm>
              <a:off x="5044209" y="4432300"/>
              <a:ext cx="258848" cy="1540764"/>
              <a:chOff x="5232400" y="4614164"/>
              <a:chExt cx="266700" cy="1587500"/>
            </a:xfrm>
          </p:grpSpPr>
          <p:pic>
            <p:nvPicPr>
              <p:cNvPr id="118" name="Picture 117"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4614164"/>
                <a:ext cx="266700" cy="266700"/>
              </a:xfrm>
              <a:prstGeom prst="rect">
                <a:avLst/>
              </a:prstGeom>
            </p:spPr>
          </p:pic>
          <p:pic>
            <p:nvPicPr>
              <p:cNvPr id="119" name="Picture 118"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4944364"/>
                <a:ext cx="266700" cy="266700"/>
              </a:xfrm>
              <a:prstGeom prst="rect">
                <a:avLst/>
              </a:prstGeom>
            </p:spPr>
          </p:pic>
          <p:pic>
            <p:nvPicPr>
              <p:cNvPr id="120" name="Picture 119"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274564"/>
                <a:ext cx="266700" cy="266700"/>
              </a:xfrm>
              <a:prstGeom prst="rect">
                <a:avLst/>
              </a:prstGeom>
            </p:spPr>
          </p:pic>
          <p:pic>
            <p:nvPicPr>
              <p:cNvPr id="121" name="Picture 120"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604764"/>
                <a:ext cx="266700" cy="266700"/>
              </a:xfrm>
              <a:prstGeom prst="rect">
                <a:avLst/>
              </a:prstGeom>
            </p:spPr>
          </p:pic>
          <p:pic>
            <p:nvPicPr>
              <p:cNvPr id="122" name="Picture 121"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934964"/>
                <a:ext cx="266700" cy="266700"/>
              </a:xfrm>
              <a:prstGeom prst="rect">
                <a:avLst/>
              </a:prstGeom>
            </p:spPr>
          </p:pic>
        </p:grpSp>
        <p:grpSp>
          <p:nvGrpSpPr>
            <p:cNvPr id="123" name="Group 122"/>
            <p:cNvGrpSpPr/>
            <p:nvPr/>
          </p:nvGrpSpPr>
          <p:grpSpPr>
            <a:xfrm>
              <a:off x="5313218" y="4432300"/>
              <a:ext cx="258848" cy="1540764"/>
              <a:chOff x="5232400" y="4614164"/>
              <a:chExt cx="266700" cy="1587500"/>
            </a:xfrm>
          </p:grpSpPr>
          <p:pic>
            <p:nvPicPr>
              <p:cNvPr id="124" name="Picture 123"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4614164"/>
                <a:ext cx="266700" cy="266700"/>
              </a:xfrm>
              <a:prstGeom prst="rect">
                <a:avLst/>
              </a:prstGeom>
            </p:spPr>
          </p:pic>
          <p:pic>
            <p:nvPicPr>
              <p:cNvPr id="125" name="Picture 124"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4944364"/>
                <a:ext cx="266700" cy="266700"/>
              </a:xfrm>
              <a:prstGeom prst="rect">
                <a:avLst/>
              </a:prstGeom>
            </p:spPr>
          </p:pic>
          <p:pic>
            <p:nvPicPr>
              <p:cNvPr id="126" name="Picture 125"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274564"/>
                <a:ext cx="266700" cy="266700"/>
              </a:xfrm>
              <a:prstGeom prst="rect">
                <a:avLst/>
              </a:prstGeom>
            </p:spPr>
          </p:pic>
          <p:pic>
            <p:nvPicPr>
              <p:cNvPr id="127" name="Picture 126"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604764"/>
                <a:ext cx="266700" cy="266700"/>
              </a:xfrm>
              <a:prstGeom prst="rect">
                <a:avLst/>
              </a:prstGeom>
            </p:spPr>
          </p:pic>
          <p:pic>
            <p:nvPicPr>
              <p:cNvPr id="128" name="Picture 127"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934964"/>
                <a:ext cx="266700" cy="266700"/>
              </a:xfrm>
              <a:prstGeom prst="rect">
                <a:avLst/>
              </a:prstGeom>
            </p:spPr>
          </p:pic>
        </p:grpSp>
        <p:grpSp>
          <p:nvGrpSpPr>
            <p:cNvPr id="129" name="Group 128"/>
            <p:cNvGrpSpPr/>
            <p:nvPr/>
          </p:nvGrpSpPr>
          <p:grpSpPr>
            <a:xfrm>
              <a:off x="5582227" y="4432300"/>
              <a:ext cx="258848" cy="1540764"/>
              <a:chOff x="5232400" y="4614164"/>
              <a:chExt cx="266700" cy="1587500"/>
            </a:xfrm>
          </p:grpSpPr>
          <p:pic>
            <p:nvPicPr>
              <p:cNvPr id="130" name="Picture 129"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4614164"/>
                <a:ext cx="266700" cy="266700"/>
              </a:xfrm>
              <a:prstGeom prst="rect">
                <a:avLst/>
              </a:prstGeom>
            </p:spPr>
          </p:pic>
          <p:pic>
            <p:nvPicPr>
              <p:cNvPr id="131" name="Picture 130"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4944364"/>
                <a:ext cx="266700" cy="266700"/>
              </a:xfrm>
              <a:prstGeom prst="rect">
                <a:avLst/>
              </a:prstGeom>
            </p:spPr>
          </p:pic>
          <p:pic>
            <p:nvPicPr>
              <p:cNvPr id="132" name="Picture 131"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274564"/>
                <a:ext cx="266700" cy="266700"/>
              </a:xfrm>
              <a:prstGeom prst="rect">
                <a:avLst/>
              </a:prstGeom>
            </p:spPr>
          </p:pic>
          <p:pic>
            <p:nvPicPr>
              <p:cNvPr id="133" name="Picture 132"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604764"/>
                <a:ext cx="266700" cy="266700"/>
              </a:xfrm>
              <a:prstGeom prst="rect">
                <a:avLst/>
              </a:prstGeom>
            </p:spPr>
          </p:pic>
          <p:pic>
            <p:nvPicPr>
              <p:cNvPr id="134" name="Picture 133"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934964"/>
                <a:ext cx="266700" cy="266700"/>
              </a:xfrm>
              <a:prstGeom prst="rect">
                <a:avLst/>
              </a:prstGeom>
            </p:spPr>
          </p:pic>
        </p:grpSp>
        <p:grpSp>
          <p:nvGrpSpPr>
            <p:cNvPr id="135" name="Group 134"/>
            <p:cNvGrpSpPr/>
            <p:nvPr/>
          </p:nvGrpSpPr>
          <p:grpSpPr>
            <a:xfrm>
              <a:off x="5851236" y="4432300"/>
              <a:ext cx="258848" cy="1540764"/>
              <a:chOff x="5232400" y="4614164"/>
              <a:chExt cx="266700" cy="1587500"/>
            </a:xfrm>
          </p:grpSpPr>
          <p:pic>
            <p:nvPicPr>
              <p:cNvPr id="136" name="Picture 135"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4614164"/>
                <a:ext cx="266700" cy="266700"/>
              </a:xfrm>
              <a:prstGeom prst="rect">
                <a:avLst/>
              </a:prstGeom>
            </p:spPr>
          </p:pic>
          <p:pic>
            <p:nvPicPr>
              <p:cNvPr id="137" name="Picture 136"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4944364"/>
                <a:ext cx="266700" cy="266700"/>
              </a:xfrm>
              <a:prstGeom prst="rect">
                <a:avLst/>
              </a:prstGeom>
            </p:spPr>
          </p:pic>
          <p:pic>
            <p:nvPicPr>
              <p:cNvPr id="138" name="Picture 137"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274564"/>
                <a:ext cx="266700" cy="266700"/>
              </a:xfrm>
              <a:prstGeom prst="rect">
                <a:avLst/>
              </a:prstGeom>
            </p:spPr>
          </p:pic>
          <p:pic>
            <p:nvPicPr>
              <p:cNvPr id="139" name="Picture 138"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604764"/>
                <a:ext cx="266700" cy="266700"/>
              </a:xfrm>
              <a:prstGeom prst="rect">
                <a:avLst/>
              </a:prstGeom>
            </p:spPr>
          </p:pic>
          <p:pic>
            <p:nvPicPr>
              <p:cNvPr id="140" name="Picture 139"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934964"/>
                <a:ext cx="266700" cy="266700"/>
              </a:xfrm>
              <a:prstGeom prst="rect">
                <a:avLst/>
              </a:prstGeom>
            </p:spPr>
          </p:pic>
        </p:grpSp>
        <p:grpSp>
          <p:nvGrpSpPr>
            <p:cNvPr id="141" name="Group 140"/>
            <p:cNvGrpSpPr/>
            <p:nvPr/>
          </p:nvGrpSpPr>
          <p:grpSpPr>
            <a:xfrm>
              <a:off x="6120245" y="4432300"/>
              <a:ext cx="258848" cy="1540764"/>
              <a:chOff x="5232400" y="4614164"/>
              <a:chExt cx="266700" cy="1587500"/>
            </a:xfrm>
          </p:grpSpPr>
          <p:pic>
            <p:nvPicPr>
              <p:cNvPr id="142" name="Picture 141"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4614164"/>
                <a:ext cx="266700" cy="266700"/>
              </a:xfrm>
              <a:prstGeom prst="rect">
                <a:avLst/>
              </a:prstGeom>
            </p:spPr>
          </p:pic>
          <p:pic>
            <p:nvPicPr>
              <p:cNvPr id="143" name="Picture 142"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4944364"/>
                <a:ext cx="266700" cy="266700"/>
              </a:xfrm>
              <a:prstGeom prst="rect">
                <a:avLst/>
              </a:prstGeom>
            </p:spPr>
          </p:pic>
          <p:pic>
            <p:nvPicPr>
              <p:cNvPr id="144" name="Picture 143"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274564"/>
                <a:ext cx="266700" cy="266700"/>
              </a:xfrm>
              <a:prstGeom prst="rect">
                <a:avLst/>
              </a:prstGeom>
            </p:spPr>
          </p:pic>
          <p:pic>
            <p:nvPicPr>
              <p:cNvPr id="145" name="Picture 144"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604764"/>
                <a:ext cx="266700" cy="266700"/>
              </a:xfrm>
              <a:prstGeom prst="rect">
                <a:avLst/>
              </a:prstGeom>
            </p:spPr>
          </p:pic>
          <p:pic>
            <p:nvPicPr>
              <p:cNvPr id="146" name="Picture 145"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934964"/>
                <a:ext cx="266700" cy="266700"/>
              </a:xfrm>
              <a:prstGeom prst="rect">
                <a:avLst/>
              </a:prstGeom>
            </p:spPr>
          </p:pic>
        </p:grpSp>
        <p:grpSp>
          <p:nvGrpSpPr>
            <p:cNvPr id="147" name="Group 146"/>
            <p:cNvGrpSpPr/>
            <p:nvPr/>
          </p:nvGrpSpPr>
          <p:grpSpPr>
            <a:xfrm>
              <a:off x="6389254" y="4432300"/>
              <a:ext cx="258848" cy="1540764"/>
              <a:chOff x="5232400" y="4614164"/>
              <a:chExt cx="266700" cy="1587500"/>
            </a:xfrm>
          </p:grpSpPr>
          <p:pic>
            <p:nvPicPr>
              <p:cNvPr id="148" name="Picture 147"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4614164"/>
                <a:ext cx="266700" cy="266700"/>
              </a:xfrm>
              <a:prstGeom prst="rect">
                <a:avLst/>
              </a:prstGeom>
            </p:spPr>
          </p:pic>
          <p:pic>
            <p:nvPicPr>
              <p:cNvPr id="149" name="Picture 148"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4944364"/>
                <a:ext cx="266700" cy="266700"/>
              </a:xfrm>
              <a:prstGeom prst="rect">
                <a:avLst/>
              </a:prstGeom>
            </p:spPr>
          </p:pic>
          <p:pic>
            <p:nvPicPr>
              <p:cNvPr id="150" name="Picture 149"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274564"/>
                <a:ext cx="266700" cy="266700"/>
              </a:xfrm>
              <a:prstGeom prst="rect">
                <a:avLst/>
              </a:prstGeom>
            </p:spPr>
          </p:pic>
          <p:pic>
            <p:nvPicPr>
              <p:cNvPr id="151" name="Picture 150"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604764"/>
                <a:ext cx="266700" cy="266700"/>
              </a:xfrm>
              <a:prstGeom prst="rect">
                <a:avLst/>
              </a:prstGeom>
            </p:spPr>
          </p:pic>
          <p:pic>
            <p:nvPicPr>
              <p:cNvPr id="152" name="Picture 151"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934964"/>
                <a:ext cx="266700" cy="266700"/>
              </a:xfrm>
              <a:prstGeom prst="rect">
                <a:avLst/>
              </a:prstGeom>
            </p:spPr>
          </p:pic>
        </p:grpSp>
        <p:grpSp>
          <p:nvGrpSpPr>
            <p:cNvPr id="153" name="Group 152"/>
            <p:cNvGrpSpPr/>
            <p:nvPr/>
          </p:nvGrpSpPr>
          <p:grpSpPr>
            <a:xfrm>
              <a:off x="6658263" y="4432300"/>
              <a:ext cx="258848" cy="1540764"/>
              <a:chOff x="5232400" y="4614164"/>
              <a:chExt cx="266700" cy="1587500"/>
            </a:xfrm>
          </p:grpSpPr>
          <p:pic>
            <p:nvPicPr>
              <p:cNvPr id="154" name="Picture 153"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4614164"/>
                <a:ext cx="266700" cy="266700"/>
              </a:xfrm>
              <a:prstGeom prst="rect">
                <a:avLst/>
              </a:prstGeom>
            </p:spPr>
          </p:pic>
          <p:pic>
            <p:nvPicPr>
              <p:cNvPr id="155" name="Picture 154"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4944364"/>
                <a:ext cx="266700" cy="266700"/>
              </a:xfrm>
              <a:prstGeom prst="rect">
                <a:avLst/>
              </a:prstGeom>
            </p:spPr>
          </p:pic>
          <p:pic>
            <p:nvPicPr>
              <p:cNvPr id="156" name="Picture 155"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274564"/>
                <a:ext cx="266700" cy="266700"/>
              </a:xfrm>
              <a:prstGeom prst="rect">
                <a:avLst/>
              </a:prstGeom>
            </p:spPr>
          </p:pic>
          <p:pic>
            <p:nvPicPr>
              <p:cNvPr id="157" name="Picture 156"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604764"/>
                <a:ext cx="266700" cy="266700"/>
              </a:xfrm>
              <a:prstGeom prst="rect">
                <a:avLst/>
              </a:prstGeom>
            </p:spPr>
          </p:pic>
          <p:pic>
            <p:nvPicPr>
              <p:cNvPr id="158" name="Picture 157"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934964"/>
                <a:ext cx="266700" cy="266700"/>
              </a:xfrm>
              <a:prstGeom prst="rect">
                <a:avLst/>
              </a:prstGeom>
            </p:spPr>
          </p:pic>
        </p:grpSp>
        <p:grpSp>
          <p:nvGrpSpPr>
            <p:cNvPr id="159" name="Group 158"/>
            <p:cNvGrpSpPr/>
            <p:nvPr/>
          </p:nvGrpSpPr>
          <p:grpSpPr>
            <a:xfrm>
              <a:off x="6927272" y="4432300"/>
              <a:ext cx="258848" cy="1540764"/>
              <a:chOff x="5232400" y="4614164"/>
              <a:chExt cx="266700" cy="1587500"/>
            </a:xfrm>
          </p:grpSpPr>
          <p:pic>
            <p:nvPicPr>
              <p:cNvPr id="160" name="Picture 159"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4614164"/>
                <a:ext cx="266700" cy="266700"/>
              </a:xfrm>
              <a:prstGeom prst="rect">
                <a:avLst/>
              </a:prstGeom>
            </p:spPr>
          </p:pic>
          <p:pic>
            <p:nvPicPr>
              <p:cNvPr id="161" name="Picture 160"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4944364"/>
                <a:ext cx="266700" cy="266700"/>
              </a:xfrm>
              <a:prstGeom prst="rect">
                <a:avLst/>
              </a:prstGeom>
            </p:spPr>
          </p:pic>
          <p:pic>
            <p:nvPicPr>
              <p:cNvPr id="162" name="Picture 161"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274564"/>
                <a:ext cx="266700" cy="266700"/>
              </a:xfrm>
              <a:prstGeom prst="rect">
                <a:avLst/>
              </a:prstGeom>
            </p:spPr>
          </p:pic>
          <p:pic>
            <p:nvPicPr>
              <p:cNvPr id="163" name="Picture 162"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604764"/>
                <a:ext cx="266700" cy="266700"/>
              </a:xfrm>
              <a:prstGeom prst="rect">
                <a:avLst/>
              </a:prstGeom>
            </p:spPr>
          </p:pic>
          <p:pic>
            <p:nvPicPr>
              <p:cNvPr id="164" name="Picture 163"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934964"/>
                <a:ext cx="266700" cy="266700"/>
              </a:xfrm>
              <a:prstGeom prst="rect">
                <a:avLst/>
              </a:prstGeom>
            </p:spPr>
          </p:pic>
        </p:grpSp>
        <p:grpSp>
          <p:nvGrpSpPr>
            <p:cNvPr id="165" name="Group 164"/>
            <p:cNvGrpSpPr/>
            <p:nvPr/>
          </p:nvGrpSpPr>
          <p:grpSpPr>
            <a:xfrm>
              <a:off x="7196281" y="4432300"/>
              <a:ext cx="258848" cy="1540764"/>
              <a:chOff x="5232400" y="4614164"/>
              <a:chExt cx="266700" cy="1587500"/>
            </a:xfrm>
          </p:grpSpPr>
          <p:pic>
            <p:nvPicPr>
              <p:cNvPr id="166" name="Picture 165"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4614164"/>
                <a:ext cx="266700" cy="266700"/>
              </a:xfrm>
              <a:prstGeom prst="rect">
                <a:avLst/>
              </a:prstGeom>
            </p:spPr>
          </p:pic>
          <p:pic>
            <p:nvPicPr>
              <p:cNvPr id="167" name="Picture 166"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4944364"/>
                <a:ext cx="266700" cy="266700"/>
              </a:xfrm>
              <a:prstGeom prst="rect">
                <a:avLst/>
              </a:prstGeom>
            </p:spPr>
          </p:pic>
          <p:pic>
            <p:nvPicPr>
              <p:cNvPr id="168" name="Picture 167"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274564"/>
                <a:ext cx="266700" cy="266700"/>
              </a:xfrm>
              <a:prstGeom prst="rect">
                <a:avLst/>
              </a:prstGeom>
            </p:spPr>
          </p:pic>
          <p:pic>
            <p:nvPicPr>
              <p:cNvPr id="169" name="Picture 168"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604764"/>
                <a:ext cx="266700" cy="266700"/>
              </a:xfrm>
              <a:prstGeom prst="rect">
                <a:avLst/>
              </a:prstGeom>
            </p:spPr>
          </p:pic>
          <p:pic>
            <p:nvPicPr>
              <p:cNvPr id="170" name="Picture 169"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934964"/>
                <a:ext cx="266700" cy="266700"/>
              </a:xfrm>
              <a:prstGeom prst="rect">
                <a:avLst/>
              </a:prstGeom>
            </p:spPr>
          </p:pic>
        </p:grpSp>
        <p:grpSp>
          <p:nvGrpSpPr>
            <p:cNvPr id="171" name="Group 170"/>
            <p:cNvGrpSpPr/>
            <p:nvPr/>
          </p:nvGrpSpPr>
          <p:grpSpPr>
            <a:xfrm>
              <a:off x="7465290" y="4432300"/>
              <a:ext cx="258848" cy="1540764"/>
              <a:chOff x="5232400" y="4614164"/>
              <a:chExt cx="266700" cy="1587500"/>
            </a:xfrm>
          </p:grpSpPr>
          <p:pic>
            <p:nvPicPr>
              <p:cNvPr id="172" name="Picture 171"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4614164"/>
                <a:ext cx="266700" cy="266700"/>
              </a:xfrm>
              <a:prstGeom prst="rect">
                <a:avLst/>
              </a:prstGeom>
            </p:spPr>
          </p:pic>
          <p:pic>
            <p:nvPicPr>
              <p:cNvPr id="173" name="Picture 172"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4944364"/>
                <a:ext cx="266700" cy="266700"/>
              </a:xfrm>
              <a:prstGeom prst="rect">
                <a:avLst/>
              </a:prstGeom>
            </p:spPr>
          </p:pic>
          <p:pic>
            <p:nvPicPr>
              <p:cNvPr id="174" name="Picture 173"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274564"/>
                <a:ext cx="266700" cy="266700"/>
              </a:xfrm>
              <a:prstGeom prst="rect">
                <a:avLst/>
              </a:prstGeom>
            </p:spPr>
          </p:pic>
          <p:pic>
            <p:nvPicPr>
              <p:cNvPr id="175" name="Picture 174"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604764"/>
                <a:ext cx="266700" cy="266700"/>
              </a:xfrm>
              <a:prstGeom prst="rect">
                <a:avLst/>
              </a:prstGeom>
            </p:spPr>
          </p:pic>
          <p:pic>
            <p:nvPicPr>
              <p:cNvPr id="176" name="Picture 175"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934964"/>
                <a:ext cx="266700" cy="266700"/>
              </a:xfrm>
              <a:prstGeom prst="rect">
                <a:avLst/>
              </a:prstGeom>
            </p:spPr>
          </p:pic>
        </p:grpSp>
        <p:grpSp>
          <p:nvGrpSpPr>
            <p:cNvPr id="177" name="Group 176"/>
            <p:cNvGrpSpPr/>
            <p:nvPr/>
          </p:nvGrpSpPr>
          <p:grpSpPr>
            <a:xfrm>
              <a:off x="7734300" y="4432300"/>
              <a:ext cx="258848" cy="1540764"/>
              <a:chOff x="5232400" y="4614164"/>
              <a:chExt cx="266700" cy="1587500"/>
            </a:xfrm>
          </p:grpSpPr>
          <p:pic>
            <p:nvPicPr>
              <p:cNvPr id="178" name="Picture 177"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4614164"/>
                <a:ext cx="266700" cy="266700"/>
              </a:xfrm>
              <a:prstGeom prst="rect">
                <a:avLst/>
              </a:prstGeom>
            </p:spPr>
          </p:pic>
          <p:pic>
            <p:nvPicPr>
              <p:cNvPr id="179" name="Picture 178"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4944364"/>
                <a:ext cx="266700" cy="266700"/>
              </a:xfrm>
              <a:prstGeom prst="rect">
                <a:avLst/>
              </a:prstGeom>
            </p:spPr>
          </p:pic>
          <p:pic>
            <p:nvPicPr>
              <p:cNvPr id="180" name="Picture 179"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274564"/>
                <a:ext cx="266700" cy="266700"/>
              </a:xfrm>
              <a:prstGeom prst="rect">
                <a:avLst/>
              </a:prstGeom>
            </p:spPr>
          </p:pic>
          <p:pic>
            <p:nvPicPr>
              <p:cNvPr id="181" name="Picture 180"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604764"/>
                <a:ext cx="266700" cy="266700"/>
              </a:xfrm>
              <a:prstGeom prst="rect">
                <a:avLst/>
              </a:prstGeom>
            </p:spPr>
          </p:pic>
          <p:pic>
            <p:nvPicPr>
              <p:cNvPr id="182" name="Picture 181" descr="Device_server_3107_unknown_6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2400" y="5934964"/>
                <a:ext cx="266700" cy="266700"/>
              </a:xfrm>
              <a:prstGeom prst="rect">
                <a:avLst/>
              </a:prstGeom>
            </p:spPr>
          </p:pic>
        </p:grpSp>
      </p:grpSp>
      <p:sp>
        <p:nvSpPr>
          <p:cNvPr id="196" name="TextBox 195"/>
          <p:cNvSpPr txBox="1"/>
          <p:nvPr/>
        </p:nvSpPr>
        <p:spPr>
          <a:xfrm>
            <a:off x="1397000" y="5359401"/>
            <a:ext cx="2400300" cy="761234"/>
          </a:xfrm>
          <a:prstGeom prst="rect">
            <a:avLst/>
          </a:prstGeom>
          <a:noFill/>
        </p:spPr>
        <p:txBody>
          <a:bodyPr wrap="square" rtlCol="0">
            <a:spAutoFit/>
          </a:bodyPr>
          <a:lstStyle/>
          <a:p>
            <a:pPr>
              <a:lnSpc>
                <a:spcPct val="90000"/>
              </a:lnSpc>
            </a:pPr>
            <a:r>
              <a:rPr lang="en-US" sz="1600" b="1" dirty="0">
                <a:cs typeface="Arial"/>
              </a:rPr>
              <a:t>Service </a:t>
            </a:r>
            <a:br>
              <a:rPr lang="en-US" sz="1600" b="1" dirty="0">
                <a:cs typeface="Arial"/>
              </a:rPr>
            </a:br>
            <a:r>
              <a:rPr lang="en-US" sz="1600" b="1" dirty="0">
                <a:cs typeface="Arial"/>
              </a:rPr>
              <a:t>Profile Relocated</a:t>
            </a:r>
          </a:p>
          <a:p>
            <a:pPr>
              <a:lnSpc>
                <a:spcPct val="90000"/>
              </a:lnSpc>
            </a:pPr>
            <a:endParaRPr lang="en-US" sz="1600" dirty="0"/>
          </a:p>
        </p:txBody>
      </p:sp>
      <p:sp>
        <p:nvSpPr>
          <p:cNvPr id="197" name="Rectangle 196"/>
          <p:cNvSpPr/>
          <p:nvPr/>
        </p:nvSpPr>
        <p:spPr>
          <a:xfrm>
            <a:off x="1358900" y="2286000"/>
            <a:ext cx="1155700" cy="850900"/>
          </a:xfrm>
          <a:prstGeom prst="rect">
            <a:avLst/>
          </a:prstGeom>
          <a:solidFill>
            <a:schemeClr val="accent2">
              <a:alpha val="53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192" name="Group 191"/>
          <p:cNvGrpSpPr/>
          <p:nvPr/>
        </p:nvGrpSpPr>
        <p:grpSpPr>
          <a:xfrm>
            <a:off x="3036279" y="2826149"/>
            <a:ext cx="691583" cy="590151"/>
            <a:chOff x="2984500" y="1574800"/>
            <a:chExt cx="952500" cy="812800"/>
          </a:xfrm>
        </p:grpSpPr>
        <p:sp>
          <p:nvSpPr>
            <p:cNvPr id="193" name="Isosceles Triangle 192"/>
            <p:cNvSpPr/>
            <p:nvPr/>
          </p:nvSpPr>
          <p:spPr>
            <a:xfrm>
              <a:off x="2984500" y="1574800"/>
              <a:ext cx="952500" cy="800100"/>
            </a:xfrm>
            <a:prstGeom prst="triangle">
              <a:avLst/>
            </a:prstGeom>
            <a:noFill/>
            <a:ln w="76200" cmpd="sng">
              <a:solidFill>
                <a:schemeClr val="accent6"/>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94" name="AutoShape 9"/>
            <p:cNvSpPr>
              <a:spLocks noChangeArrowheads="1"/>
            </p:cNvSpPr>
            <p:nvPr/>
          </p:nvSpPr>
          <p:spPr bwMode="auto">
            <a:xfrm>
              <a:off x="3086100" y="1701803"/>
              <a:ext cx="774700" cy="685797"/>
            </a:xfrm>
            <a:prstGeom prst="roundRect">
              <a:avLst>
                <a:gd name="adj" fmla="val 16667"/>
              </a:avLst>
            </a:prstGeom>
            <a:noFill/>
            <a:ln w="12700" algn="ctr">
              <a:noFill/>
              <a:round/>
              <a:headEnd/>
              <a:tailEnd/>
            </a:ln>
            <a:effectLst>
              <a:prstShdw prst="shdw17" dist="17961" dir="2700000">
                <a:srgbClr val="00558F"/>
              </a:prstShdw>
            </a:effectLst>
          </p:spPr>
          <p:txBody>
            <a:bodyPr wrap="none" anchor="ctr"/>
            <a:lstStyle/>
            <a:p>
              <a:pPr algn="ctr" eaLnBrk="1" hangingPunct="1"/>
              <a:r>
                <a:rPr lang="en-US" sz="3500" b="1" dirty="0" smtClean="0">
                  <a:solidFill>
                    <a:srgbClr val="652D89"/>
                  </a:solidFill>
                </a:rPr>
                <a:t>!</a:t>
              </a:r>
              <a:endParaRPr lang="en-US" sz="3500" b="1" dirty="0">
                <a:solidFill>
                  <a:srgbClr val="652D89"/>
                </a:solidFill>
              </a:endParaRPr>
            </a:p>
          </p:txBody>
        </p:sp>
      </p:grpSp>
      <p:grpSp>
        <p:nvGrpSpPr>
          <p:cNvPr id="188" name="Group 187"/>
          <p:cNvGrpSpPr/>
          <p:nvPr/>
        </p:nvGrpSpPr>
        <p:grpSpPr>
          <a:xfrm>
            <a:off x="1397000" y="2706923"/>
            <a:ext cx="1143000" cy="417278"/>
            <a:chOff x="6819900" y="2150687"/>
            <a:chExt cx="1143000" cy="467511"/>
          </a:xfrm>
        </p:grpSpPr>
        <p:sp>
          <p:nvSpPr>
            <p:cNvPr id="189" name="AutoShape 33"/>
            <p:cNvSpPr>
              <a:spLocks noChangeArrowheads="1"/>
            </p:cNvSpPr>
            <p:nvPr/>
          </p:nvSpPr>
          <p:spPr bwMode="auto">
            <a:xfrm>
              <a:off x="6819900" y="2177104"/>
              <a:ext cx="1143000" cy="441094"/>
            </a:xfrm>
            <a:prstGeom prst="roundRect">
              <a:avLst>
                <a:gd name="adj" fmla="val 12640"/>
              </a:avLst>
            </a:prstGeom>
            <a:gradFill flip="none" rotWithShape="1">
              <a:gsLst>
                <a:gs pos="100000">
                  <a:schemeClr val="accent5">
                    <a:lumMod val="60000"/>
                    <a:lumOff val="40000"/>
                  </a:schemeClr>
                </a:gs>
                <a:gs pos="0">
                  <a:srgbClr val="FFFFFF"/>
                </a:gs>
              </a:gsLst>
              <a:lin ang="2460000" scaled="0"/>
              <a:tileRect/>
            </a:gradFill>
            <a:ln w="12700">
              <a:solidFill>
                <a:schemeClr val="accent5"/>
              </a:solidFill>
              <a:round/>
              <a:headEnd/>
              <a:tailEnd/>
            </a:ln>
            <a:effectLst>
              <a:prstShdw prst="shdw17" dist="50800" dir="2700000">
                <a:srgbClr val="334041">
                  <a:alpha val="39000"/>
                </a:srgbClr>
              </a:prstShdw>
            </a:effectLst>
          </p:spPr>
          <p:txBody>
            <a:bodyPr wrap="none" anchor="ctr"/>
            <a:lstStyle/>
            <a:p>
              <a:endParaRPr lang="en-US" dirty="0"/>
            </a:p>
          </p:txBody>
        </p:sp>
        <p:pic>
          <p:nvPicPr>
            <p:cNvPr id="190" name="Picture 35" descr="WindowsFlag copy"/>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274536" y="2361826"/>
              <a:ext cx="242901" cy="227914"/>
            </a:xfrm>
            <a:prstGeom prst="rect">
              <a:avLst/>
            </a:prstGeom>
            <a:noFill/>
            <a:ln w="9525">
              <a:noFill/>
              <a:miter lim="800000"/>
              <a:headEnd/>
              <a:tailEnd/>
            </a:ln>
          </p:spPr>
        </p:pic>
        <p:sp>
          <p:nvSpPr>
            <p:cNvPr id="191" name="Text Box 34"/>
            <p:cNvSpPr txBox="1">
              <a:spLocks noChangeArrowheads="1"/>
            </p:cNvSpPr>
            <p:nvPr/>
          </p:nvSpPr>
          <p:spPr bwMode="auto">
            <a:xfrm>
              <a:off x="6855043" y="2150687"/>
              <a:ext cx="1075710" cy="261494"/>
            </a:xfrm>
            <a:prstGeom prst="rect">
              <a:avLst/>
            </a:prstGeom>
            <a:noFill/>
            <a:ln w="12700">
              <a:noFill/>
              <a:miter lim="800000"/>
              <a:headEnd/>
              <a:tailEnd/>
            </a:ln>
          </p:spPr>
          <p:txBody>
            <a:bodyPr wrap="none">
              <a:spAutoFit/>
            </a:bodyPr>
            <a:lstStyle/>
            <a:p>
              <a:pPr algn="ctr" eaLnBrk="1" hangingPunct="1">
                <a:lnSpc>
                  <a:spcPct val="90000"/>
                </a:lnSpc>
              </a:pPr>
              <a:r>
                <a:rPr lang="en-US" sz="1000" b="1" dirty="0" smtClean="0">
                  <a:solidFill>
                    <a:srgbClr val="334041"/>
                  </a:solidFill>
                </a:rPr>
                <a:t>Service Profile</a:t>
              </a:r>
              <a:endParaRPr lang="en-US" sz="1000" b="1" dirty="0">
                <a:solidFill>
                  <a:srgbClr val="334041"/>
                </a:solidFill>
              </a:endParaRPr>
            </a:p>
          </p:txBody>
        </p:sp>
      </p:grpSp>
    </p:spTree>
    <p:extLst>
      <p:ext uri="{BB962C8B-B14F-4D97-AF65-F5344CB8AC3E}">
        <p14:creationId xmlns:p14="http://schemas.microsoft.com/office/powerpoint/2010/main" val="559889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00"/>
                                        <p:tgtEl>
                                          <p:spTgt spid="188"/>
                                        </p:tgtEl>
                                      </p:cBhvr>
                                    </p:animEffect>
                                  </p:childTnLst>
                                </p:cTn>
                              </p:par>
                            </p:childTnLst>
                          </p:cTn>
                        </p:par>
                        <p:par>
                          <p:cTn id="8" fill="hold">
                            <p:stCondLst>
                              <p:cond delay="1000"/>
                            </p:stCondLst>
                            <p:childTnLst>
                              <p:par>
                                <p:cTn id="9" presetID="22" presetClass="entr" presetSubtype="1" repeatCount="3000"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Effect transition="in" filter="wipe(up)">
                                      <p:cBhvr>
                                        <p:cTn id="11" dur="1000"/>
                                        <p:tgtEl>
                                          <p:spTgt spid="197"/>
                                        </p:tgtEl>
                                      </p:cBhvr>
                                    </p:animEffect>
                                  </p:childTnLst>
                                </p:cTn>
                              </p:par>
                              <p:par>
                                <p:cTn id="12" presetID="22" presetClass="entr" presetSubtype="1" repeatCount="3000" fill="hold" grpId="0" nodeType="withEffect">
                                  <p:stCondLst>
                                    <p:cond delay="0"/>
                                  </p:stCondLst>
                                  <p:childTnLst>
                                    <p:set>
                                      <p:cBhvr>
                                        <p:cTn id="13" dur="1" fill="hold">
                                          <p:stCondLst>
                                            <p:cond delay="0"/>
                                          </p:stCondLst>
                                        </p:cTn>
                                        <p:tgtEl>
                                          <p:spTgt spid="198"/>
                                        </p:tgtEl>
                                        <p:attrNameLst>
                                          <p:attrName>style.visibility</p:attrName>
                                        </p:attrNameLst>
                                      </p:cBhvr>
                                      <p:to>
                                        <p:strVal val="visible"/>
                                      </p:to>
                                    </p:set>
                                    <p:animEffect transition="in" filter="wipe(up)">
                                      <p:cBhvr>
                                        <p:cTn id="14" dur="1000"/>
                                        <p:tgtEl>
                                          <p:spTgt spid="19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wipe(left)">
                                      <p:cBhvr>
                                        <p:cTn id="17" dur="1000"/>
                                        <p:tgtEl>
                                          <p:spTgt spid="60"/>
                                        </p:tgtEl>
                                      </p:cBhvr>
                                    </p:animEffec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192"/>
                                        </p:tgtEl>
                                        <p:attrNameLst>
                                          <p:attrName>style.visibility</p:attrName>
                                        </p:attrNameLst>
                                      </p:cBhvr>
                                      <p:to>
                                        <p:strVal val="visible"/>
                                      </p:to>
                                    </p:set>
                                    <p:animEffect transition="in" filter="fade">
                                      <p:cBhvr>
                                        <p:cTn id="21" dur="500"/>
                                        <p:tgtEl>
                                          <p:spTgt spid="192"/>
                                        </p:tgtEl>
                                      </p:cBhvr>
                                    </p:animEffect>
                                  </p:childTnLst>
                                </p:cTn>
                              </p:par>
                            </p:childTnLst>
                          </p:cTn>
                        </p:par>
                        <p:par>
                          <p:cTn id="22" fill="hold">
                            <p:stCondLst>
                              <p:cond delay="4500"/>
                            </p:stCondLst>
                            <p:childTnLst>
                              <p:par>
                                <p:cTn id="23" presetID="35" presetClass="emph" presetSubtype="0" repeatCount="2000" fill="hold" nodeType="afterEffect">
                                  <p:stCondLst>
                                    <p:cond delay="0"/>
                                  </p:stCondLst>
                                  <p:childTnLst>
                                    <p:anim calcmode="discrete" valueType="str">
                                      <p:cBhvr>
                                        <p:cTn id="24" dur="1000" fill="hold"/>
                                        <p:tgtEl>
                                          <p:spTgt spid="192"/>
                                        </p:tgtEl>
                                        <p:attrNameLst>
                                          <p:attrName>style.visibility</p:attrName>
                                        </p:attrNameLst>
                                      </p:cBhvr>
                                      <p:tavLst>
                                        <p:tav tm="0">
                                          <p:val>
                                            <p:strVal val="hidden"/>
                                          </p:val>
                                        </p:tav>
                                        <p:tav tm="50000">
                                          <p:val>
                                            <p:strVal val="visible"/>
                                          </p:val>
                                        </p:tav>
                                      </p:tavLst>
                                    </p:anim>
                                  </p:childTnLst>
                                </p:cTn>
                              </p:par>
                              <p:par>
                                <p:cTn id="25" presetID="22" presetClass="entr" presetSubtype="8"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1000"/>
                                        <p:tgtEl>
                                          <p:spTgt spid="61"/>
                                        </p:tgtEl>
                                      </p:cBhvr>
                                    </p:animEffect>
                                  </p:childTnLst>
                                </p:cTn>
                              </p:par>
                            </p:childTnLst>
                          </p:cTn>
                        </p:par>
                        <p:par>
                          <p:cTn id="28" fill="hold">
                            <p:stCondLst>
                              <p:cond delay="6500"/>
                            </p:stCondLst>
                            <p:childTnLst>
                              <p:par>
                                <p:cTn id="29" presetID="22" presetClass="entr" presetSubtype="1" repeatCount="3000" fill="hold" grpId="2"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1000"/>
                                        <p:tgtEl>
                                          <p:spTgt spid="198"/>
                                        </p:tgtEl>
                                      </p:cBhvr>
                                    </p:animEffect>
                                  </p:childTnLst>
                                </p:cTn>
                              </p:par>
                              <p:par>
                                <p:cTn id="32" presetID="22" presetClass="entr" presetSubtype="1" repeatCount="3000" fill="hold" grpId="2" nodeType="withEffect">
                                  <p:stCondLst>
                                    <p:cond delay="0"/>
                                  </p:stCondLst>
                                  <p:childTnLst>
                                    <p:set>
                                      <p:cBhvr>
                                        <p:cTn id="33" dur="1" fill="hold">
                                          <p:stCondLst>
                                            <p:cond delay="0"/>
                                          </p:stCondLst>
                                        </p:cTn>
                                        <p:tgtEl>
                                          <p:spTgt spid="197"/>
                                        </p:tgtEl>
                                        <p:attrNameLst>
                                          <p:attrName>style.visibility</p:attrName>
                                        </p:attrNameLst>
                                      </p:cBhvr>
                                      <p:to>
                                        <p:strVal val="visible"/>
                                      </p:to>
                                    </p:set>
                                    <p:animEffect transition="in" filter="wipe(up)">
                                      <p:cBhvr>
                                        <p:cTn id="34" dur="1000"/>
                                        <p:tgtEl>
                                          <p:spTgt spid="19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ipe(left)">
                                      <p:cBhvr>
                                        <p:cTn id="37" dur="1000"/>
                                        <p:tgtEl>
                                          <p:spTgt spid="62"/>
                                        </p:tgtEl>
                                      </p:cBhvr>
                                    </p:animEffect>
                                  </p:childTnLst>
                                </p:cTn>
                              </p:par>
                            </p:childTnLst>
                          </p:cTn>
                        </p:par>
                        <p:par>
                          <p:cTn id="38" fill="hold">
                            <p:stCondLst>
                              <p:cond delay="9500"/>
                            </p:stCondLst>
                            <p:childTnLst>
                              <p:par>
                                <p:cTn id="39" presetID="22" presetClass="entr" presetSubtype="8" fill="hold" grpId="0" nodeType="afterEffect">
                                  <p:stCondLst>
                                    <p:cond delay="300"/>
                                  </p:stCondLst>
                                  <p:childTnLst>
                                    <p:set>
                                      <p:cBhvr>
                                        <p:cTn id="40" dur="1" fill="hold">
                                          <p:stCondLst>
                                            <p:cond delay="0"/>
                                          </p:stCondLst>
                                        </p:cTn>
                                        <p:tgtEl>
                                          <p:spTgt spid="63"/>
                                        </p:tgtEl>
                                        <p:attrNameLst>
                                          <p:attrName>style.visibility</p:attrName>
                                        </p:attrNameLst>
                                      </p:cBhvr>
                                      <p:to>
                                        <p:strVal val="visible"/>
                                      </p:to>
                                    </p:set>
                                    <p:animEffect transition="in" filter="wipe(left)">
                                      <p:cBhvr>
                                        <p:cTn id="41" dur="1000"/>
                                        <p:tgtEl>
                                          <p:spTgt spid="63"/>
                                        </p:tgtEl>
                                      </p:cBhvr>
                                    </p:animEffect>
                                  </p:childTnLst>
                                </p:cTn>
                              </p:par>
                            </p:childTnLst>
                          </p:cTn>
                        </p:par>
                        <p:par>
                          <p:cTn id="42" fill="hold">
                            <p:stCondLst>
                              <p:cond delay="10800"/>
                            </p:stCondLst>
                            <p:childTnLst>
                              <p:par>
                                <p:cTn id="43" presetID="10" presetClass="exit" presetSubtype="0" fill="hold" grpId="1" nodeType="afterEffect">
                                  <p:stCondLst>
                                    <p:cond delay="0"/>
                                  </p:stCondLst>
                                  <p:childTnLst>
                                    <p:animEffect transition="out" filter="fade">
                                      <p:cBhvr>
                                        <p:cTn id="44" dur="500"/>
                                        <p:tgtEl>
                                          <p:spTgt spid="198"/>
                                        </p:tgtEl>
                                      </p:cBhvr>
                                    </p:animEffect>
                                    <p:set>
                                      <p:cBhvr>
                                        <p:cTn id="45" dur="1" fill="hold">
                                          <p:stCondLst>
                                            <p:cond delay="499"/>
                                          </p:stCondLst>
                                        </p:cTn>
                                        <p:tgtEl>
                                          <p:spTgt spid="198"/>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97"/>
                                        </p:tgtEl>
                                      </p:cBhvr>
                                    </p:animEffect>
                                    <p:set>
                                      <p:cBhvr>
                                        <p:cTn id="48" dur="1" fill="hold">
                                          <p:stCondLst>
                                            <p:cond delay="499"/>
                                          </p:stCondLst>
                                        </p:cTn>
                                        <p:tgtEl>
                                          <p:spTgt spid="197"/>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92"/>
                                        </p:tgtEl>
                                      </p:cBhvr>
                                    </p:animEffect>
                                    <p:set>
                                      <p:cBhvr>
                                        <p:cTn id="51" dur="1" fill="hold">
                                          <p:stCondLst>
                                            <p:cond delay="499"/>
                                          </p:stCondLst>
                                        </p:cTn>
                                        <p:tgtEl>
                                          <p:spTgt spid="192"/>
                                        </p:tgtEl>
                                        <p:attrNameLst>
                                          <p:attrName>style.visibility</p:attrName>
                                        </p:attrNameLst>
                                      </p:cBhvr>
                                      <p:to>
                                        <p:strVal val="hidden"/>
                                      </p:to>
                                    </p:set>
                                  </p:childTnLst>
                                </p:cTn>
                              </p:par>
                            </p:childTnLst>
                          </p:cTn>
                        </p:par>
                        <p:par>
                          <p:cTn id="52" fill="hold">
                            <p:stCondLst>
                              <p:cond delay="11300"/>
                            </p:stCondLst>
                            <p:childTnLst>
                              <p:par>
                                <p:cTn id="53" presetID="0" presetClass="path" presetSubtype="0" accel="50000" decel="50000" fill="hold" nodeType="afterEffect">
                                  <p:stCondLst>
                                    <p:cond delay="300"/>
                                  </p:stCondLst>
                                  <p:childTnLst>
                                    <p:animMotion origin="layout" path="M 2.22222E-6 5.55112E-17 C 0.02048 -0.01296 0.10035 -0.06898 0.12309 -0.07755 C 0.14583 -0.08611 0.13403 -0.0625 0.13611 -0.05208 C 0.13819 -0.04167 0.13611 -0.02407 0.13611 -0.01458 C 0.13611 -0.00509 0.13576 -0.00162 0.13559 0.00463 C 0.13541 0.01088 0.13541 0.01921 0.13524 0.02315 " pathEditMode="relative" rAng="0" ptsTypes="aaaaaa">
                                      <p:cBhvr>
                                        <p:cTn id="54" dur="1000" fill="hold"/>
                                        <p:tgtEl>
                                          <p:spTgt spid="188"/>
                                        </p:tgtEl>
                                        <p:attrNameLst>
                                          <p:attrName>ppt_x</p:attrName>
                                          <p:attrName>ppt_y</p:attrName>
                                        </p:attrNameLst>
                                      </p:cBhvr>
                                      <p:rCtr x="7292" y="-3148"/>
                                    </p:animMotion>
                                  </p:childTnLst>
                                </p:cTn>
                              </p:par>
                            </p:childTnLst>
                          </p:cTn>
                        </p:par>
                        <p:par>
                          <p:cTn id="55" fill="hold">
                            <p:stCondLst>
                              <p:cond delay="12600"/>
                            </p:stCondLst>
                            <p:childTnLst>
                              <p:par>
                                <p:cTn id="56" presetID="22" presetClass="entr" presetSubtype="8" fill="hold" grpId="0" nodeType="afterEffect">
                                  <p:stCondLst>
                                    <p:cond delay="0"/>
                                  </p:stCondLst>
                                  <p:childTnLst>
                                    <p:set>
                                      <p:cBhvr>
                                        <p:cTn id="57" dur="1" fill="hold">
                                          <p:stCondLst>
                                            <p:cond delay="0"/>
                                          </p:stCondLst>
                                        </p:cTn>
                                        <p:tgtEl>
                                          <p:spTgt spid="196"/>
                                        </p:tgtEl>
                                        <p:attrNameLst>
                                          <p:attrName>style.visibility</p:attrName>
                                        </p:attrNameLst>
                                      </p:cBhvr>
                                      <p:to>
                                        <p:strVal val="visible"/>
                                      </p:to>
                                    </p:set>
                                    <p:animEffect transition="in" filter="wipe(left)">
                                      <p:cBhvr>
                                        <p:cTn id="58" dur="1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8" grpId="1" animBg="1"/>
      <p:bldP spid="198" grpId="2" animBg="1"/>
      <p:bldP spid="60" grpId="0"/>
      <p:bldP spid="61" grpId="0"/>
      <p:bldP spid="62" grpId="0"/>
      <p:bldP spid="63" grpId="0"/>
      <p:bldP spid="196" grpId="0"/>
      <p:bldP spid="197" grpId="0" animBg="1"/>
      <p:bldP spid="197" grpId="1" animBg="1"/>
      <p:bldP spid="197"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ounded Rectangle 155"/>
          <p:cNvSpPr/>
          <p:nvPr/>
        </p:nvSpPr>
        <p:spPr>
          <a:xfrm>
            <a:off x="800100" y="1485900"/>
            <a:ext cx="7277100" cy="4737099"/>
          </a:xfrm>
          <a:prstGeom prst="roundRect">
            <a:avLst>
              <a:gd name="adj" fmla="val 0"/>
            </a:avLst>
          </a:prstGeom>
          <a:gradFill flip="none" rotWithShape="1">
            <a:gsLst>
              <a:gs pos="0">
                <a:schemeClr val="accent6">
                  <a:lumMod val="20000"/>
                  <a:lumOff val="80000"/>
                  <a:alpha val="68000"/>
                </a:schemeClr>
              </a:gs>
              <a:gs pos="47000">
                <a:schemeClr val="bg1"/>
              </a:gs>
              <a:gs pos="100000">
                <a:schemeClr val="accent6">
                  <a:lumMod val="20000"/>
                  <a:lumOff val="80000"/>
                  <a:alpha val="68000"/>
                </a:schemeClr>
              </a:gs>
            </a:gsLst>
            <a:lin ang="2700000" scaled="1"/>
            <a:tileRect/>
          </a:gradFill>
          <a:ln w="19050" cmpd="sng">
            <a:solidFill>
              <a:srgbClr val="652D89"/>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lvl="0" fontAlgn="auto">
              <a:spcBef>
                <a:spcPts val="1200"/>
              </a:spcBef>
              <a:spcAft>
                <a:spcPts val="0"/>
              </a:spcAft>
              <a:buClr>
                <a:schemeClr val="accent4"/>
              </a:buClr>
              <a:buSzPct val="99000"/>
            </a:pPr>
            <a:endParaRPr lang="en-US" sz="1900" dirty="0">
              <a:solidFill>
                <a:srgbClr val="435153"/>
              </a:solidFill>
            </a:endParaRPr>
          </a:p>
        </p:txBody>
      </p:sp>
      <p:sp>
        <p:nvSpPr>
          <p:cNvPr id="2" name="Title 1"/>
          <p:cNvSpPr>
            <a:spLocks noGrp="1"/>
          </p:cNvSpPr>
          <p:nvPr>
            <p:ph type="title"/>
          </p:nvPr>
        </p:nvSpPr>
        <p:spPr/>
        <p:txBody>
          <a:bodyPr/>
          <a:lstStyle/>
          <a:p>
            <a:r>
              <a:rPr lang="en-US" dirty="0" smtClean="0"/>
              <a:t>Integrated VM Guest/Host Recovery</a:t>
            </a:r>
            <a:endParaRPr lang="en-US" dirty="0"/>
          </a:p>
        </p:txBody>
      </p:sp>
      <p:grpSp>
        <p:nvGrpSpPr>
          <p:cNvPr id="162" name="Group 161"/>
          <p:cNvGrpSpPr/>
          <p:nvPr/>
        </p:nvGrpSpPr>
        <p:grpSpPr>
          <a:xfrm>
            <a:off x="372586" y="1269306"/>
            <a:ext cx="2461590" cy="1042094"/>
            <a:chOff x="372586" y="1396306"/>
            <a:chExt cx="2461590" cy="1042094"/>
          </a:xfrm>
        </p:grpSpPr>
        <p:sp>
          <p:nvSpPr>
            <p:cNvPr id="160" name="Rounded Rectangle 159"/>
            <p:cNvSpPr/>
            <p:nvPr/>
          </p:nvSpPr>
          <p:spPr bwMode="auto">
            <a:xfrm>
              <a:off x="372586" y="1396306"/>
              <a:ext cx="2385390" cy="1042094"/>
            </a:xfrm>
            <a:prstGeom prst="roundRect">
              <a:avLst>
                <a:gd name="adj" fmla="val 10989"/>
              </a:avLst>
            </a:prstGeom>
            <a:gradFill flip="none" rotWithShape="1">
              <a:gsLst>
                <a:gs pos="16000">
                  <a:schemeClr val="accent5">
                    <a:lumMod val="60000"/>
                    <a:lumOff val="40000"/>
                  </a:schemeClr>
                </a:gs>
                <a:gs pos="74000">
                  <a:schemeClr val="accent5"/>
                </a:gs>
              </a:gsLst>
              <a:lin ang="2700000" scaled="0"/>
              <a:tileRect/>
            </a:gra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 name="Rounded Rectangle 3"/>
            <p:cNvSpPr/>
            <p:nvPr/>
          </p:nvSpPr>
          <p:spPr bwMode="auto">
            <a:xfrm>
              <a:off x="448786" y="1449727"/>
              <a:ext cx="2385390" cy="908991"/>
            </a:xfrm>
            <a:prstGeom prst="roundRect">
              <a:avLst/>
            </a:prstGeom>
            <a:no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defTabSz="814388"/>
              <a:r>
                <a:rPr lang="en-US" sz="1200" b="1" dirty="0" smtClean="0">
                  <a:solidFill>
                    <a:srgbClr val="0096D6"/>
                  </a:solidFill>
                </a:rPr>
                <a:t>Notification of failing vSphere Host Server received by monitoring application</a:t>
              </a:r>
              <a:endParaRPr kumimoji="0" lang="en-US" sz="1200" b="1" i="0" u="none" strike="noStrike" cap="none" normalizeH="0" baseline="0" dirty="0" smtClean="0">
                <a:ln>
                  <a:noFill/>
                </a:ln>
                <a:solidFill>
                  <a:srgbClr val="0096D6"/>
                </a:solidFill>
                <a:effectLst/>
                <a:latin typeface="Arial" charset="0"/>
              </a:endParaRPr>
            </a:p>
          </p:txBody>
        </p:sp>
      </p:grpSp>
      <p:sp>
        <p:nvSpPr>
          <p:cNvPr id="55" name="Right Arrow 54"/>
          <p:cNvSpPr/>
          <p:nvPr/>
        </p:nvSpPr>
        <p:spPr bwMode="auto">
          <a:xfrm>
            <a:off x="2877522" y="3072152"/>
            <a:ext cx="415643" cy="394395"/>
          </a:xfrm>
          <a:prstGeom prst="rightArrow">
            <a:avLst/>
          </a:prstGeom>
          <a:gradFill flip="none" rotWithShape="1">
            <a:gsLst>
              <a:gs pos="0">
                <a:schemeClr val="accent1"/>
              </a:gs>
              <a:gs pos="100000">
                <a:schemeClr val="tx1">
                  <a:lumMod val="75000"/>
                </a:schemeClr>
              </a:gs>
            </a:gsLst>
            <a:lin ang="0" scaled="1"/>
            <a:tileRect/>
          </a:gra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6" name="Right Arrow 55"/>
          <p:cNvSpPr/>
          <p:nvPr/>
        </p:nvSpPr>
        <p:spPr bwMode="auto">
          <a:xfrm>
            <a:off x="5883557" y="3085404"/>
            <a:ext cx="415643" cy="394395"/>
          </a:xfrm>
          <a:prstGeom prst="rightArrow">
            <a:avLst/>
          </a:prstGeom>
          <a:gradFill flip="none" rotWithShape="1">
            <a:gsLst>
              <a:gs pos="0">
                <a:schemeClr val="accent1"/>
              </a:gs>
              <a:gs pos="100000">
                <a:schemeClr val="tx1">
                  <a:lumMod val="75000"/>
                </a:schemeClr>
              </a:gs>
            </a:gsLst>
            <a:lin ang="0" scaled="1"/>
            <a:tileRect/>
          </a:gra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7" name="Right Arrow 56"/>
          <p:cNvSpPr/>
          <p:nvPr/>
        </p:nvSpPr>
        <p:spPr bwMode="auto">
          <a:xfrm rot="5400000">
            <a:off x="1356205" y="2364898"/>
            <a:ext cx="386389" cy="431800"/>
          </a:xfrm>
          <a:prstGeom prst="rightArrow">
            <a:avLst/>
          </a:prstGeom>
          <a:gradFill flip="none" rotWithShape="1">
            <a:gsLst>
              <a:gs pos="0">
                <a:schemeClr val="accent1"/>
              </a:gs>
              <a:gs pos="100000">
                <a:schemeClr val="tx1">
                  <a:lumMod val="75000"/>
                </a:schemeClr>
              </a:gs>
            </a:gsLst>
            <a:lin ang="0" scaled="1"/>
            <a:tileRect/>
          </a:gra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163" name="Group 162"/>
          <p:cNvGrpSpPr/>
          <p:nvPr/>
        </p:nvGrpSpPr>
        <p:grpSpPr>
          <a:xfrm>
            <a:off x="372586" y="2831406"/>
            <a:ext cx="2449446" cy="1042094"/>
            <a:chOff x="372586" y="2894906"/>
            <a:chExt cx="2449446" cy="1042094"/>
          </a:xfrm>
        </p:grpSpPr>
        <p:sp>
          <p:nvSpPr>
            <p:cNvPr id="52" name="Rounded Rectangle 51"/>
            <p:cNvSpPr/>
            <p:nvPr/>
          </p:nvSpPr>
          <p:spPr bwMode="auto">
            <a:xfrm>
              <a:off x="372586" y="2894906"/>
              <a:ext cx="2385390" cy="1042094"/>
            </a:xfrm>
            <a:prstGeom prst="roundRect">
              <a:avLst>
                <a:gd name="adj" fmla="val 10989"/>
              </a:avLst>
            </a:prstGeom>
            <a:gradFill flip="none" rotWithShape="1">
              <a:gsLst>
                <a:gs pos="0">
                  <a:schemeClr val="accent1"/>
                </a:gs>
                <a:gs pos="100000">
                  <a:schemeClr val="tx1">
                    <a:lumMod val="75000"/>
                  </a:schemeClr>
                </a:gs>
              </a:gsLst>
              <a:lin ang="2940000" scaled="0"/>
              <a:tileRect/>
            </a:gradFill>
            <a:ln w="9525" cap="flat" cmpd="sng" algn="ctr">
              <a:solidFill>
                <a:schemeClr val="accent5"/>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8" name="TextBox 57"/>
            <p:cNvSpPr txBox="1"/>
            <p:nvPr/>
          </p:nvSpPr>
          <p:spPr>
            <a:xfrm>
              <a:off x="565849" y="3078216"/>
              <a:ext cx="2256183" cy="646331"/>
            </a:xfrm>
            <a:prstGeom prst="rect">
              <a:avLst/>
            </a:prstGeom>
            <a:noFill/>
          </p:spPr>
          <p:txBody>
            <a:bodyPr wrap="square" rtlCol="0">
              <a:spAutoFit/>
            </a:bodyPr>
            <a:lstStyle/>
            <a:p>
              <a:r>
                <a:rPr lang="en-US" sz="1200" b="1" dirty="0" smtClean="0">
                  <a:solidFill>
                    <a:schemeClr val="bg1"/>
                  </a:solidFill>
                </a:rPr>
                <a:t>Instantiate Service </a:t>
              </a:r>
              <a:br>
                <a:rPr lang="en-US" sz="1200" b="1" dirty="0" smtClean="0">
                  <a:solidFill>
                    <a:schemeClr val="bg1"/>
                  </a:solidFill>
                </a:rPr>
              </a:br>
              <a:r>
                <a:rPr lang="en-US" sz="1200" b="1" dirty="0" smtClean="0">
                  <a:solidFill>
                    <a:schemeClr val="bg1"/>
                  </a:solidFill>
                </a:rPr>
                <a:t>Profile from </a:t>
              </a:r>
              <a:r>
                <a:rPr lang="en-US" sz="1200" b="1" dirty="0" err="1" smtClean="0">
                  <a:solidFill>
                    <a:schemeClr val="bg1"/>
                  </a:solidFill>
                </a:rPr>
                <a:t>vSphere</a:t>
              </a:r>
              <a:r>
                <a:rPr lang="en-US" sz="1200" b="1" dirty="0" smtClean="0">
                  <a:solidFill>
                    <a:schemeClr val="bg1"/>
                  </a:solidFill>
                </a:rPr>
                <a:t> </a:t>
              </a:r>
              <a:br>
                <a:rPr lang="en-US" sz="1200" b="1" dirty="0" smtClean="0">
                  <a:solidFill>
                    <a:schemeClr val="bg1"/>
                  </a:solidFill>
                </a:rPr>
              </a:br>
              <a:r>
                <a:rPr lang="en-US" sz="1200" b="1" dirty="0" smtClean="0">
                  <a:solidFill>
                    <a:schemeClr val="bg1"/>
                  </a:solidFill>
                </a:rPr>
                <a:t>Service Profile Template</a:t>
              </a:r>
              <a:endParaRPr lang="en-US" sz="1200" b="1" dirty="0">
                <a:solidFill>
                  <a:schemeClr val="bg1"/>
                </a:solidFill>
              </a:endParaRPr>
            </a:p>
          </p:txBody>
        </p:sp>
      </p:grpSp>
      <p:grpSp>
        <p:nvGrpSpPr>
          <p:cNvPr id="164" name="Group 163"/>
          <p:cNvGrpSpPr/>
          <p:nvPr/>
        </p:nvGrpSpPr>
        <p:grpSpPr>
          <a:xfrm>
            <a:off x="3365921" y="2831406"/>
            <a:ext cx="2458832" cy="1042094"/>
            <a:chOff x="3365921" y="2894906"/>
            <a:chExt cx="2458832" cy="1042094"/>
          </a:xfrm>
        </p:grpSpPr>
        <p:sp>
          <p:nvSpPr>
            <p:cNvPr id="53" name="Rounded Rectangle 52"/>
            <p:cNvSpPr/>
            <p:nvPr/>
          </p:nvSpPr>
          <p:spPr bwMode="auto">
            <a:xfrm>
              <a:off x="3365921" y="2894906"/>
              <a:ext cx="2385390" cy="1042094"/>
            </a:xfrm>
            <a:prstGeom prst="roundRect">
              <a:avLst>
                <a:gd name="adj" fmla="val 9853"/>
              </a:avLst>
            </a:prstGeom>
            <a:gradFill flip="none" rotWithShape="1">
              <a:gsLst>
                <a:gs pos="0">
                  <a:schemeClr val="accent1"/>
                </a:gs>
                <a:gs pos="100000">
                  <a:schemeClr val="tx1">
                    <a:lumMod val="75000"/>
                  </a:schemeClr>
                </a:gs>
              </a:gsLst>
              <a:lin ang="2940000" scaled="0"/>
              <a:tileRect/>
            </a:gradFill>
            <a:ln w="9525" cap="flat" cmpd="sng" algn="ctr">
              <a:solidFill>
                <a:schemeClr val="accent5"/>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9" name="TextBox 58"/>
            <p:cNvSpPr txBox="1"/>
            <p:nvPr/>
          </p:nvSpPr>
          <p:spPr>
            <a:xfrm>
              <a:off x="3568570" y="3014716"/>
              <a:ext cx="2256183" cy="830997"/>
            </a:xfrm>
            <a:prstGeom prst="rect">
              <a:avLst/>
            </a:prstGeom>
            <a:noFill/>
          </p:spPr>
          <p:txBody>
            <a:bodyPr wrap="square" rtlCol="0">
              <a:spAutoFit/>
            </a:bodyPr>
            <a:lstStyle/>
            <a:p>
              <a:r>
                <a:rPr lang="en-US" sz="1200" b="1" dirty="0" smtClean="0">
                  <a:solidFill>
                    <a:schemeClr val="bg1"/>
                  </a:solidFill>
                </a:rPr>
                <a:t>Apply vSphere Service Profile to </a:t>
              </a:r>
              <a:r>
                <a:rPr lang="en-US" sz="1200" b="1" dirty="0" err="1" smtClean="0">
                  <a:solidFill>
                    <a:schemeClr val="bg1"/>
                  </a:solidFill>
                </a:rPr>
                <a:t>vSphere</a:t>
              </a:r>
              <a:r>
                <a:rPr lang="en-US" sz="1200" b="1" dirty="0" smtClean="0">
                  <a:solidFill>
                    <a:schemeClr val="bg1"/>
                  </a:solidFill>
                </a:rPr>
                <a:t> </a:t>
              </a:r>
              <a:br>
                <a:rPr lang="en-US" sz="1200" b="1" dirty="0" smtClean="0">
                  <a:solidFill>
                    <a:schemeClr val="bg1"/>
                  </a:solidFill>
                </a:rPr>
              </a:br>
              <a:r>
                <a:rPr lang="en-US" sz="1200" b="1" dirty="0" smtClean="0">
                  <a:solidFill>
                    <a:schemeClr val="bg1"/>
                  </a:solidFill>
                </a:rPr>
                <a:t>Capable Server in </a:t>
              </a:r>
              <a:br>
                <a:rPr lang="en-US" sz="1200" b="1" dirty="0" smtClean="0">
                  <a:solidFill>
                    <a:schemeClr val="bg1"/>
                  </a:solidFill>
                </a:rPr>
              </a:br>
              <a:r>
                <a:rPr lang="en-US" sz="1200" b="1" dirty="0" smtClean="0">
                  <a:solidFill>
                    <a:schemeClr val="bg1"/>
                  </a:solidFill>
                </a:rPr>
                <a:t>VM Cluster</a:t>
              </a:r>
              <a:endParaRPr lang="en-US" sz="1200" b="1" dirty="0">
                <a:solidFill>
                  <a:schemeClr val="bg1"/>
                </a:solidFill>
              </a:endParaRPr>
            </a:p>
          </p:txBody>
        </p:sp>
      </p:grpSp>
      <p:grpSp>
        <p:nvGrpSpPr>
          <p:cNvPr id="165" name="Group 164"/>
          <p:cNvGrpSpPr/>
          <p:nvPr/>
        </p:nvGrpSpPr>
        <p:grpSpPr>
          <a:xfrm>
            <a:off x="6389073" y="2831406"/>
            <a:ext cx="2451102" cy="1042094"/>
            <a:chOff x="6389073" y="2894906"/>
            <a:chExt cx="2451102" cy="1042094"/>
          </a:xfrm>
        </p:grpSpPr>
        <p:sp>
          <p:nvSpPr>
            <p:cNvPr id="54" name="Rounded Rectangle 53"/>
            <p:cNvSpPr/>
            <p:nvPr/>
          </p:nvSpPr>
          <p:spPr bwMode="auto">
            <a:xfrm>
              <a:off x="6389073" y="2894906"/>
              <a:ext cx="2385390" cy="1042094"/>
            </a:xfrm>
            <a:prstGeom prst="roundRect">
              <a:avLst>
                <a:gd name="adj" fmla="val 10989"/>
              </a:avLst>
            </a:prstGeom>
            <a:gradFill flip="none" rotWithShape="1">
              <a:gsLst>
                <a:gs pos="0">
                  <a:schemeClr val="accent1"/>
                </a:gs>
                <a:gs pos="100000">
                  <a:schemeClr val="tx1">
                    <a:lumMod val="75000"/>
                  </a:schemeClr>
                </a:gs>
              </a:gsLst>
              <a:lin ang="2940000" scaled="0"/>
              <a:tileRect/>
            </a:gradFill>
            <a:ln w="9525" cap="flat" cmpd="sng" algn="ctr">
              <a:solidFill>
                <a:schemeClr val="accent5"/>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0" name="TextBox 59"/>
            <p:cNvSpPr txBox="1"/>
            <p:nvPr/>
          </p:nvSpPr>
          <p:spPr>
            <a:xfrm>
              <a:off x="6583992" y="3065516"/>
              <a:ext cx="2256183" cy="646331"/>
            </a:xfrm>
            <a:prstGeom prst="rect">
              <a:avLst/>
            </a:prstGeom>
            <a:noFill/>
          </p:spPr>
          <p:txBody>
            <a:bodyPr wrap="square" rtlCol="0">
              <a:spAutoFit/>
            </a:bodyPr>
            <a:lstStyle/>
            <a:p>
              <a:r>
                <a:rPr lang="en-US" sz="1200" b="1" dirty="0" smtClean="0">
                  <a:solidFill>
                    <a:schemeClr val="bg1"/>
                  </a:solidFill>
                </a:rPr>
                <a:t>Query status of </a:t>
              </a:r>
              <a:br>
                <a:rPr lang="en-US" sz="1200" b="1" dirty="0" smtClean="0">
                  <a:solidFill>
                    <a:schemeClr val="bg1"/>
                  </a:solidFill>
                </a:rPr>
              </a:br>
              <a:r>
                <a:rPr lang="en-US" sz="1200" b="1" dirty="0" err="1" smtClean="0">
                  <a:solidFill>
                    <a:schemeClr val="bg1"/>
                  </a:solidFill>
                </a:rPr>
                <a:t>vSphere</a:t>
              </a:r>
              <a:r>
                <a:rPr lang="en-US" sz="1200" b="1" dirty="0" smtClean="0">
                  <a:solidFill>
                    <a:schemeClr val="bg1"/>
                  </a:solidFill>
                </a:rPr>
                <a:t> Service </a:t>
              </a:r>
              <a:br>
                <a:rPr lang="en-US" sz="1200" b="1" dirty="0" smtClean="0">
                  <a:solidFill>
                    <a:schemeClr val="bg1"/>
                  </a:solidFill>
                </a:rPr>
              </a:br>
              <a:r>
                <a:rPr lang="en-US" sz="1200" b="1" dirty="0" smtClean="0">
                  <a:solidFill>
                    <a:schemeClr val="bg1"/>
                  </a:solidFill>
                </a:rPr>
                <a:t>Profile Association</a:t>
              </a:r>
              <a:endParaRPr lang="en-US" sz="1200" b="1" dirty="0">
                <a:solidFill>
                  <a:schemeClr val="bg1"/>
                </a:solidFill>
              </a:endParaRPr>
            </a:p>
          </p:txBody>
        </p:sp>
      </p:grpSp>
      <p:sp>
        <p:nvSpPr>
          <p:cNvPr id="61" name="Right Arrow 60"/>
          <p:cNvSpPr/>
          <p:nvPr/>
        </p:nvSpPr>
        <p:spPr bwMode="auto">
          <a:xfrm rot="5400000">
            <a:off x="7410313" y="4705218"/>
            <a:ext cx="441885" cy="434688"/>
          </a:xfrm>
          <a:prstGeom prst="rightArrow">
            <a:avLst/>
          </a:prstGeom>
          <a:gradFill flip="none" rotWithShape="1">
            <a:gsLst>
              <a:gs pos="0">
                <a:schemeClr val="accent1"/>
              </a:gs>
              <a:gs pos="100000">
                <a:schemeClr val="tx1">
                  <a:lumMod val="75000"/>
                </a:schemeClr>
              </a:gs>
            </a:gsLst>
            <a:lin ang="0" scaled="1"/>
            <a:tileRect/>
          </a:gra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2" name="Curved Up Arrow 61"/>
          <p:cNvSpPr/>
          <p:nvPr/>
        </p:nvSpPr>
        <p:spPr bwMode="auto">
          <a:xfrm>
            <a:off x="6654799" y="3937415"/>
            <a:ext cx="2044569" cy="685800"/>
          </a:xfrm>
          <a:prstGeom prst="curvedUpArrow">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3" name="Curved Up Arrow 62"/>
          <p:cNvSpPr/>
          <p:nvPr/>
        </p:nvSpPr>
        <p:spPr bwMode="auto">
          <a:xfrm rot="10800000">
            <a:off x="6553199" y="2089289"/>
            <a:ext cx="2044569" cy="685800"/>
          </a:xfrm>
          <a:prstGeom prst="curvedUpArrow">
            <a:avLst>
              <a:gd name="adj1" fmla="val 25000"/>
              <a:gd name="adj2" fmla="val 50000"/>
              <a:gd name="adj3" fmla="val 23148"/>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166" name="Group 165"/>
          <p:cNvGrpSpPr/>
          <p:nvPr/>
        </p:nvGrpSpPr>
        <p:grpSpPr>
          <a:xfrm>
            <a:off x="6350973" y="5247151"/>
            <a:ext cx="2385390" cy="864704"/>
            <a:chOff x="6350973" y="5247151"/>
            <a:chExt cx="2385390" cy="864704"/>
          </a:xfrm>
        </p:grpSpPr>
        <p:sp>
          <p:nvSpPr>
            <p:cNvPr id="3" name="Rounded Rectangle 2"/>
            <p:cNvSpPr/>
            <p:nvPr/>
          </p:nvSpPr>
          <p:spPr bwMode="auto">
            <a:xfrm>
              <a:off x="6350973" y="5247151"/>
              <a:ext cx="2385390" cy="864704"/>
            </a:xfrm>
            <a:prstGeom prst="roundRect">
              <a:avLst/>
            </a:prstGeom>
            <a:gradFill flip="none" rotWithShape="1">
              <a:gsLst>
                <a:gs pos="16000">
                  <a:schemeClr val="accent5">
                    <a:lumMod val="60000"/>
                    <a:lumOff val="40000"/>
                  </a:schemeClr>
                </a:gs>
                <a:gs pos="74000">
                  <a:schemeClr val="accent5"/>
                </a:gs>
              </a:gsLst>
              <a:lin ang="2700000" scaled="0"/>
              <a:tileRect/>
            </a:gra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4" name="TextBox 63"/>
            <p:cNvSpPr txBox="1"/>
            <p:nvPr/>
          </p:nvSpPr>
          <p:spPr>
            <a:xfrm>
              <a:off x="6477424" y="5376335"/>
              <a:ext cx="2256183" cy="646331"/>
            </a:xfrm>
            <a:prstGeom prst="rect">
              <a:avLst/>
            </a:prstGeom>
            <a:noFill/>
          </p:spPr>
          <p:txBody>
            <a:bodyPr wrap="square" rtlCol="0">
              <a:spAutoFit/>
            </a:bodyPr>
            <a:lstStyle/>
            <a:p>
              <a:r>
                <a:rPr lang="en-US" sz="1200" b="1" dirty="0" smtClean="0"/>
                <a:t>Signal availability of vSphere Server to other applications</a:t>
              </a:r>
              <a:endParaRPr lang="en-US" sz="1200" b="1" dirty="0"/>
            </a:p>
          </p:txBody>
        </p:sp>
      </p:grpSp>
      <p:sp>
        <p:nvSpPr>
          <p:cNvPr id="73" name="Rounded Rectangle 72"/>
          <p:cNvSpPr/>
          <p:nvPr/>
        </p:nvSpPr>
        <p:spPr bwMode="auto">
          <a:xfrm>
            <a:off x="4174259" y="1683603"/>
            <a:ext cx="1980878" cy="372674"/>
          </a:xfrm>
          <a:prstGeom prst="roundRect">
            <a:avLst/>
          </a:prstGeom>
          <a:gradFill flip="none" rotWithShape="1">
            <a:gsLst>
              <a:gs pos="0">
                <a:schemeClr val="accent6"/>
              </a:gs>
              <a:gs pos="77000">
                <a:schemeClr val="accent6">
                  <a:lumMod val="75000"/>
                </a:schemeClr>
              </a:gs>
            </a:gsLst>
            <a:lin ang="0" scaled="1"/>
            <a:tileRect/>
          </a:gradFill>
          <a:ln w="9525" cap="flat" cmpd="sng" algn="ctr">
            <a:no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External Stimulus</a:t>
            </a:r>
          </a:p>
        </p:txBody>
      </p:sp>
      <p:grpSp>
        <p:nvGrpSpPr>
          <p:cNvPr id="6" name="Group 5"/>
          <p:cNvGrpSpPr/>
          <p:nvPr/>
        </p:nvGrpSpPr>
        <p:grpSpPr>
          <a:xfrm>
            <a:off x="372586" y="4019573"/>
            <a:ext cx="2803420" cy="1665909"/>
            <a:chOff x="368300" y="4025063"/>
            <a:chExt cx="3356781" cy="1994739"/>
          </a:xfrm>
        </p:grpSpPr>
        <p:grpSp>
          <p:nvGrpSpPr>
            <p:cNvPr id="79" name="Group 78"/>
            <p:cNvGrpSpPr/>
            <p:nvPr/>
          </p:nvGrpSpPr>
          <p:grpSpPr>
            <a:xfrm>
              <a:off x="368300" y="4025063"/>
              <a:ext cx="3356781" cy="1994739"/>
              <a:chOff x="4296670" y="3920899"/>
              <a:chExt cx="3594099" cy="2135763"/>
            </a:xfrm>
          </p:grpSpPr>
          <p:sp>
            <p:nvSpPr>
              <p:cNvPr id="80" name="Rounded Rectangle 79"/>
              <p:cNvSpPr/>
              <p:nvPr/>
            </p:nvSpPr>
            <p:spPr>
              <a:xfrm>
                <a:off x="4309371" y="3921797"/>
                <a:ext cx="3568700" cy="2134865"/>
              </a:xfrm>
              <a:prstGeom prst="roundRect">
                <a:avLst>
                  <a:gd name="adj" fmla="val 4209"/>
                </a:avLst>
              </a:prstGeom>
              <a:gradFill flip="none" rotWithShape="1">
                <a:gsLst>
                  <a:gs pos="100000">
                    <a:schemeClr val="accent5">
                      <a:lumMod val="40000"/>
                      <a:lumOff val="60000"/>
                    </a:schemeClr>
                  </a:gs>
                  <a:gs pos="0">
                    <a:srgbClr val="FFFFFF"/>
                  </a:gs>
                </a:gsLst>
                <a:lin ang="2520000" scaled="0"/>
                <a:tileRect/>
              </a:gra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1" name="Round Same Side Corner Rectangle 80"/>
              <p:cNvSpPr/>
              <p:nvPr/>
            </p:nvSpPr>
            <p:spPr>
              <a:xfrm>
                <a:off x="4307375" y="3933662"/>
                <a:ext cx="3554328" cy="355276"/>
              </a:xfrm>
              <a:prstGeom prst="round2SameRect">
                <a:avLst>
                  <a:gd name="adj1" fmla="val 21555"/>
                  <a:gd name="adj2" fmla="val 0"/>
                </a:avLst>
              </a:prstGeom>
              <a:gradFill flip="none" rotWithShape="1">
                <a:gsLst>
                  <a:gs pos="1000">
                    <a:schemeClr val="accent5"/>
                  </a:gs>
                  <a:gs pos="100000">
                    <a:schemeClr val="accent2"/>
                  </a:gs>
                </a:gsLst>
                <a:lin ang="2820000" scaled="0"/>
                <a:tileRect/>
              </a:gra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2" name="TextBox 81"/>
              <p:cNvSpPr txBox="1"/>
              <p:nvPr/>
            </p:nvSpPr>
            <p:spPr>
              <a:xfrm>
                <a:off x="4296670" y="3920899"/>
                <a:ext cx="3594099" cy="726031"/>
              </a:xfrm>
              <a:prstGeom prst="rect">
                <a:avLst/>
              </a:prstGeom>
              <a:noFill/>
            </p:spPr>
            <p:txBody>
              <a:bodyPr wrap="square" tIns="27432" rtlCol="0">
                <a:spAutoFit/>
              </a:bodyPr>
              <a:lstStyle/>
              <a:p>
                <a:pPr marL="342900" lvl="0" indent="-342900" algn="ctr"/>
                <a:r>
                  <a:rPr lang="en-US" sz="1600" dirty="0" smtClean="0">
                    <a:solidFill>
                      <a:schemeClr val="bg1"/>
                    </a:solidFill>
                    <a:cs typeface="Times New Roman" pitchFamily="18" charset="0"/>
                  </a:rPr>
                  <a:t>Server Array                   XML API</a:t>
                </a:r>
                <a:endParaRPr lang="en-US" sz="1600" b="1" dirty="0">
                  <a:solidFill>
                    <a:schemeClr val="bg1"/>
                  </a:solidFill>
                </a:endParaRPr>
              </a:p>
            </p:txBody>
          </p:sp>
        </p:grpSp>
        <p:grpSp>
          <p:nvGrpSpPr>
            <p:cNvPr id="83" name="Group 82"/>
            <p:cNvGrpSpPr/>
            <p:nvPr/>
          </p:nvGrpSpPr>
          <p:grpSpPr>
            <a:xfrm>
              <a:off x="546221" y="4454139"/>
              <a:ext cx="3005467" cy="1439028"/>
              <a:chOff x="4775200" y="4432300"/>
              <a:chExt cx="3217948" cy="1540764"/>
            </a:xfrm>
          </p:grpSpPr>
          <p:grpSp>
            <p:nvGrpSpPr>
              <p:cNvPr id="84" name="Group 83"/>
              <p:cNvGrpSpPr/>
              <p:nvPr/>
            </p:nvGrpSpPr>
            <p:grpSpPr>
              <a:xfrm>
                <a:off x="4775200" y="4432300"/>
                <a:ext cx="258848" cy="1540764"/>
                <a:chOff x="5232400" y="4614164"/>
                <a:chExt cx="266700" cy="1587500"/>
              </a:xfrm>
            </p:grpSpPr>
            <p:pic>
              <p:nvPicPr>
                <p:cNvPr id="151" name="Picture 150"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4614164"/>
                  <a:ext cx="266700" cy="266700"/>
                </a:xfrm>
                <a:prstGeom prst="rect">
                  <a:avLst/>
                </a:prstGeom>
              </p:spPr>
            </p:pic>
            <p:pic>
              <p:nvPicPr>
                <p:cNvPr id="152" name="Picture 151"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4944364"/>
                  <a:ext cx="266700" cy="266700"/>
                </a:xfrm>
                <a:prstGeom prst="rect">
                  <a:avLst/>
                </a:prstGeom>
              </p:spPr>
            </p:pic>
            <p:pic>
              <p:nvPicPr>
                <p:cNvPr id="153" name="Picture 152"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274564"/>
                  <a:ext cx="266700" cy="266700"/>
                </a:xfrm>
                <a:prstGeom prst="rect">
                  <a:avLst/>
                </a:prstGeom>
              </p:spPr>
            </p:pic>
            <p:pic>
              <p:nvPicPr>
                <p:cNvPr id="154" name="Picture 153"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604764"/>
                  <a:ext cx="266700" cy="266700"/>
                </a:xfrm>
                <a:prstGeom prst="rect">
                  <a:avLst/>
                </a:prstGeom>
              </p:spPr>
            </p:pic>
            <p:pic>
              <p:nvPicPr>
                <p:cNvPr id="155" name="Picture 154"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934964"/>
                  <a:ext cx="266700" cy="266700"/>
                </a:xfrm>
                <a:prstGeom prst="rect">
                  <a:avLst/>
                </a:prstGeom>
              </p:spPr>
            </p:pic>
          </p:grpSp>
          <p:grpSp>
            <p:nvGrpSpPr>
              <p:cNvPr id="85" name="Group 84"/>
              <p:cNvGrpSpPr/>
              <p:nvPr/>
            </p:nvGrpSpPr>
            <p:grpSpPr>
              <a:xfrm>
                <a:off x="5044209" y="4432300"/>
                <a:ext cx="258848" cy="1540764"/>
                <a:chOff x="5232400" y="4614164"/>
                <a:chExt cx="266700" cy="1587500"/>
              </a:xfrm>
            </p:grpSpPr>
            <p:pic>
              <p:nvPicPr>
                <p:cNvPr id="146" name="Picture 145"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4614164"/>
                  <a:ext cx="266700" cy="266700"/>
                </a:xfrm>
                <a:prstGeom prst="rect">
                  <a:avLst/>
                </a:prstGeom>
              </p:spPr>
            </p:pic>
            <p:pic>
              <p:nvPicPr>
                <p:cNvPr id="147" name="Picture 146"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4944364"/>
                  <a:ext cx="266700" cy="266700"/>
                </a:xfrm>
                <a:prstGeom prst="rect">
                  <a:avLst/>
                </a:prstGeom>
              </p:spPr>
            </p:pic>
            <p:pic>
              <p:nvPicPr>
                <p:cNvPr id="148" name="Picture 147"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274564"/>
                  <a:ext cx="266700" cy="266700"/>
                </a:xfrm>
                <a:prstGeom prst="rect">
                  <a:avLst/>
                </a:prstGeom>
              </p:spPr>
            </p:pic>
            <p:pic>
              <p:nvPicPr>
                <p:cNvPr id="149" name="Picture 148"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604764"/>
                  <a:ext cx="266700" cy="266700"/>
                </a:xfrm>
                <a:prstGeom prst="rect">
                  <a:avLst/>
                </a:prstGeom>
              </p:spPr>
            </p:pic>
            <p:pic>
              <p:nvPicPr>
                <p:cNvPr id="150" name="Picture 149"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934964"/>
                  <a:ext cx="266700" cy="266700"/>
                </a:xfrm>
                <a:prstGeom prst="rect">
                  <a:avLst/>
                </a:prstGeom>
              </p:spPr>
            </p:pic>
          </p:grpSp>
          <p:grpSp>
            <p:nvGrpSpPr>
              <p:cNvPr id="86" name="Group 85"/>
              <p:cNvGrpSpPr/>
              <p:nvPr/>
            </p:nvGrpSpPr>
            <p:grpSpPr>
              <a:xfrm>
                <a:off x="5313218" y="4432300"/>
                <a:ext cx="258848" cy="1540764"/>
                <a:chOff x="5232400" y="4614164"/>
                <a:chExt cx="266700" cy="1587500"/>
              </a:xfrm>
            </p:grpSpPr>
            <p:pic>
              <p:nvPicPr>
                <p:cNvPr id="141" name="Picture 140"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4614164"/>
                  <a:ext cx="266700" cy="266700"/>
                </a:xfrm>
                <a:prstGeom prst="rect">
                  <a:avLst/>
                </a:prstGeom>
              </p:spPr>
            </p:pic>
            <p:pic>
              <p:nvPicPr>
                <p:cNvPr id="142" name="Picture 141"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4944364"/>
                  <a:ext cx="266700" cy="266700"/>
                </a:xfrm>
                <a:prstGeom prst="rect">
                  <a:avLst/>
                </a:prstGeom>
              </p:spPr>
            </p:pic>
            <p:pic>
              <p:nvPicPr>
                <p:cNvPr id="143" name="Picture 142"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274564"/>
                  <a:ext cx="266700" cy="266700"/>
                </a:xfrm>
                <a:prstGeom prst="rect">
                  <a:avLst/>
                </a:prstGeom>
              </p:spPr>
            </p:pic>
            <p:pic>
              <p:nvPicPr>
                <p:cNvPr id="144" name="Picture 143"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604764"/>
                  <a:ext cx="266700" cy="266700"/>
                </a:xfrm>
                <a:prstGeom prst="rect">
                  <a:avLst/>
                </a:prstGeom>
              </p:spPr>
            </p:pic>
            <p:pic>
              <p:nvPicPr>
                <p:cNvPr id="145" name="Picture 144"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934964"/>
                  <a:ext cx="266700" cy="266700"/>
                </a:xfrm>
                <a:prstGeom prst="rect">
                  <a:avLst/>
                </a:prstGeom>
              </p:spPr>
            </p:pic>
          </p:grpSp>
          <p:grpSp>
            <p:nvGrpSpPr>
              <p:cNvPr id="87" name="Group 86"/>
              <p:cNvGrpSpPr/>
              <p:nvPr/>
            </p:nvGrpSpPr>
            <p:grpSpPr>
              <a:xfrm>
                <a:off x="5582227" y="4432300"/>
                <a:ext cx="258848" cy="1540764"/>
                <a:chOff x="5232400" y="4614164"/>
                <a:chExt cx="266700" cy="1587500"/>
              </a:xfrm>
            </p:grpSpPr>
            <p:pic>
              <p:nvPicPr>
                <p:cNvPr id="136" name="Picture 135"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4614164"/>
                  <a:ext cx="266700" cy="266700"/>
                </a:xfrm>
                <a:prstGeom prst="rect">
                  <a:avLst/>
                </a:prstGeom>
              </p:spPr>
            </p:pic>
            <p:pic>
              <p:nvPicPr>
                <p:cNvPr id="137" name="Picture 136"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4944364"/>
                  <a:ext cx="266700" cy="266700"/>
                </a:xfrm>
                <a:prstGeom prst="rect">
                  <a:avLst/>
                </a:prstGeom>
              </p:spPr>
            </p:pic>
            <p:pic>
              <p:nvPicPr>
                <p:cNvPr id="138" name="Picture 137"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274564"/>
                  <a:ext cx="266700" cy="266700"/>
                </a:xfrm>
                <a:prstGeom prst="rect">
                  <a:avLst/>
                </a:prstGeom>
              </p:spPr>
            </p:pic>
            <p:pic>
              <p:nvPicPr>
                <p:cNvPr id="139" name="Picture 138"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604764"/>
                  <a:ext cx="266700" cy="266700"/>
                </a:xfrm>
                <a:prstGeom prst="rect">
                  <a:avLst/>
                </a:prstGeom>
              </p:spPr>
            </p:pic>
            <p:pic>
              <p:nvPicPr>
                <p:cNvPr id="140" name="Picture 139"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934964"/>
                  <a:ext cx="266700" cy="266700"/>
                </a:xfrm>
                <a:prstGeom prst="rect">
                  <a:avLst/>
                </a:prstGeom>
              </p:spPr>
            </p:pic>
          </p:grpSp>
          <p:grpSp>
            <p:nvGrpSpPr>
              <p:cNvPr id="88" name="Group 87"/>
              <p:cNvGrpSpPr/>
              <p:nvPr/>
            </p:nvGrpSpPr>
            <p:grpSpPr>
              <a:xfrm>
                <a:off x="5851236" y="4432300"/>
                <a:ext cx="258848" cy="1540764"/>
                <a:chOff x="5232400" y="4614164"/>
                <a:chExt cx="266700" cy="1587500"/>
              </a:xfrm>
            </p:grpSpPr>
            <p:pic>
              <p:nvPicPr>
                <p:cNvPr id="131" name="Picture 130"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4614164"/>
                  <a:ext cx="266700" cy="266700"/>
                </a:xfrm>
                <a:prstGeom prst="rect">
                  <a:avLst/>
                </a:prstGeom>
              </p:spPr>
            </p:pic>
            <p:pic>
              <p:nvPicPr>
                <p:cNvPr id="132" name="Picture 131"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4944364"/>
                  <a:ext cx="266700" cy="266700"/>
                </a:xfrm>
                <a:prstGeom prst="rect">
                  <a:avLst/>
                </a:prstGeom>
              </p:spPr>
            </p:pic>
            <p:pic>
              <p:nvPicPr>
                <p:cNvPr id="133" name="Picture 132"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274564"/>
                  <a:ext cx="266700" cy="266700"/>
                </a:xfrm>
                <a:prstGeom prst="rect">
                  <a:avLst/>
                </a:prstGeom>
              </p:spPr>
            </p:pic>
            <p:pic>
              <p:nvPicPr>
                <p:cNvPr id="134" name="Picture 133"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604764"/>
                  <a:ext cx="266700" cy="266700"/>
                </a:xfrm>
                <a:prstGeom prst="rect">
                  <a:avLst/>
                </a:prstGeom>
              </p:spPr>
            </p:pic>
            <p:pic>
              <p:nvPicPr>
                <p:cNvPr id="135" name="Picture 134"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934964"/>
                  <a:ext cx="266700" cy="266700"/>
                </a:xfrm>
                <a:prstGeom prst="rect">
                  <a:avLst/>
                </a:prstGeom>
              </p:spPr>
            </p:pic>
          </p:grpSp>
          <p:grpSp>
            <p:nvGrpSpPr>
              <p:cNvPr id="89" name="Group 88"/>
              <p:cNvGrpSpPr/>
              <p:nvPr/>
            </p:nvGrpSpPr>
            <p:grpSpPr>
              <a:xfrm>
                <a:off x="6120245" y="4432300"/>
                <a:ext cx="258848" cy="1540764"/>
                <a:chOff x="5232400" y="4614164"/>
                <a:chExt cx="266700" cy="1587500"/>
              </a:xfrm>
            </p:grpSpPr>
            <p:pic>
              <p:nvPicPr>
                <p:cNvPr id="126" name="Picture 125"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4614164"/>
                  <a:ext cx="266700" cy="266700"/>
                </a:xfrm>
                <a:prstGeom prst="rect">
                  <a:avLst/>
                </a:prstGeom>
              </p:spPr>
            </p:pic>
            <p:pic>
              <p:nvPicPr>
                <p:cNvPr id="127" name="Picture 126"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4944364"/>
                  <a:ext cx="266700" cy="266700"/>
                </a:xfrm>
                <a:prstGeom prst="rect">
                  <a:avLst/>
                </a:prstGeom>
              </p:spPr>
            </p:pic>
            <p:pic>
              <p:nvPicPr>
                <p:cNvPr id="128" name="Picture 127"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274564"/>
                  <a:ext cx="266700" cy="266700"/>
                </a:xfrm>
                <a:prstGeom prst="rect">
                  <a:avLst/>
                </a:prstGeom>
              </p:spPr>
            </p:pic>
            <p:pic>
              <p:nvPicPr>
                <p:cNvPr id="129" name="Picture 128"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604764"/>
                  <a:ext cx="266700" cy="266700"/>
                </a:xfrm>
                <a:prstGeom prst="rect">
                  <a:avLst/>
                </a:prstGeom>
              </p:spPr>
            </p:pic>
            <p:pic>
              <p:nvPicPr>
                <p:cNvPr id="130" name="Picture 129"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934964"/>
                  <a:ext cx="266700" cy="266700"/>
                </a:xfrm>
                <a:prstGeom prst="rect">
                  <a:avLst/>
                </a:prstGeom>
              </p:spPr>
            </p:pic>
          </p:grpSp>
          <p:grpSp>
            <p:nvGrpSpPr>
              <p:cNvPr id="90" name="Group 89"/>
              <p:cNvGrpSpPr/>
              <p:nvPr/>
            </p:nvGrpSpPr>
            <p:grpSpPr>
              <a:xfrm>
                <a:off x="6389254" y="4432300"/>
                <a:ext cx="258848" cy="1540764"/>
                <a:chOff x="5232400" y="4614164"/>
                <a:chExt cx="266700" cy="1587500"/>
              </a:xfrm>
            </p:grpSpPr>
            <p:pic>
              <p:nvPicPr>
                <p:cNvPr id="121" name="Picture 120"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4614164"/>
                  <a:ext cx="266700" cy="266700"/>
                </a:xfrm>
                <a:prstGeom prst="rect">
                  <a:avLst/>
                </a:prstGeom>
              </p:spPr>
            </p:pic>
            <p:pic>
              <p:nvPicPr>
                <p:cNvPr id="122" name="Picture 121"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4944364"/>
                  <a:ext cx="266700" cy="266700"/>
                </a:xfrm>
                <a:prstGeom prst="rect">
                  <a:avLst/>
                </a:prstGeom>
              </p:spPr>
            </p:pic>
            <p:pic>
              <p:nvPicPr>
                <p:cNvPr id="123" name="Picture 122"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274564"/>
                  <a:ext cx="266700" cy="266700"/>
                </a:xfrm>
                <a:prstGeom prst="rect">
                  <a:avLst/>
                </a:prstGeom>
              </p:spPr>
            </p:pic>
            <p:pic>
              <p:nvPicPr>
                <p:cNvPr id="124" name="Picture 123"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604764"/>
                  <a:ext cx="266700" cy="266700"/>
                </a:xfrm>
                <a:prstGeom prst="rect">
                  <a:avLst/>
                </a:prstGeom>
              </p:spPr>
            </p:pic>
            <p:pic>
              <p:nvPicPr>
                <p:cNvPr id="125" name="Picture 124"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934964"/>
                  <a:ext cx="266700" cy="266700"/>
                </a:xfrm>
                <a:prstGeom prst="rect">
                  <a:avLst/>
                </a:prstGeom>
              </p:spPr>
            </p:pic>
          </p:grpSp>
          <p:grpSp>
            <p:nvGrpSpPr>
              <p:cNvPr id="91" name="Group 90"/>
              <p:cNvGrpSpPr/>
              <p:nvPr/>
            </p:nvGrpSpPr>
            <p:grpSpPr>
              <a:xfrm>
                <a:off x="6658263" y="4432300"/>
                <a:ext cx="258848" cy="1540764"/>
                <a:chOff x="5232400" y="4614164"/>
                <a:chExt cx="266700" cy="1587500"/>
              </a:xfrm>
            </p:grpSpPr>
            <p:pic>
              <p:nvPicPr>
                <p:cNvPr id="116" name="Picture 115"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4614164"/>
                  <a:ext cx="266700" cy="266700"/>
                </a:xfrm>
                <a:prstGeom prst="rect">
                  <a:avLst/>
                </a:prstGeom>
              </p:spPr>
            </p:pic>
            <p:pic>
              <p:nvPicPr>
                <p:cNvPr id="117" name="Picture 116"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4944364"/>
                  <a:ext cx="266700" cy="266700"/>
                </a:xfrm>
                <a:prstGeom prst="rect">
                  <a:avLst/>
                </a:prstGeom>
              </p:spPr>
            </p:pic>
            <p:pic>
              <p:nvPicPr>
                <p:cNvPr id="118" name="Picture 117"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274564"/>
                  <a:ext cx="266700" cy="266700"/>
                </a:xfrm>
                <a:prstGeom prst="rect">
                  <a:avLst/>
                </a:prstGeom>
              </p:spPr>
            </p:pic>
            <p:pic>
              <p:nvPicPr>
                <p:cNvPr id="119" name="Picture 118"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604764"/>
                  <a:ext cx="266700" cy="266700"/>
                </a:xfrm>
                <a:prstGeom prst="rect">
                  <a:avLst/>
                </a:prstGeom>
              </p:spPr>
            </p:pic>
            <p:pic>
              <p:nvPicPr>
                <p:cNvPr id="120" name="Picture 119"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934964"/>
                  <a:ext cx="266700" cy="266700"/>
                </a:xfrm>
                <a:prstGeom prst="rect">
                  <a:avLst/>
                </a:prstGeom>
              </p:spPr>
            </p:pic>
          </p:grpSp>
          <p:grpSp>
            <p:nvGrpSpPr>
              <p:cNvPr id="92" name="Group 91"/>
              <p:cNvGrpSpPr/>
              <p:nvPr/>
            </p:nvGrpSpPr>
            <p:grpSpPr>
              <a:xfrm>
                <a:off x="6927272" y="4432300"/>
                <a:ext cx="258848" cy="1540764"/>
                <a:chOff x="5232400" y="4614164"/>
                <a:chExt cx="266700" cy="1587500"/>
              </a:xfrm>
            </p:grpSpPr>
            <p:pic>
              <p:nvPicPr>
                <p:cNvPr id="111" name="Picture 110"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4614164"/>
                  <a:ext cx="266700" cy="266700"/>
                </a:xfrm>
                <a:prstGeom prst="rect">
                  <a:avLst/>
                </a:prstGeom>
              </p:spPr>
            </p:pic>
            <p:pic>
              <p:nvPicPr>
                <p:cNvPr id="112" name="Picture 111"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4944364"/>
                  <a:ext cx="266700" cy="266700"/>
                </a:xfrm>
                <a:prstGeom prst="rect">
                  <a:avLst/>
                </a:prstGeom>
              </p:spPr>
            </p:pic>
            <p:pic>
              <p:nvPicPr>
                <p:cNvPr id="113" name="Picture 112"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274564"/>
                  <a:ext cx="266700" cy="266700"/>
                </a:xfrm>
                <a:prstGeom prst="rect">
                  <a:avLst/>
                </a:prstGeom>
              </p:spPr>
            </p:pic>
            <p:pic>
              <p:nvPicPr>
                <p:cNvPr id="114" name="Picture 113"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604764"/>
                  <a:ext cx="266700" cy="266700"/>
                </a:xfrm>
                <a:prstGeom prst="rect">
                  <a:avLst/>
                </a:prstGeom>
              </p:spPr>
            </p:pic>
            <p:pic>
              <p:nvPicPr>
                <p:cNvPr id="115" name="Picture 114"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934964"/>
                  <a:ext cx="266700" cy="266700"/>
                </a:xfrm>
                <a:prstGeom prst="rect">
                  <a:avLst/>
                </a:prstGeom>
              </p:spPr>
            </p:pic>
          </p:grpSp>
          <p:grpSp>
            <p:nvGrpSpPr>
              <p:cNvPr id="93" name="Group 92"/>
              <p:cNvGrpSpPr/>
              <p:nvPr/>
            </p:nvGrpSpPr>
            <p:grpSpPr>
              <a:xfrm>
                <a:off x="7196281" y="4432300"/>
                <a:ext cx="258848" cy="1540764"/>
                <a:chOff x="5232400" y="4614164"/>
                <a:chExt cx="266700" cy="1587500"/>
              </a:xfrm>
            </p:grpSpPr>
            <p:pic>
              <p:nvPicPr>
                <p:cNvPr id="106" name="Picture 105"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4614164"/>
                  <a:ext cx="266700" cy="266700"/>
                </a:xfrm>
                <a:prstGeom prst="rect">
                  <a:avLst/>
                </a:prstGeom>
              </p:spPr>
            </p:pic>
            <p:pic>
              <p:nvPicPr>
                <p:cNvPr id="107" name="Picture 106"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4944364"/>
                  <a:ext cx="266700" cy="266700"/>
                </a:xfrm>
                <a:prstGeom prst="rect">
                  <a:avLst/>
                </a:prstGeom>
              </p:spPr>
            </p:pic>
            <p:pic>
              <p:nvPicPr>
                <p:cNvPr id="108" name="Picture 107"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274564"/>
                  <a:ext cx="266700" cy="266700"/>
                </a:xfrm>
                <a:prstGeom prst="rect">
                  <a:avLst/>
                </a:prstGeom>
              </p:spPr>
            </p:pic>
            <p:pic>
              <p:nvPicPr>
                <p:cNvPr id="109" name="Picture 108"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604764"/>
                  <a:ext cx="266700" cy="266700"/>
                </a:xfrm>
                <a:prstGeom prst="rect">
                  <a:avLst/>
                </a:prstGeom>
              </p:spPr>
            </p:pic>
            <p:pic>
              <p:nvPicPr>
                <p:cNvPr id="110" name="Picture 109"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934964"/>
                  <a:ext cx="266700" cy="266700"/>
                </a:xfrm>
                <a:prstGeom prst="rect">
                  <a:avLst/>
                </a:prstGeom>
              </p:spPr>
            </p:pic>
          </p:grpSp>
          <p:grpSp>
            <p:nvGrpSpPr>
              <p:cNvPr id="94" name="Group 93"/>
              <p:cNvGrpSpPr/>
              <p:nvPr/>
            </p:nvGrpSpPr>
            <p:grpSpPr>
              <a:xfrm>
                <a:off x="7465290" y="4432300"/>
                <a:ext cx="258848" cy="1540764"/>
                <a:chOff x="5232400" y="4614164"/>
                <a:chExt cx="266700" cy="1587500"/>
              </a:xfrm>
            </p:grpSpPr>
            <p:pic>
              <p:nvPicPr>
                <p:cNvPr id="101" name="Picture 100"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4614164"/>
                  <a:ext cx="266700" cy="266700"/>
                </a:xfrm>
                <a:prstGeom prst="rect">
                  <a:avLst/>
                </a:prstGeom>
              </p:spPr>
            </p:pic>
            <p:pic>
              <p:nvPicPr>
                <p:cNvPr id="102" name="Picture 101"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4944364"/>
                  <a:ext cx="266700" cy="266700"/>
                </a:xfrm>
                <a:prstGeom prst="rect">
                  <a:avLst/>
                </a:prstGeom>
              </p:spPr>
            </p:pic>
            <p:pic>
              <p:nvPicPr>
                <p:cNvPr id="103" name="Picture 102"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274564"/>
                  <a:ext cx="266700" cy="266700"/>
                </a:xfrm>
                <a:prstGeom prst="rect">
                  <a:avLst/>
                </a:prstGeom>
              </p:spPr>
            </p:pic>
            <p:pic>
              <p:nvPicPr>
                <p:cNvPr id="104" name="Picture 103"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604764"/>
                  <a:ext cx="266700" cy="266700"/>
                </a:xfrm>
                <a:prstGeom prst="rect">
                  <a:avLst/>
                </a:prstGeom>
              </p:spPr>
            </p:pic>
            <p:pic>
              <p:nvPicPr>
                <p:cNvPr id="105" name="Picture 104"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934964"/>
                  <a:ext cx="266700" cy="266700"/>
                </a:xfrm>
                <a:prstGeom prst="rect">
                  <a:avLst/>
                </a:prstGeom>
              </p:spPr>
            </p:pic>
          </p:grpSp>
          <p:grpSp>
            <p:nvGrpSpPr>
              <p:cNvPr id="95" name="Group 94"/>
              <p:cNvGrpSpPr/>
              <p:nvPr/>
            </p:nvGrpSpPr>
            <p:grpSpPr>
              <a:xfrm>
                <a:off x="7734300" y="4432300"/>
                <a:ext cx="258848" cy="1540764"/>
                <a:chOff x="5232400" y="4614164"/>
                <a:chExt cx="266700" cy="1587500"/>
              </a:xfrm>
            </p:grpSpPr>
            <p:pic>
              <p:nvPicPr>
                <p:cNvPr id="96" name="Picture 95"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4614164"/>
                  <a:ext cx="266700" cy="266700"/>
                </a:xfrm>
                <a:prstGeom prst="rect">
                  <a:avLst/>
                </a:prstGeom>
              </p:spPr>
            </p:pic>
            <p:pic>
              <p:nvPicPr>
                <p:cNvPr id="97" name="Picture 96"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4944364"/>
                  <a:ext cx="266700" cy="266700"/>
                </a:xfrm>
                <a:prstGeom prst="rect">
                  <a:avLst/>
                </a:prstGeom>
              </p:spPr>
            </p:pic>
            <p:pic>
              <p:nvPicPr>
                <p:cNvPr id="98" name="Picture 97"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274564"/>
                  <a:ext cx="266700" cy="266700"/>
                </a:xfrm>
                <a:prstGeom prst="rect">
                  <a:avLst/>
                </a:prstGeom>
              </p:spPr>
            </p:pic>
            <p:pic>
              <p:nvPicPr>
                <p:cNvPr id="99" name="Picture 98"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604764"/>
                  <a:ext cx="266700" cy="266700"/>
                </a:xfrm>
                <a:prstGeom prst="rect">
                  <a:avLst/>
                </a:prstGeom>
              </p:spPr>
            </p:pic>
            <p:pic>
              <p:nvPicPr>
                <p:cNvPr id="100" name="Picture 99" descr="Device_server_3107_unknown_64.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2400" y="5934964"/>
                  <a:ext cx="266700" cy="266700"/>
                </a:xfrm>
                <a:prstGeom prst="rect">
                  <a:avLst/>
                </a:prstGeom>
              </p:spPr>
            </p:pic>
          </p:grpSp>
        </p:grpSp>
      </p:grpSp>
      <p:sp>
        <p:nvSpPr>
          <p:cNvPr id="161" name="Right Arrow 160"/>
          <p:cNvSpPr/>
          <p:nvPr/>
        </p:nvSpPr>
        <p:spPr bwMode="auto">
          <a:xfrm flipH="1">
            <a:off x="2844801" y="1663004"/>
            <a:ext cx="1168400" cy="394395"/>
          </a:xfrm>
          <a:prstGeom prst="rightArrow">
            <a:avLst/>
          </a:prstGeom>
          <a:gradFill flip="none" rotWithShape="1">
            <a:gsLst>
              <a:gs pos="0">
                <a:schemeClr val="accent6"/>
              </a:gs>
              <a:gs pos="77000">
                <a:schemeClr val="accent6">
                  <a:lumMod val="75000"/>
                </a:schemeClr>
              </a:gs>
            </a:gsLst>
            <a:lin ang="0" scaled="1"/>
            <a:tileRect/>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8" name="Rounded Rectangle 157"/>
          <p:cNvSpPr/>
          <p:nvPr/>
        </p:nvSpPr>
        <p:spPr bwMode="auto">
          <a:xfrm>
            <a:off x="932909" y="5807785"/>
            <a:ext cx="2415091" cy="279031"/>
          </a:xfrm>
          <a:prstGeom prst="roundRect">
            <a:avLst/>
          </a:prstGeom>
          <a:gradFill flip="none" rotWithShape="1">
            <a:gsLst>
              <a:gs pos="0">
                <a:schemeClr val="tx2"/>
              </a:gs>
              <a:gs pos="77000">
                <a:schemeClr val="accent4"/>
              </a:gs>
            </a:gsLst>
            <a:lin ang="0" scaled="1"/>
            <a:tileRect/>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algn="ctr" defTabSz="814388" eaLnBrk="0" fontAlgn="base" hangingPunct="0">
              <a:lnSpc>
                <a:spcPct val="90000"/>
              </a:lnSpc>
              <a:spcBef>
                <a:spcPct val="0"/>
              </a:spcBef>
              <a:spcAft>
                <a:spcPct val="0"/>
              </a:spcAft>
            </a:pPr>
            <a:r>
              <a:rPr lang="en-US" sz="1200" dirty="0">
                <a:solidFill>
                  <a:schemeClr val="bg1"/>
                </a:solidFill>
                <a:latin typeface="Arial" charset="0"/>
              </a:rPr>
              <a:t>Global Pool of Failover Blades</a:t>
            </a:r>
          </a:p>
        </p:txBody>
      </p:sp>
    </p:spTree>
    <p:extLst>
      <p:ext uri="{BB962C8B-B14F-4D97-AF65-F5344CB8AC3E}">
        <p14:creationId xmlns:p14="http://schemas.microsoft.com/office/powerpoint/2010/main" val="226913896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Effect transition="in" filter="wipe(right)">
                                      <p:cBhvr>
                                        <p:cTn id="11" dur="500"/>
                                        <p:tgtEl>
                                          <p:spTgt spid="161"/>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62"/>
                                        </p:tgtEl>
                                        <p:attrNameLst>
                                          <p:attrName>style.visibility</p:attrName>
                                        </p:attrNameLst>
                                      </p:cBhvr>
                                      <p:to>
                                        <p:strVal val="visible"/>
                                      </p:to>
                                    </p:set>
                                    <p:animEffect transition="in" filter="fade">
                                      <p:cBhvr>
                                        <p:cTn id="15" dur="1000"/>
                                        <p:tgtEl>
                                          <p:spTgt spid="162"/>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up)">
                                      <p:cBhvr>
                                        <p:cTn id="19" dur="500"/>
                                        <p:tgtEl>
                                          <p:spTgt spid="57"/>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63"/>
                                        </p:tgtEl>
                                        <p:attrNameLst>
                                          <p:attrName>style.visibility</p:attrName>
                                        </p:attrNameLst>
                                      </p:cBhvr>
                                      <p:to>
                                        <p:strVal val="visible"/>
                                      </p:to>
                                    </p:set>
                                    <p:animEffect transition="in" filter="fade">
                                      <p:cBhvr>
                                        <p:cTn id="23" dur="1000"/>
                                        <p:tgtEl>
                                          <p:spTgt spid="163"/>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158"/>
                                        </p:tgtEl>
                                        <p:attrNameLst>
                                          <p:attrName>style.visibility</p:attrName>
                                        </p:attrNameLst>
                                      </p:cBhvr>
                                      <p:to>
                                        <p:strVal val="visible"/>
                                      </p:to>
                                    </p:set>
                                    <p:animEffect transition="in" filter="fade">
                                      <p:cBhvr>
                                        <p:cTn id="27" dur="1000"/>
                                        <p:tgtEl>
                                          <p:spTgt spid="158"/>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left)">
                                      <p:cBhvr>
                                        <p:cTn id="31" dur="500"/>
                                        <p:tgtEl>
                                          <p:spTgt spid="55"/>
                                        </p:tgtEl>
                                      </p:cBhvr>
                                    </p:animEffect>
                                  </p:childTnLst>
                                </p:cTn>
                              </p:par>
                            </p:childTnLst>
                          </p:cTn>
                        </p:par>
                        <p:par>
                          <p:cTn id="32" fill="hold">
                            <p:stCondLst>
                              <p:cond delay="5500"/>
                            </p:stCondLst>
                            <p:childTnLst>
                              <p:par>
                                <p:cTn id="33" presetID="10" presetClass="entr" presetSubtype="0" fill="hold" nodeType="afterEffect">
                                  <p:stCondLst>
                                    <p:cond delay="0"/>
                                  </p:stCondLst>
                                  <p:childTnLst>
                                    <p:set>
                                      <p:cBhvr>
                                        <p:cTn id="34" dur="1" fill="hold">
                                          <p:stCondLst>
                                            <p:cond delay="0"/>
                                          </p:stCondLst>
                                        </p:cTn>
                                        <p:tgtEl>
                                          <p:spTgt spid="164"/>
                                        </p:tgtEl>
                                        <p:attrNameLst>
                                          <p:attrName>style.visibility</p:attrName>
                                        </p:attrNameLst>
                                      </p:cBhvr>
                                      <p:to>
                                        <p:strVal val="visible"/>
                                      </p:to>
                                    </p:set>
                                    <p:animEffect transition="in" filter="fade">
                                      <p:cBhvr>
                                        <p:cTn id="35" dur="1000"/>
                                        <p:tgtEl>
                                          <p:spTgt spid="164"/>
                                        </p:tgtEl>
                                      </p:cBhvr>
                                    </p:animEffect>
                                  </p:childTnLst>
                                </p:cTn>
                              </p:par>
                            </p:childTnLst>
                          </p:cTn>
                        </p:par>
                        <p:par>
                          <p:cTn id="36" fill="hold">
                            <p:stCondLst>
                              <p:cond delay="6500"/>
                            </p:stCondLst>
                            <p:childTnLst>
                              <p:par>
                                <p:cTn id="37" presetID="22" presetClass="entr" presetSubtype="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7000"/>
                            </p:stCondLst>
                            <p:childTnLst>
                              <p:par>
                                <p:cTn id="41" presetID="10" presetClass="entr" presetSubtype="0" fill="hold" nodeType="afterEffect">
                                  <p:stCondLst>
                                    <p:cond delay="0"/>
                                  </p:stCondLst>
                                  <p:childTnLst>
                                    <p:set>
                                      <p:cBhvr>
                                        <p:cTn id="42" dur="1" fill="hold">
                                          <p:stCondLst>
                                            <p:cond delay="0"/>
                                          </p:stCondLst>
                                        </p:cTn>
                                        <p:tgtEl>
                                          <p:spTgt spid="165"/>
                                        </p:tgtEl>
                                        <p:attrNameLst>
                                          <p:attrName>style.visibility</p:attrName>
                                        </p:attrNameLst>
                                      </p:cBhvr>
                                      <p:to>
                                        <p:strVal val="visible"/>
                                      </p:to>
                                    </p:set>
                                    <p:animEffect transition="in" filter="fade">
                                      <p:cBhvr>
                                        <p:cTn id="43" dur="1000"/>
                                        <p:tgtEl>
                                          <p:spTgt spid="165"/>
                                        </p:tgtEl>
                                      </p:cBhvr>
                                    </p:animEffect>
                                  </p:childTnLst>
                                </p:cTn>
                              </p:par>
                            </p:childTnLst>
                          </p:cTn>
                        </p:par>
                        <p:par>
                          <p:cTn id="44" fill="hold">
                            <p:stCondLst>
                              <p:cond delay="8000"/>
                            </p:stCondLst>
                            <p:childTnLst>
                              <p:par>
                                <p:cTn id="45" presetID="22" presetClass="entr" presetSubtype="2" fill="hold" grpId="0" nodeType="after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wipe(right)">
                                      <p:cBhvr>
                                        <p:cTn id="47" dur="500"/>
                                        <p:tgtEl>
                                          <p:spTgt spid="63"/>
                                        </p:tgtEl>
                                      </p:cBhvr>
                                    </p:animEffect>
                                  </p:childTnLst>
                                </p:cTn>
                              </p:par>
                            </p:childTnLst>
                          </p:cTn>
                        </p:par>
                        <p:par>
                          <p:cTn id="48" fill="hold">
                            <p:stCondLst>
                              <p:cond delay="8500"/>
                            </p:stCondLst>
                            <p:childTnLst>
                              <p:par>
                                <p:cTn id="49" presetID="22" presetClass="entr" presetSubtype="8"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left)">
                                      <p:cBhvr>
                                        <p:cTn id="51" dur="500"/>
                                        <p:tgtEl>
                                          <p:spTgt spid="62"/>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wipe(up)">
                                      <p:cBhvr>
                                        <p:cTn id="55" dur="500"/>
                                        <p:tgtEl>
                                          <p:spTgt spid="61"/>
                                        </p:tgtEl>
                                      </p:cBhvr>
                                    </p:animEffect>
                                  </p:childTnLst>
                                </p:cTn>
                              </p:par>
                            </p:childTnLst>
                          </p:cTn>
                        </p:par>
                        <p:par>
                          <p:cTn id="56" fill="hold">
                            <p:stCondLst>
                              <p:cond delay="9500"/>
                            </p:stCondLst>
                            <p:childTnLst>
                              <p:par>
                                <p:cTn id="57" presetID="10" presetClass="entr" presetSubtype="0" fill="hold" nodeType="afterEffect">
                                  <p:stCondLst>
                                    <p:cond delay="0"/>
                                  </p:stCondLst>
                                  <p:childTnLst>
                                    <p:set>
                                      <p:cBhvr>
                                        <p:cTn id="58" dur="1" fill="hold">
                                          <p:stCondLst>
                                            <p:cond delay="0"/>
                                          </p:stCondLst>
                                        </p:cTn>
                                        <p:tgtEl>
                                          <p:spTgt spid="166"/>
                                        </p:tgtEl>
                                        <p:attrNameLst>
                                          <p:attrName>style.visibility</p:attrName>
                                        </p:attrNameLst>
                                      </p:cBhvr>
                                      <p:to>
                                        <p:strVal val="visible"/>
                                      </p:to>
                                    </p:set>
                                    <p:animEffect transition="in" filter="fade">
                                      <p:cBhvr>
                                        <p:cTn id="59" dur="1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61" grpId="0" animBg="1"/>
      <p:bldP spid="62" grpId="0" animBg="1"/>
      <p:bldP spid="63" grpId="0" animBg="1"/>
      <p:bldP spid="73" grpId="0" animBg="1"/>
      <p:bldP spid="161" grpId="0" animBg="1"/>
      <p:bldP spid="15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Group 104"/>
          <p:cNvGrpSpPr/>
          <p:nvPr/>
        </p:nvGrpSpPr>
        <p:grpSpPr>
          <a:xfrm>
            <a:off x="4800600" y="1398252"/>
            <a:ext cx="2924105" cy="3745247"/>
            <a:chOff x="354575" y="1636788"/>
            <a:chExt cx="4122094" cy="3342876"/>
          </a:xfrm>
        </p:grpSpPr>
        <p:sp>
          <p:nvSpPr>
            <p:cNvPr id="106" name="Rounded Rectangle 105"/>
            <p:cNvSpPr/>
            <p:nvPr/>
          </p:nvSpPr>
          <p:spPr>
            <a:xfrm>
              <a:off x="357187" y="1636788"/>
              <a:ext cx="4086226" cy="3342876"/>
            </a:xfrm>
            <a:prstGeom prst="roundRect">
              <a:avLst>
                <a:gd name="adj" fmla="val 4641"/>
              </a:avLst>
            </a:prstGeom>
            <a:gradFill flip="none" rotWithShape="1">
              <a:gsLst>
                <a:gs pos="100000">
                  <a:schemeClr val="accent5">
                    <a:alpha val="43000"/>
                  </a:schemeClr>
                </a:gs>
                <a:gs pos="0">
                  <a:srgbClr val="FFFFFF"/>
                </a:gs>
              </a:gsLst>
              <a:lin ang="1680000" scaled="0"/>
              <a:tileRect/>
            </a:gradFill>
            <a:ln w="28575" cmpd="sng">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0040" indent="-228600">
                <a:buAutoNum type="arabicPeriod"/>
              </a:pPr>
              <a:endParaRPr lang="en-US" sz="1400" dirty="0" smtClean="0">
                <a:solidFill>
                  <a:srgbClr val="334041"/>
                </a:solidFill>
              </a:endParaRPr>
            </a:p>
            <a:p>
              <a:pPr marL="320040" indent="-228600">
                <a:buAutoNum type="arabicPeriod"/>
              </a:pPr>
              <a:endParaRPr lang="en-US" sz="1400" dirty="0">
                <a:solidFill>
                  <a:srgbClr val="334041"/>
                </a:solidFill>
              </a:endParaRPr>
            </a:p>
          </p:txBody>
        </p:sp>
        <p:sp>
          <p:nvSpPr>
            <p:cNvPr id="107" name="Round Same Side Corner Rectangle 106"/>
            <p:cNvSpPr/>
            <p:nvPr/>
          </p:nvSpPr>
          <p:spPr>
            <a:xfrm>
              <a:off x="387269" y="1636788"/>
              <a:ext cx="4089400" cy="396255"/>
            </a:xfrm>
            <a:prstGeom prst="round2SameRect">
              <a:avLst>
                <a:gd name="adj1" fmla="val 18651"/>
                <a:gd name="adj2" fmla="val 0"/>
              </a:avLst>
            </a:prstGeom>
            <a:gradFill flip="none" rotWithShape="1">
              <a:gsLst>
                <a:gs pos="0">
                  <a:schemeClr val="accent5"/>
                </a:gs>
                <a:gs pos="99000">
                  <a:schemeClr val="tx2"/>
                </a:gs>
              </a:gsLst>
              <a:lin ang="2820000" scaled="0"/>
              <a:tileRect/>
            </a:gra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08" name="TextBox 107"/>
            <p:cNvSpPr txBox="1"/>
            <p:nvPr/>
          </p:nvSpPr>
          <p:spPr>
            <a:xfrm>
              <a:off x="354575" y="1638116"/>
              <a:ext cx="4088838" cy="393919"/>
            </a:xfrm>
            <a:prstGeom prst="rect">
              <a:avLst/>
            </a:prstGeom>
            <a:noFill/>
          </p:spPr>
          <p:txBody>
            <a:bodyPr wrap="square" rtlCol="0">
              <a:spAutoFit/>
            </a:bodyPr>
            <a:lstStyle/>
            <a:p>
              <a:pPr marL="342900" lvl="0" indent="-342900" algn="ctr"/>
              <a:r>
                <a:rPr lang="en-US" sz="2000" dirty="0" err="1" smtClean="0">
                  <a:solidFill>
                    <a:schemeClr val="bg1"/>
                  </a:solidFill>
                  <a:cs typeface="Times New Roman" pitchFamily="18" charset="0"/>
                </a:rPr>
                <a:t>Dev</a:t>
              </a:r>
              <a:r>
                <a:rPr lang="en-US" sz="2000" dirty="0" smtClean="0">
                  <a:solidFill>
                    <a:schemeClr val="bg1"/>
                  </a:solidFill>
                  <a:cs typeface="Times New Roman" pitchFamily="18" charset="0"/>
                </a:rPr>
                <a:t>/Test/Train/QA</a:t>
              </a:r>
              <a:endParaRPr lang="en-US" dirty="0">
                <a:solidFill>
                  <a:schemeClr val="bg1"/>
                </a:solidFill>
              </a:endParaRPr>
            </a:p>
          </p:txBody>
        </p:sp>
      </p:grpSp>
      <p:pic>
        <p:nvPicPr>
          <p:cNvPr id="110" name="Picture 109" descr="Device_ibm_tower_3043_unknown_64.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31634" y="2039065"/>
            <a:ext cx="1885229" cy="787179"/>
          </a:xfrm>
          <a:prstGeom prst="rect">
            <a:avLst/>
          </a:prstGeom>
        </p:spPr>
      </p:pic>
      <p:sp>
        <p:nvSpPr>
          <p:cNvPr id="111" name="Rounded Rectangle 110"/>
          <p:cNvSpPr/>
          <p:nvPr/>
        </p:nvSpPr>
        <p:spPr>
          <a:xfrm>
            <a:off x="2222500" y="4730732"/>
            <a:ext cx="4356356" cy="1416544"/>
          </a:xfrm>
          <a:prstGeom prst="roundRect">
            <a:avLst>
              <a:gd name="adj" fmla="val 10020"/>
            </a:avLst>
          </a:prstGeom>
          <a:gradFill flip="none" rotWithShape="1">
            <a:gsLst>
              <a:gs pos="100000">
                <a:schemeClr val="tx2">
                  <a:lumMod val="40000"/>
                  <a:lumOff val="60000"/>
                  <a:alpha val="70000"/>
                </a:schemeClr>
              </a:gs>
              <a:gs pos="0">
                <a:srgbClr val="FFFFFF"/>
              </a:gs>
            </a:gsLst>
            <a:lin ang="1680000" scaled="0"/>
            <a:tileRect/>
          </a:gradFill>
          <a:ln w="2857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0040" indent="-228600">
              <a:buAutoNum type="arabicPeriod"/>
            </a:pPr>
            <a:endParaRPr lang="en-US" sz="1400" dirty="0" smtClean="0">
              <a:solidFill>
                <a:srgbClr val="334041"/>
              </a:solidFill>
            </a:endParaRPr>
          </a:p>
          <a:p>
            <a:pPr marL="320040" indent="-228600">
              <a:buAutoNum type="arabicPeriod"/>
            </a:pPr>
            <a:endParaRPr lang="en-US" sz="1400" dirty="0">
              <a:solidFill>
                <a:srgbClr val="334041"/>
              </a:solidFill>
            </a:endParaRPr>
          </a:p>
        </p:txBody>
      </p:sp>
      <p:grpSp>
        <p:nvGrpSpPr>
          <p:cNvPr id="101" name="Group 100"/>
          <p:cNvGrpSpPr/>
          <p:nvPr/>
        </p:nvGrpSpPr>
        <p:grpSpPr>
          <a:xfrm>
            <a:off x="1068653" y="1385888"/>
            <a:ext cx="2900913" cy="3757612"/>
            <a:chOff x="357187" y="1612596"/>
            <a:chExt cx="4089400" cy="3288420"/>
          </a:xfrm>
        </p:grpSpPr>
        <p:sp>
          <p:nvSpPr>
            <p:cNvPr id="102" name="Rounded Rectangle 101"/>
            <p:cNvSpPr/>
            <p:nvPr/>
          </p:nvSpPr>
          <p:spPr>
            <a:xfrm>
              <a:off x="357187" y="1612596"/>
              <a:ext cx="4086225" cy="3288420"/>
            </a:xfrm>
            <a:prstGeom prst="roundRect">
              <a:avLst>
                <a:gd name="adj" fmla="val 4641"/>
              </a:avLst>
            </a:prstGeom>
            <a:gradFill flip="none" rotWithShape="1">
              <a:gsLst>
                <a:gs pos="100000">
                  <a:schemeClr val="tx1">
                    <a:lumMod val="40000"/>
                    <a:lumOff val="60000"/>
                    <a:alpha val="43000"/>
                  </a:schemeClr>
                </a:gs>
                <a:gs pos="0">
                  <a:srgbClr val="FFFFFF"/>
                </a:gs>
              </a:gsLst>
              <a:lin ang="1680000" scaled="0"/>
              <a:tileRect/>
            </a:gra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0040" indent="-228600">
                <a:buAutoNum type="arabicPeriod"/>
              </a:pPr>
              <a:endParaRPr lang="en-US" sz="1400" dirty="0" smtClean="0">
                <a:solidFill>
                  <a:srgbClr val="334041"/>
                </a:solidFill>
              </a:endParaRPr>
            </a:p>
            <a:p>
              <a:pPr marL="320040" indent="-228600">
                <a:buAutoNum type="arabicPeriod"/>
              </a:pPr>
              <a:endParaRPr lang="en-US" sz="1400" dirty="0">
                <a:solidFill>
                  <a:srgbClr val="334041"/>
                </a:solidFill>
              </a:endParaRPr>
            </a:p>
          </p:txBody>
        </p:sp>
        <p:sp>
          <p:nvSpPr>
            <p:cNvPr id="103" name="Round Same Side Corner Rectangle 102"/>
            <p:cNvSpPr/>
            <p:nvPr/>
          </p:nvSpPr>
          <p:spPr>
            <a:xfrm>
              <a:off x="357187" y="1612596"/>
              <a:ext cx="4089400" cy="388317"/>
            </a:xfrm>
            <a:prstGeom prst="round2SameRect">
              <a:avLst>
                <a:gd name="adj1" fmla="val 18651"/>
                <a:gd name="adj2" fmla="val 0"/>
              </a:avLst>
            </a:prstGeom>
            <a:gradFill flip="none" rotWithShape="1">
              <a:gsLst>
                <a:gs pos="0">
                  <a:schemeClr val="tx1"/>
                </a:gs>
                <a:gs pos="98000">
                  <a:schemeClr val="accent3">
                    <a:lumMod val="25000"/>
                  </a:schemeClr>
                </a:gs>
              </a:gsLst>
              <a:lin ang="2820000" scaled="0"/>
              <a:tileRect/>
            </a:gra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04" name="TextBox 103"/>
            <p:cNvSpPr txBox="1"/>
            <p:nvPr/>
          </p:nvSpPr>
          <p:spPr>
            <a:xfrm>
              <a:off x="1075013" y="1622321"/>
              <a:ext cx="2667000" cy="392933"/>
            </a:xfrm>
            <a:prstGeom prst="rect">
              <a:avLst/>
            </a:prstGeom>
            <a:noFill/>
          </p:spPr>
          <p:txBody>
            <a:bodyPr wrap="square" rtlCol="0">
              <a:spAutoFit/>
            </a:bodyPr>
            <a:lstStyle/>
            <a:p>
              <a:pPr marL="342900" lvl="0" indent="-342900" algn="ctr"/>
              <a:r>
                <a:rPr lang="en-US" sz="2000" dirty="0" smtClean="0">
                  <a:solidFill>
                    <a:schemeClr val="bg1"/>
                  </a:solidFill>
                  <a:cs typeface="Times New Roman" pitchFamily="18" charset="0"/>
                </a:rPr>
                <a:t>SAP PROD</a:t>
              </a:r>
              <a:endParaRPr lang="en-US" dirty="0">
                <a:solidFill>
                  <a:schemeClr val="bg1"/>
                </a:solidFill>
              </a:endParaRPr>
            </a:p>
          </p:txBody>
        </p:sp>
      </p:grpSp>
      <p:pic>
        <p:nvPicPr>
          <p:cNvPr id="109" name="Picture 108" descr="Device_ibm_tower_3043_unknown_64.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17809" y="2039065"/>
            <a:ext cx="1885229" cy="787179"/>
          </a:xfrm>
          <a:prstGeom prst="rect">
            <a:avLst/>
          </a:prstGeom>
        </p:spPr>
      </p:pic>
      <p:sp>
        <p:nvSpPr>
          <p:cNvPr id="2" name="Title 1"/>
          <p:cNvSpPr>
            <a:spLocks noGrp="1"/>
          </p:cNvSpPr>
          <p:nvPr>
            <p:ph type="title"/>
          </p:nvPr>
        </p:nvSpPr>
        <p:spPr/>
        <p:txBody>
          <a:bodyPr/>
          <a:lstStyle/>
          <a:p>
            <a:r>
              <a:rPr lang="en-US" dirty="0" smtClean="0"/>
              <a:t>Environment Cloning</a:t>
            </a:r>
            <a:endParaRPr lang="en-US" dirty="0"/>
          </a:p>
        </p:txBody>
      </p:sp>
      <p:pic>
        <p:nvPicPr>
          <p:cNvPr id="73" name="Picture 7"/>
          <p:cNvPicPr>
            <a:picLocks noChangeAspect="1" noChangeArrowheads="1"/>
          </p:cNvPicPr>
          <p:nvPr/>
        </p:nvPicPr>
        <p:blipFill>
          <a:blip r:embed="rId4" cstate="print"/>
          <a:srcRect/>
          <a:stretch>
            <a:fillRect/>
          </a:stretch>
        </p:blipFill>
        <p:spPr bwMode="auto">
          <a:xfrm>
            <a:off x="2061149" y="2178765"/>
            <a:ext cx="883085" cy="457200"/>
          </a:xfrm>
          <a:prstGeom prst="rect">
            <a:avLst/>
          </a:prstGeom>
          <a:noFill/>
          <a:ln w="9525">
            <a:solidFill>
              <a:schemeClr val="tx2">
                <a:lumMod val="40000"/>
                <a:lumOff val="60000"/>
              </a:schemeClr>
            </a:solidFill>
            <a:miter lim="800000"/>
            <a:headEnd/>
            <a:tailEnd/>
          </a:ln>
        </p:spPr>
      </p:pic>
      <p:pic>
        <p:nvPicPr>
          <p:cNvPr id="74" name="Picture 7"/>
          <p:cNvPicPr>
            <a:picLocks noChangeAspect="1" noChangeArrowheads="1"/>
          </p:cNvPicPr>
          <p:nvPr/>
        </p:nvPicPr>
        <p:blipFill>
          <a:blip r:embed="rId4" cstate="print"/>
          <a:srcRect/>
          <a:stretch>
            <a:fillRect/>
          </a:stretch>
        </p:blipFill>
        <p:spPr bwMode="auto">
          <a:xfrm>
            <a:off x="2053830" y="2178765"/>
            <a:ext cx="883085" cy="457200"/>
          </a:xfrm>
          <a:prstGeom prst="rect">
            <a:avLst/>
          </a:prstGeom>
          <a:noFill/>
          <a:ln w="9525">
            <a:noFill/>
            <a:miter lim="800000"/>
            <a:headEnd/>
            <a:tailEnd/>
          </a:ln>
          <a:scene3d>
            <a:camera prst="orthographicFront"/>
            <a:lightRig rig="threePt" dir="t"/>
          </a:scene3d>
          <a:sp3d extrusionH="127000">
            <a:bevelB w="165100" prst="coolSlant"/>
          </a:sp3d>
        </p:spPr>
      </p:pic>
      <p:sp>
        <p:nvSpPr>
          <p:cNvPr id="75" name="TextBox 74"/>
          <p:cNvSpPr txBox="1"/>
          <p:nvPr/>
        </p:nvSpPr>
        <p:spPr>
          <a:xfrm>
            <a:off x="2339896" y="5201979"/>
            <a:ext cx="4444220" cy="830997"/>
          </a:xfrm>
          <a:prstGeom prst="rect">
            <a:avLst/>
          </a:prstGeom>
          <a:noFill/>
        </p:spPr>
        <p:txBody>
          <a:bodyPr wrap="square" rtlCol="0">
            <a:spAutoFit/>
          </a:bodyPr>
          <a:lstStyle/>
          <a:p>
            <a:pPr marL="342900" indent="-342900" algn="l">
              <a:buClr>
                <a:schemeClr val="tx2"/>
              </a:buClr>
              <a:buFont typeface="+mj-lt"/>
              <a:buAutoNum type="arabicParenR"/>
            </a:pPr>
            <a:r>
              <a:rPr lang="en-US" sz="1600" dirty="0" smtClean="0">
                <a:solidFill>
                  <a:srgbClr val="334041"/>
                </a:solidFill>
              </a:rPr>
              <a:t>SAP System Copies </a:t>
            </a:r>
          </a:p>
          <a:p>
            <a:pPr marL="342900" indent="-342900" algn="l">
              <a:buClr>
                <a:schemeClr val="tx2"/>
              </a:buClr>
              <a:buFont typeface="+mj-lt"/>
              <a:buAutoNum type="arabicParenR"/>
            </a:pPr>
            <a:r>
              <a:rPr lang="en-US" sz="1600" dirty="0" smtClean="0">
                <a:solidFill>
                  <a:srgbClr val="334041"/>
                </a:solidFill>
              </a:rPr>
              <a:t>On-Demand Production Support System</a:t>
            </a:r>
          </a:p>
          <a:p>
            <a:pPr marL="342900" indent="-342900" algn="l">
              <a:buClr>
                <a:schemeClr val="tx2"/>
              </a:buClr>
              <a:buFont typeface="+mj-lt"/>
              <a:buAutoNum type="arabicParenR"/>
            </a:pPr>
            <a:r>
              <a:rPr lang="en-US" sz="1600" dirty="0" smtClean="0">
                <a:solidFill>
                  <a:srgbClr val="334041"/>
                </a:solidFill>
              </a:rPr>
              <a:t>On-Demand Training</a:t>
            </a:r>
            <a:endParaRPr lang="en-US" sz="1600" dirty="0">
              <a:solidFill>
                <a:srgbClr val="334041"/>
              </a:solidFill>
            </a:endParaRPr>
          </a:p>
        </p:txBody>
      </p:sp>
      <p:sp>
        <p:nvSpPr>
          <p:cNvPr id="88" name="Right Arrow 87"/>
          <p:cNvSpPr/>
          <p:nvPr/>
        </p:nvSpPr>
        <p:spPr>
          <a:xfrm>
            <a:off x="3594135" y="3709314"/>
            <a:ext cx="496150" cy="392786"/>
          </a:xfrm>
          <a:prstGeom prst="rightArrow">
            <a:avLst/>
          </a:prstGeom>
          <a:solidFill>
            <a:schemeClr val="accent1">
              <a:alpha val="7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ight Arrow 88"/>
          <p:cNvSpPr/>
          <p:nvPr/>
        </p:nvSpPr>
        <p:spPr>
          <a:xfrm>
            <a:off x="4152417" y="3709314"/>
            <a:ext cx="496150" cy="392786"/>
          </a:xfrm>
          <a:prstGeom prst="rightArrow">
            <a:avLst/>
          </a:prstGeom>
          <a:solidFill>
            <a:schemeClr val="accent1">
              <a:alpha val="7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ight Arrow 89"/>
          <p:cNvSpPr/>
          <p:nvPr/>
        </p:nvSpPr>
        <p:spPr>
          <a:xfrm>
            <a:off x="4710699" y="3709314"/>
            <a:ext cx="496150" cy="392786"/>
          </a:xfrm>
          <a:prstGeom prst="rightArrow">
            <a:avLst/>
          </a:prstGeom>
          <a:solidFill>
            <a:schemeClr val="accent1">
              <a:alpha val="7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1393024" y="3384742"/>
            <a:ext cx="2162976" cy="1156223"/>
            <a:chOff x="-871313" y="3587710"/>
            <a:chExt cx="2162976" cy="1156223"/>
          </a:xfrm>
        </p:grpSpPr>
        <p:pic>
          <p:nvPicPr>
            <p:cNvPr id="82" name="Picture 20" descr="20_Data_Center_Cloud.png"/>
            <p:cNvPicPr>
              <a:picLocks noChangeAspect="1"/>
            </p:cNvPicPr>
            <p:nvPr/>
          </p:nvPicPr>
          <p:blipFill>
            <a:blip r:embed="rId5" cstate="print">
              <a:alphaModFix/>
              <a:extLst>
                <a:ext uri="{28A0092B-C50C-407E-A947-70E740481C1C}">
                  <a14:useLocalDpi xmlns:a14="http://schemas.microsoft.com/office/drawing/2010/main"/>
                </a:ext>
              </a:extLst>
            </a:blip>
            <a:srcRect/>
            <a:stretch>
              <a:fillRect/>
            </a:stretch>
          </p:blipFill>
          <p:spPr bwMode="auto">
            <a:xfrm flipH="1">
              <a:off x="-871313" y="3587710"/>
              <a:ext cx="2162976" cy="1156223"/>
            </a:xfrm>
            <a:prstGeom prst="rect">
              <a:avLst/>
            </a:prstGeom>
            <a:noFill/>
            <a:ln w="9525">
              <a:noFill/>
              <a:miter lim="800000"/>
              <a:headEnd/>
              <a:tailEnd/>
            </a:ln>
            <a:effectLst/>
          </p:spPr>
        </p:pic>
        <p:cxnSp>
          <p:nvCxnSpPr>
            <p:cNvPr id="85" name="Straight Connector 84"/>
            <p:cNvCxnSpPr/>
            <p:nvPr/>
          </p:nvCxnSpPr>
          <p:spPr>
            <a:xfrm>
              <a:off x="-133920" y="3997155"/>
              <a:ext cx="634614"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pic>
          <p:nvPicPr>
            <p:cNvPr id="86" name="Picture 85" descr="Device_fibre_channel_director_3027_unknown_64.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56858" y="3632201"/>
              <a:ext cx="713506" cy="713506"/>
            </a:xfrm>
            <a:prstGeom prst="rect">
              <a:avLst/>
            </a:prstGeom>
          </p:spPr>
        </p:pic>
        <p:pic>
          <p:nvPicPr>
            <p:cNvPr id="87" name="Picture 86" descr="Device_fibre_channel_director_3027_unknown_64.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6087" y="3632201"/>
              <a:ext cx="713506" cy="713506"/>
            </a:xfrm>
            <a:prstGeom prst="rect">
              <a:avLst/>
            </a:prstGeom>
          </p:spPr>
        </p:pic>
        <p:sp>
          <p:nvSpPr>
            <p:cNvPr id="92" name="Rectangle 91"/>
            <p:cNvSpPr/>
            <p:nvPr/>
          </p:nvSpPr>
          <p:spPr>
            <a:xfrm>
              <a:off x="-540513" y="4320307"/>
              <a:ext cx="1447800" cy="338554"/>
            </a:xfrm>
            <a:prstGeom prst="rect">
              <a:avLst/>
            </a:prstGeom>
          </p:spPr>
          <p:txBody>
            <a:bodyPr wrap="square">
              <a:spAutoFit/>
            </a:bodyPr>
            <a:lstStyle/>
            <a:p>
              <a:pPr algn="ctr"/>
              <a:r>
                <a:rPr lang="en-US" sz="1600" b="1" dirty="0" smtClean="0">
                  <a:solidFill>
                    <a:srgbClr val="334041"/>
                  </a:solidFill>
                </a:rPr>
                <a:t>SAN / NAS</a:t>
              </a:r>
              <a:endParaRPr lang="en-US" sz="1600" b="1" dirty="0">
                <a:solidFill>
                  <a:srgbClr val="334041"/>
                </a:solidFill>
              </a:endParaRPr>
            </a:p>
          </p:txBody>
        </p:sp>
      </p:grpSp>
      <p:grpSp>
        <p:nvGrpSpPr>
          <p:cNvPr id="95" name="Group 94"/>
          <p:cNvGrpSpPr/>
          <p:nvPr/>
        </p:nvGrpSpPr>
        <p:grpSpPr>
          <a:xfrm>
            <a:off x="5206849" y="3384742"/>
            <a:ext cx="2162976" cy="1156223"/>
            <a:chOff x="-871313" y="3587710"/>
            <a:chExt cx="2162976" cy="1156223"/>
          </a:xfrm>
        </p:grpSpPr>
        <p:pic>
          <p:nvPicPr>
            <p:cNvPr id="96" name="Picture 20" descr="20_Data_Center_Cloud.png"/>
            <p:cNvPicPr>
              <a:picLocks noChangeAspect="1"/>
            </p:cNvPicPr>
            <p:nvPr/>
          </p:nvPicPr>
          <p:blipFill>
            <a:blip r:embed="rId5" cstate="print">
              <a:alphaModFix/>
              <a:extLst>
                <a:ext uri="{28A0092B-C50C-407E-A947-70E740481C1C}">
                  <a14:useLocalDpi xmlns:a14="http://schemas.microsoft.com/office/drawing/2010/main"/>
                </a:ext>
              </a:extLst>
            </a:blip>
            <a:srcRect/>
            <a:stretch>
              <a:fillRect/>
            </a:stretch>
          </p:blipFill>
          <p:spPr bwMode="auto">
            <a:xfrm flipH="1">
              <a:off x="-871313" y="3587710"/>
              <a:ext cx="2162976" cy="1156223"/>
            </a:xfrm>
            <a:prstGeom prst="rect">
              <a:avLst/>
            </a:prstGeom>
            <a:noFill/>
            <a:ln w="9525">
              <a:noFill/>
              <a:miter lim="800000"/>
              <a:headEnd/>
              <a:tailEnd/>
            </a:ln>
            <a:effectLst/>
          </p:spPr>
        </p:pic>
        <p:cxnSp>
          <p:nvCxnSpPr>
            <p:cNvPr id="97" name="Straight Connector 96"/>
            <p:cNvCxnSpPr/>
            <p:nvPr/>
          </p:nvCxnSpPr>
          <p:spPr>
            <a:xfrm>
              <a:off x="-133920" y="3997155"/>
              <a:ext cx="634614"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pic>
          <p:nvPicPr>
            <p:cNvPr id="98" name="Picture 97" descr="Device_fibre_channel_director_3027_unknown_64.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56858" y="3632201"/>
              <a:ext cx="713506" cy="713506"/>
            </a:xfrm>
            <a:prstGeom prst="rect">
              <a:avLst/>
            </a:prstGeom>
          </p:spPr>
        </p:pic>
        <p:pic>
          <p:nvPicPr>
            <p:cNvPr id="99" name="Picture 98" descr="Device_fibre_channel_director_3027_unknown_64.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6087" y="3632201"/>
              <a:ext cx="713506" cy="713506"/>
            </a:xfrm>
            <a:prstGeom prst="rect">
              <a:avLst/>
            </a:prstGeom>
          </p:spPr>
        </p:pic>
        <p:sp>
          <p:nvSpPr>
            <p:cNvPr id="100" name="Rectangle 99"/>
            <p:cNvSpPr/>
            <p:nvPr/>
          </p:nvSpPr>
          <p:spPr>
            <a:xfrm>
              <a:off x="-540513" y="4320307"/>
              <a:ext cx="1447800" cy="338554"/>
            </a:xfrm>
            <a:prstGeom prst="rect">
              <a:avLst/>
            </a:prstGeom>
          </p:spPr>
          <p:txBody>
            <a:bodyPr wrap="square">
              <a:spAutoFit/>
            </a:bodyPr>
            <a:lstStyle/>
            <a:p>
              <a:pPr algn="ctr"/>
              <a:r>
                <a:rPr lang="en-US" sz="1600" b="1" dirty="0" smtClean="0">
                  <a:solidFill>
                    <a:srgbClr val="334041"/>
                  </a:solidFill>
                </a:rPr>
                <a:t>SAN / NAS</a:t>
              </a:r>
              <a:endParaRPr lang="en-US" sz="1600" b="1" dirty="0">
                <a:solidFill>
                  <a:srgbClr val="334041"/>
                </a:solidFill>
              </a:endParaRPr>
            </a:p>
          </p:txBody>
        </p:sp>
      </p:grpSp>
      <p:sp>
        <p:nvSpPr>
          <p:cNvPr id="112" name="Round Same Side Corner Rectangle 111"/>
          <p:cNvSpPr/>
          <p:nvPr/>
        </p:nvSpPr>
        <p:spPr>
          <a:xfrm>
            <a:off x="2222500" y="4730732"/>
            <a:ext cx="4356356" cy="412767"/>
          </a:xfrm>
          <a:prstGeom prst="round2SameRect">
            <a:avLst>
              <a:gd name="adj1" fmla="val 18651"/>
              <a:gd name="adj2" fmla="val 0"/>
            </a:avLst>
          </a:prstGeom>
          <a:gradFill flip="none" rotWithShape="1">
            <a:gsLst>
              <a:gs pos="0">
                <a:schemeClr val="tx2"/>
              </a:gs>
              <a:gs pos="97000">
                <a:schemeClr val="accent4"/>
              </a:gs>
            </a:gsLst>
            <a:lin ang="2820000" scaled="0"/>
            <a:tileRect/>
          </a:gradFill>
          <a:ln>
            <a:solidFill>
              <a:srgbClr val="6DB34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7" name="TextBox 66"/>
          <p:cNvSpPr txBox="1"/>
          <p:nvPr/>
        </p:nvSpPr>
        <p:spPr>
          <a:xfrm>
            <a:off x="2552735" y="4701071"/>
            <a:ext cx="1828800" cy="430887"/>
          </a:xfrm>
          <a:prstGeom prst="rect">
            <a:avLst/>
          </a:prstGeom>
          <a:noFill/>
        </p:spPr>
        <p:txBody>
          <a:bodyPr wrap="square" rtlCol="0">
            <a:spAutoFit/>
          </a:bodyPr>
          <a:lstStyle/>
          <a:p>
            <a:pPr algn="ctr"/>
            <a:r>
              <a:rPr lang="en-US" sz="2200" dirty="0" smtClean="0">
                <a:solidFill>
                  <a:schemeClr val="bg1"/>
                </a:solidFill>
              </a:rPr>
              <a:t>Replication</a:t>
            </a:r>
            <a:endParaRPr lang="en-US" sz="2200" dirty="0">
              <a:solidFill>
                <a:schemeClr val="bg1"/>
              </a:solidFill>
            </a:endParaRPr>
          </a:p>
        </p:txBody>
      </p:sp>
    </p:spTree>
    <p:extLst>
      <p:ext uri="{BB962C8B-B14F-4D97-AF65-F5344CB8AC3E}">
        <p14:creationId xmlns:p14="http://schemas.microsoft.com/office/powerpoint/2010/main" val="149766300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7.40741E-7 L 3.33333E-6 0.10556 " pathEditMode="relative" rAng="0" ptsTypes="AA">
                                      <p:cBhvr>
                                        <p:cTn id="6" dur="1000" fill="hold"/>
                                        <p:tgtEl>
                                          <p:spTgt spid="74"/>
                                        </p:tgtEl>
                                        <p:attrNameLst>
                                          <p:attrName>ppt_x</p:attrName>
                                          <p:attrName>ppt_y</p:attrName>
                                        </p:attrNameLst>
                                      </p:cBhvr>
                                      <p:rCtr x="0" y="5278"/>
                                    </p:animMotion>
                                  </p:childTnLst>
                                </p:cTn>
                              </p:par>
                              <p:par>
                                <p:cTn id="7" presetID="10" presetClass="entr" presetSubtype="0" fill="hold" grpId="0" nodeType="withEffect">
                                  <p:stCondLst>
                                    <p:cond delay="0"/>
                                  </p:stCondLst>
                                  <p:childTnLst>
                                    <p:set>
                                      <p:cBhvr>
                                        <p:cTn id="8" dur="1" fill="hold">
                                          <p:stCondLst>
                                            <p:cond delay="0"/>
                                          </p:stCondLst>
                                        </p:cTn>
                                        <p:tgtEl>
                                          <p:spTgt spid="112"/>
                                        </p:tgtEl>
                                        <p:attrNameLst>
                                          <p:attrName>style.visibility</p:attrName>
                                        </p:attrNameLst>
                                      </p:cBhvr>
                                      <p:to>
                                        <p:strVal val="visible"/>
                                      </p:to>
                                    </p:set>
                                    <p:animEffect transition="in" filter="fade">
                                      <p:cBhvr>
                                        <p:cTn id="9" dur="1000"/>
                                        <p:tgtEl>
                                          <p:spTgt spid="112"/>
                                        </p:tgtEl>
                                      </p:cBhvr>
                                    </p:animEffect>
                                  </p:childTnLst>
                                </p:cTn>
                              </p:par>
                              <p:par>
                                <p:cTn id="10" presetID="1" presetClass="entr" presetSubtype="0" fill="hold" grpId="0" nodeType="withEffect">
                                  <p:stCondLst>
                                    <p:cond delay="0"/>
                                  </p:stCondLst>
                                  <p:iterate type="lt">
                                    <p:tmAbs val="0"/>
                                  </p:iterate>
                                  <p:childTnLst>
                                    <p:set>
                                      <p:cBhvr>
                                        <p:cTn id="11" dur="1" fill="hold">
                                          <p:stCondLst>
                                            <p:cond delay="0"/>
                                          </p:stCondLst>
                                        </p:cTn>
                                        <p:tgtEl>
                                          <p:spTgt spid="67"/>
                                        </p:tgtEl>
                                        <p:attrNameLst>
                                          <p:attrName>style.visibility</p:attrName>
                                        </p:attrNameLst>
                                      </p:cBhvr>
                                      <p:to>
                                        <p:strVal val="visible"/>
                                      </p:to>
                                    </p:set>
                                  </p:childTnLst>
                                </p:cTn>
                              </p:par>
                            </p:childTnLst>
                          </p:cTn>
                        </p:par>
                        <p:par>
                          <p:cTn id="12" fill="hold">
                            <p:stCondLst>
                              <p:cond delay="1000"/>
                            </p:stCondLst>
                            <p:childTnLst>
                              <p:par>
                                <p:cTn id="13" presetID="0" presetClass="path" presetSubtype="0" accel="50000" decel="50000" fill="hold" nodeType="afterEffect">
                                  <p:stCondLst>
                                    <p:cond delay="0"/>
                                  </p:stCondLst>
                                  <p:childTnLst>
                                    <p:animMotion origin="layout" path="M 3.33333E-6 0.10556 L 0.40659 0.10556 " pathEditMode="relative" rAng="0" ptsTypes="AA">
                                      <p:cBhvr>
                                        <p:cTn id="14" dur="2000" fill="hold"/>
                                        <p:tgtEl>
                                          <p:spTgt spid="74"/>
                                        </p:tgtEl>
                                        <p:attrNameLst>
                                          <p:attrName>ppt_x</p:attrName>
                                          <p:attrName>ppt_y</p:attrName>
                                        </p:attrNameLst>
                                      </p:cBhvr>
                                      <p:rCtr x="20330" y="0"/>
                                    </p:animMotion>
                                  </p:childTnLst>
                                </p:cTn>
                              </p:par>
                              <p:par>
                                <p:cTn id="15" presetID="10" presetClass="entr" presetSubtype="0" fill="hold" nodeType="with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1000"/>
                                        <p:tgtEl>
                                          <p:spTgt spid="88"/>
                                        </p:tgtEl>
                                      </p:cBhvr>
                                    </p:animEffect>
                                  </p:childTnLst>
                                </p:cTn>
                              </p:par>
                              <p:par>
                                <p:cTn id="18" presetID="10" presetClass="entr" presetSubtype="0" fill="hold" nodeType="withEffect">
                                  <p:stCondLst>
                                    <p:cond delay="50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1000"/>
                                        <p:tgtEl>
                                          <p:spTgt spid="89"/>
                                        </p:tgtEl>
                                      </p:cBhvr>
                                    </p:animEffect>
                                  </p:childTnLst>
                                </p:cTn>
                              </p:par>
                              <p:par>
                                <p:cTn id="21" presetID="10" presetClass="entr" presetSubtype="0" fill="hold" nodeType="withEffect">
                                  <p:stCondLst>
                                    <p:cond delay="100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1000"/>
                                        <p:tgtEl>
                                          <p:spTgt spid="90"/>
                                        </p:tgtEl>
                                      </p:cBhvr>
                                    </p:animEffect>
                                  </p:childTnLst>
                                </p:cTn>
                              </p:par>
                              <p:par>
                                <p:cTn id="24" presetID="0" presetClass="path" presetSubtype="0" accel="50000" decel="50000" fill="hold" nodeType="withEffect">
                                  <p:stCondLst>
                                    <p:cond delay="2000"/>
                                  </p:stCondLst>
                                  <p:childTnLst>
                                    <p:animMotion origin="layout" path="M 0.4066 0.10556 L 0.40642 -0.00023 " pathEditMode="relative" rAng="0" ptsTypes="AA">
                                      <p:cBhvr>
                                        <p:cTn id="25" dur="1000" fill="hold"/>
                                        <p:tgtEl>
                                          <p:spTgt spid="74"/>
                                        </p:tgtEl>
                                        <p:attrNameLst>
                                          <p:attrName>ppt_x</p:attrName>
                                          <p:attrName>ppt_y</p:attrName>
                                        </p:attrNameLst>
                                      </p:cBhvr>
                                      <p:rCtr x="-17"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6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ounded Rectangle 122"/>
          <p:cNvSpPr/>
          <p:nvPr/>
        </p:nvSpPr>
        <p:spPr>
          <a:xfrm>
            <a:off x="660401" y="1397000"/>
            <a:ext cx="7673160" cy="4838701"/>
          </a:xfrm>
          <a:prstGeom prst="roundRect">
            <a:avLst>
              <a:gd name="adj" fmla="val 0"/>
            </a:avLst>
          </a:prstGeom>
          <a:gradFill flip="none" rotWithShape="1">
            <a:gsLst>
              <a:gs pos="0">
                <a:srgbClr val="652D89"/>
              </a:gs>
              <a:gs pos="100000">
                <a:schemeClr val="accent6">
                  <a:lumMod val="75000"/>
                </a:schemeClr>
              </a:gs>
            </a:gsLst>
            <a:lin ang="2460000" scaled="0"/>
            <a:tileRect/>
          </a:gradFill>
          <a:ln w="19050" cmpd="sng">
            <a:solidFill>
              <a:srgbClr val="652D89"/>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lvl="0" fontAlgn="auto">
              <a:spcBef>
                <a:spcPts val="1200"/>
              </a:spcBef>
              <a:spcAft>
                <a:spcPts val="0"/>
              </a:spcAft>
              <a:buClr>
                <a:schemeClr val="accent4"/>
              </a:buClr>
              <a:buSzPct val="99000"/>
            </a:pPr>
            <a:endParaRPr lang="en-US" sz="2400" dirty="0">
              <a:solidFill>
                <a:srgbClr val="435153"/>
              </a:solidFill>
            </a:endParaRPr>
          </a:p>
        </p:txBody>
      </p:sp>
      <p:sp>
        <p:nvSpPr>
          <p:cNvPr id="140" name="Rounded Rectangle 139"/>
          <p:cNvSpPr/>
          <p:nvPr/>
        </p:nvSpPr>
        <p:spPr>
          <a:xfrm>
            <a:off x="847281" y="3948439"/>
            <a:ext cx="3557995" cy="2134865"/>
          </a:xfrm>
          <a:prstGeom prst="roundRect">
            <a:avLst>
              <a:gd name="adj" fmla="val 4209"/>
            </a:avLst>
          </a:prstGeom>
          <a:gradFill flip="none" rotWithShape="1">
            <a:gsLst>
              <a:gs pos="0">
                <a:schemeClr val="bg1"/>
              </a:gs>
              <a:gs pos="100000">
                <a:schemeClr val="accent5"/>
              </a:gs>
            </a:gsLst>
            <a:lin ang="1740000" scaled="0"/>
            <a:tileRect/>
          </a:gradFill>
          <a:ln>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5" name="Rounded Rectangle 144"/>
          <p:cNvSpPr/>
          <p:nvPr/>
        </p:nvSpPr>
        <p:spPr>
          <a:xfrm>
            <a:off x="4606481" y="1588742"/>
            <a:ext cx="3557995" cy="2237430"/>
          </a:xfrm>
          <a:prstGeom prst="roundRect">
            <a:avLst>
              <a:gd name="adj" fmla="val 4685"/>
            </a:avLst>
          </a:prstGeom>
          <a:gradFill flip="none" rotWithShape="1">
            <a:gsLst>
              <a:gs pos="0">
                <a:schemeClr val="bg1"/>
              </a:gs>
              <a:gs pos="100000">
                <a:schemeClr val="tx1">
                  <a:lumMod val="20000"/>
                  <a:lumOff val="80000"/>
                </a:schemeClr>
              </a:gs>
            </a:gsLst>
            <a:lin ang="2820000" scaled="0"/>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0040" indent="-228600">
              <a:buAutoNum type="arabicPeriod"/>
            </a:pPr>
            <a:endParaRPr lang="en-US" sz="1400" dirty="0" smtClean="0">
              <a:solidFill>
                <a:srgbClr val="334041"/>
              </a:solidFill>
            </a:endParaRPr>
          </a:p>
          <a:p>
            <a:pPr marL="320040" indent="-228600">
              <a:buAutoNum type="arabicPeriod"/>
            </a:pPr>
            <a:endParaRPr lang="en-US" sz="1400" dirty="0" smtClean="0">
              <a:solidFill>
                <a:srgbClr val="334041"/>
              </a:solidFill>
            </a:endParaRPr>
          </a:p>
        </p:txBody>
      </p:sp>
      <p:cxnSp>
        <p:nvCxnSpPr>
          <p:cNvPr id="128" name="Straight Arrow Connector 127"/>
          <p:cNvCxnSpPr/>
          <p:nvPr/>
        </p:nvCxnSpPr>
        <p:spPr bwMode="auto">
          <a:xfrm>
            <a:off x="3655408" y="2774671"/>
            <a:ext cx="1951642" cy="0"/>
          </a:xfrm>
          <a:prstGeom prst="straightConnector1">
            <a:avLst/>
          </a:prstGeom>
          <a:solidFill>
            <a:schemeClr val="accent1"/>
          </a:solidFill>
          <a:ln w="38100" cap="flat" cmpd="sng" algn="ctr">
            <a:solidFill>
              <a:srgbClr val="B7D333"/>
            </a:solidFill>
            <a:prstDash val="dash"/>
            <a:round/>
            <a:headEnd type="none" w="med" len="med"/>
            <a:tailEnd type="arrow"/>
          </a:ln>
          <a:effectLst/>
        </p:spPr>
      </p:cxnSp>
      <p:grpSp>
        <p:nvGrpSpPr>
          <p:cNvPr id="144" name="Group 143"/>
          <p:cNvGrpSpPr/>
          <p:nvPr/>
        </p:nvGrpSpPr>
        <p:grpSpPr>
          <a:xfrm>
            <a:off x="4608105" y="3919396"/>
            <a:ext cx="3570696" cy="2134865"/>
            <a:chOff x="4307375" y="3921797"/>
            <a:chExt cx="3570696" cy="2134865"/>
          </a:xfrm>
        </p:grpSpPr>
        <p:sp>
          <p:nvSpPr>
            <p:cNvPr id="141" name="Rounded Rectangle 140"/>
            <p:cNvSpPr/>
            <p:nvPr/>
          </p:nvSpPr>
          <p:spPr>
            <a:xfrm>
              <a:off x="4309371" y="3921797"/>
              <a:ext cx="3568700" cy="2134865"/>
            </a:xfrm>
            <a:prstGeom prst="roundRect">
              <a:avLst>
                <a:gd name="adj" fmla="val 4209"/>
              </a:avLst>
            </a:prstGeom>
            <a:gradFill flip="none" rotWithShape="1">
              <a:gsLst>
                <a:gs pos="100000">
                  <a:schemeClr val="tx1">
                    <a:lumMod val="20000"/>
                    <a:lumOff val="80000"/>
                    <a:alpha val="85000"/>
                  </a:schemeClr>
                </a:gs>
                <a:gs pos="0">
                  <a:srgbClr val="FFFFFF">
                    <a:alpha val="85000"/>
                  </a:srgbClr>
                </a:gs>
              </a:gsLst>
              <a:lin ang="0" scaled="1"/>
              <a:tileRect/>
            </a:gradFill>
            <a:ln>
              <a:solidFill>
                <a:srgbClr val="A76BC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2" name="Round Same Side Corner Rectangle 141"/>
            <p:cNvSpPr/>
            <p:nvPr/>
          </p:nvSpPr>
          <p:spPr>
            <a:xfrm>
              <a:off x="4307375" y="3921797"/>
              <a:ext cx="3570696" cy="414847"/>
            </a:xfrm>
            <a:prstGeom prst="round2SameRect">
              <a:avLst>
                <a:gd name="adj1" fmla="val 21555"/>
                <a:gd name="adj2" fmla="val 0"/>
              </a:avLst>
            </a:prstGeom>
            <a:gradFill flip="none" rotWithShape="1">
              <a:gsLst>
                <a:gs pos="1000">
                  <a:schemeClr val="tx1"/>
                </a:gs>
                <a:gs pos="100000">
                  <a:srgbClr val="004B6B"/>
                </a:gs>
              </a:gsLst>
              <a:lin ang="2820000" scaled="0"/>
              <a:tileRect/>
            </a:gradFill>
            <a:ln>
              <a:solidFill>
                <a:srgbClr val="A76BC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3" name="TextBox 142"/>
            <p:cNvSpPr txBox="1"/>
            <p:nvPr/>
          </p:nvSpPr>
          <p:spPr>
            <a:xfrm>
              <a:off x="4595887" y="3921797"/>
              <a:ext cx="2667000" cy="400110"/>
            </a:xfrm>
            <a:prstGeom prst="rect">
              <a:avLst/>
            </a:prstGeom>
            <a:noFill/>
          </p:spPr>
          <p:txBody>
            <a:bodyPr wrap="square" rtlCol="0">
              <a:spAutoFit/>
            </a:bodyPr>
            <a:lstStyle/>
            <a:p>
              <a:pPr marL="342900" lvl="0" indent="-342900" algn="ctr"/>
              <a:r>
                <a:rPr lang="en-US" sz="2000" dirty="0" smtClean="0">
                  <a:solidFill>
                    <a:schemeClr val="bg1"/>
                  </a:solidFill>
                  <a:cs typeface="Times New Roman" pitchFamily="18" charset="0"/>
                </a:rPr>
                <a:t>Inactive</a:t>
              </a:r>
              <a:endParaRPr lang="en-US" b="1" dirty="0">
                <a:solidFill>
                  <a:schemeClr val="bg1"/>
                </a:solidFill>
              </a:endParaRPr>
            </a:p>
          </p:txBody>
        </p:sp>
      </p:grpSp>
      <p:grpSp>
        <p:nvGrpSpPr>
          <p:cNvPr id="93" name="Group 10"/>
          <p:cNvGrpSpPr/>
          <p:nvPr/>
        </p:nvGrpSpPr>
        <p:grpSpPr>
          <a:xfrm>
            <a:off x="5110519" y="4514365"/>
            <a:ext cx="1530350" cy="597227"/>
            <a:chOff x="2736850" y="2479344"/>
            <a:chExt cx="1530350" cy="597227"/>
          </a:xfrm>
        </p:grpSpPr>
        <p:grpSp>
          <p:nvGrpSpPr>
            <p:cNvPr id="94" name="Group 31"/>
            <p:cNvGrpSpPr>
              <a:grpSpLocks/>
            </p:cNvGrpSpPr>
            <p:nvPr/>
          </p:nvGrpSpPr>
          <p:grpSpPr bwMode="auto">
            <a:xfrm>
              <a:off x="2736850" y="2514596"/>
              <a:ext cx="1530350" cy="561975"/>
              <a:chOff x="727" y="1906"/>
              <a:chExt cx="964" cy="354"/>
            </a:xfrm>
          </p:grpSpPr>
          <p:sp>
            <p:nvSpPr>
              <p:cNvPr id="96" name="AutoShape 33"/>
              <p:cNvSpPr>
                <a:spLocks noChangeArrowheads="1"/>
              </p:cNvSpPr>
              <p:nvPr/>
            </p:nvSpPr>
            <p:spPr bwMode="auto">
              <a:xfrm>
                <a:off x="727" y="1906"/>
                <a:ext cx="964" cy="354"/>
              </a:xfrm>
              <a:prstGeom prst="roundRect">
                <a:avLst>
                  <a:gd name="adj" fmla="val 16667"/>
                </a:avLst>
              </a:prstGeom>
              <a:solidFill>
                <a:schemeClr val="accent1">
                  <a:lumMod val="60000"/>
                  <a:lumOff val="40000"/>
                </a:schemeClr>
              </a:solidFill>
              <a:ln w="28575" cmpd="sng">
                <a:solidFill>
                  <a:srgbClr val="FFFFFF"/>
                </a:solidFill>
                <a:round/>
                <a:headEnd/>
                <a:tailEnd/>
              </a:ln>
              <a:effectLst>
                <a:outerShdw blurRad="76200" dist="50800" dir="2700000" algn="tl" rotWithShape="0">
                  <a:prstClr val="black">
                    <a:alpha val="40000"/>
                  </a:prstClr>
                </a:outerShdw>
              </a:effectLst>
            </p:spPr>
            <p:txBody>
              <a:bodyPr wrap="none" anchor="ctr"/>
              <a:lstStyle/>
              <a:p>
                <a:endParaRPr lang="en-US"/>
              </a:p>
            </p:txBody>
          </p:sp>
          <p:pic>
            <p:nvPicPr>
              <p:cNvPr id="97" name="Picture 35" descr="WindowsFlag copy"/>
              <p:cNvPicPr>
                <a:picLocks noChangeAspect="1" noChangeArrowheads="1"/>
              </p:cNvPicPr>
              <p:nvPr/>
            </p:nvPicPr>
            <p:blipFill>
              <a:blip r:embed="rId3" cstate="print"/>
              <a:srcRect/>
              <a:stretch>
                <a:fillRect/>
              </a:stretch>
            </p:blipFill>
            <p:spPr bwMode="auto">
              <a:xfrm>
                <a:off x="1111" y="2023"/>
                <a:ext cx="209" cy="186"/>
              </a:xfrm>
              <a:prstGeom prst="rect">
                <a:avLst/>
              </a:prstGeom>
              <a:noFill/>
              <a:ln w="9525">
                <a:noFill/>
                <a:miter lim="800000"/>
                <a:headEnd/>
                <a:tailEnd/>
              </a:ln>
            </p:spPr>
          </p:pic>
        </p:grpSp>
        <p:sp>
          <p:nvSpPr>
            <p:cNvPr id="95" name="Text Box 34"/>
            <p:cNvSpPr txBox="1">
              <a:spLocks noChangeArrowheads="1"/>
            </p:cNvSpPr>
            <p:nvPr/>
          </p:nvSpPr>
          <p:spPr bwMode="auto">
            <a:xfrm>
              <a:off x="2885589" y="2479344"/>
              <a:ext cx="1253919" cy="276999"/>
            </a:xfrm>
            <a:prstGeom prst="rect">
              <a:avLst/>
            </a:prstGeom>
            <a:noFill/>
            <a:ln w="12700">
              <a:noFill/>
              <a:miter lim="800000"/>
              <a:headEnd/>
              <a:tailEnd/>
            </a:ln>
          </p:spPr>
          <p:txBody>
            <a:bodyPr wrap="none">
              <a:spAutoFit/>
            </a:bodyPr>
            <a:lstStyle/>
            <a:p>
              <a:pPr lvl="0" algn="ctr"/>
              <a:r>
                <a:rPr lang="en-US" sz="1200" b="1" dirty="0">
                  <a:solidFill>
                    <a:srgbClr val="334041"/>
                  </a:solidFill>
                </a:rPr>
                <a:t>Service Profile</a:t>
              </a:r>
            </a:p>
          </p:txBody>
        </p:sp>
      </p:grpSp>
      <p:grpSp>
        <p:nvGrpSpPr>
          <p:cNvPr id="98" name="Group 19"/>
          <p:cNvGrpSpPr/>
          <p:nvPr/>
        </p:nvGrpSpPr>
        <p:grpSpPr>
          <a:xfrm>
            <a:off x="5345469" y="4679136"/>
            <a:ext cx="1517650" cy="597229"/>
            <a:chOff x="4121814" y="4419600"/>
            <a:chExt cx="1517650" cy="597229"/>
          </a:xfrm>
        </p:grpSpPr>
        <p:grpSp>
          <p:nvGrpSpPr>
            <p:cNvPr id="99" name="Group 11"/>
            <p:cNvGrpSpPr/>
            <p:nvPr/>
          </p:nvGrpSpPr>
          <p:grpSpPr>
            <a:xfrm>
              <a:off x="4121814" y="4419600"/>
              <a:ext cx="1517650" cy="597229"/>
              <a:chOff x="3352800" y="2479344"/>
              <a:chExt cx="1517650" cy="597229"/>
            </a:xfrm>
          </p:grpSpPr>
          <p:sp>
            <p:nvSpPr>
              <p:cNvPr id="101" name="AutoShape 33"/>
              <p:cNvSpPr>
                <a:spLocks noChangeArrowheads="1"/>
              </p:cNvSpPr>
              <p:nvPr/>
            </p:nvSpPr>
            <p:spPr bwMode="auto">
              <a:xfrm>
                <a:off x="3352800" y="2514598"/>
                <a:ext cx="1517650" cy="561975"/>
              </a:xfrm>
              <a:prstGeom prst="roundRect">
                <a:avLst>
                  <a:gd name="adj" fmla="val 16667"/>
                </a:avLst>
              </a:prstGeom>
              <a:solidFill>
                <a:schemeClr val="accent1">
                  <a:lumMod val="60000"/>
                  <a:lumOff val="40000"/>
                </a:schemeClr>
              </a:solidFill>
              <a:ln w="38100" cmpd="sng">
                <a:solidFill>
                  <a:srgbClr val="FFFFFF"/>
                </a:solidFill>
                <a:round/>
                <a:headEnd/>
                <a:tailEnd/>
              </a:ln>
              <a:effectLst>
                <a:outerShdw blurRad="76200" dist="50800" dir="2700000" algn="tl" rotWithShape="0">
                  <a:prstClr val="black">
                    <a:alpha val="40000"/>
                  </a:prstClr>
                </a:outerShdw>
              </a:effectLst>
            </p:spPr>
            <p:txBody>
              <a:bodyPr wrap="none" anchor="ctr"/>
              <a:lstStyle/>
              <a:p>
                <a:endParaRPr lang="en-US"/>
              </a:p>
            </p:txBody>
          </p:sp>
          <p:sp>
            <p:nvSpPr>
              <p:cNvPr id="102" name="Text Box 34"/>
              <p:cNvSpPr txBox="1">
                <a:spLocks noChangeArrowheads="1"/>
              </p:cNvSpPr>
              <p:nvPr/>
            </p:nvSpPr>
            <p:spPr bwMode="auto">
              <a:xfrm>
                <a:off x="3469789" y="2479344"/>
                <a:ext cx="1253919" cy="276999"/>
              </a:xfrm>
              <a:prstGeom prst="rect">
                <a:avLst/>
              </a:prstGeom>
              <a:noFill/>
              <a:ln w="12700">
                <a:noFill/>
                <a:miter lim="800000"/>
                <a:headEnd/>
                <a:tailEnd/>
              </a:ln>
            </p:spPr>
            <p:txBody>
              <a:bodyPr wrap="none">
                <a:spAutoFit/>
              </a:bodyPr>
              <a:lstStyle/>
              <a:p>
                <a:pPr lvl="0" algn="ctr"/>
                <a:r>
                  <a:rPr lang="en-US" sz="1200" b="1" dirty="0">
                    <a:solidFill>
                      <a:srgbClr val="334041"/>
                    </a:solidFill>
                  </a:rPr>
                  <a:t>Service Profile</a:t>
                </a:r>
              </a:p>
            </p:txBody>
          </p:sp>
        </p:grpSp>
        <p:pic>
          <p:nvPicPr>
            <p:cNvPr id="100" name="Picture 59" descr="redhat copy"/>
            <p:cNvPicPr>
              <a:picLocks noChangeAspect="1" noChangeArrowheads="1"/>
            </p:cNvPicPr>
            <p:nvPr/>
          </p:nvPicPr>
          <p:blipFill>
            <a:blip r:embed="rId4" cstate="print"/>
            <a:srcRect/>
            <a:stretch>
              <a:fillRect/>
            </a:stretch>
          </p:blipFill>
          <p:spPr bwMode="auto">
            <a:xfrm>
              <a:off x="4723277" y="4617720"/>
              <a:ext cx="305923" cy="362452"/>
            </a:xfrm>
            <a:prstGeom prst="rect">
              <a:avLst/>
            </a:prstGeom>
            <a:noFill/>
            <a:ln w="9525">
              <a:noFill/>
              <a:miter lim="800000"/>
              <a:headEnd/>
              <a:tailEnd/>
            </a:ln>
          </p:spPr>
        </p:pic>
      </p:grpSp>
      <p:grpSp>
        <p:nvGrpSpPr>
          <p:cNvPr id="103" name="Group 10"/>
          <p:cNvGrpSpPr/>
          <p:nvPr/>
        </p:nvGrpSpPr>
        <p:grpSpPr>
          <a:xfrm>
            <a:off x="5578632" y="4825921"/>
            <a:ext cx="1530350" cy="597227"/>
            <a:chOff x="2736850" y="2479344"/>
            <a:chExt cx="1530350" cy="597227"/>
          </a:xfrm>
        </p:grpSpPr>
        <p:grpSp>
          <p:nvGrpSpPr>
            <p:cNvPr id="104" name="Group 31"/>
            <p:cNvGrpSpPr>
              <a:grpSpLocks/>
            </p:cNvGrpSpPr>
            <p:nvPr/>
          </p:nvGrpSpPr>
          <p:grpSpPr bwMode="auto">
            <a:xfrm>
              <a:off x="2736850" y="2514596"/>
              <a:ext cx="1530350" cy="561975"/>
              <a:chOff x="727" y="1906"/>
              <a:chExt cx="964" cy="354"/>
            </a:xfrm>
          </p:grpSpPr>
          <p:sp>
            <p:nvSpPr>
              <p:cNvPr id="106" name="AutoShape 33"/>
              <p:cNvSpPr>
                <a:spLocks noChangeArrowheads="1"/>
              </p:cNvSpPr>
              <p:nvPr/>
            </p:nvSpPr>
            <p:spPr bwMode="auto">
              <a:xfrm>
                <a:off x="727" y="1906"/>
                <a:ext cx="964" cy="354"/>
              </a:xfrm>
              <a:prstGeom prst="roundRect">
                <a:avLst>
                  <a:gd name="adj" fmla="val 16667"/>
                </a:avLst>
              </a:prstGeom>
              <a:solidFill>
                <a:schemeClr val="accent1">
                  <a:lumMod val="60000"/>
                  <a:lumOff val="40000"/>
                </a:schemeClr>
              </a:solidFill>
              <a:ln w="38100" cmpd="sng">
                <a:solidFill>
                  <a:srgbClr val="FFFFFF"/>
                </a:solidFill>
                <a:round/>
                <a:headEnd/>
                <a:tailEnd/>
              </a:ln>
              <a:effectLst>
                <a:outerShdw blurRad="76200" dist="50800" dir="2700000" algn="tl" rotWithShape="0">
                  <a:prstClr val="black">
                    <a:alpha val="40000"/>
                  </a:prstClr>
                </a:outerShdw>
              </a:effectLst>
            </p:spPr>
            <p:txBody>
              <a:bodyPr wrap="none" anchor="ctr"/>
              <a:lstStyle/>
              <a:p>
                <a:endParaRPr lang="en-US"/>
              </a:p>
            </p:txBody>
          </p:sp>
          <p:pic>
            <p:nvPicPr>
              <p:cNvPr id="107" name="Picture 35" descr="WindowsFlag copy"/>
              <p:cNvPicPr>
                <a:picLocks noChangeAspect="1" noChangeArrowheads="1"/>
              </p:cNvPicPr>
              <p:nvPr/>
            </p:nvPicPr>
            <p:blipFill>
              <a:blip r:embed="rId3" cstate="print"/>
              <a:srcRect/>
              <a:stretch>
                <a:fillRect/>
              </a:stretch>
            </p:blipFill>
            <p:spPr bwMode="auto">
              <a:xfrm>
                <a:off x="1111" y="2023"/>
                <a:ext cx="209" cy="186"/>
              </a:xfrm>
              <a:prstGeom prst="rect">
                <a:avLst/>
              </a:prstGeom>
              <a:noFill/>
              <a:ln w="9525">
                <a:noFill/>
                <a:miter lim="800000"/>
                <a:headEnd/>
                <a:tailEnd/>
              </a:ln>
            </p:spPr>
          </p:pic>
        </p:grpSp>
        <p:sp>
          <p:nvSpPr>
            <p:cNvPr id="105" name="Text Box 34"/>
            <p:cNvSpPr txBox="1">
              <a:spLocks noChangeArrowheads="1"/>
            </p:cNvSpPr>
            <p:nvPr/>
          </p:nvSpPr>
          <p:spPr bwMode="auto">
            <a:xfrm>
              <a:off x="2936389" y="2479344"/>
              <a:ext cx="1253919" cy="276999"/>
            </a:xfrm>
            <a:prstGeom prst="rect">
              <a:avLst/>
            </a:prstGeom>
            <a:noFill/>
            <a:ln w="12700">
              <a:noFill/>
              <a:miter lim="800000"/>
              <a:headEnd/>
              <a:tailEnd/>
            </a:ln>
          </p:spPr>
          <p:txBody>
            <a:bodyPr wrap="none">
              <a:spAutoFit/>
            </a:bodyPr>
            <a:lstStyle/>
            <a:p>
              <a:pPr lvl="0" algn="ctr"/>
              <a:r>
                <a:rPr lang="en-US" sz="1200" b="1" dirty="0">
                  <a:solidFill>
                    <a:srgbClr val="334041"/>
                  </a:solidFill>
                </a:rPr>
                <a:t>Service Profile</a:t>
              </a:r>
            </a:p>
          </p:txBody>
        </p:sp>
      </p:grpSp>
      <p:grpSp>
        <p:nvGrpSpPr>
          <p:cNvPr id="108" name="Group 19"/>
          <p:cNvGrpSpPr/>
          <p:nvPr/>
        </p:nvGrpSpPr>
        <p:grpSpPr>
          <a:xfrm>
            <a:off x="5865683" y="4968831"/>
            <a:ext cx="1517650" cy="597229"/>
            <a:chOff x="4121814" y="4419600"/>
            <a:chExt cx="1517650" cy="597229"/>
          </a:xfrm>
        </p:grpSpPr>
        <p:grpSp>
          <p:nvGrpSpPr>
            <p:cNvPr id="109" name="Group 11"/>
            <p:cNvGrpSpPr/>
            <p:nvPr/>
          </p:nvGrpSpPr>
          <p:grpSpPr>
            <a:xfrm>
              <a:off x="4121814" y="4419600"/>
              <a:ext cx="1517650" cy="597229"/>
              <a:chOff x="3352800" y="2479344"/>
              <a:chExt cx="1517650" cy="597229"/>
            </a:xfrm>
          </p:grpSpPr>
          <p:sp>
            <p:nvSpPr>
              <p:cNvPr id="111" name="AutoShape 33"/>
              <p:cNvSpPr>
                <a:spLocks noChangeArrowheads="1"/>
              </p:cNvSpPr>
              <p:nvPr/>
            </p:nvSpPr>
            <p:spPr bwMode="auto">
              <a:xfrm>
                <a:off x="3352800" y="2514598"/>
                <a:ext cx="1517650" cy="561975"/>
              </a:xfrm>
              <a:prstGeom prst="roundRect">
                <a:avLst>
                  <a:gd name="adj" fmla="val 16667"/>
                </a:avLst>
              </a:prstGeom>
              <a:solidFill>
                <a:schemeClr val="accent1">
                  <a:lumMod val="60000"/>
                  <a:lumOff val="40000"/>
                </a:schemeClr>
              </a:solidFill>
              <a:ln w="28575" cmpd="sng">
                <a:solidFill>
                  <a:schemeClr val="bg1"/>
                </a:solidFill>
                <a:round/>
                <a:headEnd/>
                <a:tailEnd/>
              </a:ln>
              <a:effectLst>
                <a:outerShdw blurRad="76200" dist="50800" dir="2700000" algn="tl" rotWithShape="0">
                  <a:prstClr val="black">
                    <a:alpha val="40000"/>
                  </a:prstClr>
                </a:outerShdw>
              </a:effectLst>
            </p:spPr>
            <p:txBody>
              <a:bodyPr wrap="none" anchor="ctr"/>
              <a:lstStyle/>
              <a:p>
                <a:endParaRPr lang="en-US"/>
              </a:p>
            </p:txBody>
          </p:sp>
          <p:sp>
            <p:nvSpPr>
              <p:cNvPr id="112" name="Text Box 34"/>
              <p:cNvSpPr txBox="1">
                <a:spLocks noChangeArrowheads="1"/>
              </p:cNvSpPr>
              <p:nvPr/>
            </p:nvSpPr>
            <p:spPr bwMode="auto">
              <a:xfrm>
                <a:off x="3469789" y="2479344"/>
                <a:ext cx="1253919" cy="276999"/>
              </a:xfrm>
              <a:prstGeom prst="rect">
                <a:avLst/>
              </a:prstGeom>
              <a:noFill/>
              <a:ln w="12700">
                <a:noFill/>
                <a:miter lim="800000"/>
                <a:headEnd/>
                <a:tailEnd/>
              </a:ln>
            </p:spPr>
            <p:txBody>
              <a:bodyPr wrap="none">
                <a:spAutoFit/>
              </a:bodyPr>
              <a:lstStyle/>
              <a:p>
                <a:pPr lvl="0" algn="ctr"/>
                <a:r>
                  <a:rPr lang="en-US" sz="1200" b="1" dirty="0">
                    <a:solidFill>
                      <a:srgbClr val="334041"/>
                    </a:solidFill>
                  </a:rPr>
                  <a:t>Service Profile</a:t>
                </a:r>
              </a:p>
            </p:txBody>
          </p:sp>
        </p:grpSp>
        <p:pic>
          <p:nvPicPr>
            <p:cNvPr id="110" name="Picture 59" descr="redhat copy"/>
            <p:cNvPicPr>
              <a:picLocks noChangeAspect="1" noChangeArrowheads="1"/>
            </p:cNvPicPr>
            <p:nvPr/>
          </p:nvPicPr>
          <p:blipFill>
            <a:blip r:embed="rId4" cstate="print"/>
            <a:srcRect/>
            <a:stretch>
              <a:fillRect/>
            </a:stretch>
          </p:blipFill>
          <p:spPr bwMode="auto">
            <a:xfrm>
              <a:off x="4723277" y="4617720"/>
              <a:ext cx="305923" cy="362452"/>
            </a:xfrm>
            <a:prstGeom prst="rect">
              <a:avLst/>
            </a:prstGeom>
            <a:noFill/>
            <a:ln w="9525">
              <a:noFill/>
              <a:miter lim="800000"/>
              <a:headEnd/>
              <a:tailEnd/>
            </a:ln>
          </p:spPr>
        </p:pic>
      </p:grpSp>
      <p:sp>
        <p:nvSpPr>
          <p:cNvPr id="138" name="Rounded Rectangle 137"/>
          <p:cNvSpPr/>
          <p:nvPr/>
        </p:nvSpPr>
        <p:spPr>
          <a:xfrm>
            <a:off x="834581" y="1576042"/>
            <a:ext cx="3557995" cy="2237430"/>
          </a:xfrm>
          <a:prstGeom prst="roundRect">
            <a:avLst>
              <a:gd name="adj" fmla="val 4685"/>
            </a:avLst>
          </a:prstGeom>
          <a:blipFill rotWithShape="1">
            <a:blip r:embed="rId5" cstate="print">
              <a:extLst>
                <a:ext uri="{28A0092B-C50C-407E-A947-70E740481C1C}">
                  <a14:useLocalDpi xmlns:a14="http://schemas.microsoft.com/office/drawing/2010/main"/>
                </a:ext>
              </a:extLst>
            </a:blip>
            <a:stretch>
              <a:fillRect/>
            </a:stretch>
          </a:blipFill>
          <a:ln>
            <a:solidFill>
              <a:srgbClr val="A76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0040" indent="-228600">
              <a:buAutoNum type="arabicPeriod"/>
            </a:pPr>
            <a:endParaRPr lang="en-US" sz="1400" dirty="0" smtClean="0">
              <a:solidFill>
                <a:srgbClr val="334041"/>
              </a:solidFill>
            </a:endParaRPr>
          </a:p>
          <a:p>
            <a:pPr marL="320040" indent="-228600">
              <a:buAutoNum type="arabicPeriod"/>
            </a:pPr>
            <a:endParaRPr lang="en-US" sz="1400" dirty="0" smtClean="0">
              <a:solidFill>
                <a:srgbClr val="334041"/>
              </a:solidFill>
            </a:endParaRPr>
          </a:p>
        </p:txBody>
      </p:sp>
      <p:sp>
        <p:nvSpPr>
          <p:cNvPr id="2" name="Title 1"/>
          <p:cNvSpPr>
            <a:spLocks noGrp="1"/>
          </p:cNvSpPr>
          <p:nvPr>
            <p:ph type="title"/>
          </p:nvPr>
        </p:nvSpPr>
        <p:spPr/>
        <p:txBody>
          <a:bodyPr/>
          <a:lstStyle/>
          <a:p>
            <a:r>
              <a:rPr lang="en-US" dirty="0" smtClean="0"/>
              <a:t>Unplanned Capacity on Demand</a:t>
            </a:r>
            <a:endParaRPr lang="en-US" dirty="0"/>
          </a:p>
        </p:txBody>
      </p:sp>
      <p:grpSp>
        <p:nvGrpSpPr>
          <p:cNvPr id="68" name="Group 11"/>
          <p:cNvGrpSpPr/>
          <p:nvPr/>
        </p:nvGrpSpPr>
        <p:grpSpPr>
          <a:xfrm>
            <a:off x="6114969" y="5177250"/>
            <a:ext cx="1552216" cy="553211"/>
            <a:chOff x="3302021" y="2056195"/>
            <a:chExt cx="1582948" cy="722634"/>
          </a:xfrm>
        </p:grpSpPr>
        <p:sp>
          <p:nvSpPr>
            <p:cNvPr id="69" name="AutoShape 33"/>
            <p:cNvSpPr>
              <a:spLocks noChangeArrowheads="1"/>
            </p:cNvSpPr>
            <p:nvPr/>
          </p:nvSpPr>
          <p:spPr bwMode="auto">
            <a:xfrm>
              <a:off x="3302021" y="2056195"/>
              <a:ext cx="1582948" cy="722634"/>
            </a:xfrm>
            <a:prstGeom prst="roundRect">
              <a:avLst>
                <a:gd name="adj" fmla="val 12076"/>
              </a:avLst>
            </a:prstGeom>
            <a:solidFill>
              <a:schemeClr val="accent1">
                <a:lumMod val="60000"/>
                <a:lumOff val="40000"/>
              </a:schemeClr>
            </a:solidFill>
            <a:ln w="28575" cmpd="sng">
              <a:solidFill>
                <a:srgbClr val="FFFFFF"/>
              </a:solidFill>
              <a:round/>
              <a:headEnd/>
              <a:tailEnd/>
            </a:ln>
            <a:effectLst>
              <a:outerShdw blurRad="50800" dist="38100" dir="2700000" algn="tl" rotWithShape="0">
                <a:prstClr val="black">
                  <a:alpha val="40000"/>
                </a:prstClr>
              </a:outerShdw>
            </a:effectLst>
          </p:spPr>
          <p:txBody>
            <a:bodyPr wrap="none" anchor="ctr"/>
            <a:lstStyle/>
            <a:p>
              <a:endParaRPr lang="en-US"/>
            </a:p>
          </p:txBody>
        </p:sp>
        <p:sp>
          <p:nvSpPr>
            <p:cNvPr id="70" name="Text Box 34"/>
            <p:cNvSpPr txBox="1">
              <a:spLocks noChangeArrowheads="1"/>
            </p:cNvSpPr>
            <p:nvPr/>
          </p:nvSpPr>
          <p:spPr bwMode="auto">
            <a:xfrm>
              <a:off x="3426893" y="2086319"/>
              <a:ext cx="1391750" cy="562857"/>
            </a:xfrm>
            <a:prstGeom prst="rect">
              <a:avLst/>
            </a:prstGeom>
            <a:noFill/>
            <a:ln w="12700">
              <a:noFill/>
              <a:miter lim="800000"/>
              <a:headEnd/>
              <a:tailEnd/>
            </a:ln>
          </p:spPr>
          <p:txBody>
            <a:bodyPr wrap="none">
              <a:spAutoFit/>
            </a:bodyPr>
            <a:lstStyle/>
            <a:p>
              <a:pPr algn="ctr" eaLnBrk="1" hangingPunct="1"/>
              <a:r>
                <a:rPr lang="en-US" sz="1100" b="1" dirty="0" smtClean="0">
                  <a:solidFill>
                    <a:srgbClr val="334041"/>
                  </a:solidFill>
                </a:rPr>
                <a:t>Reserve - Node 4</a:t>
              </a:r>
            </a:p>
            <a:p>
              <a:pPr algn="ctr" eaLnBrk="1" hangingPunct="1"/>
              <a:r>
                <a:rPr lang="en-US" sz="1100" dirty="0" smtClean="0">
                  <a:solidFill>
                    <a:srgbClr val="334041"/>
                  </a:solidFill>
                </a:rPr>
                <a:t>App/Batch Server</a:t>
              </a:r>
              <a:endParaRPr lang="en-US" sz="1100" dirty="0">
                <a:solidFill>
                  <a:srgbClr val="334041"/>
                </a:solidFill>
              </a:endParaRPr>
            </a:p>
          </p:txBody>
        </p:sp>
      </p:grpSp>
      <p:grpSp>
        <p:nvGrpSpPr>
          <p:cNvPr id="71" name="Group 11"/>
          <p:cNvGrpSpPr/>
          <p:nvPr/>
        </p:nvGrpSpPr>
        <p:grpSpPr>
          <a:xfrm>
            <a:off x="2382764" y="5343529"/>
            <a:ext cx="1517650" cy="561975"/>
            <a:chOff x="3352800" y="2514598"/>
            <a:chExt cx="1517650" cy="561975"/>
          </a:xfrm>
        </p:grpSpPr>
        <p:sp>
          <p:nvSpPr>
            <p:cNvPr id="72" name="AutoShape 33"/>
            <p:cNvSpPr>
              <a:spLocks noChangeArrowheads="1"/>
            </p:cNvSpPr>
            <p:nvPr/>
          </p:nvSpPr>
          <p:spPr bwMode="auto">
            <a:xfrm>
              <a:off x="3352800" y="2514598"/>
              <a:ext cx="1517650" cy="561975"/>
            </a:xfrm>
            <a:prstGeom prst="roundRect">
              <a:avLst>
                <a:gd name="adj" fmla="val 10640"/>
              </a:avLst>
            </a:prstGeom>
            <a:solidFill>
              <a:schemeClr val="accent1">
                <a:lumMod val="60000"/>
                <a:lumOff val="40000"/>
              </a:schemeClr>
            </a:solidFill>
            <a:ln w="28575" cmpd="sng">
              <a:solidFill>
                <a:schemeClr val="bg2"/>
              </a:solidFill>
              <a:round/>
              <a:headEnd/>
              <a:tailEnd/>
            </a:ln>
            <a:effectLst>
              <a:outerShdw blurRad="50800" dist="38100" dir="2700000" algn="tl" rotWithShape="0">
                <a:prstClr val="black">
                  <a:alpha val="40000"/>
                </a:prstClr>
              </a:outerShdw>
            </a:effectLst>
          </p:spPr>
          <p:txBody>
            <a:bodyPr wrap="none" anchor="ctr"/>
            <a:lstStyle/>
            <a:p>
              <a:endParaRPr lang="en-US"/>
            </a:p>
          </p:txBody>
        </p:sp>
        <p:sp>
          <p:nvSpPr>
            <p:cNvPr id="73" name="Text Box 34"/>
            <p:cNvSpPr txBox="1">
              <a:spLocks noChangeArrowheads="1"/>
            </p:cNvSpPr>
            <p:nvPr/>
          </p:nvSpPr>
          <p:spPr bwMode="auto">
            <a:xfrm>
              <a:off x="3614082" y="2669844"/>
              <a:ext cx="1022636" cy="276999"/>
            </a:xfrm>
            <a:prstGeom prst="rect">
              <a:avLst/>
            </a:prstGeom>
            <a:noFill/>
            <a:ln w="12700">
              <a:noFill/>
              <a:miter lim="800000"/>
              <a:headEnd/>
              <a:tailEnd/>
            </a:ln>
          </p:spPr>
          <p:txBody>
            <a:bodyPr wrap="none">
              <a:spAutoFit/>
            </a:bodyPr>
            <a:lstStyle/>
            <a:p>
              <a:pPr algn="ctr" eaLnBrk="1" hangingPunct="1"/>
              <a:r>
                <a:rPr lang="en-US" sz="1200" b="1" dirty="0" smtClean="0">
                  <a:solidFill>
                    <a:srgbClr val="334041"/>
                  </a:solidFill>
                </a:rPr>
                <a:t>DEV / TEST</a:t>
              </a:r>
              <a:endParaRPr lang="en-US" sz="1200" b="1" dirty="0">
                <a:solidFill>
                  <a:srgbClr val="334041"/>
                </a:solidFill>
              </a:endParaRPr>
            </a:p>
          </p:txBody>
        </p:sp>
      </p:grpSp>
      <p:sp>
        <p:nvSpPr>
          <p:cNvPr id="79" name="AutoShape 33"/>
          <p:cNvSpPr>
            <a:spLocks noChangeArrowheads="1"/>
          </p:cNvSpPr>
          <p:nvPr/>
        </p:nvSpPr>
        <p:spPr bwMode="auto">
          <a:xfrm>
            <a:off x="2369528" y="4044760"/>
            <a:ext cx="1532115" cy="363338"/>
          </a:xfrm>
          <a:prstGeom prst="roundRect">
            <a:avLst>
              <a:gd name="adj" fmla="val 16667"/>
            </a:avLst>
          </a:prstGeom>
          <a:solidFill>
            <a:schemeClr val="accent1">
              <a:lumMod val="60000"/>
              <a:lumOff val="40000"/>
            </a:schemeClr>
          </a:solidFill>
          <a:ln w="28575" cmpd="sng">
            <a:solidFill>
              <a:srgbClr val="FFFFFF"/>
            </a:solidFill>
            <a:round/>
            <a:headEnd/>
            <a:tailEnd/>
          </a:ln>
          <a:effectLst>
            <a:prstShdw prst="shdw17" dist="17961" dir="2700000">
              <a:srgbClr val="737373">
                <a:alpha val="74997"/>
              </a:srgbClr>
            </a:prstShdw>
          </a:effectLst>
        </p:spPr>
        <p:txBody>
          <a:bodyPr wrap="none" anchor="ctr"/>
          <a:lstStyle/>
          <a:p>
            <a:pPr algn="ctr"/>
            <a:r>
              <a:rPr lang="en-US" sz="1100" b="1" dirty="0" smtClean="0">
                <a:solidFill>
                  <a:srgbClr val="334041"/>
                </a:solidFill>
              </a:rPr>
              <a:t>App/Batch Server</a:t>
            </a:r>
            <a:endParaRPr lang="en-US" sz="1100" b="1" dirty="0">
              <a:solidFill>
                <a:srgbClr val="334041"/>
              </a:solidFill>
            </a:endParaRPr>
          </a:p>
        </p:txBody>
      </p:sp>
      <p:sp>
        <p:nvSpPr>
          <p:cNvPr id="80" name="AutoShape 33"/>
          <p:cNvSpPr>
            <a:spLocks noChangeArrowheads="1"/>
          </p:cNvSpPr>
          <p:nvPr/>
        </p:nvSpPr>
        <p:spPr bwMode="auto">
          <a:xfrm>
            <a:off x="2369528" y="4475961"/>
            <a:ext cx="1532115" cy="363338"/>
          </a:xfrm>
          <a:prstGeom prst="roundRect">
            <a:avLst>
              <a:gd name="adj" fmla="val 16667"/>
            </a:avLst>
          </a:prstGeom>
          <a:solidFill>
            <a:schemeClr val="accent1">
              <a:lumMod val="60000"/>
              <a:lumOff val="40000"/>
            </a:schemeClr>
          </a:solidFill>
          <a:ln w="28575" cmpd="sng">
            <a:solidFill>
              <a:srgbClr val="FFFFFF"/>
            </a:solidFill>
            <a:round/>
            <a:headEnd/>
            <a:tailEnd/>
          </a:ln>
          <a:effectLst>
            <a:prstShdw prst="shdw17" dist="17961" dir="2700000">
              <a:srgbClr val="737373">
                <a:alpha val="74997"/>
              </a:srgbClr>
            </a:prstShdw>
          </a:effectLst>
        </p:spPr>
        <p:txBody>
          <a:bodyPr wrap="none" anchor="ctr"/>
          <a:lstStyle/>
          <a:p>
            <a:pPr algn="ctr"/>
            <a:r>
              <a:rPr lang="en-US" sz="1100" b="1" dirty="0" smtClean="0">
                <a:solidFill>
                  <a:srgbClr val="334041"/>
                </a:solidFill>
              </a:rPr>
              <a:t>App/Batch Server</a:t>
            </a:r>
            <a:endParaRPr lang="en-US" sz="1100" b="1" dirty="0">
              <a:solidFill>
                <a:srgbClr val="334041"/>
              </a:solidFill>
            </a:endParaRPr>
          </a:p>
        </p:txBody>
      </p:sp>
      <p:sp>
        <p:nvSpPr>
          <p:cNvPr id="81" name="AutoShape 33"/>
          <p:cNvSpPr>
            <a:spLocks noChangeArrowheads="1"/>
          </p:cNvSpPr>
          <p:nvPr/>
        </p:nvSpPr>
        <p:spPr bwMode="auto">
          <a:xfrm>
            <a:off x="2369528" y="4907162"/>
            <a:ext cx="1532115" cy="363338"/>
          </a:xfrm>
          <a:prstGeom prst="roundRect">
            <a:avLst>
              <a:gd name="adj" fmla="val 16667"/>
            </a:avLst>
          </a:prstGeom>
          <a:solidFill>
            <a:schemeClr val="accent1">
              <a:lumMod val="60000"/>
              <a:lumOff val="40000"/>
            </a:schemeClr>
          </a:solidFill>
          <a:ln w="28575" cmpd="sng">
            <a:solidFill>
              <a:srgbClr val="FFFFFF"/>
            </a:solidFill>
            <a:round/>
            <a:headEnd/>
            <a:tailEnd/>
          </a:ln>
          <a:effectLst>
            <a:prstShdw prst="shdw17" dist="17961" dir="2700000">
              <a:srgbClr val="737373">
                <a:alpha val="74997"/>
              </a:srgbClr>
            </a:prstShdw>
          </a:effectLst>
        </p:spPr>
        <p:txBody>
          <a:bodyPr wrap="none" anchor="ctr"/>
          <a:lstStyle/>
          <a:p>
            <a:pPr algn="ctr"/>
            <a:r>
              <a:rPr lang="en-US" sz="1100" b="1" dirty="0" smtClean="0">
                <a:solidFill>
                  <a:srgbClr val="334041"/>
                </a:solidFill>
              </a:rPr>
              <a:t>App/Batch Server</a:t>
            </a:r>
            <a:endParaRPr lang="en-US" sz="1100" b="1" dirty="0">
              <a:solidFill>
                <a:srgbClr val="334041"/>
              </a:solidFill>
            </a:endParaRPr>
          </a:p>
        </p:txBody>
      </p:sp>
      <p:sp>
        <p:nvSpPr>
          <p:cNvPr id="82" name="AutoShape 9"/>
          <p:cNvSpPr>
            <a:spLocks noChangeArrowheads="1"/>
          </p:cNvSpPr>
          <p:nvPr/>
        </p:nvSpPr>
        <p:spPr bwMode="auto">
          <a:xfrm>
            <a:off x="5638800" y="1981203"/>
            <a:ext cx="1600200" cy="228600"/>
          </a:xfrm>
          <a:prstGeom prst="roundRect">
            <a:avLst>
              <a:gd name="adj" fmla="val 16667"/>
            </a:avLst>
          </a:prstGeom>
          <a:noFill/>
          <a:ln w="12700" algn="ctr">
            <a:noFill/>
            <a:round/>
            <a:headEnd/>
            <a:tailEnd/>
          </a:ln>
          <a:effectLst>
            <a:prstShdw prst="shdw17" dist="17961" dir="2700000">
              <a:srgbClr val="00558F"/>
            </a:prstShdw>
          </a:effectLst>
        </p:spPr>
        <p:txBody>
          <a:bodyPr wrap="none" anchor="ctr"/>
          <a:lstStyle/>
          <a:p>
            <a:pPr algn="ctr" eaLnBrk="1" hangingPunct="1"/>
            <a:r>
              <a:rPr lang="en-US" sz="1400" b="1" dirty="0">
                <a:solidFill>
                  <a:srgbClr val="334041"/>
                </a:solidFill>
              </a:rPr>
              <a:t>XML API</a:t>
            </a:r>
          </a:p>
        </p:txBody>
      </p:sp>
      <p:sp>
        <p:nvSpPr>
          <p:cNvPr id="84" name="TextBox 83"/>
          <p:cNvSpPr txBox="1"/>
          <p:nvPr/>
        </p:nvSpPr>
        <p:spPr>
          <a:xfrm>
            <a:off x="1007834" y="4790747"/>
            <a:ext cx="1152144" cy="400110"/>
          </a:xfrm>
          <a:prstGeom prst="rect">
            <a:avLst/>
          </a:prstGeom>
          <a:noFill/>
        </p:spPr>
        <p:txBody>
          <a:bodyPr wrap="square" rtlCol="0">
            <a:spAutoFit/>
          </a:bodyPr>
          <a:lstStyle/>
          <a:p>
            <a:pPr algn="ctr"/>
            <a:r>
              <a:rPr lang="en-US" sz="2000" b="1" dirty="0" smtClean="0">
                <a:solidFill>
                  <a:srgbClr val="525154"/>
                </a:solidFill>
              </a:rPr>
              <a:t>SAP</a:t>
            </a:r>
            <a:endParaRPr lang="en-US" sz="2000" b="1" dirty="0">
              <a:solidFill>
                <a:srgbClr val="525154"/>
              </a:solidFill>
            </a:endParaRPr>
          </a:p>
        </p:txBody>
      </p:sp>
      <p:grpSp>
        <p:nvGrpSpPr>
          <p:cNvPr id="127" name="Group 126"/>
          <p:cNvGrpSpPr/>
          <p:nvPr/>
        </p:nvGrpSpPr>
        <p:grpSpPr>
          <a:xfrm>
            <a:off x="6352361" y="2298898"/>
            <a:ext cx="1003300" cy="1003300"/>
            <a:chOff x="7825416" y="1676400"/>
            <a:chExt cx="717748" cy="717748"/>
          </a:xfrm>
        </p:grpSpPr>
        <p:pic>
          <p:nvPicPr>
            <p:cNvPr id="115" name="Picture 114" descr="Device_fibre_channel_director_3027_unknown_64.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825416" y="1676400"/>
              <a:ext cx="717748" cy="717748"/>
            </a:xfrm>
            <a:prstGeom prst="rect">
              <a:avLst/>
            </a:prstGeom>
          </p:spPr>
        </p:pic>
        <p:grpSp>
          <p:nvGrpSpPr>
            <p:cNvPr id="126" name="Group 125"/>
            <p:cNvGrpSpPr/>
            <p:nvPr/>
          </p:nvGrpSpPr>
          <p:grpSpPr>
            <a:xfrm>
              <a:off x="7962901" y="2199185"/>
              <a:ext cx="443808" cy="110526"/>
              <a:chOff x="9666662" y="2299892"/>
              <a:chExt cx="748608" cy="110526"/>
            </a:xfrm>
          </p:grpSpPr>
          <p:cxnSp>
            <p:nvCxnSpPr>
              <p:cNvPr id="124" name="Straight Arrow Connector 123"/>
              <p:cNvCxnSpPr/>
              <p:nvPr/>
            </p:nvCxnSpPr>
            <p:spPr>
              <a:xfrm>
                <a:off x="9666662" y="2299892"/>
                <a:ext cx="748056" cy="0"/>
              </a:xfrm>
              <a:prstGeom prst="straightConnector1">
                <a:avLst/>
              </a:prstGeom>
              <a:ln w="28575" cmpd="sng">
                <a:solidFill>
                  <a:schemeClr val="bg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a:off x="9667214" y="2410418"/>
                <a:ext cx="748056" cy="0"/>
              </a:xfrm>
              <a:prstGeom prst="straightConnector1">
                <a:avLst/>
              </a:prstGeom>
              <a:ln w="28575" cmpd="sng">
                <a:solidFill>
                  <a:schemeClr val="bg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grpSp>
      </p:grpSp>
      <p:grpSp>
        <p:nvGrpSpPr>
          <p:cNvPr id="129" name="Group 128"/>
          <p:cNvGrpSpPr/>
          <p:nvPr/>
        </p:nvGrpSpPr>
        <p:grpSpPr>
          <a:xfrm>
            <a:off x="5518150" y="2298898"/>
            <a:ext cx="1003300" cy="1003300"/>
            <a:chOff x="7825416" y="1676400"/>
            <a:chExt cx="717748" cy="717748"/>
          </a:xfrm>
        </p:grpSpPr>
        <p:pic>
          <p:nvPicPr>
            <p:cNvPr id="130" name="Picture 129" descr="Device_fibre_channel_director_3027_unknown_64.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825416" y="1676400"/>
              <a:ext cx="717748" cy="717748"/>
            </a:xfrm>
            <a:prstGeom prst="rect">
              <a:avLst/>
            </a:prstGeom>
          </p:spPr>
        </p:pic>
        <p:grpSp>
          <p:nvGrpSpPr>
            <p:cNvPr id="131" name="Group 130"/>
            <p:cNvGrpSpPr/>
            <p:nvPr/>
          </p:nvGrpSpPr>
          <p:grpSpPr>
            <a:xfrm>
              <a:off x="7962901" y="2199185"/>
              <a:ext cx="443808" cy="110526"/>
              <a:chOff x="9666662" y="2299892"/>
              <a:chExt cx="748608" cy="110526"/>
            </a:xfrm>
          </p:grpSpPr>
          <p:cxnSp>
            <p:nvCxnSpPr>
              <p:cNvPr id="132" name="Straight Arrow Connector 131"/>
              <p:cNvCxnSpPr/>
              <p:nvPr/>
            </p:nvCxnSpPr>
            <p:spPr>
              <a:xfrm>
                <a:off x="9666662" y="2299892"/>
                <a:ext cx="748056" cy="0"/>
              </a:xfrm>
              <a:prstGeom prst="straightConnector1">
                <a:avLst/>
              </a:prstGeom>
              <a:ln w="28575" cmpd="sng">
                <a:solidFill>
                  <a:schemeClr val="bg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a:off x="9667214" y="2410418"/>
                <a:ext cx="748056" cy="0"/>
              </a:xfrm>
              <a:prstGeom prst="straightConnector1">
                <a:avLst/>
              </a:prstGeom>
              <a:ln w="28575" cmpd="sng">
                <a:solidFill>
                  <a:schemeClr val="bg1"/>
                </a:solidFill>
                <a:headEnd type="arrow" w="sm" len="sm"/>
                <a:tailEnd type="arrow" w="sm" len="sm"/>
              </a:ln>
              <a:effectLst/>
            </p:spPr>
            <p:style>
              <a:lnRef idx="2">
                <a:schemeClr val="accent1"/>
              </a:lnRef>
              <a:fillRef idx="0">
                <a:schemeClr val="accent1"/>
              </a:fillRef>
              <a:effectRef idx="1">
                <a:schemeClr val="accent1"/>
              </a:effectRef>
              <a:fontRef idx="minor">
                <a:schemeClr val="tx1"/>
              </a:fontRef>
            </p:style>
          </p:cxnSp>
        </p:grpSp>
      </p:grpSp>
      <p:grpSp>
        <p:nvGrpSpPr>
          <p:cNvPr id="137" name="Group 136"/>
          <p:cNvGrpSpPr/>
          <p:nvPr/>
        </p:nvGrpSpPr>
        <p:grpSpPr>
          <a:xfrm>
            <a:off x="3036278" y="2826149"/>
            <a:ext cx="952500" cy="812800"/>
            <a:chOff x="2984500" y="1574800"/>
            <a:chExt cx="952500" cy="812800"/>
          </a:xfrm>
        </p:grpSpPr>
        <p:sp>
          <p:nvSpPr>
            <p:cNvPr id="134" name="Isosceles Triangle 133"/>
            <p:cNvSpPr/>
            <p:nvPr/>
          </p:nvSpPr>
          <p:spPr>
            <a:xfrm>
              <a:off x="2984500" y="1574800"/>
              <a:ext cx="952500" cy="800100"/>
            </a:xfrm>
            <a:prstGeom prst="triangle">
              <a:avLst/>
            </a:prstGeom>
            <a:noFill/>
            <a:ln w="76200" cmpd="sng">
              <a:solidFill>
                <a:schemeClr val="bg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5" name="AutoShape 9"/>
            <p:cNvSpPr>
              <a:spLocks noChangeArrowheads="1"/>
            </p:cNvSpPr>
            <p:nvPr/>
          </p:nvSpPr>
          <p:spPr bwMode="auto">
            <a:xfrm>
              <a:off x="3086100" y="1701803"/>
              <a:ext cx="774700" cy="685797"/>
            </a:xfrm>
            <a:prstGeom prst="roundRect">
              <a:avLst>
                <a:gd name="adj" fmla="val 16667"/>
              </a:avLst>
            </a:prstGeom>
            <a:noFill/>
            <a:ln w="12700" algn="ctr">
              <a:noFill/>
              <a:round/>
              <a:headEnd/>
              <a:tailEnd/>
            </a:ln>
            <a:effectLst>
              <a:prstShdw prst="shdw17" dist="17961" dir="2700000">
                <a:srgbClr val="00558F"/>
              </a:prstShdw>
            </a:effectLst>
          </p:spPr>
          <p:txBody>
            <a:bodyPr wrap="none" anchor="ctr"/>
            <a:lstStyle/>
            <a:p>
              <a:pPr algn="ctr" eaLnBrk="1" hangingPunct="1"/>
              <a:r>
                <a:rPr lang="en-US" sz="4000" b="1" dirty="0" smtClean="0">
                  <a:solidFill>
                    <a:schemeClr val="bg1"/>
                  </a:solidFill>
                </a:rPr>
                <a:t>!</a:t>
              </a:r>
              <a:endParaRPr lang="en-US" sz="4000" b="1" dirty="0">
                <a:solidFill>
                  <a:schemeClr val="bg1"/>
                </a:solidFill>
              </a:endParaRPr>
            </a:p>
          </p:txBody>
        </p:sp>
      </p:grpSp>
      <p:sp>
        <p:nvSpPr>
          <p:cNvPr id="56" name="Rounded Rectangle 55"/>
          <p:cNvSpPr/>
          <p:nvPr/>
        </p:nvSpPr>
        <p:spPr>
          <a:xfrm>
            <a:off x="4606481" y="3919396"/>
            <a:ext cx="3572320" cy="2134865"/>
          </a:xfrm>
          <a:prstGeom prst="roundRect">
            <a:avLst>
              <a:gd name="adj" fmla="val 4685"/>
            </a:avLst>
          </a:prstGeom>
          <a:solidFill>
            <a:schemeClr val="bg1">
              <a:lumMod val="75000"/>
              <a:alpha val="57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0040" indent="-228600">
              <a:buAutoNum type="arabicPeriod"/>
            </a:pPr>
            <a:endParaRPr lang="en-US" sz="1400" dirty="0" smtClean="0">
              <a:solidFill>
                <a:srgbClr val="334041"/>
              </a:solidFill>
            </a:endParaRPr>
          </a:p>
          <a:p>
            <a:pPr marL="320040" indent="-228600">
              <a:buAutoNum type="arabicPeriod"/>
            </a:pPr>
            <a:endParaRPr lang="en-US" sz="1400" dirty="0" smtClean="0">
              <a:solidFill>
                <a:srgbClr val="334041"/>
              </a:solidFill>
            </a:endParaRPr>
          </a:p>
        </p:txBody>
      </p:sp>
    </p:spTree>
    <p:extLst>
      <p:ext uri="{BB962C8B-B14F-4D97-AF65-F5344CB8AC3E}">
        <p14:creationId xmlns:p14="http://schemas.microsoft.com/office/powerpoint/2010/main" val="38844014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35" presetClass="emph" presetSubtype="0" repeatCount="2000" fill="hold" nodeType="afterEffect">
                                  <p:stCondLst>
                                    <p:cond delay="0"/>
                                  </p:stCondLst>
                                  <p:childTnLst>
                                    <p:anim calcmode="discrete" valueType="str">
                                      <p:cBhvr>
                                        <p:cTn id="10" dur="1000" fill="hold"/>
                                        <p:tgtEl>
                                          <p:spTgt spid="137"/>
                                        </p:tgtEl>
                                        <p:attrNameLst>
                                          <p:attrName>style.visibility</p:attrName>
                                        </p:attrNameLst>
                                      </p:cBhvr>
                                      <p:tavLst>
                                        <p:tav tm="0">
                                          <p:val>
                                            <p:strVal val="hidden"/>
                                          </p:val>
                                        </p:tav>
                                        <p:tav tm="50000">
                                          <p:val>
                                            <p:strVal val="visible"/>
                                          </p:val>
                                        </p:tav>
                                      </p:tavLst>
                                    </p:anim>
                                  </p:childTnLst>
                                </p:cTn>
                              </p:par>
                            </p:childTnLst>
                          </p:cTn>
                        </p:par>
                        <p:par>
                          <p:cTn id="11" fill="hold">
                            <p:stCondLst>
                              <p:cond delay="2500"/>
                            </p:stCondLst>
                            <p:childTnLst>
                              <p:par>
                                <p:cTn id="12" presetID="22" presetClass="entr" presetSubtype="8" fill="hold" nodeType="afterEffect">
                                  <p:stCondLst>
                                    <p:cond delay="0"/>
                                  </p:stCondLst>
                                  <p:childTnLst>
                                    <p:set>
                                      <p:cBhvr>
                                        <p:cTn id="13" dur="1" fill="hold">
                                          <p:stCondLst>
                                            <p:cond delay="0"/>
                                          </p:stCondLst>
                                        </p:cTn>
                                        <p:tgtEl>
                                          <p:spTgt spid="128"/>
                                        </p:tgtEl>
                                        <p:attrNameLst>
                                          <p:attrName>style.visibility</p:attrName>
                                        </p:attrNameLst>
                                      </p:cBhvr>
                                      <p:to>
                                        <p:strVal val="visible"/>
                                      </p:to>
                                    </p:set>
                                    <p:animEffect transition="in" filter="wipe(left)">
                                      <p:cBhvr>
                                        <p:cTn id="14" dur="1000"/>
                                        <p:tgtEl>
                                          <p:spTgt spid="128"/>
                                        </p:tgtEl>
                                      </p:cBhvr>
                                    </p:animEffect>
                                  </p:childTnLst>
                                </p:cTn>
                              </p:par>
                            </p:childTnLst>
                          </p:cTn>
                        </p:par>
                        <p:par>
                          <p:cTn id="15" fill="hold">
                            <p:stCondLst>
                              <p:cond delay="3500"/>
                            </p:stCondLst>
                            <p:childTnLst>
                              <p:par>
                                <p:cTn id="16" presetID="0" presetClass="path" presetSubtype="0" accel="50000" decel="50000" fill="hold" nodeType="afterEffect">
                                  <p:stCondLst>
                                    <p:cond delay="0"/>
                                  </p:stCondLst>
                                  <p:childTnLst>
                                    <p:animMotion origin="layout" path="M 0.01927 -0.00764 C 0.08038 -0.04028 0.14635 -0.07546 0.21354 -0.07917 C 0.28073 -0.08287 0.37899 -0.03982 0.42239 -0.0294 " pathEditMode="relative" rAng="0" ptsTypes="aaa">
                                      <p:cBhvr>
                                        <p:cTn id="17" dur="2000" fill="hold"/>
                                        <p:tgtEl>
                                          <p:spTgt spid="71"/>
                                        </p:tgtEl>
                                        <p:attrNameLst>
                                          <p:attrName>ppt_x</p:attrName>
                                          <p:attrName>ppt_y</p:attrName>
                                        </p:attrNameLst>
                                      </p:cBhvr>
                                      <p:rCtr x="20156" y="-3773"/>
                                    </p:animMotion>
                                  </p:childTnLst>
                                </p:cTn>
                              </p:par>
                              <p:par>
                                <p:cTn id="18" presetID="0" presetClass="path" presetSubtype="0" accel="50000" decel="50000" fill="hold" nodeType="withEffect">
                                  <p:stCondLst>
                                    <p:cond delay="0"/>
                                  </p:stCondLst>
                                  <p:childTnLst>
                                    <p:animMotion origin="layout" path="M 0.01649 -0.01644 C 4.16667E-6 -0.00949 -0.04705 0.01342 -0.08212 0.02477 C -0.11719 0.03611 -0.13889 0.05231 -0.19358 0.05231 C -0.24827 0.05231 -0.36476 0.03009 -0.4099 0.0243 " pathEditMode="relative" rAng="0" ptsTypes="aaaa">
                                      <p:cBhvr>
                                        <p:cTn id="19" dur="2000" fill="hold"/>
                                        <p:tgtEl>
                                          <p:spTgt spid="68"/>
                                        </p:tgtEl>
                                        <p:attrNameLst>
                                          <p:attrName>ppt_x</p:attrName>
                                          <p:attrName>ppt_y</p:attrName>
                                        </p:attrNameLst>
                                      </p:cBhvr>
                                      <p:rCtr x="-21319" y="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2" descr="ma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633" y="1428130"/>
            <a:ext cx="8769470" cy="450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6" name="Group 125"/>
          <p:cNvGrpSpPr/>
          <p:nvPr/>
        </p:nvGrpSpPr>
        <p:grpSpPr>
          <a:xfrm>
            <a:off x="6411256" y="1676399"/>
            <a:ext cx="1531473" cy="2667000"/>
            <a:chOff x="6411256" y="1676399"/>
            <a:chExt cx="1531473" cy="2667000"/>
          </a:xfrm>
        </p:grpSpPr>
        <p:sp>
          <p:nvSpPr>
            <p:cNvPr id="115" name="Rounded Rectangle 114"/>
            <p:cNvSpPr/>
            <p:nvPr/>
          </p:nvSpPr>
          <p:spPr>
            <a:xfrm>
              <a:off x="6411256" y="1676399"/>
              <a:ext cx="1531473" cy="2667000"/>
            </a:xfrm>
            <a:prstGeom prst="roundRect">
              <a:avLst>
                <a:gd name="adj" fmla="val 7778"/>
              </a:avLst>
            </a:prstGeom>
            <a:solidFill>
              <a:schemeClr val="accent5">
                <a:alpha val="85000"/>
              </a:schemeClr>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6" name="Rectangle 115"/>
            <p:cNvSpPr/>
            <p:nvPr/>
          </p:nvSpPr>
          <p:spPr>
            <a:xfrm>
              <a:off x="6453093" y="1722873"/>
              <a:ext cx="1447800" cy="338554"/>
            </a:xfrm>
            <a:prstGeom prst="rect">
              <a:avLst/>
            </a:prstGeom>
          </p:spPr>
          <p:txBody>
            <a:bodyPr wrap="square">
              <a:spAutoFit/>
            </a:bodyPr>
            <a:lstStyle/>
            <a:p>
              <a:pPr algn="ctr"/>
              <a:r>
                <a:rPr lang="en-US" sz="1600" b="1" dirty="0" smtClean="0">
                  <a:solidFill>
                    <a:srgbClr val="334041"/>
                  </a:solidFill>
                </a:rPr>
                <a:t>SITE  B</a:t>
              </a:r>
              <a:endParaRPr lang="en-US" sz="1600" b="1" dirty="0">
                <a:solidFill>
                  <a:srgbClr val="334041"/>
                </a:solidFill>
              </a:endParaRPr>
            </a:p>
          </p:txBody>
        </p:sp>
        <p:pic>
          <p:nvPicPr>
            <p:cNvPr id="118" name="Picture 117" descr="Device_server_3107_unknown_6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94394" y="3059114"/>
              <a:ext cx="941815" cy="324019"/>
            </a:xfrm>
            <a:prstGeom prst="rect">
              <a:avLst/>
            </a:prstGeom>
          </p:spPr>
        </p:pic>
        <p:pic>
          <p:nvPicPr>
            <p:cNvPr id="119" name="Picture 20" descr="20_Data_Center_Cloud.png"/>
            <p:cNvPicPr>
              <a:picLocks noChangeAspect="1"/>
            </p:cNvPicPr>
            <p:nvPr/>
          </p:nvPicPr>
          <p:blipFill>
            <a:blip r:embed="rId5" cstate="screen">
              <a:alphaModFix/>
              <a:extLst>
                <a:ext uri="{28A0092B-C50C-407E-A947-70E740481C1C}">
                  <a14:useLocalDpi xmlns:a14="http://schemas.microsoft.com/office/drawing/2010/main"/>
                </a:ext>
              </a:extLst>
            </a:blip>
            <a:srcRect b="1"/>
            <a:stretch>
              <a:fillRect/>
            </a:stretch>
          </p:blipFill>
          <p:spPr bwMode="auto">
            <a:xfrm flipH="1">
              <a:off x="6488087" y="3513810"/>
              <a:ext cx="1412806" cy="755218"/>
            </a:xfrm>
            <a:prstGeom prst="rect">
              <a:avLst/>
            </a:prstGeom>
            <a:noFill/>
            <a:ln w="9525">
              <a:noFill/>
              <a:miter lim="800000"/>
              <a:headEnd/>
              <a:tailEnd/>
            </a:ln>
            <a:effectLst/>
          </p:spPr>
        </p:pic>
        <p:cxnSp>
          <p:nvCxnSpPr>
            <p:cNvPr id="122" name="Straight Connector 121"/>
            <p:cNvCxnSpPr/>
            <p:nvPr/>
          </p:nvCxnSpPr>
          <p:spPr>
            <a:xfrm>
              <a:off x="6969735" y="3781250"/>
              <a:ext cx="414515"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pic>
          <p:nvPicPr>
            <p:cNvPr id="123" name="Picture 122" descr="Device_fibre_channel_director_3027_unknown_64.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635414" y="3513810"/>
              <a:ext cx="541579" cy="541579"/>
            </a:xfrm>
            <a:prstGeom prst="rect">
              <a:avLst/>
            </a:prstGeom>
          </p:spPr>
        </p:pic>
        <p:pic>
          <p:nvPicPr>
            <p:cNvPr id="124" name="Picture 123" descr="Device_fibre_channel_director_3027_unknown_64.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176993" y="3484803"/>
              <a:ext cx="541579" cy="541579"/>
            </a:xfrm>
            <a:prstGeom prst="rect">
              <a:avLst/>
            </a:prstGeom>
          </p:spPr>
        </p:pic>
      </p:grpSp>
      <p:sp>
        <p:nvSpPr>
          <p:cNvPr id="2" name="Title 1"/>
          <p:cNvSpPr>
            <a:spLocks noGrp="1"/>
          </p:cNvSpPr>
          <p:nvPr>
            <p:ph type="title"/>
          </p:nvPr>
        </p:nvSpPr>
        <p:spPr/>
        <p:txBody>
          <a:bodyPr/>
          <a:lstStyle/>
          <a:p>
            <a:r>
              <a:rPr lang="en-US" dirty="0" smtClean="0"/>
              <a:t>Disaster Recovery</a:t>
            </a:r>
            <a:endParaRPr lang="en-US" dirty="0"/>
          </a:p>
        </p:txBody>
      </p:sp>
      <p:sp>
        <p:nvSpPr>
          <p:cNvPr id="80" name="Right Arrow 79"/>
          <p:cNvSpPr/>
          <p:nvPr/>
        </p:nvSpPr>
        <p:spPr>
          <a:xfrm>
            <a:off x="2057400" y="4495800"/>
            <a:ext cx="762000" cy="603250"/>
          </a:xfrm>
          <a:prstGeom prst="rightArrow">
            <a:avLst/>
          </a:prstGeom>
          <a:solidFill>
            <a:schemeClr val="accent1">
              <a:alpha val="5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ight Arrow 80"/>
          <p:cNvSpPr/>
          <p:nvPr/>
        </p:nvSpPr>
        <p:spPr>
          <a:xfrm>
            <a:off x="3276600" y="4495800"/>
            <a:ext cx="762000" cy="603250"/>
          </a:xfrm>
          <a:prstGeom prst="rightArrow">
            <a:avLst/>
          </a:prstGeom>
          <a:solidFill>
            <a:schemeClr val="accent1">
              <a:alpha val="5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ight Arrow 81"/>
          <p:cNvSpPr/>
          <p:nvPr/>
        </p:nvSpPr>
        <p:spPr>
          <a:xfrm>
            <a:off x="4495800" y="4495800"/>
            <a:ext cx="762000" cy="603250"/>
          </a:xfrm>
          <a:prstGeom prst="rightArrow">
            <a:avLst/>
          </a:prstGeom>
          <a:solidFill>
            <a:schemeClr val="accent1">
              <a:alpha val="5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ight Arrow 82"/>
          <p:cNvSpPr/>
          <p:nvPr/>
        </p:nvSpPr>
        <p:spPr>
          <a:xfrm>
            <a:off x="5715000" y="4495800"/>
            <a:ext cx="762000" cy="603250"/>
          </a:xfrm>
          <a:prstGeom prst="rightArrow">
            <a:avLst/>
          </a:prstGeom>
          <a:solidFill>
            <a:schemeClr val="accent1">
              <a:alpha val="5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3360979" y="5169194"/>
            <a:ext cx="1828800" cy="461665"/>
          </a:xfrm>
          <a:prstGeom prst="rect">
            <a:avLst/>
          </a:prstGeom>
          <a:noFill/>
        </p:spPr>
        <p:txBody>
          <a:bodyPr wrap="square" rtlCol="0">
            <a:spAutoFit/>
          </a:bodyPr>
          <a:lstStyle/>
          <a:p>
            <a:pPr algn="ctr"/>
            <a:r>
              <a:rPr lang="en-US" sz="2400" b="1" dirty="0" smtClean="0"/>
              <a:t>Replication</a:t>
            </a:r>
            <a:endParaRPr lang="en-US" sz="2800" b="1" dirty="0"/>
          </a:p>
        </p:txBody>
      </p:sp>
      <p:grpSp>
        <p:nvGrpSpPr>
          <p:cNvPr id="113" name="Group 112"/>
          <p:cNvGrpSpPr/>
          <p:nvPr/>
        </p:nvGrpSpPr>
        <p:grpSpPr>
          <a:xfrm>
            <a:off x="1080669" y="1676399"/>
            <a:ext cx="1531473" cy="2667000"/>
            <a:chOff x="2053663" y="1565983"/>
            <a:chExt cx="1531473" cy="2667000"/>
          </a:xfrm>
        </p:grpSpPr>
        <p:sp>
          <p:nvSpPr>
            <p:cNvPr id="98" name="Rounded Rectangle 97"/>
            <p:cNvSpPr/>
            <p:nvPr/>
          </p:nvSpPr>
          <p:spPr>
            <a:xfrm>
              <a:off x="2053663" y="1565983"/>
              <a:ext cx="1531473" cy="2667000"/>
            </a:xfrm>
            <a:prstGeom prst="roundRect">
              <a:avLst>
                <a:gd name="adj" fmla="val 7778"/>
              </a:avLst>
            </a:prstGeom>
            <a:solidFill>
              <a:schemeClr val="accent5">
                <a:alpha val="85000"/>
              </a:schemeClr>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9" name="Rectangle 98"/>
            <p:cNvSpPr/>
            <p:nvPr/>
          </p:nvSpPr>
          <p:spPr>
            <a:xfrm>
              <a:off x="2095500" y="1612457"/>
              <a:ext cx="1447800" cy="338554"/>
            </a:xfrm>
            <a:prstGeom prst="rect">
              <a:avLst/>
            </a:prstGeom>
          </p:spPr>
          <p:txBody>
            <a:bodyPr wrap="square">
              <a:spAutoFit/>
            </a:bodyPr>
            <a:lstStyle/>
            <a:p>
              <a:pPr algn="ctr"/>
              <a:r>
                <a:rPr lang="en-US" sz="1600" b="1" dirty="0" smtClean="0">
                  <a:solidFill>
                    <a:srgbClr val="334041"/>
                  </a:solidFill>
                </a:rPr>
                <a:t>SITE  A</a:t>
              </a:r>
              <a:endParaRPr lang="en-US" sz="1600" b="1" dirty="0">
                <a:solidFill>
                  <a:srgbClr val="334041"/>
                </a:solidFill>
              </a:endParaRPr>
            </a:p>
          </p:txBody>
        </p:sp>
        <p:sp>
          <p:nvSpPr>
            <p:cNvPr id="100" name="AutoShape 33"/>
            <p:cNvSpPr>
              <a:spLocks noChangeArrowheads="1"/>
            </p:cNvSpPr>
            <p:nvPr/>
          </p:nvSpPr>
          <p:spPr bwMode="auto">
            <a:xfrm>
              <a:off x="2245885" y="2016401"/>
              <a:ext cx="1147032" cy="789048"/>
            </a:xfrm>
            <a:prstGeom prst="roundRect">
              <a:avLst>
                <a:gd name="adj" fmla="val 12640"/>
              </a:avLst>
            </a:prstGeom>
            <a:gradFill flip="none" rotWithShape="1">
              <a:gsLst>
                <a:gs pos="100000">
                  <a:schemeClr val="accent1">
                    <a:lumMod val="60000"/>
                    <a:lumOff val="40000"/>
                  </a:schemeClr>
                </a:gs>
                <a:gs pos="0">
                  <a:srgbClr val="FFFFFF"/>
                </a:gs>
              </a:gsLst>
              <a:lin ang="2460000" scaled="0"/>
              <a:tileRect/>
            </a:gradFill>
            <a:ln w="12700">
              <a:solidFill>
                <a:srgbClr val="0096D6"/>
              </a:solidFill>
              <a:round/>
              <a:headEnd/>
              <a:tailEnd/>
            </a:ln>
            <a:effectLst>
              <a:prstShdw prst="shdw17" dist="50800" dir="2700000">
                <a:srgbClr val="334041">
                  <a:alpha val="39000"/>
                </a:srgbClr>
              </a:prstShdw>
            </a:effectLst>
          </p:spPr>
          <p:txBody>
            <a:bodyPr wrap="none" anchor="ctr"/>
            <a:lstStyle/>
            <a:p>
              <a:endParaRPr lang="en-US" dirty="0"/>
            </a:p>
          </p:txBody>
        </p:sp>
        <p:pic>
          <p:nvPicPr>
            <p:cNvPr id="102" name="Picture 101" descr="Device_server_3107_unknown_6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36801" y="2948698"/>
              <a:ext cx="941815" cy="324019"/>
            </a:xfrm>
            <a:prstGeom prst="rect">
              <a:avLst/>
            </a:prstGeom>
          </p:spPr>
        </p:pic>
        <p:pic>
          <p:nvPicPr>
            <p:cNvPr id="105" name="Picture 20" descr="20_Data_Center_Cloud.png"/>
            <p:cNvPicPr>
              <a:picLocks noChangeAspect="1"/>
            </p:cNvPicPr>
            <p:nvPr/>
          </p:nvPicPr>
          <p:blipFill>
            <a:blip r:embed="rId5" cstate="screen">
              <a:alphaModFix/>
              <a:extLst>
                <a:ext uri="{28A0092B-C50C-407E-A947-70E740481C1C}">
                  <a14:useLocalDpi xmlns:a14="http://schemas.microsoft.com/office/drawing/2010/main"/>
                </a:ext>
              </a:extLst>
            </a:blip>
            <a:srcRect b="1"/>
            <a:stretch>
              <a:fillRect/>
            </a:stretch>
          </p:blipFill>
          <p:spPr bwMode="auto">
            <a:xfrm flipH="1">
              <a:off x="2130494" y="3403394"/>
              <a:ext cx="1412806" cy="755218"/>
            </a:xfrm>
            <a:prstGeom prst="rect">
              <a:avLst/>
            </a:prstGeom>
            <a:noFill/>
            <a:ln w="9525">
              <a:noFill/>
              <a:miter lim="800000"/>
              <a:headEnd/>
              <a:tailEnd/>
            </a:ln>
            <a:effectLst/>
          </p:spPr>
        </p:pic>
        <p:pic>
          <p:nvPicPr>
            <p:cNvPr id="106" name="Picture 35" descr="WindowsFlag copy"/>
            <p:cNvPicPr>
              <a:picLocks noChangeAspect="1" noChangeArrowheads="1"/>
            </p:cNvPicPr>
            <p:nvPr/>
          </p:nvPicPr>
          <p:blipFill>
            <a:blip r:embed="rId7" cstate="print"/>
            <a:srcRect/>
            <a:stretch>
              <a:fillRect/>
            </a:stretch>
          </p:blipFill>
          <p:spPr bwMode="auto">
            <a:xfrm>
              <a:off x="2612142" y="2378410"/>
              <a:ext cx="414515" cy="388938"/>
            </a:xfrm>
            <a:prstGeom prst="rect">
              <a:avLst/>
            </a:prstGeom>
            <a:noFill/>
            <a:ln w="9525">
              <a:noFill/>
              <a:miter lim="800000"/>
              <a:headEnd/>
              <a:tailEnd/>
            </a:ln>
          </p:spPr>
        </p:pic>
        <p:sp>
          <p:nvSpPr>
            <p:cNvPr id="107" name="Text Box 34"/>
            <p:cNvSpPr txBox="1">
              <a:spLocks noChangeArrowheads="1"/>
            </p:cNvSpPr>
            <p:nvPr/>
          </p:nvSpPr>
          <p:spPr bwMode="auto">
            <a:xfrm>
              <a:off x="2245885" y="2016400"/>
              <a:ext cx="1147031" cy="371897"/>
            </a:xfrm>
            <a:prstGeom prst="rect">
              <a:avLst/>
            </a:prstGeom>
            <a:noFill/>
            <a:ln w="12700">
              <a:noFill/>
              <a:miter lim="800000"/>
              <a:headEnd/>
              <a:tailEnd/>
            </a:ln>
          </p:spPr>
          <p:txBody>
            <a:bodyPr wrap="none">
              <a:spAutoFit/>
            </a:bodyPr>
            <a:lstStyle/>
            <a:p>
              <a:pPr algn="ctr" eaLnBrk="1" hangingPunct="1">
                <a:lnSpc>
                  <a:spcPct val="90000"/>
                </a:lnSpc>
              </a:pPr>
              <a:r>
                <a:rPr lang="en-US" sz="1000" b="1" dirty="0" smtClean="0">
                  <a:solidFill>
                    <a:srgbClr val="334041"/>
                  </a:solidFill>
                </a:rPr>
                <a:t>Production</a:t>
              </a:r>
            </a:p>
            <a:p>
              <a:pPr algn="ctr" eaLnBrk="1" hangingPunct="1">
                <a:lnSpc>
                  <a:spcPct val="90000"/>
                </a:lnSpc>
              </a:pPr>
              <a:r>
                <a:rPr lang="en-US" sz="1000" b="1" dirty="0" smtClean="0">
                  <a:solidFill>
                    <a:srgbClr val="334041"/>
                  </a:solidFill>
                </a:rPr>
                <a:t>Service Profiles</a:t>
              </a:r>
              <a:endParaRPr lang="en-US" sz="1000" b="1" dirty="0">
                <a:solidFill>
                  <a:srgbClr val="334041"/>
                </a:solidFill>
              </a:endParaRPr>
            </a:p>
          </p:txBody>
        </p:sp>
        <p:cxnSp>
          <p:nvCxnSpPr>
            <p:cNvPr id="111" name="Straight Connector 110"/>
            <p:cNvCxnSpPr/>
            <p:nvPr/>
          </p:nvCxnSpPr>
          <p:spPr>
            <a:xfrm>
              <a:off x="2612142" y="3670834"/>
              <a:ext cx="414515"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pic>
          <p:nvPicPr>
            <p:cNvPr id="108" name="Picture 107" descr="Device_fibre_channel_director_3027_unknown_64.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277821" y="3403394"/>
              <a:ext cx="541579" cy="541579"/>
            </a:xfrm>
            <a:prstGeom prst="rect">
              <a:avLst/>
            </a:prstGeom>
          </p:spPr>
        </p:pic>
        <p:pic>
          <p:nvPicPr>
            <p:cNvPr id="109" name="Picture 108" descr="Device_fibre_channel_director_3027_unknown_64.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819400" y="3374387"/>
              <a:ext cx="541579" cy="541579"/>
            </a:xfrm>
            <a:prstGeom prst="rect">
              <a:avLst/>
            </a:prstGeom>
          </p:spPr>
        </p:pic>
      </p:grpSp>
      <p:grpSp>
        <p:nvGrpSpPr>
          <p:cNvPr id="125" name="Group 124"/>
          <p:cNvGrpSpPr/>
          <p:nvPr/>
        </p:nvGrpSpPr>
        <p:grpSpPr>
          <a:xfrm>
            <a:off x="6603478" y="2126816"/>
            <a:ext cx="1147036" cy="789049"/>
            <a:chOff x="6603478" y="2126816"/>
            <a:chExt cx="1147036" cy="789049"/>
          </a:xfrm>
        </p:grpSpPr>
        <p:sp>
          <p:nvSpPr>
            <p:cNvPr id="117" name="AutoShape 33"/>
            <p:cNvSpPr>
              <a:spLocks noChangeArrowheads="1"/>
            </p:cNvSpPr>
            <p:nvPr/>
          </p:nvSpPr>
          <p:spPr bwMode="auto">
            <a:xfrm>
              <a:off x="6603478" y="2126817"/>
              <a:ext cx="1147032" cy="789048"/>
            </a:xfrm>
            <a:prstGeom prst="roundRect">
              <a:avLst>
                <a:gd name="adj" fmla="val 12640"/>
              </a:avLst>
            </a:prstGeom>
            <a:gradFill flip="none" rotWithShape="1">
              <a:gsLst>
                <a:gs pos="100000">
                  <a:schemeClr val="accent1">
                    <a:lumMod val="60000"/>
                    <a:lumOff val="40000"/>
                  </a:schemeClr>
                </a:gs>
                <a:gs pos="0">
                  <a:srgbClr val="FFFFFF"/>
                </a:gs>
              </a:gsLst>
              <a:lin ang="2460000" scaled="0"/>
              <a:tileRect/>
            </a:gradFill>
            <a:ln w="12700">
              <a:solidFill>
                <a:srgbClr val="0096D6"/>
              </a:solidFill>
              <a:round/>
              <a:headEnd/>
              <a:tailEnd/>
            </a:ln>
            <a:effectLst>
              <a:prstShdw prst="shdw17" dist="50800" dir="2700000">
                <a:srgbClr val="334041">
                  <a:alpha val="39000"/>
                </a:srgbClr>
              </a:prstShdw>
            </a:effectLst>
          </p:spPr>
          <p:txBody>
            <a:bodyPr wrap="none" anchor="ctr"/>
            <a:lstStyle/>
            <a:p>
              <a:endParaRPr lang="en-US" dirty="0"/>
            </a:p>
          </p:txBody>
        </p:sp>
        <p:pic>
          <p:nvPicPr>
            <p:cNvPr id="120" name="Picture 35" descr="WindowsFlag copy"/>
            <p:cNvPicPr>
              <a:picLocks noChangeAspect="1" noChangeArrowheads="1"/>
            </p:cNvPicPr>
            <p:nvPr/>
          </p:nvPicPr>
          <p:blipFill>
            <a:blip r:embed="rId7" cstate="print"/>
            <a:srcRect/>
            <a:stretch>
              <a:fillRect/>
            </a:stretch>
          </p:blipFill>
          <p:spPr bwMode="auto">
            <a:xfrm>
              <a:off x="6969735" y="2488826"/>
              <a:ext cx="414515" cy="388938"/>
            </a:xfrm>
            <a:prstGeom prst="rect">
              <a:avLst/>
            </a:prstGeom>
            <a:noFill/>
            <a:ln w="9525">
              <a:noFill/>
              <a:miter lim="800000"/>
              <a:headEnd/>
              <a:tailEnd/>
            </a:ln>
          </p:spPr>
        </p:pic>
        <p:sp>
          <p:nvSpPr>
            <p:cNvPr id="121" name="Text Box 34"/>
            <p:cNvSpPr txBox="1">
              <a:spLocks noChangeArrowheads="1"/>
            </p:cNvSpPr>
            <p:nvPr/>
          </p:nvSpPr>
          <p:spPr bwMode="auto">
            <a:xfrm>
              <a:off x="6603483" y="2126816"/>
              <a:ext cx="1147031" cy="371897"/>
            </a:xfrm>
            <a:prstGeom prst="rect">
              <a:avLst/>
            </a:prstGeom>
            <a:noFill/>
            <a:ln w="12700">
              <a:noFill/>
              <a:miter lim="800000"/>
              <a:headEnd/>
              <a:tailEnd/>
            </a:ln>
          </p:spPr>
          <p:txBody>
            <a:bodyPr wrap="none">
              <a:spAutoFit/>
            </a:bodyPr>
            <a:lstStyle/>
            <a:p>
              <a:pPr algn="ctr" eaLnBrk="1" hangingPunct="1">
                <a:lnSpc>
                  <a:spcPct val="90000"/>
                </a:lnSpc>
              </a:pPr>
              <a:r>
                <a:rPr lang="en-US" sz="1000" b="1" dirty="0" err="1" smtClean="0">
                  <a:solidFill>
                    <a:srgbClr val="334041"/>
                  </a:solidFill>
                </a:rPr>
                <a:t>Dev</a:t>
              </a:r>
              <a:r>
                <a:rPr lang="en-US" sz="1000" b="1" dirty="0" smtClean="0">
                  <a:solidFill>
                    <a:srgbClr val="334041"/>
                  </a:solidFill>
                </a:rPr>
                <a:t>/Test/QA</a:t>
              </a:r>
            </a:p>
            <a:p>
              <a:pPr algn="ctr" eaLnBrk="1" hangingPunct="1">
                <a:lnSpc>
                  <a:spcPct val="90000"/>
                </a:lnSpc>
              </a:pPr>
              <a:r>
                <a:rPr lang="en-US" sz="1000" b="1" dirty="0" smtClean="0">
                  <a:solidFill>
                    <a:srgbClr val="334041"/>
                  </a:solidFill>
                </a:rPr>
                <a:t>Service Profiles</a:t>
              </a:r>
              <a:endParaRPr lang="en-US" sz="1000" b="1" dirty="0">
                <a:solidFill>
                  <a:srgbClr val="334041"/>
                </a:solidFill>
              </a:endParaRPr>
            </a:p>
          </p:txBody>
        </p:sp>
      </p:grpSp>
      <p:grpSp>
        <p:nvGrpSpPr>
          <p:cNvPr id="138" name="Group 137"/>
          <p:cNvGrpSpPr/>
          <p:nvPr/>
        </p:nvGrpSpPr>
        <p:grpSpPr>
          <a:xfrm>
            <a:off x="1273077" y="2126817"/>
            <a:ext cx="1147032" cy="789049"/>
            <a:chOff x="-949609" y="2204845"/>
            <a:chExt cx="1147032" cy="789049"/>
          </a:xfrm>
        </p:grpSpPr>
        <p:sp>
          <p:nvSpPr>
            <p:cNvPr id="130" name="AutoShape 33"/>
            <p:cNvSpPr>
              <a:spLocks noChangeArrowheads="1"/>
            </p:cNvSpPr>
            <p:nvPr/>
          </p:nvSpPr>
          <p:spPr bwMode="auto">
            <a:xfrm>
              <a:off x="-949609" y="2204846"/>
              <a:ext cx="1147032" cy="789048"/>
            </a:xfrm>
            <a:prstGeom prst="roundRect">
              <a:avLst>
                <a:gd name="adj" fmla="val 12640"/>
              </a:avLst>
            </a:prstGeom>
            <a:gradFill flip="none" rotWithShape="1">
              <a:gsLst>
                <a:gs pos="100000">
                  <a:schemeClr val="accent1">
                    <a:lumMod val="60000"/>
                    <a:lumOff val="40000"/>
                  </a:schemeClr>
                </a:gs>
                <a:gs pos="0">
                  <a:srgbClr val="FFFFFF"/>
                </a:gs>
              </a:gsLst>
              <a:lin ang="2460000" scaled="0"/>
              <a:tileRect/>
            </a:gradFill>
            <a:ln w="12700">
              <a:solidFill>
                <a:srgbClr val="0096D6"/>
              </a:solidFill>
              <a:round/>
              <a:headEnd/>
              <a:tailEnd/>
            </a:ln>
            <a:effectLst>
              <a:prstShdw prst="shdw17" dist="50800" dir="2700000">
                <a:srgbClr val="334041">
                  <a:alpha val="39000"/>
                </a:srgbClr>
              </a:prstShdw>
            </a:effectLst>
          </p:spPr>
          <p:txBody>
            <a:bodyPr wrap="none" anchor="ctr"/>
            <a:lstStyle/>
            <a:p>
              <a:endParaRPr lang="en-US" dirty="0"/>
            </a:p>
          </p:txBody>
        </p:sp>
        <p:pic>
          <p:nvPicPr>
            <p:cNvPr id="133" name="Picture 35" descr="WindowsFlag copy"/>
            <p:cNvPicPr>
              <a:picLocks noChangeAspect="1" noChangeArrowheads="1"/>
            </p:cNvPicPr>
            <p:nvPr/>
          </p:nvPicPr>
          <p:blipFill>
            <a:blip r:embed="rId7" cstate="print"/>
            <a:srcRect/>
            <a:stretch>
              <a:fillRect/>
            </a:stretch>
          </p:blipFill>
          <p:spPr bwMode="auto">
            <a:xfrm>
              <a:off x="-583352" y="2566855"/>
              <a:ext cx="414515" cy="388938"/>
            </a:xfrm>
            <a:prstGeom prst="rect">
              <a:avLst/>
            </a:prstGeom>
            <a:noFill/>
            <a:ln w="9525">
              <a:noFill/>
              <a:miter lim="800000"/>
              <a:headEnd/>
              <a:tailEnd/>
            </a:ln>
          </p:spPr>
        </p:pic>
        <p:sp>
          <p:nvSpPr>
            <p:cNvPr id="134" name="Text Box 34"/>
            <p:cNvSpPr txBox="1">
              <a:spLocks noChangeArrowheads="1"/>
            </p:cNvSpPr>
            <p:nvPr/>
          </p:nvSpPr>
          <p:spPr bwMode="auto">
            <a:xfrm>
              <a:off x="-949609" y="2204845"/>
              <a:ext cx="1147031" cy="371897"/>
            </a:xfrm>
            <a:prstGeom prst="rect">
              <a:avLst/>
            </a:prstGeom>
            <a:noFill/>
            <a:ln w="12700">
              <a:noFill/>
              <a:miter lim="800000"/>
              <a:headEnd/>
              <a:tailEnd/>
            </a:ln>
          </p:spPr>
          <p:txBody>
            <a:bodyPr wrap="none">
              <a:spAutoFit/>
            </a:bodyPr>
            <a:lstStyle/>
            <a:p>
              <a:pPr algn="ctr" eaLnBrk="1" hangingPunct="1">
                <a:lnSpc>
                  <a:spcPct val="90000"/>
                </a:lnSpc>
              </a:pPr>
              <a:r>
                <a:rPr lang="en-US" sz="1000" b="1" dirty="0" smtClean="0">
                  <a:solidFill>
                    <a:srgbClr val="334041"/>
                  </a:solidFill>
                </a:rPr>
                <a:t>Production</a:t>
              </a:r>
            </a:p>
            <a:p>
              <a:pPr algn="ctr" eaLnBrk="1" hangingPunct="1">
                <a:lnSpc>
                  <a:spcPct val="90000"/>
                </a:lnSpc>
              </a:pPr>
              <a:r>
                <a:rPr lang="en-US" sz="1000" b="1" dirty="0" smtClean="0">
                  <a:solidFill>
                    <a:srgbClr val="334041"/>
                  </a:solidFill>
                </a:rPr>
                <a:t>Service Profiles</a:t>
              </a:r>
              <a:endParaRPr lang="en-US" sz="1000" b="1" dirty="0">
                <a:solidFill>
                  <a:srgbClr val="334041"/>
                </a:solidFill>
              </a:endParaRPr>
            </a:p>
          </p:txBody>
        </p:sp>
      </p:grpSp>
    </p:spTree>
    <p:extLst>
      <p:ext uri="{BB962C8B-B14F-4D97-AF65-F5344CB8AC3E}">
        <p14:creationId xmlns:p14="http://schemas.microsoft.com/office/powerpoint/2010/main" val="127903508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par>
                                <p:cTn id="8" presetID="10" presetClass="entr" presetSubtype="0" fill="hold" nodeType="withEffect">
                                  <p:stCondLst>
                                    <p:cond delay="0"/>
                                  </p:stCondLst>
                                  <p:childTnLst>
                                    <p:set>
                                      <p:cBhvr>
                                        <p:cTn id="9" dur="1" fill="hold">
                                          <p:stCondLst>
                                            <p:cond delay="0"/>
                                          </p:stCondLst>
                                        </p:cTn>
                                        <p:tgtEl>
                                          <p:spTgt spid="138"/>
                                        </p:tgtEl>
                                        <p:attrNameLst>
                                          <p:attrName>style.visibility</p:attrName>
                                        </p:attrNameLst>
                                      </p:cBhvr>
                                      <p:to>
                                        <p:strVal val="visible"/>
                                      </p:to>
                                    </p:set>
                                    <p:animEffect transition="in" filter="fade">
                                      <p:cBhvr>
                                        <p:cTn id="10" dur="1000"/>
                                        <p:tgtEl>
                                          <p:spTgt spid="138"/>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26"/>
                                        </p:tgtEl>
                                        <p:attrNameLst>
                                          <p:attrName>style.visibility</p:attrName>
                                        </p:attrNameLst>
                                      </p:cBhvr>
                                      <p:to>
                                        <p:strVal val="visible"/>
                                      </p:to>
                                    </p:set>
                                    <p:animEffect transition="in" filter="fade">
                                      <p:cBhvr>
                                        <p:cTn id="14" dur="1000"/>
                                        <p:tgtEl>
                                          <p:spTgt spid="126"/>
                                        </p:tgtEl>
                                      </p:cBhvr>
                                    </p:animEffect>
                                  </p:childTnLst>
                                </p:cTn>
                              </p:par>
                              <p:par>
                                <p:cTn id="15" presetID="10" presetClass="entr" presetSubtype="0" fill="hold" nodeType="with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fade">
                                      <p:cBhvr>
                                        <p:cTn id="17" dur="1000"/>
                                        <p:tgtEl>
                                          <p:spTgt spid="125"/>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fade">
                                      <p:cBhvr>
                                        <p:cTn id="21" dur="500"/>
                                        <p:tgtEl>
                                          <p:spTgt spid="80"/>
                                        </p:tgtEl>
                                      </p:cBhvr>
                                    </p:animEffect>
                                  </p:childTnLst>
                                </p:cTn>
                              </p:par>
                              <p:par>
                                <p:cTn id="22" presetID="10" presetClass="entr" presetSubtype="0" fill="hold" nodeType="withEffect">
                                  <p:stCondLst>
                                    <p:cond delay="500"/>
                                  </p:stCondLst>
                                  <p:childTnLst>
                                    <p:set>
                                      <p:cBhvr>
                                        <p:cTn id="23" dur="1" fill="hold">
                                          <p:stCondLst>
                                            <p:cond delay="0"/>
                                          </p:stCondLst>
                                        </p:cTn>
                                        <p:tgtEl>
                                          <p:spTgt spid="81"/>
                                        </p:tgtEl>
                                        <p:attrNameLst>
                                          <p:attrName>style.visibility</p:attrName>
                                        </p:attrNameLst>
                                      </p:cBhvr>
                                      <p:to>
                                        <p:strVal val="visible"/>
                                      </p:to>
                                    </p:set>
                                    <p:animEffect transition="in" filter="fade">
                                      <p:cBhvr>
                                        <p:cTn id="24" dur="500"/>
                                        <p:tgtEl>
                                          <p:spTgt spid="81"/>
                                        </p:tgtEl>
                                      </p:cBhvr>
                                    </p:animEffect>
                                  </p:childTnLst>
                                </p:cTn>
                              </p:par>
                              <p:par>
                                <p:cTn id="25" presetID="1" presetClass="entr" presetSubtype="0" fill="hold" nodeType="withEffect">
                                  <p:stCondLst>
                                    <p:cond delay="1000"/>
                                  </p:stCondLst>
                                  <p:iterate type="lt">
                                    <p:tmAbs val="0"/>
                                  </p:iterate>
                                  <p:childTnLst>
                                    <p:set>
                                      <p:cBhvr>
                                        <p:cTn id="26" dur="1" fill="hold">
                                          <p:stCondLst>
                                            <p:cond delay="0"/>
                                          </p:stCondLst>
                                        </p:cTn>
                                        <p:tgtEl>
                                          <p:spTgt spid="84"/>
                                        </p:tgtEl>
                                        <p:attrNameLst>
                                          <p:attrName>style.visibility</p:attrName>
                                        </p:attrNameLst>
                                      </p:cBhvr>
                                      <p:to>
                                        <p:strVal val="visible"/>
                                      </p:to>
                                    </p:set>
                                  </p:childTnLst>
                                </p:cTn>
                              </p:par>
                              <p:par>
                                <p:cTn id="27" presetID="10" presetClass="entr" presetSubtype="0" fill="hold" nodeType="withEffect">
                                  <p:stCondLst>
                                    <p:cond delay="1000"/>
                                  </p:stCondLst>
                                  <p:childTnLst>
                                    <p:set>
                                      <p:cBhvr>
                                        <p:cTn id="28" dur="1" fill="hold">
                                          <p:stCondLst>
                                            <p:cond delay="0"/>
                                          </p:stCondLst>
                                        </p:cTn>
                                        <p:tgtEl>
                                          <p:spTgt spid="82"/>
                                        </p:tgtEl>
                                        <p:attrNameLst>
                                          <p:attrName>style.visibility</p:attrName>
                                        </p:attrNameLst>
                                      </p:cBhvr>
                                      <p:to>
                                        <p:strVal val="visible"/>
                                      </p:to>
                                    </p:set>
                                    <p:animEffect transition="in" filter="fade">
                                      <p:cBhvr>
                                        <p:cTn id="29" dur="500"/>
                                        <p:tgtEl>
                                          <p:spTgt spid="82"/>
                                        </p:tgtEl>
                                      </p:cBhvr>
                                    </p:animEffect>
                                  </p:childTnLst>
                                </p:cTn>
                              </p:par>
                              <p:par>
                                <p:cTn id="30" presetID="10" presetClass="entr" presetSubtype="0" fill="hold" nodeType="withEffect">
                                  <p:stCondLst>
                                    <p:cond delay="150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500"/>
                                        <p:tgtEl>
                                          <p:spTgt spid="83"/>
                                        </p:tgtEl>
                                      </p:cBhvr>
                                    </p:animEffect>
                                  </p:childTnLst>
                                </p:cTn>
                              </p:par>
                            </p:childTnLst>
                          </p:cTn>
                        </p:par>
                        <p:par>
                          <p:cTn id="33" fill="hold">
                            <p:stCondLst>
                              <p:cond delay="4000"/>
                            </p:stCondLst>
                            <p:childTnLst>
                              <p:par>
                                <p:cTn id="34" presetID="0" presetClass="path" presetSubtype="0" accel="50000" decel="50000" fill="hold" nodeType="afterEffect">
                                  <p:stCondLst>
                                    <p:cond delay="0"/>
                                  </p:stCondLst>
                                  <p:childTnLst>
                                    <p:animMotion origin="layout" path="M 0.06059 -0.00278 C 0.08663 -0.01944 0.11267 -0.03611 0.12448 0.00278 C 0.13628 0.04167 0.06771 0.19607 0.13142 0.23056 C 0.19514 0.26505 0.44045 0.21366 0.50608 0.21019 C 0.5724 0.20672 0.54983 0.20834 0.52726 0.21019 " pathEditMode="relative" rAng="0" ptsTypes="aaaaA">
                                      <p:cBhvr>
                                        <p:cTn id="35" dur="2000" fill="hold"/>
                                        <p:tgtEl>
                                          <p:spTgt spid="138"/>
                                        </p:tgtEl>
                                        <p:attrNameLst>
                                          <p:attrName>ppt_x</p:attrName>
                                          <p:attrName>ppt_y</p:attrName>
                                        </p:attrNameLst>
                                      </p:cBhvr>
                                      <p:rCtr x="25590" y="11713"/>
                                    </p:animMotion>
                                  </p:childTnLst>
                                </p:cTn>
                              </p:par>
                              <p:par>
                                <p:cTn id="36" presetID="6" presetClass="emph" presetSubtype="0" fill="hold" nodeType="withEffect">
                                  <p:stCondLst>
                                    <p:cond delay="0"/>
                                  </p:stCondLst>
                                  <p:childTnLst>
                                    <p:animScale>
                                      <p:cBhvr>
                                        <p:cTn id="37" dur="2000" fill="hold"/>
                                        <p:tgtEl>
                                          <p:spTgt spid="138"/>
                                        </p:tgtEl>
                                      </p:cBhvr>
                                      <p:by x="50000" y="50000"/>
                                    </p:animScale>
                                  </p:childTnLst>
                                </p:cTn>
                              </p:par>
                            </p:childTnLst>
                          </p:cTn>
                        </p:par>
                        <p:par>
                          <p:cTn id="38" fill="hold">
                            <p:stCondLst>
                              <p:cond delay="6000"/>
                            </p:stCondLst>
                            <p:childTnLst>
                              <p:par>
                                <p:cTn id="39" presetID="10" presetClass="exit" presetSubtype="0" fill="hold" nodeType="afterEffect">
                                  <p:stCondLst>
                                    <p:cond delay="0"/>
                                  </p:stCondLst>
                                  <p:childTnLst>
                                    <p:animEffect transition="out" filter="fade">
                                      <p:cBhvr>
                                        <p:cTn id="40" dur="1000"/>
                                        <p:tgtEl>
                                          <p:spTgt spid="113"/>
                                        </p:tgtEl>
                                      </p:cBhvr>
                                    </p:animEffect>
                                    <p:set>
                                      <p:cBhvr>
                                        <p:cTn id="41" dur="1" fill="hold">
                                          <p:stCondLst>
                                            <p:cond delay="999"/>
                                          </p:stCondLst>
                                        </p:cTn>
                                        <p:tgtEl>
                                          <p:spTgt spid="113"/>
                                        </p:tgtEl>
                                        <p:attrNameLst>
                                          <p:attrName>style.visibility</p:attrName>
                                        </p:attrNameLst>
                                      </p:cBhvr>
                                      <p:to>
                                        <p:strVal val="hidden"/>
                                      </p:to>
                                    </p:set>
                                  </p:childTnLst>
                                </p:cTn>
                              </p:par>
                            </p:childTnLst>
                          </p:cTn>
                        </p:par>
                        <p:par>
                          <p:cTn id="42" fill="hold">
                            <p:stCondLst>
                              <p:cond delay="7000"/>
                            </p:stCondLst>
                            <p:childTnLst>
                              <p:par>
                                <p:cTn id="43" presetID="0" presetClass="path" presetSubtype="0" accel="50000" decel="50000" fill="hold" nodeType="afterEffect">
                                  <p:stCondLst>
                                    <p:cond delay="0"/>
                                  </p:stCondLst>
                                  <p:childTnLst>
                                    <p:animMotion origin="layout" path="M 0.07066 -0.01389 C 0.09531 0.06065 0.11996 0.13519 0.12066 0.1713 C 0.12135 0.20741 0.08194 0.19699 0.07482 0.20278 " pathEditMode="relative" ptsTypes="aaA">
                                      <p:cBhvr>
                                        <p:cTn id="44" dur="2000" fill="hold"/>
                                        <p:tgtEl>
                                          <p:spTgt spid="125"/>
                                        </p:tgtEl>
                                        <p:attrNameLst>
                                          <p:attrName>ppt_x</p:attrName>
                                          <p:attrName>ppt_y</p:attrName>
                                        </p:attrNameLst>
                                      </p:cBhvr>
                                    </p:animMotion>
                                  </p:childTnLst>
                                </p:cTn>
                              </p:par>
                              <p:par>
                                <p:cTn id="45" presetID="6" presetClass="emph" presetSubtype="0" fill="hold" nodeType="withEffect">
                                  <p:stCondLst>
                                    <p:cond delay="0"/>
                                  </p:stCondLst>
                                  <p:childTnLst>
                                    <p:animScale>
                                      <p:cBhvr>
                                        <p:cTn id="46" dur="2000" fill="hold"/>
                                        <p:tgtEl>
                                          <p:spTgt spid="125"/>
                                        </p:tgtEl>
                                      </p:cBhvr>
                                      <p:by x="50000" y="50000"/>
                                    </p:animScale>
                                  </p:childTnLst>
                                </p:cTn>
                              </p:par>
                            </p:childTnLst>
                          </p:cTn>
                        </p:par>
                        <p:par>
                          <p:cTn id="47" fill="hold">
                            <p:stCondLst>
                              <p:cond delay="9000"/>
                            </p:stCondLst>
                            <p:childTnLst>
                              <p:par>
                                <p:cTn id="48" presetID="0" presetClass="path" presetSubtype="0" accel="50000" decel="50000" fill="hold" nodeType="afterEffect">
                                  <p:stCondLst>
                                    <p:cond delay="0"/>
                                  </p:stCondLst>
                                  <p:childTnLst>
                                    <p:animMotion origin="layout" path="M 0.52726 0.21019 C 0.52812 0.21968 0.52917 0.2294 0.51285 0.20648 C 0.49653 0.18357 0.41944 0.10996 0.43021 0.07315 C 0.44167 0.03635 0.55573 0.0007 0.5816 -0.01389 " pathEditMode="relative" rAng="0" ptsTypes="aaaA">
                                      <p:cBhvr>
                                        <p:cTn id="49" dur="2000" fill="hold"/>
                                        <p:tgtEl>
                                          <p:spTgt spid="138"/>
                                        </p:tgtEl>
                                        <p:attrNameLst>
                                          <p:attrName>ppt_x</p:attrName>
                                          <p:attrName>ppt_y</p:attrName>
                                        </p:attrNameLst>
                                      </p:cBhvr>
                                      <p:rCtr x="-2674" y="-10255"/>
                                    </p:animMotion>
                                  </p:childTnLst>
                                </p:cTn>
                              </p:par>
                              <p:par>
                                <p:cTn id="50" presetID="6" presetClass="emph" presetSubtype="0" fill="hold" nodeType="withEffect">
                                  <p:stCondLst>
                                    <p:cond delay="0"/>
                                  </p:stCondLst>
                                  <p:childTnLst>
                                    <p:animScale>
                                      <p:cBhvr>
                                        <p:cTn id="51" dur="2000" fill="hold"/>
                                        <p:tgtEl>
                                          <p:spTgt spid="13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705" y="864015"/>
            <a:ext cx="6107596" cy="838200"/>
          </a:xfrm>
        </p:spPr>
        <p:txBody>
          <a:bodyPr anchor="t"/>
          <a:lstStyle/>
          <a:p>
            <a:pPr marL="0" indent="0"/>
            <a:r>
              <a:rPr lang="en-US" dirty="0" smtClean="0"/>
              <a:t>Agenda</a:t>
            </a:r>
            <a:r>
              <a:rPr lang="en-US" sz="3600" dirty="0" smtClean="0"/>
              <a:t/>
            </a:r>
            <a:br>
              <a:rPr lang="en-US" sz="3600" dirty="0" smtClean="0"/>
            </a:br>
            <a:r>
              <a:rPr lang="en-US" sz="3600" dirty="0" smtClean="0"/>
              <a:t/>
            </a:r>
            <a:br>
              <a:rPr lang="en-US" sz="3600" dirty="0" smtClean="0"/>
            </a:br>
            <a:endParaRPr lang="en-US" sz="2800" spc="-100" dirty="0">
              <a:solidFill>
                <a:schemeClr val="accent4"/>
              </a:solidFill>
            </a:endParaRPr>
          </a:p>
        </p:txBody>
      </p:sp>
      <p:sp>
        <p:nvSpPr>
          <p:cNvPr id="2" name="Rectangle 1"/>
          <p:cNvSpPr/>
          <p:nvPr/>
        </p:nvSpPr>
        <p:spPr>
          <a:xfrm>
            <a:off x="0" y="2223395"/>
            <a:ext cx="6858000" cy="51941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5425">
              <a:lnSpc>
                <a:spcPct val="65000"/>
              </a:lnSpc>
              <a:tabLst>
                <a:tab pos="4687888" algn="l"/>
              </a:tabLst>
            </a:pPr>
            <a:r>
              <a:rPr lang="en-US" sz="2000" dirty="0"/>
              <a:t>Cisco Solutions and Migration Methodology	</a:t>
            </a:r>
            <a:r>
              <a:rPr lang="en-US" sz="2000" dirty="0" smtClean="0"/>
              <a:t>	</a:t>
            </a:r>
            <a:r>
              <a:rPr lang="en-US" sz="2800" b="1" dirty="0" smtClean="0"/>
              <a:t>›</a:t>
            </a:r>
            <a:endParaRPr lang="en-US" sz="2800" b="1" dirty="0"/>
          </a:p>
        </p:txBody>
      </p:sp>
      <p:sp>
        <p:nvSpPr>
          <p:cNvPr id="8" name="Rectangle 7"/>
          <p:cNvSpPr/>
          <p:nvPr/>
        </p:nvSpPr>
        <p:spPr>
          <a:xfrm>
            <a:off x="0" y="2848026"/>
            <a:ext cx="6858000" cy="51941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5425">
              <a:lnSpc>
                <a:spcPct val="65000"/>
              </a:lnSpc>
              <a:tabLst>
                <a:tab pos="4687888" algn="l"/>
              </a:tabLst>
            </a:pPr>
            <a:r>
              <a:rPr lang="en-US" sz="2000" dirty="0"/>
              <a:t>Cisco Landscape </a:t>
            </a:r>
            <a:r>
              <a:rPr lang="en-US" sz="2000" dirty="0" smtClean="0"/>
              <a:t>Design			</a:t>
            </a:r>
            <a:r>
              <a:rPr lang="en-US" sz="2800" b="1" dirty="0" smtClean="0"/>
              <a:t>›</a:t>
            </a:r>
            <a:endParaRPr lang="en-US" sz="2800" b="1" dirty="0"/>
          </a:p>
        </p:txBody>
      </p:sp>
      <p:sp>
        <p:nvSpPr>
          <p:cNvPr id="9" name="Rectangle 8"/>
          <p:cNvSpPr/>
          <p:nvPr/>
        </p:nvSpPr>
        <p:spPr>
          <a:xfrm>
            <a:off x="0" y="3472657"/>
            <a:ext cx="6858000" cy="519415"/>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5425">
              <a:lnSpc>
                <a:spcPct val="65000"/>
              </a:lnSpc>
              <a:tabLst>
                <a:tab pos="4687888" algn="l"/>
              </a:tabLst>
            </a:pPr>
            <a:r>
              <a:rPr lang="en-US" sz="2000" dirty="0"/>
              <a:t>Cisco Unified SAP Best </a:t>
            </a:r>
            <a:r>
              <a:rPr lang="en-US" sz="2000" dirty="0" smtClean="0"/>
              <a:t>Practices	</a:t>
            </a:r>
            <a:r>
              <a:rPr lang="en-US" sz="2000" dirty="0"/>
              <a:t>		</a:t>
            </a:r>
            <a:r>
              <a:rPr lang="en-US" sz="2800" b="1" dirty="0"/>
              <a:t>›</a:t>
            </a:r>
          </a:p>
        </p:txBody>
      </p:sp>
      <p:sp>
        <p:nvSpPr>
          <p:cNvPr id="11" name="Rectangle 10"/>
          <p:cNvSpPr/>
          <p:nvPr/>
        </p:nvSpPr>
        <p:spPr>
          <a:xfrm>
            <a:off x="0" y="4097288"/>
            <a:ext cx="6858000" cy="519415"/>
          </a:xfrm>
          <a:prstGeom prst="rect">
            <a:avLst/>
          </a:prstGeom>
          <a:solidFill>
            <a:srgbClr val="26AF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lnSpc>
                <a:spcPct val="65000"/>
              </a:lnSpc>
              <a:tabLst>
                <a:tab pos="4687888" algn="l"/>
              </a:tabLst>
            </a:pPr>
            <a:r>
              <a:rPr lang="en-US" sz="2000" dirty="0"/>
              <a:t>SAP OS/DB </a:t>
            </a:r>
            <a:r>
              <a:rPr lang="en-US" sz="2000" dirty="0" smtClean="0"/>
              <a:t>Migration			</a:t>
            </a:r>
            <a:r>
              <a:rPr lang="en-US" sz="2800" b="1" dirty="0" smtClean="0"/>
              <a:t>›</a:t>
            </a:r>
            <a:endParaRPr lang="en-US" sz="2800" b="1" dirty="0"/>
          </a:p>
        </p:txBody>
      </p:sp>
      <p:sp>
        <p:nvSpPr>
          <p:cNvPr id="12" name="Rectangle 11"/>
          <p:cNvSpPr/>
          <p:nvPr/>
        </p:nvSpPr>
        <p:spPr>
          <a:xfrm>
            <a:off x="0" y="4721919"/>
            <a:ext cx="6858000" cy="519415"/>
          </a:xfrm>
          <a:prstGeom prst="rect">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lnSpc>
                <a:spcPct val="65000"/>
              </a:lnSpc>
              <a:tabLst>
                <a:tab pos="4687888" algn="l"/>
              </a:tabLst>
            </a:pPr>
            <a:r>
              <a:rPr lang="en-US" sz="2000" dirty="0"/>
              <a:t>Migration Plan	</a:t>
            </a:r>
            <a:r>
              <a:rPr lang="en-US" sz="2000" dirty="0" smtClean="0"/>
              <a:t>		</a:t>
            </a:r>
            <a:r>
              <a:rPr lang="en-US" sz="2800" b="1" dirty="0" smtClean="0"/>
              <a:t>›</a:t>
            </a:r>
            <a:endParaRPr lang="en-US" sz="2800" b="1" dirty="0"/>
          </a:p>
        </p:txBody>
      </p:sp>
      <p:sp>
        <p:nvSpPr>
          <p:cNvPr id="13" name="Rectangle 12"/>
          <p:cNvSpPr/>
          <p:nvPr/>
        </p:nvSpPr>
        <p:spPr>
          <a:xfrm>
            <a:off x="0" y="5346550"/>
            <a:ext cx="6858000" cy="519415"/>
          </a:xfrm>
          <a:prstGeom prst="rect">
            <a:avLst/>
          </a:prstGeom>
          <a:solidFill>
            <a:srgbClr val="7DA4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lnSpc>
                <a:spcPct val="65000"/>
              </a:lnSpc>
            </a:pPr>
            <a:r>
              <a:rPr lang="en-US" sz="2000" dirty="0"/>
              <a:t>Case </a:t>
            </a:r>
            <a:r>
              <a:rPr lang="en-US" sz="2000" dirty="0" smtClean="0"/>
              <a:t>Studies						</a:t>
            </a:r>
            <a:r>
              <a:rPr lang="en-US" sz="2800" b="1" dirty="0" smtClean="0"/>
              <a:t>›</a:t>
            </a:r>
            <a:endParaRPr lang="en-US" sz="2800" b="1" dirty="0"/>
          </a:p>
        </p:txBody>
      </p:sp>
    </p:spTree>
    <p:extLst>
      <p:ext uri="{BB962C8B-B14F-4D97-AF65-F5344CB8AC3E}">
        <p14:creationId xmlns:p14="http://schemas.microsoft.com/office/powerpoint/2010/main" val="2898544867"/>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M42979.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5397500"/>
          </a:xfrm>
          <a:prstGeom prst="rect">
            <a:avLst/>
          </a:prstGeom>
        </p:spPr>
      </p:pic>
      <p:pic>
        <p:nvPicPr>
          <p:cNvPr id="18" name="Picture 2" descr="C:\Documents and Settings\contractor\Desktop\Blue_Green_Gradient.png"/>
          <p:cNvPicPr>
            <a:picLocks noChangeAspect="1" noChangeArrowheads="1"/>
          </p:cNvPicPr>
          <p:nvPr/>
        </p:nvPicPr>
        <p:blipFill>
          <a:blip r:embed="rId4" cstate="print"/>
          <a:srcRect/>
          <a:stretch>
            <a:fillRect/>
          </a:stretch>
        </p:blipFill>
        <p:spPr bwMode="auto">
          <a:xfrm>
            <a:off x="-12700" y="5058692"/>
            <a:ext cx="9156700" cy="1822610"/>
          </a:xfrm>
          <a:prstGeom prst="rect">
            <a:avLst/>
          </a:prstGeom>
          <a:noFill/>
        </p:spPr>
      </p:pic>
      <p:sp>
        <p:nvSpPr>
          <p:cNvPr id="10" name="Rounded Rectangle 9"/>
          <p:cNvSpPr/>
          <p:nvPr/>
        </p:nvSpPr>
        <p:spPr>
          <a:xfrm flipH="1">
            <a:off x="8003815" y="4571852"/>
            <a:ext cx="809892" cy="2845390"/>
          </a:xfrm>
          <a:prstGeom prst="roundRect">
            <a:avLst>
              <a:gd name="adj" fmla="val 50000"/>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Rounded Rectangle 12"/>
          <p:cNvSpPr/>
          <p:nvPr/>
        </p:nvSpPr>
        <p:spPr>
          <a:xfrm flipH="1">
            <a:off x="379926" y="259294"/>
            <a:ext cx="809892" cy="2618189"/>
          </a:xfrm>
          <a:prstGeom prst="roundRect">
            <a:avLst>
              <a:gd name="adj" fmla="val 50000"/>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Rounded Rectangle 13"/>
          <p:cNvSpPr/>
          <p:nvPr/>
        </p:nvSpPr>
        <p:spPr>
          <a:xfrm rot="10800000" flipH="1">
            <a:off x="954200" y="2114822"/>
            <a:ext cx="809892" cy="4474502"/>
          </a:xfrm>
          <a:prstGeom prst="roundRect">
            <a:avLst>
              <a:gd name="adj" fmla="val 50000"/>
            </a:avLst>
          </a:prstGeom>
          <a:gradFill flip="none" rotWithShape="1">
            <a:gsLst>
              <a:gs pos="55000">
                <a:schemeClr val="bg1">
                  <a:alpha val="30000"/>
                </a:schemeClr>
              </a:gs>
              <a:gs pos="100000">
                <a:schemeClr val="bg1">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 name="Rectangle 6"/>
          <p:cNvSpPr/>
          <p:nvPr/>
        </p:nvSpPr>
        <p:spPr>
          <a:xfrm>
            <a:off x="-12687" y="4472677"/>
            <a:ext cx="5223754" cy="595615"/>
          </a:xfrm>
          <a:prstGeom prst="rect">
            <a:avLst/>
          </a:prstGeom>
          <a:solidFill>
            <a:srgbClr val="26AFA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5425">
              <a:tabLst>
                <a:tab pos="4687888" algn="l"/>
              </a:tabLst>
            </a:pPr>
            <a:r>
              <a:rPr lang="en-US" sz="2000" dirty="0" smtClean="0"/>
              <a:t>OS/DB Migration</a:t>
            </a:r>
            <a:r>
              <a:rPr lang="en-US" sz="2000" dirty="0"/>
              <a:t>	</a:t>
            </a:r>
            <a:r>
              <a:rPr lang="en-US" sz="2800" b="1" dirty="0" smtClean="0"/>
              <a:t>›</a:t>
            </a:r>
            <a:endParaRPr lang="en-US" sz="2800" b="1" dirty="0"/>
          </a:p>
        </p:txBody>
      </p:sp>
      <p:sp>
        <p:nvSpPr>
          <p:cNvPr id="11" name="Rounded Rectangle 10"/>
          <p:cNvSpPr/>
          <p:nvPr/>
        </p:nvSpPr>
        <p:spPr>
          <a:xfrm flipH="1">
            <a:off x="6423617" y="2159526"/>
            <a:ext cx="809892" cy="1915039"/>
          </a:xfrm>
          <a:prstGeom prst="roundRect">
            <a:avLst>
              <a:gd name="adj" fmla="val 50000"/>
            </a:avLst>
          </a:prstGeom>
          <a:solidFill>
            <a:schemeClr val="tx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Rounded Rectangle 11"/>
          <p:cNvSpPr/>
          <p:nvPr/>
        </p:nvSpPr>
        <p:spPr>
          <a:xfrm flipH="1">
            <a:off x="7472756" y="1409698"/>
            <a:ext cx="809892" cy="4881778"/>
          </a:xfrm>
          <a:prstGeom prst="roundRect">
            <a:avLst>
              <a:gd name="adj" fmla="val 50000"/>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1437823105"/>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N33534.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1498601"/>
            <a:ext cx="9144001" cy="4678487"/>
          </a:xfrm>
          <a:prstGeom prst="rect">
            <a:avLst/>
          </a:prstGeom>
        </p:spPr>
      </p:pic>
      <p:sp>
        <p:nvSpPr>
          <p:cNvPr id="2" name="Title 1"/>
          <p:cNvSpPr>
            <a:spLocks noGrp="1"/>
          </p:cNvSpPr>
          <p:nvPr>
            <p:ph type="title"/>
          </p:nvPr>
        </p:nvSpPr>
        <p:spPr/>
        <p:txBody>
          <a:bodyPr/>
          <a:lstStyle/>
          <a:p>
            <a:r>
              <a:rPr lang="en-US" dirty="0" smtClean="0"/>
              <a:t>SAP OS/DB Migration – Project Overview</a:t>
            </a:r>
            <a:endParaRPr lang="en-US" dirty="0"/>
          </a:p>
        </p:txBody>
      </p:sp>
      <p:grpSp>
        <p:nvGrpSpPr>
          <p:cNvPr id="39" name="Group 38"/>
          <p:cNvGrpSpPr/>
          <p:nvPr/>
        </p:nvGrpSpPr>
        <p:grpSpPr>
          <a:xfrm>
            <a:off x="144187" y="4158739"/>
            <a:ext cx="8832537" cy="1614619"/>
            <a:chOff x="435809" y="3356694"/>
            <a:chExt cx="8832537" cy="1614619"/>
          </a:xfrm>
        </p:grpSpPr>
        <p:sp>
          <p:nvSpPr>
            <p:cNvPr id="38" name="Oval 37"/>
            <p:cNvSpPr/>
            <p:nvPr/>
          </p:nvSpPr>
          <p:spPr>
            <a:xfrm>
              <a:off x="7653727" y="3356694"/>
              <a:ext cx="1614619" cy="1614619"/>
            </a:xfrm>
            <a:prstGeom prst="ellipse">
              <a:avLst/>
            </a:prstGeom>
            <a:gradFill flip="none" rotWithShape="1">
              <a:gsLst>
                <a:gs pos="45000">
                  <a:schemeClr val="tx1">
                    <a:lumMod val="60000"/>
                    <a:lumOff val="40000"/>
                    <a:alpha val="80000"/>
                  </a:schemeClr>
                </a:gs>
                <a:gs pos="81000">
                  <a:schemeClr val="accent1">
                    <a:alpha val="80000"/>
                  </a:schemeClr>
                </a:gs>
              </a:gsLst>
              <a:lin ang="15960000" scaled="0"/>
              <a:tileRect/>
            </a:gradFill>
            <a:ln w="28575" cmpd="sng">
              <a:solidFill>
                <a:schemeClr val="tx1"/>
              </a:solidFill>
            </a:ln>
            <a:effectLst>
              <a:outerShdw blurRad="50800" dist="38100" dir="270000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711200">
                <a:lnSpc>
                  <a:spcPct val="90000"/>
                </a:lnSpc>
                <a:spcBef>
                  <a:spcPct val="0"/>
                </a:spcBef>
                <a:spcAft>
                  <a:spcPct val="35000"/>
                </a:spcAft>
              </a:pPr>
              <a:r>
                <a:rPr lang="en-US" sz="1400" b="1" dirty="0">
                  <a:solidFill>
                    <a:srgbClr val="FFFFFF"/>
                  </a:solidFill>
                </a:rPr>
                <a:t>SAP Migration Check – Final Verification</a:t>
              </a:r>
            </a:p>
          </p:txBody>
        </p:sp>
        <p:sp>
          <p:nvSpPr>
            <p:cNvPr id="33" name="Oval 32"/>
            <p:cNvSpPr/>
            <p:nvPr/>
          </p:nvSpPr>
          <p:spPr>
            <a:xfrm>
              <a:off x="6210145" y="3356694"/>
              <a:ext cx="1614619" cy="1614619"/>
            </a:xfrm>
            <a:prstGeom prst="ellipse">
              <a:avLst/>
            </a:prstGeom>
            <a:gradFill flip="none" rotWithShape="1">
              <a:gsLst>
                <a:gs pos="31000">
                  <a:schemeClr val="accent5">
                    <a:alpha val="82000"/>
                  </a:schemeClr>
                </a:gs>
                <a:gs pos="100000">
                  <a:schemeClr val="tx2">
                    <a:alpha val="82000"/>
                  </a:schemeClr>
                </a:gs>
              </a:gsLst>
              <a:lin ang="2700000" scaled="0"/>
              <a:tileRect/>
            </a:gradFill>
            <a:ln w="28575" cmpd="sng">
              <a:solidFill>
                <a:schemeClr val="accent5">
                  <a:lumMod val="75000"/>
                </a:schemeClr>
              </a:solidFill>
            </a:ln>
            <a:effectLst>
              <a:outerShdw blurRad="50800" dist="38100" dir="270000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711200">
                <a:lnSpc>
                  <a:spcPct val="90000"/>
                </a:lnSpc>
                <a:spcBef>
                  <a:spcPct val="0"/>
                </a:spcBef>
                <a:spcAft>
                  <a:spcPct val="35000"/>
                </a:spcAft>
              </a:pPr>
              <a:r>
                <a:rPr lang="en-US" sz="1400" b="1" dirty="0">
                  <a:solidFill>
                    <a:schemeClr val="bg1"/>
                  </a:solidFill>
                </a:rPr>
                <a:t>Production Migration</a:t>
              </a:r>
            </a:p>
          </p:txBody>
        </p:sp>
        <p:sp>
          <p:nvSpPr>
            <p:cNvPr id="34" name="Oval 33"/>
            <p:cNvSpPr/>
            <p:nvPr/>
          </p:nvSpPr>
          <p:spPr>
            <a:xfrm>
              <a:off x="4766561" y="3356694"/>
              <a:ext cx="1614619" cy="1614619"/>
            </a:xfrm>
            <a:prstGeom prst="ellipse">
              <a:avLst/>
            </a:prstGeom>
            <a:gradFill flip="none" rotWithShape="1">
              <a:gsLst>
                <a:gs pos="50000">
                  <a:srgbClr val="78DBE0">
                    <a:alpha val="81000"/>
                  </a:srgbClr>
                </a:gs>
                <a:gs pos="97000">
                  <a:schemeClr val="accent1">
                    <a:lumMod val="75000"/>
                    <a:alpha val="81000"/>
                  </a:schemeClr>
                </a:gs>
              </a:gsLst>
              <a:lin ang="19680000" scaled="0"/>
              <a:tileRect/>
            </a:gradFill>
            <a:ln w="28575" cmpd="sng">
              <a:solidFill>
                <a:srgbClr val="0071A0"/>
              </a:solidFill>
            </a:ln>
            <a:effectLst>
              <a:outerShdw blurRad="50800" dist="38100" dir="270000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711200">
                <a:lnSpc>
                  <a:spcPct val="90000"/>
                </a:lnSpc>
                <a:spcBef>
                  <a:spcPct val="0"/>
                </a:spcBef>
                <a:spcAft>
                  <a:spcPct val="35000"/>
                </a:spcAft>
              </a:pPr>
              <a:r>
                <a:rPr lang="en-US" sz="1400" b="1" dirty="0">
                  <a:solidFill>
                    <a:schemeClr val="bg1"/>
                  </a:solidFill>
                </a:rPr>
                <a:t>SAP Migration Check – Analysis Session</a:t>
              </a:r>
            </a:p>
          </p:txBody>
        </p:sp>
        <p:sp>
          <p:nvSpPr>
            <p:cNvPr id="35" name="Oval 34"/>
            <p:cNvSpPr/>
            <p:nvPr/>
          </p:nvSpPr>
          <p:spPr>
            <a:xfrm>
              <a:off x="3322977" y="3356694"/>
              <a:ext cx="1614619" cy="1614619"/>
            </a:xfrm>
            <a:prstGeom prst="ellipse">
              <a:avLst/>
            </a:prstGeom>
            <a:gradFill flip="none" rotWithShape="1">
              <a:gsLst>
                <a:gs pos="65000">
                  <a:schemeClr val="tx2">
                    <a:lumMod val="60000"/>
                    <a:lumOff val="40000"/>
                    <a:alpha val="80000"/>
                  </a:schemeClr>
                </a:gs>
                <a:gs pos="25000">
                  <a:schemeClr val="tx2"/>
                </a:gs>
              </a:gsLst>
              <a:lin ang="18900000" scaled="0"/>
              <a:tileRect/>
            </a:gradFill>
            <a:ln w="28575" cmpd="sng">
              <a:solidFill>
                <a:schemeClr val="tx2"/>
              </a:solidFill>
            </a:ln>
            <a:effectLst>
              <a:outerShdw blurRad="50800" dist="38100" dir="270000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711200">
                <a:lnSpc>
                  <a:spcPct val="90000"/>
                </a:lnSpc>
                <a:spcBef>
                  <a:spcPct val="0"/>
                </a:spcBef>
                <a:spcAft>
                  <a:spcPct val="35000"/>
                </a:spcAft>
              </a:pPr>
              <a:r>
                <a:rPr lang="en-US" sz="1400" b="1" dirty="0">
                  <a:solidFill>
                    <a:schemeClr val="bg1"/>
                  </a:solidFill>
                </a:rPr>
                <a:t>Test Run Migration(s)</a:t>
              </a:r>
            </a:p>
            <a:p>
              <a:pPr lvl="0" algn="ctr" defTabSz="711200">
                <a:lnSpc>
                  <a:spcPct val="90000"/>
                </a:lnSpc>
                <a:spcBef>
                  <a:spcPct val="0"/>
                </a:spcBef>
                <a:spcAft>
                  <a:spcPct val="35000"/>
                </a:spcAft>
              </a:pPr>
              <a:r>
                <a:rPr lang="en-US" sz="1400" b="1" dirty="0">
                  <a:solidFill>
                    <a:schemeClr val="bg1"/>
                  </a:solidFill>
                </a:rPr>
                <a:t>X 2</a:t>
              </a:r>
            </a:p>
          </p:txBody>
        </p:sp>
        <p:sp>
          <p:nvSpPr>
            <p:cNvPr id="36" name="Oval 35"/>
            <p:cNvSpPr/>
            <p:nvPr/>
          </p:nvSpPr>
          <p:spPr>
            <a:xfrm>
              <a:off x="1879393" y="3356694"/>
              <a:ext cx="1614619" cy="1614619"/>
            </a:xfrm>
            <a:prstGeom prst="ellipse">
              <a:avLst/>
            </a:prstGeom>
            <a:gradFill flip="none" rotWithShape="1">
              <a:gsLst>
                <a:gs pos="57000">
                  <a:schemeClr val="accent6">
                    <a:alpha val="80000"/>
                  </a:schemeClr>
                </a:gs>
                <a:gs pos="13000">
                  <a:schemeClr val="accent6">
                    <a:lumMod val="50000"/>
                    <a:alpha val="80000"/>
                  </a:schemeClr>
                </a:gs>
              </a:gsLst>
              <a:lin ang="720000" scaled="0"/>
              <a:tileRect/>
            </a:gradFill>
            <a:ln w="28575" cmpd="sng">
              <a:solidFill>
                <a:schemeClr val="accent6">
                  <a:lumMod val="75000"/>
                </a:schemeClr>
              </a:solidFill>
            </a:ln>
            <a:effectLst>
              <a:outerShdw blurRad="50800" dist="38100" dir="270000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711200">
                <a:lnSpc>
                  <a:spcPct val="90000"/>
                </a:lnSpc>
                <a:spcBef>
                  <a:spcPct val="0"/>
                </a:spcBef>
                <a:spcAft>
                  <a:spcPct val="35000"/>
                </a:spcAft>
              </a:pPr>
              <a:r>
                <a:rPr lang="en-US" sz="1400" b="1" dirty="0">
                  <a:solidFill>
                    <a:schemeClr val="bg1"/>
                  </a:solidFill>
                </a:rPr>
                <a:t>Target Architecture </a:t>
              </a:r>
              <a:r>
                <a:rPr lang="en-US" sz="1400" b="1" dirty="0" smtClean="0">
                  <a:solidFill>
                    <a:schemeClr val="bg1"/>
                  </a:solidFill>
                </a:rPr>
                <a:t>and System </a:t>
              </a:r>
              <a:r>
                <a:rPr lang="en-US" sz="1400" b="1" dirty="0">
                  <a:solidFill>
                    <a:schemeClr val="bg1"/>
                  </a:solidFill>
                </a:rPr>
                <a:t>Readiness</a:t>
              </a:r>
            </a:p>
          </p:txBody>
        </p:sp>
        <p:sp>
          <p:nvSpPr>
            <p:cNvPr id="37" name="Oval 36"/>
            <p:cNvSpPr/>
            <p:nvPr/>
          </p:nvSpPr>
          <p:spPr>
            <a:xfrm>
              <a:off x="435809" y="3356694"/>
              <a:ext cx="1614619" cy="1614619"/>
            </a:xfrm>
            <a:prstGeom prst="ellipse">
              <a:avLst/>
            </a:prstGeom>
            <a:gradFill flip="none" rotWithShape="1">
              <a:gsLst>
                <a:gs pos="45000">
                  <a:srgbClr val="389C6F">
                    <a:alpha val="80000"/>
                  </a:srgbClr>
                </a:gs>
                <a:gs pos="81000">
                  <a:schemeClr val="accent4">
                    <a:alpha val="80000"/>
                  </a:schemeClr>
                </a:gs>
              </a:gsLst>
              <a:lin ang="15960000" scaled="0"/>
              <a:tileRect/>
            </a:gradFill>
            <a:ln w="28575" cmpd="sng">
              <a:solidFill>
                <a:srgbClr val="006C36"/>
              </a:solidFill>
            </a:ln>
            <a:effectLst>
              <a:outerShdw blurRad="50800" dist="38100" dir="270000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711200">
                <a:lnSpc>
                  <a:spcPct val="90000"/>
                </a:lnSpc>
                <a:spcBef>
                  <a:spcPct val="0"/>
                </a:spcBef>
                <a:spcAft>
                  <a:spcPct val="35000"/>
                </a:spcAft>
              </a:pPr>
              <a:r>
                <a:rPr lang="en-US" sz="1400" b="1" dirty="0">
                  <a:solidFill>
                    <a:srgbClr val="FFFFFF"/>
                  </a:solidFill>
                </a:rPr>
                <a:t>Register Migration</a:t>
              </a:r>
            </a:p>
          </p:txBody>
        </p:sp>
      </p:grpSp>
    </p:spTree>
    <p:extLst>
      <p:ext uri="{BB962C8B-B14F-4D97-AF65-F5344CB8AC3E}">
        <p14:creationId xmlns:p14="http://schemas.microsoft.com/office/powerpoint/2010/main" val="1902803937"/>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55"/>
          <p:cNvSpPr/>
          <p:nvPr/>
        </p:nvSpPr>
        <p:spPr>
          <a:xfrm>
            <a:off x="825500" y="1308101"/>
            <a:ext cx="7277100" cy="4533899"/>
          </a:xfrm>
          <a:prstGeom prst="roundRect">
            <a:avLst>
              <a:gd name="adj" fmla="val 0"/>
            </a:avLst>
          </a:prstGeom>
          <a:gradFill flip="none" rotWithShape="1">
            <a:gsLst>
              <a:gs pos="0">
                <a:schemeClr val="tx1">
                  <a:lumMod val="40000"/>
                  <a:lumOff val="60000"/>
                  <a:alpha val="68000"/>
                </a:schemeClr>
              </a:gs>
              <a:gs pos="47000">
                <a:schemeClr val="bg1"/>
              </a:gs>
              <a:gs pos="100000">
                <a:schemeClr val="tx1">
                  <a:lumMod val="40000"/>
                  <a:lumOff val="60000"/>
                  <a:alpha val="68000"/>
                </a:schemeClr>
              </a:gs>
            </a:gsLst>
            <a:lin ang="2700000" scaled="1"/>
            <a:tileRect/>
          </a:gradFill>
          <a:ln w="19050"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lvl="0" fontAlgn="auto">
              <a:spcBef>
                <a:spcPts val="1200"/>
              </a:spcBef>
              <a:spcAft>
                <a:spcPts val="0"/>
              </a:spcAft>
              <a:buClr>
                <a:schemeClr val="accent4"/>
              </a:buClr>
              <a:buSzPct val="99000"/>
            </a:pPr>
            <a:endParaRPr lang="en-US" sz="1900" dirty="0">
              <a:solidFill>
                <a:srgbClr val="435153"/>
              </a:solidFill>
            </a:endParaRPr>
          </a:p>
        </p:txBody>
      </p:sp>
      <p:sp>
        <p:nvSpPr>
          <p:cNvPr id="50" name="Rectangle 49"/>
          <p:cNvSpPr/>
          <p:nvPr/>
        </p:nvSpPr>
        <p:spPr>
          <a:xfrm>
            <a:off x="819230" y="1784908"/>
            <a:ext cx="3322921" cy="1451327"/>
          </a:xfrm>
          <a:prstGeom prst="rect">
            <a:avLst/>
          </a:prstGeom>
          <a:noFill/>
          <a:ln w="50800" cmpd="sng">
            <a:solidFill>
              <a:schemeClr val="tx2"/>
            </a:solidFill>
            <a:prstDash val="sysDash"/>
          </a:ln>
          <a:effectLst>
            <a:outerShdw blurRad="762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ln w="38100" cmpd="sng">
                <a:solidFill>
                  <a:schemeClr val="tx1"/>
                </a:solidFill>
              </a:ln>
            </a:endParaRPr>
          </a:p>
        </p:txBody>
      </p:sp>
      <p:grpSp>
        <p:nvGrpSpPr>
          <p:cNvPr id="57" name="Group 56"/>
          <p:cNvGrpSpPr/>
          <p:nvPr/>
        </p:nvGrpSpPr>
        <p:grpSpPr>
          <a:xfrm>
            <a:off x="812801" y="5469635"/>
            <a:ext cx="8001000" cy="778765"/>
            <a:chOff x="368301" y="5469635"/>
            <a:chExt cx="8001000" cy="778765"/>
          </a:xfrm>
        </p:grpSpPr>
        <p:sp>
          <p:nvSpPr>
            <p:cNvPr id="58" name="Right Arrow 57"/>
            <p:cNvSpPr/>
            <p:nvPr/>
          </p:nvSpPr>
          <p:spPr>
            <a:xfrm>
              <a:off x="368301" y="5469635"/>
              <a:ext cx="8001000" cy="649996"/>
            </a:xfrm>
            <a:prstGeom prst="rightArrow">
              <a:avLst/>
            </a:prstGeom>
            <a:gradFill flip="none" rotWithShape="1">
              <a:gsLst>
                <a:gs pos="0">
                  <a:srgbClr val="26AFAE"/>
                </a:gs>
                <a:gs pos="100000">
                  <a:srgbClr val="004B6B"/>
                </a:gs>
              </a:gsLst>
              <a:lin ang="192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smtClean="0"/>
            </a:p>
          </p:txBody>
        </p:sp>
        <p:cxnSp>
          <p:nvCxnSpPr>
            <p:cNvPr id="59" name="Straight Connector 58"/>
            <p:cNvCxnSpPr/>
            <p:nvPr/>
          </p:nvCxnSpPr>
          <p:spPr>
            <a:xfrm>
              <a:off x="1289660" y="5643682"/>
              <a:ext cx="0" cy="312037"/>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2026141" y="5643682"/>
              <a:ext cx="0" cy="312037"/>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2733157" y="5643682"/>
              <a:ext cx="0" cy="312037"/>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3455719" y="5643682"/>
              <a:ext cx="0" cy="312037"/>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4186288" y="5643682"/>
              <a:ext cx="0" cy="312037"/>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5602020" y="5643682"/>
              <a:ext cx="0" cy="312037"/>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4909870" y="5643682"/>
              <a:ext cx="0" cy="312037"/>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6325920" y="5643682"/>
              <a:ext cx="0" cy="312037"/>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7037120" y="5643682"/>
              <a:ext cx="0" cy="312037"/>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7767370" y="5643682"/>
              <a:ext cx="0" cy="312037"/>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374635" y="5971401"/>
              <a:ext cx="423334" cy="276999"/>
            </a:xfrm>
            <a:prstGeom prst="rect">
              <a:avLst/>
            </a:prstGeom>
            <a:noFill/>
          </p:spPr>
          <p:txBody>
            <a:bodyPr wrap="square" rtlCol="0">
              <a:spAutoFit/>
            </a:bodyPr>
            <a:lstStyle/>
            <a:p>
              <a:r>
                <a:rPr lang="en-US" sz="1200" dirty="0" smtClean="0"/>
                <a:t>M0</a:t>
              </a:r>
              <a:endParaRPr lang="en-US" sz="1200" dirty="0"/>
            </a:p>
          </p:txBody>
        </p:sp>
        <p:sp>
          <p:nvSpPr>
            <p:cNvPr id="70" name="TextBox 69"/>
            <p:cNvSpPr txBox="1"/>
            <p:nvPr/>
          </p:nvSpPr>
          <p:spPr>
            <a:xfrm>
              <a:off x="1077993" y="5965969"/>
              <a:ext cx="423334" cy="276999"/>
            </a:xfrm>
            <a:prstGeom prst="rect">
              <a:avLst/>
            </a:prstGeom>
            <a:noFill/>
          </p:spPr>
          <p:txBody>
            <a:bodyPr wrap="square" rtlCol="0">
              <a:spAutoFit/>
            </a:bodyPr>
            <a:lstStyle/>
            <a:p>
              <a:r>
                <a:rPr lang="en-US" sz="1200" dirty="0" smtClean="0"/>
                <a:t>M1</a:t>
              </a:r>
              <a:endParaRPr lang="en-US" sz="1200" dirty="0"/>
            </a:p>
          </p:txBody>
        </p:sp>
        <p:sp>
          <p:nvSpPr>
            <p:cNvPr id="71" name="TextBox 70"/>
            <p:cNvSpPr txBox="1"/>
            <p:nvPr/>
          </p:nvSpPr>
          <p:spPr>
            <a:xfrm>
              <a:off x="1814474" y="5965969"/>
              <a:ext cx="423334" cy="276999"/>
            </a:xfrm>
            <a:prstGeom prst="rect">
              <a:avLst/>
            </a:prstGeom>
            <a:noFill/>
          </p:spPr>
          <p:txBody>
            <a:bodyPr wrap="square" rtlCol="0">
              <a:spAutoFit/>
            </a:bodyPr>
            <a:lstStyle/>
            <a:p>
              <a:r>
                <a:rPr lang="en-US" sz="1200" dirty="0" smtClean="0"/>
                <a:t>M2</a:t>
              </a:r>
              <a:endParaRPr lang="en-US" sz="1200" dirty="0"/>
            </a:p>
          </p:txBody>
        </p:sp>
        <p:sp>
          <p:nvSpPr>
            <p:cNvPr id="72" name="TextBox 71"/>
            <p:cNvSpPr txBox="1"/>
            <p:nvPr/>
          </p:nvSpPr>
          <p:spPr>
            <a:xfrm>
              <a:off x="2521490" y="5952069"/>
              <a:ext cx="423334" cy="276999"/>
            </a:xfrm>
            <a:prstGeom prst="rect">
              <a:avLst/>
            </a:prstGeom>
            <a:noFill/>
          </p:spPr>
          <p:txBody>
            <a:bodyPr wrap="square" rtlCol="0">
              <a:spAutoFit/>
            </a:bodyPr>
            <a:lstStyle/>
            <a:p>
              <a:r>
                <a:rPr lang="en-US" sz="1200" dirty="0" smtClean="0"/>
                <a:t>M3</a:t>
              </a:r>
              <a:endParaRPr lang="en-US" sz="1200" dirty="0"/>
            </a:p>
          </p:txBody>
        </p:sp>
        <p:sp>
          <p:nvSpPr>
            <p:cNvPr id="73" name="TextBox 72"/>
            <p:cNvSpPr txBox="1"/>
            <p:nvPr/>
          </p:nvSpPr>
          <p:spPr>
            <a:xfrm>
              <a:off x="3244052" y="5949035"/>
              <a:ext cx="423334" cy="276999"/>
            </a:xfrm>
            <a:prstGeom prst="rect">
              <a:avLst/>
            </a:prstGeom>
            <a:noFill/>
          </p:spPr>
          <p:txBody>
            <a:bodyPr wrap="square" rtlCol="0">
              <a:spAutoFit/>
            </a:bodyPr>
            <a:lstStyle/>
            <a:p>
              <a:r>
                <a:rPr lang="en-US" sz="1200" dirty="0" smtClean="0"/>
                <a:t>M4</a:t>
              </a:r>
              <a:endParaRPr lang="en-US" sz="1200" dirty="0"/>
            </a:p>
          </p:txBody>
        </p:sp>
        <p:sp>
          <p:nvSpPr>
            <p:cNvPr id="74" name="TextBox 73"/>
            <p:cNvSpPr txBox="1"/>
            <p:nvPr/>
          </p:nvSpPr>
          <p:spPr>
            <a:xfrm>
              <a:off x="3974621" y="5949035"/>
              <a:ext cx="423334" cy="276999"/>
            </a:xfrm>
            <a:prstGeom prst="rect">
              <a:avLst/>
            </a:prstGeom>
            <a:noFill/>
          </p:spPr>
          <p:txBody>
            <a:bodyPr wrap="square" rtlCol="0">
              <a:spAutoFit/>
            </a:bodyPr>
            <a:lstStyle/>
            <a:p>
              <a:r>
                <a:rPr lang="en-US" sz="1200" dirty="0" smtClean="0"/>
                <a:t>M5</a:t>
              </a:r>
              <a:endParaRPr lang="en-US" sz="1200" dirty="0"/>
            </a:p>
          </p:txBody>
        </p:sp>
        <p:sp>
          <p:nvSpPr>
            <p:cNvPr id="75" name="TextBox 74"/>
            <p:cNvSpPr txBox="1"/>
            <p:nvPr/>
          </p:nvSpPr>
          <p:spPr>
            <a:xfrm>
              <a:off x="4698203" y="5949035"/>
              <a:ext cx="423334" cy="276999"/>
            </a:xfrm>
            <a:prstGeom prst="rect">
              <a:avLst/>
            </a:prstGeom>
            <a:noFill/>
          </p:spPr>
          <p:txBody>
            <a:bodyPr wrap="square" rtlCol="0">
              <a:spAutoFit/>
            </a:bodyPr>
            <a:lstStyle/>
            <a:p>
              <a:r>
                <a:rPr lang="en-US" sz="1200" dirty="0" smtClean="0"/>
                <a:t>M6</a:t>
              </a:r>
              <a:endParaRPr lang="en-US" sz="1200" dirty="0"/>
            </a:p>
          </p:txBody>
        </p:sp>
        <p:sp>
          <p:nvSpPr>
            <p:cNvPr id="76" name="TextBox 75"/>
            <p:cNvSpPr txBox="1"/>
            <p:nvPr/>
          </p:nvSpPr>
          <p:spPr>
            <a:xfrm>
              <a:off x="5390353" y="5949035"/>
              <a:ext cx="423334" cy="276999"/>
            </a:xfrm>
            <a:prstGeom prst="rect">
              <a:avLst/>
            </a:prstGeom>
            <a:noFill/>
          </p:spPr>
          <p:txBody>
            <a:bodyPr wrap="square" rtlCol="0">
              <a:spAutoFit/>
            </a:bodyPr>
            <a:lstStyle/>
            <a:p>
              <a:r>
                <a:rPr lang="en-US" sz="1200" dirty="0" smtClean="0"/>
                <a:t>M7</a:t>
              </a:r>
              <a:endParaRPr lang="en-US" sz="1200" dirty="0"/>
            </a:p>
          </p:txBody>
        </p:sp>
        <p:sp>
          <p:nvSpPr>
            <p:cNvPr id="77" name="TextBox 76"/>
            <p:cNvSpPr txBox="1"/>
            <p:nvPr/>
          </p:nvSpPr>
          <p:spPr>
            <a:xfrm>
              <a:off x="6114253" y="5949035"/>
              <a:ext cx="423334" cy="276999"/>
            </a:xfrm>
            <a:prstGeom prst="rect">
              <a:avLst/>
            </a:prstGeom>
            <a:noFill/>
          </p:spPr>
          <p:txBody>
            <a:bodyPr wrap="square" rtlCol="0">
              <a:spAutoFit/>
            </a:bodyPr>
            <a:lstStyle/>
            <a:p>
              <a:r>
                <a:rPr lang="en-US" sz="1200" dirty="0" smtClean="0"/>
                <a:t>M8</a:t>
              </a:r>
              <a:endParaRPr lang="en-US" sz="1200" dirty="0"/>
            </a:p>
          </p:txBody>
        </p:sp>
        <p:sp>
          <p:nvSpPr>
            <p:cNvPr id="78" name="TextBox 77"/>
            <p:cNvSpPr txBox="1"/>
            <p:nvPr/>
          </p:nvSpPr>
          <p:spPr>
            <a:xfrm>
              <a:off x="6825453" y="5965968"/>
              <a:ext cx="423334" cy="276999"/>
            </a:xfrm>
            <a:prstGeom prst="rect">
              <a:avLst/>
            </a:prstGeom>
            <a:noFill/>
          </p:spPr>
          <p:txBody>
            <a:bodyPr wrap="square" rtlCol="0">
              <a:spAutoFit/>
            </a:bodyPr>
            <a:lstStyle/>
            <a:p>
              <a:r>
                <a:rPr lang="en-US" sz="1200" dirty="0" smtClean="0"/>
                <a:t>M9</a:t>
              </a:r>
              <a:endParaRPr lang="en-US" sz="1200" dirty="0"/>
            </a:p>
          </p:txBody>
        </p:sp>
        <p:sp>
          <p:nvSpPr>
            <p:cNvPr id="79" name="TextBox 78"/>
            <p:cNvSpPr txBox="1"/>
            <p:nvPr/>
          </p:nvSpPr>
          <p:spPr>
            <a:xfrm>
              <a:off x="7501887" y="5971401"/>
              <a:ext cx="530965" cy="276999"/>
            </a:xfrm>
            <a:prstGeom prst="rect">
              <a:avLst/>
            </a:prstGeom>
            <a:noFill/>
          </p:spPr>
          <p:txBody>
            <a:bodyPr wrap="square" rtlCol="0">
              <a:spAutoFit/>
            </a:bodyPr>
            <a:lstStyle/>
            <a:p>
              <a:r>
                <a:rPr lang="en-US" sz="1200" dirty="0" smtClean="0"/>
                <a:t>M10</a:t>
              </a:r>
              <a:endParaRPr lang="en-US" sz="1200" dirty="0"/>
            </a:p>
          </p:txBody>
        </p:sp>
      </p:grpSp>
      <p:sp>
        <p:nvSpPr>
          <p:cNvPr id="2" name="Title 1"/>
          <p:cNvSpPr>
            <a:spLocks noGrp="1"/>
          </p:cNvSpPr>
          <p:nvPr>
            <p:ph type="title"/>
          </p:nvPr>
        </p:nvSpPr>
        <p:spPr/>
        <p:txBody>
          <a:bodyPr/>
          <a:lstStyle/>
          <a:p>
            <a:r>
              <a:rPr lang="en-US" dirty="0" smtClean="0"/>
              <a:t>Sample Migration Program Timeline</a:t>
            </a:r>
            <a:endParaRPr lang="en-US" dirty="0"/>
          </a:p>
        </p:txBody>
      </p:sp>
      <p:sp>
        <p:nvSpPr>
          <p:cNvPr id="27" name="Rectangle 26"/>
          <p:cNvSpPr/>
          <p:nvPr/>
        </p:nvSpPr>
        <p:spPr>
          <a:xfrm>
            <a:off x="953447" y="1880892"/>
            <a:ext cx="1439839" cy="350659"/>
          </a:xfrm>
          <a:prstGeom prst="rect">
            <a:avLst/>
          </a:prstGeom>
          <a:pattFill prst="ltDnDiag">
            <a:fgClr>
              <a:schemeClr val="tx1">
                <a:lumMod val="50000"/>
              </a:schemeClr>
            </a:fgClr>
            <a:bgClr>
              <a:schemeClr val="tx1"/>
            </a:bgClr>
          </a:pattFill>
          <a:ln/>
          <a:effectLst>
            <a:outerShdw blurRad="111125" dist="38100" dir="2700000" algn="tl" rotWithShape="0">
              <a:srgbClr val="000000">
                <a:alpha val="43000"/>
              </a:srgb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smtClean="0"/>
          </a:p>
        </p:txBody>
      </p:sp>
      <p:sp>
        <p:nvSpPr>
          <p:cNvPr id="28" name="TextBox 27"/>
          <p:cNvSpPr txBox="1"/>
          <p:nvPr/>
        </p:nvSpPr>
        <p:spPr>
          <a:xfrm>
            <a:off x="1098474" y="1880892"/>
            <a:ext cx="1116662" cy="313932"/>
          </a:xfrm>
          <a:prstGeom prst="rect">
            <a:avLst/>
          </a:prstGeom>
          <a:noFill/>
        </p:spPr>
        <p:txBody>
          <a:bodyPr wrap="square" rtlCol="0">
            <a:spAutoFit/>
          </a:bodyPr>
          <a:lstStyle/>
          <a:p>
            <a:pPr algn="ctr"/>
            <a:r>
              <a:rPr lang="en-US" sz="1600" dirty="0" err="1" smtClean="0">
                <a:solidFill>
                  <a:schemeClr val="bg1"/>
                </a:solidFill>
              </a:rPr>
              <a:t>SolMan</a:t>
            </a:r>
            <a:endParaRPr lang="en-US" sz="1600" dirty="0">
              <a:solidFill>
                <a:schemeClr val="bg1"/>
              </a:solidFill>
            </a:endParaRPr>
          </a:p>
        </p:txBody>
      </p:sp>
      <p:sp>
        <p:nvSpPr>
          <p:cNvPr id="30" name="Rectangle 29"/>
          <p:cNvSpPr/>
          <p:nvPr/>
        </p:nvSpPr>
        <p:spPr>
          <a:xfrm>
            <a:off x="2168715" y="2357658"/>
            <a:ext cx="1439839" cy="350659"/>
          </a:xfrm>
          <a:prstGeom prst="rect">
            <a:avLst/>
          </a:prstGeom>
          <a:pattFill prst="ltDnDiag">
            <a:fgClr>
              <a:schemeClr val="tx1">
                <a:lumMod val="50000"/>
              </a:schemeClr>
            </a:fgClr>
            <a:bgClr>
              <a:schemeClr val="tx1"/>
            </a:bgClr>
          </a:pattFill>
          <a:ln/>
          <a:effectLst>
            <a:outerShdw blurRad="111125" dist="38100" dir="2700000" algn="tl" rotWithShape="0">
              <a:srgbClr val="000000">
                <a:alpha val="43000"/>
              </a:srgb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smtClean="0"/>
          </a:p>
        </p:txBody>
      </p:sp>
      <p:sp>
        <p:nvSpPr>
          <p:cNvPr id="31" name="TextBox 30"/>
          <p:cNvSpPr txBox="1"/>
          <p:nvPr/>
        </p:nvSpPr>
        <p:spPr>
          <a:xfrm>
            <a:off x="2313742" y="2357658"/>
            <a:ext cx="1116662" cy="313932"/>
          </a:xfrm>
          <a:prstGeom prst="rect">
            <a:avLst/>
          </a:prstGeom>
          <a:noFill/>
        </p:spPr>
        <p:txBody>
          <a:bodyPr wrap="square" rtlCol="0">
            <a:spAutoFit/>
          </a:bodyPr>
          <a:lstStyle/>
          <a:p>
            <a:pPr algn="ctr"/>
            <a:r>
              <a:rPr lang="en-US" sz="1600" dirty="0" smtClean="0">
                <a:solidFill>
                  <a:schemeClr val="bg1"/>
                </a:solidFill>
              </a:rPr>
              <a:t>SCM</a:t>
            </a:r>
            <a:endParaRPr lang="en-US" sz="1600" dirty="0">
              <a:solidFill>
                <a:schemeClr val="bg1"/>
              </a:solidFill>
            </a:endParaRPr>
          </a:p>
        </p:txBody>
      </p:sp>
      <p:sp>
        <p:nvSpPr>
          <p:cNvPr id="33" name="Rectangle 32"/>
          <p:cNvSpPr/>
          <p:nvPr/>
        </p:nvSpPr>
        <p:spPr>
          <a:xfrm>
            <a:off x="2542058" y="2786877"/>
            <a:ext cx="1439839" cy="350659"/>
          </a:xfrm>
          <a:prstGeom prst="rect">
            <a:avLst/>
          </a:prstGeom>
          <a:pattFill prst="ltDnDiag">
            <a:fgClr>
              <a:schemeClr val="tx1">
                <a:lumMod val="50000"/>
              </a:schemeClr>
            </a:fgClr>
            <a:bgClr>
              <a:schemeClr val="tx1"/>
            </a:bgClr>
          </a:pattFill>
          <a:ln/>
          <a:effectLst>
            <a:outerShdw blurRad="111125" dist="38100" dir="2700000" algn="tl" rotWithShape="0">
              <a:srgbClr val="000000">
                <a:alpha val="43000"/>
              </a:srgb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smtClean="0"/>
          </a:p>
        </p:txBody>
      </p:sp>
      <p:sp>
        <p:nvSpPr>
          <p:cNvPr id="34" name="TextBox 33"/>
          <p:cNvSpPr txBox="1"/>
          <p:nvPr/>
        </p:nvSpPr>
        <p:spPr>
          <a:xfrm>
            <a:off x="2687085" y="2786877"/>
            <a:ext cx="1116662" cy="313932"/>
          </a:xfrm>
          <a:prstGeom prst="rect">
            <a:avLst/>
          </a:prstGeom>
          <a:noFill/>
        </p:spPr>
        <p:txBody>
          <a:bodyPr wrap="square" rtlCol="0">
            <a:spAutoFit/>
          </a:bodyPr>
          <a:lstStyle/>
          <a:p>
            <a:pPr algn="ctr"/>
            <a:r>
              <a:rPr lang="en-US" sz="1600" dirty="0" smtClean="0">
                <a:solidFill>
                  <a:schemeClr val="bg1"/>
                </a:solidFill>
              </a:rPr>
              <a:t>HR</a:t>
            </a:r>
            <a:endParaRPr lang="en-US" sz="1600" dirty="0">
              <a:solidFill>
                <a:schemeClr val="bg1"/>
              </a:solidFill>
            </a:endParaRPr>
          </a:p>
        </p:txBody>
      </p:sp>
      <p:sp>
        <p:nvSpPr>
          <p:cNvPr id="36" name="Rectangle 35"/>
          <p:cNvSpPr/>
          <p:nvPr/>
        </p:nvSpPr>
        <p:spPr>
          <a:xfrm>
            <a:off x="3541761" y="3970076"/>
            <a:ext cx="1439839" cy="385725"/>
          </a:xfrm>
          <a:prstGeom prst="rect">
            <a:avLst/>
          </a:prstGeom>
          <a:pattFill prst="ltDnDiag">
            <a:fgClr>
              <a:schemeClr val="tx1">
                <a:lumMod val="50000"/>
              </a:schemeClr>
            </a:fgClr>
            <a:bgClr>
              <a:schemeClr val="tx1"/>
            </a:bgClr>
          </a:pattFill>
          <a:ln/>
          <a:effectLst>
            <a:outerShdw blurRad="111125" dist="38100" dir="2700000" algn="tl" rotWithShape="0">
              <a:srgbClr val="000000">
                <a:alpha val="43000"/>
              </a:srgb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smtClean="0"/>
          </a:p>
        </p:txBody>
      </p:sp>
      <p:sp>
        <p:nvSpPr>
          <p:cNvPr id="37" name="TextBox 36"/>
          <p:cNvSpPr txBox="1"/>
          <p:nvPr/>
        </p:nvSpPr>
        <p:spPr>
          <a:xfrm>
            <a:off x="3541760" y="3970076"/>
            <a:ext cx="1403323" cy="338554"/>
          </a:xfrm>
          <a:prstGeom prst="rect">
            <a:avLst/>
          </a:prstGeom>
          <a:noFill/>
        </p:spPr>
        <p:txBody>
          <a:bodyPr wrap="square" rtlCol="0">
            <a:spAutoFit/>
          </a:bodyPr>
          <a:lstStyle/>
          <a:p>
            <a:pPr algn="ctr"/>
            <a:r>
              <a:rPr lang="en-US" sz="1600" dirty="0" smtClean="0">
                <a:solidFill>
                  <a:schemeClr val="bg1"/>
                </a:solidFill>
              </a:rPr>
              <a:t>BW US</a:t>
            </a:r>
          </a:p>
        </p:txBody>
      </p:sp>
      <p:sp>
        <p:nvSpPr>
          <p:cNvPr id="39" name="Rectangle 38"/>
          <p:cNvSpPr/>
          <p:nvPr/>
        </p:nvSpPr>
        <p:spPr>
          <a:xfrm>
            <a:off x="3541761" y="3506451"/>
            <a:ext cx="1439839" cy="385724"/>
          </a:xfrm>
          <a:prstGeom prst="rect">
            <a:avLst/>
          </a:prstGeom>
          <a:pattFill prst="ltDnDiag">
            <a:fgClr>
              <a:schemeClr val="tx1">
                <a:lumMod val="50000"/>
              </a:schemeClr>
            </a:fgClr>
            <a:bgClr>
              <a:schemeClr val="tx1"/>
            </a:bgClr>
          </a:pattFill>
          <a:ln/>
          <a:effectLst>
            <a:outerShdw blurRad="111125" dist="38100" dir="2700000" algn="tl" rotWithShape="0">
              <a:srgbClr val="000000">
                <a:alpha val="43000"/>
              </a:srgb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sz="1600" dirty="0" smtClean="0"/>
          </a:p>
        </p:txBody>
      </p:sp>
      <p:sp>
        <p:nvSpPr>
          <p:cNvPr id="40" name="TextBox 39"/>
          <p:cNvSpPr txBox="1"/>
          <p:nvPr/>
        </p:nvSpPr>
        <p:spPr>
          <a:xfrm>
            <a:off x="3541762" y="3519330"/>
            <a:ext cx="1439838" cy="338554"/>
          </a:xfrm>
          <a:prstGeom prst="rect">
            <a:avLst/>
          </a:prstGeom>
          <a:noFill/>
        </p:spPr>
        <p:txBody>
          <a:bodyPr wrap="square" rtlCol="0">
            <a:spAutoFit/>
          </a:bodyPr>
          <a:lstStyle/>
          <a:p>
            <a:pPr algn="ctr"/>
            <a:r>
              <a:rPr lang="en-US" sz="1600" dirty="0" smtClean="0">
                <a:solidFill>
                  <a:schemeClr val="bg1"/>
                </a:solidFill>
              </a:rPr>
              <a:t>ECC US</a:t>
            </a:r>
            <a:endParaRPr lang="en-US" sz="1600" dirty="0">
              <a:solidFill>
                <a:schemeClr val="bg1"/>
              </a:solidFill>
            </a:endParaRPr>
          </a:p>
        </p:txBody>
      </p:sp>
      <p:sp>
        <p:nvSpPr>
          <p:cNvPr id="42" name="Rectangle 41"/>
          <p:cNvSpPr/>
          <p:nvPr/>
        </p:nvSpPr>
        <p:spPr>
          <a:xfrm>
            <a:off x="5437390" y="3919829"/>
            <a:ext cx="1439839" cy="350659"/>
          </a:xfrm>
          <a:prstGeom prst="rect">
            <a:avLst/>
          </a:prstGeom>
          <a:pattFill prst="ltDnDiag">
            <a:fgClr>
              <a:schemeClr val="tx1">
                <a:lumMod val="50000"/>
              </a:schemeClr>
            </a:fgClr>
            <a:bgClr>
              <a:schemeClr val="tx1"/>
            </a:bgClr>
          </a:pattFill>
          <a:ln/>
          <a:effectLst>
            <a:outerShdw blurRad="111125" dist="38100" dir="2700000" algn="tl" rotWithShape="0">
              <a:srgbClr val="000000">
                <a:alpha val="43000"/>
              </a:srgb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smtClean="0"/>
          </a:p>
        </p:txBody>
      </p:sp>
      <p:sp>
        <p:nvSpPr>
          <p:cNvPr id="43" name="TextBox 42"/>
          <p:cNvSpPr txBox="1"/>
          <p:nvPr/>
        </p:nvSpPr>
        <p:spPr>
          <a:xfrm>
            <a:off x="5582417" y="3919829"/>
            <a:ext cx="1116662" cy="313932"/>
          </a:xfrm>
          <a:prstGeom prst="rect">
            <a:avLst/>
          </a:prstGeom>
          <a:noFill/>
        </p:spPr>
        <p:txBody>
          <a:bodyPr wrap="square" rtlCol="0">
            <a:spAutoFit/>
          </a:bodyPr>
          <a:lstStyle/>
          <a:p>
            <a:pPr algn="ctr"/>
            <a:r>
              <a:rPr lang="en-US" sz="1600" dirty="0" smtClean="0">
                <a:solidFill>
                  <a:schemeClr val="bg1"/>
                </a:solidFill>
              </a:rPr>
              <a:t>PI Global</a:t>
            </a:r>
            <a:endParaRPr lang="en-US" sz="1600" dirty="0">
              <a:solidFill>
                <a:schemeClr val="bg1"/>
              </a:solidFill>
            </a:endParaRPr>
          </a:p>
        </p:txBody>
      </p:sp>
      <p:sp>
        <p:nvSpPr>
          <p:cNvPr id="45" name="Rectangle 44"/>
          <p:cNvSpPr/>
          <p:nvPr/>
        </p:nvSpPr>
        <p:spPr>
          <a:xfrm>
            <a:off x="6157310" y="4995696"/>
            <a:ext cx="1439839" cy="350659"/>
          </a:xfrm>
          <a:prstGeom prst="rect">
            <a:avLst/>
          </a:prstGeom>
          <a:pattFill prst="ltDnDiag">
            <a:fgClr>
              <a:schemeClr val="tx1">
                <a:lumMod val="50000"/>
              </a:schemeClr>
            </a:fgClr>
            <a:bgClr>
              <a:schemeClr val="tx1"/>
            </a:bgClr>
          </a:pattFill>
          <a:ln/>
          <a:effectLst>
            <a:outerShdw blurRad="111125" dist="38100" dir="2700000" algn="tl" rotWithShape="0">
              <a:srgbClr val="000000">
                <a:alpha val="43000"/>
              </a:srgb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smtClean="0"/>
          </a:p>
        </p:txBody>
      </p:sp>
      <p:sp>
        <p:nvSpPr>
          <p:cNvPr id="46" name="TextBox 45"/>
          <p:cNvSpPr txBox="1"/>
          <p:nvPr/>
        </p:nvSpPr>
        <p:spPr>
          <a:xfrm>
            <a:off x="6157310" y="4995696"/>
            <a:ext cx="1439839" cy="313932"/>
          </a:xfrm>
          <a:prstGeom prst="rect">
            <a:avLst/>
          </a:prstGeom>
          <a:noFill/>
        </p:spPr>
        <p:txBody>
          <a:bodyPr wrap="square" rtlCol="0">
            <a:spAutoFit/>
          </a:bodyPr>
          <a:lstStyle/>
          <a:p>
            <a:pPr algn="ctr"/>
            <a:r>
              <a:rPr lang="en-US" sz="1600" dirty="0" smtClean="0">
                <a:solidFill>
                  <a:schemeClr val="bg1"/>
                </a:solidFill>
              </a:rPr>
              <a:t>BW Global</a:t>
            </a:r>
            <a:endParaRPr lang="en-US" sz="1600" dirty="0">
              <a:solidFill>
                <a:schemeClr val="bg1"/>
              </a:solidFill>
            </a:endParaRPr>
          </a:p>
        </p:txBody>
      </p:sp>
      <p:sp>
        <p:nvSpPr>
          <p:cNvPr id="48" name="Rectangle 47"/>
          <p:cNvSpPr/>
          <p:nvPr/>
        </p:nvSpPr>
        <p:spPr>
          <a:xfrm>
            <a:off x="6157310" y="4497597"/>
            <a:ext cx="1439839" cy="350659"/>
          </a:xfrm>
          <a:prstGeom prst="rect">
            <a:avLst/>
          </a:prstGeom>
          <a:pattFill prst="ltDnDiag">
            <a:fgClr>
              <a:schemeClr val="tx1">
                <a:lumMod val="50000"/>
              </a:schemeClr>
            </a:fgClr>
            <a:bgClr>
              <a:schemeClr val="tx1"/>
            </a:bgClr>
          </a:pattFill>
          <a:ln/>
          <a:effectLst>
            <a:outerShdw blurRad="111125" dist="38100" dir="2700000" algn="tl" rotWithShape="0">
              <a:srgbClr val="000000">
                <a:alpha val="43000"/>
              </a:srgb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00" dirty="0" smtClean="0"/>
          </a:p>
        </p:txBody>
      </p:sp>
      <p:sp>
        <p:nvSpPr>
          <p:cNvPr id="49" name="TextBox 48"/>
          <p:cNvSpPr txBox="1"/>
          <p:nvPr/>
        </p:nvSpPr>
        <p:spPr>
          <a:xfrm>
            <a:off x="6045953" y="4497597"/>
            <a:ext cx="1551196" cy="313932"/>
          </a:xfrm>
          <a:prstGeom prst="rect">
            <a:avLst/>
          </a:prstGeom>
          <a:noFill/>
        </p:spPr>
        <p:txBody>
          <a:bodyPr wrap="square" rtlCol="0">
            <a:spAutoFit/>
          </a:bodyPr>
          <a:lstStyle/>
          <a:p>
            <a:pPr algn="ctr"/>
            <a:r>
              <a:rPr lang="en-US" sz="1600" dirty="0" smtClean="0">
                <a:solidFill>
                  <a:schemeClr val="bg1"/>
                </a:solidFill>
              </a:rPr>
              <a:t>ECC Global</a:t>
            </a:r>
            <a:endParaRPr lang="en-US" sz="1600" dirty="0">
              <a:solidFill>
                <a:schemeClr val="bg1"/>
              </a:solidFill>
            </a:endParaRPr>
          </a:p>
        </p:txBody>
      </p:sp>
      <p:sp>
        <p:nvSpPr>
          <p:cNvPr id="51" name="Rectangle 50"/>
          <p:cNvSpPr/>
          <p:nvPr/>
        </p:nvSpPr>
        <p:spPr>
          <a:xfrm>
            <a:off x="3311967" y="3353115"/>
            <a:ext cx="1830735" cy="1153466"/>
          </a:xfrm>
          <a:prstGeom prst="rect">
            <a:avLst/>
          </a:prstGeom>
          <a:noFill/>
          <a:ln w="50800" cmpd="sng">
            <a:solidFill>
              <a:schemeClr val="accent6"/>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ln w="38100" cmpd="sng">
                <a:solidFill>
                  <a:schemeClr val="tx1"/>
                </a:solidFill>
              </a:ln>
            </a:endParaRPr>
          </a:p>
        </p:txBody>
      </p:sp>
      <p:sp>
        <p:nvSpPr>
          <p:cNvPr id="52" name="Rectangle 51"/>
          <p:cNvSpPr/>
          <p:nvPr/>
        </p:nvSpPr>
        <p:spPr>
          <a:xfrm>
            <a:off x="5296860" y="3823553"/>
            <a:ext cx="2434899" cy="1658787"/>
          </a:xfrm>
          <a:prstGeom prst="rect">
            <a:avLst/>
          </a:prstGeom>
          <a:noFill/>
          <a:ln w="50800" cmpd="sng">
            <a:solidFill>
              <a:srgbClr val="26AFAE"/>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w="38100" cmpd="sng">
                <a:solidFill>
                  <a:schemeClr val="tx1"/>
                </a:solidFill>
              </a:ln>
            </a:endParaRPr>
          </a:p>
        </p:txBody>
      </p:sp>
      <p:sp>
        <p:nvSpPr>
          <p:cNvPr id="53" name="TextBox 52"/>
          <p:cNvSpPr txBox="1"/>
          <p:nvPr/>
        </p:nvSpPr>
        <p:spPr>
          <a:xfrm>
            <a:off x="324465" y="2315630"/>
            <a:ext cx="1002070" cy="338554"/>
          </a:xfrm>
          <a:prstGeom prst="rect">
            <a:avLst/>
          </a:prstGeom>
          <a:solidFill>
            <a:schemeClr val="bg1"/>
          </a:solidFill>
          <a:ln>
            <a:solidFill>
              <a:schemeClr val="tx1">
                <a:lumMod val="40000"/>
                <a:lumOff val="60000"/>
              </a:schemeClr>
            </a:solidFill>
          </a:ln>
        </p:spPr>
        <p:txBody>
          <a:bodyPr wrap="square" rtlCol="0">
            <a:spAutoFit/>
          </a:bodyPr>
          <a:lstStyle/>
          <a:p>
            <a:pPr algn="ctr"/>
            <a:r>
              <a:rPr lang="en-US" sz="1600" b="1" dirty="0" smtClean="0">
                <a:solidFill>
                  <a:srgbClr val="334041"/>
                </a:solidFill>
              </a:rPr>
              <a:t>WAVE</a:t>
            </a:r>
            <a:endParaRPr lang="en-US" sz="1600" b="1" dirty="0">
              <a:solidFill>
                <a:srgbClr val="334041"/>
              </a:solidFill>
            </a:endParaRPr>
          </a:p>
        </p:txBody>
      </p:sp>
      <p:grpSp>
        <p:nvGrpSpPr>
          <p:cNvPr id="96" name="Group 95"/>
          <p:cNvGrpSpPr/>
          <p:nvPr/>
        </p:nvGrpSpPr>
        <p:grpSpPr>
          <a:xfrm>
            <a:off x="297491" y="2618861"/>
            <a:ext cx="966966" cy="1011949"/>
            <a:chOff x="578050" y="1501168"/>
            <a:chExt cx="919841" cy="962633"/>
          </a:xfrm>
        </p:grpSpPr>
        <p:sp>
          <p:nvSpPr>
            <p:cNvPr id="97" name="Oval 96"/>
            <p:cNvSpPr/>
            <p:nvPr/>
          </p:nvSpPr>
          <p:spPr>
            <a:xfrm>
              <a:off x="620896" y="1586806"/>
              <a:ext cx="876995" cy="876995"/>
            </a:xfrm>
            <a:prstGeom prst="ellipse">
              <a:avLst/>
            </a:prstGeom>
            <a:gradFill flip="none" rotWithShape="1">
              <a:gsLst>
                <a:gs pos="0">
                  <a:schemeClr val="accent2"/>
                </a:gs>
                <a:gs pos="100000">
                  <a:schemeClr val="accent4"/>
                </a:gs>
              </a:gsLst>
              <a:lin ang="2700000" scaled="0"/>
              <a:tileRect/>
            </a:gradFill>
            <a:ln w="57150" cmpd="sng">
              <a:solidFill>
                <a:schemeClr val="bg1"/>
              </a:solidFill>
            </a:ln>
            <a:effectLst>
              <a:outerShdw blurRad="111125"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8" name="TextBox 97"/>
            <p:cNvSpPr txBox="1"/>
            <p:nvPr/>
          </p:nvSpPr>
          <p:spPr>
            <a:xfrm>
              <a:off x="578050" y="1501168"/>
              <a:ext cx="863599" cy="916148"/>
            </a:xfrm>
            <a:prstGeom prst="rect">
              <a:avLst/>
            </a:prstGeom>
            <a:noFill/>
          </p:spPr>
          <p:txBody>
            <a:bodyPr wrap="square" rtlCol="0">
              <a:spAutoFit/>
            </a:bodyPr>
            <a:lstStyle/>
            <a:p>
              <a:pPr algn="ctr"/>
              <a:r>
                <a:rPr lang="en-US" sz="6400" i="1" dirty="0" smtClean="0">
                  <a:solidFill>
                    <a:schemeClr val="bg1"/>
                  </a:solidFill>
                </a:rPr>
                <a:t>1</a:t>
              </a:r>
              <a:endParaRPr lang="en-US" sz="6400" i="1" dirty="0">
                <a:solidFill>
                  <a:schemeClr val="bg1"/>
                </a:solidFill>
              </a:endParaRPr>
            </a:p>
          </p:txBody>
        </p:sp>
      </p:grpSp>
      <p:grpSp>
        <p:nvGrpSpPr>
          <p:cNvPr id="99" name="Group 98"/>
          <p:cNvGrpSpPr/>
          <p:nvPr/>
        </p:nvGrpSpPr>
        <p:grpSpPr>
          <a:xfrm>
            <a:off x="316183" y="3669752"/>
            <a:ext cx="1031182" cy="1077218"/>
            <a:chOff x="620896" y="1552871"/>
            <a:chExt cx="876995" cy="916148"/>
          </a:xfrm>
        </p:grpSpPr>
        <p:sp>
          <p:nvSpPr>
            <p:cNvPr id="100" name="Oval 99"/>
            <p:cNvSpPr/>
            <p:nvPr/>
          </p:nvSpPr>
          <p:spPr>
            <a:xfrm>
              <a:off x="620896" y="1586806"/>
              <a:ext cx="876995" cy="876995"/>
            </a:xfrm>
            <a:prstGeom prst="ellipse">
              <a:avLst/>
            </a:prstGeom>
            <a:gradFill flip="none" rotWithShape="1">
              <a:gsLst>
                <a:gs pos="0">
                  <a:schemeClr val="accent6"/>
                </a:gs>
                <a:gs pos="88000">
                  <a:schemeClr val="accent6">
                    <a:lumMod val="50000"/>
                  </a:schemeClr>
                </a:gs>
              </a:gsLst>
              <a:lin ang="2700000" scaled="0"/>
              <a:tileRect/>
            </a:gradFill>
            <a:ln w="57150" cmpd="sng">
              <a:solidFill>
                <a:schemeClr val="bg1"/>
              </a:solidFill>
            </a:ln>
            <a:effectLst>
              <a:outerShdw blurRad="111125"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01" name="TextBox 100"/>
            <p:cNvSpPr txBox="1"/>
            <p:nvPr/>
          </p:nvSpPr>
          <p:spPr>
            <a:xfrm>
              <a:off x="642498" y="1552871"/>
              <a:ext cx="763974" cy="916148"/>
            </a:xfrm>
            <a:prstGeom prst="rect">
              <a:avLst/>
            </a:prstGeom>
            <a:noFill/>
          </p:spPr>
          <p:txBody>
            <a:bodyPr wrap="square" rtlCol="0">
              <a:spAutoFit/>
            </a:bodyPr>
            <a:lstStyle/>
            <a:p>
              <a:pPr algn="ctr"/>
              <a:r>
                <a:rPr lang="en-US" sz="6400" i="1" dirty="0" smtClean="0">
                  <a:solidFill>
                    <a:schemeClr val="bg1"/>
                  </a:solidFill>
                </a:rPr>
                <a:t>2</a:t>
              </a:r>
              <a:endParaRPr lang="en-US" sz="6400" i="1" dirty="0">
                <a:solidFill>
                  <a:schemeClr val="bg1"/>
                </a:solidFill>
              </a:endParaRPr>
            </a:p>
          </p:txBody>
        </p:sp>
      </p:grpSp>
      <p:cxnSp>
        <p:nvCxnSpPr>
          <p:cNvPr id="103" name="Straight Connector 102"/>
          <p:cNvCxnSpPr/>
          <p:nvPr/>
        </p:nvCxnSpPr>
        <p:spPr>
          <a:xfrm flipH="1">
            <a:off x="1378560" y="5334000"/>
            <a:ext cx="3918300" cy="0"/>
          </a:xfrm>
          <a:prstGeom prst="line">
            <a:avLst/>
          </a:prstGeom>
          <a:ln w="28575" cmpd="sng">
            <a:solidFill>
              <a:srgbClr val="26AFAE"/>
            </a:solidFill>
          </a:ln>
          <a:effectLst/>
        </p:spPr>
        <p:style>
          <a:lnRef idx="2">
            <a:schemeClr val="accent1"/>
          </a:lnRef>
          <a:fillRef idx="0">
            <a:schemeClr val="accent1"/>
          </a:fillRef>
          <a:effectRef idx="1">
            <a:schemeClr val="accent1"/>
          </a:effectRef>
          <a:fontRef idx="minor">
            <a:schemeClr val="tx1"/>
          </a:fontRef>
        </p:style>
      </p:cxnSp>
      <p:grpSp>
        <p:nvGrpSpPr>
          <p:cNvPr id="93" name="Group 92"/>
          <p:cNvGrpSpPr/>
          <p:nvPr/>
        </p:nvGrpSpPr>
        <p:grpSpPr>
          <a:xfrm>
            <a:off x="323903" y="4759670"/>
            <a:ext cx="1054657" cy="1089261"/>
            <a:chOff x="600932" y="1537411"/>
            <a:chExt cx="896959" cy="926390"/>
          </a:xfrm>
        </p:grpSpPr>
        <p:sp>
          <p:nvSpPr>
            <p:cNvPr id="94" name="Oval 93"/>
            <p:cNvSpPr/>
            <p:nvPr/>
          </p:nvSpPr>
          <p:spPr>
            <a:xfrm>
              <a:off x="620896" y="1586806"/>
              <a:ext cx="876995" cy="876995"/>
            </a:xfrm>
            <a:prstGeom prst="ellipse">
              <a:avLst/>
            </a:prstGeom>
            <a:gradFill flip="none" rotWithShape="1">
              <a:gsLst>
                <a:gs pos="26000">
                  <a:srgbClr val="26AFAE"/>
                </a:gs>
                <a:gs pos="100000">
                  <a:srgbClr val="0C6467"/>
                </a:gs>
              </a:gsLst>
              <a:lin ang="2700000" scaled="0"/>
              <a:tileRect/>
            </a:gradFill>
            <a:ln w="57150" cmpd="sng">
              <a:solidFill>
                <a:schemeClr val="bg1"/>
              </a:solidFill>
            </a:ln>
            <a:effectLst>
              <a:outerShdw blurRad="111125"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5" name="TextBox 94"/>
            <p:cNvSpPr txBox="1"/>
            <p:nvPr/>
          </p:nvSpPr>
          <p:spPr>
            <a:xfrm>
              <a:off x="600932" y="1537411"/>
              <a:ext cx="863599" cy="916148"/>
            </a:xfrm>
            <a:prstGeom prst="rect">
              <a:avLst/>
            </a:prstGeom>
            <a:noFill/>
          </p:spPr>
          <p:txBody>
            <a:bodyPr wrap="square" rtlCol="0">
              <a:spAutoFit/>
            </a:bodyPr>
            <a:lstStyle/>
            <a:p>
              <a:pPr algn="ctr"/>
              <a:r>
                <a:rPr lang="en-US" sz="6400" i="1" dirty="0" smtClean="0">
                  <a:solidFill>
                    <a:schemeClr val="bg1"/>
                  </a:solidFill>
                </a:rPr>
                <a:t>3</a:t>
              </a:r>
              <a:endParaRPr lang="en-US" sz="6400" i="1" dirty="0">
                <a:solidFill>
                  <a:schemeClr val="bg1"/>
                </a:solidFill>
              </a:endParaRPr>
            </a:p>
          </p:txBody>
        </p:sp>
      </p:grpSp>
      <p:cxnSp>
        <p:nvCxnSpPr>
          <p:cNvPr id="104" name="Straight Connector 103"/>
          <p:cNvCxnSpPr/>
          <p:nvPr/>
        </p:nvCxnSpPr>
        <p:spPr>
          <a:xfrm flipH="1">
            <a:off x="1378560" y="4208361"/>
            <a:ext cx="1933408" cy="0"/>
          </a:xfrm>
          <a:prstGeom prst="line">
            <a:avLst/>
          </a:prstGeom>
          <a:ln w="28575" cmpd="sng">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3430434"/>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ounded Rectangle 77"/>
          <p:cNvSpPr/>
          <p:nvPr/>
        </p:nvSpPr>
        <p:spPr>
          <a:xfrm>
            <a:off x="381000" y="1308101"/>
            <a:ext cx="7924800" cy="4533899"/>
          </a:xfrm>
          <a:prstGeom prst="roundRect">
            <a:avLst>
              <a:gd name="adj" fmla="val 0"/>
            </a:avLst>
          </a:prstGeom>
          <a:gradFill flip="none" rotWithShape="1">
            <a:gsLst>
              <a:gs pos="0">
                <a:schemeClr val="tx1">
                  <a:lumMod val="40000"/>
                  <a:lumOff val="60000"/>
                  <a:alpha val="68000"/>
                </a:schemeClr>
              </a:gs>
              <a:gs pos="47000">
                <a:schemeClr val="bg1"/>
              </a:gs>
              <a:gs pos="100000">
                <a:schemeClr val="tx1">
                  <a:lumMod val="40000"/>
                  <a:lumOff val="60000"/>
                  <a:alpha val="68000"/>
                </a:schemeClr>
              </a:gs>
            </a:gsLst>
            <a:lin ang="2700000" scaled="1"/>
            <a:tileRect/>
          </a:gradFill>
          <a:ln w="19050"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lvl="0" fontAlgn="auto">
              <a:spcBef>
                <a:spcPts val="1200"/>
              </a:spcBef>
              <a:spcAft>
                <a:spcPts val="0"/>
              </a:spcAft>
              <a:buClr>
                <a:schemeClr val="accent4"/>
              </a:buClr>
              <a:buSzPct val="99000"/>
            </a:pPr>
            <a:endParaRPr lang="en-US" sz="1900" dirty="0">
              <a:solidFill>
                <a:srgbClr val="435153"/>
              </a:solidFill>
            </a:endParaRPr>
          </a:p>
        </p:txBody>
      </p:sp>
      <p:grpSp>
        <p:nvGrpSpPr>
          <p:cNvPr id="69" name="Group 68"/>
          <p:cNvGrpSpPr/>
          <p:nvPr/>
        </p:nvGrpSpPr>
        <p:grpSpPr>
          <a:xfrm>
            <a:off x="7298079" y="1620944"/>
            <a:ext cx="1469546" cy="939800"/>
            <a:chOff x="7442200" y="5102113"/>
            <a:chExt cx="1981200" cy="1298687"/>
          </a:xfrm>
        </p:grpSpPr>
        <p:grpSp>
          <p:nvGrpSpPr>
            <p:cNvPr id="70" name="Group 69"/>
            <p:cNvGrpSpPr/>
            <p:nvPr/>
          </p:nvGrpSpPr>
          <p:grpSpPr>
            <a:xfrm>
              <a:off x="7442200" y="5102113"/>
              <a:ext cx="1726303" cy="1298687"/>
              <a:chOff x="7442200" y="5102113"/>
              <a:chExt cx="1726303" cy="1298687"/>
            </a:xfrm>
          </p:grpSpPr>
          <p:sp>
            <p:nvSpPr>
              <p:cNvPr id="72" name="Rectangle 71"/>
              <p:cNvSpPr/>
              <p:nvPr/>
            </p:nvSpPr>
            <p:spPr>
              <a:xfrm>
                <a:off x="7442200" y="5102113"/>
                <a:ext cx="1726303" cy="1298687"/>
              </a:xfrm>
              <a:prstGeom prst="rect">
                <a:avLst/>
              </a:prstGeom>
              <a:solidFill>
                <a:srgbClr val="FFFFFF"/>
              </a:solidFill>
              <a:ln w="12700" cmpd="sng">
                <a:solidFill>
                  <a:schemeClr val="bg1">
                    <a:lumMod val="65000"/>
                  </a:schemeClr>
                </a:solidFill>
                <a:prstDash val="solid"/>
              </a:ln>
              <a:effectLst>
                <a:outerShdw blurRad="111125"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7518400" y="5181062"/>
                <a:ext cx="443853" cy="350176"/>
              </a:xfrm>
              <a:prstGeom prst="roundRect">
                <a:avLst/>
              </a:prstGeom>
              <a:gradFill flip="none" rotWithShape="1">
                <a:gsLst>
                  <a:gs pos="0">
                    <a:schemeClr val="tx1"/>
                  </a:gs>
                  <a:gs pos="100000">
                    <a:schemeClr val="tx1">
                      <a:lumMod val="50000"/>
                    </a:schemeClr>
                  </a:gs>
                </a:gsLst>
                <a:lin ang="0" scaled="1"/>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endParaRPr>
              </a:p>
            </p:txBody>
          </p:sp>
          <p:sp>
            <p:nvSpPr>
              <p:cNvPr id="74" name="Rounded Rectangle 73"/>
              <p:cNvSpPr/>
              <p:nvPr/>
            </p:nvSpPr>
            <p:spPr>
              <a:xfrm>
                <a:off x="7518400" y="5562062"/>
                <a:ext cx="443853" cy="350176"/>
              </a:xfrm>
              <a:prstGeom prst="roundRect">
                <a:avLst/>
              </a:prstGeom>
              <a:gradFill flip="none" rotWithShape="1">
                <a:gsLst>
                  <a:gs pos="0">
                    <a:schemeClr val="accent5"/>
                  </a:gs>
                  <a:gs pos="100000">
                    <a:schemeClr val="accent2"/>
                  </a:gs>
                </a:gsLst>
                <a:lin ang="0" scaled="1"/>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5" name="Rounded Rectangle 74"/>
              <p:cNvSpPr/>
              <p:nvPr/>
            </p:nvSpPr>
            <p:spPr>
              <a:xfrm>
                <a:off x="7518400" y="5958087"/>
                <a:ext cx="443853" cy="350176"/>
              </a:xfrm>
              <a:prstGeom prst="roundRect">
                <a:avLst/>
              </a:prstGeom>
              <a:gradFill flip="none" rotWithShape="1">
                <a:gsLst>
                  <a:gs pos="0">
                    <a:schemeClr val="accent2"/>
                  </a:gs>
                  <a:gs pos="100000">
                    <a:schemeClr val="accent4"/>
                  </a:gs>
                </a:gsLst>
                <a:lin ang="0" scaled="1"/>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6" name="TextBox 75"/>
              <p:cNvSpPr txBox="1"/>
              <p:nvPr/>
            </p:nvSpPr>
            <p:spPr>
              <a:xfrm>
                <a:off x="8051800" y="5239641"/>
                <a:ext cx="838200" cy="255186"/>
              </a:xfrm>
              <a:prstGeom prst="rect">
                <a:avLst/>
              </a:prstGeom>
              <a:noFill/>
            </p:spPr>
            <p:txBody>
              <a:bodyPr wrap="square" lIns="0" tIns="0" rIns="0" bIns="0" rtlCol="0">
                <a:spAutoFit/>
              </a:bodyPr>
              <a:lstStyle/>
              <a:p>
                <a:r>
                  <a:rPr lang="en-US" sz="1200" b="1" dirty="0" smtClean="0">
                    <a:solidFill>
                      <a:srgbClr val="334041"/>
                    </a:solidFill>
                  </a:rPr>
                  <a:t>SAP</a:t>
                </a:r>
              </a:p>
            </p:txBody>
          </p:sp>
          <p:sp>
            <p:nvSpPr>
              <p:cNvPr id="77" name="TextBox 76"/>
              <p:cNvSpPr txBox="1"/>
              <p:nvPr/>
            </p:nvSpPr>
            <p:spPr>
              <a:xfrm>
                <a:off x="8051800" y="5620641"/>
                <a:ext cx="1116703" cy="255186"/>
              </a:xfrm>
              <a:prstGeom prst="rect">
                <a:avLst/>
              </a:prstGeom>
              <a:noFill/>
            </p:spPr>
            <p:txBody>
              <a:bodyPr wrap="square" lIns="0" tIns="0" rIns="0" bIns="0" rtlCol="0">
                <a:spAutoFit/>
              </a:bodyPr>
              <a:lstStyle/>
              <a:p>
                <a:r>
                  <a:rPr lang="en-US" sz="1200" b="1" dirty="0" smtClean="0">
                    <a:solidFill>
                      <a:srgbClr val="334041"/>
                    </a:solidFill>
                  </a:rPr>
                  <a:t>Customer</a:t>
                </a:r>
              </a:p>
            </p:txBody>
          </p:sp>
        </p:grpSp>
        <p:sp>
          <p:nvSpPr>
            <p:cNvPr id="71" name="TextBox 70"/>
            <p:cNvSpPr txBox="1"/>
            <p:nvPr/>
          </p:nvSpPr>
          <p:spPr>
            <a:xfrm>
              <a:off x="8051799" y="5994675"/>
              <a:ext cx="1371601" cy="255186"/>
            </a:xfrm>
            <a:prstGeom prst="rect">
              <a:avLst/>
            </a:prstGeom>
            <a:noFill/>
          </p:spPr>
          <p:txBody>
            <a:bodyPr wrap="square" lIns="0" tIns="0" rIns="0" bIns="0" rtlCol="0">
              <a:spAutoFit/>
            </a:bodyPr>
            <a:lstStyle/>
            <a:p>
              <a:r>
                <a:rPr lang="en-US" sz="1200" b="1" dirty="0" smtClean="0">
                  <a:solidFill>
                    <a:srgbClr val="334041"/>
                  </a:solidFill>
                </a:rPr>
                <a:t>Cisco</a:t>
              </a:r>
            </a:p>
          </p:txBody>
        </p:sp>
      </p:grpSp>
      <p:grpSp>
        <p:nvGrpSpPr>
          <p:cNvPr id="67" name="Group 66"/>
          <p:cNvGrpSpPr/>
          <p:nvPr/>
        </p:nvGrpSpPr>
        <p:grpSpPr>
          <a:xfrm>
            <a:off x="368300" y="5469635"/>
            <a:ext cx="8483601" cy="778765"/>
            <a:chOff x="368300" y="5469635"/>
            <a:chExt cx="8483601" cy="778765"/>
          </a:xfrm>
        </p:grpSpPr>
        <p:sp>
          <p:nvSpPr>
            <p:cNvPr id="45" name="Right Arrow 44"/>
            <p:cNvSpPr/>
            <p:nvPr/>
          </p:nvSpPr>
          <p:spPr>
            <a:xfrm>
              <a:off x="368300" y="5469635"/>
              <a:ext cx="8483601" cy="649996"/>
            </a:xfrm>
            <a:prstGeom prst="rightArrow">
              <a:avLst/>
            </a:prstGeom>
            <a:gradFill flip="none" rotWithShape="1">
              <a:gsLst>
                <a:gs pos="0">
                  <a:srgbClr val="26AFAE"/>
                </a:gs>
                <a:gs pos="100000">
                  <a:srgbClr val="004B6B"/>
                </a:gs>
              </a:gsLst>
              <a:lin ang="192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smtClean="0"/>
            </a:p>
          </p:txBody>
        </p:sp>
        <p:cxnSp>
          <p:nvCxnSpPr>
            <p:cNvPr id="46" name="Straight Connector 45"/>
            <p:cNvCxnSpPr/>
            <p:nvPr/>
          </p:nvCxnSpPr>
          <p:spPr>
            <a:xfrm>
              <a:off x="1289660" y="5643682"/>
              <a:ext cx="0" cy="312037"/>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2026141" y="5643682"/>
              <a:ext cx="0" cy="312037"/>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2733157" y="5643682"/>
              <a:ext cx="0" cy="312037"/>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455719" y="5643682"/>
              <a:ext cx="0" cy="312037"/>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186288" y="5643682"/>
              <a:ext cx="0" cy="312037"/>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5602020" y="5643682"/>
              <a:ext cx="0" cy="312037"/>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909870" y="5643682"/>
              <a:ext cx="0" cy="312037"/>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6325920" y="5643682"/>
              <a:ext cx="0" cy="312037"/>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7037120" y="5643682"/>
              <a:ext cx="0" cy="312037"/>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7767370" y="5643682"/>
              <a:ext cx="0" cy="312037"/>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374635" y="5971401"/>
              <a:ext cx="423334" cy="276999"/>
            </a:xfrm>
            <a:prstGeom prst="rect">
              <a:avLst/>
            </a:prstGeom>
            <a:noFill/>
          </p:spPr>
          <p:txBody>
            <a:bodyPr wrap="square" rtlCol="0">
              <a:spAutoFit/>
            </a:bodyPr>
            <a:lstStyle/>
            <a:p>
              <a:r>
                <a:rPr lang="en-US" sz="1200" dirty="0" smtClean="0"/>
                <a:t>W0</a:t>
              </a:r>
              <a:endParaRPr lang="en-US" sz="1200" dirty="0"/>
            </a:p>
          </p:txBody>
        </p:sp>
        <p:sp>
          <p:nvSpPr>
            <p:cNvPr id="57" name="TextBox 56"/>
            <p:cNvSpPr txBox="1"/>
            <p:nvPr/>
          </p:nvSpPr>
          <p:spPr>
            <a:xfrm>
              <a:off x="1077993" y="5965969"/>
              <a:ext cx="423334" cy="276999"/>
            </a:xfrm>
            <a:prstGeom prst="rect">
              <a:avLst/>
            </a:prstGeom>
            <a:noFill/>
          </p:spPr>
          <p:txBody>
            <a:bodyPr wrap="square" rtlCol="0">
              <a:spAutoFit/>
            </a:bodyPr>
            <a:lstStyle/>
            <a:p>
              <a:r>
                <a:rPr lang="en-US" sz="1200" dirty="0" smtClean="0"/>
                <a:t>W1</a:t>
              </a:r>
              <a:endParaRPr lang="en-US" sz="1200" dirty="0"/>
            </a:p>
          </p:txBody>
        </p:sp>
        <p:sp>
          <p:nvSpPr>
            <p:cNvPr id="58" name="TextBox 57"/>
            <p:cNvSpPr txBox="1"/>
            <p:nvPr/>
          </p:nvSpPr>
          <p:spPr>
            <a:xfrm>
              <a:off x="1814474" y="5965969"/>
              <a:ext cx="423334" cy="276999"/>
            </a:xfrm>
            <a:prstGeom prst="rect">
              <a:avLst/>
            </a:prstGeom>
            <a:noFill/>
          </p:spPr>
          <p:txBody>
            <a:bodyPr wrap="square" rtlCol="0">
              <a:spAutoFit/>
            </a:bodyPr>
            <a:lstStyle/>
            <a:p>
              <a:r>
                <a:rPr lang="en-US" sz="1200" dirty="0" smtClean="0"/>
                <a:t>W2</a:t>
              </a:r>
              <a:endParaRPr lang="en-US" sz="1200" dirty="0"/>
            </a:p>
          </p:txBody>
        </p:sp>
        <p:sp>
          <p:nvSpPr>
            <p:cNvPr id="59" name="TextBox 58"/>
            <p:cNvSpPr txBox="1"/>
            <p:nvPr/>
          </p:nvSpPr>
          <p:spPr>
            <a:xfrm>
              <a:off x="2521490" y="5952069"/>
              <a:ext cx="423334" cy="276999"/>
            </a:xfrm>
            <a:prstGeom prst="rect">
              <a:avLst/>
            </a:prstGeom>
            <a:noFill/>
          </p:spPr>
          <p:txBody>
            <a:bodyPr wrap="square" rtlCol="0">
              <a:spAutoFit/>
            </a:bodyPr>
            <a:lstStyle/>
            <a:p>
              <a:r>
                <a:rPr lang="en-US" sz="1200" dirty="0" smtClean="0"/>
                <a:t>W3</a:t>
              </a:r>
              <a:endParaRPr lang="en-US" sz="1200" dirty="0"/>
            </a:p>
          </p:txBody>
        </p:sp>
        <p:sp>
          <p:nvSpPr>
            <p:cNvPr id="60" name="TextBox 59"/>
            <p:cNvSpPr txBox="1"/>
            <p:nvPr/>
          </p:nvSpPr>
          <p:spPr>
            <a:xfrm>
              <a:off x="3244052" y="5949035"/>
              <a:ext cx="423334" cy="276999"/>
            </a:xfrm>
            <a:prstGeom prst="rect">
              <a:avLst/>
            </a:prstGeom>
            <a:noFill/>
          </p:spPr>
          <p:txBody>
            <a:bodyPr wrap="square" rtlCol="0">
              <a:spAutoFit/>
            </a:bodyPr>
            <a:lstStyle/>
            <a:p>
              <a:r>
                <a:rPr lang="en-US" sz="1200" dirty="0" smtClean="0"/>
                <a:t>W4</a:t>
              </a:r>
              <a:endParaRPr lang="en-US" sz="1200" dirty="0"/>
            </a:p>
          </p:txBody>
        </p:sp>
        <p:sp>
          <p:nvSpPr>
            <p:cNvPr id="61" name="TextBox 60"/>
            <p:cNvSpPr txBox="1"/>
            <p:nvPr/>
          </p:nvSpPr>
          <p:spPr>
            <a:xfrm>
              <a:off x="3974621" y="5949035"/>
              <a:ext cx="423334" cy="276999"/>
            </a:xfrm>
            <a:prstGeom prst="rect">
              <a:avLst/>
            </a:prstGeom>
            <a:noFill/>
          </p:spPr>
          <p:txBody>
            <a:bodyPr wrap="square" rtlCol="0">
              <a:spAutoFit/>
            </a:bodyPr>
            <a:lstStyle/>
            <a:p>
              <a:r>
                <a:rPr lang="en-US" sz="1200" dirty="0" smtClean="0"/>
                <a:t>W5</a:t>
              </a:r>
              <a:endParaRPr lang="en-US" sz="1200" dirty="0"/>
            </a:p>
          </p:txBody>
        </p:sp>
        <p:sp>
          <p:nvSpPr>
            <p:cNvPr id="62" name="TextBox 61"/>
            <p:cNvSpPr txBox="1"/>
            <p:nvPr/>
          </p:nvSpPr>
          <p:spPr>
            <a:xfrm>
              <a:off x="4698203" y="5949035"/>
              <a:ext cx="423334" cy="276999"/>
            </a:xfrm>
            <a:prstGeom prst="rect">
              <a:avLst/>
            </a:prstGeom>
            <a:noFill/>
          </p:spPr>
          <p:txBody>
            <a:bodyPr wrap="square" rtlCol="0">
              <a:spAutoFit/>
            </a:bodyPr>
            <a:lstStyle/>
            <a:p>
              <a:r>
                <a:rPr lang="en-US" sz="1200" dirty="0" smtClean="0"/>
                <a:t>W6</a:t>
              </a:r>
              <a:endParaRPr lang="en-US" sz="1200" dirty="0"/>
            </a:p>
          </p:txBody>
        </p:sp>
        <p:sp>
          <p:nvSpPr>
            <p:cNvPr id="63" name="TextBox 62"/>
            <p:cNvSpPr txBox="1"/>
            <p:nvPr/>
          </p:nvSpPr>
          <p:spPr>
            <a:xfrm>
              <a:off x="5390353" y="5949035"/>
              <a:ext cx="423334" cy="276999"/>
            </a:xfrm>
            <a:prstGeom prst="rect">
              <a:avLst/>
            </a:prstGeom>
            <a:noFill/>
          </p:spPr>
          <p:txBody>
            <a:bodyPr wrap="square" rtlCol="0">
              <a:spAutoFit/>
            </a:bodyPr>
            <a:lstStyle/>
            <a:p>
              <a:r>
                <a:rPr lang="en-US" sz="1200" dirty="0" smtClean="0"/>
                <a:t>W7</a:t>
              </a:r>
              <a:endParaRPr lang="en-US" sz="1200" dirty="0"/>
            </a:p>
          </p:txBody>
        </p:sp>
        <p:sp>
          <p:nvSpPr>
            <p:cNvPr id="64" name="TextBox 63"/>
            <p:cNvSpPr txBox="1"/>
            <p:nvPr/>
          </p:nvSpPr>
          <p:spPr>
            <a:xfrm>
              <a:off x="6114253" y="5949035"/>
              <a:ext cx="423334" cy="276999"/>
            </a:xfrm>
            <a:prstGeom prst="rect">
              <a:avLst/>
            </a:prstGeom>
            <a:noFill/>
          </p:spPr>
          <p:txBody>
            <a:bodyPr wrap="square" rtlCol="0">
              <a:spAutoFit/>
            </a:bodyPr>
            <a:lstStyle/>
            <a:p>
              <a:r>
                <a:rPr lang="en-US" sz="1200" dirty="0" smtClean="0"/>
                <a:t>W8</a:t>
              </a:r>
              <a:endParaRPr lang="en-US" sz="1200" dirty="0"/>
            </a:p>
          </p:txBody>
        </p:sp>
        <p:sp>
          <p:nvSpPr>
            <p:cNvPr id="65" name="TextBox 64"/>
            <p:cNvSpPr txBox="1"/>
            <p:nvPr/>
          </p:nvSpPr>
          <p:spPr>
            <a:xfrm>
              <a:off x="6825453" y="5965968"/>
              <a:ext cx="423334" cy="276999"/>
            </a:xfrm>
            <a:prstGeom prst="rect">
              <a:avLst/>
            </a:prstGeom>
            <a:noFill/>
          </p:spPr>
          <p:txBody>
            <a:bodyPr wrap="square" rtlCol="0">
              <a:spAutoFit/>
            </a:bodyPr>
            <a:lstStyle/>
            <a:p>
              <a:r>
                <a:rPr lang="en-US" sz="1200" dirty="0" smtClean="0"/>
                <a:t>W9</a:t>
              </a:r>
              <a:endParaRPr lang="en-US" sz="1200" dirty="0"/>
            </a:p>
          </p:txBody>
        </p:sp>
        <p:sp>
          <p:nvSpPr>
            <p:cNvPr id="66" name="TextBox 65"/>
            <p:cNvSpPr txBox="1"/>
            <p:nvPr/>
          </p:nvSpPr>
          <p:spPr>
            <a:xfrm>
              <a:off x="7501887" y="5971401"/>
              <a:ext cx="530965" cy="276999"/>
            </a:xfrm>
            <a:prstGeom prst="rect">
              <a:avLst/>
            </a:prstGeom>
            <a:noFill/>
          </p:spPr>
          <p:txBody>
            <a:bodyPr wrap="square" rtlCol="0">
              <a:spAutoFit/>
            </a:bodyPr>
            <a:lstStyle/>
            <a:p>
              <a:r>
                <a:rPr lang="en-US" sz="1200" dirty="0" smtClean="0"/>
                <a:t>W10</a:t>
              </a:r>
              <a:endParaRPr lang="en-US" sz="1200" dirty="0"/>
            </a:p>
          </p:txBody>
        </p:sp>
      </p:grpSp>
      <p:sp>
        <p:nvSpPr>
          <p:cNvPr id="2" name="Title 1"/>
          <p:cNvSpPr>
            <a:spLocks noGrp="1"/>
          </p:cNvSpPr>
          <p:nvPr>
            <p:ph type="title"/>
          </p:nvPr>
        </p:nvSpPr>
        <p:spPr/>
        <p:txBody>
          <a:bodyPr/>
          <a:lstStyle/>
          <a:p>
            <a:r>
              <a:rPr lang="en-US" dirty="0" smtClean="0"/>
              <a:t>Example Timeline for Single Landscape</a:t>
            </a:r>
            <a:endParaRPr lang="en-US" dirty="0"/>
          </a:p>
        </p:txBody>
      </p:sp>
      <p:sp>
        <p:nvSpPr>
          <p:cNvPr id="27" name="TextBox 26"/>
          <p:cNvSpPr txBox="1"/>
          <p:nvPr/>
        </p:nvSpPr>
        <p:spPr>
          <a:xfrm>
            <a:off x="159780" y="1993903"/>
            <a:ext cx="1654694" cy="707886"/>
          </a:xfrm>
          <a:prstGeom prst="rect">
            <a:avLst/>
          </a:prstGeom>
          <a:gradFill flip="none" rotWithShape="1">
            <a:gsLst>
              <a:gs pos="83000">
                <a:schemeClr val="tx2"/>
              </a:gs>
              <a:gs pos="0">
                <a:schemeClr val="accent5"/>
              </a:gs>
            </a:gsLst>
            <a:lin ang="2880000" scaled="0"/>
            <a:tileRect/>
          </a:gradFill>
          <a:ln>
            <a:solidFill>
              <a:schemeClr val="tx2"/>
            </a:solidFill>
          </a:ln>
          <a:effectLst>
            <a:outerShdw blurRad="111125"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100584" indent="-100584" algn="l">
              <a:buFont typeface="Arial"/>
              <a:buChar char="•"/>
            </a:pPr>
            <a:r>
              <a:rPr lang="en-US" sz="1000" dirty="0" smtClean="0">
                <a:solidFill>
                  <a:srgbClr val="334041"/>
                </a:solidFill>
              </a:rPr>
              <a:t>Open Project</a:t>
            </a:r>
          </a:p>
          <a:p>
            <a:pPr marL="100584" indent="-100584" algn="l">
              <a:buFont typeface="Arial"/>
              <a:buChar char="•"/>
            </a:pPr>
            <a:r>
              <a:rPr lang="en-US" sz="1000" dirty="0" smtClean="0">
                <a:solidFill>
                  <a:srgbClr val="334041"/>
                </a:solidFill>
              </a:rPr>
              <a:t>Schedule Migration Checks</a:t>
            </a:r>
          </a:p>
          <a:p>
            <a:pPr marL="100584" indent="-100584" algn="l">
              <a:buFont typeface="Arial"/>
              <a:buChar char="•"/>
            </a:pPr>
            <a:r>
              <a:rPr lang="en-US" sz="1000" dirty="0" smtClean="0">
                <a:solidFill>
                  <a:srgbClr val="334041"/>
                </a:solidFill>
              </a:rPr>
              <a:t>Prepare</a:t>
            </a:r>
            <a:endParaRPr lang="en-US" sz="1000" dirty="0">
              <a:solidFill>
                <a:srgbClr val="334041"/>
              </a:solidFill>
            </a:endParaRPr>
          </a:p>
        </p:txBody>
      </p:sp>
      <p:sp>
        <p:nvSpPr>
          <p:cNvPr id="28" name="TextBox 27"/>
          <p:cNvSpPr txBox="1"/>
          <p:nvPr/>
        </p:nvSpPr>
        <p:spPr>
          <a:xfrm>
            <a:off x="152607" y="2808114"/>
            <a:ext cx="707016" cy="400110"/>
          </a:xfrm>
          <a:prstGeom prst="rect">
            <a:avLst/>
          </a:prstGeom>
          <a:gradFill flip="none" rotWithShape="1">
            <a:gsLst>
              <a:gs pos="0">
                <a:schemeClr val="tx1"/>
              </a:gs>
              <a:gs pos="100000">
                <a:schemeClr val="tx1">
                  <a:lumMod val="75000"/>
                </a:schemeClr>
              </a:gs>
            </a:gsLst>
            <a:lin ang="0" scaled="1"/>
            <a:tileRect/>
          </a:gradFill>
          <a:ln>
            <a:solidFill>
              <a:schemeClr val="tx1"/>
            </a:solidFill>
          </a:ln>
          <a:effectLst>
            <a:outerShdw blurRad="111125"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000" dirty="0" smtClean="0"/>
              <a:t>Migrate Check</a:t>
            </a:r>
            <a:endParaRPr lang="en-US" sz="1000" dirty="0"/>
          </a:p>
        </p:txBody>
      </p:sp>
      <p:sp>
        <p:nvSpPr>
          <p:cNvPr id="29" name="TextBox 28"/>
          <p:cNvSpPr txBox="1"/>
          <p:nvPr/>
        </p:nvSpPr>
        <p:spPr>
          <a:xfrm>
            <a:off x="1630572" y="3283511"/>
            <a:ext cx="1454151" cy="553998"/>
          </a:xfrm>
          <a:prstGeom prst="rect">
            <a:avLst/>
          </a:prstGeom>
          <a:gradFill flip="none" rotWithShape="1">
            <a:gsLst>
              <a:gs pos="83000">
                <a:schemeClr val="tx2"/>
              </a:gs>
              <a:gs pos="0">
                <a:schemeClr val="accent5"/>
              </a:gs>
            </a:gsLst>
            <a:lin ang="2880000" scaled="0"/>
            <a:tileRect/>
          </a:gradFill>
          <a:ln>
            <a:solidFill>
              <a:schemeClr val="tx2"/>
            </a:solidFill>
          </a:ln>
          <a:effectLst>
            <a:outerShdw blurRad="111125"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marL="171450" indent="-171450">
              <a:buFont typeface="Arial"/>
              <a:buChar char="•"/>
              <a:defRPr sz="1000"/>
            </a:lvl1pPr>
          </a:lstStyle>
          <a:p>
            <a:pPr marL="100584" indent="-100584"/>
            <a:r>
              <a:rPr lang="en-US" dirty="0" smtClean="0">
                <a:solidFill>
                  <a:srgbClr val="334041"/>
                </a:solidFill>
              </a:rPr>
              <a:t>Technical Tests</a:t>
            </a:r>
            <a:endParaRPr lang="en-US" dirty="0">
              <a:solidFill>
                <a:srgbClr val="334041"/>
              </a:solidFill>
            </a:endParaRPr>
          </a:p>
          <a:p>
            <a:pPr marL="100584" indent="-100584"/>
            <a:r>
              <a:rPr lang="en-US" dirty="0">
                <a:solidFill>
                  <a:srgbClr val="334041"/>
                </a:solidFill>
              </a:rPr>
              <a:t>Integration </a:t>
            </a:r>
            <a:r>
              <a:rPr lang="en-US" dirty="0" smtClean="0">
                <a:solidFill>
                  <a:srgbClr val="334041"/>
                </a:solidFill>
              </a:rPr>
              <a:t>Tests</a:t>
            </a:r>
            <a:endParaRPr lang="en-US" dirty="0">
              <a:solidFill>
                <a:srgbClr val="334041"/>
              </a:solidFill>
            </a:endParaRPr>
          </a:p>
          <a:p>
            <a:pPr marL="100584" indent="-100584"/>
            <a:r>
              <a:rPr lang="en-US" dirty="0">
                <a:solidFill>
                  <a:srgbClr val="334041"/>
                </a:solidFill>
              </a:rPr>
              <a:t>UATs</a:t>
            </a:r>
          </a:p>
        </p:txBody>
      </p:sp>
      <p:cxnSp>
        <p:nvCxnSpPr>
          <p:cNvPr id="30" name="Straight Connector 29"/>
          <p:cNvCxnSpPr/>
          <p:nvPr/>
        </p:nvCxnSpPr>
        <p:spPr>
          <a:xfrm flipV="1">
            <a:off x="5896432" y="1482926"/>
            <a:ext cx="9527" cy="4134711"/>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305990" y="1443468"/>
            <a:ext cx="932813" cy="553998"/>
          </a:xfrm>
          <a:prstGeom prst="rect">
            <a:avLst/>
          </a:prstGeom>
          <a:solidFill>
            <a:schemeClr val="accent6"/>
          </a:solidFill>
          <a:ln>
            <a:solidFill>
              <a:schemeClr val="accent6"/>
            </a:solidFill>
          </a:ln>
          <a:effectLst>
            <a:outerShdw blurRad="111125"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b="1" dirty="0" smtClean="0">
                <a:solidFill>
                  <a:srgbClr val="FFFFFF"/>
                </a:solidFill>
              </a:rPr>
              <a:t>FINAL CUTOVER</a:t>
            </a:r>
          </a:p>
          <a:p>
            <a:r>
              <a:rPr lang="en-US" sz="1000" b="1" dirty="0" smtClean="0">
                <a:solidFill>
                  <a:srgbClr val="FFFFFF"/>
                </a:solidFill>
              </a:rPr>
              <a:t>PRD</a:t>
            </a:r>
          </a:p>
        </p:txBody>
      </p:sp>
      <p:sp>
        <p:nvSpPr>
          <p:cNvPr id="34" name="TextBox 33"/>
          <p:cNvSpPr txBox="1"/>
          <p:nvPr/>
        </p:nvSpPr>
        <p:spPr>
          <a:xfrm>
            <a:off x="7341168" y="4383312"/>
            <a:ext cx="775596" cy="458779"/>
          </a:xfrm>
          <a:prstGeom prst="rect">
            <a:avLst/>
          </a:prstGeom>
          <a:gradFill flip="none" rotWithShape="1">
            <a:gsLst>
              <a:gs pos="0">
                <a:schemeClr val="tx1"/>
              </a:gs>
              <a:gs pos="100000">
                <a:schemeClr val="tx1">
                  <a:lumMod val="75000"/>
                </a:schemeClr>
              </a:gs>
            </a:gsLst>
            <a:lin ang="0" scaled="1"/>
            <a:tileRect/>
          </a:gradFill>
          <a:ln>
            <a:solidFill>
              <a:schemeClr val="tx1"/>
            </a:solidFill>
          </a:ln>
          <a:effectLst>
            <a:outerShdw blurRad="111125"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r>
              <a:rPr lang="en-US" sz="1000" dirty="0" smtClean="0"/>
              <a:t>Migrate Check</a:t>
            </a:r>
            <a:endParaRPr lang="en-US" sz="1000" dirty="0"/>
          </a:p>
        </p:txBody>
      </p:sp>
      <p:sp>
        <p:nvSpPr>
          <p:cNvPr id="35" name="TextBox 34"/>
          <p:cNvSpPr txBox="1"/>
          <p:nvPr/>
        </p:nvSpPr>
        <p:spPr>
          <a:xfrm>
            <a:off x="6270342" y="4077990"/>
            <a:ext cx="1631294" cy="246221"/>
          </a:xfrm>
          <a:prstGeom prst="rect">
            <a:avLst/>
          </a:prstGeom>
          <a:gradFill flip="none" rotWithShape="1">
            <a:gsLst>
              <a:gs pos="83000">
                <a:schemeClr val="tx2"/>
              </a:gs>
              <a:gs pos="0">
                <a:schemeClr val="accent5"/>
              </a:gs>
            </a:gsLst>
            <a:lin ang="2880000" scaled="0"/>
            <a:tileRect/>
          </a:gradFill>
          <a:ln>
            <a:solidFill>
              <a:schemeClr val="tx2"/>
            </a:solidFill>
          </a:ln>
          <a:effectLst>
            <a:outerShdw blurRad="111125"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000" dirty="0">
                <a:solidFill>
                  <a:srgbClr val="334041"/>
                </a:solidFill>
              </a:rPr>
              <a:t>Support</a:t>
            </a:r>
            <a:r>
              <a:rPr lang="en-US" sz="1000" dirty="0" smtClean="0">
                <a:solidFill>
                  <a:srgbClr val="334041"/>
                </a:solidFill>
              </a:rPr>
              <a:t> and KT</a:t>
            </a:r>
            <a:endParaRPr lang="en-US" sz="1000" dirty="0">
              <a:solidFill>
                <a:srgbClr val="334041"/>
              </a:solidFill>
            </a:endParaRPr>
          </a:p>
        </p:txBody>
      </p:sp>
      <p:sp>
        <p:nvSpPr>
          <p:cNvPr id="36" name="TextBox 35"/>
          <p:cNvSpPr txBox="1"/>
          <p:nvPr/>
        </p:nvSpPr>
        <p:spPr>
          <a:xfrm>
            <a:off x="908010" y="2808114"/>
            <a:ext cx="722562" cy="400110"/>
          </a:xfrm>
          <a:prstGeom prst="rect">
            <a:avLst/>
          </a:prstGeom>
          <a:ln/>
          <a:effectLst>
            <a:outerShdw blurRad="111125"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1000" dirty="0" smtClean="0"/>
              <a:t>Migrate</a:t>
            </a:r>
          </a:p>
          <a:p>
            <a:r>
              <a:rPr lang="en-US" sz="1000" dirty="0" smtClean="0"/>
              <a:t>QA</a:t>
            </a:r>
            <a:endParaRPr lang="en-US" sz="1000" dirty="0"/>
          </a:p>
        </p:txBody>
      </p:sp>
      <p:sp>
        <p:nvSpPr>
          <p:cNvPr id="37" name="TextBox 36"/>
          <p:cNvSpPr txBox="1"/>
          <p:nvPr/>
        </p:nvSpPr>
        <p:spPr>
          <a:xfrm>
            <a:off x="3672935" y="4364894"/>
            <a:ext cx="1025268" cy="400110"/>
          </a:xfrm>
          <a:prstGeom prst="rect">
            <a:avLst/>
          </a:prstGeom>
          <a:ln/>
          <a:effectLst>
            <a:outerShdw blurRad="111125"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000" dirty="0" smtClean="0"/>
              <a:t>Migrate</a:t>
            </a:r>
          </a:p>
          <a:p>
            <a:r>
              <a:rPr lang="en-US" sz="1000" dirty="0" smtClean="0"/>
              <a:t>Development</a:t>
            </a:r>
            <a:endParaRPr lang="en-US" sz="1000" dirty="0"/>
          </a:p>
        </p:txBody>
      </p:sp>
      <p:sp>
        <p:nvSpPr>
          <p:cNvPr id="38" name="TextBox 37"/>
          <p:cNvSpPr txBox="1"/>
          <p:nvPr/>
        </p:nvSpPr>
        <p:spPr>
          <a:xfrm>
            <a:off x="5905958" y="4364894"/>
            <a:ext cx="338554" cy="1201752"/>
          </a:xfrm>
          <a:prstGeom prst="rect">
            <a:avLst/>
          </a:prstGeom>
          <a:ln/>
          <a:effectLst>
            <a:outerShdw blurRad="111125"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vert270" wrap="square" rtlCol="0">
            <a:spAutoFit/>
          </a:bodyPr>
          <a:lstStyle/>
          <a:p>
            <a:r>
              <a:rPr lang="en-US" sz="1000" dirty="0" smtClean="0"/>
              <a:t>Migrate Production</a:t>
            </a:r>
            <a:endParaRPr lang="en-US" sz="1000" dirty="0"/>
          </a:p>
        </p:txBody>
      </p:sp>
      <p:sp>
        <p:nvSpPr>
          <p:cNvPr id="39" name="TextBox 38"/>
          <p:cNvSpPr txBox="1"/>
          <p:nvPr/>
        </p:nvSpPr>
        <p:spPr>
          <a:xfrm>
            <a:off x="2265982" y="3909834"/>
            <a:ext cx="1357558" cy="400110"/>
          </a:xfrm>
          <a:prstGeom prst="rect">
            <a:avLst/>
          </a:prstGeom>
          <a:ln/>
          <a:effectLst>
            <a:outerShdw blurRad="111125"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000" dirty="0" smtClean="0"/>
              <a:t>Optimization Techniques</a:t>
            </a:r>
            <a:endParaRPr lang="en-US" sz="1000" dirty="0"/>
          </a:p>
        </p:txBody>
      </p:sp>
      <p:sp>
        <p:nvSpPr>
          <p:cNvPr id="40" name="TextBox 39"/>
          <p:cNvSpPr txBox="1"/>
          <p:nvPr/>
        </p:nvSpPr>
        <p:spPr>
          <a:xfrm>
            <a:off x="4400932" y="4842091"/>
            <a:ext cx="1454151" cy="553998"/>
          </a:xfrm>
          <a:prstGeom prst="rect">
            <a:avLst/>
          </a:prstGeom>
          <a:gradFill flip="none" rotWithShape="1">
            <a:gsLst>
              <a:gs pos="83000">
                <a:schemeClr val="tx2"/>
              </a:gs>
              <a:gs pos="0">
                <a:schemeClr val="accent5"/>
              </a:gs>
            </a:gsLst>
            <a:lin ang="2880000" scaled="0"/>
            <a:tileRect/>
          </a:gradFill>
          <a:ln>
            <a:solidFill>
              <a:schemeClr val="tx2"/>
            </a:solidFill>
          </a:ln>
          <a:effectLst>
            <a:outerShdw blurRad="111125"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defPPr>
              <a:defRPr lang="en-US"/>
            </a:defPPr>
            <a:lvl1pPr marL="171450" indent="-171450">
              <a:buFont typeface="Arial"/>
              <a:buChar char="•"/>
              <a:defRPr sz="1000"/>
            </a:lvl1pPr>
          </a:lstStyle>
          <a:p>
            <a:pPr marL="100584" indent="-100584"/>
            <a:r>
              <a:rPr lang="en-US" dirty="0" smtClean="0">
                <a:solidFill>
                  <a:srgbClr val="334041"/>
                </a:solidFill>
              </a:rPr>
              <a:t>Technical Tests</a:t>
            </a:r>
            <a:endParaRPr lang="en-US" dirty="0">
              <a:solidFill>
                <a:srgbClr val="334041"/>
              </a:solidFill>
            </a:endParaRPr>
          </a:p>
          <a:p>
            <a:pPr marL="100584" indent="-100584"/>
            <a:r>
              <a:rPr lang="en-US" dirty="0">
                <a:solidFill>
                  <a:srgbClr val="334041"/>
                </a:solidFill>
              </a:rPr>
              <a:t>Integration </a:t>
            </a:r>
            <a:r>
              <a:rPr lang="en-US" dirty="0" smtClean="0">
                <a:solidFill>
                  <a:srgbClr val="334041"/>
                </a:solidFill>
              </a:rPr>
              <a:t>Tests</a:t>
            </a:r>
            <a:endParaRPr lang="en-US" dirty="0">
              <a:solidFill>
                <a:srgbClr val="334041"/>
              </a:solidFill>
            </a:endParaRPr>
          </a:p>
          <a:p>
            <a:pPr marL="100584" indent="-100584"/>
            <a:r>
              <a:rPr lang="en-US" dirty="0">
                <a:solidFill>
                  <a:srgbClr val="334041"/>
                </a:solidFill>
              </a:rPr>
              <a:t>UATs</a:t>
            </a:r>
          </a:p>
        </p:txBody>
      </p:sp>
      <p:grpSp>
        <p:nvGrpSpPr>
          <p:cNvPr id="79" name="Group 78"/>
          <p:cNvGrpSpPr/>
          <p:nvPr/>
        </p:nvGrpSpPr>
        <p:grpSpPr>
          <a:xfrm>
            <a:off x="5905959" y="3451405"/>
            <a:ext cx="2938717" cy="649996"/>
            <a:chOff x="5621084" y="3729735"/>
            <a:chExt cx="2938717" cy="649996"/>
          </a:xfrm>
        </p:grpSpPr>
        <p:sp>
          <p:nvSpPr>
            <p:cNvPr id="80" name="Right Arrow 79"/>
            <p:cNvSpPr/>
            <p:nvPr/>
          </p:nvSpPr>
          <p:spPr>
            <a:xfrm>
              <a:off x="5621084" y="3729735"/>
              <a:ext cx="2938717" cy="649996"/>
            </a:xfrm>
            <a:prstGeom prst="rightArrow">
              <a:avLst/>
            </a:prstGeom>
            <a:gradFill flip="none" rotWithShape="1">
              <a:gsLst>
                <a:gs pos="41000">
                  <a:schemeClr val="accent3"/>
                </a:gs>
                <a:gs pos="100000">
                  <a:srgbClr val="FFFFFF"/>
                </a:gs>
              </a:gsLst>
              <a:lin ang="1680000" scaled="0"/>
              <a:tileRect/>
            </a:gradFill>
            <a:ln>
              <a:solidFill>
                <a:schemeClr val="tx1">
                  <a:lumMod val="60000"/>
                  <a:lumOff val="40000"/>
                </a:schemeClr>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smtClean="0"/>
            </a:p>
          </p:txBody>
        </p:sp>
        <p:sp>
          <p:nvSpPr>
            <p:cNvPr id="81" name="TextBox 80"/>
            <p:cNvSpPr txBox="1"/>
            <p:nvPr/>
          </p:nvSpPr>
          <p:spPr>
            <a:xfrm>
              <a:off x="7212313" y="3869779"/>
              <a:ext cx="1074728" cy="338554"/>
            </a:xfrm>
            <a:prstGeom prst="rect">
              <a:avLst/>
            </a:prstGeom>
            <a:noFill/>
          </p:spPr>
          <p:txBody>
            <a:bodyPr wrap="square" rtlCol="0">
              <a:spAutoFit/>
            </a:bodyPr>
            <a:lstStyle/>
            <a:p>
              <a:pPr algn="ctr"/>
              <a:r>
                <a:rPr lang="en-US" sz="1600" b="1" dirty="0" smtClean="0">
                  <a:solidFill>
                    <a:srgbClr val="334041"/>
                  </a:solidFill>
                </a:rPr>
                <a:t>GoLive</a:t>
              </a:r>
              <a:endParaRPr lang="en-US" sz="1600" b="1" dirty="0">
                <a:solidFill>
                  <a:srgbClr val="334041"/>
                </a:solidFill>
              </a:endParaRPr>
            </a:p>
          </p:txBody>
        </p:sp>
      </p:grpSp>
      <p:cxnSp>
        <p:nvCxnSpPr>
          <p:cNvPr id="68" name="Straight Connector 67"/>
          <p:cNvCxnSpPr/>
          <p:nvPr/>
        </p:nvCxnSpPr>
        <p:spPr>
          <a:xfrm flipV="1">
            <a:off x="3084723" y="1482926"/>
            <a:ext cx="0" cy="416645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62551" y="1482926"/>
            <a:ext cx="1613480" cy="354086"/>
          </a:xfrm>
          <a:prstGeom prst="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Initial test migration</a:t>
            </a:r>
          </a:p>
        </p:txBody>
      </p:sp>
      <p:sp>
        <p:nvSpPr>
          <p:cNvPr id="82" name="Rectangle 81"/>
          <p:cNvSpPr/>
          <p:nvPr/>
        </p:nvSpPr>
        <p:spPr>
          <a:xfrm>
            <a:off x="3623540" y="1504607"/>
            <a:ext cx="1613480" cy="354086"/>
          </a:xfrm>
          <a:prstGeom prst="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Second test migration</a:t>
            </a:r>
          </a:p>
        </p:txBody>
      </p:sp>
    </p:spTree>
    <p:extLst>
      <p:ext uri="{BB962C8B-B14F-4D97-AF65-F5344CB8AC3E}">
        <p14:creationId xmlns:p14="http://schemas.microsoft.com/office/powerpoint/2010/main" val="2895381900"/>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48013.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524000"/>
            <a:ext cx="4245569" cy="4711700"/>
          </a:xfrm>
          <a:prstGeom prst="rect">
            <a:avLst/>
          </a:prstGeom>
        </p:spPr>
      </p:pic>
      <p:sp>
        <p:nvSpPr>
          <p:cNvPr id="15" name="Rounded Rectangle 14"/>
          <p:cNvSpPr/>
          <p:nvPr/>
        </p:nvSpPr>
        <p:spPr>
          <a:xfrm flipH="1" flipV="1">
            <a:off x="4330700" y="1492161"/>
            <a:ext cx="4813300" cy="4745271"/>
          </a:xfrm>
          <a:prstGeom prst="roundRect">
            <a:avLst>
              <a:gd name="adj" fmla="val 0"/>
            </a:avLst>
          </a:prstGeom>
          <a:gradFill flip="none" rotWithShape="1">
            <a:gsLst>
              <a:gs pos="51000">
                <a:schemeClr val="bg2"/>
              </a:gs>
              <a:gs pos="100000">
                <a:srgbClr val="FFFFFF">
                  <a:alpha val="0"/>
                </a:srgbClr>
              </a:gs>
            </a:gsLst>
            <a:lin ang="0" scaled="1"/>
            <a:tileRect/>
          </a:gradFill>
          <a:ln w="1905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lvl="0" fontAlgn="auto">
              <a:spcBef>
                <a:spcPts val="1200"/>
              </a:spcBef>
              <a:spcAft>
                <a:spcPts val="0"/>
              </a:spcAft>
              <a:buClr>
                <a:schemeClr val="accent4"/>
              </a:buClr>
              <a:buSzPct val="99000"/>
            </a:pPr>
            <a:endParaRPr lang="en-US" sz="1900" dirty="0">
              <a:solidFill>
                <a:srgbClr val="435153"/>
              </a:solidFill>
            </a:endParaRPr>
          </a:p>
        </p:txBody>
      </p:sp>
      <p:sp>
        <p:nvSpPr>
          <p:cNvPr id="16" name="Round Same Side Corner Rectangle 15"/>
          <p:cNvSpPr/>
          <p:nvPr/>
        </p:nvSpPr>
        <p:spPr>
          <a:xfrm rot="16200000">
            <a:off x="5207002" y="-631549"/>
            <a:ext cx="1943100" cy="6134102"/>
          </a:xfrm>
          <a:prstGeom prst="round2SameRect">
            <a:avLst>
              <a:gd name="adj1" fmla="val 21241"/>
              <a:gd name="adj2" fmla="val 0"/>
            </a:avLst>
          </a:prstGeom>
          <a:gradFill flip="none" rotWithShape="1">
            <a:gsLst>
              <a:gs pos="31000">
                <a:schemeClr val="accent3"/>
              </a:gs>
              <a:gs pos="100000">
                <a:schemeClr val="accent1">
                  <a:lumMod val="60000"/>
                  <a:lumOff val="40000"/>
                </a:schemeClr>
              </a:gs>
            </a:gsLst>
            <a:lin ang="7740000" scaled="0"/>
            <a:tileRect/>
          </a:gradFill>
          <a:ln>
            <a:solidFill>
              <a:srgbClr val="FFFFFF"/>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91440" tIns="1463040" rIns="91440" rtlCol="0" anchor="ctr"/>
          <a:lstStyle/>
          <a:p>
            <a:pPr>
              <a:spcAft>
                <a:spcPts val="600"/>
              </a:spcAft>
              <a:buClr>
                <a:srgbClr val="00747C"/>
              </a:buClr>
              <a:buSzPct val="100000"/>
              <a:defRPr/>
            </a:pPr>
            <a:endParaRPr lang="en-US" sz="1600" dirty="0">
              <a:cs typeface="Arial" pitchFamily="34" charset="0"/>
            </a:endParaRPr>
          </a:p>
        </p:txBody>
      </p:sp>
      <p:sp>
        <p:nvSpPr>
          <p:cNvPr id="26" name="Round Same Side Corner Rectangle 25"/>
          <p:cNvSpPr/>
          <p:nvPr/>
        </p:nvSpPr>
        <p:spPr>
          <a:xfrm rot="16200000">
            <a:off x="5513526" y="1005022"/>
            <a:ext cx="1330051" cy="6134102"/>
          </a:xfrm>
          <a:prstGeom prst="round2SameRect">
            <a:avLst>
              <a:gd name="adj1" fmla="val 25922"/>
              <a:gd name="adj2" fmla="val 0"/>
            </a:avLst>
          </a:prstGeom>
          <a:solidFill>
            <a:schemeClr val="tx2"/>
          </a:solidFill>
          <a:ln>
            <a:solidFill>
              <a:srgbClr val="FFFFFF"/>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91440" tIns="1463040" rIns="91440" rtlCol="0" anchor="ctr"/>
          <a:lstStyle/>
          <a:p>
            <a:pPr>
              <a:spcAft>
                <a:spcPts val="600"/>
              </a:spcAft>
              <a:buClr>
                <a:srgbClr val="00747C"/>
              </a:buClr>
              <a:buSzPct val="100000"/>
              <a:defRPr/>
            </a:pPr>
            <a:endParaRPr lang="en-US" sz="1600" dirty="0">
              <a:cs typeface="Arial" pitchFamily="34" charset="0"/>
            </a:endParaRPr>
          </a:p>
        </p:txBody>
      </p:sp>
      <p:sp>
        <p:nvSpPr>
          <p:cNvPr id="27" name="Round Same Side Corner Rectangle 26"/>
          <p:cNvSpPr/>
          <p:nvPr/>
        </p:nvSpPr>
        <p:spPr>
          <a:xfrm rot="16200000">
            <a:off x="5434735" y="2426564"/>
            <a:ext cx="1487634" cy="6134104"/>
          </a:xfrm>
          <a:prstGeom prst="round2SameRect">
            <a:avLst>
              <a:gd name="adj1" fmla="val 26422"/>
              <a:gd name="adj2" fmla="val 0"/>
            </a:avLst>
          </a:prstGeom>
          <a:gradFill flip="none" rotWithShape="1">
            <a:gsLst>
              <a:gs pos="0">
                <a:schemeClr val="accent5">
                  <a:lumMod val="60000"/>
                  <a:lumOff val="40000"/>
                </a:schemeClr>
              </a:gs>
              <a:gs pos="100000">
                <a:schemeClr val="accent5"/>
              </a:gs>
            </a:gsLst>
            <a:lin ang="2340000" scaled="0"/>
            <a:tileRect/>
          </a:gradFill>
          <a:ln>
            <a:solidFill>
              <a:srgbClr val="FFFFFF"/>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91440" tIns="1463040" rIns="91440" rtlCol="0" anchor="ctr"/>
          <a:lstStyle/>
          <a:p>
            <a:pPr>
              <a:spcAft>
                <a:spcPts val="600"/>
              </a:spcAft>
              <a:buClr>
                <a:srgbClr val="00747C"/>
              </a:buClr>
              <a:buSzPct val="100000"/>
              <a:defRPr/>
            </a:pPr>
            <a:endParaRPr lang="en-US" sz="1600" dirty="0">
              <a:cs typeface="Arial" pitchFamily="34" charset="0"/>
            </a:endParaRPr>
          </a:p>
        </p:txBody>
      </p:sp>
      <p:sp>
        <p:nvSpPr>
          <p:cNvPr id="2" name="Title 1"/>
          <p:cNvSpPr>
            <a:spLocks noGrp="1"/>
          </p:cNvSpPr>
          <p:nvPr>
            <p:ph type="title"/>
          </p:nvPr>
        </p:nvSpPr>
        <p:spPr>
          <a:xfrm>
            <a:off x="229704" y="229015"/>
            <a:ext cx="8588861" cy="838200"/>
          </a:xfrm>
        </p:spPr>
        <p:txBody>
          <a:bodyPr/>
          <a:lstStyle/>
          <a:p>
            <a:r>
              <a:rPr lang="en-US" dirty="0" smtClean="0"/>
              <a:t>SAP OS/DB Migration Check</a:t>
            </a:r>
            <a:endParaRPr lang="en-US" dirty="0"/>
          </a:p>
        </p:txBody>
      </p:sp>
      <p:sp>
        <p:nvSpPr>
          <p:cNvPr id="10" name="TextBox 9"/>
          <p:cNvSpPr txBox="1"/>
          <p:nvPr/>
        </p:nvSpPr>
        <p:spPr>
          <a:xfrm>
            <a:off x="229704" y="937338"/>
            <a:ext cx="8914293" cy="400110"/>
          </a:xfrm>
          <a:prstGeom prst="rect">
            <a:avLst/>
          </a:prstGeom>
          <a:noFill/>
        </p:spPr>
        <p:txBody>
          <a:bodyPr wrap="square" rtlCol="0">
            <a:spAutoFit/>
          </a:bodyPr>
          <a:lstStyle/>
          <a:p>
            <a:pPr algn="l"/>
            <a:r>
              <a:rPr lang="en-US" sz="2000" u="none" dirty="0" smtClean="0">
                <a:solidFill>
                  <a:srgbClr val="334041"/>
                </a:solidFill>
              </a:rPr>
              <a:t>Validation and Verification of Migration Project with SAP</a:t>
            </a:r>
            <a:endParaRPr lang="en-US" sz="2000" u="none" dirty="0">
              <a:solidFill>
                <a:srgbClr val="334041"/>
              </a:solidFill>
            </a:endParaRPr>
          </a:p>
        </p:txBody>
      </p:sp>
      <p:sp>
        <p:nvSpPr>
          <p:cNvPr id="5" name="TextBox 4"/>
          <p:cNvSpPr txBox="1"/>
          <p:nvPr/>
        </p:nvSpPr>
        <p:spPr>
          <a:xfrm>
            <a:off x="3314699" y="1587004"/>
            <a:ext cx="5829298" cy="4652555"/>
          </a:xfrm>
          <a:prstGeom prst="rect">
            <a:avLst/>
          </a:prstGeom>
          <a:noFill/>
        </p:spPr>
        <p:txBody>
          <a:bodyPr wrap="square" rtlCol="0">
            <a:spAutoFit/>
          </a:bodyPr>
          <a:lstStyle/>
          <a:p>
            <a:pPr marL="342900" indent="-342900">
              <a:spcAft>
                <a:spcPts val="300"/>
              </a:spcAft>
              <a:buClr>
                <a:schemeClr val="bg1"/>
              </a:buClr>
            </a:pPr>
            <a:r>
              <a:rPr lang="en-US" sz="1600" b="1" dirty="0">
                <a:solidFill>
                  <a:srgbClr val="334041"/>
                </a:solidFill>
              </a:rPr>
              <a:t>Remote Project Audit</a:t>
            </a:r>
          </a:p>
          <a:p>
            <a:pPr marL="201168" indent="-201168" algn="l">
              <a:lnSpc>
                <a:spcPct val="90000"/>
              </a:lnSpc>
              <a:spcAft>
                <a:spcPts val="400"/>
              </a:spcAft>
              <a:buClr>
                <a:schemeClr val="tx1"/>
              </a:buClr>
              <a:buFont typeface="Arial"/>
              <a:buChar char="•"/>
            </a:pPr>
            <a:r>
              <a:rPr lang="en-US" sz="1400" dirty="0" smtClean="0">
                <a:solidFill>
                  <a:srgbClr val="334041"/>
                </a:solidFill>
              </a:rPr>
              <a:t>Customer reports migration request in the form of a questionnaire</a:t>
            </a:r>
          </a:p>
          <a:p>
            <a:pPr marL="201168" indent="-201168" algn="l">
              <a:lnSpc>
                <a:spcPct val="90000"/>
              </a:lnSpc>
              <a:spcAft>
                <a:spcPts val="400"/>
              </a:spcAft>
              <a:buClr>
                <a:schemeClr val="tx1"/>
              </a:buClr>
              <a:buFont typeface="Arial"/>
              <a:buChar char="•"/>
            </a:pPr>
            <a:r>
              <a:rPr lang="en-US" sz="1400" dirty="0" smtClean="0">
                <a:solidFill>
                  <a:srgbClr val="334041"/>
                </a:solidFill>
              </a:rPr>
              <a:t>Questionnaire reflects the test and final run migration schedule </a:t>
            </a:r>
          </a:p>
          <a:p>
            <a:pPr marL="201168" indent="-201168" algn="l">
              <a:lnSpc>
                <a:spcPct val="90000"/>
              </a:lnSpc>
              <a:spcAft>
                <a:spcPts val="400"/>
              </a:spcAft>
              <a:buClr>
                <a:schemeClr val="tx1"/>
              </a:buClr>
              <a:buFont typeface="Arial"/>
              <a:buChar char="•"/>
            </a:pPr>
            <a:r>
              <a:rPr lang="en-US" sz="1400" dirty="0" smtClean="0">
                <a:solidFill>
                  <a:srgbClr val="334041"/>
                </a:solidFill>
              </a:rPr>
              <a:t>SAP checks whether requirements realistic and necessary precaution for smooth migration </a:t>
            </a:r>
          </a:p>
          <a:p>
            <a:pPr marL="201168" indent="-201168" algn="l">
              <a:lnSpc>
                <a:spcPct val="90000"/>
              </a:lnSpc>
              <a:spcAft>
                <a:spcPts val="400"/>
              </a:spcAft>
              <a:buClr>
                <a:schemeClr val="tx1"/>
              </a:buClr>
              <a:buFont typeface="Arial"/>
              <a:buChar char="•"/>
            </a:pPr>
            <a:r>
              <a:rPr lang="en-US" sz="1400" dirty="0" smtClean="0">
                <a:solidFill>
                  <a:srgbClr val="334041"/>
                </a:solidFill>
              </a:rPr>
              <a:t>SAP validates a technical consultant registered as OS/DB certified </a:t>
            </a:r>
          </a:p>
          <a:p>
            <a:pPr marL="201168" indent="-201168" algn="l">
              <a:lnSpc>
                <a:spcPct val="90000"/>
              </a:lnSpc>
              <a:spcAft>
                <a:spcPts val="1800"/>
              </a:spcAft>
              <a:buClr>
                <a:schemeClr val="tx1"/>
              </a:buClr>
              <a:buFont typeface="Arial"/>
              <a:buChar char="•"/>
            </a:pPr>
            <a:r>
              <a:rPr lang="en-US" sz="1400" dirty="0" smtClean="0">
                <a:solidFill>
                  <a:srgbClr val="334041"/>
                </a:solidFill>
              </a:rPr>
              <a:t>SAP provides project audit report to the customer</a:t>
            </a:r>
          </a:p>
          <a:p>
            <a:pPr>
              <a:lnSpc>
                <a:spcPct val="90000"/>
              </a:lnSpc>
              <a:spcAft>
                <a:spcPts val="300"/>
              </a:spcAft>
              <a:buClr>
                <a:schemeClr val="tx2"/>
              </a:buClr>
            </a:pPr>
            <a:r>
              <a:rPr lang="en-US" sz="1600" b="1" dirty="0">
                <a:solidFill>
                  <a:srgbClr val="334041"/>
                </a:solidFill>
              </a:rPr>
              <a:t>Analysis Session – performed on source </a:t>
            </a:r>
            <a:r>
              <a:rPr lang="en-US" sz="1600" b="1" dirty="0" smtClean="0">
                <a:solidFill>
                  <a:srgbClr val="334041"/>
                </a:solidFill>
              </a:rPr>
              <a:t>system</a:t>
            </a:r>
          </a:p>
          <a:p>
            <a:pPr marL="164592" indent="-164592">
              <a:buClr>
                <a:schemeClr val="tx2">
                  <a:lumMod val="75000"/>
                </a:schemeClr>
              </a:buClr>
              <a:buFont typeface="Arial"/>
              <a:buChar char="•"/>
            </a:pPr>
            <a:r>
              <a:rPr lang="en-US" sz="1400" dirty="0">
                <a:solidFill>
                  <a:srgbClr val="334041"/>
                </a:solidFill>
              </a:rPr>
              <a:t>Takes place four to six weeks before migration of </a:t>
            </a:r>
            <a:r>
              <a:rPr lang="en-US" sz="1400" dirty="0" smtClean="0">
                <a:solidFill>
                  <a:srgbClr val="334041"/>
                </a:solidFill>
              </a:rPr>
              <a:t>production performed </a:t>
            </a:r>
            <a:r>
              <a:rPr lang="en-US" sz="1400" dirty="0">
                <a:solidFill>
                  <a:srgbClr val="334041"/>
                </a:solidFill>
              </a:rPr>
              <a:t>on the </a:t>
            </a:r>
            <a:r>
              <a:rPr lang="en-US" sz="1400" dirty="0" smtClean="0">
                <a:solidFill>
                  <a:srgbClr val="334041"/>
                </a:solidFill>
              </a:rPr>
              <a:t>source system</a:t>
            </a:r>
            <a:endParaRPr lang="en-US" sz="1400" dirty="0">
              <a:solidFill>
                <a:srgbClr val="334041"/>
              </a:solidFill>
            </a:endParaRPr>
          </a:p>
          <a:p>
            <a:pPr marL="164592" indent="-164592">
              <a:spcAft>
                <a:spcPts val="1800"/>
              </a:spcAft>
              <a:buClr>
                <a:schemeClr val="tx2">
                  <a:lumMod val="75000"/>
                </a:schemeClr>
              </a:buClr>
              <a:buFont typeface="Arial"/>
              <a:buChar char="•"/>
            </a:pPr>
            <a:r>
              <a:rPr lang="en-US" sz="1400" dirty="0" smtClean="0">
                <a:solidFill>
                  <a:srgbClr val="334041"/>
                </a:solidFill>
              </a:rPr>
              <a:t>Report </a:t>
            </a:r>
            <a:r>
              <a:rPr lang="en-US" sz="1400" dirty="0">
                <a:solidFill>
                  <a:srgbClr val="334041"/>
                </a:solidFill>
              </a:rPr>
              <a:t>indicates whether hardware is sufficient and parameters configuration </a:t>
            </a:r>
            <a:r>
              <a:rPr lang="en-US" sz="1400" dirty="0" smtClean="0">
                <a:solidFill>
                  <a:srgbClr val="334041"/>
                </a:solidFill>
              </a:rPr>
              <a:t>necessary</a:t>
            </a:r>
          </a:p>
          <a:p>
            <a:pPr>
              <a:buClr>
                <a:schemeClr val="bg1"/>
              </a:buClr>
            </a:pPr>
            <a:r>
              <a:rPr lang="en-US" sz="1600" b="1" dirty="0" smtClean="0">
                <a:solidFill>
                  <a:srgbClr val="334041"/>
                </a:solidFill>
              </a:rPr>
              <a:t>Verification </a:t>
            </a:r>
            <a:r>
              <a:rPr lang="en-US" sz="1600" b="1" dirty="0">
                <a:solidFill>
                  <a:srgbClr val="334041"/>
                </a:solidFill>
              </a:rPr>
              <a:t>Session – performed on source </a:t>
            </a:r>
            <a:r>
              <a:rPr lang="en-US" sz="1600" b="1" dirty="0" smtClean="0">
                <a:solidFill>
                  <a:srgbClr val="334041"/>
                </a:solidFill>
              </a:rPr>
              <a:t>system</a:t>
            </a:r>
          </a:p>
          <a:p>
            <a:pPr marL="164592" indent="-164592">
              <a:buClr>
                <a:schemeClr val="tx2"/>
              </a:buClr>
              <a:buFont typeface="Arial"/>
              <a:buChar char="•"/>
            </a:pPr>
            <a:r>
              <a:rPr lang="en-US" sz="1400" dirty="0">
                <a:solidFill>
                  <a:srgbClr val="334041"/>
                </a:solidFill>
              </a:rPr>
              <a:t>Occurs two to four weeks after migration of </a:t>
            </a:r>
            <a:r>
              <a:rPr lang="en-US" sz="1400" dirty="0" smtClean="0">
                <a:solidFill>
                  <a:srgbClr val="334041"/>
                </a:solidFill>
              </a:rPr>
              <a:t>production </a:t>
            </a:r>
            <a:endParaRPr lang="en-US" sz="1400" dirty="0">
              <a:solidFill>
                <a:srgbClr val="334041"/>
              </a:solidFill>
            </a:endParaRPr>
          </a:p>
          <a:p>
            <a:pPr marL="164592" indent="-164592">
              <a:buClr>
                <a:schemeClr val="tx2"/>
              </a:buClr>
              <a:buFont typeface="Arial"/>
              <a:buChar char="•"/>
            </a:pPr>
            <a:r>
              <a:rPr lang="en-US" sz="1400" dirty="0">
                <a:solidFill>
                  <a:srgbClr val="334041"/>
                </a:solidFill>
              </a:rPr>
              <a:t>Checks </a:t>
            </a:r>
            <a:r>
              <a:rPr lang="en-US" sz="1400" dirty="0" smtClean="0">
                <a:solidFill>
                  <a:srgbClr val="334041"/>
                </a:solidFill>
              </a:rPr>
              <a:t>SAP </a:t>
            </a:r>
            <a:r>
              <a:rPr lang="en-US" sz="1400" dirty="0">
                <a:solidFill>
                  <a:srgbClr val="334041"/>
                </a:solidFill>
              </a:rPr>
              <a:t>system </a:t>
            </a:r>
            <a:r>
              <a:rPr lang="en-US" sz="1400" dirty="0" smtClean="0">
                <a:solidFill>
                  <a:srgbClr val="334041"/>
                </a:solidFill>
              </a:rPr>
              <a:t>on </a:t>
            </a:r>
            <a:r>
              <a:rPr lang="en-US" sz="1400" dirty="0">
                <a:solidFill>
                  <a:srgbClr val="334041"/>
                </a:solidFill>
              </a:rPr>
              <a:t>new OS and/or DB to verify </a:t>
            </a:r>
            <a:r>
              <a:rPr lang="en-US" sz="1400" dirty="0" smtClean="0">
                <a:solidFill>
                  <a:srgbClr val="334041"/>
                </a:solidFill>
              </a:rPr>
              <a:t>assumptions </a:t>
            </a:r>
            <a:r>
              <a:rPr lang="en-US" sz="1400" dirty="0">
                <a:solidFill>
                  <a:srgbClr val="334041"/>
                </a:solidFill>
              </a:rPr>
              <a:t>from </a:t>
            </a:r>
            <a:r>
              <a:rPr lang="en-US" sz="1400" dirty="0" smtClean="0">
                <a:solidFill>
                  <a:srgbClr val="334041"/>
                </a:solidFill>
              </a:rPr>
              <a:t>analysis session</a:t>
            </a:r>
            <a:endParaRPr lang="en-US" sz="1400" dirty="0">
              <a:solidFill>
                <a:srgbClr val="334041"/>
              </a:solidFill>
            </a:endParaRPr>
          </a:p>
          <a:p>
            <a:pPr marL="164592" indent="-164592">
              <a:buClr>
                <a:schemeClr val="tx2"/>
              </a:buClr>
              <a:buFont typeface="Arial"/>
              <a:buChar char="•"/>
            </a:pPr>
            <a:r>
              <a:rPr lang="en-US" sz="1400" dirty="0">
                <a:solidFill>
                  <a:srgbClr val="334041"/>
                </a:solidFill>
              </a:rPr>
              <a:t>Final report confirms configuration and makes recommendation </a:t>
            </a:r>
            <a:r>
              <a:rPr lang="en-US" sz="1400" dirty="0" smtClean="0">
                <a:solidFill>
                  <a:srgbClr val="334041"/>
                </a:solidFill>
              </a:rPr>
              <a:t/>
            </a:r>
            <a:br>
              <a:rPr lang="en-US" sz="1400" dirty="0" smtClean="0">
                <a:solidFill>
                  <a:srgbClr val="334041"/>
                </a:solidFill>
              </a:rPr>
            </a:br>
            <a:r>
              <a:rPr lang="en-US" sz="1400" dirty="0" smtClean="0">
                <a:solidFill>
                  <a:srgbClr val="334041"/>
                </a:solidFill>
              </a:rPr>
              <a:t>for improvement</a:t>
            </a:r>
            <a:endParaRPr lang="en-US" sz="1400" dirty="0">
              <a:solidFill>
                <a:srgbClr val="334041"/>
              </a:solidFill>
            </a:endParaRPr>
          </a:p>
        </p:txBody>
      </p:sp>
    </p:spTree>
    <p:extLst>
      <p:ext uri="{BB962C8B-B14F-4D97-AF65-F5344CB8AC3E}">
        <p14:creationId xmlns:p14="http://schemas.microsoft.com/office/powerpoint/2010/main" val="4284552601"/>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SAP Migration Tools – OS/DB Migration</a:t>
            </a:r>
            <a:endParaRPr lang="en-US" dirty="0"/>
          </a:p>
        </p:txBody>
      </p:sp>
      <p:grpSp>
        <p:nvGrpSpPr>
          <p:cNvPr id="11" name="Group 10"/>
          <p:cNvGrpSpPr/>
          <p:nvPr/>
        </p:nvGrpSpPr>
        <p:grpSpPr>
          <a:xfrm>
            <a:off x="357188" y="1350431"/>
            <a:ext cx="4100512" cy="2435757"/>
            <a:chOff x="357188" y="1350431"/>
            <a:chExt cx="4100512" cy="2435757"/>
          </a:xfrm>
        </p:grpSpPr>
        <p:sp>
          <p:nvSpPr>
            <p:cNvPr id="5" name="Rounded Rectangle 4"/>
            <p:cNvSpPr/>
            <p:nvPr/>
          </p:nvSpPr>
          <p:spPr>
            <a:xfrm>
              <a:off x="357188" y="1357313"/>
              <a:ext cx="4086225" cy="2428875"/>
            </a:xfrm>
            <a:prstGeom prst="roundRect">
              <a:avLst>
                <a:gd name="adj" fmla="val 4641"/>
              </a:avLst>
            </a:prstGeom>
            <a:gradFill flip="none" rotWithShape="1">
              <a:gsLst>
                <a:gs pos="100000">
                  <a:srgbClr val="41B5A1">
                    <a:alpha val="43000"/>
                  </a:srgbClr>
                </a:gs>
                <a:gs pos="0">
                  <a:srgbClr val="FFFFFF"/>
                </a:gs>
              </a:gsLst>
              <a:lin ang="1680000" scaled="0"/>
              <a:tileRect/>
            </a:gradFill>
            <a:ln w="28575" cmpd="sng">
              <a:solidFill>
                <a:srgbClr val="41B5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0040" indent="-228600">
                <a:buAutoNum type="arabicPeriod"/>
              </a:pPr>
              <a:endParaRPr lang="en-US" sz="1400" dirty="0" smtClean="0">
                <a:solidFill>
                  <a:srgbClr val="334041"/>
                </a:solidFill>
              </a:endParaRPr>
            </a:p>
            <a:p>
              <a:pPr marL="320040" indent="-228600">
                <a:buAutoNum type="arabicPeriod"/>
              </a:pPr>
              <a:endParaRPr lang="en-US" sz="1400" dirty="0">
                <a:solidFill>
                  <a:srgbClr val="334041"/>
                </a:solidFill>
              </a:endParaRPr>
            </a:p>
            <a:p>
              <a:pPr marL="320040" indent="-228600">
                <a:buAutoNum type="arabicPeriod"/>
              </a:pPr>
              <a:r>
                <a:rPr lang="en-US" sz="1200" dirty="0" smtClean="0">
                  <a:solidFill>
                    <a:srgbClr val="334041"/>
                  </a:solidFill>
                </a:rPr>
                <a:t>Migration preparation</a:t>
              </a:r>
            </a:p>
            <a:p>
              <a:pPr marL="320040" indent="-228600">
                <a:buAutoNum type="arabicPeriod"/>
              </a:pPr>
              <a:r>
                <a:rPr lang="en-US" sz="1200" dirty="0" smtClean="0">
                  <a:solidFill>
                    <a:srgbClr val="334041"/>
                  </a:solidFill>
                </a:rPr>
                <a:t>Run SAPINST: </a:t>
              </a:r>
            </a:p>
            <a:p>
              <a:pPr marL="475488" lvl="1" indent="-164592">
                <a:buFont typeface="Arial"/>
                <a:buChar char="•"/>
              </a:pPr>
              <a:r>
                <a:rPr lang="en-US" sz="1200" dirty="0" smtClean="0">
                  <a:solidFill>
                    <a:srgbClr val="334041"/>
                  </a:solidFill>
                </a:rPr>
                <a:t>Generate R3LOAD Control files (R3LDCTL)</a:t>
              </a:r>
            </a:p>
            <a:p>
              <a:pPr marL="475488" lvl="1" indent="-164592">
                <a:buFont typeface="Arial"/>
                <a:buChar char="•"/>
              </a:pPr>
              <a:r>
                <a:rPr lang="en-US" sz="1200" dirty="0" smtClean="0">
                  <a:solidFill>
                    <a:srgbClr val="334041"/>
                  </a:solidFill>
                </a:rPr>
                <a:t>Compute size of database (R3SZCHK)</a:t>
              </a:r>
            </a:p>
            <a:p>
              <a:pPr marL="475488" lvl="1" indent="-164592">
                <a:buFont typeface="Arial"/>
                <a:buChar char="•"/>
              </a:pPr>
              <a:r>
                <a:rPr lang="en-US" sz="1200" dirty="0" smtClean="0">
                  <a:solidFill>
                    <a:srgbClr val="334041"/>
                  </a:solidFill>
                </a:rPr>
                <a:t>Package and table splitter</a:t>
              </a:r>
            </a:p>
            <a:p>
              <a:pPr marL="475488" lvl="1" indent="-164592">
                <a:buFont typeface="Arial"/>
                <a:buChar char="•"/>
              </a:pPr>
              <a:r>
                <a:rPr lang="en-US" sz="1200" dirty="0" smtClean="0">
                  <a:solidFill>
                    <a:srgbClr val="334041"/>
                  </a:solidFill>
                </a:rPr>
                <a:t>Generate R3LOAD export command files</a:t>
              </a:r>
            </a:p>
            <a:p>
              <a:pPr marL="475488" lvl="1" indent="-164592">
                <a:buFont typeface="Arial"/>
                <a:buChar char="•"/>
              </a:pPr>
              <a:r>
                <a:rPr lang="en-US" sz="1200" dirty="0" smtClean="0">
                  <a:solidFill>
                    <a:srgbClr val="334041"/>
                  </a:solidFill>
                </a:rPr>
                <a:t>Export data to dump files (R3LOAD) with MIGMON and DISTMON</a:t>
              </a:r>
            </a:p>
            <a:p>
              <a:pPr marL="320040" indent="-228600">
                <a:buAutoNum type="arabicPeriod" startAt="3"/>
              </a:pPr>
              <a:r>
                <a:rPr lang="en-US" sz="1200" dirty="0" smtClean="0">
                  <a:solidFill>
                    <a:srgbClr val="334041"/>
                  </a:solidFill>
                </a:rPr>
                <a:t>Request a migration key</a:t>
              </a:r>
            </a:p>
          </p:txBody>
        </p:sp>
        <p:sp>
          <p:nvSpPr>
            <p:cNvPr id="8" name="Round Same Side Corner Rectangle 7"/>
            <p:cNvSpPr/>
            <p:nvPr/>
          </p:nvSpPr>
          <p:spPr>
            <a:xfrm>
              <a:off x="368300" y="1350431"/>
              <a:ext cx="4089400" cy="452969"/>
            </a:xfrm>
            <a:prstGeom prst="round2SameRect">
              <a:avLst>
                <a:gd name="adj1" fmla="val 29665"/>
                <a:gd name="adj2" fmla="val 0"/>
              </a:avLst>
            </a:prstGeom>
            <a:gradFill flip="none" rotWithShape="1">
              <a:gsLst>
                <a:gs pos="0">
                  <a:srgbClr val="41B5A1"/>
                </a:gs>
                <a:gs pos="100000">
                  <a:srgbClr val="004B6B"/>
                </a:gs>
              </a:gsLst>
              <a:lin ang="2820000" scaled="0"/>
              <a:tileRect/>
            </a:gradFill>
            <a:ln>
              <a:solidFill>
                <a:srgbClr val="26AFA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 name="TextBox 3"/>
            <p:cNvSpPr txBox="1"/>
            <p:nvPr/>
          </p:nvSpPr>
          <p:spPr>
            <a:xfrm>
              <a:off x="1079500" y="1371600"/>
              <a:ext cx="2667000" cy="677108"/>
            </a:xfrm>
            <a:prstGeom prst="rect">
              <a:avLst/>
            </a:prstGeom>
            <a:noFill/>
          </p:spPr>
          <p:txBody>
            <a:bodyPr wrap="square" rtlCol="0">
              <a:spAutoFit/>
            </a:bodyPr>
            <a:lstStyle/>
            <a:p>
              <a:pPr marL="342900" lvl="0" indent="-342900" algn="ctr"/>
              <a:r>
                <a:rPr lang="en-US" sz="2000" dirty="0">
                  <a:solidFill>
                    <a:schemeClr val="bg1"/>
                  </a:solidFill>
                  <a:cs typeface="Times New Roman" pitchFamily="18" charset="0"/>
                </a:rPr>
                <a:t>Source System</a:t>
              </a:r>
            </a:p>
            <a:p>
              <a:endParaRPr lang="en-US" dirty="0">
                <a:solidFill>
                  <a:schemeClr val="bg1"/>
                </a:solidFill>
              </a:endParaRPr>
            </a:p>
          </p:txBody>
        </p:sp>
      </p:grpSp>
      <p:grpSp>
        <p:nvGrpSpPr>
          <p:cNvPr id="12" name="Group 11"/>
          <p:cNvGrpSpPr/>
          <p:nvPr/>
        </p:nvGrpSpPr>
        <p:grpSpPr>
          <a:xfrm>
            <a:off x="4664076" y="1343025"/>
            <a:ext cx="4100512" cy="2486025"/>
            <a:chOff x="4664076" y="1343025"/>
            <a:chExt cx="4100512" cy="2486025"/>
          </a:xfrm>
        </p:grpSpPr>
        <p:sp>
          <p:nvSpPr>
            <p:cNvPr id="6" name="Rounded Rectangle 5"/>
            <p:cNvSpPr/>
            <p:nvPr/>
          </p:nvSpPr>
          <p:spPr>
            <a:xfrm>
              <a:off x="4664076" y="1343025"/>
              <a:ext cx="4100512" cy="2486025"/>
            </a:xfrm>
            <a:prstGeom prst="roundRect">
              <a:avLst>
                <a:gd name="adj" fmla="val 7472"/>
              </a:avLst>
            </a:prstGeom>
            <a:gradFill flip="none" rotWithShape="1">
              <a:gsLst>
                <a:gs pos="100000">
                  <a:schemeClr val="accent3"/>
                </a:gs>
                <a:gs pos="0">
                  <a:srgbClr val="FFFFFF"/>
                </a:gs>
              </a:gsLst>
              <a:lin ang="174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0040" indent="-228600">
                <a:buAutoNum type="arabicPeriod"/>
              </a:pPr>
              <a:endParaRPr lang="en-US" sz="1400" dirty="0" smtClean="0">
                <a:solidFill>
                  <a:srgbClr val="334041"/>
                </a:solidFill>
              </a:endParaRPr>
            </a:p>
            <a:p>
              <a:pPr marL="320040" indent="-228600">
                <a:buAutoNum type="arabicPeriod"/>
              </a:pPr>
              <a:endParaRPr lang="en-US" sz="1400" dirty="0" smtClean="0">
                <a:solidFill>
                  <a:srgbClr val="334041"/>
                </a:solidFill>
              </a:endParaRPr>
            </a:p>
            <a:p>
              <a:pPr marL="320040" indent="-228600">
                <a:buAutoNum type="arabicPeriod"/>
              </a:pPr>
              <a:r>
                <a:rPr lang="en-US" sz="1200" dirty="0" smtClean="0">
                  <a:solidFill>
                    <a:srgbClr val="334041"/>
                  </a:solidFill>
                </a:rPr>
                <a:t>Migration/data import </a:t>
              </a:r>
              <a:r>
                <a:rPr lang="en-US" sz="1200" dirty="0">
                  <a:solidFill>
                    <a:srgbClr val="334041"/>
                  </a:solidFill>
                </a:rPr>
                <a:t>p</a:t>
              </a:r>
              <a:r>
                <a:rPr lang="en-US" sz="1200" dirty="0" smtClean="0">
                  <a:solidFill>
                    <a:srgbClr val="334041"/>
                  </a:solidFill>
                </a:rPr>
                <a:t>reparation</a:t>
              </a:r>
            </a:p>
            <a:p>
              <a:pPr marL="320040" indent="-228600">
                <a:buAutoNum type="arabicPeriod"/>
              </a:pPr>
              <a:r>
                <a:rPr lang="en-US" sz="1200" dirty="0" smtClean="0">
                  <a:solidFill>
                    <a:srgbClr val="334041"/>
                  </a:solidFill>
                </a:rPr>
                <a:t>Run SAPINST: </a:t>
              </a:r>
            </a:p>
            <a:p>
              <a:pPr marL="475488" lvl="1" indent="-164592">
                <a:buFont typeface="Arial"/>
                <a:buChar char="•"/>
              </a:pPr>
              <a:r>
                <a:rPr lang="en-US" sz="1200" dirty="0" smtClean="0">
                  <a:solidFill>
                    <a:srgbClr val="334041"/>
                  </a:solidFill>
                </a:rPr>
                <a:t>Install SAP </a:t>
              </a:r>
              <a:r>
                <a:rPr lang="en-US" sz="1200" dirty="0">
                  <a:solidFill>
                    <a:srgbClr val="334041"/>
                  </a:solidFill>
                </a:rPr>
                <a:t>i</a:t>
              </a:r>
              <a:r>
                <a:rPr lang="en-US" sz="1200" dirty="0" smtClean="0">
                  <a:solidFill>
                    <a:srgbClr val="334041"/>
                  </a:solidFill>
                </a:rPr>
                <a:t>nstance and database software</a:t>
              </a:r>
            </a:p>
            <a:p>
              <a:pPr marL="475488" lvl="1" indent="-164592">
                <a:buFont typeface="Arial"/>
                <a:buChar char="•"/>
              </a:pPr>
              <a:r>
                <a:rPr lang="en-US" sz="1200" dirty="0" smtClean="0">
                  <a:solidFill>
                    <a:srgbClr val="334041"/>
                  </a:solidFill>
                </a:rPr>
                <a:t>Set a migration key</a:t>
              </a:r>
            </a:p>
            <a:p>
              <a:pPr marL="475488" lvl="1" indent="-164592">
                <a:buFont typeface="Arial"/>
                <a:buChar char="•"/>
              </a:pPr>
              <a:r>
                <a:rPr lang="en-US" sz="1200" dirty="0" smtClean="0">
                  <a:solidFill>
                    <a:srgbClr val="334041"/>
                  </a:solidFill>
                </a:rPr>
                <a:t>Create database</a:t>
              </a:r>
            </a:p>
            <a:p>
              <a:pPr marL="475488" lvl="1" indent="-164592">
                <a:buFont typeface="Arial"/>
                <a:buChar char="•"/>
              </a:pPr>
              <a:r>
                <a:rPr lang="en-US" sz="1200" dirty="0" smtClean="0">
                  <a:solidFill>
                    <a:srgbClr val="334041"/>
                  </a:solidFill>
                </a:rPr>
                <a:t>Import data from dump files with MIGMON  </a:t>
              </a:r>
              <a:br>
                <a:rPr lang="en-US" sz="1200" dirty="0" smtClean="0">
                  <a:solidFill>
                    <a:srgbClr val="334041"/>
                  </a:solidFill>
                </a:rPr>
              </a:br>
              <a:r>
                <a:rPr lang="en-US" sz="1200" dirty="0" smtClean="0">
                  <a:solidFill>
                    <a:srgbClr val="334041"/>
                  </a:solidFill>
                </a:rPr>
                <a:t>and DISTMON</a:t>
              </a:r>
            </a:p>
            <a:p>
              <a:pPr marL="320040" indent="-228600">
                <a:buAutoNum type="arabicPeriod" startAt="3"/>
              </a:pPr>
              <a:r>
                <a:rPr lang="en-US" sz="1200" dirty="0" smtClean="0">
                  <a:solidFill>
                    <a:srgbClr val="334041"/>
                  </a:solidFill>
                </a:rPr>
                <a:t>Import data from dump files (R3LOAD)</a:t>
              </a:r>
            </a:p>
            <a:p>
              <a:pPr marL="320040" indent="-228600">
                <a:buAutoNum type="arabicPeriod" startAt="3"/>
              </a:pPr>
              <a:r>
                <a:rPr lang="en-US" sz="1200" dirty="0" smtClean="0">
                  <a:solidFill>
                    <a:srgbClr val="334041"/>
                  </a:solidFill>
                </a:rPr>
                <a:t>Post migration activities</a:t>
              </a:r>
              <a:endParaRPr lang="en-US" dirty="0">
                <a:solidFill>
                  <a:srgbClr val="334041"/>
                </a:solidFill>
              </a:endParaRPr>
            </a:p>
          </p:txBody>
        </p:sp>
        <p:sp>
          <p:nvSpPr>
            <p:cNvPr id="9" name="Round Same Side Corner Rectangle 8"/>
            <p:cNvSpPr/>
            <p:nvPr/>
          </p:nvSpPr>
          <p:spPr>
            <a:xfrm>
              <a:off x="4673600" y="1350431"/>
              <a:ext cx="4089400" cy="452969"/>
            </a:xfrm>
            <a:prstGeom prst="round2SameRect">
              <a:avLst>
                <a:gd name="adj1" fmla="val 38076"/>
                <a:gd name="adj2" fmla="val 0"/>
              </a:avLst>
            </a:prstGeom>
            <a:gradFill flip="none" rotWithShape="1">
              <a:gsLst>
                <a:gs pos="1000">
                  <a:schemeClr val="tx1"/>
                </a:gs>
                <a:gs pos="100000">
                  <a:srgbClr val="004B6B"/>
                </a:gs>
              </a:gsLst>
              <a:lin ang="2820000" scaled="0"/>
              <a:tileRect/>
            </a:gradFill>
            <a:ln>
              <a:solidFill>
                <a:schemeClr val="tx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0" name="TextBox 9"/>
            <p:cNvSpPr txBox="1"/>
            <p:nvPr/>
          </p:nvSpPr>
          <p:spPr>
            <a:xfrm>
              <a:off x="5384800" y="1371600"/>
              <a:ext cx="2667000" cy="677108"/>
            </a:xfrm>
            <a:prstGeom prst="rect">
              <a:avLst/>
            </a:prstGeom>
            <a:noFill/>
          </p:spPr>
          <p:txBody>
            <a:bodyPr wrap="square" rtlCol="0">
              <a:spAutoFit/>
            </a:bodyPr>
            <a:lstStyle/>
            <a:p>
              <a:pPr marL="342900" lvl="0" indent="-342900" algn="ctr"/>
              <a:r>
                <a:rPr lang="en-US" sz="2000" dirty="0" smtClean="0">
                  <a:solidFill>
                    <a:schemeClr val="bg1"/>
                  </a:solidFill>
                  <a:cs typeface="Times New Roman" pitchFamily="18" charset="0"/>
                </a:rPr>
                <a:t>Target </a:t>
              </a:r>
              <a:r>
                <a:rPr lang="en-US" sz="2000" dirty="0">
                  <a:solidFill>
                    <a:schemeClr val="bg1"/>
                  </a:solidFill>
                  <a:cs typeface="Times New Roman" pitchFamily="18" charset="0"/>
                </a:rPr>
                <a:t>System</a:t>
              </a:r>
            </a:p>
            <a:p>
              <a:endParaRPr lang="en-US" dirty="0">
                <a:solidFill>
                  <a:schemeClr val="bg1"/>
                </a:solidFill>
              </a:endParaRPr>
            </a:p>
          </p:txBody>
        </p:sp>
      </p:grpSp>
      <p:grpSp>
        <p:nvGrpSpPr>
          <p:cNvPr id="59" name="Group 58"/>
          <p:cNvGrpSpPr/>
          <p:nvPr/>
        </p:nvGrpSpPr>
        <p:grpSpPr>
          <a:xfrm>
            <a:off x="1193800" y="3937000"/>
            <a:ext cx="7048500" cy="2451100"/>
            <a:chOff x="1193800" y="3937000"/>
            <a:chExt cx="7048500" cy="2451100"/>
          </a:xfrm>
        </p:grpSpPr>
        <p:cxnSp>
          <p:nvCxnSpPr>
            <p:cNvPr id="16" name="Straight Connector 15"/>
            <p:cNvCxnSpPr/>
            <p:nvPr/>
          </p:nvCxnSpPr>
          <p:spPr>
            <a:xfrm>
              <a:off x="4584700" y="3937000"/>
              <a:ext cx="0" cy="2286000"/>
            </a:xfrm>
            <a:prstGeom prst="line">
              <a:avLst/>
            </a:prstGeom>
            <a:ln w="57150" cmpd="sng">
              <a:solidFill>
                <a:schemeClr val="tx1">
                  <a:lumMod val="60000"/>
                  <a:lumOff val="4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1790700" y="4432301"/>
              <a:ext cx="0" cy="1422399"/>
            </a:xfrm>
            <a:prstGeom prst="straightConnector1">
              <a:avLst/>
            </a:prstGeom>
            <a:ln w="38100" cmpd="sng">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7505700" y="4127500"/>
              <a:ext cx="12700" cy="1358900"/>
            </a:xfrm>
            <a:prstGeom prst="straightConnector1">
              <a:avLst/>
            </a:prstGeom>
            <a:ln w="38100" cmpd="sng">
              <a:solidFill>
                <a:schemeClr val="bg1">
                  <a:lumMod val="5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5" name="Elbow Connector 54"/>
            <p:cNvCxnSpPr/>
            <p:nvPr/>
          </p:nvCxnSpPr>
          <p:spPr>
            <a:xfrm rot="16200000" flipV="1">
              <a:off x="2019300" y="4483100"/>
              <a:ext cx="1397000" cy="812800"/>
            </a:xfrm>
            <a:prstGeom prst="bentConnector3">
              <a:avLst>
                <a:gd name="adj1" fmla="val 99091"/>
              </a:avLst>
            </a:prstGeom>
            <a:ln w="38100" cmpd="sng">
              <a:solidFill>
                <a:srgbClr val="7F7F7F"/>
              </a:solidFill>
              <a:headEnd type="none"/>
              <a:tailEnd type="none" w="lg" len="lg"/>
            </a:ln>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6972300" y="4005786"/>
              <a:ext cx="1041400" cy="388414"/>
              <a:chOff x="9144000" y="1033986"/>
              <a:chExt cx="1041400" cy="388414"/>
            </a:xfrm>
          </p:grpSpPr>
          <p:sp>
            <p:nvSpPr>
              <p:cNvPr id="24" name="TextBox 23"/>
              <p:cNvSpPr txBox="1"/>
              <p:nvPr/>
            </p:nvSpPr>
            <p:spPr>
              <a:xfrm>
                <a:off x="9144000" y="1033986"/>
                <a:ext cx="1041400" cy="388414"/>
              </a:xfrm>
              <a:prstGeom prst="rect">
                <a:avLst/>
              </a:prstGeom>
              <a:gradFill flip="none" rotWithShape="1">
                <a:gsLst>
                  <a:gs pos="0">
                    <a:schemeClr val="accent1"/>
                  </a:gs>
                  <a:gs pos="100000">
                    <a:schemeClr val="tx1">
                      <a:lumMod val="75000"/>
                    </a:schemeClr>
                  </a:gs>
                </a:gsLst>
                <a:lin ang="3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en-US" sz="1400" dirty="0"/>
              </a:p>
            </p:txBody>
          </p:sp>
          <p:sp>
            <p:nvSpPr>
              <p:cNvPr id="21" name="TextBox 20"/>
              <p:cNvSpPr txBox="1"/>
              <p:nvPr/>
            </p:nvSpPr>
            <p:spPr>
              <a:xfrm>
                <a:off x="9154436" y="1074305"/>
                <a:ext cx="1020529"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400" dirty="0" smtClean="0"/>
                  <a:t>R3load</a:t>
                </a:r>
                <a:endParaRPr lang="en-US" sz="1400" dirty="0"/>
              </a:p>
            </p:txBody>
          </p:sp>
        </p:grpSp>
        <p:grpSp>
          <p:nvGrpSpPr>
            <p:cNvPr id="27" name="Group 26"/>
            <p:cNvGrpSpPr/>
            <p:nvPr/>
          </p:nvGrpSpPr>
          <p:grpSpPr>
            <a:xfrm>
              <a:off x="6807200" y="5283200"/>
              <a:ext cx="1435100" cy="1079500"/>
              <a:chOff x="6807200" y="5245100"/>
              <a:chExt cx="1435100" cy="1079500"/>
            </a:xfrm>
          </p:grpSpPr>
          <p:pic>
            <p:nvPicPr>
              <p:cNvPr id="23" name="Picture 22" descr="Device_database_3036_unknown_64.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85000" y="5245100"/>
                <a:ext cx="1079500" cy="1079500"/>
              </a:xfrm>
              <a:prstGeom prst="rect">
                <a:avLst/>
              </a:prstGeom>
            </p:spPr>
          </p:pic>
          <p:sp>
            <p:nvSpPr>
              <p:cNvPr id="26" name="TextBox 25"/>
              <p:cNvSpPr txBox="1"/>
              <p:nvPr/>
            </p:nvSpPr>
            <p:spPr>
              <a:xfrm>
                <a:off x="6807200" y="5486400"/>
                <a:ext cx="1435100" cy="307777"/>
              </a:xfrm>
              <a:prstGeom prst="rect">
                <a:avLst/>
              </a:prstGeom>
              <a:noFill/>
            </p:spPr>
            <p:txBody>
              <a:bodyPr wrap="square" rtlCol="0">
                <a:spAutoFit/>
              </a:bodyPr>
              <a:lstStyle/>
              <a:p>
                <a:pPr algn="ctr"/>
                <a:r>
                  <a:rPr lang="en-US" sz="1400" dirty="0" smtClean="0">
                    <a:solidFill>
                      <a:srgbClr val="334041"/>
                    </a:solidFill>
                  </a:rPr>
                  <a:t>Database</a:t>
                </a:r>
                <a:endParaRPr lang="en-US" dirty="0">
                  <a:solidFill>
                    <a:srgbClr val="334041"/>
                  </a:solidFill>
                </a:endParaRPr>
              </a:p>
            </p:txBody>
          </p:sp>
        </p:grpSp>
        <p:grpSp>
          <p:nvGrpSpPr>
            <p:cNvPr id="28" name="Group 27"/>
            <p:cNvGrpSpPr/>
            <p:nvPr/>
          </p:nvGrpSpPr>
          <p:grpSpPr>
            <a:xfrm>
              <a:off x="1295400" y="4005786"/>
              <a:ext cx="1041400" cy="388414"/>
              <a:chOff x="9144000" y="1033986"/>
              <a:chExt cx="1041400" cy="388414"/>
            </a:xfrm>
          </p:grpSpPr>
          <p:sp>
            <p:nvSpPr>
              <p:cNvPr id="29" name="TextBox 28"/>
              <p:cNvSpPr txBox="1"/>
              <p:nvPr/>
            </p:nvSpPr>
            <p:spPr>
              <a:xfrm>
                <a:off x="9144000" y="1033986"/>
                <a:ext cx="1041400" cy="388414"/>
              </a:xfrm>
              <a:prstGeom prst="rect">
                <a:avLst/>
              </a:prstGeom>
              <a:gradFill flip="none" rotWithShape="1">
                <a:gsLst>
                  <a:gs pos="0">
                    <a:srgbClr val="41B5A1"/>
                  </a:gs>
                  <a:gs pos="100000">
                    <a:srgbClr val="0C6467"/>
                  </a:gs>
                </a:gsLst>
                <a:lin ang="3000000" scaled="0"/>
                <a:tileRect/>
              </a:gradFill>
              <a:ln>
                <a:solidFill>
                  <a:srgbClr val="26AFA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endParaRPr lang="en-US" sz="1400" dirty="0"/>
              </a:p>
            </p:txBody>
          </p:sp>
          <p:sp>
            <p:nvSpPr>
              <p:cNvPr id="30" name="TextBox 29"/>
              <p:cNvSpPr txBox="1"/>
              <p:nvPr/>
            </p:nvSpPr>
            <p:spPr>
              <a:xfrm>
                <a:off x="9154436" y="1074305"/>
                <a:ext cx="1020529"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400" dirty="0" smtClean="0"/>
                  <a:t>R3load</a:t>
                </a:r>
                <a:endParaRPr lang="en-US" sz="1400" dirty="0"/>
              </a:p>
            </p:txBody>
          </p:sp>
        </p:grpSp>
        <p:pic>
          <p:nvPicPr>
            <p:cNvPr id="33" name="Picture 32" descr="folder_full_1171_256.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90800" y="5245100"/>
              <a:ext cx="1066800" cy="1066800"/>
            </a:xfrm>
            <a:prstGeom prst="rect">
              <a:avLst/>
            </a:prstGeom>
          </p:spPr>
        </p:pic>
        <p:cxnSp>
          <p:nvCxnSpPr>
            <p:cNvPr id="50" name="Elbow Connector 49"/>
            <p:cNvCxnSpPr/>
            <p:nvPr/>
          </p:nvCxnSpPr>
          <p:spPr>
            <a:xfrm rot="5400000" flipH="1" flipV="1">
              <a:off x="5765800" y="4483100"/>
              <a:ext cx="1397000" cy="812800"/>
            </a:xfrm>
            <a:prstGeom prst="bentConnector3">
              <a:avLst>
                <a:gd name="adj1" fmla="val 99091"/>
              </a:avLst>
            </a:prstGeom>
            <a:ln w="38100" cmpd="sng">
              <a:solidFill>
                <a:srgbClr val="7F7F7F"/>
              </a:solidFill>
              <a:tailEnd type="triangle" w="lg" len="lg"/>
            </a:ln>
          </p:spPr>
          <p:style>
            <a:lnRef idx="2">
              <a:schemeClr val="accent1"/>
            </a:lnRef>
            <a:fillRef idx="0">
              <a:schemeClr val="accent1"/>
            </a:fillRef>
            <a:effectRef idx="1">
              <a:schemeClr val="accent1"/>
            </a:effectRef>
            <a:fontRef idx="minor">
              <a:schemeClr val="tx1"/>
            </a:fontRef>
          </p:style>
        </p:cxnSp>
        <p:grpSp>
          <p:nvGrpSpPr>
            <p:cNvPr id="32" name="Group 31"/>
            <p:cNvGrpSpPr/>
            <p:nvPr/>
          </p:nvGrpSpPr>
          <p:grpSpPr>
            <a:xfrm>
              <a:off x="1193800" y="5308600"/>
              <a:ext cx="1143000" cy="1079500"/>
              <a:chOff x="1193800" y="5270500"/>
              <a:chExt cx="1143000" cy="1079500"/>
            </a:xfrm>
          </p:grpSpPr>
          <p:pic>
            <p:nvPicPr>
              <p:cNvPr id="22" name="Picture 21" descr="Device_database_3036_warning_64.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31900" y="5270500"/>
                <a:ext cx="1079500" cy="1079500"/>
              </a:xfrm>
              <a:prstGeom prst="rect">
                <a:avLst/>
              </a:prstGeom>
            </p:spPr>
          </p:pic>
          <p:sp>
            <p:nvSpPr>
              <p:cNvPr id="31" name="TextBox 30"/>
              <p:cNvSpPr txBox="1"/>
              <p:nvPr/>
            </p:nvSpPr>
            <p:spPr>
              <a:xfrm>
                <a:off x="1193800" y="5499100"/>
                <a:ext cx="1143000" cy="307777"/>
              </a:xfrm>
              <a:prstGeom prst="rect">
                <a:avLst/>
              </a:prstGeom>
              <a:noFill/>
            </p:spPr>
            <p:txBody>
              <a:bodyPr wrap="square" rtlCol="0">
                <a:spAutoFit/>
              </a:bodyPr>
              <a:lstStyle/>
              <a:p>
                <a:pPr lvl="0" algn="ctr"/>
                <a:r>
                  <a:rPr lang="en-US" sz="1400" dirty="0" smtClean="0">
                    <a:solidFill>
                      <a:srgbClr val="334041"/>
                    </a:solidFill>
                  </a:rPr>
                  <a:t>Database</a:t>
                </a:r>
                <a:endParaRPr lang="en-US" dirty="0"/>
              </a:p>
            </p:txBody>
          </p:sp>
        </p:grpSp>
      </p:grpSp>
      <p:grpSp>
        <p:nvGrpSpPr>
          <p:cNvPr id="19" name="Group 18"/>
          <p:cNvGrpSpPr/>
          <p:nvPr/>
        </p:nvGrpSpPr>
        <p:grpSpPr>
          <a:xfrm>
            <a:off x="3979777" y="5380735"/>
            <a:ext cx="1455824" cy="649996"/>
            <a:chOff x="4081377" y="5342635"/>
            <a:chExt cx="1455824" cy="649996"/>
          </a:xfrm>
        </p:grpSpPr>
        <p:sp>
          <p:nvSpPr>
            <p:cNvPr id="17" name="Right Arrow 16"/>
            <p:cNvSpPr/>
            <p:nvPr/>
          </p:nvSpPr>
          <p:spPr>
            <a:xfrm>
              <a:off x="4081377" y="5342635"/>
              <a:ext cx="1455824" cy="649996"/>
            </a:xfrm>
            <a:prstGeom prst="rightArrow">
              <a:avLst/>
            </a:prstGeom>
            <a:gradFill flip="none" rotWithShape="1">
              <a:gsLst>
                <a:gs pos="41000">
                  <a:schemeClr val="accent3"/>
                </a:gs>
                <a:gs pos="100000">
                  <a:srgbClr val="FFFFFF"/>
                </a:gs>
              </a:gsLst>
              <a:lin ang="1680000" scaled="0"/>
              <a:tileRect/>
            </a:gradFill>
            <a:ln>
              <a:solidFill>
                <a:schemeClr val="tx1">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smtClean="0"/>
            </a:p>
          </p:txBody>
        </p:sp>
        <p:sp>
          <p:nvSpPr>
            <p:cNvPr id="18" name="TextBox 17"/>
            <p:cNvSpPr txBox="1"/>
            <p:nvPr/>
          </p:nvSpPr>
          <p:spPr>
            <a:xfrm>
              <a:off x="4177013" y="5495379"/>
              <a:ext cx="1074728" cy="338554"/>
            </a:xfrm>
            <a:prstGeom prst="rect">
              <a:avLst/>
            </a:prstGeom>
            <a:noFill/>
          </p:spPr>
          <p:txBody>
            <a:bodyPr wrap="square" rtlCol="0">
              <a:spAutoFit/>
            </a:bodyPr>
            <a:lstStyle/>
            <a:p>
              <a:pPr algn="ctr"/>
              <a:r>
                <a:rPr lang="en-US" sz="1600" b="1" dirty="0" smtClean="0">
                  <a:solidFill>
                    <a:srgbClr val="334041"/>
                  </a:solidFill>
                </a:rPr>
                <a:t>FTP</a:t>
              </a:r>
              <a:endParaRPr lang="en-US" sz="1600" b="1" dirty="0">
                <a:solidFill>
                  <a:srgbClr val="334041"/>
                </a:solidFill>
              </a:endParaRPr>
            </a:p>
          </p:txBody>
        </p:sp>
      </p:grpSp>
    </p:spTree>
    <p:extLst>
      <p:ext uri="{BB962C8B-B14F-4D97-AF65-F5344CB8AC3E}">
        <p14:creationId xmlns:p14="http://schemas.microsoft.com/office/powerpoint/2010/main" val="6718189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000"/>
                                        <p:tgtEl>
                                          <p:spTgt spid="1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357188" y="1286931"/>
            <a:ext cx="4100512" cy="4948633"/>
            <a:chOff x="357188" y="1350431"/>
            <a:chExt cx="4100512" cy="4859869"/>
          </a:xfrm>
        </p:grpSpPr>
        <p:sp>
          <p:nvSpPr>
            <p:cNvPr id="61" name="Rounded Rectangle 60"/>
            <p:cNvSpPr/>
            <p:nvPr/>
          </p:nvSpPr>
          <p:spPr>
            <a:xfrm>
              <a:off x="357188" y="1357313"/>
              <a:ext cx="4086225" cy="4852987"/>
            </a:xfrm>
            <a:prstGeom prst="roundRect">
              <a:avLst>
                <a:gd name="adj" fmla="val 4641"/>
              </a:avLst>
            </a:prstGeom>
            <a:gradFill flip="none" rotWithShape="1">
              <a:gsLst>
                <a:gs pos="100000">
                  <a:srgbClr val="41B5A1">
                    <a:alpha val="43000"/>
                  </a:srgbClr>
                </a:gs>
                <a:gs pos="0">
                  <a:srgbClr val="FFFFFF"/>
                </a:gs>
              </a:gsLst>
              <a:lin ang="1680000" scaled="0"/>
              <a:tileRect/>
            </a:gradFill>
            <a:ln w="28575" cmpd="sng">
              <a:solidFill>
                <a:srgbClr val="41B5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0040" indent="-228600">
                <a:buAutoNum type="arabicPeriod"/>
              </a:pPr>
              <a:endParaRPr lang="en-US" sz="1400" dirty="0" smtClean="0">
                <a:solidFill>
                  <a:srgbClr val="334041"/>
                </a:solidFill>
              </a:endParaRPr>
            </a:p>
            <a:p>
              <a:pPr marL="320040" indent="-228600">
                <a:buAutoNum type="arabicPeriod"/>
              </a:pPr>
              <a:endParaRPr lang="en-US" sz="1400" dirty="0">
                <a:solidFill>
                  <a:srgbClr val="334041"/>
                </a:solidFill>
              </a:endParaRPr>
            </a:p>
          </p:txBody>
        </p:sp>
        <p:sp>
          <p:nvSpPr>
            <p:cNvPr id="62" name="Round Same Side Corner Rectangle 61"/>
            <p:cNvSpPr/>
            <p:nvPr/>
          </p:nvSpPr>
          <p:spPr>
            <a:xfrm>
              <a:off x="368300" y="1350431"/>
              <a:ext cx="4089400" cy="452969"/>
            </a:xfrm>
            <a:prstGeom prst="round2SameRect">
              <a:avLst>
                <a:gd name="adj1" fmla="val 29665"/>
                <a:gd name="adj2" fmla="val 0"/>
              </a:avLst>
            </a:prstGeom>
            <a:gradFill flip="none" rotWithShape="1">
              <a:gsLst>
                <a:gs pos="0">
                  <a:srgbClr val="41B5A1"/>
                </a:gs>
                <a:gs pos="100000">
                  <a:srgbClr val="004B6B"/>
                </a:gs>
              </a:gsLst>
              <a:lin ang="2820000" scaled="0"/>
              <a:tileRect/>
            </a:gradFill>
            <a:ln>
              <a:solidFill>
                <a:srgbClr val="26AFA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3" name="TextBox 62"/>
            <p:cNvSpPr txBox="1"/>
            <p:nvPr/>
          </p:nvSpPr>
          <p:spPr>
            <a:xfrm>
              <a:off x="1079500" y="1371600"/>
              <a:ext cx="2667000" cy="677108"/>
            </a:xfrm>
            <a:prstGeom prst="rect">
              <a:avLst/>
            </a:prstGeom>
            <a:noFill/>
          </p:spPr>
          <p:txBody>
            <a:bodyPr wrap="square" rtlCol="0">
              <a:spAutoFit/>
            </a:bodyPr>
            <a:lstStyle/>
            <a:p>
              <a:pPr marL="342900" lvl="0" indent="-342900" algn="ctr"/>
              <a:r>
                <a:rPr lang="en-US" sz="2000" dirty="0">
                  <a:solidFill>
                    <a:schemeClr val="bg1"/>
                  </a:solidFill>
                  <a:cs typeface="Times New Roman" pitchFamily="18" charset="0"/>
                </a:rPr>
                <a:t>Source </a:t>
              </a:r>
              <a:r>
                <a:rPr lang="en-US" sz="2000" dirty="0" smtClean="0">
                  <a:solidFill>
                    <a:schemeClr val="bg1"/>
                  </a:solidFill>
                  <a:cs typeface="Times New Roman" pitchFamily="18" charset="0"/>
                </a:rPr>
                <a:t>System (ECP)</a:t>
              </a:r>
              <a:endParaRPr lang="en-US" sz="2000" dirty="0">
                <a:solidFill>
                  <a:schemeClr val="bg1"/>
                </a:solidFill>
                <a:cs typeface="Times New Roman" pitchFamily="18" charset="0"/>
              </a:endParaRPr>
            </a:p>
            <a:p>
              <a:endParaRPr lang="en-US" dirty="0">
                <a:solidFill>
                  <a:schemeClr val="bg1"/>
                </a:solidFill>
              </a:endParaRPr>
            </a:p>
          </p:txBody>
        </p:sp>
      </p:grpSp>
      <p:grpSp>
        <p:nvGrpSpPr>
          <p:cNvPr id="64" name="Group 63"/>
          <p:cNvGrpSpPr/>
          <p:nvPr/>
        </p:nvGrpSpPr>
        <p:grpSpPr>
          <a:xfrm>
            <a:off x="4664076" y="1279525"/>
            <a:ext cx="4100512" cy="4956175"/>
            <a:chOff x="4664076" y="1343025"/>
            <a:chExt cx="4100512" cy="4867275"/>
          </a:xfrm>
        </p:grpSpPr>
        <p:sp>
          <p:nvSpPr>
            <p:cNvPr id="65" name="Rounded Rectangle 64"/>
            <p:cNvSpPr/>
            <p:nvPr/>
          </p:nvSpPr>
          <p:spPr>
            <a:xfrm>
              <a:off x="4664076" y="1343025"/>
              <a:ext cx="4100512" cy="4867275"/>
            </a:xfrm>
            <a:prstGeom prst="roundRect">
              <a:avLst>
                <a:gd name="adj" fmla="val 4685"/>
              </a:avLst>
            </a:prstGeom>
            <a:gradFill flip="none" rotWithShape="1">
              <a:gsLst>
                <a:gs pos="100000">
                  <a:schemeClr val="accent3"/>
                </a:gs>
                <a:gs pos="0">
                  <a:srgbClr val="FFFFFF"/>
                </a:gs>
              </a:gsLst>
              <a:lin ang="174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0040" indent="-228600">
                <a:buAutoNum type="arabicPeriod"/>
              </a:pPr>
              <a:endParaRPr lang="en-US" sz="1400" dirty="0" smtClean="0">
                <a:solidFill>
                  <a:srgbClr val="334041"/>
                </a:solidFill>
              </a:endParaRPr>
            </a:p>
            <a:p>
              <a:pPr marL="320040" indent="-228600">
                <a:buAutoNum type="arabicPeriod"/>
              </a:pPr>
              <a:endParaRPr lang="en-US" sz="1400" dirty="0" smtClean="0">
                <a:solidFill>
                  <a:srgbClr val="334041"/>
                </a:solidFill>
              </a:endParaRPr>
            </a:p>
          </p:txBody>
        </p:sp>
        <p:sp>
          <p:nvSpPr>
            <p:cNvPr id="66" name="Round Same Side Corner Rectangle 65"/>
            <p:cNvSpPr/>
            <p:nvPr/>
          </p:nvSpPr>
          <p:spPr>
            <a:xfrm>
              <a:off x="4673600" y="1350431"/>
              <a:ext cx="4089400" cy="452969"/>
            </a:xfrm>
            <a:prstGeom prst="round2SameRect">
              <a:avLst>
                <a:gd name="adj1" fmla="val 38076"/>
                <a:gd name="adj2" fmla="val 0"/>
              </a:avLst>
            </a:prstGeom>
            <a:gradFill flip="none" rotWithShape="1">
              <a:gsLst>
                <a:gs pos="1000">
                  <a:schemeClr val="tx1"/>
                </a:gs>
                <a:gs pos="100000">
                  <a:srgbClr val="004B6B"/>
                </a:gs>
              </a:gsLst>
              <a:lin ang="2820000" scaled="0"/>
              <a:tileRect/>
            </a:gradFill>
            <a:ln>
              <a:solidFill>
                <a:schemeClr val="tx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7" name="TextBox 66"/>
            <p:cNvSpPr txBox="1"/>
            <p:nvPr/>
          </p:nvSpPr>
          <p:spPr>
            <a:xfrm>
              <a:off x="5384800" y="1371600"/>
              <a:ext cx="2667000" cy="677108"/>
            </a:xfrm>
            <a:prstGeom prst="rect">
              <a:avLst/>
            </a:prstGeom>
            <a:noFill/>
          </p:spPr>
          <p:txBody>
            <a:bodyPr wrap="square" rtlCol="0">
              <a:spAutoFit/>
            </a:bodyPr>
            <a:lstStyle/>
            <a:p>
              <a:pPr marL="342900" lvl="0" indent="-342900" algn="ctr"/>
              <a:r>
                <a:rPr lang="en-US" sz="2000" dirty="0" smtClean="0">
                  <a:solidFill>
                    <a:schemeClr val="bg1"/>
                  </a:solidFill>
                  <a:cs typeface="Times New Roman" pitchFamily="18" charset="0"/>
                </a:rPr>
                <a:t>Target System (ECP)</a:t>
              </a:r>
              <a:endParaRPr lang="en-US" sz="2000" dirty="0">
                <a:solidFill>
                  <a:schemeClr val="bg1"/>
                </a:solidFill>
                <a:cs typeface="Times New Roman" pitchFamily="18" charset="0"/>
              </a:endParaRPr>
            </a:p>
            <a:p>
              <a:endParaRPr lang="en-US" dirty="0">
                <a:solidFill>
                  <a:schemeClr val="bg1"/>
                </a:solidFill>
              </a:endParaRPr>
            </a:p>
          </p:txBody>
        </p:sp>
      </p:grpSp>
      <p:sp>
        <p:nvSpPr>
          <p:cNvPr id="2" name="Title 1"/>
          <p:cNvSpPr>
            <a:spLocks noGrp="1"/>
          </p:cNvSpPr>
          <p:nvPr>
            <p:ph type="title"/>
          </p:nvPr>
        </p:nvSpPr>
        <p:spPr/>
        <p:txBody>
          <a:bodyPr/>
          <a:lstStyle/>
          <a:p>
            <a:r>
              <a:rPr lang="en-US" dirty="0" smtClean="0"/>
              <a:t>SAP OS/DB Migration Export and Import Parallel Setup Architecture</a:t>
            </a:r>
            <a:endParaRPr lang="en-US" dirty="0"/>
          </a:p>
        </p:txBody>
      </p:sp>
      <p:sp>
        <p:nvSpPr>
          <p:cNvPr id="10" name="Rectangle 9"/>
          <p:cNvSpPr/>
          <p:nvPr/>
        </p:nvSpPr>
        <p:spPr>
          <a:xfrm>
            <a:off x="1172308" y="4935426"/>
            <a:ext cx="1734879" cy="1206092"/>
          </a:xfrm>
          <a:prstGeom prst="rect">
            <a:avLst/>
          </a:prstGeom>
          <a:gradFill flip="none" rotWithShape="1">
            <a:gsLst>
              <a:gs pos="0">
                <a:schemeClr val="bg1"/>
              </a:gs>
              <a:gs pos="99000">
                <a:schemeClr val="tx1">
                  <a:lumMod val="20000"/>
                  <a:lumOff val="80000"/>
                </a:schemeClr>
              </a:gs>
            </a:gsLst>
            <a:lin ang="2340000" scaled="0"/>
            <a:tileRect/>
          </a:gradFill>
          <a:ln>
            <a:solidFill>
              <a:srgbClr val="26AF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172308" y="2029733"/>
            <a:ext cx="1734879" cy="1473214"/>
          </a:xfrm>
          <a:prstGeom prst="rect">
            <a:avLst/>
          </a:prstGeom>
          <a:gradFill flip="none" rotWithShape="1">
            <a:gsLst>
              <a:gs pos="0">
                <a:schemeClr val="bg1"/>
              </a:gs>
              <a:gs pos="99000">
                <a:schemeClr val="tx1">
                  <a:lumMod val="20000"/>
                  <a:lumOff val="80000"/>
                </a:schemeClr>
              </a:gs>
            </a:gsLst>
            <a:lin ang="2340000" scaled="0"/>
            <a:tileRect/>
          </a:gradFill>
          <a:ln>
            <a:solidFill>
              <a:srgbClr val="26AF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221618" y="2089563"/>
            <a:ext cx="632582" cy="292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FFFFFF"/>
                </a:solidFill>
              </a:rPr>
              <a:t>Host</a:t>
            </a:r>
          </a:p>
          <a:p>
            <a:pPr algn="ctr"/>
            <a:r>
              <a:rPr lang="en-US" sz="900" dirty="0" err="1" smtClean="0">
                <a:solidFill>
                  <a:srgbClr val="FFFFFF"/>
                </a:solidFill>
              </a:rPr>
              <a:t>CI+DB</a:t>
            </a:r>
            <a:r>
              <a:rPr lang="en-US" sz="900" dirty="0" smtClean="0">
                <a:solidFill>
                  <a:srgbClr val="FFFFFF"/>
                </a:solidFill>
              </a:rPr>
              <a:t> </a:t>
            </a:r>
            <a:endParaRPr lang="en-US" sz="900" dirty="0">
              <a:solidFill>
                <a:srgbClr val="FFFFFF"/>
              </a:solidFill>
            </a:endParaRPr>
          </a:p>
        </p:txBody>
      </p:sp>
      <p:cxnSp>
        <p:nvCxnSpPr>
          <p:cNvPr id="18" name="Straight Connector 17"/>
          <p:cNvCxnSpPr/>
          <p:nvPr/>
        </p:nvCxnSpPr>
        <p:spPr>
          <a:xfrm>
            <a:off x="2084022" y="5439349"/>
            <a:ext cx="1" cy="209756"/>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937522" y="5016499"/>
            <a:ext cx="864084" cy="2127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MIGMON</a:t>
            </a:r>
            <a:r>
              <a:rPr lang="en-US" sz="1200" b="1" dirty="0" smtClean="0">
                <a:solidFill>
                  <a:schemeClr val="bg1"/>
                </a:solidFill>
              </a:rPr>
              <a:t>2</a:t>
            </a:r>
            <a:endParaRPr lang="en-US" sz="1200" b="1" dirty="0">
              <a:solidFill>
                <a:schemeClr val="bg1"/>
              </a:solidFill>
            </a:endParaRPr>
          </a:p>
        </p:txBody>
      </p:sp>
      <p:sp>
        <p:nvSpPr>
          <p:cNvPr id="20" name="Rectangle 19"/>
          <p:cNvSpPr/>
          <p:nvPr/>
        </p:nvSpPr>
        <p:spPr>
          <a:xfrm>
            <a:off x="2032000" y="2044701"/>
            <a:ext cx="841183" cy="203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MIGMON</a:t>
            </a:r>
          </a:p>
        </p:txBody>
      </p:sp>
      <p:sp>
        <p:nvSpPr>
          <p:cNvPr id="21" name="Rectangle 20"/>
          <p:cNvSpPr/>
          <p:nvPr/>
        </p:nvSpPr>
        <p:spPr>
          <a:xfrm>
            <a:off x="1172308" y="3609106"/>
            <a:ext cx="1713537" cy="1206092"/>
          </a:xfrm>
          <a:prstGeom prst="rect">
            <a:avLst/>
          </a:prstGeom>
          <a:gradFill flip="none" rotWithShape="1">
            <a:gsLst>
              <a:gs pos="0">
                <a:schemeClr val="bg1"/>
              </a:gs>
              <a:gs pos="99000">
                <a:schemeClr val="tx1">
                  <a:lumMod val="20000"/>
                  <a:lumOff val="80000"/>
                </a:schemeClr>
              </a:gs>
            </a:gsLst>
            <a:lin ang="2340000" scaled="0"/>
            <a:tileRect/>
          </a:gradFill>
          <a:ln>
            <a:solidFill>
              <a:srgbClr val="26AF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p:nvPr/>
        </p:nvCxnSpPr>
        <p:spPr>
          <a:xfrm>
            <a:off x="2062680" y="4113029"/>
            <a:ext cx="1" cy="209756"/>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916180" y="3721100"/>
            <a:ext cx="864084" cy="2037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MIGMON1</a:t>
            </a:r>
            <a:endParaRPr lang="en-US" sz="1050" b="1" dirty="0">
              <a:solidFill>
                <a:schemeClr val="bg1"/>
              </a:solidFill>
            </a:endParaRPr>
          </a:p>
        </p:txBody>
      </p:sp>
      <p:sp>
        <p:nvSpPr>
          <p:cNvPr id="26" name="Rectangle 25"/>
          <p:cNvSpPr/>
          <p:nvPr/>
        </p:nvSpPr>
        <p:spPr>
          <a:xfrm>
            <a:off x="7442038" y="3584950"/>
            <a:ext cx="1065936" cy="1206041"/>
          </a:xfrm>
          <a:prstGeom prst="rect">
            <a:avLst/>
          </a:prstGeom>
          <a:gradFill flip="none" rotWithShape="1">
            <a:gsLst>
              <a:gs pos="0">
                <a:schemeClr val="bg1"/>
              </a:gs>
              <a:gs pos="100000">
                <a:schemeClr val="tx2">
                  <a:lumMod val="20000"/>
                  <a:lumOff val="80000"/>
                </a:schemeClr>
              </a:gs>
            </a:gsLst>
            <a:lin ang="192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5146869" y="1968500"/>
            <a:ext cx="1733186" cy="1167841"/>
          </a:xfrm>
          <a:prstGeom prst="rect">
            <a:avLst/>
          </a:prstGeom>
          <a:gradFill flip="none" rotWithShape="1">
            <a:gsLst>
              <a:gs pos="0">
                <a:schemeClr val="bg1"/>
              </a:gs>
              <a:gs pos="100000">
                <a:schemeClr val="tx2">
                  <a:lumMod val="20000"/>
                  <a:lumOff val="80000"/>
                </a:schemeClr>
              </a:gs>
            </a:gsLst>
            <a:lin ang="192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146869" y="3671204"/>
            <a:ext cx="1764271" cy="1033533"/>
          </a:xfrm>
          <a:prstGeom prst="rect">
            <a:avLst/>
          </a:prstGeom>
          <a:gradFill flip="none" rotWithShape="1">
            <a:gsLst>
              <a:gs pos="0">
                <a:schemeClr val="bg1"/>
              </a:gs>
              <a:gs pos="100000">
                <a:schemeClr val="tx2">
                  <a:lumMod val="20000"/>
                  <a:lumOff val="80000"/>
                </a:schemeClr>
              </a:gs>
            </a:gsLst>
            <a:lin ang="192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5146869" y="4953001"/>
            <a:ext cx="1774752" cy="1113608"/>
          </a:xfrm>
          <a:prstGeom prst="rect">
            <a:avLst/>
          </a:prstGeom>
          <a:gradFill flip="none" rotWithShape="1">
            <a:gsLst>
              <a:gs pos="0">
                <a:schemeClr val="bg1"/>
              </a:gs>
              <a:gs pos="100000">
                <a:schemeClr val="tx2">
                  <a:lumMod val="20000"/>
                  <a:lumOff val="80000"/>
                </a:schemeClr>
              </a:gs>
            </a:gsLst>
            <a:lin ang="192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p:cNvGrpSpPr/>
          <p:nvPr/>
        </p:nvGrpSpPr>
        <p:grpSpPr>
          <a:xfrm>
            <a:off x="2265824" y="2162023"/>
            <a:ext cx="2839575" cy="3696224"/>
            <a:chOff x="2265825" y="2162023"/>
            <a:chExt cx="2458550" cy="3696224"/>
          </a:xfrm>
        </p:grpSpPr>
        <p:cxnSp>
          <p:nvCxnSpPr>
            <p:cNvPr id="36" name="Elbow Connector 35"/>
            <p:cNvCxnSpPr/>
            <p:nvPr/>
          </p:nvCxnSpPr>
          <p:spPr>
            <a:xfrm>
              <a:off x="2628899" y="5852890"/>
              <a:ext cx="2036886" cy="5357"/>
            </a:xfrm>
            <a:prstGeom prst="bentConnector3">
              <a:avLst>
                <a:gd name="adj1" fmla="val 50000"/>
              </a:avLst>
            </a:prstGeom>
            <a:ln w="38100" cmpd="sng">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flipV="1">
              <a:off x="2274445" y="2686001"/>
              <a:ext cx="2449930" cy="475740"/>
            </a:xfrm>
            <a:prstGeom prst="bentConnector3">
              <a:avLst>
                <a:gd name="adj1" fmla="val 50000"/>
              </a:avLst>
            </a:prstGeom>
            <a:ln w="38100" cmpd="sng">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65825" y="4515888"/>
              <a:ext cx="2435446" cy="0"/>
            </a:xfrm>
            <a:prstGeom prst="line">
              <a:avLst/>
            </a:prstGeom>
            <a:ln w="38100" cmpd="sng">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907187" y="2162023"/>
              <a:ext cx="1794084" cy="0"/>
            </a:xfrm>
            <a:prstGeom prst="straightConnector1">
              <a:avLst/>
            </a:prstGeom>
            <a:ln w="25400">
              <a:solidFill>
                <a:schemeClr val="accent6">
                  <a:lumMod val="75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880154" y="3854821"/>
              <a:ext cx="1794084" cy="0"/>
            </a:xfrm>
            <a:prstGeom prst="straightConnector1">
              <a:avLst/>
            </a:prstGeom>
            <a:ln w="25400">
              <a:solidFill>
                <a:schemeClr val="accent6">
                  <a:lumMod val="75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871701" y="5123727"/>
              <a:ext cx="1794084" cy="0"/>
            </a:xfrm>
            <a:prstGeom prst="straightConnector1">
              <a:avLst/>
            </a:prstGeom>
            <a:ln w="25400">
              <a:solidFill>
                <a:schemeClr val="accent6">
                  <a:lumMod val="75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a:off x="1661658" y="2801238"/>
            <a:ext cx="275864" cy="141516"/>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Elbow Connector 43"/>
          <p:cNvCxnSpPr>
            <a:endCxn id="26" idx="0"/>
          </p:cNvCxnSpPr>
          <p:nvPr/>
        </p:nvCxnSpPr>
        <p:spPr>
          <a:xfrm>
            <a:off x="6921621" y="2901444"/>
            <a:ext cx="1053385" cy="683505"/>
          </a:xfrm>
          <a:prstGeom prst="bentConnector2">
            <a:avLst/>
          </a:prstGeom>
          <a:ln w="38100" cmpd="sng"/>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0" idx="3"/>
            <a:endCxn id="26" idx="1"/>
          </p:cNvCxnSpPr>
          <p:nvPr/>
        </p:nvCxnSpPr>
        <p:spPr>
          <a:xfrm>
            <a:off x="6911140" y="4187971"/>
            <a:ext cx="530898" cy="0"/>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33" idx="3"/>
            <a:endCxn id="26" idx="2"/>
          </p:cNvCxnSpPr>
          <p:nvPr/>
        </p:nvCxnSpPr>
        <p:spPr>
          <a:xfrm flipV="1">
            <a:off x="6921621" y="4790991"/>
            <a:ext cx="1053385" cy="718814"/>
          </a:xfrm>
          <a:prstGeom prst="bentConnector2">
            <a:avLst/>
          </a:prstGeom>
          <a:ln w="38100" cmpd="sng"/>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221618" y="3671204"/>
            <a:ext cx="632582" cy="2320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smtClean="0">
                <a:solidFill>
                  <a:srgbClr val="FFFFFF"/>
                </a:solidFill>
              </a:rPr>
              <a:t>HostA</a:t>
            </a:r>
            <a:endParaRPr lang="en-US" sz="1050" dirty="0">
              <a:solidFill>
                <a:srgbClr val="FFFFFF"/>
              </a:solidFill>
            </a:endParaRPr>
          </a:p>
        </p:txBody>
      </p:sp>
      <p:sp>
        <p:nvSpPr>
          <p:cNvPr id="49" name="Rectangle 48"/>
          <p:cNvSpPr/>
          <p:nvPr/>
        </p:nvSpPr>
        <p:spPr>
          <a:xfrm>
            <a:off x="1221618" y="5025791"/>
            <a:ext cx="632582" cy="2320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smtClean="0">
                <a:solidFill>
                  <a:srgbClr val="FFFFFF"/>
                </a:solidFill>
              </a:rPr>
              <a:t>HostB</a:t>
            </a:r>
            <a:endParaRPr lang="en-US" sz="1050" dirty="0">
              <a:solidFill>
                <a:srgbClr val="FFFFFF"/>
              </a:solidFill>
            </a:endParaRPr>
          </a:p>
        </p:txBody>
      </p:sp>
      <p:sp>
        <p:nvSpPr>
          <p:cNvPr id="50" name="Rectangle 49"/>
          <p:cNvSpPr/>
          <p:nvPr/>
        </p:nvSpPr>
        <p:spPr>
          <a:xfrm>
            <a:off x="6134673" y="3759199"/>
            <a:ext cx="691761" cy="209461"/>
          </a:xfrm>
          <a:prstGeom prst="rect">
            <a:avLst/>
          </a:prstGeom>
          <a:solidFill>
            <a:srgbClr val="26A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smtClean="0">
                <a:solidFill>
                  <a:srgbClr val="FFFFFF"/>
                </a:solidFill>
              </a:rPr>
              <a:t>HostC</a:t>
            </a:r>
            <a:endParaRPr lang="en-US" sz="1050" dirty="0">
              <a:solidFill>
                <a:srgbClr val="FFFFFF"/>
              </a:solidFill>
            </a:endParaRPr>
          </a:p>
        </p:txBody>
      </p:sp>
      <p:sp>
        <p:nvSpPr>
          <p:cNvPr id="51" name="Rectangle 50"/>
          <p:cNvSpPr/>
          <p:nvPr/>
        </p:nvSpPr>
        <p:spPr>
          <a:xfrm>
            <a:off x="6184900" y="5039780"/>
            <a:ext cx="691761" cy="230720"/>
          </a:xfrm>
          <a:prstGeom prst="rect">
            <a:avLst/>
          </a:prstGeom>
          <a:solidFill>
            <a:srgbClr val="26A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smtClean="0">
                <a:solidFill>
                  <a:srgbClr val="FFFFFF"/>
                </a:solidFill>
              </a:rPr>
              <a:t>HostD</a:t>
            </a:r>
            <a:endParaRPr lang="en-US" sz="1050" dirty="0">
              <a:solidFill>
                <a:srgbClr val="FFFFFF"/>
              </a:solidFill>
            </a:endParaRPr>
          </a:p>
        </p:txBody>
      </p:sp>
      <p:sp>
        <p:nvSpPr>
          <p:cNvPr id="52" name="Rectangle 51"/>
          <p:cNvSpPr/>
          <p:nvPr/>
        </p:nvSpPr>
        <p:spPr>
          <a:xfrm>
            <a:off x="6083300" y="2008255"/>
            <a:ext cx="798088" cy="277745"/>
          </a:xfrm>
          <a:prstGeom prst="rect">
            <a:avLst/>
          </a:prstGeom>
          <a:solidFill>
            <a:srgbClr val="26A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FFFFFF"/>
                </a:solidFill>
              </a:rPr>
              <a:t>Host</a:t>
            </a:r>
          </a:p>
          <a:p>
            <a:pPr algn="ctr"/>
            <a:r>
              <a:rPr lang="en-US" sz="900" dirty="0" smtClean="0">
                <a:solidFill>
                  <a:srgbClr val="FFFFFF"/>
                </a:solidFill>
              </a:rPr>
              <a:t>ASCS+PAS</a:t>
            </a:r>
            <a:endParaRPr lang="en-US" sz="900" dirty="0">
              <a:solidFill>
                <a:srgbClr val="FFFFFF"/>
              </a:solidFill>
            </a:endParaRPr>
          </a:p>
        </p:txBody>
      </p:sp>
      <p:sp>
        <p:nvSpPr>
          <p:cNvPr id="53" name="Rectangle 52"/>
          <p:cNvSpPr/>
          <p:nvPr/>
        </p:nvSpPr>
        <p:spPr>
          <a:xfrm>
            <a:off x="7613328" y="3633586"/>
            <a:ext cx="736787" cy="177449"/>
          </a:xfrm>
          <a:prstGeom prst="rect">
            <a:avLst/>
          </a:prstGeom>
          <a:solidFill>
            <a:srgbClr val="26A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FFFFFF"/>
                </a:solidFill>
              </a:rPr>
              <a:t>DB </a:t>
            </a:r>
            <a:endParaRPr lang="en-US" sz="1200" dirty="0">
              <a:solidFill>
                <a:srgbClr val="FFFFFF"/>
              </a:solidFill>
            </a:endParaRPr>
          </a:p>
        </p:txBody>
      </p:sp>
      <p:sp>
        <p:nvSpPr>
          <p:cNvPr id="5" name="TextBox 4"/>
          <p:cNvSpPr txBox="1"/>
          <p:nvPr/>
        </p:nvSpPr>
        <p:spPr>
          <a:xfrm>
            <a:off x="3247637" y="1932458"/>
            <a:ext cx="1093012" cy="488211"/>
          </a:xfrm>
          <a:prstGeom prst="rect">
            <a:avLst/>
          </a:prstGeom>
          <a:gradFill flip="none" rotWithShape="1">
            <a:gsLst>
              <a:gs pos="0">
                <a:schemeClr val="bg1"/>
              </a:gs>
              <a:gs pos="100000">
                <a:schemeClr val="tx1">
                  <a:lumMod val="20000"/>
                  <a:lumOff val="80000"/>
                </a:schemeClr>
              </a:gs>
            </a:gsLst>
            <a:lin ang="2280000" scaled="0"/>
            <a:tileRect/>
          </a:gradFill>
          <a:ln>
            <a:solidFill>
              <a:srgbClr val="26AFAE"/>
            </a:solidFill>
          </a:ln>
        </p:spPr>
        <p:txBody>
          <a:bodyPr wrap="square" rtlCol="0">
            <a:spAutoFit/>
          </a:bodyPr>
          <a:lstStyle/>
          <a:p>
            <a:pPr>
              <a:lnSpc>
                <a:spcPct val="95000"/>
              </a:lnSpc>
            </a:pPr>
            <a:r>
              <a:rPr lang="en-US" sz="900" b="1" dirty="0" smtClean="0"/>
              <a:t>Export and Import Parallel: </a:t>
            </a:r>
          </a:p>
          <a:p>
            <a:pPr>
              <a:lnSpc>
                <a:spcPct val="95000"/>
              </a:lnSpc>
            </a:pPr>
            <a:r>
              <a:rPr lang="en-US" sz="900" b="1" dirty="0" smtClean="0"/>
              <a:t>Rest tables</a:t>
            </a:r>
          </a:p>
        </p:txBody>
      </p:sp>
      <p:sp>
        <p:nvSpPr>
          <p:cNvPr id="6" name="TextBox 5"/>
          <p:cNvSpPr txBox="1"/>
          <p:nvPr/>
        </p:nvSpPr>
        <p:spPr>
          <a:xfrm>
            <a:off x="3216072" y="3529592"/>
            <a:ext cx="1124577" cy="751360"/>
          </a:xfrm>
          <a:prstGeom prst="rect">
            <a:avLst/>
          </a:prstGeom>
          <a:gradFill flip="none" rotWithShape="1">
            <a:gsLst>
              <a:gs pos="0">
                <a:schemeClr val="bg1"/>
              </a:gs>
              <a:gs pos="100000">
                <a:schemeClr val="tx1">
                  <a:lumMod val="20000"/>
                  <a:lumOff val="80000"/>
                </a:schemeClr>
              </a:gs>
            </a:gsLst>
            <a:lin ang="2280000" scaled="0"/>
            <a:tileRect/>
          </a:gradFill>
          <a:ln>
            <a:solidFill>
              <a:srgbClr val="26AFAE"/>
            </a:solidFill>
          </a:ln>
        </p:spPr>
        <p:txBody>
          <a:bodyPr wrap="square" rtlCol="0">
            <a:spAutoFit/>
          </a:bodyPr>
          <a:lstStyle/>
          <a:p>
            <a:pPr>
              <a:lnSpc>
                <a:spcPct val="95000"/>
              </a:lnSpc>
            </a:pPr>
            <a:r>
              <a:rPr lang="en-US" sz="900" b="1" dirty="0" smtClean="0"/>
              <a:t>Export and Import Parallel: </a:t>
            </a:r>
          </a:p>
          <a:p>
            <a:pPr>
              <a:lnSpc>
                <a:spcPct val="95000"/>
              </a:lnSpc>
            </a:pPr>
            <a:r>
              <a:rPr lang="en-US" sz="900" b="1" dirty="0" smtClean="0"/>
              <a:t>Big Tables with Cluster Tables – Part1</a:t>
            </a:r>
          </a:p>
        </p:txBody>
      </p:sp>
      <p:sp>
        <p:nvSpPr>
          <p:cNvPr id="7" name="TextBox 6"/>
          <p:cNvSpPr txBox="1"/>
          <p:nvPr/>
        </p:nvSpPr>
        <p:spPr>
          <a:xfrm>
            <a:off x="3247637" y="4892516"/>
            <a:ext cx="1093012" cy="751360"/>
          </a:xfrm>
          <a:prstGeom prst="rect">
            <a:avLst/>
          </a:prstGeom>
          <a:gradFill flip="none" rotWithShape="1">
            <a:gsLst>
              <a:gs pos="0">
                <a:schemeClr val="bg1"/>
              </a:gs>
              <a:gs pos="100000">
                <a:schemeClr val="tx1">
                  <a:lumMod val="20000"/>
                  <a:lumOff val="80000"/>
                </a:schemeClr>
              </a:gs>
            </a:gsLst>
            <a:lin ang="2280000" scaled="0"/>
            <a:tileRect/>
          </a:gradFill>
          <a:ln>
            <a:solidFill>
              <a:srgbClr val="26AFAE"/>
            </a:solidFill>
          </a:ln>
        </p:spPr>
        <p:txBody>
          <a:bodyPr wrap="square" rtlCol="0">
            <a:spAutoFit/>
          </a:bodyPr>
          <a:lstStyle/>
          <a:p>
            <a:pPr>
              <a:lnSpc>
                <a:spcPct val="95000"/>
              </a:lnSpc>
            </a:pPr>
            <a:r>
              <a:rPr lang="en-US" sz="900" b="1" dirty="0"/>
              <a:t>Export </a:t>
            </a:r>
            <a:r>
              <a:rPr lang="en-US" sz="900" b="1" dirty="0" smtClean="0"/>
              <a:t>and Import Parallel</a:t>
            </a:r>
            <a:r>
              <a:rPr lang="en-US" sz="900" b="1" dirty="0"/>
              <a:t>: </a:t>
            </a:r>
          </a:p>
          <a:p>
            <a:pPr>
              <a:lnSpc>
                <a:spcPct val="95000"/>
              </a:lnSpc>
            </a:pPr>
            <a:r>
              <a:rPr lang="en-US" sz="900" b="1" dirty="0"/>
              <a:t>Big T</a:t>
            </a:r>
            <a:r>
              <a:rPr lang="en-US" sz="900" b="1" dirty="0" smtClean="0"/>
              <a:t>ables  </a:t>
            </a:r>
            <a:r>
              <a:rPr lang="en-US" sz="900" b="1" dirty="0"/>
              <a:t>with Cluster T</a:t>
            </a:r>
            <a:r>
              <a:rPr lang="en-US" sz="900" b="1" dirty="0" smtClean="0"/>
              <a:t>ables –Part2</a:t>
            </a:r>
          </a:p>
        </p:txBody>
      </p:sp>
      <p:sp>
        <p:nvSpPr>
          <p:cNvPr id="56" name="TextBox 55"/>
          <p:cNvSpPr txBox="1"/>
          <p:nvPr/>
        </p:nvSpPr>
        <p:spPr>
          <a:xfrm>
            <a:off x="2920834" y="2585840"/>
            <a:ext cx="729793" cy="230832"/>
          </a:xfrm>
          <a:prstGeom prst="rect">
            <a:avLst/>
          </a:prstGeom>
          <a:solidFill>
            <a:schemeClr val="accent2"/>
          </a:solidFill>
        </p:spPr>
        <p:txBody>
          <a:bodyPr wrap="none" rtlCol="0">
            <a:spAutoFit/>
          </a:bodyPr>
          <a:lstStyle/>
          <a:p>
            <a:r>
              <a:rPr lang="en-US" sz="900" b="1" dirty="0" smtClean="0">
                <a:solidFill>
                  <a:schemeClr val="bg1"/>
                </a:solidFill>
              </a:rPr>
              <a:t>NFS Read</a:t>
            </a:r>
            <a:endParaRPr lang="en-US" sz="900" b="1" dirty="0">
              <a:solidFill>
                <a:schemeClr val="bg1"/>
              </a:solidFill>
            </a:endParaRPr>
          </a:p>
        </p:txBody>
      </p:sp>
      <p:sp>
        <p:nvSpPr>
          <p:cNvPr id="57" name="TextBox 56"/>
          <p:cNvSpPr txBox="1"/>
          <p:nvPr/>
        </p:nvSpPr>
        <p:spPr>
          <a:xfrm>
            <a:off x="2920834" y="4460243"/>
            <a:ext cx="729793" cy="230832"/>
          </a:xfrm>
          <a:prstGeom prst="rect">
            <a:avLst/>
          </a:prstGeom>
          <a:solidFill>
            <a:schemeClr val="accent2"/>
          </a:solidFill>
        </p:spPr>
        <p:txBody>
          <a:bodyPr wrap="none" rtlCol="0">
            <a:spAutoFit/>
          </a:bodyPr>
          <a:lstStyle/>
          <a:p>
            <a:r>
              <a:rPr lang="en-US" sz="900" b="1" dirty="0" smtClean="0">
                <a:solidFill>
                  <a:schemeClr val="bg1"/>
                </a:solidFill>
              </a:rPr>
              <a:t>NFS Read</a:t>
            </a:r>
            <a:endParaRPr lang="en-US" sz="900" b="1" dirty="0">
              <a:solidFill>
                <a:schemeClr val="bg1"/>
              </a:solidFill>
            </a:endParaRPr>
          </a:p>
        </p:txBody>
      </p:sp>
      <p:sp>
        <p:nvSpPr>
          <p:cNvPr id="58" name="TextBox 57"/>
          <p:cNvSpPr txBox="1"/>
          <p:nvPr/>
        </p:nvSpPr>
        <p:spPr>
          <a:xfrm>
            <a:off x="2939539" y="6096491"/>
            <a:ext cx="729793" cy="230832"/>
          </a:xfrm>
          <a:prstGeom prst="rect">
            <a:avLst/>
          </a:prstGeom>
          <a:solidFill>
            <a:schemeClr val="accent2"/>
          </a:solidFill>
        </p:spPr>
        <p:txBody>
          <a:bodyPr wrap="none" rtlCol="0">
            <a:spAutoFit/>
          </a:bodyPr>
          <a:lstStyle/>
          <a:p>
            <a:r>
              <a:rPr lang="en-US" sz="900" b="1" dirty="0" smtClean="0">
                <a:solidFill>
                  <a:schemeClr val="bg1"/>
                </a:solidFill>
              </a:rPr>
              <a:t>NFS Read</a:t>
            </a:r>
            <a:endParaRPr lang="en-US" sz="900" b="1" dirty="0">
              <a:solidFill>
                <a:schemeClr val="bg1"/>
              </a:solidFill>
            </a:endParaRPr>
          </a:p>
        </p:txBody>
      </p:sp>
      <p:pic>
        <p:nvPicPr>
          <p:cNvPr id="72" name="Picture 71" descr="Device_ibm_tower_3043_unknown_64.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93800" y="2390460"/>
            <a:ext cx="657540" cy="657540"/>
          </a:xfrm>
          <a:prstGeom prst="rect">
            <a:avLst/>
          </a:prstGeom>
        </p:spPr>
      </p:pic>
      <p:grpSp>
        <p:nvGrpSpPr>
          <p:cNvPr id="74" name="Group 73"/>
          <p:cNvGrpSpPr/>
          <p:nvPr/>
        </p:nvGrpSpPr>
        <p:grpSpPr>
          <a:xfrm>
            <a:off x="1778000" y="5422900"/>
            <a:ext cx="812800" cy="812800"/>
            <a:chOff x="901700" y="5461000"/>
            <a:chExt cx="812800" cy="812800"/>
          </a:xfrm>
        </p:grpSpPr>
        <p:pic>
          <p:nvPicPr>
            <p:cNvPr id="69" name="Picture 68" descr="Device_database_3036_warning_6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1700" y="5461000"/>
              <a:ext cx="812800" cy="812800"/>
            </a:xfrm>
            <a:prstGeom prst="rect">
              <a:avLst/>
            </a:prstGeom>
          </p:spPr>
        </p:pic>
        <p:sp>
          <p:nvSpPr>
            <p:cNvPr id="73" name="TextBox 72"/>
            <p:cNvSpPr txBox="1"/>
            <p:nvPr/>
          </p:nvSpPr>
          <p:spPr>
            <a:xfrm>
              <a:off x="927100" y="5676900"/>
              <a:ext cx="723900" cy="427809"/>
            </a:xfrm>
            <a:prstGeom prst="rect">
              <a:avLst/>
            </a:prstGeom>
            <a:noFill/>
          </p:spPr>
          <p:txBody>
            <a:bodyPr wrap="square" rtlCol="0">
              <a:spAutoFit/>
            </a:bodyPr>
            <a:lstStyle/>
            <a:p>
              <a:pPr lvl="0" algn="ctr">
                <a:lnSpc>
                  <a:spcPct val="90000"/>
                </a:lnSpc>
              </a:pPr>
              <a:r>
                <a:rPr lang="en-US" sz="1200" dirty="0">
                  <a:solidFill>
                    <a:srgbClr val="334041"/>
                  </a:solidFill>
                </a:rPr>
                <a:t>Export</a:t>
              </a:r>
            </a:p>
            <a:p>
              <a:pPr lvl="0" algn="ctr">
                <a:lnSpc>
                  <a:spcPct val="90000"/>
                </a:lnSpc>
              </a:pPr>
              <a:r>
                <a:rPr lang="en-US" sz="1200" dirty="0" smtClean="0">
                  <a:solidFill>
                    <a:srgbClr val="334041"/>
                  </a:solidFill>
                </a:rPr>
                <a:t>dump</a:t>
              </a:r>
              <a:endParaRPr lang="en-US" sz="1200" dirty="0">
                <a:solidFill>
                  <a:srgbClr val="334041"/>
                </a:solidFill>
              </a:endParaRPr>
            </a:p>
          </p:txBody>
        </p:sp>
      </p:grpSp>
      <p:grpSp>
        <p:nvGrpSpPr>
          <p:cNvPr id="75" name="Group 74"/>
          <p:cNvGrpSpPr/>
          <p:nvPr/>
        </p:nvGrpSpPr>
        <p:grpSpPr>
          <a:xfrm>
            <a:off x="1778000" y="4178300"/>
            <a:ext cx="749299" cy="749299"/>
            <a:chOff x="901700" y="5524500"/>
            <a:chExt cx="749299" cy="749299"/>
          </a:xfrm>
        </p:grpSpPr>
        <p:pic>
          <p:nvPicPr>
            <p:cNvPr id="76" name="Picture 75" descr="Device_database_3036_warning_6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1700" y="5524500"/>
              <a:ext cx="749299" cy="749299"/>
            </a:xfrm>
            <a:prstGeom prst="rect">
              <a:avLst/>
            </a:prstGeom>
          </p:spPr>
        </p:pic>
        <p:sp>
          <p:nvSpPr>
            <p:cNvPr id="77" name="TextBox 76"/>
            <p:cNvSpPr txBox="1"/>
            <p:nvPr/>
          </p:nvSpPr>
          <p:spPr>
            <a:xfrm>
              <a:off x="924632" y="5703153"/>
              <a:ext cx="700967" cy="427809"/>
            </a:xfrm>
            <a:prstGeom prst="rect">
              <a:avLst/>
            </a:prstGeom>
            <a:noFill/>
          </p:spPr>
          <p:txBody>
            <a:bodyPr wrap="square" rtlCol="0">
              <a:spAutoFit/>
            </a:bodyPr>
            <a:lstStyle/>
            <a:p>
              <a:pPr lvl="0" algn="ctr">
                <a:lnSpc>
                  <a:spcPct val="90000"/>
                </a:lnSpc>
              </a:pPr>
              <a:r>
                <a:rPr lang="en-US" sz="1200" dirty="0">
                  <a:solidFill>
                    <a:srgbClr val="334041"/>
                  </a:solidFill>
                </a:rPr>
                <a:t>Export</a:t>
              </a:r>
            </a:p>
            <a:p>
              <a:pPr lvl="0" algn="ctr">
                <a:lnSpc>
                  <a:spcPct val="90000"/>
                </a:lnSpc>
              </a:pPr>
              <a:r>
                <a:rPr lang="en-US" sz="1200" dirty="0" smtClean="0">
                  <a:solidFill>
                    <a:srgbClr val="334041"/>
                  </a:solidFill>
                </a:rPr>
                <a:t>dump</a:t>
              </a:r>
              <a:endParaRPr lang="en-US" sz="1200" dirty="0">
                <a:solidFill>
                  <a:srgbClr val="334041"/>
                </a:solidFill>
              </a:endParaRPr>
            </a:p>
          </p:txBody>
        </p:sp>
      </p:grpSp>
      <p:grpSp>
        <p:nvGrpSpPr>
          <p:cNvPr id="78" name="Group 77"/>
          <p:cNvGrpSpPr/>
          <p:nvPr/>
        </p:nvGrpSpPr>
        <p:grpSpPr>
          <a:xfrm>
            <a:off x="1778000" y="2679700"/>
            <a:ext cx="812800" cy="812800"/>
            <a:chOff x="901700" y="5461000"/>
            <a:chExt cx="812800" cy="812800"/>
          </a:xfrm>
        </p:grpSpPr>
        <p:pic>
          <p:nvPicPr>
            <p:cNvPr id="79" name="Picture 78" descr="Device_database_3036_warning_6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1700" y="5461000"/>
              <a:ext cx="812800" cy="812800"/>
            </a:xfrm>
            <a:prstGeom prst="rect">
              <a:avLst/>
            </a:prstGeom>
          </p:spPr>
        </p:pic>
        <p:sp>
          <p:nvSpPr>
            <p:cNvPr id="80" name="TextBox 79"/>
            <p:cNvSpPr txBox="1"/>
            <p:nvPr/>
          </p:nvSpPr>
          <p:spPr>
            <a:xfrm>
              <a:off x="927100" y="5676900"/>
              <a:ext cx="723900" cy="427809"/>
            </a:xfrm>
            <a:prstGeom prst="rect">
              <a:avLst/>
            </a:prstGeom>
            <a:noFill/>
          </p:spPr>
          <p:txBody>
            <a:bodyPr wrap="square" rtlCol="0">
              <a:spAutoFit/>
            </a:bodyPr>
            <a:lstStyle/>
            <a:p>
              <a:pPr lvl="0" algn="ctr">
                <a:lnSpc>
                  <a:spcPct val="90000"/>
                </a:lnSpc>
              </a:pPr>
              <a:r>
                <a:rPr lang="en-US" sz="1200" dirty="0">
                  <a:solidFill>
                    <a:srgbClr val="334041"/>
                  </a:solidFill>
                </a:rPr>
                <a:t>Export</a:t>
              </a:r>
            </a:p>
            <a:p>
              <a:pPr lvl="0" algn="ctr">
                <a:lnSpc>
                  <a:spcPct val="90000"/>
                </a:lnSpc>
              </a:pPr>
              <a:r>
                <a:rPr lang="en-US" sz="1200" dirty="0" smtClean="0">
                  <a:solidFill>
                    <a:srgbClr val="334041"/>
                  </a:solidFill>
                </a:rPr>
                <a:t>dump</a:t>
              </a:r>
              <a:endParaRPr lang="en-US" sz="1200" dirty="0">
                <a:solidFill>
                  <a:srgbClr val="334041"/>
                </a:solidFill>
              </a:endParaRPr>
            </a:p>
          </p:txBody>
        </p:sp>
      </p:grpSp>
      <p:grpSp>
        <p:nvGrpSpPr>
          <p:cNvPr id="84" name="Group 83"/>
          <p:cNvGrpSpPr/>
          <p:nvPr/>
        </p:nvGrpSpPr>
        <p:grpSpPr>
          <a:xfrm>
            <a:off x="5154680" y="2082801"/>
            <a:ext cx="864084" cy="3184561"/>
            <a:chOff x="2093980" y="2197101"/>
            <a:chExt cx="864084" cy="3184561"/>
          </a:xfrm>
        </p:grpSpPr>
        <p:sp>
          <p:nvSpPr>
            <p:cNvPr id="81" name="Rectangle 80"/>
            <p:cNvSpPr/>
            <p:nvPr/>
          </p:nvSpPr>
          <p:spPr>
            <a:xfrm>
              <a:off x="2093980" y="5168899"/>
              <a:ext cx="864084" cy="2127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MIGMON</a:t>
              </a:r>
              <a:r>
                <a:rPr lang="en-US" sz="1200" b="1" dirty="0" smtClean="0">
                  <a:solidFill>
                    <a:schemeClr val="bg1"/>
                  </a:solidFill>
                </a:rPr>
                <a:t>2</a:t>
              </a:r>
              <a:endParaRPr lang="en-US" sz="1200" b="1" dirty="0">
                <a:solidFill>
                  <a:schemeClr val="bg1"/>
                </a:solidFill>
              </a:endParaRPr>
            </a:p>
          </p:txBody>
        </p:sp>
        <p:sp>
          <p:nvSpPr>
            <p:cNvPr id="82" name="Rectangle 81"/>
            <p:cNvSpPr/>
            <p:nvPr/>
          </p:nvSpPr>
          <p:spPr>
            <a:xfrm>
              <a:off x="2093980" y="2197101"/>
              <a:ext cx="841183" cy="203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MIGMON</a:t>
              </a:r>
            </a:p>
          </p:txBody>
        </p:sp>
        <p:sp>
          <p:nvSpPr>
            <p:cNvPr id="83" name="Rectangle 82"/>
            <p:cNvSpPr/>
            <p:nvPr/>
          </p:nvSpPr>
          <p:spPr>
            <a:xfrm>
              <a:off x="2093980" y="3886200"/>
              <a:ext cx="864084" cy="2037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bg1"/>
                  </a:solidFill>
                </a:rPr>
                <a:t>MIGMON1</a:t>
              </a:r>
              <a:endParaRPr lang="en-US" sz="1050" b="1" dirty="0">
                <a:solidFill>
                  <a:schemeClr val="bg1"/>
                </a:solidFill>
              </a:endParaRPr>
            </a:p>
          </p:txBody>
        </p:sp>
      </p:grpSp>
      <p:pic>
        <p:nvPicPr>
          <p:cNvPr id="95" name="Picture 94" descr="Device_cluster_controller_3072_unknown_64.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87159" y="3937594"/>
            <a:ext cx="1203642" cy="320450"/>
          </a:xfrm>
          <a:prstGeom prst="rect">
            <a:avLst/>
          </a:prstGeom>
        </p:spPr>
      </p:pic>
      <p:pic>
        <p:nvPicPr>
          <p:cNvPr id="96" name="Picture 95" descr="Device_cluster_controller_3072_unknown_64.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60860" y="5245506"/>
            <a:ext cx="1203642" cy="320450"/>
          </a:xfrm>
          <a:prstGeom prst="rect">
            <a:avLst/>
          </a:prstGeom>
        </p:spPr>
      </p:pic>
      <p:pic>
        <p:nvPicPr>
          <p:cNvPr id="97" name="Picture 96" descr="Device_cluster_controller_3072_unknown_64.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84800" y="5372215"/>
            <a:ext cx="1203642" cy="320450"/>
          </a:xfrm>
          <a:prstGeom prst="rect">
            <a:avLst/>
          </a:prstGeom>
        </p:spPr>
      </p:pic>
      <p:pic>
        <p:nvPicPr>
          <p:cNvPr id="98" name="Picture 97" descr="Device_cluster_controller_3072_unknown_64.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84800" y="4060251"/>
            <a:ext cx="1203642" cy="320450"/>
          </a:xfrm>
          <a:prstGeom prst="rect">
            <a:avLst/>
          </a:prstGeom>
        </p:spPr>
      </p:pic>
      <p:pic>
        <p:nvPicPr>
          <p:cNvPr id="99" name="Picture 98" descr="Device_cluster_controller_3072_unknown_64.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37135" y="2294939"/>
            <a:ext cx="1203642" cy="320450"/>
          </a:xfrm>
          <a:prstGeom prst="rect">
            <a:avLst/>
          </a:prstGeom>
        </p:spPr>
      </p:pic>
      <p:grpSp>
        <p:nvGrpSpPr>
          <p:cNvPr id="101" name="Group 100"/>
          <p:cNvGrpSpPr/>
          <p:nvPr/>
        </p:nvGrpSpPr>
        <p:grpSpPr>
          <a:xfrm>
            <a:off x="1072660" y="2901444"/>
            <a:ext cx="1086340" cy="708906"/>
            <a:chOff x="1072660" y="2901444"/>
            <a:chExt cx="1086340" cy="708906"/>
          </a:xfrm>
        </p:grpSpPr>
        <p:pic>
          <p:nvPicPr>
            <p:cNvPr id="94" name="Picture 93" descr="Device_database_3036_unknown_64.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57380" y="2901444"/>
              <a:ext cx="558800" cy="558800"/>
            </a:xfrm>
            <a:prstGeom prst="rect">
              <a:avLst/>
            </a:prstGeom>
          </p:spPr>
        </p:pic>
        <p:sp>
          <p:nvSpPr>
            <p:cNvPr id="100" name="TextBox 99"/>
            <p:cNvSpPr txBox="1"/>
            <p:nvPr/>
          </p:nvSpPr>
          <p:spPr>
            <a:xfrm>
              <a:off x="1072660" y="3117907"/>
              <a:ext cx="1086340" cy="492443"/>
            </a:xfrm>
            <a:prstGeom prst="rect">
              <a:avLst/>
            </a:prstGeom>
            <a:noFill/>
          </p:spPr>
          <p:txBody>
            <a:bodyPr wrap="square" rtlCol="0">
              <a:spAutoFit/>
            </a:bodyPr>
            <a:lstStyle/>
            <a:p>
              <a:pPr lvl="0" algn="ctr"/>
              <a:r>
                <a:rPr lang="en-US" sz="800" dirty="0">
                  <a:solidFill>
                    <a:schemeClr val="bg1"/>
                  </a:solidFill>
                </a:rPr>
                <a:t>Oracle DB</a:t>
              </a:r>
            </a:p>
            <a:p>
              <a:endParaRPr lang="en-US" dirty="0">
                <a:solidFill>
                  <a:schemeClr val="bg1"/>
                </a:solidFill>
              </a:endParaRPr>
            </a:p>
          </p:txBody>
        </p:sp>
      </p:grpSp>
      <p:pic>
        <p:nvPicPr>
          <p:cNvPr id="105" name="Picture 104" descr="Device_cluster_controller_3072_unknown_64.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506535" y="3937594"/>
            <a:ext cx="936942" cy="320450"/>
          </a:xfrm>
          <a:prstGeom prst="rect">
            <a:avLst/>
          </a:prstGeom>
        </p:spPr>
      </p:pic>
      <p:grpSp>
        <p:nvGrpSpPr>
          <p:cNvPr id="102" name="Group 101"/>
          <p:cNvGrpSpPr/>
          <p:nvPr/>
        </p:nvGrpSpPr>
        <p:grpSpPr>
          <a:xfrm>
            <a:off x="7309388" y="4059835"/>
            <a:ext cx="1086340" cy="708906"/>
            <a:chOff x="1072660" y="2901444"/>
            <a:chExt cx="1086340" cy="708906"/>
          </a:xfrm>
        </p:grpSpPr>
        <p:pic>
          <p:nvPicPr>
            <p:cNvPr id="103" name="Picture 102" descr="Device_database_3036_unknown_64.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57380" y="2901444"/>
              <a:ext cx="558800" cy="558800"/>
            </a:xfrm>
            <a:prstGeom prst="rect">
              <a:avLst/>
            </a:prstGeom>
          </p:spPr>
        </p:pic>
        <p:sp>
          <p:nvSpPr>
            <p:cNvPr id="104" name="TextBox 103"/>
            <p:cNvSpPr txBox="1"/>
            <p:nvPr/>
          </p:nvSpPr>
          <p:spPr>
            <a:xfrm>
              <a:off x="1072660" y="3117907"/>
              <a:ext cx="1086340" cy="492443"/>
            </a:xfrm>
            <a:prstGeom prst="rect">
              <a:avLst/>
            </a:prstGeom>
            <a:noFill/>
          </p:spPr>
          <p:txBody>
            <a:bodyPr wrap="square" rtlCol="0">
              <a:spAutoFit/>
            </a:bodyPr>
            <a:lstStyle/>
            <a:p>
              <a:pPr lvl="0" algn="ctr"/>
              <a:r>
                <a:rPr lang="en-US" sz="800" dirty="0">
                  <a:solidFill>
                    <a:schemeClr val="bg1"/>
                  </a:solidFill>
                </a:rPr>
                <a:t>Oracle DB</a:t>
              </a:r>
            </a:p>
            <a:p>
              <a:endParaRPr lang="en-US" dirty="0">
                <a:solidFill>
                  <a:schemeClr val="bg1"/>
                </a:solidFill>
              </a:endParaRPr>
            </a:p>
          </p:txBody>
        </p:sp>
      </p:grpSp>
    </p:spTree>
    <p:extLst>
      <p:ext uri="{BB962C8B-B14F-4D97-AF65-F5344CB8AC3E}">
        <p14:creationId xmlns:p14="http://schemas.microsoft.com/office/powerpoint/2010/main" val="858158691"/>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L63307.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700" y="0"/>
            <a:ext cx="9144000" cy="5308600"/>
          </a:xfrm>
          <a:prstGeom prst="rect">
            <a:avLst/>
          </a:prstGeom>
        </p:spPr>
      </p:pic>
      <p:pic>
        <p:nvPicPr>
          <p:cNvPr id="6" name="Picture 5" descr="AL77158.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487617" y="301072"/>
            <a:ext cx="9144000" cy="5152821"/>
          </a:xfrm>
          <a:prstGeom prst="rect">
            <a:avLst/>
          </a:prstGeom>
        </p:spPr>
      </p:pic>
      <p:pic>
        <p:nvPicPr>
          <p:cNvPr id="18" name="Picture 2" descr="C:\Documents and Settings\contractor\Desktop\Blue_Green_Gradient.png"/>
          <p:cNvPicPr>
            <a:picLocks noChangeAspect="1" noChangeArrowheads="1"/>
          </p:cNvPicPr>
          <p:nvPr/>
        </p:nvPicPr>
        <p:blipFill>
          <a:blip r:embed="rId5" cstate="print"/>
          <a:srcRect/>
          <a:stretch>
            <a:fillRect/>
          </a:stretch>
        </p:blipFill>
        <p:spPr bwMode="auto">
          <a:xfrm>
            <a:off x="-12700" y="5058692"/>
            <a:ext cx="9156700" cy="1822610"/>
          </a:xfrm>
          <a:prstGeom prst="rect">
            <a:avLst/>
          </a:prstGeom>
          <a:noFill/>
        </p:spPr>
      </p:pic>
      <p:sp>
        <p:nvSpPr>
          <p:cNvPr id="10" name="Rounded Rectangle 9"/>
          <p:cNvSpPr/>
          <p:nvPr/>
        </p:nvSpPr>
        <p:spPr>
          <a:xfrm flipH="1">
            <a:off x="8003815" y="4571852"/>
            <a:ext cx="809892" cy="2845390"/>
          </a:xfrm>
          <a:prstGeom prst="roundRect">
            <a:avLst>
              <a:gd name="adj" fmla="val 50000"/>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Rounded Rectangle 12"/>
          <p:cNvSpPr/>
          <p:nvPr/>
        </p:nvSpPr>
        <p:spPr>
          <a:xfrm flipH="1">
            <a:off x="379926" y="259294"/>
            <a:ext cx="809892" cy="2618189"/>
          </a:xfrm>
          <a:prstGeom prst="roundRect">
            <a:avLst>
              <a:gd name="adj" fmla="val 50000"/>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Rounded Rectangle 13"/>
          <p:cNvSpPr/>
          <p:nvPr/>
        </p:nvSpPr>
        <p:spPr>
          <a:xfrm rot="10800000" flipH="1">
            <a:off x="954200" y="2114822"/>
            <a:ext cx="809892" cy="4474502"/>
          </a:xfrm>
          <a:prstGeom prst="roundRect">
            <a:avLst>
              <a:gd name="adj" fmla="val 50000"/>
            </a:avLst>
          </a:prstGeom>
          <a:gradFill flip="none" rotWithShape="1">
            <a:gsLst>
              <a:gs pos="55000">
                <a:schemeClr val="bg1">
                  <a:alpha val="30000"/>
                </a:schemeClr>
              </a:gs>
              <a:gs pos="100000">
                <a:schemeClr val="bg1">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 name="Rectangle 6"/>
          <p:cNvSpPr/>
          <p:nvPr/>
        </p:nvSpPr>
        <p:spPr>
          <a:xfrm>
            <a:off x="-12687" y="4472677"/>
            <a:ext cx="5223754" cy="595615"/>
          </a:xfrm>
          <a:prstGeom prst="rect">
            <a:avLst/>
          </a:prstGeom>
          <a:solidFill>
            <a:schemeClr val="tx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5425">
              <a:tabLst>
                <a:tab pos="4687888" algn="l"/>
              </a:tabLst>
            </a:pPr>
            <a:r>
              <a:rPr lang="en-US" sz="2000" dirty="0" smtClean="0"/>
              <a:t>Migration Planning</a:t>
            </a:r>
            <a:r>
              <a:rPr lang="en-US" sz="2000" dirty="0"/>
              <a:t>	</a:t>
            </a:r>
            <a:r>
              <a:rPr lang="en-US" sz="2800" b="1" dirty="0" smtClean="0"/>
              <a:t>›</a:t>
            </a:r>
            <a:endParaRPr lang="en-US" sz="2800" b="1" dirty="0"/>
          </a:p>
        </p:txBody>
      </p:sp>
      <p:sp>
        <p:nvSpPr>
          <p:cNvPr id="11" name="Rounded Rectangle 10"/>
          <p:cNvSpPr/>
          <p:nvPr/>
        </p:nvSpPr>
        <p:spPr>
          <a:xfrm flipH="1">
            <a:off x="6423617" y="2159526"/>
            <a:ext cx="809892" cy="1915039"/>
          </a:xfrm>
          <a:prstGeom prst="roundRect">
            <a:avLst>
              <a:gd name="adj" fmla="val 50000"/>
            </a:avLst>
          </a:prstGeom>
          <a:solidFill>
            <a:schemeClr val="tx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Rounded Rectangle 11"/>
          <p:cNvSpPr/>
          <p:nvPr/>
        </p:nvSpPr>
        <p:spPr>
          <a:xfrm flipH="1">
            <a:off x="7472756" y="1409698"/>
            <a:ext cx="809892" cy="4881778"/>
          </a:xfrm>
          <a:prstGeom prst="roundRect">
            <a:avLst>
              <a:gd name="adj" fmla="val 50000"/>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1143227371"/>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M27375.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55600" y="1365195"/>
            <a:ext cx="8462965" cy="3645007"/>
          </a:xfrm>
          <a:prstGeom prst="rect">
            <a:avLst/>
          </a:prstGeom>
        </p:spPr>
      </p:pic>
      <p:sp>
        <p:nvSpPr>
          <p:cNvPr id="13" name="Rectangle 12"/>
          <p:cNvSpPr/>
          <p:nvPr/>
        </p:nvSpPr>
        <p:spPr>
          <a:xfrm rot="16200000">
            <a:off x="3347005" y="-399500"/>
            <a:ext cx="2539997" cy="8774595"/>
          </a:xfrm>
          <a:prstGeom prst="rect">
            <a:avLst/>
          </a:prstGeom>
          <a:gradFill flip="none" rotWithShape="1">
            <a:gsLst>
              <a:gs pos="19000">
                <a:schemeClr val="bg1"/>
              </a:gs>
              <a:gs pos="100000">
                <a:srgbClr val="FFFFFF">
                  <a:alpha val="0"/>
                </a:srgb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 name="Rounded Rectangle 7"/>
          <p:cNvSpPr/>
          <p:nvPr/>
        </p:nvSpPr>
        <p:spPr>
          <a:xfrm>
            <a:off x="355600" y="3131420"/>
            <a:ext cx="4191000" cy="3066180"/>
          </a:xfrm>
          <a:prstGeom prst="roundRect">
            <a:avLst>
              <a:gd name="adj" fmla="val 0"/>
            </a:avLst>
          </a:prstGeom>
          <a:gradFill flip="none" rotWithShape="1">
            <a:gsLst>
              <a:gs pos="0">
                <a:schemeClr val="accent5">
                  <a:lumMod val="60000"/>
                  <a:lumOff val="40000"/>
                  <a:alpha val="78000"/>
                </a:schemeClr>
              </a:gs>
              <a:gs pos="47000">
                <a:schemeClr val="bg1"/>
              </a:gs>
              <a:gs pos="100000">
                <a:schemeClr val="accent5">
                  <a:lumMod val="60000"/>
                  <a:lumOff val="40000"/>
                  <a:alpha val="78000"/>
                </a:schemeClr>
              </a:gs>
            </a:gsLst>
            <a:lin ang="2700000" scaled="1"/>
            <a:tileRect/>
          </a:gradFill>
          <a:ln w="19050" cmpd="sng">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lvl="0" fontAlgn="auto">
              <a:spcBef>
                <a:spcPts val="1200"/>
              </a:spcBef>
              <a:spcAft>
                <a:spcPts val="0"/>
              </a:spcAft>
              <a:buClr>
                <a:schemeClr val="accent4"/>
              </a:buClr>
              <a:buSzPct val="99000"/>
            </a:pPr>
            <a:endParaRPr lang="en-US" sz="1900" dirty="0">
              <a:solidFill>
                <a:srgbClr val="435153"/>
              </a:solidFill>
            </a:endParaRPr>
          </a:p>
        </p:txBody>
      </p:sp>
      <p:sp>
        <p:nvSpPr>
          <p:cNvPr id="9" name="Rounded Rectangle 8"/>
          <p:cNvSpPr/>
          <p:nvPr/>
        </p:nvSpPr>
        <p:spPr>
          <a:xfrm>
            <a:off x="4686300" y="3251199"/>
            <a:ext cx="4132265" cy="2946399"/>
          </a:xfrm>
          <a:prstGeom prst="roundRect">
            <a:avLst>
              <a:gd name="adj" fmla="val 0"/>
            </a:avLst>
          </a:prstGeom>
          <a:gradFill flip="none" rotWithShape="1">
            <a:gsLst>
              <a:gs pos="0">
                <a:schemeClr val="tx1">
                  <a:lumMod val="40000"/>
                  <a:lumOff val="60000"/>
                  <a:alpha val="68000"/>
                </a:schemeClr>
              </a:gs>
              <a:gs pos="47000">
                <a:schemeClr val="bg1"/>
              </a:gs>
              <a:gs pos="100000">
                <a:schemeClr val="tx1">
                  <a:lumMod val="40000"/>
                  <a:lumOff val="60000"/>
                  <a:alpha val="68000"/>
                </a:schemeClr>
              </a:gs>
            </a:gsLst>
            <a:lin ang="2700000" scaled="1"/>
            <a:tileRect/>
          </a:gradFill>
          <a:ln w="19050"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lvl="0" fontAlgn="auto">
              <a:spcBef>
                <a:spcPts val="1200"/>
              </a:spcBef>
              <a:spcAft>
                <a:spcPts val="0"/>
              </a:spcAft>
              <a:buClr>
                <a:schemeClr val="accent4"/>
              </a:buClr>
              <a:buSzPct val="99000"/>
            </a:pPr>
            <a:endParaRPr lang="en-US" sz="1900" dirty="0">
              <a:solidFill>
                <a:srgbClr val="435153"/>
              </a:solidFill>
            </a:endParaRPr>
          </a:p>
        </p:txBody>
      </p:sp>
      <p:sp>
        <p:nvSpPr>
          <p:cNvPr id="2" name="Title 1"/>
          <p:cNvSpPr>
            <a:spLocks noGrp="1"/>
          </p:cNvSpPr>
          <p:nvPr>
            <p:ph type="title"/>
          </p:nvPr>
        </p:nvSpPr>
        <p:spPr/>
        <p:txBody>
          <a:bodyPr/>
          <a:lstStyle/>
          <a:p>
            <a:r>
              <a:rPr lang="en-US" dirty="0" smtClean="0"/>
              <a:t>SAP on Unified Architecture –Case Study 1</a:t>
            </a:r>
            <a:endParaRPr lang="en-US" dirty="0"/>
          </a:p>
        </p:txBody>
      </p:sp>
      <p:sp>
        <p:nvSpPr>
          <p:cNvPr id="4" name="Rectangle 3"/>
          <p:cNvSpPr txBox="1">
            <a:spLocks noChangeArrowheads="1"/>
          </p:cNvSpPr>
          <p:nvPr/>
        </p:nvSpPr>
        <p:spPr>
          <a:xfrm>
            <a:off x="469899" y="3536264"/>
            <a:ext cx="3904851" cy="2661335"/>
          </a:xfrm>
          <a:prstGeom prst="rect">
            <a:avLst/>
          </a:prstGeom>
        </p:spPr>
        <p:txBody>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500"/>
              </a:spcBef>
            </a:pPr>
            <a:r>
              <a:rPr lang="en-US" sz="1600" dirty="0" smtClean="0"/>
              <a:t>UCS Accelerated Deployment (Cisco)</a:t>
            </a:r>
          </a:p>
          <a:p>
            <a:pPr marL="512064" lvl="1" indent="-192024">
              <a:lnSpc>
                <a:spcPct val="90000"/>
              </a:lnSpc>
              <a:spcBef>
                <a:spcPts val="500"/>
              </a:spcBef>
              <a:buFont typeface="Lucida Grande"/>
              <a:buChar char="-"/>
            </a:pPr>
            <a:r>
              <a:rPr lang="en-US" sz="1400" dirty="0" smtClean="0"/>
              <a:t>Deploy UCS Platform</a:t>
            </a:r>
          </a:p>
          <a:p>
            <a:pPr marL="512064" lvl="1" indent="-192024">
              <a:lnSpc>
                <a:spcPct val="90000"/>
              </a:lnSpc>
              <a:spcBef>
                <a:spcPts val="500"/>
              </a:spcBef>
              <a:buFont typeface="Lucida Grande"/>
              <a:buChar char="-"/>
            </a:pPr>
            <a:r>
              <a:rPr lang="en-US" sz="1400" dirty="0" smtClean="0"/>
              <a:t>Migrate existing VM workloads onto UCS </a:t>
            </a:r>
            <a:endParaRPr lang="en-US" sz="1400" dirty="0"/>
          </a:p>
          <a:p>
            <a:pPr marL="320040" lvl="1">
              <a:lnSpc>
                <a:spcPct val="90000"/>
              </a:lnSpc>
              <a:spcBef>
                <a:spcPts val="500"/>
              </a:spcBef>
            </a:pPr>
            <a:r>
              <a:rPr lang="en-US" sz="1200" dirty="0" smtClean="0">
                <a:solidFill>
                  <a:schemeClr val="tx2"/>
                </a:solidFill>
              </a:rPr>
              <a:t>*clarify specific VMs to migrate within </a:t>
            </a:r>
            <a:br>
              <a:rPr lang="en-US" sz="1200" dirty="0" smtClean="0">
                <a:solidFill>
                  <a:schemeClr val="tx2"/>
                </a:solidFill>
              </a:rPr>
            </a:br>
            <a:r>
              <a:rPr lang="en-US" sz="1200" dirty="0" smtClean="0">
                <a:solidFill>
                  <a:schemeClr val="tx2"/>
                </a:solidFill>
              </a:rPr>
              <a:t>(4 week deployment)</a:t>
            </a:r>
          </a:p>
          <a:p>
            <a:pPr>
              <a:lnSpc>
                <a:spcPct val="90000"/>
              </a:lnSpc>
              <a:spcBef>
                <a:spcPts val="500"/>
              </a:spcBef>
            </a:pPr>
            <a:r>
              <a:rPr lang="en-US" sz="1600" dirty="0" smtClean="0"/>
              <a:t>SAP Upgrade (Customer)</a:t>
            </a:r>
          </a:p>
          <a:p>
            <a:pPr marL="512064" lvl="1" indent="-192024">
              <a:lnSpc>
                <a:spcPct val="90000"/>
              </a:lnSpc>
              <a:spcBef>
                <a:spcPts val="500"/>
              </a:spcBef>
              <a:buFont typeface="Lucida Grande"/>
              <a:buChar char="-"/>
            </a:pPr>
            <a:r>
              <a:rPr lang="en-US" sz="1400" dirty="0" smtClean="0"/>
              <a:t>ECC – ECC5 to ECC6-EHP6</a:t>
            </a:r>
          </a:p>
          <a:p>
            <a:pPr marL="512064" lvl="1" indent="-192024">
              <a:lnSpc>
                <a:spcPct val="90000"/>
              </a:lnSpc>
              <a:spcBef>
                <a:spcPts val="500"/>
              </a:spcBef>
              <a:buFont typeface="Lucida Grande"/>
              <a:buChar char="-"/>
            </a:pPr>
            <a:r>
              <a:rPr lang="en-US" sz="1400" dirty="0" err="1" smtClean="0"/>
              <a:t>HR</a:t>
            </a:r>
            <a:r>
              <a:rPr lang="en-US" sz="1400" dirty="0" smtClean="0"/>
              <a:t> - ECC5* to ECC6-EHP6</a:t>
            </a:r>
            <a:endParaRPr lang="en-US" sz="1400" dirty="0"/>
          </a:p>
        </p:txBody>
      </p:sp>
      <p:sp>
        <p:nvSpPr>
          <p:cNvPr id="6" name="Rounded Rectangle 5"/>
          <p:cNvSpPr/>
          <p:nvPr/>
        </p:nvSpPr>
        <p:spPr>
          <a:xfrm>
            <a:off x="4686299" y="3022600"/>
            <a:ext cx="4132265" cy="393699"/>
          </a:xfrm>
          <a:prstGeom prst="roundRect">
            <a:avLst>
              <a:gd name="adj" fmla="val 0"/>
            </a:avLst>
          </a:prstGeom>
          <a:solidFill>
            <a:schemeClr val="tx1"/>
          </a:solidFill>
          <a:ln w="19050" cmpd="sng">
            <a:solidFill>
              <a:schemeClr val="tx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lvl="0" fontAlgn="auto">
              <a:spcBef>
                <a:spcPts val="1200"/>
              </a:spcBef>
              <a:spcAft>
                <a:spcPts val="0"/>
              </a:spcAft>
              <a:buClr>
                <a:schemeClr val="accent4"/>
              </a:buClr>
              <a:buSzPct val="99000"/>
            </a:pPr>
            <a:endParaRPr lang="en-US" sz="1900" dirty="0">
              <a:solidFill>
                <a:srgbClr val="435153"/>
              </a:solidFill>
            </a:endParaRPr>
          </a:p>
        </p:txBody>
      </p:sp>
      <p:sp>
        <p:nvSpPr>
          <p:cNvPr id="7" name="Rounded Rectangle 6"/>
          <p:cNvSpPr/>
          <p:nvPr/>
        </p:nvSpPr>
        <p:spPr>
          <a:xfrm>
            <a:off x="355600" y="3022602"/>
            <a:ext cx="4191000" cy="393698"/>
          </a:xfrm>
          <a:prstGeom prst="roundRect">
            <a:avLst>
              <a:gd name="adj" fmla="val 0"/>
            </a:avLst>
          </a:prstGeom>
          <a:solidFill>
            <a:schemeClr val="accent5">
              <a:lumMod val="75000"/>
            </a:schemeClr>
          </a:solidFill>
          <a:ln w="19050" cmpd="sng">
            <a:solidFill>
              <a:schemeClr val="accent5">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lvl="0" fontAlgn="auto">
              <a:spcBef>
                <a:spcPts val="1200"/>
              </a:spcBef>
              <a:spcAft>
                <a:spcPts val="0"/>
              </a:spcAft>
              <a:buClr>
                <a:schemeClr val="accent4"/>
              </a:buClr>
              <a:buSzPct val="99000"/>
            </a:pPr>
            <a:endParaRPr lang="en-US" sz="1900" dirty="0">
              <a:solidFill>
                <a:srgbClr val="435153"/>
              </a:solidFill>
            </a:endParaRPr>
          </a:p>
        </p:txBody>
      </p:sp>
      <p:sp>
        <p:nvSpPr>
          <p:cNvPr id="3" name="Rectangle 3"/>
          <p:cNvSpPr txBox="1">
            <a:spLocks noChangeArrowheads="1"/>
          </p:cNvSpPr>
          <p:nvPr/>
        </p:nvSpPr>
        <p:spPr>
          <a:xfrm>
            <a:off x="4787900" y="3536264"/>
            <a:ext cx="3949700" cy="2661335"/>
          </a:xfrm>
          <a:prstGeom prst="rect">
            <a:avLst/>
          </a:prstGeom>
        </p:spPr>
        <p:txBody>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500"/>
              </a:spcBef>
              <a:buClr>
                <a:schemeClr val="tx1"/>
              </a:buClr>
            </a:pPr>
            <a:r>
              <a:rPr lang="en-US" sz="1600" dirty="0" smtClean="0"/>
              <a:t>SAP OS/DB Migration (Cisco)</a:t>
            </a:r>
          </a:p>
          <a:p>
            <a:pPr marL="605790" lvl="1" indent="-285750">
              <a:lnSpc>
                <a:spcPct val="90000"/>
              </a:lnSpc>
              <a:spcBef>
                <a:spcPts val="500"/>
              </a:spcBef>
              <a:buClr>
                <a:schemeClr val="tx1"/>
              </a:buClr>
              <a:buFont typeface="Lucida Grande"/>
              <a:buChar char="-"/>
            </a:pPr>
            <a:r>
              <a:rPr lang="en-US" sz="1400" dirty="0" smtClean="0"/>
              <a:t>ECC - AIX 5.3/Oracle 10.2.0.4 to </a:t>
            </a:r>
            <a:r>
              <a:rPr lang="en-US" sz="1400" dirty="0" err="1" smtClean="0"/>
              <a:t>Suse</a:t>
            </a:r>
            <a:r>
              <a:rPr lang="en-US" sz="1400" dirty="0" smtClean="0"/>
              <a:t> 11sp2 Linux/Oracle 11.2.0.3</a:t>
            </a:r>
          </a:p>
          <a:p>
            <a:pPr marL="605790" lvl="1" indent="-285750">
              <a:lnSpc>
                <a:spcPct val="90000"/>
              </a:lnSpc>
              <a:spcBef>
                <a:spcPts val="500"/>
              </a:spcBef>
              <a:buClr>
                <a:schemeClr val="tx1"/>
              </a:buClr>
              <a:buFont typeface="Lucida Grande"/>
              <a:buChar char="-"/>
            </a:pPr>
            <a:r>
              <a:rPr lang="en-US" sz="1400" dirty="0" err="1" smtClean="0"/>
              <a:t>HR</a:t>
            </a:r>
            <a:r>
              <a:rPr lang="en-US" sz="1400" dirty="0" smtClean="0"/>
              <a:t> – AIX 5.3/Oracle 10.2.0.4 to SUSE 11 sp2 Linux/Oracle 11.2.0.3</a:t>
            </a:r>
          </a:p>
          <a:p>
            <a:pPr>
              <a:lnSpc>
                <a:spcPct val="90000"/>
              </a:lnSpc>
              <a:spcBef>
                <a:spcPts val="500"/>
              </a:spcBef>
              <a:buClr>
                <a:schemeClr val="tx1"/>
              </a:buClr>
            </a:pPr>
            <a:r>
              <a:rPr lang="en-US" sz="1600" dirty="0" smtClean="0"/>
              <a:t>SAP New Installation and Phase-out</a:t>
            </a:r>
          </a:p>
          <a:p>
            <a:pPr marL="605790" lvl="1" indent="-285750">
              <a:lnSpc>
                <a:spcPct val="90000"/>
              </a:lnSpc>
              <a:spcBef>
                <a:spcPts val="500"/>
              </a:spcBef>
              <a:buClr>
                <a:schemeClr val="tx1"/>
              </a:buClr>
              <a:buFont typeface="Lucida Grande"/>
              <a:buChar char="-"/>
            </a:pPr>
            <a:r>
              <a:rPr lang="en-US" sz="1400" dirty="0" smtClean="0"/>
              <a:t>XI/PI - Fresh install and transport existing enterprise repository</a:t>
            </a:r>
          </a:p>
          <a:p>
            <a:pPr marL="605790" lvl="1" indent="-285750">
              <a:lnSpc>
                <a:spcPct val="90000"/>
              </a:lnSpc>
              <a:spcBef>
                <a:spcPts val="500"/>
              </a:spcBef>
              <a:buClr>
                <a:schemeClr val="tx1"/>
              </a:buClr>
              <a:buFont typeface="Lucida Grande"/>
              <a:buChar char="-"/>
            </a:pPr>
            <a:r>
              <a:rPr lang="en-US" sz="1400" dirty="0" smtClean="0"/>
              <a:t>GRC - Fresh install</a:t>
            </a:r>
            <a:endParaRPr lang="en-US" sz="1400" dirty="0"/>
          </a:p>
        </p:txBody>
      </p:sp>
      <p:sp>
        <p:nvSpPr>
          <p:cNvPr id="10" name="TextBox 9"/>
          <p:cNvSpPr txBox="1"/>
          <p:nvPr/>
        </p:nvSpPr>
        <p:spPr>
          <a:xfrm>
            <a:off x="5003800" y="3004235"/>
            <a:ext cx="1841500" cy="400110"/>
          </a:xfrm>
          <a:prstGeom prst="rect">
            <a:avLst/>
          </a:prstGeom>
          <a:noFill/>
        </p:spPr>
        <p:txBody>
          <a:bodyPr wrap="square" rtlCol="0">
            <a:spAutoFit/>
          </a:bodyPr>
          <a:lstStyle/>
          <a:p>
            <a:r>
              <a:rPr lang="en-US" sz="2000" b="1" dirty="0">
                <a:solidFill>
                  <a:srgbClr val="FFFFFF"/>
                </a:solidFill>
              </a:rPr>
              <a:t>Phase </a:t>
            </a:r>
            <a:r>
              <a:rPr lang="en-US" sz="2000" b="1" dirty="0" smtClean="0">
                <a:solidFill>
                  <a:srgbClr val="FFFFFF"/>
                </a:solidFill>
              </a:rPr>
              <a:t>II</a:t>
            </a:r>
            <a:endParaRPr lang="en-US" sz="2000" b="1" dirty="0"/>
          </a:p>
        </p:txBody>
      </p:sp>
      <p:sp>
        <p:nvSpPr>
          <p:cNvPr id="11" name="TextBox 10"/>
          <p:cNvSpPr txBox="1"/>
          <p:nvPr/>
        </p:nvSpPr>
        <p:spPr>
          <a:xfrm>
            <a:off x="622300" y="3022601"/>
            <a:ext cx="1574800" cy="400110"/>
          </a:xfrm>
          <a:prstGeom prst="rect">
            <a:avLst/>
          </a:prstGeom>
          <a:noFill/>
        </p:spPr>
        <p:txBody>
          <a:bodyPr wrap="square" rtlCol="0">
            <a:spAutoFit/>
          </a:bodyPr>
          <a:lstStyle/>
          <a:p>
            <a:r>
              <a:rPr lang="en-US" sz="2000" b="1" dirty="0">
                <a:solidFill>
                  <a:srgbClr val="FFFFFF"/>
                </a:solidFill>
              </a:rPr>
              <a:t>Phase </a:t>
            </a:r>
            <a:r>
              <a:rPr lang="en-US" sz="2000" b="1" dirty="0" smtClean="0">
                <a:solidFill>
                  <a:srgbClr val="FFFFFF"/>
                </a:solidFill>
              </a:rPr>
              <a:t>I</a:t>
            </a:r>
            <a:endParaRPr lang="en-US" sz="2000" b="1" dirty="0"/>
          </a:p>
        </p:txBody>
      </p:sp>
    </p:spTree>
    <p:extLst>
      <p:ext uri="{BB962C8B-B14F-4D97-AF65-F5344CB8AC3E}">
        <p14:creationId xmlns:p14="http://schemas.microsoft.com/office/powerpoint/2010/main" val="3112925357"/>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43885" y="1457081"/>
            <a:ext cx="7533516" cy="834836"/>
          </a:xfrm>
          <a:prstGeom prst="roundRect">
            <a:avLst>
              <a:gd name="adj" fmla="val 0"/>
            </a:avLst>
          </a:prstGeom>
          <a:gradFill flip="none" rotWithShape="1">
            <a:gsLst>
              <a:gs pos="0">
                <a:schemeClr val="tx1">
                  <a:lumMod val="20000"/>
                  <a:lumOff val="80000"/>
                </a:schemeClr>
              </a:gs>
              <a:gs pos="100000">
                <a:schemeClr val="tx1">
                  <a:lumMod val="20000"/>
                  <a:lumOff val="80000"/>
                </a:schemeClr>
              </a:gs>
              <a:gs pos="53000">
                <a:schemeClr val="bg2"/>
              </a:gs>
            </a:gsLst>
            <a:lin ang="2880000" scaled="0"/>
            <a:tileRect/>
          </a:gradFill>
          <a:ln w="19050" cmpd="sng">
            <a:solidFill>
              <a:schemeClr val="tx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lvl="1" indent="-177800" fontAlgn="auto">
              <a:lnSpc>
                <a:spcPct val="100000"/>
              </a:lnSpc>
              <a:spcBef>
                <a:spcPts val="100"/>
              </a:spcBef>
              <a:spcAft>
                <a:spcPts val="0"/>
              </a:spcAft>
              <a:buClrTx/>
              <a:buFont typeface="Arial" pitchFamily="34" charset="0"/>
              <a:buChar char="•"/>
            </a:pPr>
            <a:r>
              <a:rPr lang="en-US" sz="1400" dirty="0" smtClean="0">
                <a:solidFill>
                  <a:schemeClr val="tx1">
                    <a:lumMod val="50000"/>
                  </a:schemeClr>
                </a:solidFill>
              </a:rPr>
              <a:t>Program planning (Exchange, </a:t>
            </a:r>
            <a:r>
              <a:rPr lang="en-US" sz="1400" dirty="0" err="1" smtClean="0">
                <a:solidFill>
                  <a:schemeClr val="tx1">
                    <a:lumMod val="50000"/>
                  </a:schemeClr>
                </a:solidFill>
              </a:rPr>
              <a:t>VMFarm</a:t>
            </a:r>
            <a:r>
              <a:rPr lang="en-US" sz="1400" dirty="0" smtClean="0">
                <a:solidFill>
                  <a:schemeClr val="tx1">
                    <a:lumMod val="50000"/>
                  </a:schemeClr>
                </a:solidFill>
              </a:rPr>
              <a:t>, SAP)</a:t>
            </a:r>
          </a:p>
          <a:p>
            <a:pPr marL="177800" lvl="1" indent="-177800" fontAlgn="auto">
              <a:lnSpc>
                <a:spcPct val="100000"/>
              </a:lnSpc>
              <a:spcBef>
                <a:spcPts val="100"/>
              </a:spcBef>
              <a:spcAft>
                <a:spcPts val="0"/>
              </a:spcAft>
              <a:buClrTx/>
              <a:buFont typeface="Arial" pitchFamily="34" charset="0"/>
              <a:buChar char="•"/>
            </a:pPr>
            <a:r>
              <a:rPr lang="en-US" sz="1400" dirty="0" smtClean="0">
                <a:solidFill>
                  <a:schemeClr val="tx1">
                    <a:lumMod val="50000"/>
                  </a:schemeClr>
                </a:solidFill>
              </a:rPr>
              <a:t>Application dependency map – migration plan and waves</a:t>
            </a:r>
          </a:p>
          <a:p>
            <a:pPr marL="177800" lvl="1" indent="-177800" fontAlgn="auto">
              <a:lnSpc>
                <a:spcPct val="100000"/>
              </a:lnSpc>
              <a:spcBef>
                <a:spcPts val="100"/>
              </a:spcBef>
              <a:spcAft>
                <a:spcPts val="0"/>
              </a:spcAft>
              <a:buClrTx/>
              <a:buFont typeface="Arial" pitchFamily="34" charset="0"/>
              <a:buChar char="•"/>
            </a:pPr>
            <a:r>
              <a:rPr lang="en-US" sz="1400" dirty="0" smtClean="0">
                <a:solidFill>
                  <a:schemeClr val="tx1">
                    <a:lumMod val="50000"/>
                  </a:schemeClr>
                </a:solidFill>
              </a:rPr>
              <a:t>SAP Infrastructure design and deployment (UCS, VMware, Storage)</a:t>
            </a:r>
            <a:endParaRPr lang="en-US" sz="1400" dirty="0">
              <a:solidFill>
                <a:schemeClr val="tx1">
                  <a:lumMod val="50000"/>
                </a:schemeClr>
              </a:solidFill>
            </a:endParaRPr>
          </a:p>
        </p:txBody>
      </p:sp>
      <p:sp>
        <p:nvSpPr>
          <p:cNvPr id="17" name="Rectangle 16"/>
          <p:cNvSpPr/>
          <p:nvPr/>
        </p:nvSpPr>
        <p:spPr>
          <a:xfrm>
            <a:off x="13" y="1021634"/>
            <a:ext cx="5879428" cy="457046"/>
          </a:xfrm>
          <a:prstGeom prst="rect">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5425" indent="3175">
              <a:tabLst>
                <a:tab pos="4687888" algn="l"/>
              </a:tabLst>
            </a:pPr>
            <a:r>
              <a:rPr lang="en-US" sz="1600" dirty="0" smtClean="0"/>
              <a:t>Phase I – Planning and Infrastructure Deployment</a:t>
            </a:r>
            <a:endParaRPr lang="en-US" sz="1600" dirty="0"/>
          </a:p>
        </p:txBody>
      </p:sp>
      <p:sp>
        <p:nvSpPr>
          <p:cNvPr id="2" name="Title 1"/>
          <p:cNvSpPr>
            <a:spLocks noGrp="1"/>
          </p:cNvSpPr>
          <p:nvPr>
            <p:ph type="title"/>
          </p:nvPr>
        </p:nvSpPr>
        <p:spPr>
          <a:xfrm>
            <a:off x="229704" y="432215"/>
            <a:ext cx="8629287" cy="838200"/>
          </a:xfrm>
        </p:spPr>
        <p:txBody>
          <a:bodyPr/>
          <a:lstStyle/>
          <a:p>
            <a:r>
              <a:rPr lang="en-US" dirty="0" smtClean="0"/>
              <a:t>Migration Overview (Template Customer)</a:t>
            </a:r>
            <a:br>
              <a:rPr lang="en-US" dirty="0" smtClean="0"/>
            </a:br>
            <a:endParaRPr lang="en-US" dirty="0"/>
          </a:p>
        </p:txBody>
      </p:sp>
      <p:sp>
        <p:nvSpPr>
          <p:cNvPr id="9" name="Rounded Rectangle 8"/>
          <p:cNvSpPr/>
          <p:nvPr/>
        </p:nvSpPr>
        <p:spPr>
          <a:xfrm>
            <a:off x="305785" y="2739674"/>
            <a:ext cx="7533516" cy="836148"/>
          </a:xfrm>
          <a:prstGeom prst="roundRect">
            <a:avLst>
              <a:gd name="adj" fmla="val 0"/>
            </a:avLst>
          </a:prstGeom>
          <a:gradFill flip="none" rotWithShape="1">
            <a:gsLst>
              <a:gs pos="0">
                <a:schemeClr val="tx1">
                  <a:lumMod val="20000"/>
                  <a:lumOff val="80000"/>
                </a:schemeClr>
              </a:gs>
              <a:gs pos="47000">
                <a:schemeClr val="bg1"/>
              </a:gs>
              <a:gs pos="100000">
                <a:schemeClr val="tx1">
                  <a:lumMod val="20000"/>
                  <a:lumOff val="80000"/>
                </a:schemeClr>
              </a:gs>
            </a:gsLst>
            <a:lin ang="2700000" scaled="1"/>
            <a:tileRect/>
          </a:gradFill>
          <a:ln>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kern="1200">
              <a:solidFill>
                <a:srgbClr val="FFFFFF"/>
              </a:solidFill>
              <a:latin typeface="Arial"/>
              <a:ea typeface="+mn-ea"/>
              <a:cs typeface="+mn-cs"/>
            </a:endParaRPr>
          </a:p>
        </p:txBody>
      </p:sp>
      <p:sp>
        <p:nvSpPr>
          <p:cNvPr id="12" name="Text Placeholder 43"/>
          <p:cNvSpPr txBox="1">
            <a:spLocks/>
          </p:cNvSpPr>
          <p:nvPr/>
        </p:nvSpPr>
        <p:spPr>
          <a:xfrm>
            <a:off x="605326" y="1540331"/>
            <a:ext cx="7817421" cy="717253"/>
          </a:xfrm>
          <a:prstGeom prst="rect">
            <a:avLst/>
          </a:prstGeom>
        </p:spPr>
        <p:txBody>
          <a:bodyPr vert="horz" lIns="91440" tIns="45720" rIns="91440" bIns="45720" rtlCol="0" anchor="t">
            <a:noAutofit/>
          </a:bodyPr>
          <a:lstStyle>
            <a:lvl1pPr marL="228600" indent="-228600" algn="l" defTabSz="914400" rtl="0" eaLnBrk="1" latinLnBrk="0" hangingPunct="1">
              <a:lnSpc>
                <a:spcPct val="95000"/>
              </a:lnSpc>
              <a:spcBef>
                <a:spcPts val="1440"/>
              </a:spcBef>
              <a:buClr>
                <a:schemeClr val="accent3">
                  <a:lumMod val="40000"/>
                  <a:lumOff val="60000"/>
                </a:schemeClr>
              </a:buClr>
              <a:buSzPct val="90000"/>
              <a:buFont typeface="Arial" pitchFamily="34" charset="0"/>
              <a:buChar char="•"/>
              <a:tabLst/>
              <a:defRPr lang="en-US" sz="2200" kern="1200" dirty="0" smtClean="0">
                <a:solidFill>
                  <a:schemeClr val="bg1">
                    <a:lumMod val="20000"/>
                    <a:lumOff val="80000"/>
                  </a:schemeClr>
                </a:solidFill>
                <a:latin typeface="+mj-lt"/>
                <a:ea typeface="+mn-ea"/>
                <a:cs typeface="+mn-cs"/>
              </a:defRPr>
            </a:lvl1pPr>
            <a:lvl2pPr marL="406400" indent="0" algn="l" defTabSz="914400" rtl="0" eaLnBrk="1" latinLnBrk="0" hangingPunct="1">
              <a:lnSpc>
                <a:spcPct val="95000"/>
              </a:lnSpc>
              <a:spcBef>
                <a:spcPts val="840"/>
              </a:spcBef>
              <a:buClr>
                <a:schemeClr val="tx2"/>
              </a:buClr>
              <a:buSzPct val="90000"/>
              <a:buFontTx/>
              <a:buNone/>
              <a:tabLst/>
              <a:defRPr lang="en-US" sz="1800" kern="1200" dirty="0" smtClean="0">
                <a:solidFill>
                  <a:schemeClr val="bg1">
                    <a:lumMod val="20000"/>
                    <a:lumOff val="80000"/>
                  </a:schemeClr>
                </a:solidFill>
                <a:latin typeface="+mj-lt"/>
                <a:ea typeface="+mn-ea"/>
                <a:cs typeface="+mn-cs"/>
              </a:defRPr>
            </a:lvl2pPr>
            <a:lvl3pPr marL="571500" indent="-1588" algn="l" defTabSz="914400" rtl="0" eaLnBrk="1" latinLnBrk="0" hangingPunct="1">
              <a:lnSpc>
                <a:spcPct val="95000"/>
              </a:lnSpc>
              <a:spcBef>
                <a:spcPts val="840"/>
              </a:spcBef>
              <a:buClr>
                <a:schemeClr val="tx2"/>
              </a:buClr>
              <a:buSzPct val="90000"/>
              <a:buFont typeface="Arial" pitchFamily="34" charset="0"/>
              <a:buNone/>
              <a:tabLst/>
              <a:defRPr lang="en-US" sz="1600" kern="1200" dirty="0" smtClean="0">
                <a:solidFill>
                  <a:schemeClr val="bg1">
                    <a:lumMod val="20000"/>
                    <a:lumOff val="80000"/>
                  </a:schemeClr>
                </a:solidFill>
                <a:latin typeface="+mj-lt"/>
                <a:ea typeface="+mn-ea"/>
                <a:cs typeface="+mn-cs"/>
              </a:defRPr>
            </a:lvl3pPr>
            <a:lvl4pPr marL="688975" indent="0" algn="l" defTabSz="914400" rtl="0" eaLnBrk="1" latinLnBrk="0" hangingPunct="1">
              <a:lnSpc>
                <a:spcPct val="95000"/>
              </a:lnSpc>
              <a:spcBef>
                <a:spcPts val="840"/>
              </a:spcBef>
              <a:buClr>
                <a:schemeClr val="tx2"/>
              </a:buClr>
              <a:buSzPct val="90000"/>
              <a:buFont typeface="Arial" pitchFamily="34" charset="0"/>
              <a:buNone/>
              <a:tabLst/>
              <a:defRPr lang="en-US" sz="1400" kern="1200" dirty="0" smtClean="0">
                <a:solidFill>
                  <a:schemeClr val="bg1">
                    <a:lumMod val="20000"/>
                    <a:lumOff val="80000"/>
                  </a:schemeClr>
                </a:solidFill>
                <a:latin typeface="+mj-lt"/>
                <a:ea typeface="+mn-ea"/>
                <a:cs typeface="+mn-cs"/>
              </a:defRPr>
            </a:lvl4pPr>
            <a:lvl5pPr marL="801688" indent="0" algn="l" defTabSz="914400" rtl="0" eaLnBrk="1" latinLnBrk="0" hangingPunct="1">
              <a:lnSpc>
                <a:spcPct val="95000"/>
              </a:lnSpc>
              <a:spcBef>
                <a:spcPts val="840"/>
              </a:spcBef>
              <a:buClr>
                <a:schemeClr val="tx2"/>
              </a:buClr>
              <a:buSzPct val="90000"/>
              <a:buFont typeface="Arial" pitchFamily="34" charset="0"/>
              <a:buNone/>
              <a:tabLst/>
              <a:defRPr lang="en-US" sz="1400" kern="1200" dirty="0">
                <a:solidFill>
                  <a:schemeClr val="bg1">
                    <a:lumMod val="20000"/>
                    <a:lumOff val="8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3550" indent="-285750">
              <a:buClr>
                <a:schemeClr val="tx2"/>
              </a:buClr>
            </a:pPr>
            <a:endParaRPr lang="en-US" sz="1400" b="1" dirty="0">
              <a:solidFill>
                <a:schemeClr val="accent4"/>
              </a:solidFill>
            </a:endParaRPr>
          </a:p>
        </p:txBody>
      </p:sp>
      <p:sp>
        <p:nvSpPr>
          <p:cNvPr id="14" name="Text Placeholder 43"/>
          <p:cNvSpPr txBox="1">
            <a:spLocks/>
          </p:cNvSpPr>
          <p:nvPr/>
        </p:nvSpPr>
        <p:spPr>
          <a:xfrm>
            <a:off x="343885" y="2788387"/>
            <a:ext cx="7827474" cy="561692"/>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95000"/>
              </a:lnSpc>
              <a:spcBef>
                <a:spcPts val="1440"/>
              </a:spcBef>
              <a:buClr>
                <a:schemeClr val="accent3">
                  <a:lumMod val="40000"/>
                  <a:lumOff val="60000"/>
                </a:schemeClr>
              </a:buClr>
              <a:buSzPct val="90000"/>
              <a:buFont typeface="Arial" pitchFamily="34" charset="0"/>
              <a:buChar char="•"/>
              <a:tabLst/>
              <a:defRPr lang="en-US" sz="2200" kern="1200" dirty="0" smtClean="0">
                <a:solidFill>
                  <a:schemeClr val="bg1">
                    <a:lumMod val="20000"/>
                    <a:lumOff val="80000"/>
                  </a:schemeClr>
                </a:solidFill>
                <a:latin typeface="+mj-lt"/>
                <a:ea typeface="+mn-ea"/>
                <a:cs typeface="+mn-cs"/>
              </a:defRPr>
            </a:lvl1pPr>
            <a:lvl2pPr marL="406400" indent="0" algn="l" defTabSz="914400" rtl="0" eaLnBrk="1" latinLnBrk="0" hangingPunct="1">
              <a:lnSpc>
                <a:spcPct val="95000"/>
              </a:lnSpc>
              <a:spcBef>
                <a:spcPts val="840"/>
              </a:spcBef>
              <a:buClr>
                <a:schemeClr val="tx2"/>
              </a:buClr>
              <a:buSzPct val="90000"/>
              <a:buFontTx/>
              <a:buNone/>
              <a:tabLst/>
              <a:defRPr lang="en-US" sz="1800" kern="1200" dirty="0" smtClean="0">
                <a:solidFill>
                  <a:schemeClr val="bg1">
                    <a:lumMod val="20000"/>
                    <a:lumOff val="80000"/>
                  </a:schemeClr>
                </a:solidFill>
                <a:latin typeface="+mj-lt"/>
                <a:ea typeface="+mn-ea"/>
                <a:cs typeface="+mn-cs"/>
              </a:defRPr>
            </a:lvl2pPr>
            <a:lvl3pPr marL="571500" indent="-1588" algn="l" defTabSz="914400" rtl="0" eaLnBrk="1" latinLnBrk="0" hangingPunct="1">
              <a:lnSpc>
                <a:spcPct val="95000"/>
              </a:lnSpc>
              <a:spcBef>
                <a:spcPts val="840"/>
              </a:spcBef>
              <a:buClr>
                <a:schemeClr val="tx2"/>
              </a:buClr>
              <a:buSzPct val="90000"/>
              <a:buFont typeface="Arial" pitchFamily="34" charset="0"/>
              <a:buNone/>
              <a:tabLst/>
              <a:defRPr lang="en-US" sz="1600" kern="1200" dirty="0" smtClean="0">
                <a:solidFill>
                  <a:schemeClr val="bg1">
                    <a:lumMod val="20000"/>
                    <a:lumOff val="80000"/>
                  </a:schemeClr>
                </a:solidFill>
                <a:latin typeface="+mj-lt"/>
                <a:ea typeface="+mn-ea"/>
                <a:cs typeface="+mn-cs"/>
              </a:defRPr>
            </a:lvl3pPr>
            <a:lvl4pPr marL="688975" indent="0" algn="l" defTabSz="914400" rtl="0" eaLnBrk="1" latinLnBrk="0" hangingPunct="1">
              <a:lnSpc>
                <a:spcPct val="95000"/>
              </a:lnSpc>
              <a:spcBef>
                <a:spcPts val="840"/>
              </a:spcBef>
              <a:buClr>
                <a:schemeClr val="tx2"/>
              </a:buClr>
              <a:buSzPct val="90000"/>
              <a:buFont typeface="Arial" pitchFamily="34" charset="0"/>
              <a:buNone/>
              <a:tabLst/>
              <a:defRPr lang="en-US" sz="1400" kern="1200" dirty="0" smtClean="0">
                <a:solidFill>
                  <a:schemeClr val="bg1">
                    <a:lumMod val="20000"/>
                    <a:lumOff val="80000"/>
                  </a:schemeClr>
                </a:solidFill>
                <a:latin typeface="+mj-lt"/>
                <a:ea typeface="+mn-ea"/>
                <a:cs typeface="+mn-cs"/>
              </a:defRPr>
            </a:lvl4pPr>
            <a:lvl5pPr marL="801688" indent="0" algn="l" defTabSz="914400" rtl="0" eaLnBrk="1" latinLnBrk="0" hangingPunct="1">
              <a:lnSpc>
                <a:spcPct val="95000"/>
              </a:lnSpc>
              <a:spcBef>
                <a:spcPts val="840"/>
              </a:spcBef>
              <a:buClr>
                <a:schemeClr val="tx2"/>
              </a:buClr>
              <a:buSzPct val="90000"/>
              <a:buFont typeface="Arial" pitchFamily="34" charset="0"/>
              <a:buNone/>
              <a:tabLst/>
              <a:defRPr lang="en-US" sz="1400" kern="1200" dirty="0">
                <a:solidFill>
                  <a:schemeClr val="bg1">
                    <a:lumMod val="20000"/>
                    <a:lumOff val="8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lvl="1" indent="-177800" fontAlgn="auto">
              <a:lnSpc>
                <a:spcPct val="100000"/>
              </a:lnSpc>
              <a:spcBef>
                <a:spcPts val="300"/>
              </a:spcBef>
              <a:spcAft>
                <a:spcPts val="0"/>
              </a:spcAft>
              <a:buClrTx/>
              <a:buFont typeface="Arial" pitchFamily="34" charset="0"/>
              <a:buChar char="•"/>
            </a:pPr>
            <a:r>
              <a:rPr lang="en-US" sz="1400" dirty="0" smtClean="0">
                <a:solidFill>
                  <a:schemeClr val="tx2"/>
                </a:solidFill>
              </a:rPr>
              <a:t>Production and non-production SAP OS/DB migration of application servers and database</a:t>
            </a:r>
          </a:p>
          <a:p>
            <a:pPr marL="177800" lvl="1" indent="-177800" fontAlgn="auto">
              <a:lnSpc>
                <a:spcPct val="100000"/>
              </a:lnSpc>
              <a:spcBef>
                <a:spcPts val="300"/>
              </a:spcBef>
              <a:spcAft>
                <a:spcPts val="0"/>
              </a:spcAft>
              <a:buClrTx/>
              <a:buFont typeface="Arial" pitchFamily="34" charset="0"/>
              <a:buChar char="•"/>
            </a:pPr>
            <a:r>
              <a:rPr lang="en-US" sz="1400" dirty="0" smtClean="0">
                <a:solidFill>
                  <a:schemeClr val="tx2"/>
                </a:solidFill>
              </a:rPr>
              <a:t>Oracle DB – AIX to Linux </a:t>
            </a:r>
          </a:p>
        </p:txBody>
      </p:sp>
      <p:sp>
        <p:nvSpPr>
          <p:cNvPr id="18" name="Rectangle 17"/>
          <p:cNvSpPr/>
          <p:nvPr/>
        </p:nvSpPr>
        <p:spPr>
          <a:xfrm>
            <a:off x="14" y="2294521"/>
            <a:ext cx="5872897" cy="44931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5425" indent="3175">
              <a:tabLst>
                <a:tab pos="4687888" algn="l"/>
              </a:tabLst>
            </a:pPr>
            <a:r>
              <a:rPr lang="en-US" sz="1600" dirty="0" smtClean="0"/>
              <a:t>Phase II – SAP OS/DB Migration from Legacy IBM and HP</a:t>
            </a:r>
            <a:endParaRPr lang="en-US" sz="1600" dirty="0"/>
          </a:p>
        </p:txBody>
      </p:sp>
      <p:sp>
        <p:nvSpPr>
          <p:cNvPr id="11" name="Rounded Rectangle 10"/>
          <p:cNvSpPr/>
          <p:nvPr/>
        </p:nvSpPr>
        <p:spPr>
          <a:xfrm>
            <a:off x="305318" y="3985568"/>
            <a:ext cx="7533516" cy="836148"/>
          </a:xfrm>
          <a:prstGeom prst="roundRect">
            <a:avLst>
              <a:gd name="adj" fmla="val 0"/>
            </a:avLst>
          </a:prstGeom>
          <a:gradFill flip="none" rotWithShape="1">
            <a:gsLst>
              <a:gs pos="0">
                <a:schemeClr val="tx1">
                  <a:lumMod val="20000"/>
                  <a:lumOff val="80000"/>
                </a:schemeClr>
              </a:gs>
              <a:gs pos="47000">
                <a:schemeClr val="bg1"/>
              </a:gs>
              <a:gs pos="100000">
                <a:schemeClr val="tx1">
                  <a:lumMod val="20000"/>
                  <a:lumOff val="80000"/>
                </a:schemeClr>
              </a:gs>
            </a:gsLst>
            <a:lin ang="2700000" scaled="1"/>
            <a:tileRect/>
          </a:gradFill>
          <a:ln>
            <a:solidFill>
              <a:srgbClr val="00804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kern="1200">
              <a:solidFill>
                <a:srgbClr val="FFFFFF"/>
              </a:solidFill>
              <a:latin typeface="Arial"/>
              <a:ea typeface="+mn-ea"/>
              <a:cs typeface="+mn-cs"/>
            </a:endParaRPr>
          </a:p>
        </p:txBody>
      </p:sp>
      <p:sp>
        <p:nvSpPr>
          <p:cNvPr id="13" name="Text Placeholder 43"/>
          <p:cNvSpPr txBox="1">
            <a:spLocks/>
          </p:cNvSpPr>
          <p:nvPr/>
        </p:nvSpPr>
        <p:spPr>
          <a:xfrm>
            <a:off x="343885" y="3992703"/>
            <a:ext cx="7827474" cy="764312"/>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95000"/>
              </a:lnSpc>
              <a:spcBef>
                <a:spcPts val="1440"/>
              </a:spcBef>
              <a:buClr>
                <a:schemeClr val="accent3">
                  <a:lumMod val="40000"/>
                  <a:lumOff val="60000"/>
                </a:schemeClr>
              </a:buClr>
              <a:buSzPct val="90000"/>
              <a:buFont typeface="Arial" pitchFamily="34" charset="0"/>
              <a:buChar char="•"/>
              <a:tabLst/>
              <a:defRPr lang="en-US" sz="2200" kern="1200" dirty="0" smtClean="0">
                <a:solidFill>
                  <a:schemeClr val="bg1">
                    <a:lumMod val="20000"/>
                    <a:lumOff val="80000"/>
                  </a:schemeClr>
                </a:solidFill>
                <a:latin typeface="+mj-lt"/>
                <a:ea typeface="+mn-ea"/>
                <a:cs typeface="+mn-cs"/>
              </a:defRPr>
            </a:lvl1pPr>
            <a:lvl2pPr marL="406400" indent="0" algn="l" defTabSz="914400" rtl="0" eaLnBrk="1" latinLnBrk="0" hangingPunct="1">
              <a:lnSpc>
                <a:spcPct val="95000"/>
              </a:lnSpc>
              <a:spcBef>
                <a:spcPts val="840"/>
              </a:spcBef>
              <a:buClr>
                <a:schemeClr val="tx2"/>
              </a:buClr>
              <a:buSzPct val="90000"/>
              <a:buFontTx/>
              <a:buNone/>
              <a:tabLst/>
              <a:defRPr lang="en-US" sz="1800" kern="1200" dirty="0" smtClean="0">
                <a:solidFill>
                  <a:schemeClr val="bg1">
                    <a:lumMod val="20000"/>
                    <a:lumOff val="80000"/>
                  </a:schemeClr>
                </a:solidFill>
                <a:latin typeface="+mj-lt"/>
                <a:ea typeface="+mn-ea"/>
                <a:cs typeface="+mn-cs"/>
              </a:defRPr>
            </a:lvl2pPr>
            <a:lvl3pPr marL="571500" indent="-1588" algn="l" defTabSz="914400" rtl="0" eaLnBrk="1" latinLnBrk="0" hangingPunct="1">
              <a:lnSpc>
                <a:spcPct val="95000"/>
              </a:lnSpc>
              <a:spcBef>
                <a:spcPts val="840"/>
              </a:spcBef>
              <a:buClr>
                <a:schemeClr val="tx2"/>
              </a:buClr>
              <a:buSzPct val="90000"/>
              <a:buFont typeface="Arial" pitchFamily="34" charset="0"/>
              <a:buNone/>
              <a:tabLst/>
              <a:defRPr lang="en-US" sz="1600" kern="1200" dirty="0" smtClean="0">
                <a:solidFill>
                  <a:schemeClr val="bg1">
                    <a:lumMod val="20000"/>
                    <a:lumOff val="80000"/>
                  </a:schemeClr>
                </a:solidFill>
                <a:latin typeface="+mj-lt"/>
                <a:ea typeface="+mn-ea"/>
                <a:cs typeface="+mn-cs"/>
              </a:defRPr>
            </a:lvl3pPr>
            <a:lvl4pPr marL="688975" indent="0" algn="l" defTabSz="914400" rtl="0" eaLnBrk="1" latinLnBrk="0" hangingPunct="1">
              <a:lnSpc>
                <a:spcPct val="95000"/>
              </a:lnSpc>
              <a:spcBef>
                <a:spcPts val="840"/>
              </a:spcBef>
              <a:buClr>
                <a:schemeClr val="tx2"/>
              </a:buClr>
              <a:buSzPct val="90000"/>
              <a:buFont typeface="Arial" pitchFamily="34" charset="0"/>
              <a:buNone/>
              <a:tabLst/>
              <a:defRPr lang="en-US" sz="1400" kern="1200" dirty="0" smtClean="0">
                <a:solidFill>
                  <a:schemeClr val="bg1">
                    <a:lumMod val="20000"/>
                    <a:lumOff val="80000"/>
                  </a:schemeClr>
                </a:solidFill>
                <a:latin typeface="+mj-lt"/>
                <a:ea typeface="+mn-ea"/>
                <a:cs typeface="+mn-cs"/>
              </a:defRPr>
            </a:lvl4pPr>
            <a:lvl5pPr marL="801688" indent="0" algn="l" defTabSz="914400" rtl="0" eaLnBrk="1" latinLnBrk="0" hangingPunct="1">
              <a:lnSpc>
                <a:spcPct val="95000"/>
              </a:lnSpc>
              <a:spcBef>
                <a:spcPts val="840"/>
              </a:spcBef>
              <a:buClr>
                <a:schemeClr val="tx2"/>
              </a:buClr>
              <a:buSzPct val="90000"/>
              <a:buFont typeface="Arial" pitchFamily="34" charset="0"/>
              <a:buNone/>
              <a:tabLst/>
              <a:defRPr lang="en-US" sz="1400" kern="1200" dirty="0">
                <a:solidFill>
                  <a:schemeClr val="bg1">
                    <a:lumMod val="20000"/>
                    <a:lumOff val="8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lvl="1" indent="-177800" fontAlgn="auto">
              <a:lnSpc>
                <a:spcPct val="100000"/>
              </a:lnSpc>
              <a:spcBef>
                <a:spcPts val="100"/>
              </a:spcBef>
              <a:spcAft>
                <a:spcPts val="0"/>
              </a:spcAft>
              <a:buClrTx/>
              <a:buFont typeface="Arial" pitchFamily="34" charset="0"/>
              <a:buChar char="•"/>
            </a:pPr>
            <a:r>
              <a:rPr lang="en-US" sz="1400" dirty="0" smtClean="0">
                <a:solidFill>
                  <a:schemeClr val="accent4"/>
                </a:solidFill>
              </a:rPr>
              <a:t>Program manage and plan migration with MLF application owners (Exchange, </a:t>
            </a:r>
            <a:r>
              <a:rPr lang="en-US" sz="1400" dirty="0" err="1" smtClean="0">
                <a:solidFill>
                  <a:schemeClr val="accent4"/>
                </a:solidFill>
              </a:rPr>
              <a:t>VMFarm</a:t>
            </a:r>
            <a:r>
              <a:rPr lang="en-US" sz="1400" dirty="0" smtClean="0">
                <a:solidFill>
                  <a:schemeClr val="accent4"/>
                </a:solidFill>
              </a:rPr>
              <a:t>)</a:t>
            </a:r>
          </a:p>
          <a:p>
            <a:pPr marL="177800" lvl="1" indent="-177800" fontAlgn="auto">
              <a:lnSpc>
                <a:spcPct val="100000"/>
              </a:lnSpc>
              <a:spcBef>
                <a:spcPts val="100"/>
              </a:spcBef>
              <a:spcAft>
                <a:spcPts val="0"/>
              </a:spcAft>
              <a:buClrTx/>
              <a:buFont typeface="Arial" pitchFamily="34" charset="0"/>
              <a:buChar char="•"/>
            </a:pPr>
            <a:r>
              <a:rPr lang="en-US" sz="1400" dirty="0" smtClean="0">
                <a:solidFill>
                  <a:schemeClr val="accent4"/>
                </a:solidFill>
              </a:rPr>
              <a:t>Migrate data for ~ 200 servers from Legacy to new SAN storage</a:t>
            </a:r>
          </a:p>
          <a:p>
            <a:pPr marL="177800" lvl="1" indent="-177800" fontAlgn="auto">
              <a:lnSpc>
                <a:spcPct val="100000"/>
              </a:lnSpc>
              <a:spcBef>
                <a:spcPts val="100"/>
              </a:spcBef>
              <a:spcAft>
                <a:spcPts val="0"/>
              </a:spcAft>
              <a:buClrTx/>
              <a:buFont typeface="Arial" pitchFamily="34" charset="0"/>
              <a:buChar char="•"/>
            </a:pPr>
            <a:r>
              <a:rPr lang="en-US" sz="1400" dirty="0" smtClean="0">
                <a:solidFill>
                  <a:schemeClr val="accent4"/>
                </a:solidFill>
              </a:rPr>
              <a:t>Install local/remote replication and configure SRDF for selected DR volumes</a:t>
            </a:r>
          </a:p>
        </p:txBody>
      </p:sp>
      <p:sp>
        <p:nvSpPr>
          <p:cNvPr id="15" name="Rectangle 14"/>
          <p:cNvSpPr/>
          <p:nvPr/>
        </p:nvSpPr>
        <p:spPr>
          <a:xfrm>
            <a:off x="-453" y="3565915"/>
            <a:ext cx="5872897" cy="421878"/>
          </a:xfrm>
          <a:prstGeom prst="rect">
            <a:avLst/>
          </a:prstGeom>
          <a:solidFill>
            <a:srgbClr val="0080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5425" indent="3175">
              <a:tabLst>
                <a:tab pos="4687888" algn="l"/>
              </a:tabLst>
            </a:pPr>
            <a:r>
              <a:rPr lang="en-US" sz="1600" dirty="0" smtClean="0"/>
              <a:t>Phase III – Data Migration, Replication, and Non-SAP</a:t>
            </a:r>
            <a:endParaRPr lang="en-US" sz="1600" dirty="0"/>
          </a:p>
        </p:txBody>
      </p:sp>
      <p:sp>
        <p:nvSpPr>
          <p:cNvPr id="16" name="Rounded Rectangle 15"/>
          <p:cNvSpPr/>
          <p:nvPr/>
        </p:nvSpPr>
        <p:spPr>
          <a:xfrm>
            <a:off x="304851" y="5219704"/>
            <a:ext cx="7533516" cy="836148"/>
          </a:xfrm>
          <a:prstGeom prst="roundRect">
            <a:avLst>
              <a:gd name="adj" fmla="val 0"/>
            </a:avLst>
          </a:prstGeom>
          <a:gradFill flip="none" rotWithShape="1">
            <a:gsLst>
              <a:gs pos="0">
                <a:schemeClr val="tx1">
                  <a:lumMod val="20000"/>
                  <a:lumOff val="80000"/>
                </a:schemeClr>
              </a:gs>
              <a:gs pos="47000">
                <a:schemeClr val="bg1"/>
              </a:gs>
              <a:gs pos="100000">
                <a:schemeClr val="tx1">
                  <a:lumMod val="20000"/>
                  <a:lumOff val="80000"/>
                </a:schemeClr>
              </a:gs>
            </a:gsLst>
            <a:lin ang="2700000" scaled="1"/>
            <a:tileRect/>
          </a:gradFill>
          <a:ln>
            <a:solidFill>
              <a:srgbClr val="2F868B"/>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kern="1200">
              <a:solidFill>
                <a:srgbClr val="FFFFFF"/>
              </a:solidFill>
              <a:latin typeface="Arial"/>
              <a:ea typeface="+mn-ea"/>
              <a:cs typeface="+mn-cs"/>
            </a:endParaRPr>
          </a:p>
        </p:txBody>
      </p:sp>
      <p:sp>
        <p:nvSpPr>
          <p:cNvPr id="19" name="Text Placeholder 43"/>
          <p:cNvSpPr txBox="1">
            <a:spLocks/>
          </p:cNvSpPr>
          <p:nvPr/>
        </p:nvSpPr>
        <p:spPr>
          <a:xfrm>
            <a:off x="343885" y="5315449"/>
            <a:ext cx="7827474" cy="561692"/>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95000"/>
              </a:lnSpc>
              <a:spcBef>
                <a:spcPts val="1440"/>
              </a:spcBef>
              <a:buClr>
                <a:schemeClr val="accent3">
                  <a:lumMod val="40000"/>
                  <a:lumOff val="60000"/>
                </a:schemeClr>
              </a:buClr>
              <a:buSzPct val="90000"/>
              <a:buFont typeface="Arial" pitchFamily="34" charset="0"/>
              <a:buChar char="•"/>
              <a:tabLst/>
              <a:defRPr lang="en-US" sz="2200" kern="1200" dirty="0" smtClean="0">
                <a:solidFill>
                  <a:schemeClr val="bg1">
                    <a:lumMod val="20000"/>
                    <a:lumOff val="80000"/>
                  </a:schemeClr>
                </a:solidFill>
                <a:latin typeface="+mj-lt"/>
                <a:ea typeface="+mn-ea"/>
                <a:cs typeface="+mn-cs"/>
              </a:defRPr>
            </a:lvl1pPr>
            <a:lvl2pPr marL="406400" indent="0" algn="l" defTabSz="914400" rtl="0" eaLnBrk="1" latinLnBrk="0" hangingPunct="1">
              <a:lnSpc>
                <a:spcPct val="95000"/>
              </a:lnSpc>
              <a:spcBef>
                <a:spcPts val="840"/>
              </a:spcBef>
              <a:buClr>
                <a:schemeClr val="tx2"/>
              </a:buClr>
              <a:buSzPct val="90000"/>
              <a:buFontTx/>
              <a:buNone/>
              <a:tabLst/>
              <a:defRPr lang="en-US" sz="1800" kern="1200" dirty="0" smtClean="0">
                <a:solidFill>
                  <a:schemeClr val="bg1">
                    <a:lumMod val="20000"/>
                    <a:lumOff val="80000"/>
                  </a:schemeClr>
                </a:solidFill>
                <a:latin typeface="+mj-lt"/>
                <a:ea typeface="+mn-ea"/>
                <a:cs typeface="+mn-cs"/>
              </a:defRPr>
            </a:lvl2pPr>
            <a:lvl3pPr marL="571500" indent="-1588" algn="l" defTabSz="914400" rtl="0" eaLnBrk="1" latinLnBrk="0" hangingPunct="1">
              <a:lnSpc>
                <a:spcPct val="95000"/>
              </a:lnSpc>
              <a:spcBef>
                <a:spcPts val="840"/>
              </a:spcBef>
              <a:buClr>
                <a:schemeClr val="tx2"/>
              </a:buClr>
              <a:buSzPct val="90000"/>
              <a:buFont typeface="Arial" pitchFamily="34" charset="0"/>
              <a:buNone/>
              <a:tabLst/>
              <a:defRPr lang="en-US" sz="1600" kern="1200" dirty="0" smtClean="0">
                <a:solidFill>
                  <a:schemeClr val="bg1">
                    <a:lumMod val="20000"/>
                    <a:lumOff val="80000"/>
                  </a:schemeClr>
                </a:solidFill>
                <a:latin typeface="+mj-lt"/>
                <a:ea typeface="+mn-ea"/>
                <a:cs typeface="+mn-cs"/>
              </a:defRPr>
            </a:lvl3pPr>
            <a:lvl4pPr marL="688975" indent="0" algn="l" defTabSz="914400" rtl="0" eaLnBrk="1" latinLnBrk="0" hangingPunct="1">
              <a:lnSpc>
                <a:spcPct val="95000"/>
              </a:lnSpc>
              <a:spcBef>
                <a:spcPts val="840"/>
              </a:spcBef>
              <a:buClr>
                <a:schemeClr val="tx2"/>
              </a:buClr>
              <a:buSzPct val="90000"/>
              <a:buFont typeface="Arial" pitchFamily="34" charset="0"/>
              <a:buNone/>
              <a:tabLst/>
              <a:defRPr lang="en-US" sz="1400" kern="1200" dirty="0" smtClean="0">
                <a:solidFill>
                  <a:schemeClr val="bg1">
                    <a:lumMod val="20000"/>
                    <a:lumOff val="80000"/>
                  </a:schemeClr>
                </a:solidFill>
                <a:latin typeface="+mj-lt"/>
                <a:ea typeface="+mn-ea"/>
                <a:cs typeface="+mn-cs"/>
              </a:defRPr>
            </a:lvl4pPr>
            <a:lvl5pPr marL="801688" indent="0" algn="l" defTabSz="914400" rtl="0" eaLnBrk="1" latinLnBrk="0" hangingPunct="1">
              <a:lnSpc>
                <a:spcPct val="95000"/>
              </a:lnSpc>
              <a:spcBef>
                <a:spcPts val="840"/>
              </a:spcBef>
              <a:buClr>
                <a:schemeClr val="tx2"/>
              </a:buClr>
              <a:buSzPct val="90000"/>
              <a:buFont typeface="Arial" pitchFamily="34" charset="0"/>
              <a:buNone/>
              <a:tabLst/>
              <a:defRPr lang="en-US" sz="1400" kern="1200" dirty="0">
                <a:solidFill>
                  <a:schemeClr val="bg1">
                    <a:lumMod val="20000"/>
                    <a:lumOff val="8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lvl="1" indent="-177800" fontAlgn="auto">
              <a:lnSpc>
                <a:spcPct val="100000"/>
              </a:lnSpc>
              <a:spcBef>
                <a:spcPts val="300"/>
              </a:spcBef>
              <a:spcAft>
                <a:spcPts val="0"/>
              </a:spcAft>
              <a:buClrTx/>
              <a:buFont typeface="Arial" pitchFamily="34" charset="0"/>
              <a:buChar char="•"/>
            </a:pPr>
            <a:r>
              <a:rPr lang="en-US" sz="1400" dirty="0" smtClean="0">
                <a:solidFill>
                  <a:srgbClr val="2F868B"/>
                </a:solidFill>
              </a:rPr>
              <a:t>Finalize cutover design and migration plan</a:t>
            </a:r>
          </a:p>
          <a:p>
            <a:pPr marL="177800" lvl="1" indent="-177800" fontAlgn="auto">
              <a:lnSpc>
                <a:spcPct val="100000"/>
              </a:lnSpc>
              <a:spcBef>
                <a:spcPts val="300"/>
              </a:spcBef>
              <a:spcAft>
                <a:spcPts val="0"/>
              </a:spcAft>
              <a:buClrTx/>
              <a:buFont typeface="Arial" pitchFamily="34" charset="0"/>
              <a:buChar char="•"/>
            </a:pPr>
            <a:r>
              <a:rPr lang="en-US" sz="1400" dirty="0" smtClean="0">
                <a:solidFill>
                  <a:srgbClr val="2F868B"/>
                </a:solidFill>
              </a:rPr>
              <a:t>Execute migration waves to new facility</a:t>
            </a:r>
          </a:p>
        </p:txBody>
      </p:sp>
      <p:sp>
        <p:nvSpPr>
          <p:cNvPr id="20" name="Rectangle 19"/>
          <p:cNvSpPr/>
          <p:nvPr/>
        </p:nvSpPr>
        <p:spPr>
          <a:xfrm>
            <a:off x="-920" y="4810251"/>
            <a:ext cx="5872897" cy="412733"/>
          </a:xfrm>
          <a:prstGeom prst="rect">
            <a:avLst/>
          </a:prstGeom>
          <a:solidFill>
            <a:srgbClr val="2F86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5425" indent="3175">
              <a:tabLst>
                <a:tab pos="4687888" algn="l"/>
              </a:tabLst>
            </a:pPr>
            <a:r>
              <a:rPr lang="en-US" sz="1600" dirty="0" smtClean="0"/>
              <a:t>Phase IV – Data Center Migration from </a:t>
            </a:r>
            <a:r>
              <a:rPr lang="en-US" sz="1600" dirty="0" err="1" smtClean="0"/>
              <a:t>DC1</a:t>
            </a:r>
            <a:r>
              <a:rPr lang="en-US" sz="1600" dirty="0" smtClean="0"/>
              <a:t> to </a:t>
            </a:r>
            <a:r>
              <a:rPr lang="en-US" sz="1600" dirty="0" err="1" smtClean="0"/>
              <a:t>DC2</a:t>
            </a:r>
            <a:endParaRPr lang="en-US" sz="1600" dirty="0"/>
          </a:p>
        </p:txBody>
      </p:sp>
      <p:sp>
        <p:nvSpPr>
          <p:cNvPr id="21" name="Rectangle 20"/>
          <p:cNvSpPr/>
          <p:nvPr/>
        </p:nvSpPr>
        <p:spPr>
          <a:xfrm rot="5400000">
            <a:off x="7213059" y="2276626"/>
            <a:ext cx="2121532" cy="457047"/>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5425" indent="3175" algn="ctr">
              <a:tabLst>
                <a:tab pos="4687888" algn="l"/>
              </a:tabLst>
            </a:pPr>
            <a:r>
              <a:rPr lang="en-US" sz="1600" dirty="0" smtClean="0"/>
              <a:t>Year 1</a:t>
            </a:r>
            <a:endParaRPr lang="en-US" sz="1600" dirty="0"/>
          </a:p>
        </p:txBody>
      </p:sp>
      <p:sp>
        <p:nvSpPr>
          <p:cNvPr id="23" name="Rectangle 22"/>
          <p:cNvSpPr/>
          <p:nvPr/>
        </p:nvSpPr>
        <p:spPr>
          <a:xfrm rot="5400000">
            <a:off x="7021108" y="4600015"/>
            <a:ext cx="2505433" cy="457047"/>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182880" rtlCol="0" anchor="ctr"/>
          <a:lstStyle/>
          <a:p>
            <a:pPr marL="225425" indent="3175" algn="ctr">
              <a:tabLst>
                <a:tab pos="4687888" algn="l"/>
              </a:tabLst>
            </a:pPr>
            <a:r>
              <a:rPr lang="en-US" sz="1600" dirty="0" smtClean="0"/>
              <a:t>Year 2</a:t>
            </a:r>
            <a:endParaRPr lang="en-US" sz="1600" dirty="0"/>
          </a:p>
        </p:txBody>
      </p:sp>
    </p:spTree>
    <p:extLst>
      <p:ext uri="{BB962C8B-B14F-4D97-AF65-F5344CB8AC3E}">
        <p14:creationId xmlns:p14="http://schemas.microsoft.com/office/powerpoint/2010/main" val="2606461988"/>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09287.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0" y="0"/>
            <a:ext cx="9144000" cy="5245100"/>
          </a:xfrm>
          <a:prstGeom prst="rect">
            <a:avLst/>
          </a:prstGeom>
        </p:spPr>
      </p:pic>
      <p:pic>
        <p:nvPicPr>
          <p:cNvPr id="18" name="Picture 2" descr="C:\Documents and Settings\contractor\Desktop\Blue_Green_Gradient.png"/>
          <p:cNvPicPr>
            <a:picLocks noChangeAspect="1" noChangeArrowheads="1"/>
          </p:cNvPicPr>
          <p:nvPr/>
        </p:nvPicPr>
        <p:blipFill>
          <a:blip r:embed="rId4" cstate="print"/>
          <a:srcRect/>
          <a:stretch>
            <a:fillRect/>
          </a:stretch>
        </p:blipFill>
        <p:spPr bwMode="auto">
          <a:xfrm>
            <a:off x="-12700" y="5058692"/>
            <a:ext cx="9156700" cy="1822610"/>
          </a:xfrm>
          <a:prstGeom prst="rect">
            <a:avLst/>
          </a:prstGeom>
          <a:noFill/>
        </p:spPr>
      </p:pic>
      <p:sp>
        <p:nvSpPr>
          <p:cNvPr id="10" name="Rounded Rectangle 9"/>
          <p:cNvSpPr/>
          <p:nvPr/>
        </p:nvSpPr>
        <p:spPr>
          <a:xfrm flipH="1">
            <a:off x="8003815" y="4571852"/>
            <a:ext cx="809892" cy="2845390"/>
          </a:xfrm>
          <a:prstGeom prst="roundRect">
            <a:avLst>
              <a:gd name="adj" fmla="val 50000"/>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Rounded Rectangle 12"/>
          <p:cNvSpPr/>
          <p:nvPr/>
        </p:nvSpPr>
        <p:spPr>
          <a:xfrm flipH="1">
            <a:off x="379926" y="259294"/>
            <a:ext cx="809892" cy="2618189"/>
          </a:xfrm>
          <a:prstGeom prst="roundRect">
            <a:avLst>
              <a:gd name="adj" fmla="val 50000"/>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Rounded Rectangle 13"/>
          <p:cNvSpPr/>
          <p:nvPr/>
        </p:nvSpPr>
        <p:spPr>
          <a:xfrm rot="10800000" flipH="1">
            <a:off x="954200" y="2114822"/>
            <a:ext cx="809892" cy="4474502"/>
          </a:xfrm>
          <a:prstGeom prst="roundRect">
            <a:avLst>
              <a:gd name="adj" fmla="val 50000"/>
            </a:avLst>
          </a:prstGeom>
          <a:gradFill flip="none" rotWithShape="1">
            <a:gsLst>
              <a:gs pos="55000">
                <a:schemeClr val="bg1">
                  <a:alpha val="30000"/>
                </a:schemeClr>
              </a:gs>
              <a:gs pos="100000">
                <a:schemeClr val="bg1">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 name="Rectangle 6"/>
          <p:cNvSpPr/>
          <p:nvPr/>
        </p:nvSpPr>
        <p:spPr>
          <a:xfrm>
            <a:off x="-12687" y="4472677"/>
            <a:ext cx="5979140" cy="59561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5425">
              <a:tabLst>
                <a:tab pos="4687888" algn="l"/>
              </a:tabLst>
            </a:pPr>
            <a:r>
              <a:rPr lang="en-US" sz="2000" dirty="0"/>
              <a:t>Cisco Solutions and Migration </a:t>
            </a:r>
            <a:r>
              <a:rPr lang="en-US" sz="2000" dirty="0" smtClean="0"/>
              <a:t>Methodology</a:t>
            </a:r>
            <a:r>
              <a:rPr lang="en-US" sz="2000" dirty="0"/>
              <a:t>	</a:t>
            </a:r>
            <a:r>
              <a:rPr lang="en-US" sz="2800" b="1" dirty="0" smtClean="0"/>
              <a:t>›</a:t>
            </a:r>
            <a:endParaRPr lang="en-US" sz="2800" b="1" dirty="0"/>
          </a:p>
        </p:txBody>
      </p:sp>
      <p:sp>
        <p:nvSpPr>
          <p:cNvPr id="11" name="Rounded Rectangle 10"/>
          <p:cNvSpPr/>
          <p:nvPr/>
        </p:nvSpPr>
        <p:spPr>
          <a:xfrm flipH="1">
            <a:off x="6423617" y="2159526"/>
            <a:ext cx="809892" cy="1915039"/>
          </a:xfrm>
          <a:prstGeom prst="roundRect">
            <a:avLst>
              <a:gd name="adj" fmla="val 50000"/>
            </a:avLst>
          </a:prstGeom>
          <a:solidFill>
            <a:schemeClr val="tx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Rounded Rectangle 11"/>
          <p:cNvSpPr/>
          <p:nvPr/>
        </p:nvSpPr>
        <p:spPr>
          <a:xfrm flipH="1">
            <a:off x="7472756" y="1409698"/>
            <a:ext cx="809892" cy="4881778"/>
          </a:xfrm>
          <a:prstGeom prst="roundRect">
            <a:avLst>
              <a:gd name="adj" fmla="val 50000"/>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2881608037"/>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ound Same Side Corner Rectangle 108"/>
          <p:cNvSpPr/>
          <p:nvPr/>
        </p:nvSpPr>
        <p:spPr>
          <a:xfrm>
            <a:off x="1786467" y="1206500"/>
            <a:ext cx="4097865" cy="254000"/>
          </a:xfrm>
          <a:prstGeom prst="round2SameRect">
            <a:avLst>
              <a:gd name="adj1" fmla="val 35272"/>
              <a:gd name="adj2" fmla="val 0"/>
            </a:avLst>
          </a:prstGeom>
          <a:solidFill>
            <a:srgbClr val="009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0" name="Round Same Side Corner Rectangle 109"/>
          <p:cNvSpPr/>
          <p:nvPr/>
        </p:nvSpPr>
        <p:spPr>
          <a:xfrm>
            <a:off x="6019800" y="1193800"/>
            <a:ext cx="2717800" cy="266700"/>
          </a:xfrm>
          <a:prstGeom prst="round2SameRect">
            <a:avLst>
              <a:gd name="adj1" fmla="val 35272"/>
              <a:gd name="adj2" fmla="val 0"/>
            </a:avLst>
          </a:prstGeom>
          <a:solidFill>
            <a:srgbClr val="009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Rectangle 5"/>
          <p:cNvSpPr>
            <a:spLocks noChangeArrowheads="1"/>
          </p:cNvSpPr>
          <p:nvPr/>
        </p:nvSpPr>
        <p:spPr bwMode="auto">
          <a:xfrm>
            <a:off x="711200" y="1739900"/>
            <a:ext cx="8035410" cy="4229102"/>
          </a:xfrm>
          <a:prstGeom prst="rect">
            <a:avLst/>
          </a:prstGeom>
          <a:gradFill flip="none" rotWithShape="1">
            <a:gsLst>
              <a:gs pos="0">
                <a:schemeClr val="tx1">
                  <a:lumMod val="60000"/>
                  <a:lumOff val="40000"/>
                </a:schemeClr>
              </a:gs>
              <a:gs pos="100000">
                <a:schemeClr val="tx1">
                  <a:lumMod val="60000"/>
                  <a:lumOff val="40000"/>
                </a:schemeClr>
              </a:gs>
              <a:gs pos="69000">
                <a:schemeClr val="tx1">
                  <a:lumMod val="20000"/>
                  <a:lumOff val="80000"/>
                </a:schemeClr>
              </a:gs>
              <a:gs pos="28000">
                <a:schemeClr val="tx1">
                  <a:lumMod val="20000"/>
                  <a:lumOff val="80000"/>
                </a:schemeClr>
              </a:gs>
            </a:gsLst>
            <a:lin ang="3060000" scaled="0"/>
            <a:tileRect/>
          </a:gradFill>
          <a:ln w="12700">
            <a:solidFill>
              <a:schemeClr val="tx1">
                <a:lumMod val="60000"/>
                <a:lumOff val="40000"/>
              </a:schemeClr>
            </a:solidFill>
            <a:miter lim="800000"/>
            <a:headEnd/>
            <a:tailEnd/>
          </a:ln>
          <a:effectLst/>
        </p:spPr>
        <p:txBody>
          <a:bodyPr anchor="ctr"/>
          <a:lstStyle/>
          <a:p>
            <a:pPr algn="l" eaLnBrk="1" fontAlgn="auto" hangingPunct="1">
              <a:lnSpc>
                <a:spcPct val="100000"/>
              </a:lnSpc>
              <a:spcBef>
                <a:spcPts val="0"/>
              </a:spcBef>
              <a:spcAft>
                <a:spcPts val="0"/>
              </a:spcAft>
              <a:defRPr/>
            </a:pPr>
            <a:endParaRPr lang="en-US" sz="1200" dirty="0" smtClean="0">
              <a:solidFill>
                <a:srgbClr val="002060"/>
              </a:solidFill>
            </a:endParaRPr>
          </a:p>
        </p:txBody>
      </p:sp>
      <p:cxnSp>
        <p:nvCxnSpPr>
          <p:cNvPr id="57" name="Straight Connector 56"/>
          <p:cNvCxnSpPr/>
          <p:nvPr/>
        </p:nvCxnSpPr>
        <p:spPr>
          <a:xfrm>
            <a:off x="609600" y="3213100"/>
            <a:ext cx="8178800"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98500" y="4235227"/>
            <a:ext cx="8051800"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685800" y="5186275"/>
            <a:ext cx="8051800"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5601740" y="1566777"/>
            <a:ext cx="242318" cy="4402225"/>
          </a:xfrm>
          <a:prstGeom prst="rect">
            <a:avLst/>
          </a:prstGeom>
          <a:solidFill>
            <a:schemeClr val="accent5">
              <a:alpha val="33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9704" y="330615"/>
            <a:ext cx="8588861" cy="838200"/>
          </a:xfrm>
        </p:spPr>
        <p:txBody>
          <a:bodyPr/>
          <a:lstStyle/>
          <a:p>
            <a:r>
              <a:rPr lang="en-US" dirty="0" smtClean="0"/>
              <a:t>Program Timeline</a:t>
            </a:r>
            <a:endParaRPr lang="en-US" dirty="0"/>
          </a:p>
        </p:txBody>
      </p:sp>
      <p:sp>
        <p:nvSpPr>
          <p:cNvPr id="3" name="Rectangle 2"/>
          <p:cNvSpPr>
            <a:spLocks noChangeArrowheads="1"/>
          </p:cNvSpPr>
          <p:nvPr/>
        </p:nvSpPr>
        <p:spPr bwMode="auto">
          <a:xfrm>
            <a:off x="801204" y="5219701"/>
            <a:ext cx="1660828" cy="647699"/>
          </a:xfrm>
          <a:prstGeom prst="rect">
            <a:avLst/>
          </a:prstGeom>
          <a:noFill/>
          <a:ln w="12700">
            <a:noFill/>
            <a:miter lim="800000"/>
            <a:headEnd/>
            <a:tailEnd/>
          </a:ln>
          <a:effectLst/>
        </p:spPr>
        <p:txBody>
          <a:bodyPr anchor="t"/>
          <a:lstStyle/>
          <a:p>
            <a:r>
              <a:rPr lang="en-US" sz="1300" b="1" dirty="0" err="1" smtClean="0">
                <a:solidFill>
                  <a:srgbClr val="0C6467"/>
                </a:solidFill>
              </a:rPr>
              <a:t>DC1</a:t>
            </a:r>
            <a:r>
              <a:rPr lang="en-US" sz="1300" b="1" dirty="0" smtClean="0">
                <a:solidFill>
                  <a:srgbClr val="0C6467"/>
                </a:solidFill>
              </a:rPr>
              <a:t> to </a:t>
            </a:r>
            <a:r>
              <a:rPr lang="en-US" sz="1300" b="1" dirty="0" err="1" smtClean="0">
                <a:solidFill>
                  <a:srgbClr val="0C6467"/>
                </a:solidFill>
              </a:rPr>
              <a:t>DC2Cutover</a:t>
            </a:r>
            <a:endParaRPr lang="en-US" sz="1300" b="1" dirty="0">
              <a:solidFill>
                <a:srgbClr val="0C6467"/>
              </a:solidFill>
            </a:endParaRPr>
          </a:p>
        </p:txBody>
      </p:sp>
      <p:sp>
        <p:nvSpPr>
          <p:cNvPr id="4" name="Rectangle 3"/>
          <p:cNvSpPr>
            <a:spLocks noChangeArrowheads="1"/>
          </p:cNvSpPr>
          <p:nvPr/>
        </p:nvSpPr>
        <p:spPr bwMode="auto">
          <a:xfrm>
            <a:off x="801204" y="3275615"/>
            <a:ext cx="1532573" cy="479793"/>
          </a:xfrm>
          <a:prstGeom prst="rect">
            <a:avLst/>
          </a:prstGeom>
          <a:noFill/>
          <a:ln w="12700">
            <a:noFill/>
            <a:miter lim="800000"/>
            <a:headEnd/>
            <a:tailEnd/>
          </a:ln>
          <a:effectLst/>
        </p:spPr>
        <p:txBody>
          <a:bodyPr anchor="t"/>
          <a:lstStyle/>
          <a:p>
            <a:r>
              <a:rPr lang="en-US" sz="1300" b="1" dirty="0" smtClean="0">
                <a:solidFill>
                  <a:srgbClr val="7DA400"/>
                </a:solidFill>
              </a:rPr>
              <a:t>SAP </a:t>
            </a:r>
            <a:r>
              <a:rPr lang="en-US" sz="1300" b="1" dirty="0">
                <a:solidFill>
                  <a:srgbClr val="7DA400"/>
                </a:solidFill>
              </a:rPr>
              <a:t>OS/DB</a:t>
            </a:r>
          </a:p>
          <a:p>
            <a:r>
              <a:rPr lang="en-US" sz="1300" b="1" dirty="0" smtClean="0">
                <a:solidFill>
                  <a:srgbClr val="7DA400"/>
                </a:solidFill>
              </a:rPr>
              <a:t>Migration</a:t>
            </a:r>
            <a:endParaRPr lang="en-US" sz="1300" b="1" dirty="0">
              <a:solidFill>
                <a:srgbClr val="7DA400"/>
              </a:solidFill>
            </a:endParaRPr>
          </a:p>
        </p:txBody>
      </p:sp>
      <p:sp>
        <p:nvSpPr>
          <p:cNvPr id="5" name="Rectangle 4"/>
          <p:cNvSpPr>
            <a:spLocks noChangeArrowheads="1"/>
          </p:cNvSpPr>
          <p:nvPr/>
        </p:nvSpPr>
        <p:spPr bwMode="auto">
          <a:xfrm>
            <a:off x="801204" y="4284575"/>
            <a:ext cx="1736193" cy="578375"/>
          </a:xfrm>
          <a:prstGeom prst="rect">
            <a:avLst/>
          </a:prstGeom>
          <a:noFill/>
          <a:ln w="12700">
            <a:noFill/>
            <a:miter lim="800000"/>
            <a:headEnd/>
            <a:tailEnd/>
          </a:ln>
          <a:effectLst/>
        </p:spPr>
        <p:txBody>
          <a:bodyPr anchor="t"/>
          <a:lstStyle/>
          <a:p>
            <a:r>
              <a:rPr lang="en-US" sz="1300" b="1" dirty="0" smtClean="0">
                <a:solidFill>
                  <a:schemeClr val="accent4"/>
                </a:solidFill>
              </a:rPr>
              <a:t>Data Migration VM Farm Exchange</a:t>
            </a:r>
            <a:endParaRPr lang="en-US" sz="1300" b="1" dirty="0">
              <a:solidFill>
                <a:schemeClr val="accent4"/>
              </a:solidFill>
            </a:endParaRPr>
          </a:p>
        </p:txBody>
      </p:sp>
      <p:sp>
        <p:nvSpPr>
          <p:cNvPr id="7" name="Rectangle 6"/>
          <p:cNvSpPr/>
          <p:nvPr/>
        </p:nvSpPr>
        <p:spPr bwMode="auto">
          <a:xfrm>
            <a:off x="6014742" y="1219644"/>
            <a:ext cx="2731868" cy="228600"/>
          </a:xfrm>
          <a:prstGeom prst="rect">
            <a:avLst/>
          </a:prstGeom>
          <a:noFill/>
          <a:ln w="9525" cap="flat" cmpd="sng" algn="ctr">
            <a:noFill/>
            <a:prstDash val="solid"/>
            <a:round/>
            <a:headEnd type="none" w="med" len="med"/>
            <a:tailEnd type="none" w="med" len="med"/>
          </a:ln>
          <a:effectLst/>
        </p:spPr>
        <p:txBody>
          <a:bodyPr wrap="none" lIns="82124" tIns="41061" rIns="82124" bIns="41061" anchor="ctr"/>
          <a:lstStyle/>
          <a:p>
            <a:pPr algn="ctr" defTabSz="814388" eaLnBrk="1" fontAlgn="auto" hangingPunct="1">
              <a:lnSpc>
                <a:spcPct val="100000"/>
              </a:lnSpc>
              <a:spcBef>
                <a:spcPts val="0"/>
              </a:spcBef>
              <a:spcAft>
                <a:spcPts val="0"/>
              </a:spcAft>
              <a:defRPr/>
            </a:pPr>
            <a:r>
              <a:rPr lang="en-US" sz="1200" b="1" dirty="0" smtClean="0">
                <a:solidFill>
                  <a:schemeClr val="bg1"/>
                </a:solidFill>
              </a:rPr>
              <a:t>2014</a:t>
            </a:r>
            <a:endParaRPr lang="en-US" sz="1200" b="1" dirty="0">
              <a:solidFill>
                <a:schemeClr val="bg1"/>
              </a:solidFill>
            </a:endParaRPr>
          </a:p>
        </p:txBody>
      </p:sp>
      <p:sp>
        <p:nvSpPr>
          <p:cNvPr id="8" name="Rectangle 7"/>
          <p:cNvSpPr>
            <a:spLocks noChangeArrowheads="1"/>
          </p:cNvSpPr>
          <p:nvPr/>
        </p:nvSpPr>
        <p:spPr bwMode="auto">
          <a:xfrm>
            <a:off x="250977" y="6846402"/>
            <a:ext cx="8991600" cy="495318"/>
          </a:xfrm>
          <a:prstGeom prst="rect">
            <a:avLst/>
          </a:prstGeom>
          <a:noFill/>
          <a:ln w="12700">
            <a:noFill/>
            <a:miter lim="800000"/>
            <a:headEnd/>
            <a:tailEnd/>
          </a:ln>
          <a:effectLst/>
        </p:spPr>
        <p:txBody>
          <a:bodyPr anchor="ctr"/>
          <a:lstStyle/>
          <a:p>
            <a:pPr fontAlgn="auto">
              <a:spcBef>
                <a:spcPts val="0"/>
              </a:spcBef>
              <a:spcAft>
                <a:spcPts val="0"/>
              </a:spcAft>
              <a:defRPr/>
            </a:pPr>
            <a:endParaRPr lang="en-US" sz="1200" dirty="0" smtClean="0">
              <a:solidFill>
                <a:srgbClr val="002060"/>
              </a:solidFill>
              <a:latin typeface="+mn-lt"/>
            </a:endParaRPr>
          </a:p>
        </p:txBody>
      </p:sp>
      <p:sp>
        <p:nvSpPr>
          <p:cNvPr id="9" name="TextBox 8"/>
          <p:cNvSpPr txBox="1"/>
          <p:nvPr/>
        </p:nvSpPr>
        <p:spPr>
          <a:xfrm>
            <a:off x="4876800" y="6042272"/>
            <a:ext cx="1422399" cy="276999"/>
          </a:xfrm>
          <a:prstGeom prst="rect">
            <a:avLst/>
          </a:prstGeom>
          <a:noFill/>
        </p:spPr>
        <p:txBody>
          <a:bodyPr wrap="square" rtlCol="0">
            <a:spAutoFit/>
          </a:bodyPr>
          <a:lstStyle/>
          <a:p>
            <a:r>
              <a:rPr lang="en-US" sz="1200" dirty="0" smtClean="0">
                <a:solidFill>
                  <a:schemeClr val="tx2"/>
                </a:solidFill>
              </a:rPr>
              <a:t>Year 1  Freeze</a:t>
            </a:r>
            <a:endParaRPr lang="en-US" sz="1200" dirty="0">
              <a:solidFill>
                <a:schemeClr val="tx2"/>
              </a:solidFill>
            </a:endParaRPr>
          </a:p>
        </p:txBody>
      </p:sp>
      <p:sp>
        <p:nvSpPr>
          <p:cNvPr id="10" name="TextBox 9"/>
          <p:cNvSpPr txBox="1"/>
          <p:nvPr/>
        </p:nvSpPr>
        <p:spPr>
          <a:xfrm>
            <a:off x="1143001" y="6042272"/>
            <a:ext cx="2366664" cy="276999"/>
          </a:xfrm>
          <a:prstGeom prst="rect">
            <a:avLst/>
          </a:prstGeom>
          <a:noFill/>
        </p:spPr>
        <p:txBody>
          <a:bodyPr wrap="square" rtlCol="0">
            <a:spAutoFit/>
          </a:bodyPr>
          <a:lstStyle/>
          <a:p>
            <a:r>
              <a:rPr lang="en-US" sz="1200" dirty="0" smtClean="0">
                <a:solidFill>
                  <a:schemeClr val="tx2"/>
                </a:solidFill>
              </a:rPr>
              <a:t>SAP</a:t>
            </a:r>
            <a:r>
              <a:rPr lang="en-US" sz="1200" dirty="0">
                <a:solidFill>
                  <a:schemeClr val="tx2"/>
                </a:solidFill>
              </a:rPr>
              <a:t> </a:t>
            </a:r>
            <a:r>
              <a:rPr lang="en-US" sz="1200" dirty="0" smtClean="0">
                <a:solidFill>
                  <a:schemeClr val="tx2"/>
                </a:solidFill>
              </a:rPr>
              <a:t>Architecture Decision</a:t>
            </a:r>
            <a:endParaRPr lang="en-US" sz="1200" dirty="0">
              <a:solidFill>
                <a:schemeClr val="tx2"/>
              </a:solidFill>
            </a:endParaRPr>
          </a:p>
        </p:txBody>
      </p:sp>
      <p:grpSp>
        <p:nvGrpSpPr>
          <p:cNvPr id="11" name="Group 10"/>
          <p:cNvGrpSpPr/>
          <p:nvPr/>
        </p:nvGrpSpPr>
        <p:grpSpPr>
          <a:xfrm>
            <a:off x="4289577" y="1689100"/>
            <a:ext cx="3038677" cy="4318000"/>
            <a:chOff x="3666923" y="1218291"/>
            <a:chExt cx="3038677" cy="4889326"/>
          </a:xfrm>
        </p:grpSpPr>
        <p:cxnSp>
          <p:nvCxnSpPr>
            <p:cNvPr id="12" name="Straight Connector 11"/>
            <p:cNvCxnSpPr/>
            <p:nvPr/>
          </p:nvCxnSpPr>
          <p:spPr>
            <a:xfrm>
              <a:off x="3666923" y="1268111"/>
              <a:ext cx="0" cy="4839506"/>
            </a:xfrm>
            <a:prstGeom prst="line">
              <a:avLst/>
            </a:prstGeom>
            <a:ln w="19050" cmpd="sng">
              <a:solidFill>
                <a:srgbClr val="BFBFBF"/>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86123" y="1228913"/>
              <a:ext cx="0" cy="4824926"/>
            </a:xfrm>
            <a:prstGeom prst="line">
              <a:avLst/>
            </a:prstGeom>
            <a:ln w="19050" cmpd="sng">
              <a:solidFill>
                <a:srgbClr val="6DB344"/>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882255" y="1218291"/>
              <a:ext cx="3868" cy="4824927"/>
            </a:xfrm>
            <a:prstGeom prst="line">
              <a:avLst/>
            </a:prstGeom>
            <a:ln w="19050" cmpd="sng">
              <a:solidFill>
                <a:srgbClr val="BFBFBF"/>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705600" y="1218291"/>
              <a:ext cx="0" cy="4824927"/>
            </a:xfrm>
            <a:prstGeom prst="line">
              <a:avLst/>
            </a:prstGeom>
            <a:ln w="19050" cmpd="sng">
              <a:solidFill>
                <a:srgbClr val="BFBFBF"/>
              </a:solidFill>
              <a:prstDash val="dash"/>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6314685" y="6042272"/>
            <a:ext cx="2599390" cy="276999"/>
          </a:xfrm>
          <a:prstGeom prst="rect">
            <a:avLst/>
          </a:prstGeom>
          <a:noFill/>
        </p:spPr>
        <p:txBody>
          <a:bodyPr wrap="square" rtlCol="0">
            <a:spAutoFit/>
          </a:bodyPr>
          <a:lstStyle/>
          <a:p>
            <a:r>
              <a:rPr lang="en-US" sz="1200" dirty="0" err="1" smtClean="0">
                <a:solidFill>
                  <a:schemeClr val="tx2"/>
                </a:solidFill>
              </a:rPr>
              <a:t>DC1</a:t>
            </a:r>
            <a:r>
              <a:rPr lang="en-US" sz="1200" dirty="0" smtClean="0">
                <a:solidFill>
                  <a:schemeClr val="tx2"/>
                </a:solidFill>
              </a:rPr>
              <a:t> to </a:t>
            </a:r>
            <a:r>
              <a:rPr lang="en-US" sz="1200" dirty="0" err="1" smtClean="0">
                <a:solidFill>
                  <a:schemeClr val="tx2"/>
                </a:solidFill>
              </a:rPr>
              <a:t>DC2</a:t>
            </a:r>
            <a:r>
              <a:rPr lang="en-US" sz="1200" dirty="0" smtClean="0">
                <a:solidFill>
                  <a:schemeClr val="tx2"/>
                </a:solidFill>
              </a:rPr>
              <a:t> SAP Cutover</a:t>
            </a:r>
            <a:endParaRPr lang="en-US" sz="1200" dirty="0">
              <a:solidFill>
                <a:schemeClr val="tx2"/>
              </a:solidFill>
            </a:endParaRPr>
          </a:p>
        </p:txBody>
      </p:sp>
      <p:sp>
        <p:nvSpPr>
          <p:cNvPr id="19" name="TextBox 18"/>
          <p:cNvSpPr txBox="1"/>
          <p:nvPr/>
        </p:nvSpPr>
        <p:spPr>
          <a:xfrm>
            <a:off x="3162301" y="6042272"/>
            <a:ext cx="1650999" cy="276999"/>
          </a:xfrm>
          <a:prstGeom prst="rect">
            <a:avLst/>
          </a:prstGeom>
          <a:noFill/>
        </p:spPr>
        <p:txBody>
          <a:bodyPr wrap="square" rtlCol="0">
            <a:spAutoFit/>
          </a:bodyPr>
          <a:lstStyle/>
          <a:p>
            <a:r>
              <a:rPr lang="en-US" sz="1200" dirty="0" smtClean="0">
                <a:solidFill>
                  <a:schemeClr val="tx2"/>
                </a:solidFill>
              </a:rPr>
              <a:t>Array Decommission </a:t>
            </a:r>
            <a:endParaRPr lang="en-US" sz="1200" dirty="0">
              <a:solidFill>
                <a:schemeClr val="tx2"/>
              </a:solidFill>
            </a:endParaRPr>
          </a:p>
        </p:txBody>
      </p:sp>
      <p:cxnSp>
        <p:nvCxnSpPr>
          <p:cNvPr id="20" name="Straight Connector 19"/>
          <p:cNvCxnSpPr/>
          <p:nvPr/>
        </p:nvCxnSpPr>
        <p:spPr>
          <a:xfrm>
            <a:off x="2462032" y="1409700"/>
            <a:ext cx="13985" cy="4475075"/>
          </a:xfrm>
          <a:prstGeom prst="line">
            <a:avLst/>
          </a:prstGeom>
          <a:ln w="19050" cmpd="sng">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bwMode="auto">
          <a:xfrm>
            <a:off x="1782605" y="1217757"/>
            <a:ext cx="4107172" cy="228600"/>
          </a:xfrm>
          <a:prstGeom prst="rect">
            <a:avLst/>
          </a:prstGeom>
          <a:noFill/>
          <a:ln w="9525" cap="flat" cmpd="sng" algn="ctr">
            <a:noFill/>
            <a:prstDash val="solid"/>
            <a:round/>
            <a:headEnd type="none" w="med" len="med"/>
            <a:tailEnd type="none" w="med" len="med"/>
          </a:ln>
          <a:effectLst/>
        </p:spPr>
        <p:txBody>
          <a:bodyPr wrap="none" lIns="82124" tIns="41061" rIns="82124" bIns="41061" anchor="ctr"/>
          <a:lstStyle/>
          <a:p>
            <a:pPr algn="ctr" defTabSz="814388" eaLnBrk="1" fontAlgn="auto" hangingPunct="1">
              <a:lnSpc>
                <a:spcPct val="100000"/>
              </a:lnSpc>
              <a:spcBef>
                <a:spcPts val="0"/>
              </a:spcBef>
              <a:spcAft>
                <a:spcPts val="0"/>
              </a:spcAft>
              <a:defRPr/>
            </a:pPr>
            <a:r>
              <a:rPr lang="en-US" sz="1200" b="1" dirty="0" smtClean="0">
                <a:solidFill>
                  <a:schemeClr val="bg1"/>
                </a:solidFill>
              </a:rPr>
              <a:t>2013</a:t>
            </a:r>
            <a:endParaRPr lang="en-US" sz="1200" b="1" dirty="0">
              <a:solidFill>
                <a:schemeClr val="bg1"/>
              </a:solidFill>
            </a:endParaRPr>
          </a:p>
        </p:txBody>
      </p:sp>
      <p:sp>
        <p:nvSpPr>
          <p:cNvPr id="24" name="Rectangle 23"/>
          <p:cNvSpPr/>
          <p:nvPr/>
        </p:nvSpPr>
        <p:spPr bwMode="auto">
          <a:xfrm>
            <a:off x="1786468" y="1477875"/>
            <a:ext cx="1375834" cy="211225"/>
          </a:xfrm>
          <a:prstGeom prst="rect">
            <a:avLst/>
          </a:prstGeom>
          <a:solidFill>
            <a:schemeClr val="tx2"/>
          </a:solidFill>
          <a:ln w="9525" cap="flat" cmpd="sng" algn="ctr">
            <a:solidFill>
              <a:schemeClr val="bg1"/>
            </a:solidFill>
            <a:prstDash val="solid"/>
            <a:round/>
            <a:headEnd type="none" w="med" len="med"/>
            <a:tailEnd type="none" w="med" len="med"/>
          </a:ln>
          <a:effectLst/>
        </p:spPr>
        <p:txBody>
          <a:bodyPr wrap="none" lIns="82124" tIns="41061" rIns="82124" bIns="41061" anchor="ctr"/>
          <a:lstStyle/>
          <a:p>
            <a:pPr algn="ctr" defTabSz="814388" eaLnBrk="1" fontAlgn="auto" hangingPunct="1">
              <a:lnSpc>
                <a:spcPct val="100000"/>
              </a:lnSpc>
              <a:spcBef>
                <a:spcPts val="0"/>
              </a:spcBef>
              <a:spcAft>
                <a:spcPts val="0"/>
              </a:spcAft>
              <a:defRPr/>
            </a:pPr>
            <a:r>
              <a:rPr lang="en-US" sz="1200" b="1" dirty="0" err="1" smtClean="0">
                <a:solidFill>
                  <a:schemeClr val="bg1"/>
                </a:solidFill>
              </a:rPr>
              <a:t>Q2</a:t>
            </a:r>
            <a:endParaRPr lang="en-US" sz="1200" b="1" dirty="0">
              <a:solidFill>
                <a:schemeClr val="bg1"/>
              </a:solidFill>
            </a:endParaRPr>
          </a:p>
        </p:txBody>
      </p:sp>
      <p:sp>
        <p:nvSpPr>
          <p:cNvPr id="30" name="TextBox 29"/>
          <p:cNvSpPr txBox="1"/>
          <p:nvPr/>
        </p:nvSpPr>
        <p:spPr>
          <a:xfrm>
            <a:off x="3744145" y="2897885"/>
            <a:ext cx="3799655" cy="184666"/>
          </a:xfrm>
          <a:prstGeom prst="rect">
            <a:avLst/>
          </a:prstGeom>
          <a:noFill/>
        </p:spPr>
        <p:txBody>
          <a:bodyPr wrap="square" lIns="0" tIns="0" rIns="0" bIns="0" rtlCol="0">
            <a:spAutoFit/>
          </a:bodyPr>
          <a:lstStyle/>
          <a:p>
            <a:r>
              <a:rPr lang="en-US" sz="1200" b="1" dirty="0" smtClean="0">
                <a:solidFill>
                  <a:srgbClr val="0071A0"/>
                </a:solidFill>
              </a:rPr>
              <a:t>UCS Deployment (</a:t>
            </a:r>
            <a:r>
              <a:rPr lang="en-US" sz="1200" b="1" dirty="0" err="1" smtClean="0">
                <a:solidFill>
                  <a:srgbClr val="0071A0"/>
                </a:solidFill>
              </a:rPr>
              <a:t>DC1</a:t>
            </a:r>
            <a:r>
              <a:rPr lang="en-US" sz="1200" b="1" dirty="0" smtClean="0">
                <a:solidFill>
                  <a:srgbClr val="0071A0"/>
                </a:solidFill>
              </a:rPr>
              <a:t> and </a:t>
            </a:r>
            <a:r>
              <a:rPr lang="en-US" sz="1200" b="1" dirty="0" err="1" smtClean="0">
                <a:solidFill>
                  <a:srgbClr val="0071A0"/>
                </a:solidFill>
              </a:rPr>
              <a:t>DC2</a:t>
            </a:r>
            <a:r>
              <a:rPr lang="en-US" sz="1200" b="1" dirty="0" smtClean="0">
                <a:solidFill>
                  <a:srgbClr val="0071A0"/>
                </a:solidFill>
              </a:rPr>
              <a:t>)</a:t>
            </a:r>
          </a:p>
        </p:txBody>
      </p:sp>
      <p:sp>
        <p:nvSpPr>
          <p:cNvPr id="31" name="TextBox 30"/>
          <p:cNvSpPr txBox="1"/>
          <p:nvPr/>
        </p:nvSpPr>
        <p:spPr>
          <a:xfrm>
            <a:off x="3307561" y="1815082"/>
            <a:ext cx="1896416" cy="184666"/>
          </a:xfrm>
          <a:prstGeom prst="rect">
            <a:avLst/>
          </a:prstGeom>
          <a:noFill/>
        </p:spPr>
        <p:txBody>
          <a:bodyPr wrap="square" lIns="0" tIns="0" rIns="0" bIns="0" rtlCol="0">
            <a:spAutoFit/>
          </a:bodyPr>
          <a:lstStyle/>
          <a:p>
            <a:r>
              <a:rPr lang="en-US" sz="1200" b="1" dirty="0" smtClean="0">
                <a:solidFill>
                  <a:schemeClr val="tx1">
                    <a:lumMod val="75000"/>
                  </a:schemeClr>
                </a:solidFill>
              </a:rPr>
              <a:t>Migration Planning</a:t>
            </a:r>
          </a:p>
        </p:txBody>
      </p:sp>
      <p:sp>
        <p:nvSpPr>
          <p:cNvPr id="32" name="TextBox 31"/>
          <p:cNvSpPr txBox="1"/>
          <p:nvPr/>
        </p:nvSpPr>
        <p:spPr>
          <a:xfrm>
            <a:off x="3794945" y="4353909"/>
            <a:ext cx="2317865" cy="184666"/>
          </a:xfrm>
          <a:prstGeom prst="rect">
            <a:avLst/>
          </a:prstGeom>
          <a:noFill/>
        </p:spPr>
        <p:txBody>
          <a:bodyPr wrap="square" lIns="0" tIns="0" rIns="0" bIns="0" rtlCol="0">
            <a:spAutoFit/>
          </a:bodyPr>
          <a:lstStyle/>
          <a:p>
            <a:r>
              <a:rPr lang="en-US" sz="1200" b="1" dirty="0" err="1" smtClean="0">
                <a:solidFill>
                  <a:srgbClr val="0071A0"/>
                </a:solidFill>
              </a:rPr>
              <a:t>SRDF</a:t>
            </a:r>
            <a:r>
              <a:rPr lang="en-US" sz="1200" b="1" dirty="0" smtClean="0">
                <a:solidFill>
                  <a:srgbClr val="0071A0"/>
                </a:solidFill>
              </a:rPr>
              <a:t> Implementation</a:t>
            </a:r>
          </a:p>
        </p:txBody>
      </p:sp>
      <p:sp>
        <p:nvSpPr>
          <p:cNvPr id="33" name="TextBox 32"/>
          <p:cNvSpPr txBox="1"/>
          <p:nvPr/>
        </p:nvSpPr>
        <p:spPr>
          <a:xfrm>
            <a:off x="4712187" y="3339313"/>
            <a:ext cx="3999832" cy="184666"/>
          </a:xfrm>
          <a:prstGeom prst="rect">
            <a:avLst/>
          </a:prstGeom>
          <a:noFill/>
        </p:spPr>
        <p:txBody>
          <a:bodyPr wrap="square" lIns="0" tIns="0" rIns="0" bIns="0" rtlCol="0">
            <a:spAutoFit/>
          </a:bodyPr>
          <a:lstStyle/>
          <a:p>
            <a:r>
              <a:rPr lang="en-US" sz="1200" b="1" dirty="0" smtClean="0">
                <a:solidFill>
                  <a:srgbClr val="0071A0"/>
                </a:solidFill>
              </a:rPr>
              <a:t>Wave I Migration</a:t>
            </a:r>
          </a:p>
        </p:txBody>
      </p:sp>
      <p:sp>
        <p:nvSpPr>
          <p:cNvPr id="34" name="TextBox 33"/>
          <p:cNvSpPr txBox="1"/>
          <p:nvPr/>
        </p:nvSpPr>
        <p:spPr>
          <a:xfrm>
            <a:off x="5128445" y="3630009"/>
            <a:ext cx="3999832" cy="184666"/>
          </a:xfrm>
          <a:prstGeom prst="rect">
            <a:avLst/>
          </a:prstGeom>
          <a:noFill/>
        </p:spPr>
        <p:txBody>
          <a:bodyPr wrap="square" lIns="0" tIns="0" rIns="0" bIns="0" rtlCol="0">
            <a:spAutoFit/>
          </a:bodyPr>
          <a:lstStyle/>
          <a:p>
            <a:r>
              <a:rPr lang="en-US" sz="1200" b="1" dirty="0" smtClean="0">
                <a:solidFill>
                  <a:srgbClr val="0071A0"/>
                </a:solidFill>
              </a:rPr>
              <a:t>Wave II Migration</a:t>
            </a:r>
          </a:p>
        </p:txBody>
      </p:sp>
      <p:sp>
        <p:nvSpPr>
          <p:cNvPr id="35" name="TextBox 34"/>
          <p:cNvSpPr txBox="1"/>
          <p:nvPr/>
        </p:nvSpPr>
        <p:spPr>
          <a:xfrm>
            <a:off x="3617279" y="2618484"/>
            <a:ext cx="4525777" cy="184666"/>
          </a:xfrm>
          <a:prstGeom prst="rect">
            <a:avLst/>
          </a:prstGeom>
          <a:noFill/>
        </p:spPr>
        <p:txBody>
          <a:bodyPr wrap="square" lIns="0" tIns="0" rIns="0" bIns="0" rtlCol="0">
            <a:spAutoFit/>
          </a:bodyPr>
          <a:lstStyle/>
          <a:p>
            <a:r>
              <a:rPr lang="en-US" sz="1200" b="1" dirty="0" smtClean="0">
                <a:solidFill>
                  <a:srgbClr val="0071A0"/>
                </a:solidFill>
              </a:rPr>
              <a:t>Storage Array Installation – (</a:t>
            </a:r>
            <a:r>
              <a:rPr lang="en-US" sz="1200" b="1" dirty="0" err="1" smtClean="0">
                <a:solidFill>
                  <a:srgbClr val="0071A0"/>
                </a:solidFill>
              </a:rPr>
              <a:t>DC1</a:t>
            </a:r>
            <a:r>
              <a:rPr lang="en-US" sz="1200" b="1" dirty="0" smtClean="0">
                <a:solidFill>
                  <a:srgbClr val="0071A0"/>
                </a:solidFill>
              </a:rPr>
              <a:t> and </a:t>
            </a:r>
            <a:r>
              <a:rPr lang="en-US" sz="1200" b="1" dirty="0" err="1" smtClean="0">
                <a:solidFill>
                  <a:srgbClr val="0071A0"/>
                </a:solidFill>
              </a:rPr>
              <a:t>DC2</a:t>
            </a:r>
            <a:r>
              <a:rPr lang="en-US" sz="1200" b="1" dirty="0" smtClean="0">
                <a:solidFill>
                  <a:srgbClr val="0071A0"/>
                </a:solidFill>
              </a:rPr>
              <a:t>)</a:t>
            </a:r>
          </a:p>
        </p:txBody>
      </p:sp>
      <p:sp>
        <p:nvSpPr>
          <p:cNvPr id="37" name="TextBox 36"/>
          <p:cNvSpPr txBox="1"/>
          <p:nvPr/>
        </p:nvSpPr>
        <p:spPr>
          <a:xfrm>
            <a:off x="3337745" y="2364484"/>
            <a:ext cx="3317055" cy="184666"/>
          </a:xfrm>
          <a:prstGeom prst="rect">
            <a:avLst/>
          </a:prstGeom>
          <a:noFill/>
        </p:spPr>
        <p:txBody>
          <a:bodyPr wrap="square" lIns="0" tIns="0" rIns="0" bIns="0" rtlCol="0">
            <a:spAutoFit/>
          </a:bodyPr>
          <a:lstStyle/>
          <a:p>
            <a:r>
              <a:rPr lang="en-US" sz="1200" b="1" dirty="0" smtClean="0">
                <a:solidFill>
                  <a:srgbClr val="0071A0"/>
                </a:solidFill>
              </a:rPr>
              <a:t>Storage Data Collection and Analysis</a:t>
            </a:r>
          </a:p>
        </p:txBody>
      </p:sp>
      <p:sp>
        <p:nvSpPr>
          <p:cNvPr id="40" name="Rectangle 39"/>
          <p:cNvSpPr/>
          <p:nvPr/>
        </p:nvSpPr>
        <p:spPr bwMode="auto">
          <a:xfrm>
            <a:off x="3156071" y="1477875"/>
            <a:ext cx="1362106" cy="211225"/>
          </a:xfrm>
          <a:prstGeom prst="rect">
            <a:avLst/>
          </a:prstGeom>
          <a:solidFill>
            <a:srgbClr val="6DB344"/>
          </a:solidFill>
          <a:ln w="9525" cap="flat" cmpd="sng" algn="ctr">
            <a:solidFill>
              <a:schemeClr val="bg1"/>
            </a:solidFill>
            <a:prstDash val="solid"/>
            <a:round/>
            <a:headEnd type="none" w="med" len="med"/>
            <a:tailEnd type="none" w="med" len="med"/>
          </a:ln>
          <a:effectLst/>
        </p:spPr>
        <p:txBody>
          <a:bodyPr wrap="none" lIns="82124" tIns="41061" rIns="82124" bIns="41061" anchor="ctr"/>
          <a:lstStyle/>
          <a:p>
            <a:pPr algn="ctr" defTabSz="814388" eaLnBrk="1" fontAlgn="auto" hangingPunct="1">
              <a:lnSpc>
                <a:spcPct val="100000"/>
              </a:lnSpc>
              <a:spcBef>
                <a:spcPts val="0"/>
              </a:spcBef>
              <a:spcAft>
                <a:spcPts val="0"/>
              </a:spcAft>
              <a:defRPr/>
            </a:pPr>
            <a:r>
              <a:rPr lang="en-US" sz="1200" b="1" dirty="0" err="1" smtClean="0">
                <a:solidFill>
                  <a:schemeClr val="bg1"/>
                </a:solidFill>
              </a:rPr>
              <a:t>Q3</a:t>
            </a:r>
            <a:endParaRPr lang="en-US" sz="1200" b="1" dirty="0">
              <a:solidFill>
                <a:schemeClr val="bg1"/>
              </a:solidFill>
            </a:endParaRPr>
          </a:p>
        </p:txBody>
      </p:sp>
      <p:sp>
        <p:nvSpPr>
          <p:cNvPr id="41" name="Rectangle 40"/>
          <p:cNvSpPr/>
          <p:nvPr/>
        </p:nvSpPr>
        <p:spPr bwMode="auto">
          <a:xfrm>
            <a:off x="4527671" y="1477875"/>
            <a:ext cx="1362106" cy="211225"/>
          </a:xfrm>
          <a:prstGeom prst="rect">
            <a:avLst/>
          </a:prstGeom>
          <a:solidFill>
            <a:srgbClr val="6DB344"/>
          </a:solidFill>
          <a:ln w="9525" cap="flat" cmpd="sng" algn="ctr">
            <a:solidFill>
              <a:schemeClr val="bg1"/>
            </a:solidFill>
            <a:prstDash val="solid"/>
            <a:round/>
            <a:headEnd type="none" w="med" len="med"/>
            <a:tailEnd type="none" w="med" len="med"/>
          </a:ln>
          <a:effectLst/>
        </p:spPr>
        <p:txBody>
          <a:bodyPr wrap="none" lIns="82124" tIns="41061" rIns="82124" bIns="41061" anchor="ctr"/>
          <a:lstStyle/>
          <a:p>
            <a:pPr algn="ctr" defTabSz="814388" eaLnBrk="1" fontAlgn="auto" hangingPunct="1">
              <a:lnSpc>
                <a:spcPct val="100000"/>
              </a:lnSpc>
              <a:spcBef>
                <a:spcPts val="0"/>
              </a:spcBef>
              <a:spcAft>
                <a:spcPts val="0"/>
              </a:spcAft>
              <a:defRPr/>
            </a:pPr>
            <a:r>
              <a:rPr lang="en-US" sz="1200" b="1" dirty="0" err="1" smtClean="0">
                <a:solidFill>
                  <a:schemeClr val="bg1"/>
                </a:solidFill>
              </a:rPr>
              <a:t>Q4</a:t>
            </a:r>
            <a:endParaRPr lang="en-US" sz="1200" b="1" dirty="0">
              <a:solidFill>
                <a:schemeClr val="bg1"/>
              </a:solidFill>
            </a:endParaRPr>
          </a:p>
        </p:txBody>
      </p:sp>
      <p:sp>
        <p:nvSpPr>
          <p:cNvPr id="42" name="Rectangle 41"/>
          <p:cNvSpPr/>
          <p:nvPr/>
        </p:nvSpPr>
        <p:spPr bwMode="auto">
          <a:xfrm>
            <a:off x="6014742" y="1477875"/>
            <a:ext cx="1362106" cy="211225"/>
          </a:xfrm>
          <a:prstGeom prst="rect">
            <a:avLst/>
          </a:prstGeom>
          <a:solidFill>
            <a:schemeClr val="accent2"/>
          </a:solidFill>
          <a:ln w="9525" cap="flat" cmpd="sng" algn="ctr">
            <a:solidFill>
              <a:schemeClr val="bg1"/>
            </a:solidFill>
            <a:prstDash val="solid"/>
            <a:round/>
            <a:headEnd type="none" w="med" len="med"/>
            <a:tailEnd type="none" w="med" len="med"/>
          </a:ln>
          <a:effectLst/>
        </p:spPr>
        <p:txBody>
          <a:bodyPr wrap="none" lIns="82124" tIns="41061" rIns="82124" bIns="41061" anchor="ctr"/>
          <a:lstStyle/>
          <a:p>
            <a:pPr algn="ctr" defTabSz="814388" eaLnBrk="1" fontAlgn="auto" hangingPunct="1">
              <a:lnSpc>
                <a:spcPct val="100000"/>
              </a:lnSpc>
              <a:spcBef>
                <a:spcPts val="0"/>
              </a:spcBef>
              <a:spcAft>
                <a:spcPts val="0"/>
              </a:spcAft>
              <a:defRPr/>
            </a:pPr>
            <a:r>
              <a:rPr lang="en-US" sz="1200" b="1" dirty="0" smtClean="0">
                <a:solidFill>
                  <a:schemeClr val="bg1"/>
                </a:solidFill>
              </a:rPr>
              <a:t>Q1</a:t>
            </a:r>
            <a:endParaRPr lang="en-US" sz="1200" b="1" dirty="0">
              <a:solidFill>
                <a:schemeClr val="bg1"/>
              </a:solidFill>
            </a:endParaRPr>
          </a:p>
        </p:txBody>
      </p:sp>
      <p:sp>
        <p:nvSpPr>
          <p:cNvPr id="43" name="Rectangle 42"/>
          <p:cNvSpPr/>
          <p:nvPr/>
        </p:nvSpPr>
        <p:spPr bwMode="auto">
          <a:xfrm>
            <a:off x="7384503" y="1477875"/>
            <a:ext cx="1362106" cy="211225"/>
          </a:xfrm>
          <a:prstGeom prst="rect">
            <a:avLst/>
          </a:prstGeom>
          <a:solidFill>
            <a:schemeClr val="accent2"/>
          </a:solidFill>
          <a:ln w="9525" cap="flat" cmpd="sng" algn="ctr">
            <a:solidFill>
              <a:schemeClr val="bg1"/>
            </a:solidFill>
            <a:prstDash val="solid"/>
            <a:round/>
            <a:headEnd type="none" w="med" len="med"/>
            <a:tailEnd type="none" w="med" len="med"/>
          </a:ln>
          <a:effectLst/>
        </p:spPr>
        <p:txBody>
          <a:bodyPr wrap="none" lIns="82124" tIns="41061" rIns="82124" bIns="41061" anchor="ctr"/>
          <a:lstStyle/>
          <a:p>
            <a:pPr algn="ctr" defTabSz="814388" eaLnBrk="1" fontAlgn="auto" hangingPunct="1">
              <a:lnSpc>
                <a:spcPct val="100000"/>
              </a:lnSpc>
              <a:spcBef>
                <a:spcPts val="0"/>
              </a:spcBef>
              <a:spcAft>
                <a:spcPts val="0"/>
              </a:spcAft>
              <a:defRPr/>
            </a:pPr>
            <a:r>
              <a:rPr lang="en-US" sz="1200" b="1" dirty="0" err="1" smtClean="0">
                <a:solidFill>
                  <a:schemeClr val="bg1"/>
                </a:solidFill>
              </a:rPr>
              <a:t>Q2</a:t>
            </a:r>
            <a:endParaRPr lang="en-US" sz="1200" b="1" dirty="0">
              <a:solidFill>
                <a:schemeClr val="bg1"/>
              </a:solidFill>
            </a:endParaRPr>
          </a:p>
        </p:txBody>
      </p:sp>
      <p:sp>
        <p:nvSpPr>
          <p:cNvPr id="47" name="TextBox 46"/>
          <p:cNvSpPr txBox="1"/>
          <p:nvPr/>
        </p:nvSpPr>
        <p:spPr>
          <a:xfrm>
            <a:off x="4099745" y="4602084"/>
            <a:ext cx="2171032" cy="184666"/>
          </a:xfrm>
          <a:prstGeom prst="rect">
            <a:avLst/>
          </a:prstGeom>
          <a:noFill/>
        </p:spPr>
        <p:txBody>
          <a:bodyPr wrap="square" lIns="0" tIns="0" rIns="0" bIns="0" rtlCol="0">
            <a:spAutoFit/>
          </a:bodyPr>
          <a:lstStyle/>
          <a:p>
            <a:r>
              <a:rPr lang="en-US" sz="1200" b="1" dirty="0" smtClean="0">
                <a:solidFill>
                  <a:srgbClr val="0071A0"/>
                </a:solidFill>
              </a:rPr>
              <a:t>Data Migration</a:t>
            </a:r>
          </a:p>
        </p:txBody>
      </p:sp>
      <p:sp>
        <p:nvSpPr>
          <p:cNvPr id="49" name="TextBox 48"/>
          <p:cNvSpPr txBox="1"/>
          <p:nvPr/>
        </p:nvSpPr>
        <p:spPr>
          <a:xfrm>
            <a:off x="3413945" y="2105709"/>
            <a:ext cx="2902552" cy="184666"/>
          </a:xfrm>
          <a:prstGeom prst="rect">
            <a:avLst/>
          </a:prstGeom>
          <a:noFill/>
        </p:spPr>
        <p:txBody>
          <a:bodyPr wrap="square" lIns="0" tIns="0" rIns="0" bIns="0" rtlCol="0">
            <a:spAutoFit/>
          </a:bodyPr>
          <a:lstStyle/>
          <a:p>
            <a:r>
              <a:rPr lang="en-US" sz="1200" b="1" dirty="0" smtClean="0">
                <a:solidFill>
                  <a:srgbClr val="0071A0"/>
                </a:solidFill>
              </a:rPr>
              <a:t>Application Dependency Mapping</a:t>
            </a:r>
          </a:p>
        </p:txBody>
      </p:sp>
      <p:sp>
        <p:nvSpPr>
          <p:cNvPr id="51" name="TextBox 50"/>
          <p:cNvSpPr txBox="1"/>
          <p:nvPr/>
        </p:nvSpPr>
        <p:spPr>
          <a:xfrm>
            <a:off x="4477520" y="4881361"/>
            <a:ext cx="2021857" cy="184666"/>
          </a:xfrm>
          <a:prstGeom prst="rect">
            <a:avLst/>
          </a:prstGeom>
          <a:noFill/>
        </p:spPr>
        <p:txBody>
          <a:bodyPr wrap="square" lIns="0" tIns="0" rIns="0" bIns="0" rtlCol="0">
            <a:spAutoFit/>
          </a:bodyPr>
          <a:lstStyle/>
          <a:p>
            <a:r>
              <a:rPr lang="en-US" sz="1200" b="1" dirty="0" smtClean="0">
                <a:solidFill>
                  <a:srgbClr val="0071A0"/>
                </a:solidFill>
              </a:rPr>
              <a:t>VM Farm / Exchange</a:t>
            </a:r>
          </a:p>
        </p:txBody>
      </p:sp>
      <p:sp>
        <p:nvSpPr>
          <p:cNvPr id="52" name="Rounded Rectangle 51"/>
          <p:cNvSpPr/>
          <p:nvPr/>
        </p:nvSpPr>
        <p:spPr>
          <a:xfrm>
            <a:off x="3984777" y="3928975"/>
            <a:ext cx="1334872" cy="162369"/>
          </a:xfrm>
          <a:prstGeom prst="roundRect">
            <a:avLst>
              <a:gd name="adj" fmla="val 0"/>
            </a:avLst>
          </a:prstGeom>
          <a:pattFill prst="dkUpDiag">
            <a:fgClr>
              <a:schemeClr val="tx1"/>
            </a:fgClr>
            <a:bgClr>
              <a:schemeClr val="tx1">
                <a:lumMod val="60000"/>
                <a:lumOff val="40000"/>
              </a:schemeClr>
            </a:bgClr>
          </a:pattFill>
          <a:ln>
            <a:solidFill>
              <a:schemeClr val="tx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smtClean="0">
              <a:solidFill>
                <a:srgbClr val="002060"/>
              </a:solidFill>
            </a:endParaRPr>
          </a:p>
        </p:txBody>
      </p:sp>
      <p:sp>
        <p:nvSpPr>
          <p:cNvPr id="54" name="TextBox 53"/>
          <p:cNvSpPr txBox="1"/>
          <p:nvPr/>
        </p:nvSpPr>
        <p:spPr>
          <a:xfrm>
            <a:off x="5440955" y="3898876"/>
            <a:ext cx="3999832" cy="184666"/>
          </a:xfrm>
          <a:prstGeom prst="rect">
            <a:avLst/>
          </a:prstGeom>
          <a:noFill/>
        </p:spPr>
        <p:txBody>
          <a:bodyPr wrap="square" lIns="0" tIns="0" rIns="0" bIns="0" rtlCol="0">
            <a:spAutoFit/>
          </a:bodyPr>
          <a:lstStyle/>
          <a:p>
            <a:r>
              <a:rPr lang="en-US" sz="1200" b="1" dirty="0" smtClean="0">
                <a:solidFill>
                  <a:srgbClr val="0071A0"/>
                </a:solidFill>
              </a:rPr>
              <a:t>Wave III Migration </a:t>
            </a:r>
          </a:p>
        </p:txBody>
      </p:sp>
      <p:sp>
        <p:nvSpPr>
          <p:cNvPr id="60" name="TextBox 59"/>
          <p:cNvSpPr txBox="1"/>
          <p:nvPr/>
        </p:nvSpPr>
        <p:spPr>
          <a:xfrm>
            <a:off x="801204" y="2144948"/>
            <a:ext cx="1497496" cy="492443"/>
          </a:xfrm>
          <a:prstGeom prst="rect">
            <a:avLst/>
          </a:prstGeom>
          <a:noFill/>
        </p:spPr>
        <p:txBody>
          <a:bodyPr wrap="square" rtlCol="0" anchor="t">
            <a:spAutoFit/>
          </a:bodyPr>
          <a:lstStyle/>
          <a:p>
            <a:pPr lvl="0">
              <a:defRPr/>
            </a:pPr>
            <a:r>
              <a:rPr lang="en-US" sz="1300" b="1" dirty="0" smtClean="0">
                <a:solidFill>
                  <a:srgbClr val="004B6B"/>
                </a:solidFill>
              </a:rPr>
              <a:t>Planning and</a:t>
            </a:r>
            <a:endParaRPr lang="en-US" sz="1300" b="1" dirty="0">
              <a:solidFill>
                <a:srgbClr val="004B6B"/>
              </a:solidFill>
            </a:endParaRPr>
          </a:p>
          <a:p>
            <a:pPr lvl="0">
              <a:defRPr/>
            </a:pPr>
            <a:r>
              <a:rPr lang="en-US" sz="1300" b="1" dirty="0" smtClean="0">
                <a:solidFill>
                  <a:srgbClr val="004B6B"/>
                </a:solidFill>
              </a:rPr>
              <a:t>Infrastructure</a:t>
            </a:r>
            <a:endParaRPr lang="en-US" sz="1300" b="1" dirty="0">
              <a:solidFill>
                <a:srgbClr val="004B6B"/>
              </a:solidFill>
            </a:endParaRPr>
          </a:p>
        </p:txBody>
      </p:sp>
      <p:sp>
        <p:nvSpPr>
          <p:cNvPr id="93" name="Oval 92"/>
          <p:cNvSpPr/>
          <p:nvPr/>
        </p:nvSpPr>
        <p:spPr>
          <a:xfrm>
            <a:off x="2374900" y="5867400"/>
            <a:ext cx="203200" cy="203200"/>
          </a:xfrm>
          <a:prstGeom prst="ellipse">
            <a:avLst/>
          </a:prstGeom>
          <a:gradFill flip="none" rotWithShape="1">
            <a:gsLst>
              <a:gs pos="0">
                <a:schemeClr val="tx2"/>
              </a:gs>
              <a:gs pos="100000">
                <a:schemeClr val="accent4"/>
              </a:gs>
            </a:gsLst>
            <a:lin ang="189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4" name="Oval 93"/>
          <p:cNvSpPr/>
          <p:nvPr/>
        </p:nvSpPr>
        <p:spPr>
          <a:xfrm>
            <a:off x="4191000" y="5867400"/>
            <a:ext cx="203200" cy="203200"/>
          </a:xfrm>
          <a:prstGeom prst="ellipse">
            <a:avLst/>
          </a:prstGeom>
          <a:gradFill flip="none" rotWithShape="1">
            <a:gsLst>
              <a:gs pos="0">
                <a:schemeClr val="tx2"/>
              </a:gs>
              <a:gs pos="100000">
                <a:schemeClr val="accent4"/>
              </a:gs>
            </a:gsLst>
            <a:lin ang="189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5" name="Oval 94"/>
          <p:cNvSpPr/>
          <p:nvPr/>
        </p:nvSpPr>
        <p:spPr>
          <a:xfrm>
            <a:off x="5613400" y="5867400"/>
            <a:ext cx="203200" cy="203200"/>
          </a:xfrm>
          <a:prstGeom prst="ellipse">
            <a:avLst/>
          </a:prstGeom>
          <a:gradFill flip="none" rotWithShape="1">
            <a:gsLst>
              <a:gs pos="0">
                <a:schemeClr val="tx2"/>
              </a:gs>
              <a:gs pos="100000">
                <a:schemeClr val="accent4"/>
              </a:gs>
            </a:gsLst>
            <a:lin ang="189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6" name="Oval 95"/>
          <p:cNvSpPr/>
          <p:nvPr/>
        </p:nvSpPr>
        <p:spPr>
          <a:xfrm>
            <a:off x="6324600" y="5867400"/>
            <a:ext cx="203200" cy="203200"/>
          </a:xfrm>
          <a:prstGeom prst="ellipse">
            <a:avLst/>
          </a:prstGeom>
          <a:gradFill flip="none" rotWithShape="1">
            <a:gsLst>
              <a:gs pos="0">
                <a:schemeClr val="tx2"/>
              </a:gs>
              <a:gs pos="100000">
                <a:schemeClr val="accent4"/>
              </a:gs>
            </a:gsLst>
            <a:lin ang="189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7" name="Rounded Rectangle 96"/>
          <p:cNvSpPr/>
          <p:nvPr/>
        </p:nvSpPr>
        <p:spPr>
          <a:xfrm>
            <a:off x="3540277" y="4369241"/>
            <a:ext cx="113090" cy="162369"/>
          </a:xfrm>
          <a:prstGeom prst="roundRect">
            <a:avLst>
              <a:gd name="adj" fmla="val 0"/>
            </a:avLst>
          </a:prstGeom>
          <a:pattFill prst="dkUpDiag">
            <a:fgClr>
              <a:schemeClr val="tx1"/>
            </a:fgClr>
            <a:bgClr>
              <a:schemeClr val="tx1">
                <a:lumMod val="60000"/>
                <a:lumOff val="40000"/>
              </a:schemeClr>
            </a:bgClr>
          </a:pattFill>
          <a:ln>
            <a:solidFill>
              <a:schemeClr val="tx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smtClean="0">
              <a:solidFill>
                <a:srgbClr val="002060"/>
              </a:solidFill>
            </a:endParaRPr>
          </a:p>
        </p:txBody>
      </p:sp>
      <p:sp>
        <p:nvSpPr>
          <p:cNvPr id="98" name="Rounded Rectangle 97"/>
          <p:cNvSpPr/>
          <p:nvPr/>
        </p:nvSpPr>
        <p:spPr>
          <a:xfrm>
            <a:off x="3633410" y="4633825"/>
            <a:ext cx="354390" cy="162369"/>
          </a:xfrm>
          <a:prstGeom prst="roundRect">
            <a:avLst>
              <a:gd name="adj" fmla="val 0"/>
            </a:avLst>
          </a:prstGeom>
          <a:pattFill prst="dkUpDiag">
            <a:fgClr>
              <a:schemeClr val="tx1"/>
            </a:fgClr>
            <a:bgClr>
              <a:schemeClr val="tx1">
                <a:lumMod val="60000"/>
                <a:lumOff val="40000"/>
              </a:schemeClr>
            </a:bgClr>
          </a:pattFill>
          <a:ln>
            <a:solidFill>
              <a:schemeClr val="tx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smtClean="0">
              <a:solidFill>
                <a:srgbClr val="002060"/>
              </a:solidFill>
            </a:endParaRPr>
          </a:p>
        </p:txBody>
      </p:sp>
      <p:sp>
        <p:nvSpPr>
          <p:cNvPr id="99" name="Rounded Rectangle 98"/>
          <p:cNvSpPr/>
          <p:nvPr/>
        </p:nvSpPr>
        <p:spPr>
          <a:xfrm>
            <a:off x="4001709" y="4898408"/>
            <a:ext cx="345923" cy="162369"/>
          </a:xfrm>
          <a:prstGeom prst="roundRect">
            <a:avLst>
              <a:gd name="adj" fmla="val 0"/>
            </a:avLst>
          </a:prstGeom>
          <a:pattFill prst="dkUpDiag">
            <a:fgClr>
              <a:schemeClr val="tx1"/>
            </a:fgClr>
            <a:bgClr>
              <a:schemeClr val="tx1">
                <a:lumMod val="60000"/>
                <a:lumOff val="40000"/>
              </a:schemeClr>
            </a:bgClr>
          </a:pattFill>
          <a:ln>
            <a:solidFill>
              <a:schemeClr val="tx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smtClean="0">
              <a:solidFill>
                <a:srgbClr val="002060"/>
              </a:solidFill>
            </a:endParaRPr>
          </a:p>
        </p:txBody>
      </p:sp>
      <p:sp>
        <p:nvSpPr>
          <p:cNvPr id="100" name="Rounded Rectangle 99"/>
          <p:cNvSpPr/>
          <p:nvPr/>
        </p:nvSpPr>
        <p:spPr>
          <a:xfrm>
            <a:off x="5466442" y="5397942"/>
            <a:ext cx="798891" cy="162369"/>
          </a:xfrm>
          <a:prstGeom prst="roundRect">
            <a:avLst>
              <a:gd name="adj" fmla="val 0"/>
            </a:avLst>
          </a:prstGeom>
          <a:pattFill prst="dkUpDiag">
            <a:fgClr>
              <a:schemeClr val="tx1"/>
            </a:fgClr>
            <a:bgClr>
              <a:schemeClr val="tx1">
                <a:lumMod val="60000"/>
                <a:lumOff val="40000"/>
              </a:schemeClr>
            </a:bgClr>
          </a:pattFill>
          <a:ln>
            <a:solidFill>
              <a:schemeClr val="tx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smtClean="0">
              <a:solidFill>
                <a:srgbClr val="002060"/>
              </a:solidFill>
            </a:endParaRPr>
          </a:p>
        </p:txBody>
      </p:sp>
      <p:sp>
        <p:nvSpPr>
          <p:cNvPr id="101" name="Rounded Rectangle 100"/>
          <p:cNvSpPr/>
          <p:nvPr/>
        </p:nvSpPr>
        <p:spPr>
          <a:xfrm>
            <a:off x="3674533" y="3641108"/>
            <a:ext cx="1346200" cy="162369"/>
          </a:xfrm>
          <a:prstGeom prst="roundRect">
            <a:avLst>
              <a:gd name="adj" fmla="val 0"/>
            </a:avLst>
          </a:prstGeom>
          <a:pattFill prst="dkUpDiag">
            <a:fgClr>
              <a:schemeClr val="tx1"/>
            </a:fgClr>
            <a:bgClr>
              <a:schemeClr val="tx1">
                <a:lumMod val="60000"/>
                <a:lumOff val="40000"/>
              </a:schemeClr>
            </a:bgClr>
          </a:pattFill>
          <a:ln>
            <a:solidFill>
              <a:schemeClr val="tx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smtClean="0">
              <a:solidFill>
                <a:srgbClr val="002060"/>
              </a:solidFill>
            </a:endParaRPr>
          </a:p>
        </p:txBody>
      </p:sp>
      <p:sp>
        <p:nvSpPr>
          <p:cNvPr id="102" name="Rounded Rectangle 101"/>
          <p:cNvSpPr/>
          <p:nvPr/>
        </p:nvSpPr>
        <p:spPr>
          <a:xfrm>
            <a:off x="3653367" y="3353242"/>
            <a:ext cx="918632" cy="162369"/>
          </a:xfrm>
          <a:prstGeom prst="roundRect">
            <a:avLst>
              <a:gd name="adj" fmla="val 0"/>
            </a:avLst>
          </a:prstGeom>
          <a:pattFill prst="dkUpDiag">
            <a:fgClr>
              <a:schemeClr val="tx1"/>
            </a:fgClr>
            <a:bgClr>
              <a:schemeClr val="tx1">
                <a:lumMod val="60000"/>
                <a:lumOff val="40000"/>
              </a:schemeClr>
            </a:bgClr>
          </a:pattFill>
          <a:ln>
            <a:solidFill>
              <a:schemeClr val="tx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smtClean="0">
              <a:solidFill>
                <a:srgbClr val="002060"/>
              </a:solidFill>
            </a:endParaRPr>
          </a:p>
        </p:txBody>
      </p:sp>
      <p:sp>
        <p:nvSpPr>
          <p:cNvPr id="103" name="Rounded Rectangle 102"/>
          <p:cNvSpPr/>
          <p:nvPr/>
        </p:nvSpPr>
        <p:spPr>
          <a:xfrm>
            <a:off x="3450166" y="2912975"/>
            <a:ext cx="207433" cy="162369"/>
          </a:xfrm>
          <a:prstGeom prst="roundRect">
            <a:avLst>
              <a:gd name="adj" fmla="val 0"/>
            </a:avLst>
          </a:prstGeom>
          <a:pattFill prst="dkUpDiag">
            <a:fgClr>
              <a:schemeClr val="tx1"/>
            </a:fgClr>
            <a:bgClr>
              <a:schemeClr val="tx1">
                <a:lumMod val="60000"/>
                <a:lumOff val="40000"/>
              </a:schemeClr>
            </a:bgClr>
          </a:pattFill>
          <a:ln>
            <a:solidFill>
              <a:schemeClr val="tx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smtClean="0">
              <a:solidFill>
                <a:srgbClr val="002060"/>
              </a:solidFill>
            </a:endParaRPr>
          </a:p>
        </p:txBody>
      </p:sp>
      <p:sp>
        <p:nvSpPr>
          <p:cNvPr id="104" name="Rounded Rectangle 103"/>
          <p:cNvSpPr/>
          <p:nvPr/>
        </p:nvSpPr>
        <p:spPr>
          <a:xfrm>
            <a:off x="3221567" y="2645218"/>
            <a:ext cx="309031" cy="162369"/>
          </a:xfrm>
          <a:prstGeom prst="roundRect">
            <a:avLst>
              <a:gd name="adj" fmla="val 0"/>
            </a:avLst>
          </a:prstGeom>
          <a:pattFill prst="dkUpDiag">
            <a:fgClr>
              <a:schemeClr val="tx1"/>
            </a:fgClr>
            <a:bgClr>
              <a:schemeClr val="tx1">
                <a:lumMod val="60000"/>
                <a:lumOff val="40000"/>
              </a:schemeClr>
            </a:bgClr>
          </a:pattFill>
          <a:ln>
            <a:solidFill>
              <a:schemeClr val="tx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smtClean="0">
              <a:solidFill>
                <a:srgbClr val="002060"/>
              </a:solidFill>
            </a:endParaRPr>
          </a:p>
        </p:txBody>
      </p:sp>
      <p:sp>
        <p:nvSpPr>
          <p:cNvPr id="105" name="Rounded Rectangle 104"/>
          <p:cNvSpPr/>
          <p:nvPr/>
        </p:nvSpPr>
        <p:spPr>
          <a:xfrm>
            <a:off x="3026832" y="2377462"/>
            <a:ext cx="194735" cy="162369"/>
          </a:xfrm>
          <a:prstGeom prst="roundRect">
            <a:avLst>
              <a:gd name="adj" fmla="val 0"/>
            </a:avLst>
          </a:prstGeom>
          <a:pattFill prst="dkUpDiag">
            <a:fgClr>
              <a:schemeClr val="tx1"/>
            </a:fgClr>
            <a:bgClr>
              <a:schemeClr val="tx1">
                <a:lumMod val="60000"/>
                <a:lumOff val="40000"/>
              </a:schemeClr>
            </a:bgClr>
          </a:pattFill>
          <a:ln>
            <a:solidFill>
              <a:schemeClr val="tx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smtClean="0">
              <a:solidFill>
                <a:srgbClr val="002060"/>
              </a:solidFill>
            </a:endParaRPr>
          </a:p>
        </p:txBody>
      </p:sp>
      <p:sp>
        <p:nvSpPr>
          <p:cNvPr id="106" name="Rounded Rectangle 105"/>
          <p:cNvSpPr/>
          <p:nvPr/>
        </p:nvSpPr>
        <p:spPr>
          <a:xfrm>
            <a:off x="2997199" y="2109706"/>
            <a:ext cx="304799" cy="162369"/>
          </a:xfrm>
          <a:prstGeom prst="roundRect">
            <a:avLst>
              <a:gd name="adj" fmla="val 0"/>
            </a:avLst>
          </a:prstGeom>
          <a:pattFill prst="dkUpDiag">
            <a:fgClr>
              <a:schemeClr val="tx1"/>
            </a:fgClr>
            <a:bgClr>
              <a:schemeClr val="tx1">
                <a:lumMod val="60000"/>
                <a:lumOff val="40000"/>
              </a:schemeClr>
            </a:bgClr>
          </a:pattFill>
          <a:ln>
            <a:solidFill>
              <a:schemeClr val="tx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smtClean="0">
              <a:solidFill>
                <a:srgbClr val="002060"/>
              </a:solidFill>
            </a:endParaRPr>
          </a:p>
        </p:txBody>
      </p:sp>
      <p:sp>
        <p:nvSpPr>
          <p:cNvPr id="107" name="Rounded Rectangle 106"/>
          <p:cNvSpPr/>
          <p:nvPr/>
        </p:nvSpPr>
        <p:spPr>
          <a:xfrm>
            <a:off x="2929465" y="1841949"/>
            <a:ext cx="304799" cy="162369"/>
          </a:xfrm>
          <a:prstGeom prst="roundRect">
            <a:avLst>
              <a:gd name="adj" fmla="val 0"/>
            </a:avLst>
          </a:prstGeom>
          <a:pattFill prst="dkUpDiag">
            <a:fgClr>
              <a:schemeClr val="tx1"/>
            </a:fgClr>
            <a:bgClr>
              <a:schemeClr val="tx1">
                <a:lumMod val="60000"/>
                <a:lumOff val="40000"/>
              </a:schemeClr>
            </a:bgClr>
          </a:pattFill>
          <a:ln>
            <a:solidFill>
              <a:schemeClr val="tx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smtClean="0">
              <a:solidFill>
                <a:srgbClr val="002060"/>
              </a:solidFill>
            </a:endParaRPr>
          </a:p>
        </p:txBody>
      </p:sp>
      <p:sp>
        <p:nvSpPr>
          <p:cNvPr id="108" name="Rounded Rectangle 107"/>
          <p:cNvSpPr/>
          <p:nvPr/>
        </p:nvSpPr>
        <p:spPr>
          <a:xfrm>
            <a:off x="7358742" y="5448742"/>
            <a:ext cx="798891" cy="162369"/>
          </a:xfrm>
          <a:prstGeom prst="roundRect">
            <a:avLst>
              <a:gd name="adj" fmla="val 0"/>
            </a:avLst>
          </a:prstGeom>
          <a:pattFill prst="dkUpDiag">
            <a:fgClr>
              <a:schemeClr val="accent4"/>
            </a:fgClr>
            <a:bgClr>
              <a:schemeClr val="accent2"/>
            </a:bgClr>
          </a:patt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smtClean="0">
              <a:solidFill>
                <a:srgbClr val="002060"/>
              </a:solidFill>
            </a:endParaRPr>
          </a:p>
        </p:txBody>
      </p:sp>
      <p:sp>
        <p:nvSpPr>
          <p:cNvPr id="55" name="Rounded Rectangle 54"/>
          <p:cNvSpPr/>
          <p:nvPr/>
        </p:nvSpPr>
        <p:spPr>
          <a:xfrm>
            <a:off x="7337577" y="5414875"/>
            <a:ext cx="805479" cy="208385"/>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schemeClr val="bg1"/>
                </a:solidFill>
              </a:rPr>
              <a:t>EHP6</a:t>
            </a:r>
            <a:endParaRPr lang="en-US" sz="1100" b="1" dirty="0" smtClean="0">
              <a:solidFill>
                <a:schemeClr val="bg1"/>
              </a:solidFill>
            </a:endParaRPr>
          </a:p>
        </p:txBody>
      </p:sp>
      <p:grpSp>
        <p:nvGrpSpPr>
          <p:cNvPr id="16" name="Group 15"/>
          <p:cNvGrpSpPr/>
          <p:nvPr/>
        </p:nvGrpSpPr>
        <p:grpSpPr>
          <a:xfrm>
            <a:off x="685799" y="1724927"/>
            <a:ext cx="1778001" cy="361686"/>
            <a:chOff x="321109" y="2043981"/>
            <a:chExt cx="1778001" cy="361686"/>
          </a:xfrm>
        </p:grpSpPr>
        <p:sp>
          <p:nvSpPr>
            <p:cNvPr id="61" name="Round Single Corner Rectangle 60"/>
            <p:cNvSpPr/>
            <p:nvPr/>
          </p:nvSpPr>
          <p:spPr>
            <a:xfrm>
              <a:off x="321109" y="2043981"/>
              <a:ext cx="1778001" cy="361686"/>
            </a:xfrm>
            <a:prstGeom prst="round1Rect">
              <a:avLst>
                <a:gd name="adj" fmla="val 33688"/>
              </a:avLst>
            </a:prstGeom>
            <a:solidFill>
              <a:schemeClr val="tx1">
                <a:lumMod val="50000"/>
              </a:schemeClr>
            </a:solidFill>
            <a:ln>
              <a:solidFill>
                <a:schemeClr val="bg1"/>
              </a:solid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2" name="TextBox 61"/>
            <p:cNvSpPr txBox="1"/>
            <p:nvPr/>
          </p:nvSpPr>
          <p:spPr>
            <a:xfrm>
              <a:off x="359210" y="2062231"/>
              <a:ext cx="1461584" cy="318036"/>
            </a:xfrm>
            <a:prstGeom prst="rect">
              <a:avLst/>
            </a:prstGeom>
            <a:noFill/>
          </p:spPr>
          <p:txBody>
            <a:bodyPr wrap="square" rtlCol="0">
              <a:spAutoFit/>
            </a:bodyPr>
            <a:lstStyle/>
            <a:p>
              <a:pPr lvl="0">
                <a:lnSpc>
                  <a:spcPct val="90000"/>
                </a:lnSpc>
                <a:spcAft>
                  <a:spcPts val="600"/>
                </a:spcAft>
              </a:pPr>
              <a:r>
                <a:rPr lang="en-US" sz="1600" dirty="0" smtClean="0">
                  <a:solidFill>
                    <a:schemeClr val="bg1"/>
                  </a:solidFill>
                </a:rPr>
                <a:t>Phase I</a:t>
              </a:r>
              <a:endParaRPr lang="en-US" sz="1600" dirty="0">
                <a:solidFill>
                  <a:schemeClr val="bg1"/>
                </a:solidFill>
              </a:endParaRPr>
            </a:p>
          </p:txBody>
        </p:sp>
      </p:grpSp>
      <p:grpSp>
        <p:nvGrpSpPr>
          <p:cNvPr id="18" name="Group 17"/>
          <p:cNvGrpSpPr/>
          <p:nvPr/>
        </p:nvGrpSpPr>
        <p:grpSpPr>
          <a:xfrm>
            <a:off x="685799" y="2851414"/>
            <a:ext cx="1776233" cy="361686"/>
            <a:chOff x="322877" y="3332075"/>
            <a:chExt cx="1776233" cy="361686"/>
          </a:xfrm>
        </p:grpSpPr>
        <p:sp>
          <p:nvSpPr>
            <p:cNvPr id="63" name="Round Single Corner Rectangle 62"/>
            <p:cNvSpPr/>
            <p:nvPr/>
          </p:nvSpPr>
          <p:spPr>
            <a:xfrm>
              <a:off x="322877" y="3332075"/>
              <a:ext cx="1776233" cy="361686"/>
            </a:xfrm>
            <a:prstGeom prst="round1Rect">
              <a:avLst>
                <a:gd name="adj" fmla="val 33688"/>
              </a:avLst>
            </a:prstGeom>
            <a:solidFill>
              <a:srgbClr val="7DA400"/>
            </a:solidFill>
            <a:ln>
              <a:solidFill>
                <a:srgbClr val="FFFFFF"/>
              </a:solidFill>
            </a:ln>
            <a:effectLst>
              <a:outerShdw blurRad="111125"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4" name="TextBox 63"/>
            <p:cNvSpPr txBox="1"/>
            <p:nvPr/>
          </p:nvSpPr>
          <p:spPr>
            <a:xfrm>
              <a:off x="413302" y="3363025"/>
              <a:ext cx="1652919" cy="318036"/>
            </a:xfrm>
            <a:prstGeom prst="rect">
              <a:avLst/>
            </a:prstGeom>
            <a:noFill/>
          </p:spPr>
          <p:txBody>
            <a:bodyPr wrap="square" rtlCol="0">
              <a:spAutoFit/>
            </a:bodyPr>
            <a:lstStyle/>
            <a:p>
              <a:pPr lvl="0">
                <a:lnSpc>
                  <a:spcPct val="90000"/>
                </a:lnSpc>
                <a:spcAft>
                  <a:spcPts val="600"/>
                </a:spcAft>
              </a:pPr>
              <a:r>
                <a:rPr lang="en-US" sz="1600" dirty="0" smtClean="0">
                  <a:solidFill>
                    <a:schemeClr val="bg1"/>
                  </a:solidFill>
                </a:rPr>
                <a:t>Phase II</a:t>
              </a:r>
              <a:endParaRPr lang="en-US" sz="1600" dirty="0">
                <a:solidFill>
                  <a:schemeClr val="bg1"/>
                </a:solidFill>
              </a:endParaRPr>
            </a:p>
          </p:txBody>
        </p:sp>
      </p:grpSp>
      <p:grpSp>
        <p:nvGrpSpPr>
          <p:cNvPr id="21" name="Group 20"/>
          <p:cNvGrpSpPr/>
          <p:nvPr/>
        </p:nvGrpSpPr>
        <p:grpSpPr>
          <a:xfrm>
            <a:off x="685799" y="3885017"/>
            <a:ext cx="1976808" cy="361686"/>
            <a:chOff x="286653" y="4321657"/>
            <a:chExt cx="1976808" cy="361686"/>
          </a:xfrm>
        </p:grpSpPr>
        <p:sp>
          <p:nvSpPr>
            <p:cNvPr id="65" name="Round Single Corner Rectangle 64"/>
            <p:cNvSpPr/>
            <p:nvPr/>
          </p:nvSpPr>
          <p:spPr>
            <a:xfrm>
              <a:off x="286653" y="4321657"/>
              <a:ext cx="1812457" cy="361686"/>
            </a:xfrm>
            <a:prstGeom prst="round1Rect">
              <a:avLst>
                <a:gd name="adj" fmla="val 33688"/>
              </a:avLst>
            </a:prstGeom>
            <a:solidFill>
              <a:schemeClr val="accent4"/>
            </a:solidFill>
            <a:ln>
              <a:solidFill>
                <a:srgbClr val="FFFFFF"/>
              </a:solidFill>
            </a:ln>
            <a:effectLst>
              <a:outerShdw blurRad="111125"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6" name="TextBox 65"/>
            <p:cNvSpPr txBox="1"/>
            <p:nvPr/>
          </p:nvSpPr>
          <p:spPr>
            <a:xfrm>
              <a:off x="375202" y="4352607"/>
              <a:ext cx="1888259" cy="318036"/>
            </a:xfrm>
            <a:prstGeom prst="rect">
              <a:avLst/>
            </a:prstGeom>
            <a:noFill/>
            <a:ln>
              <a:noFill/>
            </a:ln>
          </p:spPr>
          <p:txBody>
            <a:bodyPr wrap="square" rtlCol="0">
              <a:spAutoFit/>
            </a:bodyPr>
            <a:lstStyle/>
            <a:p>
              <a:pPr lvl="0">
                <a:lnSpc>
                  <a:spcPct val="90000"/>
                </a:lnSpc>
                <a:spcAft>
                  <a:spcPts val="600"/>
                </a:spcAft>
              </a:pPr>
              <a:r>
                <a:rPr lang="en-US" sz="1600" dirty="0" smtClean="0">
                  <a:solidFill>
                    <a:schemeClr val="bg1"/>
                  </a:solidFill>
                </a:rPr>
                <a:t>Phase III</a:t>
              </a:r>
              <a:endParaRPr lang="en-US" sz="1600" dirty="0">
                <a:solidFill>
                  <a:schemeClr val="bg1"/>
                </a:solidFill>
              </a:endParaRPr>
            </a:p>
          </p:txBody>
        </p:sp>
      </p:grpSp>
      <p:sp>
        <p:nvSpPr>
          <p:cNvPr id="67" name="Round Single Corner Rectangle 66"/>
          <p:cNvSpPr/>
          <p:nvPr/>
        </p:nvSpPr>
        <p:spPr>
          <a:xfrm>
            <a:off x="711200" y="4811889"/>
            <a:ext cx="1760509" cy="361686"/>
          </a:xfrm>
          <a:prstGeom prst="round1Rect">
            <a:avLst>
              <a:gd name="adj" fmla="val 33688"/>
            </a:avLst>
          </a:prstGeom>
          <a:solidFill>
            <a:srgbClr val="0C6467"/>
          </a:solidFill>
          <a:ln>
            <a:solidFill>
              <a:schemeClr val="bg1"/>
            </a:solidFill>
          </a:ln>
          <a:effectLst>
            <a:outerShdw blurRad="111125"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8" name="TextBox 67"/>
          <p:cNvSpPr txBox="1"/>
          <p:nvPr/>
        </p:nvSpPr>
        <p:spPr>
          <a:xfrm>
            <a:off x="760501" y="4842839"/>
            <a:ext cx="1840396" cy="318036"/>
          </a:xfrm>
          <a:prstGeom prst="rect">
            <a:avLst/>
          </a:prstGeom>
          <a:noFill/>
        </p:spPr>
        <p:txBody>
          <a:bodyPr wrap="square" rtlCol="0">
            <a:spAutoFit/>
          </a:bodyPr>
          <a:lstStyle/>
          <a:p>
            <a:pPr lvl="0">
              <a:lnSpc>
                <a:spcPct val="90000"/>
              </a:lnSpc>
              <a:spcAft>
                <a:spcPts val="600"/>
              </a:spcAft>
            </a:pPr>
            <a:r>
              <a:rPr lang="en-US" sz="1600" dirty="0" smtClean="0">
                <a:solidFill>
                  <a:schemeClr val="bg1"/>
                </a:solidFill>
              </a:rPr>
              <a:t>Phase IIII</a:t>
            </a:r>
            <a:endParaRPr lang="en-US" sz="1600" dirty="0">
              <a:solidFill>
                <a:schemeClr val="bg1"/>
              </a:solidFill>
            </a:endParaRPr>
          </a:p>
        </p:txBody>
      </p:sp>
    </p:spTree>
    <p:extLst>
      <p:ext uri="{BB962C8B-B14F-4D97-AF65-F5344CB8AC3E}">
        <p14:creationId xmlns:p14="http://schemas.microsoft.com/office/powerpoint/2010/main" val="2700724133"/>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48"/>
          <p:cNvSpPr/>
          <p:nvPr/>
        </p:nvSpPr>
        <p:spPr>
          <a:xfrm>
            <a:off x="469900" y="1188320"/>
            <a:ext cx="7454900" cy="4920380"/>
          </a:xfrm>
          <a:prstGeom prst="roundRect">
            <a:avLst>
              <a:gd name="adj" fmla="val 0"/>
            </a:avLst>
          </a:prstGeom>
          <a:gradFill flip="none" rotWithShape="1">
            <a:gsLst>
              <a:gs pos="0">
                <a:schemeClr val="accent5">
                  <a:lumMod val="60000"/>
                  <a:lumOff val="40000"/>
                  <a:alpha val="78000"/>
                </a:schemeClr>
              </a:gs>
              <a:gs pos="47000">
                <a:schemeClr val="bg1"/>
              </a:gs>
              <a:gs pos="100000">
                <a:schemeClr val="accent5">
                  <a:lumMod val="60000"/>
                  <a:lumOff val="40000"/>
                  <a:alpha val="78000"/>
                </a:schemeClr>
              </a:gs>
            </a:gsLst>
            <a:lin ang="2700000" scaled="1"/>
            <a:tileRect/>
          </a:gradFill>
          <a:ln w="19050" cmpd="sng">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lvl="0" fontAlgn="auto">
              <a:spcBef>
                <a:spcPts val="1200"/>
              </a:spcBef>
              <a:spcAft>
                <a:spcPts val="0"/>
              </a:spcAft>
              <a:buClr>
                <a:schemeClr val="accent4"/>
              </a:buClr>
              <a:buSzPct val="99000"/>
            </a:pPr>
            <a:endParaRPr lang="en-US" sz="1900" dirty="0">
              <a:solidFill>
                <a:srgbClr val="435153"/>
              </a:solidFill>
            </a:endParaRPr>
          </a:p>
        </p:txBody>
      </p:sp>
      <p:grpSp>
        <p:nvGrpSpPr>
          <p:cNvPr id="46" name="Group 45"/>
          <p:cNvGrpSpPr/>
          <p:nvPr/>
        </p:nvGrpSpPr>
        <p:grpSpPr>
          <a:xfrm>
            <a:off x="5430060" y="1447800"/>
            <a:ext cx="1469546" cy="939800"/>
            <a:chOff x="7442200" y="5102113"/>
            <a:chExt cx="1981200" cy="1298687"/>
          </a:xfrm>
        </p:grpSpPr>
        <p:grpSp>
          <p:nvGrpSpPr>
            <p:cNvPr id="45" name="Group 44"/>
            <p:cNvGrpSpPr/>
            <p:nvPr/>
          </p:nvGrpSpPr>
          <p:grpSpPr>
            <a:xfrm>
              <a:off x="7442200" y="5102113"/>
              <a:ext cx="1726303" cy="1298687"/>
              <a:chOff x="7442200" y="5102113"/>
              <a:chExt cx="1726303" cy="1298687"/>
            </a:xfrm>
          </p:grpSpPr>
          <p:sp>
            <p:nvSpPr>
              <p:cNvPr id="36" name="Rectangle 35"/>
              <p:cNvSpPr/>
              <p:nvPr/>
            </p:nvSpPr>
            <p:spPr>
              <a:xfrm>
                <a:off x="7442200" y="5102113"/>
                <a:ext cx="1726303" cy="1298687"/>
              </a:xfrm>
              <a:prstGeom prst="rect">
                <a:avLst/>
              </a:prstGeom>
              <a:solidFill>
                <a:srgbClr val="FFFFFF"/>
              </a:solidFill>
              <a:ln w="12700" cmpd="sng">
                <a:solidFill>
                  <a:schemeClr val="bg1">
                    <a:lumMod val="65000"/>
                  </a:schemeClr>
                </a:solidFill>
                <a:prstDash val="solid"/>
              </a:ln>
              <a:effectLst>
                <a:outerShdw blurRad="111125"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7518400" y="5181062"/>
                <a:ext cx="443853" cy="350176"/>
              </a:xfrm>
              <a:prstGeom prst="roundRect">
                <a:avLst/>
              </a:prstGeom>
              <a:gradFill flip="none" rotWithShape="1">
                <a:gsLst>
                  <a:gs pos="0">
                    <a:schemeClr val="tx1"/>
                  </a:gs>
                  <a:gs pos="100000">
                    <a:schemeClr val="tx1">
                      <a:lumMod val="50000"/>
                    </a:schemeClr>
                  </a:gs>
                </a:gsLst>
                <a:lin ang="0" scaled="1"/>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endParaRPr>
              </a:p>
            </p:txBody>
          </p:sp>
          <p:sp>
            <p:nvSpPr>
              <p:cNvPr id="18" name="Rounded Rectangle 17"/>
              <p:cNvSpPr/>
              <p:nvPr/>
            </p:nvSpPr>
            <p:spPr>
              <a:xfrm>
                <a:off x="7518400" y="5562062"/>
                <a:ext cx="443853" cy="350176"/>
              </a:xfrm>
              <a:prstGeom prst="roundRect">
                <a:avLst/>
              </a:prstGeom>
              <a:gradFill flip="none" rotWithShape="1">
                <a:gsLst>
                  <a:gs pos="0">
                    <a:srgbClr val="004B6B"/>
                  </a:gs>
                  <a:gs pos="100000">
                    <a:schemeClr val="accent3">
                      <a:lumMod val="10000"/>
                    </a:schemeClr>
                  </a:gs>
                </a:gsLst>
                <a:lin ang="0" scaled="1"/>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Rounded Rectangle 18"/>
              <p:cNvSpPr/>
              <p:nvPr/>
            </p:nvSpPr>
            <p:spPr>
              <a:xfrm>
                <a:off x="7518400" y="5958087"/>
                <a:ext cx="443853" cy="350176"/>
              </a:xfrm>
              <a:prstGeom prst="roundRect">
                <a:avLst/>
              </a:prstGeom>
              <a:gradFill flip="none" rotWithShape="1">
                <a:gsLst>
                  <a:gs pos="0">
                    <a:schemeClr val="accent2"/>
                  </a:gs>
                  <a:gs pos="100000">
                    <a:schemeClr val="accent4"/>
                  </a:gs>
                </a:gsLst>
                <a:lin ang="0" scaled="1"/>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TextBox 19"/>
              <p:cNvSpPr txBox="1"/>
              <p:nvPr/>
            </p:nvSpPr>
            <p:spPr>
              <a:xfrm>
                <a:off x="8051800" y="5239641"/>
                <a:ext cx="838200" cy="255186"/>
              </a:xfrm>
              <a:prstGeom prst="rect">
                <a:avLst/>
              </a:prstGeom>
              <a:noFill/>
            </p:spPr>
            <p:txBody>
              <a:bodyPr wrap="square" lIns="0" tIns="0" rIns="0" bIns="0" rtlCol="0">
                <a:spAutoFit/>
              </a:bodyPr>
              <a:lstStyle/>
              <a:p>
                <a:r>
                  <a:rPr lang="en-US" sz="1200" b="1" dirty="0" smtClean="0">
                    <a:solidFill>
                      <a:srgbClr val="334041"/>
                    </a:solidFill>
                  </a:rPr>
                  <a:t>Dev DC</a:t>
                </a:r>
              </a:p>
            </p:txBody>
          </p:sp>
          <p:sp>
            <p:nvSpPr>
              <p:cNvPr id="21" name="TextBox 20"/>
              <p:cNvSpPr txBox="1"/>
              <p:nvPr/>
            </p:nvSpPr>
            <p:spPr>
              <a:xfrm>
                <a:off x="8051800" y="5620641"/>
                <a:ext cx="838200" cy="255186"/>
              </a:xfrm>
              <a:prstGeom prst="rect">
                <a:avLst/>
              </a:prstGeom>
              <a:noFill/>
            </p:spPr>
            <p:txBody>
              <a:bodyPr wrap="square" lIns="0" tIns="0" rIns="0" bIns="0" rtlCol="0">
                <a:spAutoFit/>
              </a:bodyPr>
              <a:lstStyle/>
              <a:p>
                <a:r>
                  <a:rPr lang="en-US" sz="1200" b="1" dirty="0" smtClean="0">
                    <a:solidFill>
                      <a:srgbClr val="334041"/>
                    </a:solidFill>
                  </a:rPr>
                  <a:t>Legacy</a:t>
                </a:r>
              </a:p>
            </p:txBody>
          </p:sp>
        </p:grpSp>
        <p:sp>
          <p:nvSpPr>
            <p:cNvPr id="22" name="TextBox 21"/>
            <p:cNvSpPr txBox="1"/>
            <p:nvPr/>
          </p:nvSpPr>
          <p:spPr>
            <a:xfrm>
              <a:off x="8051799" y="5994675"/>
              <a:ext cx="1371601" cy="255186"/>
            </a:xfrm>
            <a:prstGeom prst="rect">
              <a:avLst/>
            </a:prstGeom>
            <a:noFill/>
          </p:spPr>
          <p:txBody>
            <a:bodyPr wrap="square" lIns="0" tIns="0" rIns="0" bIns="0" rtlCol="0">
              <a:spAutoFit/>
            </a:bodyPr>
            <a:lstStyle/>
            <a:p>
              <a:r>
                <a:rPr lang="en-US" sz="1200" b="1" dirty="0" smtClean="0">
                  <a:solidFill>
                    <a:srgbClr val="334041"/>
                  </a:solidFill>
                </a:rPr>
                <a:t>Target DC</a:t>
              </a:r>
            </a:p>
          </p:txBody>
        </p:sp>
      </p:grpSp>
      <p:sp>
        <p:nvSpPr>
          <p:cNvPr id="2" name="Title 1"/>
          <p:cNvSpPr>
            <a:spLocks noGrp="1"/>
          </p:cNvSpPr>
          <p:nvPr>
            <p:ph type="title"/>
          </p:nvPr>
        </p:nvSpPr>
        <p:spPr>
          <a:xfrm>
            <a:off x="229704" y="279815"/>
            <a:ext cx="8588861" cy="838200"/>
          </a:xfrm>
        </p:spPr>
        <p:txBody>
          <a:bodyPr/>
          <a:lstStyle/>
          <a:p>
            <a:r>
              <a:rPr lang="en-US" dirty="0" smtClean="0"/>
              <a:t>Phase II – Migration Strategy</a:t>
            </a:r>
            <a:endParaRPr lang="en-US" dirty="0"/>
          </a:p>
        </p:txBody>
      </p:sp>
      <p:sp>
        <p:nvSpPr>
          <p:cNvPr id="3" name="Rectangle 2"/>
          <p:cNvSpPr/>
          <p:nvPr/>
        </p:nvSpPr>
        <p:spPr>
          <a:xfrm>
            <a:off x="1790700" y="1511300"/>
            <a:ext cx="1181100" cy="381000"/>
          </a:xfrm>
          <a:prstGeom prst="rect">
            <a:avLst/>
          </a:prstGeom>
          <a:gradFill flip="none" rotWithShape="1">
            <a:gsLst>
              <a:gs pos="36000">
                <a:schemeClr val="tx1"/>
              </a:gs>
              <a:gs pos="90000">
                <a:schemeClr val="tx1">
                  <a:lumMod val="50000"/>
                </a:schemeClr>
              </a:gs>
            </a:gsLst>
            <a:lin ang="2700000" scaled="0"/>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2"/>
                </a:solidFill>
              </a:rPr>
              <a:t>DEV</a:t>
            </a:r>
            <a:endParaRPr lang="en-US" sz="1600" dirty="0">
              <a:solidFill>
                <a:schemeClr val="bg2"/>
              </a:solidFill>
            </a:endParaRPr>
          </a:p>
        </p:txBody>
      </p:sp>
      <p:sp>
        <p:nvSpPr>
          <p:cNvPr id="4" name="Rectangle 3"/>
          <p:cNvSpPr/>
          <p:nvPr/>
        </p:nvSpPr>
        <p:spPr>
          <a:xfrm>
            <a:off x="609600" y="1511300"/>
            <a:ext cx="1181100" cy="381000"/>
          </a:xfrm>
          <a:prstGeom prst="rect">
            <a:avLst/>
          </a:prstGeom>
          <a:gradFill flip="none" rotWithShape="1">
            <a:gsLst>
              <a:gs pos="36000">
                <a:schemeClr val="tx1"/>
              </a:gs>
              <a:gs pos="90000">
                <a:schemeClr val="tx1">
                  <a:lumMod val="50000"/>
                </a:schemeClr>
              </a:gs>
            </a:gsLst>
            <a:lin ang="2700000" scaled="0"/>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2"/>
                </a:solidFill>
              </a:rPr>
              <a:t>QA</a:t>
            </a:r>
            <a:endParaRPr lang="en-US" sz="1600" dirty="0">
              <a:solidFill>
                <a:schemeClr val="bg2"/>
              </a:solidFill>
            </a:endParaRPr>
          </a:p>
        </p:txBody>
      </p:sp>
      <p:sp>
        <p:nvSpPr>
          <p:cNvPr id="5" name="Rectangle 4"/>
          <p:cNvSpPr/>
          <p:nvPr/>
        </p:nvSpPr>
        <p:spPr>
          <a:xfrm>
            <a:off x="2971800" y="1511300"/>
            <a:ext cx="1181100" cy="381000"/>
          </a:xfrm>
          <a:prstGeom prst="rect">
            <a:avLst/>
          </a:prstGeom>
          <a:gradFill flip="none" rotWithShape="1">
            <a:gsLst>
              <a:gs pos="0">
                <a:srgbClr val="004B6B"/>
              </a:gs>
              <a:gs pos="100000">
                <a:schemeClr val="accent3">
                  <a:lumMod val="10000"/>
                </a:schemeClr>
              </a:gs>
            </a:gsLst>
            <a:lin ang="0" scaled="1"/>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Prod</a:t>
            </a:r>
            <a:endParaRPr lang="en-US" sz="1600" dirty="0"/>
          </a:p>
        </p:txBody>
      </p:sp>
      <p:sp>
        <p:nvSpPr>
          <p:cNvPr id="6" name="Rectangle 5"/>
          <p:cNvSpPr/>
          <p:nvPr/>
        </p:nvSpPr>
        <p:spPr>
          <a:xfrm>
            <a:off x="609600" y="3185732"/>
            <a:ext cx="1181100" cy="381000"/>
          </a:xfrm>
          <a:prstGeom prst="rect">
            <a:avLst/>
          </a:prstGeom>
          <a:gradFill flip="none" rotWithShape="1">
            <a:gsLst>
              <a:gs pos="36000">
                <a:schemeClr val="tx1"/>
              </a:gs>
              <a:gs pos="90000">
                <a:schemeClr val="tx1">
                  <a:lumMod val="50000"/>
                </a:schemeClr>
              </a:gs>
            </a:gsLst>
            <a:lin ang="2700000" scaled="0"/>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solidFill>
              </a:rPr>
              <a:t>QA</a:t>
            </a:r>
          </a:p>
        </p:txBody>
      </p:sp>
      <p:sp>
        <p:nvSpPr>
          <p:cNvPr id="7" name="Rectangle 6"/>
          <p:cNvSpPr/>
          <p:nvPr/>
        </p:nvSpPr>
        <p:spPr>
          <a:xfrm>
            <a:off x="1790700" y="3185732"/>
            <a:ext cx="1181100" cy="381000"/>
          </a:xfrm>
          <a:prstGeom prst="rect">
            <a:avLst/>
          </a:prstGeom>
          <a:gradFill flip="none" rotWithShape="1">
            <a:gsLst>
              <a:gs pos="36000">
                <a:schemeClr val="tx1"/>
              </a:gs>
              <a:gs pos="90000">
                <a:schemeClr val="tx1">
                  <a:lumMod val="50000"/>
                </a:schemeClr>
              </a:gs>
            </a:gsLst>
            <a:lin ang="2700000" scaled="0"/>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solidFill>
              </a:rPr>
              <a:t>DEV</a:t>
            </a:r>
          </a:p>
        </p:txBody>
      </p:sp>
      <p:sp>
        <p:nvSpPr>
          <p:cNvPr id="8" name="Rectangle 7"/>
          <p:cNvSpPr/>
          <p:nvPr/>
        </p:nvSpPr>
        <p:spPr>
          <a:xfrm>
            <a:off x="2971800" y="3185732"/>
            <a:ext cx="1181100" cy="381000"/>
          </a:xfrm>
          <a:prstGeom prst="rect">
            <a:avLst/>
          </a:prstGeom>
          <a:gradFill flip="none" rotWithShape="1">
            <a:gsLst>
              <a:gs pos="36000">
                <a:schemeClr val="tx1"/>
              </a:gs>
              <a:gs pos="90000">
                <a:schemeClr val="tx1">
                  <a:lumMod val="50000"/>
                </a:schemeClr>
              </a:gs>
            </a:gsLst>
            <a:lin ang="2700000" scaled="0"/>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solidFill>
              </a:rPr>
              <a:t>Pre-Prod</a:t>
            </a:r>
          </a:p>
        </p:txBody>
      </p:sp>
      <p:sp>
        <p:nvSpPr>
          <p:cNvPr id="9" name="Rectangle 8"/>
          <p:cNvSpPr/>
          <p:nvPr/>
        </p:nvSpPr>
        <p:spPr>
          <a:xfrm>
            <a:off x="4152364" y="3186073"/>
            <a:ext cx="1181100" cy="381000"/>
          </a:xfrm>
          <a:prstGeom prst="rect">
            <a:avLst/>
          </a:prstGeom>
          <a:gradFill flip="none" rotWithShape="1">
            <a:gsLst>
              <a:gs pos="0">
                <a:srgbClr val="004B6B"/>
              </a:gs>
              <a:gs pos="100000">
                <a:schemeClr val="accent3">
                  <a:lumMod val="10000"/>
                </a:schemeClr>
              </a:gs>
            </a:gsLst>
            <a:lin ang="0" scaled="1"/>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Prod</a:t>
            </a:r>
            <a:endParaRPr lang="en-US" sz="1600" dirty="0"/>
          </a:p>
        </p:txBody>
      </p:sp>
      <p:sp>
        <p:nvSpPr>
          <p:cNvPr id="10" name="Rectangle 9"/>
          <p:cNvSpPr/>
          <p:nvPr/>
        </p:nvSpPr>
        <p:spPr>
          <a:xfrm>
            <a:off x="1733014" y="4849970"/>
            <a:ext cx="1165806" cy="381000"/>
          </a:xfrm>
          <a:prstGeom prst="rect">
            <a:avLst/>
          </a:prstGeom>
          <a:gradFill flip="none" rotWithShape="1">
            <a:gsLst>
              <a:gs pos="36000">
                <a:schemeClr val="tx1"/>
              </a:gs>
              <a:gs pos="90000">
                <a:schemeClr val="tx1">
                  <a:lumMod val="50000"/>
                </a:schemeClr>
              </a:gs>
            </a:gsLst>
            <a:lin ang="2700000" scaled="0"/>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solidFill>
              </a:rPr>
              <a:t>QA</a:t>
            </a:r>
          </a:p>
        </p:txBody>
      </p:sp>
      <p:sp>
        <p:nvSpPr>
          <p:cNvPr id="11" name="Rectangle 10"/>
          <p:cNvSpPr/>
          <p:nvPr/>
        </p:nvSpPr>
        <p:spPr>
          <a:xfrm>
            <a:off x="2895600" y="4849970"/>
            <a:ext cx="1165806" cy="381000"/>
          </a:xfrm>
          <a:prstGeom prst="rect">
            <a:avLst/>
          </a:prstGeom>
          <a:gradFill flip="none" rotWithShape="1">
            <a:gsLst>
              <a:gs pos="36000">
                <a:schemeClr val="tx1"/>
              </a:gs>
              <a:gs pos="90000">
                <a:schemeClr val="tx1">
                  <a:lumMod val="50000"/>
                </a:schemeClr>
              </a:gs>
            </a:gsLst>
            <a:lin ang="2700000" scaled="0"/>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solidFill>
              </a:rPr>
              <a:t>DEV</a:t>
            </a:r>
          </a:p>
        </p:txBody>
      </p:sp>
      <p:sp>
        <p:nvSpPr>
          <p:cNvPr id="12" name="Rectangle 11"/>
          <p:cNvSpPr/>
          <p:nvPr/>
        </p:nvSpPr>
        <p:spPr>
          <a:xfrm>
            <a:off x="4061406" y="4849970"/>
            <a:ext cx="1181100" cy="381000"/>
          </a:xfrm>
          <a:prstGeom prst="rect">
            <a:avLst/>
          </a:prstGeom>
          <a:gradFill flip="none" rotWithShape="1">
            <a:gsLst>
              <a:gs pos="36000">
                <a:schemeClr val="tx1"/>
              </a:gs>
              <a:gs pos="90000">
                <a:schemeClr val="tx1">
                  <a:lumMod val="50000"/>
                </a:schemeClr>
              </a:gs>
            </a:gsLst>
            <a:lin ang="2700000" scaled="0"/>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solidFill>
              </a:rPr>
              <a:t>Pre-Prod</a:t>
            </a:r>
          </a:p>
        </p:txBody>
      </p:sp>
      <p:sp>
        <p:nvSpPr>
          <p:cNvPr id="13" name="Rectangle 12"/>
          <p:cNvSpPr/>
          <p:nvPr/>
        </p:nvSpPr>
        <p:spPr>
          <a:xfrm>
            <a:off x="5242506" y="4849970"/>
            <a:ext cx="1181100" cy="381000"/>
          </a:xfrm>
          <a:prstGeom prst="rect">
            <a:avLst/>
          </a:prstGeom>
          <a:gradFill flip="none" rotWithShape="1">
            <a:gsLst>
              <a:gs pos="0">
                <a:srgbClr val="004B6B"/>
              </a:gs>
              <a:gs pos="100000">
                <a:schemeClr val="accent3">
                  <a:lumMod val="10000"/>
                </a:schemeClr>
              </a:gs>
            </a:gsLst>
            <a:lin ang="0" scaled="1"/>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Prod</a:t>
            </a:r>
            <a:endParaRPr lang="en-US" sz="1600" dirty="0"/>
          </a:p>
        </p:txBody>
      </p:sp>
      <p:sp>
        <p:nvSpPr>
          <p:cNvPr id="23" name="Rectangle 22"/>
          <p:cNvSpPr/>
          <p:nvPr/>
        </p:nvSpPr>
        <p:spPr>
          <a:xfrm>
            <a:off x="609600" y="1892300"/>
            <a:ext cx="1181100" cy="959191"/>
          </a:xfrm>
          <a:prstGeom prst="rect">
            <a:avLst/>
          </a:prstGeom>
          <a:gradFill flip="none" rotWithShape="1">
            <a:gsLst>
              <a:gs pos="0">
                <a:schemeClr val="bg1"/>
              </a:gs>
              <a:gs pos="100000">
                <a:schemeClr val="tx1">
                  <a:lumMod val="60000"/>
                  <a:lumOff val="40000"/>
                </a:schemeClr>
              </a:gs>
            </a:gsLst>
            <a:lin ang="2040000" scaled="0"/>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100584" indent="-100584">
              <a:buFont typeface="Arial" pitchFamily="34" charset="0"/>
              <a:buChar char="•"/>
            </a:pPr>
            <a:r>
              <a:rPr lang="en-US" sz="1200" dirty="0" err="1" smtClean="0">
                <a:solidFill>
                  <a:srgbClr val="334041"/>
                </a:solidFill>
              </a:rPr>
              <a:t>CRQ</a:t>
            </a:r>
            <a:endParaRPr lang="en-US" sz="1200" dirty="0">
              <a:solidFill>
                <a:srgbClr val="334041"/>
              </a:solidFill>
            </a:endParaRPr>
          </a:p>
          <a:p>
            <a:pPr marL="100584" indent="-100584">
              <a:buFont typeface="Arial" pitchFamily="34" charset="0"/>
              <a:buChar char="•"/>
            </a:pPr>
            <a:r>
              <a:rPr lang="en-US" sz="1200" dirty="0" err="1" smtClean="0">
                <a:solidFill>
                  <a:srgbClr val="334041"/>
                </a:solidFill>
              </a:rPr>
              <a:t>SRQ</a:t>
            </a:r>
            <a:endParaRPr lang="en-US" sz="1200" dirty="0">
              <a:solidFill>
                <a:srgbClr val="334041"/>
              </a:solidFill>
            </a:endParaRPr>
          </a:p>
          <a:p>
            <a:pPr marL="100584" indent="-100584">
              <a:buFont typeface="Arial" pitchFamily="34" charset="0"/>
              <a:buChar char="•"/>
            </a:pPr>
            <a:r>
              <a:rPr lang="en-US" sz="1200" dirty="0" err="1" smtClean="0">
                <a:solidFill>
                  <a:srgbClr val="334041"/>
                </a:solidFill>
              </a:rPr>
              <a:t>SMD</a:t>
            </a:r>
            <a:endParaRPr lang="en-US" sz="1200" dirty="0">
              <a:solidFill>
                <a:srgbClr val="334041"/>
              </a:solidFill>
            </a:endParaRPr>
          </a:p>
          <a:p>
            <a:pPr marL="100584" indent="-100584">
              <a:buFont typeface="Arial" pitchFamily="34" charset="0"/>
              <a:buChar char="•"/>
            </a:pPr>
            <a:r>
              <a:rPr lang="en-US" sz="1200" dirty="0" err="1" smtClean="0">
                <a:solidFill>
                  <a:srgbClr val="334041"/>
                </a:solidFill>
              </a:rPr>
              <a:t>MGQ</a:t>
            </a:r>
            <a:endParaRPr lang="en-US" sz="1200" dirty="0">
              <a:solidFill>
                <a:srgbClr val="334041"/>
              </a:solidFill>
            </a:endParaRPr>
          </a:p>
          <a:p>
            <a:pPr marL="100584" indent="-100584">
              <a:buFont typeface="Arial" pitchFamily="34" charset="0"/>
              <a:buChar char="•"/>
            </a:pPr>
            <a:r>
              <a:rPr lang="en-US" sz="1200" dirty="0" err="1" smtClean="0">
                <a:solidFill>
                  <a:srgbClr val="334041"/>
                </a:solidFill>
              </a:rPr>
              <a:t>TPQ</a:t>
            </a:r>
            <a:endParaRPr lang="en-US" sz="1200" dirty="0">
              <a:solidFill>
                <a:srgbClr val="334041"/>
              </a:solidFill>
            </a:endParaRPr>
          </a:p>
        </p:txBody>
      </p:sp>
      <p:sp>
        <p:nvSpPr>
          <p:cNvPr id="24" name="Rectangle 23"/>
          <p:cNvSpPr/>
          <p:nvPr/>
        </p:nvSpPr>
        <p:spPr>
          <a:xfrm>
            <a:off x="1790700" y="1892300"/>
            <a:ext cx="1181100" cy="959191"/>
          </a:xfrm>
          <a:prstGeom prst="rect">
            <a:avLst/>
          </a:prstGeom>
          <a:gradFill flip="none" rotWithShape="1">
            <a:gsLst>
              <a:gs pos="0">
                <a:schemeClr val="bg1"/>
              </a:gs>
              <a:gs pos="100000">
                <a:schemeClr val="tx1">
                  <a:lumMod val="60000"/>
                  <a:lumOff val="40000"/>
                </a:schemeClr>
              </a:gs>
            </a:gsLst>
            <a:lin ang="2040000" scaled="0"/>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100584" indent="-100584">
              <a:buFont typeface="Arial" pitchFamily="34" charset="0"/>
              <a:buChar char="•"/>
            </a:pPr>
            <a:r>
              <a:rPr lang="en-US" sz="1200" dirty="0" err="1">
                <a:solidFill>
                  <a:srgbClr val="334041"/>
                </a:solidFill>
              </a:rPr>
              <a:t>CRD</a:t>
            </a:r>
            <a:endParaRPr lang="en-US" sz="1200" dirty="0">
              <a:solidFill>
                <a:srgbClr val="334041"/>
              </a:solidFill>
            </a:endParaRPr>
          </a:p>
          <a:p>
            <a:pPr marL="100584" indent="-100584">
              <a:buFont typeface="Arial" pitchFamily="34" charset="0"/>
              <a:buChar char="•"/>
            </a:pPr>
            <a:r>
              <a:rPr lang="en-US" sz="1200" dirty="0" err="1">
                <a:solidFill>
                  <a:srgbClr val="334041"/>
                </a:solidFill>
              </a:rPr>
              <a:t>SRD</a:t>
            </a:r>
            <a:endParaRPr lang="en-US" sz="1200" dirty="0">
              <a:solidFill>
                <a:srgbClr val="334041"/>
              </a:solidFill>
            </a:endParaRPr>
          </a:p>
          <a:p>
            <a:pPr marL="100584" indent="-100584">
              <a:buFont typeface="Arial" pitchFamily="34" charset="0"/>
              <a:buChar char="•"/>
            </a:pPr>
            <a:r>
              <a:rPr lang="en-US" sz="1200" dirty="0" err="1">
                <a:solidFill>
                  <a:srgbClr val="334041"/>
                </a:solidFill>
              </a:rPr>
              <a:t>SMD</a:t>
            </a:r>
            <a:endParaRPr lang="en-US" sz="1200" dirty="0">
              <a:solidFill>
                <a:srgbClr val="334041"/>
              </a:solidFill>
            </a:endParaRPr>
          </a:p>
          <a:p>
            <a:pPr marL="100584" indent="-100584">
              <a:buFont typeface="Arial" pitchFamily="34" charset="0"/>
              <a:buChar char="•"/>
            </a:pPr>
            <a:r>
              <a:rPr lang="en-US" sz="1200" dirty="0" err="1">
                <a:solidFill>
                  <a:srgbClr val="334041"/>
                </a:solidFill>
              </a:rPr>
              <a:t>MGD</a:t>
            </a:r>
            <a:endParaRPr lang="en-US" sz="1200" dirty="0">
              <a:solidFill>
                <a:srgbClr val="334041"/>
              </a:solidFill>
            </a:endParaRPr>
          </a:p>
          <a:p>
            <a:pPr marL="100584" indent="-100584">
              <a:buFont typeface="Arial" pitchFamily="34" charset="0"/>
              <a:buChar char="•"/>
            </a:pPr>
            <a:r>
              <a:rPr lang="en-US" sz="1200" dirty="0" err="1">
                <a:solidFill>
                  <a:srgbClr val="334041"/>
                </a:solidFill>
              </a:rPr>
              <a:t>TPD</a:t>
            </a:r>
            <a:endParaRPr lang="en-US" sz="1200" dirty="0">
              <a:solidFill>
                <a:srgbClr val="334041"/>
              </a:solidFill>
            </a:endParaRPr>
          </a:p>
        </p:txBody>
      </p:sp>
      <p:sp>
        <p:nvSpPr>
          <p:cNvPr id="25" name="Rectangle 24"/>
          <p:cNvSpPr/>
          <p:nvPr/>
        </p:nvSpPr>
        <p:spPr>
          <a:xfrm>
            <a:off x="2971800" y="1892300"/>
            <a:ext cx="1181100" cy="959191"/>
          </a:xfrm>
          <a:prstGeom prst="rect">
            <a:avLst/>
          </a:prstGeom>
          <a:gradFill flip="none" rotWithShape="1">
            <a:gsLst>
              <a:gs pos="0">
                <a:schemeClr val="bg1"/>
              </a:gs>
              <a:gs pos="100000">
                <a:srgbClr val="004B6B">
                  <a:alpha val="59000"/>
                </a:srgbClr>
              </a:gs>
            </a:gsLst>
            <a:lin ang="2220000" scaled="0"/>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100584" indent="-100584">
              <a:buFont typeface="Arial" pitchFamily="34" charset="0"/>
              <a:buChar char="•"/>
            </a:pPr>
            <a:r>
              <a:rPr lang="en-US" sz="1200" dirty="0">
                <a:solidFill>
                  <a:srgbClr val="334041"/>
                </a:solidFill>
              </a:rPr>
              <a:t>CRP</a:t>
            </a:r>
          </a:p>
          <a:p>
            <a:pPr marL="100584" indent="-100584">
              <a:buFont typeface="Arial" pitchFamily="34" charset="0"/>
              <a:buChar char="•"/>
            </a:pPr>
            <a:r>
              <a:rPr lang="en-US" sz="1200" dirty="0" err="1">
                <a:solidFill>
                  <a:srgbClr val="334041"/>
                </a:solidFill>
              </a:rPr>
              <a:t>SRP</a:t>
            </a:r>
            <a:endParaRPr lang="en-US" sz="1200" dirty="0">
              <a:solidFill>
                <a:srgbClr val="334041"/>
              </a:solidFill>
            </a:endParaRPr>
          </a:p>
          <a:p>
            <a:pPr marL="100584" indent="-100584">
              <a:buFont typeface="Arial" pitchFamily="34" charset="0"/>
              <a:buChar char="•"/>
            </a:pPr>
            <a:r>
              <a:rPr lang="en-US" sz="1200" dirty="0" err="1">
                <a:solidFill>
                  <a:srgbClr val="334041"/>
                </a:solidFill>
              </a:rPr>
              <a:t>SMP</a:t>
            </a:r>
            <a:endParaRPr lang="en-US" sz="1200" dirty="0">
              <a:solidFill>
                <a:srgbClr val="334041"/>
              </a:solidFill>
            </a:endParaRPr>
          </a:p>
          <a:p>
            <a:pPr marL="100584" indent="-100584">
              <a:buFont typeface="Arial" pitchFamily="34" charset="0"/>
              <a:buChar char="•"/>
            </a:pPr>
            <a:r>
              <a:rPr lang="en-US" sz="1200" dirty="0" err="1">
                <a:solidFill>
                  <a:srgbClr val="334041"/>
                </a:solidFill>
              </a:rPr>
              <a:t>MGP</a:t>
            </a:r>
            <a:endParaRPr lang="en-US" sz="1200" dirty="0">
              <a:solidFill>
                <a:srgbClr val="334041"/>
              </a:solidFill>
            </a:endParaRPr>
          </a:p>
          <a:p>
            <a:pPr marL="100584" indent="-100584">
              <a:buFont typeface="Arial" pitchFamily="34" charset="0"/>
              <a:buChar char="•"/>
            </a:pPr>
            <a:r>
              <a:rPr lang="en-US" sz="1200" dirty="0" err="1">
                <a:solidFill>
                  <a:srgbClr val="334041"/>
                </a:solidFill>
              </a:rPr>
              <a:t>TPP</a:t>
            </a:r>
            <a:endParaRPr lang="en-US" sz="1200" dirty="0">
              <a:solidFill>
                <a:srgbClr val="334041"/>
              </a:solidFill>
            </a:endParaRPr>
          </a:p>
        </p:txBody>
      </p:sp>
      <p:sp>
        <p:nvSpPr>
          <p:cNvPr id="26" name="Rectangle 25"/>
          <p:cNvSpPr/>
          <p:nvPr/>
        </p:nvSpPr>
        <p:spPr>
          <a:xfrm>
            <a:off x="609600" y="3566732"/>
            <a:ext cx="1181100" cy="959191"/>
          </a:xfrm>
          <a:prstGeom prst="rect">
            <a:avLst/>
          </a:prstGeom>
          <a:gradFill flip="none" rotWithShape="1">
            <a:gsLst>
              <a:gs pos="0">
                <a:schemeClr val="bg1"/>
              </a:gs>
              <a:gs pos="100000">
                <a:schemeClr val="tx1">
                  <a:lumMod val="60000"/>
                  <a:lumOff val="40000"/>
                </a:schemeClr>
              </a:gs>
            </a:gsLst>
            <a:lin ang="2040000" scaled="0"/>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100584" indent="-100584">
              <a:buFont typeface="Arial" pitchFamily="34" charset="0"/>
              <a:buChar char="•"/>
            </a:pPr>
            <a:r>
              <a:rPr lang="en-US" sz="1200" dirty="0" err="1" smtClean="0">
                <a:solidFill>
                  <a:srgbClr val="334041"/>
                </a:solidFill>
              </a:rPr>
              <a:t>BIQ</a:t>
            </a:r>
            <a:endParaRPr lang="en-US" sz="1200" dirty="0">
              <a:solidFill>
                <a:srgbClr val="334041"/>
              </a:solidFill>
            </a:endParaRPr>
          </a:p>
          <a:p>
            <a:pPr marL="100584" indent="-100584">
              <a:buFont typeface="Arial" pitchFamily="34" charset="0"/>
              <a:buChar char="•"/>
            </a:pPr>
            <a:r>
              <a:rPr lang="en-US" sz="1200" dirty="0" err="1" smtClean="0">
                <a:solidFill>
                  <a:srgbClr val="334041"/>
                </a:solidFill>
              </a:rPr>
              <a:t>BPQ</a:t>
            </a:r>
            <a:endParaRPr lang="en-US" sz="1200" dirty="0">
              <a:solidFill>
                <a:srgbClr val="334041"/>
              </a:solidFill>
            </a:endParaRPr>
          </a:p>
          <a:p>
            <a:pPr marL="100584" indent="-100584">
              <a:buFont typeface="Arial" pitchFamily="34" charset="0"/>
              <a:buChar char="•"/>
            </a:pPr>
            <a:r>
              <a:rPr lang="en-US" sz="1200" dirty="0" err="1" smtClean="0">
                <a:solidFill>
                  <a:srgbClr val="334041"/>
                </a:solidFill>
              </a:rPr>
              <a:t>PIQ</a:t>
            </a:r>
            <a:endParaRPr lang="en-US" sz="1200" dirty="0">
              <a:solidFill>
                <a:srgbClr val="334041"/>
              </a:solidFill>
            </a:endParaRPr>
          </a:p>
          <a:p>
            <a:pPr marL="100584" indent="-100584">
              <a:buFont typeface="Arial" pitchFamily="34" charset="0"/>
              <a:buChar char="•"/>
            </a:pPr>
            <a:r>
              <a:rPr lang="en-US" sz="1200" dirty="0" err="1" smtClean="0">
                <a:solidFill>
                  <a:srgbClr val="334041"/>
                </a:solidFill>
              </a:rPr>
              <a:t>EPQ</a:t>
            </a:r>
            <a:endParaRPr lang="en-US" sz="1200" dirty="0">
              <a:solidFill>
                <a:srgbClr val="334041"/>
              </a:solidFill>
            </a:endParaRPr>
          </a:p>
          <a:p>
            <a:pPr marL="100584" indent="-100584">
              <a:buFont typeface="Arial" pitchFamily="34" charset="0"/>
              <a:buChar char="•"/>
            </a:pPr>
            <a:r>
              <a:rPr lang="en-US" sz="1200" dirty="0" err="1" smtClean="0">
                <a:solidFill>
                  <a:srgbClr val="334041"/>
                </a:solidFill>
              </a:rPr>
              <a:t>MJQ</a:t>
            </a:r>
            <a:endParaRPr lang="en-US" sz="1200" dirty="0">
              <a:solidFill>
                <a:srgbClr val="334041"/>
              </a:solidFill>
            </a:endParaRPr>
          </a:p>
        </p:txBody>
      </p:sp>
      <p:sp>
        <p:nvSpPr>
          <p:cNvPr id="27" name="Rectangle 26"/>
          <p:cNvSpPr/>
          <p:nvPr/>
        </p:nvSpPr>
        <p:spPr>
          <a:xfrm>
            <a:off x="1790700" y="3566732"/>
            <a:ext cx="1181100" cy="959191"/>
          </a:xfrm>
          <a:prstGeom prst="rect">
            <a:avLst/>
          </a:prstGeom>
          <a:gradFill flip="none" rotWithShape="1">
            <a:gsLst>
              <a:gs pos="0">
                <a:schemeClr val="bg1"/>
              </a:gs>
              <a:gs pos="100000">
                <a:schemeClr val="tx1">
                  <a:lumMod val="60000"/>
                  <a:lumOff val="40000"/>
                </a:schemeClr>
              </a:gs>
            </a:gsLst>
            <a:lin ang="2040000" scaled="0"/>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100584" indent="-100584">
              <a:buFont typeface="Arial" pitchFamily="34" charset="0"/>
              <a:buChar char="•"/>
            </a:pPr>
            <a:r>
              <a:rPr lang="en-US" sz="1200" dirty="0" smtClean="0">
                <a:solidFill>
                  <a:srgbClr val="334041"/>
                </a:solidFill>
              </a:rPr>
              <a:t>BID</a:t>
            </a:r>
            <a:endParaRPr lang="en-US" sz="1200" dirty="0">
              <a:solidFill>
                <a:srgbClr val="334041"/>
              </a:solidFill>
            </a:endParaRPr>
          </a:p>
          <a:p>
            <a:pPr marL="100584" indent="-100584">
              <a:buFont typeface="Arial" pitchFamily="34" charset="0"/>
              <a:buChar char="•"/>
            </a:pPr>
            <a:r>
              <a:rPr lang="en-US" sz="1200" dirty="0" smtClean="0">
                <a:solidFill>
                  <a:srgbClr val="334041"/>
                </a:solidFill>
              </a:rPr>
              <a:t>BPD</a:t>
            </a:r>
            <a:endParaRPr lang="en-US" sz="1200" dirty="0">
              <a:solidFill>
                <a:srgbClr val="334041"/>
              </a:solidFill>
            </a:endParaRPr>
          </a:p>
          <a:p>
            <a:pPr marL="100584" indent="-100584">
              <a:buFont typeface="Arial" pitchFamily="34" charset="0"/>
              <a:buChar char="•"/>
            </a:pPr>
            <a:r>
              <a:rPr lang="en-US" sz="1200" dirty="0" err="1" smtClean="0">
                <a:solidFill>
                  <a:srgbClr val="334041"/>
                </a:solidFill>
              </a:rPr>
              <a:t>PID</a:t>
            </a:r>
            <a:endParaRPr lang="en-US" sz="1200" dirty="0">
              <a:solidFill>
                <a:srgbClr val="334041"/>
              </a:solidFill>
            </a:endParaRPr>
          </a:p>
          <a:p>
            <a:pPr marL="100584" indent="-100584">
              <a:buFont typeface="Arial" pitchFamily="34" charset="0"/>
              <a:buChar char="•"/>
            </a:pPr>
            <a:r>
              <a:rPr lang="en-US" sz="1200" dirty="0" err="1" smtClean="0">
                <a:solidFill>
                  <a:srgbClr val="334041"/>
                </a:solidFill>
              </a:rPr>
              <a:t>EPD</a:t>
            </a:r>
            <a:endParaRPr lang="en-US" sz="1200" dirty="0">
              <a:solidFill>
                <a:srgbClr val="334041"/>
              </a:solidFill>
            </a:endParaRPr>
          </a:p>
          <a:p>
            <a:pPr marL="100584" indent="-100584">
              <a:buFont typeface="Arial" pitchFamily="34" charset="0"/>
              <a:buChar char="•"/>
            </a:pPr>
            <a:r>
              <a:rPr lang="en-US" sz="1200" dirty="0" err="1" smtClean="0">
                <a:solidFill>
                  <a:srgbClr val="334041"/>
                </a:solidFill>
              </a:rPr>
              <a:t>MJD</a:t>
            </a:r>
            <a:endParaRPr lang="en-US" sz="1200" dirty="0">
              <a:solidFill>
                <a:srgbClr val="334041"/>
              </a:solidFill>
            </a:endParaRPr>
          </a:p>
        </p:txBody>
      </p:sp>
      <p:sp>
        <p:nvSpPr>
          <p:cNvPr id="28" name="Rectangle 27"/>
          <p:cNvSpPr/>
          <p:nvPr/>
        </p:nvSpPr>
        <p:spPr>
          <a:xfrm>
            <a:off x="2971264" y="3566732"/>
            <a:ext cx="1181100" cy="959191"/>
          </a:xfrm>
          <a:prstGeom prst="rect">
            <a:avLst/>
          </a:prstGeom>
          <a:gradFill flip="none" rotWithShape="1">
            <a:gsLst>
              <a:gs pos="0">
                <a:schemeClr val="bg1"/>
              </a:gs>
              <a:gs pos="100000">
                <a:schemeClr val="tx1">
                  <a:lumMod val="60000"/>
                  <a:lumOff val="40000"/>
                </a:schemeClr>
              </a:gs>
            </a:gsLst>
            <a:lin ang="2040000" scaled="0"/>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t" anchorCtr="0"/>
          <a:lstStyle/>
          <a:p>
            <a:pPr marL="100584" indent="-100584">
              <a:buFont typeface="Arial" pitchFamily="34" charset="0"/>
              <a:buChar char="•"/>
            </a:pPr>
            <a:r>
              <a:rPr lang="en-US" sz="1200" dirty="0" err="1" smtClean="0">
                <a:solidFill>
                  <a:srgbClr val="334041"/>
                </a:solidFill>
              </a:rPr>
              <a:t>BIX</a:t>
            </a:r>
            <a:endParaRPr lang="en-US" sz="1200" dirty="0">
              <a:solidFill>
                <a:srgbClr val="334041"/>
              </a:solidFill>
            </a:endParaRPr>
          </a:p>
        </p:txBody>
      </p:sp>
      <p:sp>
        <p:nvSpPr>
          <p:cNvPr id="29" name="Rectangle 28"/>
          <p:cNvSpPr/>
          <p:nvPr/>
        </p:nvSpPr>
        <p:spPr>
          <a:xfrm>
            <a:off x="4152364" y="3566732"/>
            <a:ext cx="1181100" cy="959191"/>
          </a:xfrm>
          <a:prstGeom prst="rect">
            <a:avLst/>
          </a:prstGeom>
          <a:gradFill flip="none" rotWithShape="1">
            <a:gsLst>
              <a:gs pos="0">
                <a:schemeClr val="bg1"/>
              </a:gs>
              <a:gs pos="100000">
                <a:srgbClr val="004B6B">
                  <a:alpha val="59000"/>
                </a:srgbClr>
              </a:gs>
            </a:gsLst>
            <a:lin ang="2220000" scaled="0"/>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100584" indent="-100584">
              <a:buFont typeface="Arial" pitchFamily="34" charset="0"/>
              <a:buChar char="•"/>
            </a:pPr>
            <a:r>
              <a:rPr lang="en-US" sz="1200" dirty="0" err="1">
                <a:solidFill>
                  <a:srgbClr val="334041"/>
                </a:solidFill>
              </a:rPr>
              <a:t>BIP</a:t>
            </a:r>
            <a:endParaRPr lang="en-US" sz="1200" dirty="0">
              <a:solidFill>
                <a:srgbClr val="334041"/>
              </a:solidFill>
            </a:endParaRPr>
          </a:p>
          <a:p>
            <a:pPr marL="100584" indent="-100584">
              <a:buFont typeface="Arial" pitchFamily="34" charset="0"/>
              <a:buChar char="•"/>
            </a:pPr>
            <a:r>
              <a:rPr lang="en-US" sz="1200" dirty="0" err="1">
                <a:solidFill>
                  <a:srgbClr val="334041"/>
                </a:solidFill>
              </a:rPr>
              <a:t>BPP</a:t>
            </a:r>
            <a:endParaRPr lang="en-US" sz="1200" dirty="0">
              <a:solidFill>
                <a:srgbClr val="334041"/>
              </a:solidFill>
            </a:endParaRPr>
          </a:p>
          <a:p>
            <a:pPr marL="100584" indent="-100584">
              <a:buFont typeface="Arial" pitchFamily="34" charset="0"/>
              <a:buChar char="•"/>
            </a:pPr>
            <a:r>
              <a:rPr lang="en-US" sz="1200" dirty="0">
                <a:solidFill>
                  <a:srgbClr val="334041"/>
                </a:solidFill>
              </a:rPr>
              <a:t>PIP</a:t>
            </a:r>
          </a:p>
          <a:p>
            <a:pPr marL="100584" indent="-100584">
              <a:buFont typeface="Arial" pitchFamily="34" charset="0"/>
              <a:buChar char="•"/>
            </a:pPr>
            <a:r>
              <a:rPr lang="en-US" sz="1200" dirty="0" err="1">
                <a:solidFill>
                  <a:srgbClr val="334041"/>
                </a:solidFill>
              </a:rPr>
              <a:t>EPP</a:t>
            </a:r>
            <a:endParaRPr lang="en-US" sz="1200" dirty="0">
              <a:solidFill>
                <a:srgbClr val="334041"/>
              </a:solidFill>
            </a:endParaRPr>
          </a:p>
          <a:p>
            <a:pPr marL="100584" indent="-100584">
              <a:buFont typeface="Arial" pitchFamily="34" charset="0"/>
              <a:buChar char="•"/>
            </a:pPr>
            <a:r>
              <a:rPr lang="en-US" sz="1200" dirty="0" err="1">
                <a:solidFill>
                  <a:srgbClr val="334041"/>
                </a:solidFill>
              </a:rPr>
              <a:t>MJP</a:t>
            </a:r>
            <a:endParaRPr lang="en-US" sz="1200" dirty="0">
              <a:solidFill>
                <a:srgbClr val="334041"/>
              </a:solidFill>
            </a:endParaRPr>
          </a:p>
        </p:txBody>
      </p:sp>
      <p:sp>
        <p:nvSpPr>
          <p:cNvPr id="30" name="Rectangle 29"/>
          <p:cNvSpPr/>
          <p:nvPr/>
        </p:nvSpPr>
        <p:spPr>
          <a:xfrm>
            <a:off x="1733550" y="5230970"/>
            <a:ext cx="1181100" cy="636430"/>
          </a:xfrm>
          <a:prstGeom prst="rect">
            <a:avLst/>
          </a:prstGeom>
          <a:gradFill flip="none" rotWithShape="1">
            <a:gsLst>
              <a:gs pos="0">
                <a:schemeClr val="bg1"/>
              </a:gs>
              <a:gs pos="100000">
                <a:schemeClr val="tx1">
                  <a:lumMod val="60000"/>
                  <a:lumOff val="40000"/>
                </a:schemeClr>
              </a:gs>
            </a:gsLst>
            <a:lin ang="2040000" scaled="0"/>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t" anchorCtr="0"/>
          <a:lstStyle/>
          <a:p>
            <a:pPr marL="100584" indent="-100584">
              <a:buFont typeface="Arial" pitchFamily="34" charset="0"/>
              <a:buChar char="•"/>
            </a:pPr>
            <a:r>
              <a:rPr lang="en-US" sz="1200" dirty="0" err="1" smtClean="0">
                <a:solidFill>
                  <a:srgbClr val="334041"/>
                </a:solidFill>
              </a:rPr>
              <a:t>ECQ</a:t>
            </a:r>
            <a:endParaRPr lang="en-US" sz="1200" dirty="0">
              <a:solidFill>
                <a:srgbClr val="334041"/>
              </a:solidFill>
            </a:endParaRPr>
          </a:p>
          <a:p>
            <a:pPr marL="100584" indent="-100584">
              <a:buFont typeface="Arial" pitchFamily="34" charset="0"/>
              <a:buChar char="•"/>
            </a:pPr>
            <a:r>
              <a:rPr lang="en-US" sz="1200" dirty="0" err="1" smtClean="0">
                <a:solidFill>
                  <a:srgbClr val="334041"/>
                </a:solidFill>
              </a:rPr>
              <a:t>SCQ</a:t>
            </a:r>
            <a:endParaRPr lang="en-US" sz="1200" dirty="0" smtClean="0">
              <a:solidFill>
                <a:srgbClr val="334041"/>
              </a:solidFill>
            </a:endParaRPr>
          </a:p>
          <a:p>
            <a:pPr marL="100584" indent="-100584">
              <a:buFont typeface="Arial" pitchFamily="34" charset="0"/>
              <a:buChar char="•"/>
            </a:pPr>
            <a:r>
              <a:rPr lang="en-US" sz="1200" dirty="0" err="1" smtClean="0">
                <a:solidFill>
                  <a:srgbClr val="334041"/>
                </a:solidFill>
              </a:rPr>
              <a:t>APQ</a:t>
            </a:r>
            <a:endParaRPr lang="en-US" sz="1200" dirty="0">
              <a:solidFill>
                <a:srgbClr val="334041"/>
              </a:solidFill>
            </a:endParaRPr>
          </a:p>
        </p:txBody>
      </p:sp>
      <p:sp>
        <p:nvSpPr>
          <p:cNvPr id="31" name="Rectangle 30"/>
          <p:cNvSpPr/>
          <p:nvPr/>
        </p:nvSpPr>
        <p:spPr>
          <a:xfrm>
            <a:off x="2895600" y="5230970"/>
            <a:ext cx="1181100" cy="636430"/>
          </a:xfrm>
          <a:prstGeom prst="rect">
            <a:avLst/>
          </a:prstGeom>
          <a:gradFill flip="none" rotWithShape="1">
            <a:gsLst>
              <a:gs pos="0">
                <a:schemeClr val="bg1"/>
              </a:gs>
              <a:gs pos="100000">
                <a:schemeClr val="tx1">
                  <a:lumMod val="60000"/>
                  <a:lumOff val="40000"/>
                </a:schemeClr>
              </a:gs>
            </a:gsLst>
            <a:lin ang="2040000" scaled="0"/>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t" anchorCtr="0"/>
          <a:lstStyle/>
          <a:p>
            <a:pPr marL="100584" indent="-100584">
              <a:buFont typeface="Arial" pitchFamily="34" charset="0"/>
              <a:buChar char="•"/>
            </a:pPr>
            <a:r>
              <a:rPr lang="en-US" sz="1200" dirty="0" err="1" smtClean="0">
                <a:solidFill>
                  <a:srgbClr val="334041"/>
                </a:solidFill>
              </a:rPr>
              <a:t>ECD</a:t>
            </a:r>
            <a:endParaRPr lang="en-US" sz="1200" dirty="0">
              <a:solidFill>
                <a:srgbClr val="334041"/>
              </a:solidFill>
            </a:endParaRPr>
          </a:p>
          <a:p>
            <a:pPr marL="100584" indent="-100584">
              <a:buFont typeface="Arial" pitchFamily="34" charset="0"/>
              <a:buChar char="•"/>
            </a:pPr>
            <a:r>
              <a:rPr lang="en-US" sz="1200" dirty="0" smtClean="0">
                <a:solidFill>
                  <a:srgbClr val="334041"/>
                </a:solidFill>
              </a:rPr>
              <a:t>SCD</a:t>
            </a:r>
          </a:p>
          <a:p>
            <a:pPr marL="100584" indent="-100584">
              <a:buFont typeface="Arial" pitchFamily="34" charset="0"/>
              <a:buChar char="•"/>
            </a:pPr>
            <a:r>
              <a:rPr lang="en-US" sz="1200" dirty="0" err="1" smtClean="0">
                <a:solidFill>
                  <a:srgbClr val="334041"/>
                </a:solidFill>
              </a:rPr>
              <a:t>APD</a:t>
            </a:r>
            <a:endParaRPr lang="en-US" sz="1200" dirty="0">
              <a:solidFill>
                <a:srgbClr val="334041"/>
              </a:solidFill>
            </a:endParaRPr>
          </a:p>
        </p:txBody>
      </p:sp>
      <p:sp>
        <p:nvSpPr>
          <p:cNvPr id="32" name="Rectangle 31"/>
          <p:cNvSpPr/>
          <p:nvPr/>
        </p:nvSpPr>
        <p:spPr>
          <a:xfrm>
            <a:off x="4061406" y="5230970"/>
            <a:ext cx="1181100" cy="636430"/>
          </a:xfrm>
          <a:prstGeom prst="rect">
            <a:avLst/>
          </a:prstGeom>
          <a:gradFill flip="none" rotWithShape="1">
            <a:gsLst>
              <a:gs pos="0">
                <a:schemeClr val="bg1"/>
              </a:gs>
              <a:gs pos="100000">
                <a:schemeClr val="tx1">
                  <a:lumMod val="60000"/>
                  <a:lumOff val="40000"/>
                </a:schemeClr>
              </a:gs>
            </a:gsLst>
            <a:lin ang="2040000" scaled="0"/>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t" anchorCtr="0"/>
          <a:lstStyle/>
          <a:p>
            <a:pPr marL="100584" indent="-100584">
              <a:buFont typeface="Arial" pitchFamily="34" charset="0"/>
              <a:buChar char="•"/>
            </a:pPr>
            <a:r>
              <a:rPr lang="en-US" sz="1200" dirty="0" err="1" smtClean="0">
                <a:solidFill>
                  <a:srgbClr val="334041"/>
                </a:solidFill>
              </a:rPr>
              <a:t>ECX</a:t>
            </a:r>
            <a:endParaRPr lang="en-US" sz="1200" dirty="0">
              <a:solidFill>
                <a:srgbClr val="334041"/>
              </a:solidFill>
            </a:endParaRPr>
          </a:p>
          <a:p>
            <a:pPr marL="100584" indent="-100584">
              <a:buFont typeface="Arial" pitchFamily="34" charset="0"/>
              <a:buChar char="•"/>
            </a:pPr>
            <a:r>
              <a:rPr lang="en-US" sz="1200" dirty="0" err="1" smtClean="0">
                <a:solidFill>
                  <a:srgbClr val="334041"/>
                </a:solidFill>
              </a:rPr>
              <a:t>SCX</a:t>
            </a:r>
            <a:endParaRPr lang="en-US" sz="1200" dirty="0" smtClean="0">
              <a:solidFill>
                <a:srgbClr val="334041"/>
              </a:solidFill>
            </a:endParaRPr>
          </a:p>
        </p:txBody>
      </p:sp>
      <p:sp>
        <p:nvSpPr>
          <p:cNvPr id="33" name="Rectangle 32"/>
          <p:cNvSpPr/>
          <p:nvPr/>
        </p:nvSpPr>
        <p:spPr>
          <a:xfrm>
            <a:off x="5242506" y="5230970"/>
            <a:ext cx="1181100" cy="636430"/>
          </a:xfrm>
          <a:prstGeom prst="rect">
            <a:avLst/>
          </a:prstGeom>
          <a:gradFill flip="none" rotWithShape="1">
            <a:gsLst>
              <a:gs pos="0">
                <a:schemeClr val="bg1"/>
              </a:gs>
              <a:gs pos="100000">
                <a:srgbClr val="004B6B">
                  <a:alpha val="59000"/>
                </a:srgbClr>
              </a:gs>
            </a:gsLst>
            <a:lin ang="2220000" scaled="0"/>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2880" rtlCol="0" anchor="t" anchorCtr="0"/>
          <a:lstStyle/>
          <a:p>
            <a:pPr marL="100584" indent="-100584">
              <a:buFont typeface="Arial" pitchFamily="34" charset="0"/>
              <a:buChar char="•"/>
            </a:pPr>
            <a:r>
              <a:rPr lang="en-US" sz="1200" dirty="0" err="1" smtClean="0">
                <a:solidFill>
                  <a:srgbClr val="334041"/>
                </a:solidFill>
              </a:rPr>
              <a:t>ECP</a:t>
            </a:r>
            <a:endParaRPr lang="en-US" sz="1200" dirty="0">
              <a:solidFill>
                <a:srgbClr val="334041"/>
              </a:solidFill>
            </a:endParaRPr>
          </a:p>
          <a:p>
            <a:pPr marL="100584" indent="-100584">
              <a:buFont typeface="Arial" pitchFamily="34" charset="0"/>
              <a:buChar char="•"/>
            </a:pPr>
            <a:r>
              <a:rPr lang="en-US" sz="1200" dirty="0" smtClean="0">
                <a:solidFill>
                  <a:srgbClr val="334041"/>
                </a:solidFill>
              </a:rPr>
              <a:t>SCP</a:t>
            </a:r>
          </a:p>
          <a:p>
            <a:pPr marL="100584" indent="-100584">
              <a:buFont typeface="Arial" pitchFamily="34" charset="0"/>
              <a:buChar char="•"/>
            </a:pPr>
            <a:r>
              <a:rPr lang="en-US" sz="1200" dirty="0" smtClean="0">
                <a:solidFill>
                  <a:srgbClr val="334041"/>
                </a:solidFill>
              </a:rPr>
              <a:t>APP</a:t>
            </a:r>
            <a:endParaRPr lang="en-US" sz="1200" dirty="0">
              <a:solidFill>
                <a:srgbClr val="334041"/>
              </a:solidFill>
            </a:endParaRPr>
          </a:p>
        </p:txBody>
      </p:sp>
      <p:sp>
        <p:nvSpPr>
          <p:cNvPr id="37" name="TextBox 36"/>
          <p:cNvSpPr txBox="1"/>
          <p:nvPr/>
        </p:nvSpPr>
        <p:spPr>
          <a:xfrm>
            <a:off x="7994974" y="5448756"/>
            <a:ext cx="679126" cy="307777"/>
          </a:xfrm>
          <a:prstGeom prst="rect">
            <a:avLst/>
          </a:prstGeom>
          <a:noFill/>
        </p:spPr>
        <p:txBody>
          <a:bodyPr wrap="square" lIns="0" tIns="0" rIns="0" bIns="0" rtlCol="0">
            <a:spAutoFit/>
          </a:bodyPr>
          <a:lstStyle/>
          <a:p>
            <a:pPr algn="ctr"/>
            <a:r>
              <a:rPr lang="en-US" sz="2000" dirty="0" smtClean="0"/>
              <a:t>Time</a:t>
            </a:r>
          </a:p>
        </p:txBody>
      </p:sp>
      <p:sp>
        <p:nvSpPr>
          <p:cNvPr id="38" name="Rectangle 37"/>
          <p:cNvSpPr/>
          <p:nvPr/>
        </p:nvSpPr>
        <p:spPr>
          <a:xfrm>
            <a:off x="4152900" y="1511300"/>
            <a:ext cx="342900" cy="1346200"/>
          </a:xfrm>
          <a:prstGeom prst="rect">
            <a:avLst/>
          </a:prstGeom>
          <a:solidFill>
            <a:schemeClr val="accent5"/>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smtClean="0">
                <a:solidFill>
                  <a:srgbClr val="334041"/>
                </a:solidFill>
              </a:rPr>
              <a:t>8/24/13</a:t>
            </a:r>
            <a:endParaRPr lang="en-US" sz="1600" dirty="0">
              <a:solidFill>
                <a:srgbClr val="334041"/>
              </a:solidFill>
            </a:endParaRPr>
          </a:p>
        </p:txBody>
      </p:sp>
      <p:sp>
        <p:nvSpPr>
          <p:cNvPr id="39" name="Rectangle 38"/>
          <p:cNvSpPr/>
          <p:nvPr/>
        </p:nvSpPr>
        <p:spPr>
          <a:xfrm>
            <a:off x="5335196" y="3185732"/>
            <a:ext cx="342900" cy="1335468"/>
          </a:xfrm>
          <a:prstGeom prst="rect">
            <a:avLst/>
          </a:prstGeom>
          <a:solidFill>
            <a:schemeClr val="accent5"/>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smtClean="0">
                <a:solidFill>
                  <a:srgbClr val="334041"/>
                </a:solidFill>
              </a:rPr>
              <a:t>9/21/13</a:t>
            </a:r>
            <a:endParaRPr lang="en-US" sz="1600" dirty="0">
              <a:solidFill>
                <a:srgbClr val="334041"/>
              </a:solidFill>
            </a:endParaRPr>
          </a:p>
        </p:txBody>
      </p:sp>
      <p:sp>
        <p:nvSpPr>
          <p:cNvPr id="40" name="Rectangle 39"/>
          <p:cNvSpPr/>
          <p:nvPr/>
        </p:nvSpPr>
        <p:spPr>
          <a:xfrm>
            <a:off x="6435193" y="4849970"/>
            <a:ext cx="342900" cy="1030130"/>
          </a:xfrm>
          <a:prstGeom prst="rect">
            <a:avLst/>
          </a:prstGeom>
          <a:solidFill>
            <a:schemeClr val="accent5"/>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smtClean="0">
                <a:solidFill>
                  <a:srgbClr val="334041"/>
                </a:solidFill>
              </a:rPr>
              <a:t>11/2/13</a:t>
            </a:r>
            <a:endParaRPr lang="en-US" sz="1600" dirty="0">
              <a:solidFill>
                <a:srgbClr val="334041"/>
              </a:solidFill>
            </a:endParaRPr>
          </a:p>
        </p:txBody>
      </p:sp>
      <p:sp>
        <p:nvSpPr>
          <p:cNvPr id="41" name="Rectangle 40"/>
          <p:cNvSpPr/>
          <p:nvPr/>
        </p:nvSpPr>
        <p:spPr>
          <a:xfrm>
            <a:off x="7112000" y="1943100"/>
            <a:ext cx="533400" cy="4064000"/>
          </a:xfrm>
          <a:prstGeom prst="rect">
            <a:avLst/>
          </a:prstGeom>
          <a:gradFill flip="none" rotWithShape="1">
            <a:gsLst>
              <a:gs pos="0">
                <a:schemeClr val="tx2"/>
              </a:gs>
              <a:gs pos="100000">
                <a:schemeClr val="accent4"/>
              </a:gs>
            </a:gsLst>
            <a:lin ang="20160000" scaled="0"/>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lnSpc>
                <a:spcPct val="90000"/>
              </a:lnSpc>
            </a:pPr>
            <a:r>
              <a:rPr lang="en-US" sz="1600" dirty="0" smtClean="0">
                <a:solidFill>
                  <a:srgbClr val="FFFFFF"/>
                </a:solidFill>
              </a:rPr>
              <a:t>Dev DC to Target DC Migration </a:t>
            </a:r>
          </a:p>
          <a:p>
            <a:pPr algn="ctr">
              <a:lnSpc>
                <a:spcPct val="90000"/>
              </a:lnSpc>
            </a:pPr>
            <a:r>
              <a:rPr lang="en-US" sz="1600" dirty="0" smtClean="0">
                <a:solidFill>
                  <a:srgbClr val="FFFFFF"/>
                </a:solidFill>
              </a:rPr>
              <a:t>Full SAP Environment</a:t>
            </a:r>
            <a:endParaRPr lang="en-US" sz="1600" dirty="0">
              <a:solidFill>
                <a:srgbClr val="FFFFFF"/>
              </a:solidFill>
            </a:endParaRPr>
          </a:p>
        </p:txBody>
      </p:sp>
      <p:cxnSp>
        <p:nvCxnSpPr>
          <p:cNvPr id="42" name="Straight Connector 41"/>
          <p:cNvCxnSpPr/>
          <p:nvPr/>
        </p:nvCxnSpPr>
        <p:spPr>
          <a:xfrm flipV="1">
            <a:off x="7045469" y="1562102"/>
            <a:ext cx="0" cy="4444998"/>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7045469" y="1332873"/>
            <a:ext cx="1402882" cy="400110"/>
          </a:xfrm>
          <a:prstGeom prst="rect">
            <a:avLst/>
          </a:prstGeom>
          <a:solidFill>
            <a:srgbClr val="652D89"/>
          </a:solidFill>
          <a:ln>
            <a:solidFill>
              <a:schemeClr val="accent6"/>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0" b="1" dirty="0" smtClean="0">
                <a:solidFill>
                  <a:srgbClr val="FFFFFF"/>
                </a:solidFill>
              </a:rPr>
              <a:t>After System Freeze 1/1/14</a:t>
            </a:r>
          </a:p>
        </p:txBody>
      </p:sp>
      <p:sp>
        <p:nvSpPr>
          <p:cNvPr id="52" name="Right Arrow 51"/>
          <p:cNvSpPr/>
          <p:nvPr/>
        </p:nvSpPr>
        <p:spPr>
          <a:xfrm>
            <a:off x="460051" y="5771002"/>
            <a:ext cx="8483601" cy="540898"/>
          </a:xfrm>
          <a:prstGeom prst="rightArrow">
            <a:avLst>
              <a:gd name="adj1" fmla="val 50000"/>
              <a:gd name="adj2" fmla="val 64088"/>
            </a:avLst>
          </a:prstGeom>
          <a:gradFill flip="none" rotWithShape="1">
            <a:gsLst>
              <a:gs pos="100000">
                <a:schemeClr val="tx1"/>
              </a:gs>
              <a:gs pos="6000">
                <a:srgbClr val="004B6B"/>
              </a:gs>
            </a:gsLst>
            <a:lin ang="192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smtClean="0"/>
          </a:p>
        </p:txBody>
      </p:sp>
      <p:grpSp>
        <p:nvGrpSpPr>
          <p:cNvPr id="50" name="Group 49"/>
          <p:cNvGrpSpPr/>
          <p:nvPr/>
        </p:nvGrpSpPr>
        <p:grpSpPr>
          <a:xfrm>
            <a:off x="609600" y="1286931"/>
            <a:ext cx="3886200" cy="258233"/>
            <a:chOff x="609600" y="1286931"/>
            <a:chExt cx="3886200" cy="258233"/>
          </a:xfrm>
        </p:grpSpPr>
        <p:sp>
          <p:nvSpPr>
            <p:cNvPr id="54" name="Round Same Side Corner Rectangle 53"/>
            <p:cNvSpPr/>
            <p:nvPr/>
          </p:nvSpPr>
          <p:spPr>
            <a:xfrm>
              <a:off x="609600" y="1286931"/>
              <a:ext cx="3886200" cy="258233"/>
            </a:xfrm>
            <a:prstGeom prst="round2SameRect">
              <a:avLst>
                <a:gd name="adj1" fmla="val 35272"/>
                <a:gd name="adj2" fmla="val 0"/>
              </a:avLst>
            </a:prstGeom>
            <a:gradFill flip="none" rotWithShape="1">
              <a:gsLst>
                <a:gs pos="0">
                  <a:srgbClr val="41B5A1"/>
                </a:gs>
                <a:gs pos="100000">
                  <a:srgbClr val="004B6B"/>
                </a:gs>
              </a:gsLst>
              <a:lin ang="2820000" scaled="0"/>
              <a:tileRect/>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4" name="Rectangle 13"/>
            <p:cNvSpPr/>
            <p:nvPr/>
          </p:nvSpPr>
          <p:spPr>
            <a:xfrm>
              <a:off x="1507067" y="1291166"/>
              <a:ext cx="2091267" cy="228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Wave I</a:t>
              </a:r>
              <a:endParaRPr lang="en-US" sz="1400" b="1" dirty="0"/>
            </a:p>
          </p:txBody>
        </p:sp>
      </p:grpSp>
      <p:grpSp>
        <p:nvGrpSpPr>
          <p:cNvPr id="55" name="Group 54"/>
          <p:cNvGrpSpPr/>
          <p:nvPr/>
        </p:nvGrpSpPr>
        <p:grpSpPr>
          <a:xfrm>
            <a:off x="609600" y="2927840"/>
            <a:ext cx="5067300" cy="258233"/>
            <a:chOff x="-571500" y="1286931"/>
            <a:chExt cx="5067300" cy="258233"/>
          </a:xfrm>
        </p:grpSpPr>
        <p:sp>
          <p:nvSpPr>
            <p:cNvPr id="56" name="Round Same Side Corner Rectangle 55"/>
            <p:cNvSpPr/>
            <p:nvPr/>
          </p:nvSpPr>
          <p:spPr>
            <a:xfrm>
              <a:off x="-571500" y="1286931"/>
              <a:ext cx="5067300" cy="258233"/>
            </a:xfrm>
            <a:prstGeom prst="round2SameRect">
              <a:avLst>
                <a:gd name="adj1" fmla="val 35272"/>
                <a:gd name="adj2" fmla="val 0"/>
              </a:avLst>
            </a:prstGeom>
            <a:gradFill flip="none" rotWithShape="1">
              <a:gsLst>
                <a:gs pos="0">
                  <a:srgbClr val="41B5A1"/>
                </a:gs>
                <a:gs pos="100000">
                  <a:srgbClr val="004B6B"/>
                </a:gs>
              </a:gsLst>
              <a:lin ang="2820000" scaled="0"/>
              <a:tileRect/>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7" name="Rectangle 56"/>
            <p:cNvSpPr/>
            <p:nvPr/>
          </p:nvSpPr>
          <p:spPr>
            <a:xfrm>
              <a:off x="355600" y="1291166"/>
              <a:ext cx="3213101" cy="228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Wave  </a:t>
              </a:r>
              <a:r>
                <a:rPr lang="en-US" sz="1400" b="1" dirty="0"/>
                <a:t>I</a:t>
              </a:r>
              <a:r>
                <a:rPr lang="en-US" sz="1400" b="1" dirty="0" smtClean="0"/>
                <a:t>I</a:t>
              </a:r>
              <a:endParaRPr lang="en-US" sz="1400" b="1" dirty="0"/>
            </a:p>
          </p:txBody>
        </p:sp>
      </p:grpSp>
      <p:grpSp>
        <p:nvGrpSpPr>
          <p:cNvPr id="58" name="Group 57"/>
          <p:cNvGrpSpPr/>
          <p:nvPr/>
        </p:nvGrpSpPr>
        <p:grpSpPr>
          <a:xfrm>
            <a:off x="1727200" y="4591737"/>
            <a:ext cx="5067300" cy="258233"/>
            <a:chOff x="-571500" y="1286931"/>
            <a:chExt cx="5067300" cy="258233"/>
          </a:xfrm>
        </p:grpSpPr>
        <p:sp>
          <p:nvSpPr>
            <p:cNvPr id="59" name="Round Same Side Corner Rectangle 58"/>
            <p:cNvSpPr/>
            <p:nvPr/>
          </p:nvSpPr>
          <p:spPr>
            <a:xfrm>
              <a:off x="-571500" y="1286931"/>
              <a:ext cx="5067300" cy="258233"/>
            </a:xfrm>
            <a:prstGeom prst="round2SameRect">
              <a:avLst>
                <a:gd name="adj1" fmla="val 35272"/>
                <a:gd name="adj2" fmla="val 0"/>
              </a:avLst>
            </a:prstGeom>
            <a:gradFill flip="none" rotWithShape="1">
              <a:gsLst>
                <a:gs pos="0">
                  <a:srgbClr val="41B5A1"/>
                </a:gs>
                <a:gs pos="100000">
                  <a:srgbClr val="004B6B"/>
                </a:gs>
              </a:gsLst>
              <a:lin ang="2820000" scaled="0"/>
              <a:tileRect/>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0" name="Rectangle 59"/>
            <p:cNvSpPr/>
            <p:nvPr/>
          </p:nvSpPr>
          <p:spPr>
            <a:xfrm>
              <a:off x="355600" y="1291166"/>
              <a:ext cx="3213101" cy="2286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Wave  III</a:t>
              </a:r>
              <a:endParaRPr lang="en-US" sz="1400" b="1" dirty="0"/>
            </a:p>
          </p:txBody>
        </p:sp>
      </p:grpSp>
    </p:spTree>
    <p:extLst>
      <p:ext uri="{BB962C8B-B14F-4D97-AF65-F5344CB8AC3E}">
        <p14:creationId xmlns:p14="http://schemas.microsoft.com/office/powerpoint/2010/main" val="2183673520"/>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le 68"/>
          <p:cNvSpPr/>
          <p:nvPr/>
        </p:nvSpPr>
        <p:spPr>
          <a:xfrm>
            <a:off x="381000" y="1308101"/>
            <a:ext cx="7924800" cy="4533899"/>
          </a:xfrm>
          <a:prstGeom prst="roundRect">
            <a:avLst>
              <a:gd name="adj" fmla="val 0"/>
            </a:avLst>
          </a:prstGeom>
          <a:gradFill flip="none" rotWithShape="1">
            <a:gsLst>
              <a:gs pos="0">
                <a:schemeClr val="tx1">
                  <a:lumMod val="40000"/>
                  <a:lumOff val="60000"/>
                  <a:alpha val="68000"/>
                </a:schemeClr>
              </a:gs>
              <a:gs pos="47000">
                <a:schemeClr val="bg1"/>
              </a:gs>
              <a:gs pos="100000">
                <a:schemeClr val="tx1">
                  <a:lumMod val="40000"/>
                  <a:lumOff val="60000"/>
                  <a:alpha val="68000"/>
                </a:schemeClr>
              </a:gs>
            </a:gsLst>
            <a:lin ang="2700000" scaled="1"/>
            <a:tileRect/>
          </a:gradFill>
          <a:ln w="19050"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lvl="0" fontAlgn="auto">
              <a:spcBef>
                <a:spcPts val="1200"/>
              </a:spcBef>
              <a:spcAft>
                <a:spcPts val="0"/>
              </a:spcAft>
              <a:buClr>
                <a:schemeClr val="accent4"/>
              </a:buClr>
              <a:buSzPct val="99000"/>
            </a:pPr>
            <a:endParaRPr lang="en-US" sz="1900" dirty="0">
              <a:solidFill>
                <a:srgbClr val="435153"/>
              </a:solidFill>
            </a:endParaRPr>
          </a:p>
        </p:txBody>
      </p:sp>
      <p:sp>
        <p:nvSpPr>
          <p:cNvPr id="68" name="Right Arrow 67"/>
          <p:cNvSpPr/>
          <p:nvPr/>
        </p:nvSpPr>
        <p:spPr>
          <a:xfrm>
            <a:off x="368300" y="5469635"/>
            <a:ext cx="8483601" cy="649996"/>
          </a:xfrm>
          <a:prstGeom prst="rightArrow">
            <a:avLst/>
          </a:prstGeom>
          <a:gradFill flip="none" rotWithShape="1">
            <a:gsLst>
              <a:gs pos="0">
                <a:srgbClr val="26AFAE"/>
              </a:gs>
              <a:gs pos="100000">
                <a:srgbClr val="004B6B"/>
              </a:gs>
            </a:gsLst>
            <a:lin ang="1920000" scaled="0"/>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p:txBody>
          <a:bodyPr/>
          <a:lstStyle/>
          <a:p>
            <a:r>
              <a:rPr lang="en-US" dirty="0" smtClean="0"/>
              <a:t>Wave I</a:t>
            </a:r>
            <a:endParaRPr lang="en-US" dirty="0"/>
          </a:p>
        </p:txBody>
      </p:sp>
      <p:cxnSp>
        <p:nvCxnSpPr>
          <p:cNvPr id="5" name="Straight Connector 4"/>
          <p:cNvCxnSpPr/>
          <p:nvPr/>
        </p:nvCxnSpPr>
        <p:spPr>
          <a:xfrm>
            <a:off x="1289660" y="5643682"/>
            <a:ext cx="0" cy="312037"/>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026141" y="5643682"/>
            <a:ext cx="0" cy="312037"/>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733157" y="5643682"/>
            <a:ext cx="0" cy="312037"/>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455719" y="5643682"/>
            <a:ext cx="0" cy="312037"/>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186288" y="5643682"/>
            <a:ext cx="0" cy="312037"/>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602020" y="5643682"/>
            <a:ext cx="0" cy="312037"/>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909870" y="5643682"/>
            <a:ext cx="0" cy="312037"/>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325920" y="5643682"/>
            <a:ext cx="0" cy="312037"/>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037120" y="5643682"/>
            <a:ext cx="0" cy="312037"/>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767370" y="5643682"/>
            <a:ext cx="0" cy="312037"/>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74635" y="5971401"/>
            <a:ext cx="423334" cy="276999"/>
          </a:xfrm>
          <a:prstGeom prst="rect">
            <a:avLst/>
          </a:prstGeom>
          <a:noFill/>
        </p:spPr>
        <p:txBody>
          <a:bodyPr wrap="square" rtlCol="0">
            <a:spAutoFit/>
          </a:bodyPr>
          <a:lstStyle/>
          <a:p>
            <a:r>
              <a:rPr lang="en-US" sz="1200" dirty="0" smtClean="0"/>
              <a:t>W0</a:t>
            </a:r>
            <a:endParaRPr lang="en-US" sz="1200" dirty="0"/>
          </a:p>
        </p:txBody>
      </p:sp>
      <p:sp>
        <p:nvSpPr>
          <p:cNvPr id="16" name="TextBox 15"/>
          <p:cNvSpPr txBox="1"/>
          <p:nvPr/>
        </p:nvSpPr>
        <p:spPr>
          <a:xfrm>
            <a:off x="1077993" y="5965969"/>
            <a:ext cx="423334" cy="276999"/>
          </a:xfrm>
          <a:prstGeom prst="rect">
            <a:avLst/>
          </a:prstGeom>
          <a:noFill/>
        </p:spPr>
        <p:txBody>
          <a:bodyPr wrap="square" rtlCol="0">
            <a:spAutoFit/>
          </a:bodyPr>
          <a:lstStyle/>
          <a:p>
            <a:r>
              <a:rPr lang="en-US" sz="1200" dirty="0" smtClean="0"/>
              <a:t>W1</a:t>
            </a:r>
            <a:endParaRPr lang="en-US" sz="1200" dirty="0"/>
          </a:p>
        </p:txBody>
      </p:sp>
      <p:sp>
        <p:nvSpPr>
          <p:cNvPr id="17" name="TextBox 16"/>
          <p:cNvSpPr txBox="1"/>
          <p:nvPr/>
        </p:nvSpPr>
        <p:spPr>
          <a:xfrm>
            <a:off x="1814474" y="5965969"/>
            <a:ext cx="423334" cy="276999"/>
          </a:xfrm>
          <a:prstGeom prst="rect">
            <a:avLst/>
          </a:prstGeom>
          <a:noFill/>
        </p:spPr>
        <p:txBody>
          <a:bodyPr wrap="square" rtlCol="0">
            <a:spAutoFit/>
          </a:bodyPr>
          <a:lstStyle/>
          <a:p>
            <a:r>
              <a:rPr lang="en-US" sz="1200" dirty="0" smtClean="0"/>
              <a:t>W2</a:t>
            </a:r>
            <a:endParaRPr lang="en-US" sz="1200" dirty="0"/>
          </a:p>
        </p:txBody>
      </p:sp>
      <p:sp>
        <p:nvSpPr>
          <p:cNvPr id="18" name="TextBox 17"/>
          <p:cNvSpPr txBox="1"/>
          <p:nvPr/>
        </p:nvSpPr>
        <p:spPr>
          <a:xfrm>
            <a:off x="2521490" y="5952069"/>
            <a:ext cx="423334" cy="276999"/>
          </a:xfrm>
          <a:prstGeom prst="rect">
            <a:avLst/>
          </a:prstGeom>
          <a:noFill/>
        </p:spPr>
        <p:txBody>
          <a:bodyPr wrap="square" rtlCol="0">
            <a:spAutoFit/>
          </a:bodyPr>
          <a:lstStyle/>
          <a:p>
            <a:r>
              <a:rPr lang="en-US" sz="1200" dirty="0" smtClean="0"/>
              <a:t>W3</a:t>
            </a:r>
            <a:endParaRPr lang="en-US" sz="1200" dirty="0"/>
          </a:p>
        </p:txBody>
      </p:sp>
      <p:sp>
        <p:nvSpPr>
          <p:cNvPr id="19" name="TextBox 18"/>
          <p:cNvSpPr txBox="1"/>
          <p:nvPr/>
        </p:nvSpPr>
        <p:spPr>
          <a:xfrm>
            <a:off x="3244052" y="5949035"/>
            <a:ext cx="423334" cy="276999"/>
          </a:xfrm>
          <a:prstGeom prst="rect">
            <a:avLst/>
          </a:prstGeom>
          <a:noFill/>
        </p:spPr>
        <p:txBody>
          <a:bodyPr wrap="square" rtlCol="0">
            <a:spAutoFit/>
          </a:bodyPr>
          <a:lstStyle/>
          <a:p>
            <a:r>
              <a:rPr lang="en-US" sz="1200" dirty="0" smtClean="0"/>
              <a:t>W4</a:t>
            </a:r>
            <a:endParaRPr lang="en-US" sz="1200" dirty="0"/>
          </a:p>
        </p:txBody>
      </p:sp>
      <p:sp>
        <p:nvSpPr>
          <p:cNvPr id="20" name="TextBox 19"/>
          <p:cNvSpPr txBox="1"/>
          <p:nvPr/>
        </p:nvSpPr>
        <p:spPr>
          <a:xfrm>
            <a:off x="3974621" y="5949035"/>
            <a:ext cx="423334" cy="276999"/>
          </a:xfrm>
          <a:prstGeom prst="rect">
            <a:avLst/>
          </a:prstGeom>
          <a:noFill/>
        </p:spPr>
        <p:txBody>
          <a:bodyPr wrap="square" rtlCol="0">
            <a:spAutoFit/>
          </a:bodyPr>
          <a:lstStyle/>
          <a:p>
            <a:r>
              <a:rPr lang="en-US" sz="1200" dirty="0" smtClean="0"/>
              <a:t>W5</a:t>
            </a:r>
            <a:endParaRPr lang="en-US" sz="1200" dirty="0"/>
          </a:p>
        </p:txBody>
      </p:sp>
      <p:sp>
        <p:nvSpPr>
          <p:cNvPr id="21" name="TextBox 20"/>
          <p:cNvSpPr txBox="1"/>
          <p:nvPr/>
        </p:nvSpPr>
        <p:spPr>
          <a:xfrm>
            <a:off x="4698203" y="5949035"/>
            <a:ext cx="423334" cy="276999"/>
          </a:xfrm>
          <a:prstGeom prst="rect">
            <a:avLst/>
          </a:prstGeom>
          <a:noFill/>
        </p:spPr>
        <p:txBody>
          <a:bodyPr wrap="square" rtlCol="0">
            <a:spAutoFit/>
          </a:bodyPr>
          <a:lstStyle/>
          <a:p>
            <a:r>
              <a:rPr lang="en-US" sz="1200" dirty="0" smtClean="0"/>
              <a:t>W6</a:t>
            </a:r>
            <a:endParaRPr lang="en-US" sz="1200" dirty="0"/>
          </a:p>
        </p:txBody>
      </p:sp>
      <p:sp>
        <p:nvSpPr>
          <p:cNvPr id="22" name="TextBox 21"/>
          <p:cNvSpPr txBox="1"/>
          <p:nvPr/>
        </p:nvSpPr>
        <p:spPr>
          <a:xfrm>
            <a:off x="5390353" y="5949035"/>
            <a:ext cx="423334" cy="276999"/>
          </a:xfrm>
          <a:prstGeom prst="rect">
            <a:avLst/>
          </a:prstGeom>
          <a:noFill/>
        </p:spPr>
        <p:txBody>
          <a:bodyPr wrap="square" rtlCol="0">
            <a:spAutoFit/>
          </a:bodyPr>
          <a:lstStyle/>
          <a:p>
            <a:r>
              <a:rPr lang="en-US" sz="1200" dirty="0" smtClean="0"/>
              <a:t>W7</a:t>
            </a:r>
            <a:endParaRPr lang="en-US" sz="1200" dirty="0"/>
          </a:p>
        </p:txBody>
      </p:sp>
      <p:sp>
        <p:nvSpPr>
          <p:cNvPr id="23" name="TextBox 22"/>
          <p:cNvSpPr txBox="1"/>
          <p:nvPr/>
        </p:nvSpPr>
        <p:spPr>
          <a:xfrm>
            <a:off x="6114253" y="5949035"/>
            <a:ext cx="423334" cy="276999"/>
          </a:xfrm>
          <a:prstGeom prst="rect">
            <a:avLst/>
          </a:prstGeom>
          <a:noFill/>
        </p:spPr>
        <p:txBody>
          <a:bodyPr wrap="square" rtlCol="0">
            <a:spAutoFit/>
          </a:bodyPr>
          <a:lstStyle/>
          <a:p>
            <a:r>
              <a:rPr lang="en-US" sz="1200" dirty="0" smtClean="0"/>
              <a:t>W8</a:t>
            </a:r>
            <a:endParaRPr lang="en-US" sz="1200" dirty="0"/>
          </a:p>
        </p:txBody>
      </p:sp>
      <p:sp>
        <p:nvSpPr>
          <p:cNvPr id="24" name="TextBox 23"/>
          <p:cNvSpPr txBox="1"/>
          <p:nvPr/>
        </p:nvSpPr>
        <p:spPr>
          <a:xfrm>
            <a:off x="6825453" y="5965968"/>
            <a:ext cx="423334" cy="276999"/>
          </a:xfrm>
          <a:prstGeom prst="rect">
            <a:avLst/>
          </a:prstGeom>
          <a:noFill/>
        </p:spPr>
        <p:txBody>
          <a:bodyPr wrap="square" rtlCol="0">
            <a:spAutoFit/>
          </a:bodyPr>
          <a:lstStyle/>
          <a:p>
            <a:r>
              <a:rPr lang="en-US" sz="1200" dirty="0" smtClean="0"/>
              <a:t>W9</a:t>
            </a:r>
            <a:endParaRPr lang="en-US" sz="1200" dirty="0"/>
          </a:p>
        </p:txBody>
      </p:sp>
      <p:sp>
        <p:nvSpPr>
          <p:cNvPr id="25" name="TextBox 24"/>
          <p:cNvSpPr txBox="1"/>
          <p:nvPr/>
        </p:nvSpPr>
        <p:spPr>
          <a:xfrm>
            <a:off x="7501887" y="5971401"/>
            <a:ext cx="530965" cy="276999"/>
          </a:xfrm>
          <a:prstGeom prst="rect">
            <a:avLst/>
          </a:prstGeom>
          <a:noFill/>
        </p:spPr>
        <p:txBody>
          <a:bodyPr wrap="square" rtlCol="0">
            <a:spAutoFit/>
          </a:bodyPr>
          <a:lstStyle/>
          <a:p>
            <a:r>
              <a:rPr lang="en-US" sz="1200" dirty="0" smtClean="0"/>
              <a:t>W10</a:t>
            </a:r>
            <a:endParaRPr lang="en-US" sz="1200" dirty="0"/>
          </a:p>
        </p:txBody>
      </p:sp>
      <p:sp>
        <p:nvSpPr>
          <p:cNvPr id="27" name="TextBox 26"/>
          <p:cNvSpPr txBox="1"/>
          <p:nvPr/>
        </p:nvSpPr>
        <p:spPr>
          <a:xfrm>
            <a:off x="573602" y="1930403"/>
            <a:ext cx="1553337" cy="725840"/>
          </a:xfrm>
          <a:prstGeom prst="rect">
            <a:avLst/>
          </a:prstGeom>
          <a:gradFill flip="none" rotWithShape="1">
            <a:gsLst>
              <a:gs pos="0">
                <a:schemeClr val="accent5"/>
              </a:gs>
              <a:gs pos="100000">
                <a:schemeClr val="accent2"/>
              </a:gs>
            </a:gsLst>
            <a:lin ang="2340000" scaled="0"/>
            <a:tileRect/>
          </a:gra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173736" indent="-137160" algn="l">
              <a:lnSpc>
                <a:spcPct val="90000"/>
              </a:lnSpc>
              <a:spcAft>
                <a:spcPts val="300"/>
              </a:spcAft>
              <a:buFont typeface="Arial"/>
              <a:buChar char="•"/>
            </a:pPr>
            <a:r>
              <a:rPr lang="en-US" sz="1000" b="1" dirty="0" smtClean="0">
                <a:solidFill>
                  <a:schemeClr val="tx2">
                    <a:lumMod val="50000"/>
                  </a:schemeClr>
                </a:solidFill>
              </a:rPr>
              <a:t>Open Project</a:t>
            </a:r>
          </a:p>
          <a:p>
            <a:pPr marL="173736" indent="-137160" algn="l">
              <a:lnSpc>
                <a:spcPct val="90000"/>
              </a:lnSpc>
              <a:spcAft>
                <a:spcPts val="300"/>
              </a:spcAft>
              <a:buFont typeface="Arial"/>
              <a:buChar char="•"/>
            </a:pPr>
            <a:r>
              <a:rPr lang="en-US" sz="1000" b="1" dirty="0" smtClean="0">
                <a:solidFill>
                  <a:schemeClr val="tx2">
                    <a:lumMod val="50000"/>
                  </a:schemeClr>
                </a:solidFill>
              </a:rPr>
              <a:t>Schedule Migrate Checks</a:t>
            </a:r>
          </a:p>
          <a:p>
            <a:pPr marL="173736" indent="-137160" algn="l">
              <a:lnSpc>
                <a:spcPct val="90000"/>
              </a:lnSpc>
              <a:spcAft>
                <a:spcPts val="300"/>
              </a:spcAft>
              <a:buFont typeface="Arial"/>
              <a:buChar char="•"/>
            </a:pPr>
            <a:r>
              <a:rPr lang="en-US" sz="1000" b="1" dirty="0" smtClean="0">
                <a:solidFill>
                  <a:schemeClr val="tx2">
                    <a:lumMod val="50000"/>
                  </a:schemeClr>
                </a:solidFill>
              </a:rPr>
              <a:t>Prepare</a:t>
            </a:r>
            <a:endParaRPr lang="en-US" sz="1000" b="1" dirty="0">
              <a:solidFill>
                <a:schemeClr val="tx2">
                  <a:lumMod val="50000"/>
                </a:schemeClr>
              </a:solidFill>
            </a:endParaRPr>
          </a:p>
        </p:txBody>
      </p:sp>
      <p:sp>
        <p:nvSpPr>
          <p:cNvPr id="28" name="TextBox 27"/>
          <p:cNvSpPr txBox="1"/>
          <p:nvPr/>
        </p:nvSpPr>
        <p:spPr>
          <a:xfrm>
            <a:off x="515629" y="2743200"/>
            <a:ext cx="707016" cy="400110"/>
          </a:xfrm>
          <a:prstGeom prst="rect">
            <a:avLst/>
          </a:prstGeom>
          <a:gradFill flip="none" rotWithShape="1">
            <a:gsLst>
              <a:gs pos="0">
                <a:schemeClr val="tx1">
                  <a:lumMod val="75000"/>
                </a:schemeClr>
              </a:gs>
              <a:gs pos="100000">
                <a:schemeClr val="accent3">
                  <a:lumMod val="10000"/>
                </a:schemeClr>
              </a:gs>
            </a:gsLst>
            <a:lin ang="3420000" scaled="0"/>
            <a:tileRect/>
          </a:gradFill>
          <a:ln>
            <a:solidFill>
              <a:schemeClr val="tx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000" b="1" dirty="0" smtClean="0"/>
              <a:t>Migrate Check</a:t>
            </a:r>
            <a:endParaRPr lang="en-US" sz="1000" b="1" dirty="0"/>
          </a:p>
        </p:txBody>
      </p:sp>
      <p:sp>
        <p:nvSpPr>
          <p:cNvPr id="29" name="TextBox 28"/>
          <p:cNvSpPr txBox="1"/>
          <p:nvPr/>
        </p:nvSpPr>
        <p:spPr>
          <a:xfrm>
            <a:off x="2774190" y="2743200"/>
            <a:ext cx="1298448" cy="1227716"/>
          </a:xfrm>
          <a:prstGeom prst="rect">
            <a:avLst/>
          </a:prstGeom>
          <a:gradFill flip="none" rotWithShape="1">
            <a:gsLst>
              <a:gs pos="0">
                <a:schemeClr val="accent5"/>
              </a:gs>
              <a:gs pos="100000">
                <a:schemeClr val="accent2"/>
              </a:gs>
            </a:gsLst>
            <a:lin ang="2340000" scaled="0"/>
            <a:tileRect/>
          </a:gra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defPPr>
              <a:defRPr lang="en-US"/>
            </a:defPPr>
            <a:lvl1pPr marL="171450" indent="-171450">
              <a:buFont typeface="Arial"/>
              <a:buChar char="•"/>
              <a:defRPr sz="1000"/>
            </a:lvl1pPr>
          </a:lstStyle>
          <a:p>
            <a:pPr marL="173736" indent="-137160">
              <a:lnSpc>
                <a:spcPct val="90000"/>
              </a:lnSpc>
              <a:spcAft>
                <a:spcPts val="300"/>
              </a:spcAft>
            </a:pPr>
            <a:r>
              <a:rPr lang="en-US" sz="1100" b="1" dirty="0" smtClean="0"/>
              <a:t>Business Testing</a:t>
            </a:r>
            <a:endParaRPr lang="en-US" sz="1100" b="1" dirty="0"/>
          </a:p>
          <a:p>
            <a:pPr marL="173736" indent="-137160">
              <a:lnSpc>
                <a:spcPct val="90000"/>
              </a:lnSpc>
              <a:spcAft>
                <a:spcPts val="300"/>
              </a:spcAft>
            </a:pPr>
            <a:r>
              <a:rPr lang="en-US" sz="1100" b="1" dirty="0"/>
              <a:t>UATs</a:t>
            </a:r>
          </a:p>
        </p:txBody>
      </p:sp>
      <p:sp>
        <p:nvSpPr>
          <p:cNvPr id="30" name="TextBox 29"/>
          <p:cNvSpPr txBox="1"/>
          <p:nvPr/>
        </p:nvSpPr>
        <p:spPr>
          <a:xfrm>
            <a:off x="6332481" y="1943246"/>
            <a:ext cx="932813" cy="400110"/>
          </a:xfrm>
          <a:prstGeom prst="rect">
            <a:avLst/>
          </a:prstGeom>
          <a:solidFill>
            <a:schemeClr val="bg1"/>
          </a:solidFill>
          <a:ln>
            <a:solidFill>
              <a:schemeClr val="accent6"/>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0" b="1" dirty="0" smtClean="0">
                <a:solidFill>
                  <a:schemeClr val="accent6"/>
                </a:solidFill>
              </a:rPr>
              <a:t>Outage Window</a:t>
            </a:r>
          </a:p>
        </p:txBody>
      </p:sp>
      <p:sp>
        <p:nvSpPr>
          <p:cNvPr id="31" name="TextBox 30"/>
          <p:cNvSpPr txBox="1"/>
          <p:nvPr/>
        </p:nvSpPr>
        <p:spPr>
          <a:xfrm>
            <a:off x="6171044" y="2370244"/>
            <a:ext cx="2549412" cy="307777"/>
          </a:xfrm>
          <a:prstGeom prst="rect">
            <a:avLst/>
          </a:prstGeom>
          <a:noFill/>
        </p:spPr>
        <p:txBody>
          <a:bodyPr wrap="square" rtlCol="0">
            <a:spAutoFit/>
          </a:bodyPr>
          <a:lstStyle/>
          <a:p>
            <a:pPr algn="ctr"/>
            <a:r>
              <a:rPr lang="en-US" sz="1400" dirty="0" smtClean="0">
                <a:solidFill>
                  <a:srgbClr val="000000"/>
                </a:solidFill>
              </a:rPr>
              <a:t>Wave I: Go-Live</a:t>
            </a:r>
            <a:endParaRPr lang="en-US" sz="1400" dirty="0">
              <a:solidFill>
                <a:srgbClr val="000000"/>
              </a:solidFill>
            </a:endParaRPr>
          </a:p>
        </p:txBody>
      </p:sp>
      <p:sp>
        <p:nvSpPr>
          <p:cNvPr id="32" name="TextBox 31"/>
          <p:cNvSpPr txBox="1"/>
          <p:nvPr/>
        </p:nvSpPr>
        <p:spPr>
          <a:xfrm>
            <a:off x="7285090" y="4307112"/>
            <a:ext cx="775596" cy="458779"/>
          </a:xfrm>
          <a:prstGeom prst="rect">
            <a:avLst/>
          </a:prstGeom>
          <a:gradFill flip="none" rotWithShape="1">
            <a:gsLst>
              <a:gs pos="0">
                <a:schemeClr val="tx1">
                  <a:lumMod val="75000"/>
                </a:schemeClr>
              </a:gs>
              <a:gs pos="100000">
                <a:schemeClr val="accent3">
                  <a:lumMod val="10000"/>
                </a:schemeClr>
              </a:gs>
            </a:gsLst>
            <a:lin ang="3420000" scaled="0"/>
            <a:tileRect/>
          </a:gradFill>
          <a:ln>
            <a:solidFill>
              <a:schemeClr val="tx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oAutofit/>
          </a:bodyPr>
          <a:lstStyle/>
          <a:p>
            <a:pPr algn="ctr"/>
            <a:r>
              <a:rPr lang="en-US" sz="1000" b="1" dirty="0" smtClean="0"/>
              <a:t>Migrate Check</a:t>
            </a:r>
            <a:endParaRPr lang="en-US" sz="1000" b="1" dirty="0"/>
          </a:p>
        </p:txBody>
      </p:sp>
      <p:sp>
        <p:nvSpPr>
          <p:cNvPr id="33" name="TextBox 32"/>
          <p:cNvSpPr txBox="1"/>
          <p:nvPr/>
        </p:nvSpPr>
        <p:spPr>
          <a:xfrm>
            <a:off x="1970432" y="2743200"/>
            <a:ext cx="722562" cy="400110"/>
          </a:xfrm>
          <a:prstGeom prst="rect">
            <a:avLst/>
          </a:prstGeom>
          <a:gradFill>
            <a:gsLst>
              <a:gs pos="16000">
                <a:schemeClr val="accent4">
                  <a:shade val="51000"/>
                  <a:satMod val="130000"/>
                </a:schemeClr>
              </a:gs>
              <a:gs pos="100000">
                <a:schemeClr val="tx2"/>
              </a:gs>
            </a:gsLst>
            <a:lin ang="840000" scaled="0"/>
          </a:gradFill>
          <a:ln>
            <a:solidFill>
              <a:schemeClr val="accent4"/>
            </a:solidFill>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000" b="1" dirty="0" smtClean="0">
                <a:solidFill>
                  <a:schemeClr val="bg1"/>
                </a:solidFill>
              </a:rPr>
              <a:t>Migrate</a:t>
            </a:r>
          </a:p>
          <a:p>
            <a:pPr algn="ctr"/>
            <a:r>
              <a:rPr lang="en-US" sz="1000" b="1" dirty="0" err="1" smtClean="0">
                <a:solidFill>
                  <a:schemeClr val="bg1"/>
                </a:solidFill>
              </a:rPr>
              <a:t>CRQ</a:t>
            </a:r>
            <a:endParaRPr lang="en-US" sz="1000" b="1" dirty="0">
              <a:solidFill>
                <a:schemeClr val="bg1"/>
              </a:solidFill>
            </a:endParaRPr>
          </a:p>
        </p:txBody>
      </p:sp>
      <p:sp>
        <p:nvSpPr>
          <p:cNvPr id="34" name="TextBox 33"/>
          <p:cNvSpPr txBox="1"/>
          <p:nvPr/>
        </p:nvSpPr>
        <p:spPr>
          <a:xfrm>
            <a:off x="2783168" y="4046027"/>
            <a:ext cx="1286422" cy="1436141"/>
          </a:xfrm>
          <a:prstGeom prst="rect">
            <a:avLst/>
          </a:prstGeom>
          <a:gradFill>
            <a:gsLst>
              <a:gs pos="16000">
                <a:schemeClr val="accent4">
                  <a:shade val="51000"/>
                  <a:satMod val="130000"/>
                </a:schemeClr>
              </a:gs>
              <a:gs pos="100000">
                <a:schemeClr val="tx2"/>
              </a:gs>
            </a:gsLst>
            <a:lin ang="840000" scaled="0"/>
          </a:gradFill>
          <a:ln>
            <a:solidFill>
              <a:schemeClr val="accent4"/>
            </a:solidFill>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rtlCol="0">
            <a:noAutofit/>
          </a:bodyPr>
          <a:lstStyle/>
          <a:p>
            <a:r>
              <a:rPr lang="en-US" sz="1100" b="1" dirty="0" smtClean="0">
                <a:solidFill>
                  <a:schemeClr val="bg1"/>
                </a:solidFill>
              </a:rPr>
              <a:t>Optimization Techniques</a:t>
            </a:r>
            <a:endParaRPr lang="en-US" sz="1100" b="1" dirty="0">
              <a:solidFill>
                <a:schemeClr val="bg1"/>
              </a:solidFill>
            </a:endParaRPr>
          </a:p>
        </p:txBody>
      </p:sp>
      <p:sp>
        <p:nvSpPr>
          <p:cNvPr id="35" name="TextBox 34"/>
          <p:cNvSpPr txBox="1"/>
          <p:nvPr/>
        </p:nvSpPr>
        <p:spPr>
          <a:xfrm>
            <a:off x="4983990" y="2743200"/>
            <a:ext cx="1298448" cy="1249301"/>
          </a:xfrm>
          <a:prstGeom prst="rect">
            <a:avLst/>
          </a:prstGeom>
          <a:gradFill flip="none" rotWithShape="1">
            <a:gsLst>
              <a:gs pos="0">
                <a:schemeClr val="accent5"/>
              </a:gs>
              <a:gs pos="100000">
                <a:schemeClr val="accent2"/>
              </a:gs>
            </a:gsLst>
            <a:lin ang="2340000" scaled="0"/>
            <a:tileRect/>
          </a:gra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defPPr>
              <a:defRPr lang="en-US"/>
            </a:defPPr>
            <a:lvl1pPr marL="171450" indent="-171450">
              <a:buFont typeface="Arial"/>
              <a:buChar char="•"/>
              <a:defRPr sz="1000"/>
            </a:lvl1pPr>
          </a:lstStyle>
          <a:p>
            <a:pPr marL="173736" indent="-137160">
              <a:lnSpc>
                <a:spcPct val="90000"/>
              </a:lnSpc>
              <a:spcAft>
                <a:spcPts val="300"/>
              </a:spcAft>
            </a:pPr>
            <a:r>
              <a:rPr lang="en-US" sz="1100" b="1" dirty="0" smtClean="0"/>
              <a:t>System Integration Tests</a:t>
            </a:r>
          </a:p>
          <a:p>
            <a:pPr marL="173736" indent="-137160">
              <a:lnSpc>
                <a:spcPct val="90000"/>
              </a:lnSpc>
              <a:spcAft>
                <a:spcPts val="300"/>
              </a:spcAft>
            </a:pPr>
            <a:r>
              <a:rPr lang="en-US" sz="1100" b="1" dirty="0" smtClean="0"/>
              <a:t>Production Simulation</a:t>
            </a:r>
            <a:endParaRPr lang="en-US" sz="1100" b="1" dirty="0"/>
          </a:p>
          <a:p>
            <a:pPr marL="173736" indent="-137160">
              <a:lnSpc>
                <a:spcPct val="90000"/>
              </a:lnSpc>
              <a:spcAft>
                <a:spcPts val="300"/>
              </a:spcAft>
            </a:pPr>
            <a:endParaRPr lang="en-US" sz="1100" b="1" dirty="0"/>
          </a:p>
        </p:txBody>
      </p:sp>
      <p:sp>
        <p:nvSpPr>
          <p:cNvPr id="40" name="TextBox 39"/>
          <p:cNvSpPr txBox="1"/>
          <p:nvPr/>
        </p:nvSpPr>
        <p:spPr>
          <a:xfrm>
            <a:off x="1970432" y="3327914"/>
            <a:ext cx="722562" cy="400110"/>
          </a:xfrm>
          <a:prstGeom prst="rect">
            <a:avLst/>
          </a:prstGeom>
          <a:gradFill>
            <a:gsLst>
              <a:gs pos="16000">
                <a:schemeClr val="accent4">
                  <a:shade val="51000"/>
                  <a:satMod val="130000"/>
                </a:schemeClr>
              </a:gs>
              <a:gs pos="100000">
                <a:schemeClr val="tx2"/>
              </a:gs>
            </a:gsLst>
            <a:lin ang="840000" scaled="0"/>
          </a:gradFill>
          <a:ln>
            <a:solidFill>
              <a:schemeClr val="accent4"/>
            </a:solidFill>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000" b="1" dirty="0" smtClean="0">
                <a:solidFill>
                  <a:schemeClr val="bg1"/>
                </a:solidFill>
              </a:rPr>
              <a:t>Migrate</a:t>
            </a:r>
          </a:p>
          <a:p>
            <a:pPr algn="ctr"/>
            <a:r>
              <a:rPr lang="en-US" sz="1000" b="1" dirty="0" err="1" smtClean="0">
                <a:solidFill>
                  <a:schemeClr val="bg1"/>
                </a:solidFill>
              </a:rPr>
              <a:t>SRQ</a:t>
            </a:r>
            <a:endParaRPr lang="en-US" sz="1000" b="1" dirty="0">
              <a:solidFill>
                <a:schemeClr val="bg1"/>
              </a:solidFill>
            </a:endParaRPr>
          </a:p>
        </p:txBody>
      </p:sp>
      <p:sp>
        <p:nvSpPr>
          <p:cNvPr id="41" name="TextBox 40"/>
          <p:cNvSpPr txBox="1"/>
          <p:nvPr/>
        </p:nvSpPr>
        <p:spPr>
          <a:xfrm>
            <a:off x="1975428" y="3912629"/>
            <a:ext cx="722562" cy="400110"/>
          </a:xfrm>
          <a:prstGeom prst="rect">
            <a:avLst/>
          </a:prstGeom>
          <a:gradFill>
            <a:gsLst>
              <a:gs pos="16000">
                <a:schemeClr val="accent4">
                  <a:shade val="51000"/>
                  <a:satMod val="130000"/>
                </a:schemeClr>
              </a:gs>
              <a:gs pos="100000">
                <a:schemeClr val="tx2"/>
              </a:gs>
            </a:gsLst>
            <a:lin ang="840000" scaled="0"/>
          </a:gradFill>
          <a:ln>
            <a:solidFill>
              <a:schemeClr val="accent4"/>
            </a:solidFill>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000" b="1" dirty="0" smtClean="0">
                <a:solidFill>
                  <a:schemeClr val="bg1"/>
                </a:solidFill>
              </a:rPr>
              <a:t>Migrate</a:t>
            </a:r>
          </a:p>
          <a:p>
            <a:pPr algn="ctr"/>
            <a:r>
              <a:rPr lang="en-US" sz="1000" b="1" dirty="0" err="1" smtClean="0">
                <a:solidFill>
                  <a:schemeClr val="bg1"/>
                </a:solidFill>
              </a:rPr>
              <a:t>SMD</a:t>
            </a:r>
            <a:endParaRPr lang="en-US" sz="1000" b="1" dirty="0">
              <a:solidFill>
                <a:schemeClr val="bg1"/>
              </a:solidFill>
            </a:endParaRPr>
          </a:p>
        </p:txBody>
      </p:sp>
      <p:sp>
        <p:nvSpPr>
          <p:cNvPr id="42" name="TextBox 41"/>
          <p:cNvSpPr txBox="1"/>
          <p:nvPr/>
        </p:nvSpPr>
        <p:spPr>
          <a:xfrm>
            <a:off x="1970432" y="4497344"/>
            <a:ext cx="722562" cy="400110"/>
          </a:xfrm>
          <a:prstGeom prst="rect">
            <a:avLst/>
          </a:prstGeom>
          <a:gradFill>
            <a:gsLst>
              <a:gs pos="16000">
                <a:schemeClr val="accent4">
                  <a:shade val="51000"/>
                  <a:satMod val="130000"/>
                </a:schemeClr>
              </a:gs>
              <a:gs pos="100000">
                <a:schemeClr val="tx2"/>
              </a:gs>
            </a:gsLst>
            <a:lin ang="840000" scaled="0"/>
          </a:gradFill>
          <a:ln>
            <a:solidFill>
              <a:schemeClr val="accent4"/>
            </a:solidFill>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000" b="1" dirty="0" smtClean="0">
                <a:solidFill>
                  <a:schemeClr val="bg1"/>
                </a:solidFill>
              </a:rPr>
              <a:t>Migrate</a:t>
            </a:r>
          </a:p>
          <a:p>
            <a:pPr algn="ctr"/>
            <a:r>
              <a:rPr lang="en-US" sz="1000" b="1" dirty="0" err="1" smtClean="0">
                <a:solidFill>
                  <a:schemeClr val="bg1"/>
                </a:solidFill>
              </a:rPr>
              <a:t>MGQ</a:t>
            </a:r>
            <a:endParaRPr lang="en-US" sz="1000" b="1" dirty="0">
              <a:solidFill>
                <a:schemeClr val="bg1"/>
              </a:solidFill>
            </a:endParaRPr>
          </a:p>
        </p:txBody>
      </p:sp>
      <p:sp>
        <p:nvSpPr>
          <p:cNvPr id="43" name="TextBox 42"/>
          <p:cNvSpPr txBox="1"/>
          <p:nvPr/>
        </p:nvSpPr>
        <p:spPr>
          <a:xfrm>
            <a:off x="1970432" y="5082058"/>
            <a:ext cx="722562" cy="400110"/>
          </a:xfrm>
          <a:prstGeom prst="rect">
            <a:avLst/>
          </a:prstGeom>
          <a:gradFill>
            <a:gsLst>
              <a:gs pos="16000">
                <a:schemeClr val="accent4">
                  <a:shade val="51000"/>
                  <a:satMod val="130000"/>
                </a:schemeClr>
              </a:gs>
              <a:gs pos="100000">
                <a:schemeClr val="tx2"/>
              </a:gs>
            </a:gsLst>
            <a:lin ang="840000" scaled="0"/>
          </a:gradFill>
          <a:ln>
            <a:solidFill>
              <a:schemeClr val="accent4"/>
            </a:solidFill>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000" b="1" dirty="0" smtClean="0">
                <a:solidFill>
                  <a:schemeClr val="bg1"/>
                </a:solidFill>
              </a:rPr>
              <a:t>Migrate</a:t>
            </a:r>
          </a:p>
          <a:p>
            <a:pPr algn="ctr"/>
            <a:r>
              <a:rPr lang="en-US" sz="1000" b="1" dirty="0" err="1" smtClean="0">
                <a:solidFill>
                  <a:schemeClr val="bg1"/>
                </a:solidFill>
              </a:rPr>
              <a:t>TPQ</a:t>
            </a:r>
            <a:endParaRPr lang="en-US" sz="1000" b="1" dirty="0">
              <a:solidFill>
                <a:schemeClr val="bg1"/>
              </a:solidFill>
            </a:endParaRPr>
          </a:p>
        </p:txBody>
      </p:sp>
      <p:sp>
        <p:nvSpPr>
          <p:cNvPr id="44" name="TextBox 43"/>
          <p:cNvSpPr txBox="1"/>
          <p:nvPr/>
        </p:nvSpPr>
        <p:spPr>
          <a:xfrm>
            <a:off x="4180232" y="2743200"/>
            <a:ext cx="722562" cy="400110"/>
          </a:xfrm>
          <a:prstGeom prst="rect">
            <a:avLst/>
          </a:prstGeom>
          <a:gradFill>
            <a:gsLst>
              <a:gs pos="16000">
                <a:schemeClr val="accent4">
                  <a:shade val="51000"/>
                  <a:satMod val="130000"/>
                </a:schemeClr>
              </a:gs>
              <a:gs pos="100000">
                <a:schemeClr val="tx2"/>
              </a:gs>
            </a:gsLst>
            <a:lin ang="840000" scaled="0"/>
          </a:gradFill>
          <a:ln>
            <a:solidFill>
              <a:schemeClr val="accent4"/>
            </a:solidFill>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000" b="1" dirty="0" smtClean="0">
                <a:solidFill>
                  <a:schemeClr val="bg1"/>
                </a:solidFill>
              </a:rPr>
              <a:t>Migrate</a:t>
            </a:r>
          </a:p>
          <a:p>
            <a:pPr algn="ctr"/>
            <a:r>
              <a:rPr lang="en-US" sz="1000" b="1" dirty="0" err="1" smtClean="0">
                <a:solidFill>
                  <a:schemeClr val="bg1"/>
                </a:solidFill>
              </a:rPr>
              <a:t>CRQ</a:t>
            </a:r>
            <a:endParaRPr lang="en-US" sz="1000" b="1" dirty="0">
              <a:solidFill>
                <a:schemeClr val="bg1"/>
              </a:solidFill>
            </a:endParaRPr>
          </a:p>
        </p:txBody>
      </p:sp>
      <p:sp>
        <p:nvSpPr>
          <p:cNvPr id="45" name="TextBox 44"/>
          <p:cNvSpPr txBox="1"/>
          <p:nvPr/>
        </p:nvSpPr>
        <p:spPr>
          <a:xfrm>
            <a:off x="4180232" y="3331523"/>
            <a:ext cx="722562" cy="400110"/>
          </a:xfrm>
          <a:prstGeom prst="rect">
            <a:avLst/>
          </a:prstGeom>
          <a:gradFill>
            <a:gsLst>
              <a:gs pos="16000">
                <a:schemeClr val="accent4">
                  <a:shade val="51000"/>
                  <a:satMod val="130000"/>
                </a:schemeClr>
              </a:gs>
              <a:gs pos="100000">
                <a:schemeClr val="tx2"/>
              </a:gs>
            </a:gsLst>
            <a:lin ang="840000" scaled="0"/>
          </a:gradFill>
          <a:ln>
            <a:solidFill>
              <a:schemeClr val="accent4"/>
            </a:solidFill>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000" b="1" dirty="0" smtClean="0">
                <a:solidFill>
                  <a:schemeClr val="bg1"/>
                </a:solidFill>
              </a:rPr>
              <a:t>Migrate</a:t>
            </a:r>
          </a:p>
          <a:p>
            <a:pPr algn="ctr"/>
            <a:r>
              <a:rPr lang="en-US" sz="1000" b="1" dirty="0" err="1" smtClean="0">
                <a:solidFill>
                  <a:schemeClr val="bg1"/>
                </a:solidFill>
              </a:rPr>
              <a:t>SRQ</a:t>
            </a:r>
            <a:endParaRPr lang="en-US" sz="1000" b="1" dirty="0">
              <a:solidFill>
                <a:schemeClr val="bg1"/>
              </a:solidFill>
            </a:endParaRPr>
          </a:p>
        </p:txBody>
      </p:sp>
      <p:sp>
        <p:nvSpPr>
          <p:cNvPr id="46" name="TextBox 45"/>
          <p:cNvSpPr txBox="1"/>
          <p:nvPr/>
        </p:nvSpPr>
        <p:spPr>
          <a:xfrm>
            <a:off x="4185228" y="3919846"/>
            <a:ext cx="722562" cy="400110"/>
          </a:xfrm>
          <a:prstGeom prst="rect">
            <a:avLst/>
          </a:prstGeom>
          <a:gradFill>
            <a:gsLst>
              <a:gs pos="16000">
                <a:schemeClr val="accent4">
                  <a:shade val="51000"/>
                  <a:satMod val="130000"/>
                </a:schemeClr>
              </a:gs>
              <a:gs pos="100000">
                <a:schemeClr val="tx2"/>
              </a:gs>
            </a:gsLst>
            <a:lin ang="840000" scaled="0"/>
          </a:gradFill>
          <a:ln>
            <a:solidFill>
              <a:schemeClr val="accent4"/>
            </a:solidFill>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000" b="1" dirty="0" smtClean="0">
                <a:solidFill>
                  <a:schemeClr val="bg1"/>
                </a:solidFill>
              </a:rPr>
              <a:t>Migrate</a:t>
            </a:r>
          </a:p>
          <a:p>
            <a:pPr algn="ctr"/>
            <a:r>
              <a:rPr lang="en-US" sz="1000" b="1" dirty="0" err="1" smtClean="0">
                <a:solidFill>
                  <a:schemeClr val="bg1"/>
                </a:solidFill>
              </a:rPr>
              <a:t>SMD</a:t>
            </a:r>
            <a:endParaRPr lang="en-US" sz="1000" b="1" dirty="0">
              <a:solidFill>
                <a:schemeClr val="bg1"/>
              </a:solidFill>
            </a:endParaRPr>
          </a:p>
        </p:txBody>
      </p:sp>
      <p:sp>
        <p:nvSpPr>
          <p:cNvPr id="47" name="TextBox 46"/>
          <p:cNvSpPr txBox="1"/>
          <p:nvPr/>
        </p:nvSpPr>
        <p:spPr>
          <a:xfrm>
            <a:off x="4180232" y="4508169"/>
            <a:ext cx="722562" cy="400110"/>
          </a:xfrm>
          <a:prstGeom prst="rect">
            <a:avLst/>
          </a:prstGeom>
          <a:gradFill>
            <a:gsLst>
              <a:gs pos="16000">
                <a:schemeClr val="accent4">
                  <a:shade val="51000"/>
                  <a:satMod val="130000"/>
                </a:schemeClr>
              </a:gs>
              <a:gs pos="100000">
                <a:schemeClr val="tx2"/>
              </a:gs>
            </a:gsLst>
            <a:lin ang="840000" scaled="0"/>
          </a:gradFill>
          <a:ln>
            <a:solidFill>
              <a:schemeClr val="accent4"/>
            </a:solidFill>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000" b="1" dirty="0" smtClean="0">
                <a:solidFill>
                  <a:schemeClr val="bg1"/>
                </a:solidFill>
              </a:rPr>
              <a:t>Migrate</a:t>
            </a:r>
          </a:p>
          <a:p>
            <a:pPr algn="ctr"/>
            <a:r>
              <a:rPr lang="en-US" sz="1000" b="1" dirty="0" err="1" smtClean="0">
                <a:solidFill>
                  <a:schemeClr val="bg1"/>
                </a:solidFill>
              </a:rPr>
              <a:t>MGQ</a:t>
            </a:r>
            <a:endParaRPr lang="en-US" sz="1000" b="1" dirty="0">
              <a:solidFill>
                <a:schemeClr val="bg1"/>
              </a:solidFill>
            </a:endParaRPr>
          </a:p>
        </p:txBody>
      </p:sp>
      <p:sp>
        <p:nvSpPr>
          <p:cNvPr id="48" name="TextBox 47"/>
          <p:cNvSpPr txBox="1"/>
          <p:nvPr/>
        </p:nvSpPr>
        <p:spPr>
          <a:xfrm>
            <a:off x="4180232" y="5096491"/>
            <a:ext cx="722562" cy="400110"/>
          </a:xfrm>
          <a:prstGeom prst="rect">
            <a:avLst/>
          </a:prstGeom>
          <a:gradFill>
            <a:gsLst>
              <a:gs pos="16000">
                <a:schemeClr val="accent4">
                  <a:shade val="51000"/>
                  <a:satMod val="130000"/>
                </a:schemeClr>
              </a:gs>
              <a:gs pos="100000">
                <a:schemeClr val="tx2"/>
              </a:gs>
            </a:gsLst>
            <a:lin ang="840000" scaled="0"/>
          </a:gradFill>
          <a:ln>
            <a:solidFill>
              <a:schemeClr val="accent4"/>
            </a:solidFill>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000" b="1" dirty="0" smtClean="0">
                <a:solidFill>
                  <a:schemeClr val="bg1"/>
                </a:solidFill>
              </a:rPr>
              <a:t>Migrate</a:t>
            </a:r>
          </a:p>
          <a:p>
            <a:pPr algn="ctr"/>
            <a:r>
              <a:rPr lang="en-US" sz="1000" b="1" dirty="0" err="1" smtClean="0">
                <a:solidFill>
                  <a:schemeClr val="bg1"/>
                </a:solidFill>
              </a:rPr>
              <a:t>TPQ</a:t>
            </a:r>
            <a:endParaRPr lang="en-US" sz="1000" b="1" dirty="0">
              <a:solidFill>
                <a:schemeClr val="bg1"/>
              </a:solidFill>
            </a:endParaRPr>
          </a:p>
        </p:txBody>
      </p:sp>
      <p:sp>
        <p:nvSpPr>
          <p:cNvPr id="49" name="TextBox 48"/>
          <p:cNvSpPr txBox="1"/>
          <p:nvPr/>
        </p:nvSpPr>
        <p:spPr>
          <a:xfrm>
            <a:off x="4974812" y="4048077"/>
            <a:ext cx="1286422" cy="1436141"/>
          </a:xfrm>
          <a:prstGeom prst="rect">
            <a:avLst/>
          </a:prstGeom>
          <a:gradFill>
            <a:gsLst>
              <a:gs pos="16000">
                <a:schemeClr val="accent4">
                  <a:shade val="51000"/>
                  <a:satMod val="130000"/>
                </a:schemeClr>
              </a:gs>
              <a:gs pos="100000">
                <a:schemeClr val="tx2"/>
              </a:gs>
            </a:gsLst>
            <a:lin ang="840000" scaled="0"/>
          </a:gradFill>
          <a:ln>
            <a:solidFill>
              <a:schemeClr val="accent4"/>
            </a:solidFill>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rtlCol="0">
            <a:noAutofit/>
          </a:bodyPr>
          <a:lstStyle/>
          <a:p>
            <a:r>
              <a:rPr lang="en-US" sz="1100" b="1" dirty="0" smtClean="0">
                <a:solidFill>
                  <a:schemeClr val="bg1"/>
                </a:solidFill>
              </a:rPr>
              <a:t>Optimization Techniques</a:t>
            </a:r>
            <a:endParaRPr lang="en-US" sz="1100" b="1" dirty="0">
              <a:solidFill>
                <a:schemeClr val="bg1"/>
              </a:solidFill>
            </a:endParaRPr>
          </a:p>
        </p:txBody>
      </p:sp>
      <p:sp>
        <p:nvSpPr>
          <p:cNvPr id="50" name="TextBox 49"/>
          <p:cNvSpPr txBox="1"/>
          <p:nvPr/>
        </p:nvSpPr>
        <p:spPr>
          <a:xfrm>
            <a:off x="1292586" y="2743200"/>
            <a:ext cx="618004" cy="2738968"/>
          </a:xfrm>
          <a:prstGeom prst="rect">
            <a:avLst/>
          </a:prstGeom>
          <a:gradFill>
            <a:gsLst>
              <a:gs pos="16000">
                <a:schemeClr val="accent4">
                  <a:shade val="51000"/>
                  <a:satMod val="130000"/>
                </a:schemeClr>
              </a:gs>
              <a:gs pos="100000">
                <a:schemeClr val="tx2"/>
              </a:gs>
            </a:gsLst>
            <a:lin ang="840000" scaled="0"/>
          </a:gradFill>
          <a:ln>
            <a:solidFill>
              <a:schemeClr val="accent4"/>
            </a:solidFill>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vert270" wrap="square" rtlCol="0">
            <a:noAutofit/>
          </a:bodyPr>
          <a:lstStyle/>
          <a:p>
            <a:pPr algn="ctr"/>
            <a:r>
              <a:rPr lang="en-US" sz="1100" b="1" dirty="0" smtClean="0">
                <a:solidFill>
                  <a:schemeClr val="bg1"/>
                </a:solidFill>
              </a:rPr>
              <a:t>System Preparation</a:t>
            </a:r>
            <a:endParaRPr lang="en-US" sz="1100" b="1" dirty="0">
              <a:solidFill>
                <a:schemeClr val="bg1"/>
              </a:solidFill>
            </a:endParaRPr>
          </a:p>
        </p:txBody>
      </p:sp>
      <p:sp>
        <p:nvSpPr>
          <p:cNvPr id="51" name="TextBox 50"/>
          <p:cNvSpPr txBox="1"/>
          <p:nvPr/>
        </p:nvSpPr>
        <p:spPr>
          <a:xfrm>
            <a:off x="476235" y="5393268"/>
            <a:ext cx="703358" cy="184666"/>
          </a:xfrm>
          <a:prstGeom prst="rect">
            <a:avLst/>
          </a:prstGeom>
          <a:noFill/>
        </p:spPr>
        <p:txBody>
          <a:bodyPr wrap="square" lIns="0" tIns="0" rIns="0" bIns="0" rtlCol="0">
            <a:spAutoFit/>
          </a:bodyPr>
          <a:lstStyle/>
          <a:p>
            <a:pPr algn="ctr"/>
            <a:r>
              <a:rPr lang="en-US" sz="1200" b="1" dirty="0" smtClean="0"/>
              <a:t>7/1/13</a:t>
            </a:r>
          </a:p>
        </p:txBody>
      </p:sp>
      <p:sp>
        <p:nvSpPr>
          <p:cNvPr id="52" name="TextBox 51"/>
          <p:cNvSpPr txBox="1"/>
          <p:nvPr/>
        </p:nvSpPr>
        <p:spPr>
          <a:xfrm>
            <a:off x="6315126" y="1710268"/>
            <a:ext cx="1896394" cy="184666"/>
          </a:xfrm>
          <a:prstGeom prst="rect">
            <a:avLst/>
          </a:prstGeom>
          <a:noFill/>
        </p:spPr>
        <p:txBody>
          <a:bodyPr wrap="square" lIns="0" tIns="0" rIns="0" bIns="0" rtlCol="0">
            <a:spAutoFit/>
          </a:bodyPr>
          <a:lstStyle/>
          <a:p>
            <a:r>
              <a:rPr lang="en-US" sz="1200" b="1" dirty="0" smtClean="0">
                <a:solidFill>
                  <a:srgbClr val="0096D6"/>
                </a:solidFill>
              </a:rPr>
              <a:t>8/24/13 – 24 hour  </a:t>
            </a:r>
          </a:p>
        </p:txBody>
      </p:sp>
      <p:sp>
        <p:nvSpPr>
          <p:cNvPr id="53" name="Rectangle 52"/>
          <p:cNvSpPr/>
          <p:nvPr/>
        </p:nvSpPr>
        <p:spPr>
          <a:xfrm>
            <a:off x="6331947" y="2343356"/>
            <a:ext cx="176043" cy="3140862"/>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92984" y="2743200"/>
            <a:ext cx="722562" cy="400110"/>
          </a:xfrm>
          <a:prstGeom prst="rect">
            <a:avLst/>
          </a:prstGeom>
          <a:gradFill>
            <a:gsLst>
              <a:gs pos="16000">
                <a:schemeClr val="accent4">
                  <a:shade val="51000"/>
                  <a:satMod val="130000"/>
                </a:schemeClr>
              </a:gs>
              <a:gs pos="100000">
                <a:schemeClr val="tx2"/>
              </a:gs>
            </a:gsLst>
            <a:lin ang="840000" scaled="0"/>
          </a:gradFill>
          <a:ln>
            <a:solidFill>
              <a:schemeClr val="accent4"/>
            </a:solidFill>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000" b="1" dirty="0" smtClean="0">
                <a:solidFill>
                  <a:schemeClr val="bg1"/>
                </a:solidFill>
              </a:rPr>
              <a:t>Migrate</a:t>
            </a:r>
          </a:p>
          <a:p>
            <a:pPr algn="ctr"/>
            <a:r>
              <a:rPr lang="en-US" sz="1000" b="1" dirty="0" smtClean="0">
                <a:solidFill>
                  <a:schemeClr val="bg1"/>
                </a:solidFill>
              </a:rPr>
              <a:t>CRP</a:t>
            </a:r>
            <a:endParaRPr lang="en-US" sz="1000" b="1" dirty="0">
              <a:solidFill>
                <a:schemeClr val="bg1"/>
              </a:solidFill>
            </a:endParaRPr>
          </a:p>
        </p:txBody>
      </p:sp>
      <p:sp>
        <p:nvSpPr>
          <p:cNvPr id="55" name="TextBox 54"/>
          <p:cNvSpPr txBox="1"/>
          <p:nvPr/>
        </p:nvSpPr>
        <p:spPr>
          <a:xfrm>
            <a:off x="6392984" y="3330114"/>
            <a:ext cx="722562" cy="400110"/>
          </a:xfrm>
          <a:prstGeom prst="rect">
            <a:avLst/>
          </a:prstGeom>
          <a:gradFill>
            <a:gsLst>
              <a:gs pos="16000">
                <a:schemeClr val="accent4">
                  <a:shade val="51000"/>
                  <a:satMod val="130000"/>
                </a:schemeClr>
              </a:gs>
              <a:gs pos="100000">
                <a:schemeClr val="tx2"/>
              </a:gs>
            </a:gsLst>
            <a:lin ang="840000" scaled="0"/>
          </a:gradFill>
          <a:ln>
            <a:solidFill>
              <a:schemeClr val="accent4"/>
            </a:solidFill>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000" b="1" dirty="0" smtClean="0">
                <a:solidFill>
                  <a:srgbClr val="FFFFFF"/>
                </a:solidFill>
              </a:rPr>
              <a:t>Migrate</a:t>
            </a:r>
          </a:p>
          <a:p>
            <a:pPr algn="ctr"/>
            <a:r>
              <a:rPr lang="en-US" sz="1000" b="1" dirty="0" err="1" smtClean="0">
                <a:solidFill>
                  <a:srgbClr val="FFFFFF"/>
                </a:solidFill>
              </a:rPr>
              <a:t>SRP</a:t>
            </a:r>
            <a:endParaRPr lang="en-US" sz="1000" b="1" dirty="0">
              <a:solidFill>
                <a:srgbClr val="FFFFFF"/>
              </a:solidFill>
            </a:endParaRPr>
          </a:p>
        </p:txBody>
      </p:sp>
      <p:sp>
        <p:nvSpPr>
          <p:cNvPr id="56" name="TextBox 55"/>
          <p:cNvSpPr txBox="1"/>
          <p:nvPr/>
        </p:nvSpPr>
        <p:spPr>
          <a:xfrm>
            <a:off x="6397980" y="3917028"/>
            <a:ext cx="722562" cy="400110"/>
          </a:xfrm>
          <a:prstGeom prst="rect">
            <a:avLst/>
          </a:prstGeom>
          <a:gradFill>
            <a:gsLst>
              <a:gs pos="16000">
                <a:schemeClr val="accent4">
                  <a:shade val="51000"/>
                  <a:satMod val="130000"/>
                </a:schemeClr>
              </a:gs>
              <a:gs pos="100000">
                <a:schemeClr val="tx2"/>
              </a:gs>
            </a:gsLst>
            <a:lin ang="840000" scaled="0"/>
          </a:gradFill>
          <a:ln>
            <a:solidFill>
              <a:schemeClr val="accent4"/>
            </a:solidFill>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000" b="1" dirty="0" smtClean="0">
                <a:solidFill>
                  <a:srgbClr val="FFFFFF"/>
                </a:solidFill>
              </a:rPr>
              <a:t>Migrate</a:t>
            </a:r>
          </a:p>
          <a:p>
            <a:pPr algn="ctr"/>
            <a:r>
              <a:rPr lang="en-US" sz="1000" b="1" dirty="0" err="1" smtClean="0">
                <a:solidFill>
                  <a:srgbClr val="FFFFFF"/>
                </a:solidFill>
              </a:rPr>
              <a:t>SMP</a:t>
            </a:r>
            <a:endParaRPr lang="en-US" sz="1000" b="1" dirty="0">
              <a:solidFill>
                <a:srgbClr val="FFFFFF"/>
              </a:solidFill>
            </a:endParaRPr>
          </a:p>
        </p:txBody>
      </p:sp>
      <p:sp>
        <p:nvSpPr>
          <p:cNvPr id="57" name="TextBox 56"/>
          <p:cNvSpPr txBox="1"/>
          <p:nvPr/>
        </p:nvSpPr>
        <p:spPr>
          <a:xfrm>
            <a:off x="6392984" y="4503942"/>
            <a:ext cx="722562" cy="400110"/>
          </a:xfrm>
          <a:prstGeom prst="rect">
            <a:avLst/>
          </a:prstGeom>
          <a:gradFill>
            <a:gsLst>
              <a:gs pos="16000">
                <a:schemeClr val="accent4">
                  <a:shade val="51000"/>
                  <a:satMod val="130000"/>
                </a:schemeClr>
              </a:gs>
              <a:gs pos="100000">
                <a:schemeClr val="tx2"/>
              </a:gs>
            </a:gsLst>
            <a:lin ang="840000" scaled="0"/>
          </a:gradFill>
          <a:ln>
            <a:solidFill>
              <a:schemeClr val="accent4"/>
            </a:solidFill>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000" b="1" dirty="0" smtClean="0">
                <a:solidFill>
                  <a:schemeClr val="bg1"/>
                </a:solidFill>
              </a:rPr>
              <a:t>Migrate</a:t>
            </a:r>
          </a:p>
          <a:p>
            <a:pPr algn="ctr"/>
            <a:r>
              <a:rPr lang="en-US" sz="1000" b="1" dirty="0" err="1" smtClean="0">
                <a:solidFill>
                  <a:schemeClr val="bg1"/>
                </a:solidFill>
              </a:rPr>
              <a:t>MGP</a:t>
            </a:r>
            <a:endParaRPr lang="en-US" sz="1000" b="1" dirty="0">
              <a:solidFill>
                <a:schemeClr val="bg1"/>
              </a:solidFill>
            </a:endParaRPr>
          </a:p>
        </p:txBody>
      </p:sp>
      <p:sp>
        <p:nvSpPr>
          <p:cNvPr id="58" name="TextBox 57"/>
          <p:cNvSpPr txBox="1"/>
          <p:nvPr/>
        </p:nvSpPr>
        <p:spPr>
          <a:xfrm>
            <a:off x="6392984" y="5090858"/>
            <a:ext cx="722562" cy="400110"/>
          </a:xfrm>
          <a:prstGeom prst="rect">
            <a:avLst/>
          </a:prstGeom>
          <a:gradFill>
            <a:gsLst>
              <a:gs pos="16000">
                <a:schemeClr val="accent4">
                  <a:shade val="51000"/>
                  <a:satMod val="130000"/>
                </a:schemeClr>
              </a:gs>
              <a:gs pos="100000">
                <a:schemeClr val="tx2"/>
              </a:gs>
            </a:gsLst>
            <a:lin ang="840000" scaled="0"/>
          </a:gradFill>
          <a:ln>
            <a:solidFill>
              <a:schemeClr val="accent4"/>
            </a:solidFill>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000" b="1" dirty="0" smtClean="0">
                <a:solidFill>
                  <a:schemeClr val="bg1"/>
                </a:solidFill>
              </a:rPr>
              <a:t>Migrate</a:t>
            </a:r>
          </a:p>
          <a:p>
            <a:pPr algn="ctr"/>
            <a:r>
              <a:rPr lang="en-US" sz="1000" b="1" dirty="0" err="1" smtClean="0">
                <a:solidFill>
                  <a:schemeClr val="bg1"/>
                </a:solidFill>
              </a:rPr>
              <a:t>TPP</a:t>
            </a:r>
            <a:endParaRPr lang="en-US" sz="1000" b="1" dirty="0">
              <a:solidFill>
                <a:schemeClr val="bg1"/>
              </a:solidFill>
            </a:endParaRPr>
          </a:p>
        </p:txBody>
      </p:sp>
      <p:grpSp>
        <p:nvGrpSpPr>
          <p:cNvPr id="59" name="Group 58"/>
          <p:cNvGrpSpPr/>
          <p:nvPr/>
        </p:nvGrpSpPr>
        <p:grpSpPr>
          <a:xfrm>
            <a:off x="4249217" y="1507915"/>
            <a:ext cx="1469546" cy="939800"/>
            <a:chOff x="7442200" y="5102113"/>
            <a:chExt cx="1981200" cy="1298687"/>
          </a:xfrm>
        </p:grpSpPr>
        <p:grpSp>
          <p:nvGrpSpPr>
            <p:cNvPr id="60" name="Group 59"/>
            <p:cNvGrpSpPr/>
            <p:nvPr/>
          </p:nvGrpSpPr>
          <p:grpSpPr>
            <a:xfrm>
              <a:off x="7442200" y="5102113"/>
              <a:ext cx="1907987" cy="1298687"/>
              <a:chOff x="7442200" y="5102113"/>
              <a:chExt cx="1907987" cy="1298687"/>
            </a:xfrm>
          </p:grpSpPr>
          <p:sp>
            <p:nvSpPr>
              <p:cNvPr id="62" name="Rectangle 61"/>
              <p:cNvSpPr/>
              <p:nvPr/>
            </p:nvSpPr>
            <p:spPr>
              <a:xfrm>
                <a:off x="7442200" y="5102113"/>
                <a:ext cx="1907987" cy="1298687"/>
              </a:xfrm>
              <a:prstGeom prst="rect">
                <a:avLst/>
              </a:prstGeom>
              <a:solidFill>
                <a:srgbClr val="FFFFFF"/>
              </a:solidFill>
              <a:ln w="12700" cmpd="sng">
                <a:solidFill>
                  <a:schemeClr val="bg1">
                    <a:lumMod val="65000"/>
                  </a:schemeClr>
                </a:solidFill>
                <a:prstDash val="solid"/>
              </a:ln>
              <a:effectLst>
                <a:outerShdw blurRad="111125"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7518400" y="5181062"/>
                <a:ext cx="443853" cy="350176"/>
              </a:xfrm>
              <a:prstGeom prst="roundRect">
                <a:avLst/>
              </a:prstGeom>
              <a:gradFill flip="none" rotWithShape="1">
                <a:gsLst>
                  <a:gs pos="0">
                    <a:srgbClr val="004B6B"/>
                  </a:gs>
                  <a:gs pos="100000">
                    <a:schemeClr val="accent3">
                      <a:lumMod val="10000"/>
                    </a:schemeClr>
                  </a:gs>
                </a:gsLst>
                <a:lin ang="0" scaled="1"/>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2"/>
                  </a:solidFill>
                </a:endParaRPr>
              </a:p>
            </p:txBody>
          </p:sp>
          <p:sp>
            <p:nvSpPr>
              <p:cNvPr id="64" name="Rounded Rectangle 63"/>
              <p:cNvSpPr/>
              <p:nvPr/>
            </p:nvSpPr>
            <p:spPr>
              <a:xfrm>
                <a:off x="7518400" y="5562062"/>
                <a:ext cx="443853" cy="350176"/>
              </a:xfrm>
              <a:prstGeom prst="roundRect">
                <a:avLst/>
              </a:prstGeom>
              <a:gradFill flip="none" rotWithShape="1">
                <a:gsLst>
                  <a:gs pos="0">
                    <a:schemeClr val="accent5"/>
                  </a:gs>
                  <a:gs pos="100000">
                    <a:schemeClr val="tx2"/>
                  </a:gs>
                </a:gsLst>
                <a:lin ang="0" scaled="1"/>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5" name="Rounded Rectangle 64"/>
              <p:cNvSpPr/>
              <p:nvPr/>
            </p:nvSpPr>
            <p:spPr>
              <a:xfrm>
                <a:off x="7518400" y="5958087"/>
                <a:ext cx="443853" cy="350176"/>
              </a:xfrm>
              <a:prstGeom prst="roundRect">
                <a:avLst/>
              </a:prstGeom>
              <a:gradFill flip="none" rotWithShape="1">
                <a:gsLst>
                  <a:gs pos="0">
                    <a:schemeClr val="accent2"/>
                  </a:gs>
                  <a:gs pos="100000">
                    <a:schemeClr val="accent4"/>
                  </a:gs>
                </a:gsLst>
                <a:lin ang="0" scaled="1"/>
                <a:tileRect/>
              </a:gra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6" name="TextBox 65"/>
              <p:cNvSpPr txBox="1"/>
              <p:nvPr/>
            </p:nvSpPr>
            <p:spPr>
              <a:xfrm>
                <a:off x="8051800" y="5239641"/>
                <a:ext cx="838200" cy="255186"/>
              </a:xfrm>
              <a:prstGeom prst="rect">
                <a:avLst/>
              </a:prstGeom>
              <a:noFill/>
            </p:spPr>
            <p:txBody>
              <a:bodyPr wrap="square" lIns="0" tIns="0" rIns="0" bIns="0" rtlCol="0">
                <a:spAutoFit/>
              </a:bodyPr>
              <a:lstStyle/>
              <a:p>
                <a:r>
                  <a:rPr lang="en-US" sz="1200" b="1" dirty="0" smtClean="0">
                    <a:solidFill>
                      <a:srgbClr val="334041"/>
                    </a:solidFill>
                  </a:rPr>
                  <a:t>SAP</a:t>
                </a:r>
              </a:p>
            </p:txBody>
          </p:sp>
          <p:sp>
            <p:nvSpPr>
              <p:cNvPr id="67" name="TextBox 66"/>
              <p:cNvSpPr txBox="1"/>
              <p:nvPr/>
            </p:nvSpPr>
            <p:spPr>
              <a:xfrm>
                <a:off x="8051800" y="5620641"/>
                <a:ext cx="1110048" cy="255186"/>
              </a:xfrm>
              <a:prstGeom prst="rect">
                <a:avLst/>
              </a:prstGeom>
              <a:noFill/>
            </p:spPr>
            <p:txBody>
              <a:bodyPr wrap="square" lIns="0" tIns="0" rIns="0" bIns="0" rtlCol="0">
                <a:spAutoFit/>
              </a:bodyPr>
              <a:lstStyle/>
              <a:p>
                <a:r>
                  <a:rPr lang="en-US" sz="1200" b="1" dirty="0" smtClean="0">
                    <a:solidFill>
                      <a:srgbClr val="334041"/>
                    </a:solidFill>
                  </a:rPr>
                  <a:t>Customer</a:t>
                </a:r>
              </a:p>
            </p:txBody>
          </p:sp>
        </p:grpSp>
        <p:sp>
          <p:nvSpPr>
            <p:cNvPr id="61" name="TextBox 60"/>
            <p:cNvSpPr txBox="1"/>
            <p:nvPr/>
          </p:nvSpPr>
          <p:spPr>
            <a:xfrm>
              <a:off x="8051799" y="5994675"/>
              <a:ext cx="1371601" cy="255186"/>
            </a:xfrm>
            <a:prstGeom prst="rect">
              <a:avLst/>
            </a:prstGeom>
            <a:noFill/>
          </p:spPr>
          <p:txBody>
            <a:bodyPr wrap="square" lIns="0" tIns="0" rIns="0" bIns="0" rtlCol="0">
              <a:spAutoFit/>
            </a:bodyPr>
            <a:lstStyle/>
            <a:p>
              <a:r>
                <a:rPr lang="en-US" sz="1200" b="1" dirty="0" smtClean="0">
                  <a:solidFill>
                    <a:srgbClr val="334041"/>
                  </a:solidFill>
                </a:rPr>
                <a:t>Cisco</a:t>
              </a:r>
            </a:p>
          </p:txBody>
        </p:sp>
      </p:grpSp>
    </p:spTree>
    <p:extLst>
      <p:ext uri="{BB962C8B-B14F-4D97-AF65-F5344CB8AC3E}">
        <p14:creationId xmlns:p14="http://schemas.microsoft.com/office/powerpoint/2010/main" val="1905398516"/>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383988" y="1368419"/>
            <a:ext cx="8315512" cy="4308481"/>
          </a:xfrm>
          <a:prstGeom prst="roundRect">
            <a:avLst>
              <a:gd name="adj" fmla="val 0"/>
            </a:avLst>
          </a:prstGeom>
          <a:gradFill flip="none" rotWithShape="1">
            <a:gsLst>
              <a:gs pos="0">
                <a:schemeClr val="tx2">
                  <a:lumMod val="40000"/>
                  <a:lumOff val="60000"/>
                  <a:alpha val="77000"/>
                </a:schemeClr>
              </a:gs>
              <a:gs pos="47000">
                <a:schemeClr val="bg1"/>
              </a:gs>
              <a:gs pos="100000">
                <a:schemeClr val="tx2">
                  <a:lumMod val="60000"/>
                  <a:lumOff val="40000"/>
                  <a:alpha val="77000"/>
                </a:schemeClr>
              </a:gs>
            </a:gsLst>
            <a:lin ang="2700000" scaled="1"/>
            <a:tileRect/>
          </a:gradFill>
          <a:ln w="19050" cmpd="sng">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lvl="0" fontAlgn="auto">
              <a:spcBef>
                <a:spcPts val="1200"/>
              </a:spcBef>
              <a:spcAft>
                <a:spcPts val="0"/>
              </a:spcAft>
              <a:buClr>
                <a:schemeClr val="accent4"/>
              </a:buClr>
              <a:buSzPct val="99000"/>
            </a:pPr>
            <a:endParaRPr lang="en-US" sz="1900" dirty="0">
              <a:solidFill>
                <a:srgbClr val="435153"/>
              </a:solidFill>
            </a:endParaRPr>
          </a:p>
        </p:txBody>
      </p:sp>
      <p:sp>
        <p:nvSpPr>
          <p:cNvPr id="2" name="Title 1"/>
          <p:cNvSpPr>
            <a:spLocks noGrp="1"/>
          </p:cNvSpPr>
          <p:nvPr>
            <p:ph type="title"/>
          </p:nvPr>
        </p:nvSpPr>
        <p:spPr>
          <a:effectLst/>
        </p:spPr>
        <p:txBody>
          <a:bodyPr/>
          <a:lstStyle/>
          <a:p>
            <a:r>
              <a:rPr lang="en-US" dirty="0" smtClean="0"/>
              <a:t>Migration Downtime Overview</a:t>
            </a:r>
            <a:endParaRPr lang="en-US" dirty="0"/>
          </a:p>
        </p:txBody>
      </p:sp>
      <p:sp>
        <p:nvSpPr>
          <p:cNvPr id="3" name="Rounded Rectangle 2"/>
          <p:cNvSpPr/>
          <p:nvPr/>
        </p:nvSpPr>
        <p:spPr>
          <a:xfrm>
            <a:off x="1784712" y="3324907"/>
            <a:ext cx="3165614" cy="1172402"/>
          </a:xfrm>
          <a:prstGeom prst="roundRect">
            <a:avLst>
              <a:gd name="adj" fmla="val 6376"/>
            </a:avLst>
          </a:prstGeom>
          <a:gradFill flip="none" rotWithShape="1">
            <a:gsLst>
              <a:gs pos="0">
                <a:schemeClr val="tx1">
                  <a:lumMod val="60000"/>
                  <a:lumOff val="40000"/>
                </a:schemeClr>
              </a:gs>
              <a:gs pos="100000">
                <a:schemeClr val="tx1">
                  <a:lumMod val="20000"/>
                  <a:lumOff val="80000"/>
                </a:schemeClr>
              </a:gs>
            </a:gsLst>
            <a:lin ang="11700000" scaled="0"/>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94638" y="1488146"/>
            <a:ext cx="1604061" cy="430887"/>
          </a:xfrm>
          <a:prstGeom prst="rect">
            <a:avLst/>
          </a:prstGeom>
          <a:gradFill flip="none" rotWithShape="1">
            <a:gsLst>
              <a:gs pos="0">
                <a:schemeClr val="accent1"/>
              </a:gs>
              <a:gs pos="100000">
                <a:schemeClr val="tx1">
                  <a:lumMod val="75000"/>
                </a:schemeClr>
              </a:gs>
            </a:gsLst>
            <a:lin ang="3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100" b="1" dirty="0" smtClean="0"/>
              <a:t>Prepare Source and</a:t>
            </a:r>
          </a:p>
          <a:p>
            <a:r>
              <a:rPr lang="en-US" sz="1100" b="1" dirty="0" smtClean="0"/>
              <a:t> Target System</a:t>
            </a:r>
            <a:endParaRPr lang="en-US" sz="1100" b="1" dirty="0"/>
          </a:p>
        </p:txBody>
      </p:sp>
      <p:sp>
        <p:nvSpPr>
          <p:cNvPr id="7" name="TextBox 6"/>
          <p:cNvSpPr txBox="1"/>
          <p:nvPr/>
        </p:nvSpPr>
        <p:spPr>
          <a:xfrm>
            <a:off x="1922811" y="1989394"/>
            <a:ext cx="1896477" cy="261610"/>
          </a:xfrm>
          <a:prstGeom prst="rect">
            <a:avLst/>
          </a:prstGeom>
          <a:gradFill flip="none" rotWithShape="1">
            <a:gsLst>
              <a:gs pos="0">
                <a:schemeClr val="accent1"/>
              </a:gs>
              <a:gs pos="100000">
                <a:schemeClr val="tx1">
                  <a:lumMod val="75000"/>
                </a:schemeClr>
              </a:gs>
            </a:gsLst>
            <a:lin ang="3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100" b="1" dirty="0" smtClean="0"/>
              <a:t>Export Source Database</a:t>
            </a:r>
          </a:p>
        </p:txBody>
      </p:sp>
      <p:sp>
        <p:nvSpPr>
          <p:cNvPr id="8" name="TextBox 7"/>
          <p:cNvSpPr txBox="1"/>
          <p:nvPr/>
        </p:nvSpPr>
        <p:spPr>
          <a:xfrm>
            <a:off x="2836663" y="2332294"/>
            <a:ext cx="1290837" cy="261610"/>
          </a:xfrm>
          <a:prstGeom prst="rect">
            <a:avLst/>
          </a:prstGeom>
          <a:gradFill flip="none" rotWithShape="1">
            <a:gsLst>
              <a:gs pos="0">
                <a:schemeClr val="accent1"/>
              </a:gs>
              <a:gs pos="100000">
                <a:schemeClr val="tx1">
                  <a:lumMod val="75000"/>
                </a:schemeClr>
              </a:gs>
            </a:gsLst>
            <a:lin ang="3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100" b="1" dirty="0" smtClean="0"/>
              <a:t>Dump Transfer</a:t>
            </a:r>
          </a:p>
        </p:txBody>
      </p:sp>
      <p:grpSp>
        <p:nvGrpSpPr>
          <p:cNvPr id="5" name="Group 4"/>
          <p:cNvGrpSpPr/>
          <p:nvPr/>
        </p:nvGrpSpPr>
        <p:grpSpPr>
          <a:xfrm>
            <a:off x="7103977" y="3729735"/>
            <a:ext cx="1455824" cy="649996"/>
            <a:chOff x="7103977" y="3729735"/>
            <a:chExt cx="1455824" cy="649996"/>
          </a:xfrm>
        </p:grpSpPr>
        <p:sp>
          <p:nvSpPr>
            <p:cNvPr id="9" name="Right Arrow 8"/>
            <p:cNvSpPr/>
            <p:nvPr/>
          </p:nvSpPr>
          <p:spPr>
            <a:xfrm>
              <a:off x="7103977" y="3729735"/>
              <a:ext cx="1455824" cy="649996"/>
            </a:xfrm>
            <a:prstGeom prst="rightArrow">
              <a:avLst/>
            </a:prstGeom>
            <a:gradFill flip="none" rotWithShape="1">
              <a:gsLst>
                <a:gs pos="41000">
                  <a:schemeClr val="accent3"/>
                </a:gs>
                <a:gs pos="100000">
                  <a:srgbClr val="FFFFFF"/>
                </a:gs>
              </a:gsLst>
              <a:lin ang="1680000" scaled="0"/>
              <a:tileRect/>
            </a:gradFill>
            <a:ln>
              <a:solidFill>
                <a:schemeClr val="tx1">
                  <a:lumMod val="60000"/>
                  <a:lumOff val="40000"/>
                </a:schemeClr>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smtClean="0"/>
            </a:p>
          </p:txBody>
        </p:sp>
        <p:sp>
          <p:nvSpPr>
            <p:cNvPr id="10" name="TextBox 9"/>
            <p:cNvSpPr txBox="1"/>
            <p:nvPr/>
          </p:nvSpPr>
          <p:spPr>
            <a:xfrm>
              <a:off x="7212313" y="3869779"/>
              <a:ext cx="1074728" cy="338554"/>
            </a:xfrm>
            <a:prstGeom prst="rect">
              <a:avLst/>
            </a:prstGeom>
            <a:noFill/>
          </p:spPr>
          <p:txBody>
            <a:bodyPr wrap="square" rtlCol="0">
              <a:spAutoFit/>
            </a:bodyPr>
            <a:lstStyle/>
            <a:p>
              <a:pPr algn="ctr"/>
              <a:r>
                <a:rPr lang="en-US" sz="1600" b="1" dirty="0" smtClean="0">
                  <a:solidFill>
                    <a:srgbClr val="334041"/>
                  </a:solidFill>
                </a:rPr>
                <a:t>Go-Live</a:t>
              </a:r>
              <a:endParaRPr lang="en-US" sz="1600" b="1" dirty="0">
                <a:solidFill>
                  <a:srgbClr val="334041"/>
                </a:solidFill>
              </a:endParaRPr>
            </a:p>
          </p:txBody>
        </p:sp>
      </p:grpSp>
      <p:sp>
        <p:nvSpPr>
          <p:cNvPr id="11" name="TextBox 10"/>
          <p:cNvSpPr txBox="1"/>
          <p:nvPr/>
        </p:nvSpPr>
        <p:spPr>
          <a:xfrm>
            <a:off x="2298700" y="2661313"/>
            <a:ext cx="1898354" cy="261610"/>
          </a:xfrm>
          <a:prstGeom prst="rect">
            <a:avLst/>
          </a:prstGeom>
          <a:gradFill flip="none" rotWithShape="1">
            <a:gsLst>
              <a:gs pos="0">
                <a:schemeClr val="accent1"/>
              </a:gs>
              <a:gs pos="100000">
                <a:schemeClr val="tx1">
                  <a:lumMod val="75000"/>
                </a:schemeClr>
              </a:gs>
            </a:gsLst>
            <a:lin ang="3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100" b="1" dirty="0" smtClean="0"/>
              <a:t>Import Target Database</a:t>
            </a:r>
          </a:p>
        </p:txBody>
      </p:sp>
      <p:sp>
        <p:nvSpPr>
          <p:cNvPr id="13" name="TextBox 12"/>
          <p:cNvSpPr txBox="1"/>
          <p:nvPr/>
        </p:nvSpPr>
        <p:spPr>
          <a:xfrm>
            <a:off x="5794643" y="3606624"/>
            <a:ext cx="1223433" cy="261610"/>
          </a:xfrm>
          <a:prstGeom prst="rect">
            <a:avLst/>
          </a:prstGeom>
          <a:gradFill flip="none" rotWithShape="1">
            <a:gsLst>
              <a:gs pos="0">
                <a:schemeClr val="accent1"/>
              </a:gs>
              <a:gs pos="100000">
                <a:schemeClr val="tx1">
                  <a:lumMod val="75000"/>
                </a:schemeClr>
              </a:gs>
            </a:gsLst>
            <a:lin ang="3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100" b="1" dirty="0" smtClean="0"/>
              <a:t>Tests</a:t>
            </a:r>
          </a:p>
        </p:txBody>
      </p:sp>
      <p:cxnSp>
        <p:nvCxnSpPr>
          <p:cNvPr id="14" name="Straight Connector 13"/>
          <p:cNvCxnSpPr/>
          <p:nvPr/>
        </p:nvCxnSpPr>
        <p:spPr>
          <a:xfrm flipV="1">
            <a:off x="7056339" y="1470161"/>
            <a:ext cx="0" cy="342039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065867" y="1470161"/>
            <a:ext cx="932813" cy="40011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000" b="1" dirty="0" smtClean="0">
                <a:solidFill>
                  <a:srgbClr val="FFFFFF"/>
                </a:solidFill>
              </a:rPr>
              <a:t>Go / No-Go Decision</a:t>
            </a:r>
          </a:p>
        </p:txBody>
      </p:sp>
      <p:sp>
        <p:nvSpPr>
          <p:cNvPr id="17" name="Left Brace 16"/>
          <p:cNvSpPr/>
          <p:nvPr/>
        </p:nvSpPr>
        <p:spPr>
          <a:xfrm rot="10800000">
            <a:off x="4305299" y="1976692"/>
            <a:ext cx="645023" cy="930837"/>
          </a:xfrm>
          <a:prstGeom prst="leftBrace">
            <a:avLst>
              <a:gd name="adj1" fmla="val 902"/>
              <a:gd name="adj2" fmla="val 51203"/>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18" name="TextBox 17"/>
          <p:cNvSpPr txBox="1"/>
          <p:nvPr/>
        </p:nvSpPr>
        <p:spPr>
          <a:xfrm>
            <a:off x="5003800" y="2258038"/>
            <a:ext cx="1524000" cy="307777"/>
          </a:xfrm>
          <a:prstGeom prst="rect">
            <a:avLst/>
          </a:prstGeom>
          <a:noFill/>
        </p:spPr>
        <p:txBody>
          <a:bodyPr wrap="square" rtlCol="0">
            <a:spAutoFit/>
          </a:bodyPr>
          <a:lstStyle/>
          <a:p>
            <a:r>
              <a:rPr lang="en-US" sz="1400" b="1" dirty="0" smtClean="0">
                <a:solidFill>
                  <a:schemeClr val="accent6"/>
                </a:solidFill>
              </a:rPr>
              <a:t>Export/Import</a:t>
            </a:r>
          </a:p>
        </p:txBody>
      </p:sp>
      <p:sp>
        <p:nvSpPr>
          <p:cNvPr id="19" name="TextBox 18"/>
          <p:cNvSpPr txBox="1"/>
          <p:nvPr/>
        </p:nvSpPr>
        <p:spPr>
          <a:xfrm>
            <a:off x="2201862" y="3378615"/>
            <a:ext cx="2331314" cy="830997"/>
          </a:xfrm>
          <a:prstGeom prst="rect">
            <a:avLst/>
          </a:prstGeom>
          <a:noFill/>
        </p:spPr>
        <p:txBody>
          <a:bodyPr wrap="square" lIns="0" tIns="0" rIns="0" bIns="0" rtlCol="0">
            <a:spAutoFit/>
          </a:bodyPr>
          <a:lstStyle/>
          <a:p>
            <a:pPr algn="ctr"/>
            <a:r>
              <a:rPr lang="en-US" b="1" dirty="0" smtClean="0">
                <a:solidFill>
                  <a:srgbClr val="334041"/>
                </a:solidFill>
              </a:rPr>
              <a:t>ECC = ~ 7-9 </a:t>
            </a:r>
            <a:r>
              <a:rPr lang="en-US" b="1" dirty="0" err="1" smtClean="0">
                <a:solidFill>
                  <a:srgbClr val="334041"/>
                </a:solidFill>
              </a:rPr>
              <a:t>hrs</a:t>
            </a:r>
            <a:endParaRPr lang="en-US" b="1" dirty="0" smtClean="0">
              <a:solidFill>
                <a:srgbClr val="334041"/>
              </a:solidFill>
            </a:endParaRPr>
          </a:p>
          <a:p>
            <a:pPr algn="ctr"/>
            <a:r>
              <a:rPr lang="en-US" b="1" dirty="0" smtClean="0">
                <a:solidFill>
                  <a:srgbClr val="334041"/>
                </a:solidFill>
              </a:rPr>
              <a:t>SCM = ~ 4-6 </a:t>
            </a:r>
            <a:r>
              <a:rPr lang="en-US" b="1" dirty="0" err="1" smtClean="0">
                <a:solidFill>
                  <a:srgbClr val="334041"/>
                </a:solidFill>
              </a:rPr>
              <a:t>hrs</a:t>
            </a:r>
            <a:endParaRPr lang="en-US" b="1" dirty="0" smtClean="0">
              <a:solidFill>
                <a:srgbClr val="334041"/>
              </a:solidFill>
            </a:endParaRPr>
          </a:p>
          <a:p>
            <a:pPr algn="ctr"/>
            <a:r>
              <a:rPr lang="en-US" b="1" dirty="0" smtClean="0">
                <a:solidFill>
                  <a:srgbClr val="334041"/>
                </a:solidFill>
              </a:rPr>
              <a:t>BW = </a:t>
            </a:r>
            <a:r>
              <a:rPr lang="en-US" b="1" dirty="0">
                <a:solidFill>
                  <a:srgbClr val="334041"/>
                </a:solidFill>
              </a:rPr>
              <a:t>~ </a:t>
            </a:r>
            <a:r>
              <a:rPr lang="en-US" b="1" dirty="0" smtClean="0">
                <a:solidFill>
                  <a:srgbClr val="334041"/>
                </a:solidFill>
              </a:rPr>
              <a:t>8-10 </a:t>
            </a:r>
            <a:r>
              <a:rPr lang="en-US" b="1" dirty="0" err="1" smtClean="0">
                <a:solidFill>
                  <a:srgbClr val="334041"/>
                </a:solidFill>
              </a:rPr>
              <a:t>hrs</a:t>
            </a:r>
            <a:endParaRPr lang="en-US" b="1" dirty="0" smtClean="0">
              <a:solidFill>
                <a:srgbClr val="334041"/>
              </a:solidFill>
            </a:endParaRPr>
          </a:p>
        </p:txBody>
      </p:sp>
      <p:cxnSp>
        <p:nvCxnSpPr>
          <p:cNvPr id="20" name="Straight Arrow Connector 19"/>
          <p:cNvCxnSpPr/>
          <p:nvPr/>
        </p:nvCxnSpPr>
        <p:spPr>
          <a:xfrm>
            <a:off x="1986311" y="3175415"/>
            <a:ext cx="2768502" cy="0"/>
          </a:xfrm>
          <a:prstGeom prst="straightConnector1">
            <a:avLst/>
          </a:prstGeom>
          <a:ln w="3810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60911" y="4218365"/>
            <a:ext cx="2819400" cy="215444"/>
          </a:xfrm>
          <a:prstGeom prst="rect">
            <a:avLst/>
          </a:prstGeom>
          <a:noFill/>
        </p:spPr>
        <p:txBody>
          <a:bodyPr wrap="square" lIns="0" tIns="0" rIns="0" bIns="0" rtlCol="0">
            <a:spAutoFit/>
          </a:bodyPr>
          <a:lstStyle/>
          <a:p>
            <a:pPr algn="ctr"/>
            <a:r>
              <a:rPr lang="en-US" sz="1400" i="1" dirty="0" smtClean="0">
                <a:solidFill>
                  <a:srgbClr val="334041"/>
                </a:solidFill>
              </a:rPr>
              <a:t>Estimated export/import times </a:t>
            </a:r>
          </a:p>
        </p:txBody>
      </p:sp>
      <p:sp>
        <p:nvSpPr>
          <p:cNvPr id="12" name="TextBox 11"/>
          <p:cNvSpPr txBox="1"/>
          <p:nvPr/>
        </p:nvSpPr>
        <p:spPr>
          <a:xfrm>
            <a:off x="4961170" y="3078686"/>
            <a:ext cx="2709629" cy="261610"/>
          </a:xfrm>
          <a:prstGeom prst="rect">
            <a:avLst/>
          </a:prstGeom>
          <a:gradFill flip="none" rotWithShape="1">
            <a:gsLst>
              <a:gs pos="0">
                <a:schemeClr val="accent1"/>
              </a:gs>
              <a:gs pos="100000">
                <a:schemeClr val="tx1">
                  <a:lumMod val="75000"/>
                </a:schemeClr>
              </a:gs>
            </a:gsLst>
            <a:lin ang="30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100" b="1" dirty="0" smtClean="0"/>
              <a:t>Post Migration Tasks – </a:t>
            </a:r>
            <a:r>
              <a:rPr lang="en-US" sz="1100" b="1" dirty="0" err="1" smtClean="0"/>
              <a:t>SGEN</a:t>
            </a:r>
            <a:r>
              <a:rPr lang="en-US" sz="1100" b="1" dirty="0" smtClean="0"/>
              <a:t>, Stats…  </a:t>
            </a:r>
            <a:endParaRPr lang="en-US" sz="1100" b="1" dirty="0"/>
          </a:p>
        </p:txBody>
      </p:sp>
      <p:sp>
        <p:nvSpPr>
          <p:cNvPr id="4" name="Left-Right Arrow 3"/>
          <p:cNvSpPr/>
          <p:nvPr/>
        </p:nvSpPr>
        <p:spPr>
          <a:xfrm>
            <a:off x="1717008" y="4576119"/>
            <a:ext cx="5399669" cy="592781"/>
          </a:xfrm>
          <a:prstGeom prst="leftRightArrow">
            <a:avLst>
              <a:gd name="adj1" fmla="val 50000"/>
              <a:gd name="adj2" fmla="val 57825"/>
            </a:avLst>
          </a:prstGeom>
          <a:gradFill flip="none" rotWithShape="1">
            <a:gsLst>
              <a:gs pos="0">
                <a:schemeClr val="accent4"/>
              </a:gs>
              <a:gs pos="100000">
                <a:schemeClr val="accent2"/>
              </a:gs>
            </a:gsLst>
            <a:lin ang="2160000" scaled="0"/>
            <a:tileRect/>
          </a:gradFill>
          <a:ln>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TextBox 15"/>
          <p:cNvSpPr txBox="1"/>
          <p:nvPr/>
        </p:nvSpPr>
        <p:spPr>
          <a:xfrm>
            <a:off x="2384130" y="4705705"/>
            <a:ext cx="4065424" cy="307777"/>
          </a:xfrm>
          <a:prstGeom prst="rect">
            <a:avLst/>
          </a:prstGeom>
          <a:noFill/>
        </p:spPr>
        <p:txBody>
          <a:bodyPr wrap="square" rtlCol="0">
            <a:spAutoFit/>
          </a:bodyPr>
          <a:lstStyle/>
          <a:p>
            <a:pPr algn="ctr"/>
            <a:r>
              <a:rPr lang="en-US" sz="1400" b="1" dirty="0" smtClean="0">
                <a:solidFill>
                  <a:schemeClr val="bg1"/>
                </a:solidFill>
              </a:rPr>
              <a:t>TOTAL SYSTEM DOWNTIME </a:t>
            </a:r>
          </a:p>
        </p:txBody>
      </p:sp>
      <p:sp>
        <p:nvSpPr>
          <p:cNvPr id="28" name="Rounded Rectangle 27"/>
          <p:cNvSpPr/>
          <p:nvPr/>
        </p:nvSpPr>
        <p:spPr>
          <a:xfrm>
            <a:off x="2503522" y="5143499"/>
            <a:ext cx="3859178" cy="1028701"/>
          </a:xfrm>
          <a:prstGeom prst="roundRect">
            <a:avLst>
              <a:gd name="adj" fmla="val 6376"/>
            </a:avLst>
          </a:prstGeom>
          <a:gradFill flip="none" rotWithShape="1">
            <a:gsLst>
              <a:gs pos="0">
                <a:schemeClr val="accent5"/>
              </a:gs>
              <a:gs pos="100000">
                <a:schemeClr val="accent2"/>
              </a:gs>
            </a:gsLst>
            <a:lin ang="1620000" scaled="0"/>
            <a:tileRect/>
          </a:gradFill>
          <a:ln w="12700">
            <a:solidFill>
              <a:schemeClr val="accent4"/>
            </a:solidFill>
          </a:ln>
          <a:effectLst>
            <a:outerShdw blurRad="111125"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708417" y="5244068"/>
            <a:ext cx="3550988" cy="789960"/>
          </a:xfrm>
          <a:prstGeom prst="rect">
            <a:avLst/>
          </a:prstGeom>
          <a:noFill/>
        </p:spPr>
        <p:txBody>
          <a:bodyPr wrap="square" lIns="0" tIns="0" rIns="0" bIns="0" rtlCol="0">
            <a:spAutoFit/>
          </a:bodyPr>
          <a:lstStyle/>
          <a:p>
            <a:pPr marL="100584" indent="-192024">
              <a:spcAft>
                <a:spcPts val="200"/>
              </a:spcAft>
              <a:buFont typeface="Arial" pitchFamily="34" charset="0"/>
              <a:buChar char="•"/>
            </a:pPr>
            <a:r>
              <a:rPr lang="en-US" sz="1600" b="1" dirty="0" smtClean="0">
                <a:solidFill>
                  <a:schemeClr val="bg1"/>
                </a:solidFill>
              </a:rPr>
              <a:t>Wave 1:  8/24/13 – request 24 </a:t>
            </a:r>
            <a:r>
              <a:rPr lang="en-US" sz="1600" b="1" dirty="0" err="1" smtClean="0">
                <a:solidFill>
                  <a:schemeClr val="bg1"/>
                </a:solidFill>
              </a:rPr>
              <a:t>hrs</a:t>
            </a:r>
            <a:endParaRPr lang="en-US" sz="1600" b="1" dirty="0" smtClean="0">
              <a:solidFill>
                <a:schemeClr val="bg1"/>
              </a:solidFill>
            </a:endParaRPr>
          </a:p>
          <a:p>
            <a:pPr marL="100584" indent="-192024">
              <a:spcAft>
                <a:spcPts val="200"/>
              </a:spcAft>
              <a:buFont typeface="Arial" pitchFamily="34" charset="0"/>
              <a:buChar char="•"/>
            </a:pPr>
            <a:r>
              <a:rPr lang="en-US" sz="1600" b="1" dirty="0" smtClean="0">
                <a:solidFill>
                  <a:schemeClr val="bg1"/>
                </a:solidFill>
              </a:rPr>
              <a:t>Wave 2:  9/21/13 – request 36 </a:t>
            </a:r>
            <a:r>
              <a:rPr lang="en-US" sz="1600" b="1" dirty="0" err="1" smtClean="0">
                <a:solidFill>
                  <a:schemeClr val="bg1"/>
                </a:solidFill>
              </a:rPr>
              <a:t>hrs</a:t>
            </a:r>
            <a:endParaRPr lang="en-US" sz="1600" b="1" dirty="0" smtClean="0">
              <a:solidFill>
                <a:schemeClr val="bg1"/>
              </a:solidFill>
            </a:endParaRPr>
          </a:p>
          <a:p>
            <a:pPr marL="100584" indent="-192024">
              <a:spcAft>
                <a:spcPts val="200"/>
              </a:spcAft>
              <a:buFont typeface="Arial" pitchFamily="34" charset="0"/>
              <a:buChar char="•"/>
            </a:pPr>
            <a:r>
              <a:rPr lang="en-US" sz="1600" b="1" dirty="0" smtClean="0">
                <a:solidFill>
                  <a:schemeClr val="bg1"/>
                </a:solidFill>
              </a:rPr>
              <a:t>Wave 3:  11/2/13 – request 36 </a:t>
            </a:r>
            <a:r>
              <a:rPr lang="en-US" sz="1600" b="1" dirty="0" err="1" smtClean="0">
                <a:solidFill>
                  <a:schemeClr val="bg1"/>
                </a:solidFill>
              </a:rPr>
              <a:t>hrs</a:t>
            </a:r>
            <a:endParaRPr lang="en-US" sz="1600" b="1" dirty="0" smtClean="0">
              <a:solidFill>
                <a:schemeClr val="bg1"/>
              </a:solidFill>
            </a:endParaRPr>
          </a:p>
        </p:txBody>
      </p:sp>
    </p:spTree>
    <p:extLst>
      <p:ext uri="{BB962C8B-B14F-4D97-AF65-F5344CB8AC3E}">
        <p14:creationId xmlns:p14="http://schemas.microsoft.com/office/powerpoint/2010/main" val="2539957182"/>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 Single Corner Rectangle 23"/>
          <p:cNvSpPr/>
          <p:nvPr/>
        </p:nvSpPr>
        <p:spPr>
          <a:xfrm>
            <a:off x="380998" y="1390963"/>
            <a:ext cx="4038599" cy="1425677"/>
          </a:xfrm>
          <a:prstGeom prst="round1Rect">
            <a:avLst>
              <a:gd name="adj" fmla="val 33688"/>
            </a:avLst>
          </a:prstGeom>
          <a:gradFill flip="none" rotWithShape="1">
            <a:gsLst>
              <a:gs pos="0">
                <a:schemeClr val="accent3">
                  <a:lumMod val="10000"/>
                </a:schemeClr>
              </a:gs>
              <a:gs pos="100000">
                <a:srgbClr val="004B6B"/>
              </a:gs>
            </a:gsLst>
            <a:lin ang="19380000" scaled="0"/>
            <a:tileRect/>
          </a:gradFill>
          <a:ln>
            <a:solidFill>
              <a:schemeClr val="bg1"/>
            </a:solid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5" name="Round Single Corner Rectangle 24"/>
          <p:cNvSpPr/>
          <p:nvPr/>
        </p:nvSpPr>
        <p:spPr>
          <a:xfrm>
            <a:off x="380999" y="2969040"/>
            <a:ext cx="4038599" cy="1425677"/>
          </a:xfrm>
          <a:prstGeom prst="round1Rect">
            <a:avLst>
              <a:gd name="adj" fmla="val 33688"/>
            </a:avLst>
          </a:prstGeom>
          <a:gradFill flip="none" rotWithShape="1">
            <a:gsLst>
              <a:gs pos="0">
                <a:srgbClr val="0C6467"/>
              </a:gs>
              <a:gs pos="100000">
                <a:srgbClr val="41B5A1"/>
              </a:gs>
            </a:gsLst>
            <a:lin ang="19380000" scaled="0"/>
            <a:tileRect/>
          </a:gradFill>
          <a:ln>
            <a:solidFill>
              <a:schemeClr val="bg1"/>
            </a:solid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6" name="Round Single Corner Rectangle 25"/>
          <p:cNvSpPr/>
          <p:nvPr/>
        </p:nvSpPr>
        <p:spPr>
          <a:xfrm>
            <a:off x="380999" y="4558749"/>
            <a:ext cx="4038599" cy="1425677"/>
          </a:xfrm>
          <a:prstGeom prst="round1Rect">
            <a:avLst>
              <a:gd name="adj" fmla="val 33688"/>
            </a:avLst>
          </a:prstGeom>
          <a:gradFill flip="none" rotWithShape="1">
            <a:gsLst>
              <a:gs pos="0">
                <a:schemeClr val="tx2"/>
              </a:gs>
              <a:gs pos="100000">
                <a:schemeClr val="accent5"/>
              </a:gs>
            </a:gsLst>
            <a:lin ang="19380000" scaled="0"/>
            <a:tileRect/>
          </a:gradFill>
          <a:ln>
            <a:solidFill>
              <a:schemeClr val="bg1"/>
            </a:solid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7" name="Round Single Corner Rectangle 26"/>
          <p:cNvSpPr/>
          <p:nvPr/>
        </p:nvSpPr>
        <p:spPr>
          <a:xfrm>
            <a:off x="4610101" y="1390963"/>
            <a:ext cx="4038599" cy="1425677"/>
          </a:xfrm>
          <a:prstGeom prst="round1Rect">
            <a:avLst>
              <a:gd name="adj" fmla="val 33688"/>
            </a:avLst>
          </a:prstGeom>
          <a:gradFill flip="none" rotWithShape="1">
            <a:gsLst>
              <a:gs pos="0">
                <a:schemeClr val="accent4"/>
              </a:gs>
              <a:gs pos="100000">
                <a:schemeClr val="tx2"/>
              </a:gs>
            </a:gsLst>
            <a:lin ang="19380000" scaled="0"/>
            <a:tileRect/>
          </a:gradFill>
          <a:ln>
            <a:solidFill>
              <a:schemeClr val="bg1"/>
            </a:solid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8" name="Round Single Corner Rectangle 27"/>
          <p:cNvSpPr/>
          <p:nvPr/>
        </p:nvSpPr>
        <p:spPr>
          <a:xfrm>
            <a:off x="4610101" y="2969040"/>
            <a:ext cx="4038599" cy="1425677"/>
          </a:xfrm>
          <a:prstGeom prst="round1Rect">
            <a:avLst>
              <a:gd name="adj" fmla="val 33688"/>
            </a:avLst>
          </a:prstGeom>
          <a:gradFill flip="none" rotWithShape="1">
            <a:gsLst>
              <a:gs pos="0">
                <a:schemeClr val="tx1">
                  <a:lumMod val="75000"/>
                </a:schemeClr>
              </a:gs>
              <a:gs pos="100000">
                <a:schemeClr val="tx1"/>
              </a:gs>
            </a:gsLst>
            <a:lin ang="19380000" scaled="0"/>
            <a:tileRect/>
          </a:gradFill>
          <a:ln>
            <a:solidFill>
              <a:schemeClr val="bg1"/>
            </a:solid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9" name="Round Single Corner Rectangle 28"/>
          <p:cNvSpPr/>
          <p:nvPr/>
        </p:nvSpPr>
        <p:spPr>
          <a:xfrm>
            <a:off x="4610101" y="4558749"/>
            <a:ext cx="4038599" cy="1425677"/>
          </a:xfrm>
          <a:prstGeom prst="round1Rect">
            <a:avLst>
              <a:gd name="adj" fmla="val 33688"/>
            </a:avLst>
          </a:prstGeom>
          <a:gradFill flip="none" rotWithShape="1">
            <a:gsLst>
              <a:gs pos="0">
                <a:schemeClr val="accent6">
                  <a:lumMod val="75000"/>
                </a:schemeClr>
              </a:gs>
              <a:gs pos="100000">
                <a:schemeClr val="accent6">
                  <a:lumMod val="60000"/>
                  <a:lumOff val="40000"/>
                </a:schemeClr>
              </a:gs>
            </a:gsLst>
            <a:lin ang="19380000" scaled="0"/>
            <a:tileRect/>
          </a:gradFill>
          <a:ln>
            <a:solidFill>
              <a:schemeClr val="bg1"/>
            </a:solid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p:txBody>
          <a:bodyPr/>
          <a:lstStyle/>
          <a:p>
            <a:r>
              <a:rPr lang="en-US" dirty="0" smtClean="0"/>
              <a:t>SAP Migration Team</a:t>
            </a:r>
            <a:endParaRPr lang="en-US"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13300" y="4746782"/>
            <a:ext cx="814624" cy="105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13299" y="3165314"/>
            <a:ext cx="814625" cy="108616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813299" y="1546383"/>
            <a:ext cx="814625" cy="108616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70567" y="1555805"/>
            <a:ext cx="814625" cy="1086167"/>
          </a:xfrm>
          <a:prstGeom prst="rect">
            <a:avLst/>
          </a:prstGeom>
        </p:spPr>
      </p:pic>
      <p:sp>
        <p:nvSpPr>
          <p:cNvPr id="9" name="Rectangle 8"/>
          <p:cNvSpPr/>
          <p:nvPr/>
        </p:nvSpPr>
        <p:spPr>
          <a:xfrm>
            <a:off x="1524892" y="1619306"/>
            <a:ext cx="2876233" cy="108616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b="1" dirty="0">
                <a:solidFill>
                  <a:schemeClr val="bg1"/>
                </a:solidFill>
              </a:rPr>
              <a:t>Rajiv </a:t>
            </a:r>
            <a:r>
              <a:rPr lang="en-US" sz="1400" b="1" dirty="0" smtClean="0">
                <a:solidFill>
                  <a:schemeClr val="bg1"/>
                </a:solidFill>
              </a:rPr>
              <a:t>Thomas</a:t>
            </a:r>
          </a:p>
          <a:p>
            <a:pPr>
              <a:spcAft>
                <a:spcPts val="400"/>
              </a:spcAft>
            </a:pPr>
            <a:r>
              <a:rPr lang="en-US" sz="1400" dirty="0" smtClean="0">
                <a:solidFill>
                  <a:schemeClr val="bg1"/>
                </a:solidFill>
              </a:rPr>
              <a:t>Lead SAP Solutions Architect</a:t>
            </a:r>
          </a:p>
          <a:p>
            <a:r>
              <a:rPr lang="en-US" sz="1200" i="1" dirty="0" smtClean="0">
                <a:solidFill>
                  <a:schemeClr val="bg1"/>
                </a:solidFill>
              </a:rPr>
              <a:t>18+ </a:t>
            </a:r>
            <a:r>
              <a:rPr lang="en-US" sz="1200" i="1" dirty="0">
                <a:solidFill>
                  <a:schemeClr val="bg1"/>
                </a:solidFill>
              </a:rPr>
              <a:t>years specializing in SAP </a:t>
            </a:r>
            <a:r>
              <a:rPr lang="en-US" sz="1200" i="1" dirty="0" smtClean="0">
                <a:solidFill>
                  <a:schemeClr val="bg1"/>
                </a:solidFill>
              </a:rPr>
              <a:t>architectures </a:t>
            </a:r>
            <a:r>
              <a:rPr lang="en-US" sz="1200" i="1" dirty="0">
                <a:solidFill>
                  <a:schemeClr val="bg1"/>
                </a:solidFill>
              </a:rPr>
              <a:t>and </a:t>
            </a:r>
            <a:r>
              <a:rPr lang="en-US" sz="1200" i="1" dirty="0" smtClean="0">
                <a:solidFill>
                  <a:schemeClr val="bg1"/>
                </a:solidFill>
              </a:rPr>
              <a:t>migration </a:t>
            </a:r>
            <a:r>
              <a:rPr lang="en-US" sz="1200" i="1" dirty="0">
                <a:solidFill>
                  <a:schemeClr val="bg1"/>
                </a:solidFill>
              </a:rPr>
              <a:t>s</a:t>
            </a:r>
            <a:r>
              <a:rPr lang="en-US" sz="1200" i="1" dirty="0" smtClean="0">
                <a:solidFill>
                  <a:schemeClr val="bg1"/>
                </a:solidFill>
              </a:rPr>
              <a:t>trategy</a:t>
            </a:r>
            <a:endParaRPr lang="en-US" sz="1200" i="1" dirty="0">
              <a:solidFill>
                <a:schemeClr val="bg1"/>
              </a:solidFill>
            </a:endParaRPr>
          </a:p>
        </p:txBody>
      </p:sp>
      <p:sp>
        <p:nvSpPr>
          <p:cNvPr id="12" name="Rectangle 11"/>
          <p:cNvSpPr/>
          <p:nvPr/>
        </p:nvSpPr>
        <p:spPr>
          <a:xfrm>
            <a:off x="5803639" y="1457482"/>
            <a:ext cx="2895441" cy="108616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00" b="1" dirty="0" smtClean="0">
                <a:solidFill>
                  <a:srgbClr val="FFFFFF"/>
                </a:solidFill>
              </a:rPr>
              <a:t>Jennifer Cooney</a:t>
            </a:r>
          </a:p>
          <a:p>
            <a:pPr>
              <a:spcAft>
                <a:spcPts val="400"/>
              </a:spcAft>
            </a:pPr>
            <a:r>
              <a:rPr lang="en-US" sz="1400" dirty="0" smtClean="0">
                <a:solidFill>
                  <a:srgbClr val="FFFFFF"/>
                </a:solidFill>
              </a:rPr>
              <a:t>Engagement Manager</a:t>
            </a:r>
          </a:p>
          <a:p>
            <a:r>
              <a:rPr lang="en-US" sz="1200" i="1" dirty="0" smtClean="0">
                <a:solidFill>
                  <a:srgbClr val="FFFFFF"/>
                </a:solidFill>
              </a:rPr>
              <a:t>Program Management specialist focused on enterprise data center projects for SAP and cloud</a:t>
            </a:r>
            <a:endParaRPr lang="en-US" sz="1200" i="1" dirty="0">
              <a:solidFill>
                <a:srgbClr val="FFFFFF"/>
              </a:solidFill>
            </a:endParaRPr>
          </a:p>
        </p:txBody>
      </p:sp>
      <p:sp>
        <p:nvSpPr>
          <p:cNvPr id="13" name="Rectangle 12"/>
          <p:cNvSpPr/>
          <p:nvPr/>
        </p:nvSpPr>
        <p:spPr>
          <a:xfrm>
            <a:off x="5810566" y="3089489"/>
            <a:ext cx="2888514" cy="81331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00" b="1" dirty="0">
                <a:solidFill>
                  <a:srgbClr val="FFFFFF"/>
                </a:solidFill>
              </a:rPr>
              <a:t>Mark </a:t>
            </a:r>
            <a:r>
              <a:rPr lang="en-US" sz="1400" b="1" dirty="0" smtClean="0">
                <a:solidFill>
                  <a:srgbClr val="FFFFFF"/>
                </a:solidFill>
              </a:rPr>
              <a:t>Juza</a:t>
            </a:r>
          </a:p>
          <a:p>
            <a:pPr>
              <a:spcAft>
                <a:spcPts val="400"/>
              </a:spcAft>
            </a:pPr>
            <a:r>
              <a:rPr lang="en-US" sz="1400" dirty="0">
                <a:solidFill>
                  <a:srgbClr val="FFFFFF"/>
                </a:solidFill>
              </a:rPr>
              <a:t>Lead Migration Consultant</a:t>
            </a:r>
          </a:p>
          <a:p>
            <a:r>
              <a:rPr lang="en-US" sz="1200" i="1" dirty="0" smtClean="0">
                <a:solidFill>
                  <a:srgbClr val="FFFFFF"/>
                </a:solidFill>
              </a:rPr>
              <a:t>8+ </a:t>
            </a:r>
            <a:r>
              <a:rPr lang="en-US" sz="1200" i="1" dirty="0">
                <a:solidFill>
                  <a:srgbClr val="FFFFFF"/>
                </a:solidFill>
              </a:rPr>
              <a:t>years of SAP experience, focused on OS/DB </a:t>
            </a:r>
            <a:r>
              <a:rPr lang="en-US" sz="1200" i="1" dirty="0" smtClean="0">
                <a:solidFill>
                  <a:srgbClr val="FFFFFF"/>
                </a:solidFill>
              </a:rPr>
              <a:t>migration, HANA, and virtualized architectures</a:t>
            </a:r>
            <a:endParaRPr lang="en-US" sz="1200" b="1" dirty="0" smtClean="0">
              <a:solidFill>
                <a:srgbClr val="FFFFFF"/>
              </a:solidFill>
            </a:endParaRPr>
          </a:p>
          <a:p>
            <a:endParaRPr lang="en-US" sz="1200" b="1" dirty="0">
              <a:solidFill>
                <a:srgbClr val="FFFFFF"/>
              </a:solidFill>
            </a:endParaRPr>
          </a:p>
        </p:txBody>
      </p:sp>
      <p:sp>
        <p:nvSpPr>
          <p:cNvPr id="14" name="Rectangle 13"/>
          <p:cNvSpPr/>
          <p:nvPr/>
        </p:nvSpPr>
        <p:spPr>
          <a:xfrm>
            <a:off x="5810566" y="4713216"/>
            <a:ext cx="2888514" cy="108616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00" b="1" dirty="0" err="1" smtClean="0">
                <a:solidFill>
                  <a:srgbClr val="FFFFFF"/>
                </a:solidFill>
              </a:rPr>
              <a:t>Jorg</a:t>
            </a:r>
            <a:r>
              <a:rPr lang="en-US" sz="1400" b="1" dirty="0" smtClean="0">
                <a:solidFill>
                  <a:srgbClr val="FFFFFF"/>
                </a:solidFill>
              </a:rPr>
              <a:t> </a:t>
            </a:r>
            <a:r>
              <a:rPr lang="en-US" sz="1400" b="1" dirty="0" err="1" smtClean="0">
                <a:solidFill>
                  <a:srgbClr val="FFFFFF"/>
                </a:solidFill>
              </a:rPr>
              <a:t>Wolters</a:t>
            </a:r>
            <a:endParaRPr lang="en-US" sz="1400" b="1" dirty="0">
              <a:solidFill>
                <a:srgbClr val="FFFFFF"/>
              </a:solidFill>
            </a:endParaRPr>
          </a:p>
          <a:p>
            <a:pPr>
              <a:spcAft>
                <a:spcPts val="400"/>
              </a:spcAft>
            </a:pPr>
            <a:r>
              <a:rPr lang="en-US" sz="1400" dirty="0" smtClean="0">
                <a:solidFill>
                  <a:srgbClr val="FFFFFF"/>
                </a:solidFill>
              </a:rPr>
              <a:t>SAP Performance Specialist</a:t>
            </a:r>
            <a:endParaRPr lang="en-US" sz="1400" dirty="0">
              <a:solidFill>
                <a:srgbClr val="FFFFFF"/>
              </a:solidFill>
            </a:endParaRPr>
          </a:p>
          <a:p>
            <a:r>
              <a:rPr lang="en-US" sz="1200" i="1" dirty="0" smtClean="0">
                <a:solidFill>
                  <a:srgbClr val="FFFFFF"/>
                </a:solidFill>
              </a:rPr>
              <a:t>15+ </a:t>
            </a:r>
            <a:r>
              <a:rPr lang="en-US" sz="1200" i="1" dirty="0">
                <a:solidFill>
                  <a:srgbClr val="FFFFFF"/>
                </a:solidFill>
              </a:rPr>
              <a:t>years of SAP experience, focused on </a:t>
            </a:r>
            <a:r>
              <a:rPr lang="en-US" sz="1200" i="1" dirty="0" smtClean="0">
                <a:solidFill>
                  <a:srgbClr val="FFFFFF"/>
                </a:solidFill>
              </a:rPr>
              <a:t>SAP migration and SAP analytics performance.</a:t>
            </a:r>
            <a:endParaRPr lang="en-US" sz="1200" dirty="0">
              <a:solidFill>
                <a:srgbClr val="FFFFFF"/>
              </a:solidFill>
            </a:endParaRPr>
          </a:p>
        </p:txBody>
      </p:sp>
      <p:pic>
        <p:nvPicPr>
          <p:cNvPr id="4" name="Picture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70567" y="3154126"/>
            <a:ext cx="814625" cy="1086168"/>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70567" y="4751316"/>
            <a:ext cx="814625" cy="1086166"/>
          </a:xfrm>
          <a:prstGeom prst="rect">
            <a:avLst/>
          </a:prstGeom>
        </p:spPr>
      </p:pic>
      <p:sp>
        <p:nvSpPr>
          <p:cNvPr id="10" name="Rectangle 9"/>
          <p:cNvSpPr/>
          <p:nvPr/>
        </p:nvSpPr>
        <p:spPr>
          <a:xfrm>
            <a:off x="1524892" y="3089489"/>
            <a:ext cx="2869307" cy="108616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400" b="1" dirty="0">
                <a:solidFill>
                  <a:srgbClr val="FFFFFF"/>
                </a:solidFill>
              </a:rPr>
              <a:t>Frank </a:t>
            </a:r>
            <a:r>
              <a:rPr lang="en-US" sz="1400" b="1" dirty="0" smtClean="0">
                <a:solidFill>
                  <a:srgbClr val="FFFFFF"/>
                </a:solidFill>
              </a:rPr>
              <a:t>Linker</a:t>
            </a:r>
          </a:p>
          <a:p>
            <a:pPr>
              <a:spcAft>
                <a:spcPts val="400"/>
              </a:spcAft>
            </a:pPr>
            <a:r>
              <a:rPr lang="en-US" sz="1400" dirty="0" smtClean="0">
                <a:solidFill>
                  <a:srgbClr val="FFFFFF"/>
                </a:solidFill>
              </a:rPr>
              <a:t>Lead Migration Consultant</a:t>
            </a:r>
          </a:p>
          <a:p>
            <a:r>
              <a:rPr lang="en-US" sz="1200" i="1" dirty="0" smtClean="0">
                <a:solidFill>
                  <a:srgbClr val="FFFFFF"/>
                </a:solidFill>
              </a:rPr>
              <a:t>15+ years of SAP experience, focused on OS/DB migration for major hardware vendor </a:t>
            </a:r>
            <a:r>
              <a:rPr lang="en-US" sz="1200" i="1" dirty="0" err="1" smtClean="0">
                <a:solidFill>
                  <a:srgbClr val="FFFFFF"/>
                </a:solidFill>
              </a:rPr>
              <a:t>CoE</a:t>
            </a:r>
            <a:r>
              <a:rPr lang="en-US" sz="1200" i="1" dirty="0" smtClean="0">
                <a:solidFill>
                  <a:srgbClr val="FFFFFF"/>
                </a:solidFill>
              </a:rPr>
              <a:t> </a:t>
            </a:r>
            <a:endParaRPr lang="en-US" sz="1200" i="1" dirty="0">
              <a:solidFill>
                <a:srgbClr val="FFFFFF"/>
              </a:solidFill>
            </a:endParaRPr>
          </a:p>
        </p:txBody>
      </p:sp>
      <p:sp>
        <p:nvSpPr>
          <p:cNvPr id="11" name="Rectangle 10"/>
          <p:cNvSpPr/>
          <p:nvPr/>
        </p:nvSpPr>
        <p:spPr>
          <a:xfrm>
            <a:off x="1524892" y="4708682"/>
            <a:ext cx="2869305" cy="108616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Nisar Mohammed</a:t>
            </a:r>
            <a:endParaRPr lang="en-US" sz="1400" b="1" dirty="0">
              <a:solidFill>
                <a:srgbClr val="FFFFFF"/>
              </a:solidFill>
            </a:endParaRPr>
          </a:p>
          <a:p>
            <a:pPr>
              <a:spcAft>
                <a:spcPts val="400"/>
              </a:spcAft>
            </a:pPr>
            <a:r>
              <a:rPr lang="en-US" sz="1400" dirty="0">
                <a:solidFill>
                  <a:srgbClr val="FFFFFF"/>
                </a:solidFill>
              </a:rPr>
              <a:t>Lead Migration Consultant</a:t>
            </a:r>
          </a:p>
          <a:p>
            <a:r>
              <a:rPr lang="en-US" sz="1200" i="1" dirty="0" smtClean="0">
                <a:solidFill>
                  <a:srgbClr val="FFFFFF"/>
                </a:solidFill>
              </a:rPr>
              <a:t>13+ </a:t>
            </a:r>
            <a:r>
              <a:rPr lang="en-US" sz="1200" i="1" dirty="0">
                <a:solidFill>
                  <a:srgbClr val="FFFFFF"/>
                </a:solidFill>
              </a:rPr>
              <a:t>years of SAP experience, focused on OS/DB </a:t>
            </a:r>
            <a:r>
              <a:rPr lang="en-US" sz="1200" i="1" dirty="0" smtClean="0">
                <a:solidFill>
                  <a:srgbClr val="FFFFFF"/>
                </a:solidFill>
              </a:rPr>
              <a:t>migration </a:t>
            </a:r>
            <a:r>
              <a:rPr lang="en-US" sz="1200" i="1" dirty="0">
                <a:solidFill>
                  <a:srgbClr val="FFFFFF"/>
                </a:solidFill>
              </a:rPr>
              <a:t>for major </a:t>
            </a:r>
            <a:r>
              <a:rPr lang="en-US" sz="1200" i="1" dirty="0" smtClean="0">
                <a:solidFill>
                  <a:srgbClr val="FFFFFF"/>
                </a:solidFill>
              </a:rPr>
              <a:t>systems integrators</a:t>
            </a:r>
            <a:endParaRPr lang="en-US" sz="1200" i="1" dirty="0">
              <a:solidFill>
                <a:srgbClr val="FFFFFF"/>
              </a:solidFill>
            </a:endParaRPr>
          </a:p>
        </p:txBody>
      </p:sp>
    </p:spTree>
    <p:extLst>
      <p:ext uri="{BB962C8B-B14F-4D97-AF65-F5344CB8AC3E}">
        <p14:creationId xmlns:p14="http://schemas.microsoft.com/office/powerpoint/2010/main" val="1067258206"/>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M26870.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66817" cy="5068292"/>
          </a:xfrm>
          <a:prstGeom prst="rect">
            <a:avLst/>
          </a:prstGeom>
        </p:spPr>
      </p:pic>
      <p:pic>
        <p:nvPicPr>
          <p:cNvPr id="18" name="Picture 2" descr="C:\Documents and Settings\contractor\Desktop\Blue_Green_Gradient.png"/>
          <p:cNvPicPr>
            <a:picLocks noChangeAspect="1" noChangeArrowheads="1"/>
          </p:cNvPicPr>
          <p:nvPr/>
        </p:nvPicPr>
        <p:blipFill>
          <a:blip r:embed="rId4" cstate="print"/>
          <a:srcRect/>
          <a:stretch>
            <a:fillRect/>
          </a:stretch>
        </p:blipFill>
        <p:spPr bwMode="auto">
          <a:xfrm>
            <a:off x="-12700" y="5058692"/>
            <a:ext cx="9156700" cy="1822610"/>
          </a:xfrm>
          <a:prstGeom prst="rect">
            <a:avLst/>
          </a:prstGeom>
          <a:noFill/>
        </p:spPr>
      </p:pic>
      <p:sp>
        <p:nvSpPr>
          <p:cNvPr id="10" name="Rounded Rectangle 9"/>
          <p:cNvSpPr/>
          <p:nvPr/>
        </p:nvSpPr>
        <p:spPr>
          <a:xfrm flipH="1">
            <a:off x="8003815" y="4571852"/>
            <a:ext cx="809892" cy="2845390"/>
          </a:xfrm>
          <a:prstGeom prst="roundRect">
            <a:avLst>
              <a:gd name="adj" fmla="val 50000"/>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Rounded Rectangle 12"/>
          <p:cNvSpPr/>
          <p:nvPr/>
        </p:nvSpPr>
        <p:spPr>
          <a:xfrm flipH="1">
            <a:off x="379926" y="259294"/>
            <a:ext cx="809892" cy="2618189"/>
          </a:xfrm>
          <a:prstGeom prst="roundRect">
            <a:avLst>
              <a:gd name="adj" fmla="val 50000"/>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Rounded Rectangle 13"/>
          <p:cNvSpPr/>
          <p:nvPr/>
        </p:nvSpPr>
        <p:spPr>
          <a:xfrm rot="10800000" flipH="1">
            <a:off x="954200" y="2114822"/>
            <a:ext cx="809892" cy="4474502"/>
          </a:xfrm>
          <a:prstGeom prst="roundRect">
            <a:avLst>
              <a:gd name="adj" fmla="val 50000"/>
            </a:avLst>
          </a:prstGeom>
          <a:gradFill flip="none" rotWithShape="1">
            <a:gsLst>
              <a:gs pos="55000">
                <a:schemeClr val="bg1">
                  <a:alpha val="30000"/>
                </a:schemeClr>
              </a:gs>
              <a:gs pos="100000">
                <a:schemeClr val="bg1">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 name="Rectangle 6"/>
          <p:cNvSpPr/>
          <p:nvPr/>
        </p:nvSpPr>
        <p:spPr>
          <a:xfrm>
            <a:off x="-12687" y="4472677"/>
            <a:ext cx="5223754" cy="595615"/>
          </a:xfrm>
          <a:prstGeom prst="rect">
            <a:avLst/>
          </a:prstGeom>
          <a:solidFill>
            <a:srgbClr val="7DA4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5425">
              <a:tabLst>
                <a:tab pos="4687888" algn="l"/>
              </a:tabLst>
            </a:pPr>
            <a:r>
              <a:rPr lang="en-US" sz="2000" dirty="0" smtClean="0"/>
              <a:t>Case Studies</a:t>
            </a:r>
            <a:r>
              <a:rPr lang="en-US" sz="2000" dirty="0"/>
              <a:t>	</a:t>
            </a:r>
            <a:r>
              <a:rPr lang="en-US" sz="2800" b="1" dirty="0" smtClean="0"/>
              <a:t>›</a:t>
            </a:r>
            <a:endParaRPr lang="en-US" sz="2800" b="1" dirty="0"/>
          </a:p>
        </p:txBody>
      </p:sp>
      <p:sp>
        <p:nvSpPr>
          <p:cNvPr id="11" name="Rounded Rectangle 10"/>
          <p:cNvSpPr/>
          <p:nvPr/>
        </p:nvSpPr>
        <p:spPr>
          <a:xfrm flipH="1">
            <a:off x="6423617" y="2159526"/>
            <a:ext cx="809892" cy="1915039"/>
          </a:xfrm>
          <a:prstGeom prst="roundRect">
            <a:avLst>
              <a:gd name="adj" fmla="val 50000"/>
            </a:avLst>
          </a:prstGeom>
          <a:solidFill>
            <a:schemeClr val="tx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Rounded Rectangle 11"/>
          <p:cNvSpPr/>
          <p:nvPr/>
        </p:nvSpPr>
        <p:spPr>
          <a:xfrm flipH="1">
            <a:off x="7472756" y="1409698"/>
            <a:ext cx="809892" cy="4881778"/>
          </a:xfrm>
          <a:prstGeom prst="roundRect">
            <a:avLst>
              <a:gd name="adj" fmla="val 50000"/>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3239095908"/>
      </p:ext>
    </p:extLst>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0" y="1282700"/>
            <a:ext cx="9144000" cy="5575300"/>
          </a:xfrm>
          <a:prstGeom prst="rect">
            <a:avLst/>
          </a:prstGeom>
          <a:blipFill dpi="0" rotWithShape="1">
            <a:blip r:embed="rId3" cstate="print">
              <a:alphaModFix/>
              <a:extLst>
                <a:ext uri="{28A0092B-C50C-407E-A947-70E740481C1C}">
                  <a14:useLocalDpi xmlns:a14="http://schemas.microsoft.com/office/drawing/2010/main"/>
                </a:ext>
              </a:extLst>
            </a:blip>
            <a:srcRect/>
            <a:stretch>
              <a:fillRect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Rectangle 2"/>
          <p:cNvSpPr/>
          <p:nvPr/>
        </p:nvSpPr>
        <p:spPr>
          <a:xfrm>
            <a:off x="0" y="1282700"/>
            <a:ext cx="9144000" cy="5575300"/>
          </a:xfrm>
          <a:prstGeom prst="rect">
            <a:avLst/>
          </a:prstGeom>
          <a:gradFill flip="none" rotWithShape="1">
            <a:gsLst>
              <a:gs pos="0">
                <a:schemeClr val="tx1">
                  <a:alpha val="92000"/>
                </a:schemeClr>
              </a:gs>
              <a:gs pos="71000">
                <a:schemeClr val="tx1">
                  <a:alpha val="33000"/>
                </a:schemeClr>
              </a:gs>
            </a:gsLst>
            <a:lin ang="1944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7" name="Rounded Rectangle 76"/>
          <p:cNvSpPr/>
          <p:nvPr/>
        </p:nvSpPr>
        <p:spPr>
          <a:xfrm>
            <a:off x="3009900" y="1650999"/>
            <a:ext cx="5397500" cy="4660901"/>
          </a:xfrm>
          <a:prstGeom prst="roundRect">
            <a:avLst>
              <a:gd name="adj" fmla="val 3476"/>
            </a:avLst>
          </a:prstGeom>
          <a:solidFill>
            <a:schemeClr val="bg1"/>
          </a:solidFill>
          <a:ln w="28575" cmpd="sng">
            <a:solidFill>
              <a:srgbClr val="BFBFBF"/>
            </a:solidFill>
          </a:ln>
          <a:effectLst>
            <a:outerShdw blurRad="76200" dist="50800" dir="2700000" algn="tl"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9" name="Round Same Side Corner Rectangle 8"/>
          <p:cNvSpPr/>
          <p:nvPr/>
        </p:nvSpPr>
        <p:spPr>
          <a:xfrm flipH="1" flipV="1">
            <a:off x="5969000" y="3733800"/>
            <a:ext cx="2806700" cy="2819400"/>
          </a:xfrm>
          <a:prstGeom prst="round2SameRect">
            <a:avLst>
              <a:gd name="adj1" fmla="val 3864"/>
              <a:gd name="adj2" fmla="val 5037"/>
            </a:avLst>
          </a:prstGeom>
          <a:gradFill flip="none" rotWithShape="1">
            <a:gsLst>
              <a:gs pos="0">
                <a:schemeClr val="tx1">
                  <a:lumMod val="40000"/>
                  <a:lumOff val="60000"/>
                </a:schemeClr>
              </a:gs>
              <a:gs pos="55000">
                <a:srgbClr val="FFFFFF"/>
              </a:gs>
              <a:gs pos="100000">
                <a:schemeClr val="tx1">
                  <a:lumMod val="40000"/>
                  <a:lumOff val="60000"/>
                </a:schemeClr>
              </a:gs>
            </a:gsLst>
            <a:lin ang="13980000" scaled="0"/>
            <a:tileRect/>
          </a:gra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a:xfrm>
            <a:off x="229704" y="292515"/>
            <a:ext cx="8588861" cy="838200"/>
          </a:xfrm>
        </p:spPr>
        <p:txBody>
          <a:bodyPr>
            <a:noAutofit/>
          </a:bodyPr>
          <a:lstStyle/>
          <a:p>
            <a:pPr>
              <a:lnSpc>
                <a:spcPct val="90000"/>
              </a:lnSpc>
            </a:pPr>
            <a:r>
              <a:rPr lang="en-US" dirty="0"/>
              <a:t>SAP on Cisco </a:t>
            </a:r>
            <a:r>
              <a:rPr lang="en-US" dirty="0" smtClean="0"/>
              <a:t>UCS / Freeport </a:t>
            </a:r>
            <a:r>
              <a:rPr lang="en-US" dirty="0" err="1" smtClean="0"/>
              <a:t>McMoran</a:t>
            </a:r>
            <a:endParaRPr lang="en-US" dirty="0"/>
          </a:p>
        </p:txBody>
      </p:sp>
      <p:sp>
        <p:nvSpPr>
          <p:cNvPr id="58" name="Rounded Rectangle 57"/>
          <p:cNvSpPr/>
          <p:nvPr/>
        </p:nvSpPr>
        <p:spPr>
          <a:xfrm>
            <a:off x="355600" y="1651903"/>
            <a:ext cx="2374899" cy="4659998"/>
          </a:xfrm>
          <a:prstGeom prst="roundRect">
            <a:avLst>
              <a:gd name="adj" fmla="val 7298"/>
            </a:avLst>
          </a:prstGeom>
          <a:noFill/>
          <a:ln w="38100" cmpd="sng">
            <a:solidFill>
              <a:schemeClr val="bg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5" name="Round Same Side Corner Rectangle 4"/>
          <p:cNvSpPr/>
          <p:nvPr/>
        </p:nvSpPr>
        <p:spPr>
          <a:xfrm>
            <a:off x="355601" y="1657850"/>
            <a:ext cx="2374898" cy="1047250"/>
          </a:xfrm>
          <a:prstGeom prst="round2Same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3" name="Rounded Rectangle 32"/>
          <p:cNvSpPr/>
          <p:nvPr/>
        </p:nvSpPr>
        <p:spPr>
          <a:xfrm>
            <a:off x="3103854" y="1841500"/>
            <a:ext cx="5151146" cy="4813298"/>
          </a:xfrm>
          <a:prstGeom prst="roundRect">
            <a:avLst>
              <a:gd name="adj" fmla="val 4760"/>
            </a:avLst>
          </a:prstGeom>
          <a:noFill/>
          <a:ln>
            <a:noFill/>
          </a:ln>
          <a:effectLst/>
        </p:spPr>
        <p:style>
          <a:lnRef idx="1">
            <a:schemeClr val="accent3"/>
          </a:lnRef>
          <a:fillRef idx="3">
            <a:schemeClr val="accent3"/>
          </a:fillRef>
          <a:effectRef idx="2">
            <a:schemeClr val="accent3"/>
          </a:effectRef>
          <a:fontRef idx="minor">
            <a:schemeClr val="lt1"/>
          </a:fontRef>
        </p:style>
        <p:txBody>
          <a:bodyPr numCol="1" rtlCol="0" anchor="t" anchorCtr="0"/>
          <a:lstStyle/>
          <a:p>
            <a:pPr marL="106363" indent="-106363" eaLnBrk="0" hangingPunct="0">
              <a:lnSpc>
                <a:spcPct val="90000"/>
              </a:lnSpc>
              <a:spcAft>
                <a:spcPts val="300"/>
              </a:spcAft>
            </a:pPr>
            <a:r>
              <a:rPr lang="en-US" sz="1600" b="1" dirty="0" smtClean="0">
                <a:solidFill>
                  <a:schemeClr val="tx2"/>
                </a:solidFill>
              </a:rPr>
              <a:t>Challenge</a:t>
            </a:r>
          </a:p>
          <a:p>
            <a:pPr marL="137160" indent="-137160" algn="l">
              <a:lnSpc>
                <a:spcPct val="90000"/>
              </a:lnSpc>
              <a:spcAft>
                <a:spcPts val="300"/>
              </a:spcAft>
              <a:buClr>
                <a:schemeClr val="tx2"/>
              </a:buClr>
              <a:buSzPct val="120000"/>
              <a:buFont typeface="Arial" pitchFamily="34" charset="0"/>
              <a:buChar char="•"/>
            </a:pPr>
            <a:r>
              <a:rPr lang="en-US" sz="1200" u="none" dirty="0" smtClean="0">
                <a:solidFill>
                  <a:srgbClr val="334041"/>
                </a:solidFill>
              </a:rPr>
              <a:t>Expand the company’s SAP landscape</a:t>
            </a:r>
          </a:p>
          <a:p>
            <a:pPr marL="137160" indent="-137160" algn="l">
              <a:lnSpc>
                <a:spcPct val="90000"/>
              </a:lnSpc>
              <a:spcAft>
                <a:spcPts val="300"/>
              </a:spcAft>
              <a:buClr>
                <a:schemeClr val="tx2"/>
              </a:buClr>
              <a:buSzPct val="120000"/>
              <a:buFont typeface="Arial" pitchFamily="34" charset="0"/>
              <a:buChar char="•"/>
            </a:pPr>
            <a:r>
              <a:rPr lang="en-US" sz="1200" u="none" dirty="0" smtClean="0">
                <a:solidFill>
                  <a:srgbClr val="334041"/>
                </a:solidFill>
              </a:rPr>
              <a:t>Replace existing HP-UX implementation with a more open, scalable, flexible, and lower-cost Linux platform to achieve high performance, </a:t>
            </a:r>
            <a:br>
              <a:rPr lang="en-US" sz="1200" u="none" dirty="0" smtClean="0">
                <a:solidFill>
                  <a:srgbClr val="334041"/>
                </a:solidFill>
              </a:rPr>
            </a:br>
            <a:r>
              <a:rPr lang="en-US" sz="1200" u="none" dirty="0" smtClean="0">
                <a:solidFill>
                  <a:srgbClr val="334041"/>
                </a:solidFill>
              </a:rPr>
              <a:t>future-proofing, and easier operations</a:t>
            </a:r>
          </a:p>
          <a:p>
            <a:pPr marL="106363" lvl="0" indent="-106363" eaLnBrk="0" hangingPunct="0">
              <a:lnSpc>
                <a:spcPct val="90000"/>
              </a:lnSpc>
              <a:spcBef>
                <a:spcPts val="200"/>
              </a:spcBef>
              <a:spcAft>
                <a:spcPts val="300"/>
              </a:spcAft>
            </a:pPr>
            <a:r>
              <a:rPr lang="en-US" sz="1600" b="1" dirty="0" smtClean="0">
                <a:solidFill>
                  <a:srgbClr val="6DB344"/>
                </a:solidFill>
              </a:rPr>
              <a:t>Solution</a:t>
            </a:r>
          </a:p>
          <a:p>
            <a:pPr marL="137160" lvl="0" indent="-137160" defTabSz="852046" eaLnBrk="0" hangingPunct="0">
              <a:lnSpc>
                <a:spcPct val="90000"/>
              </a:lnSpc>
              <a:spcAft>
                <a:spcPts val="300"/>
              </a:spcAft>
              <a:buClr>
                <a:schemeClr val="tx2"/>
              </a:buClr>
              <a:buSzPct val="120000"/>
              <a:buFont typeface="Arial"/>
              <a:buChar char="•"/>
              <a:tabLst>
                <a:tab pos="339739" algn="l"/>
              </a:tabLst>
            </a:pPr>
            <a:r>
              <a:rPr lang="en-US" sz="1200" dirty="0">
                <a:solidFill>
                  <a:srgbClr val="334041"/>
                </a:solidFill>
              </a:rPr>
              <a:t>SAP on Cisco Unified Computing System (UCS) server platform </a:t>
            </a:r>
            <a:r>
              <a:rPr lang="en-US" sz="1200" dirty="0" smtClean="0">
                <a:solidFill>
                  <a:srgbClr val="334041"/>
                </a:solidFill>
              </a:rPr>
              <a:t/>
            </a:r>
            <a:br>
              <a:rPr lang="en-US" sz="1200" dirty="0" smtClean="0">
                <a:solidFill>
                  <a:srgbClr val="334041"/>
                </a:solidFill>
              </a:rPr>
            </a:br>
            <a:r>
              <a:rPr lang="en-US" sz="1200" dirty="0" smtClean="0">
                <a:solidFill>
                  <a:srgbClr val="334041"/>
                </a:solidFill>
              </a:rPr>
              <a:t>deployed </a:t>
            </a:r>
            <a:r>
              <a:rPr lang="en-US" sz="1200" dirty="0">
                <a:solidFill>
                  <a:srgbClr val="334041"/>
                </a:solidFill>
              </a:rPr>
              <a:t>in customer’s main and disaster recovery data center</a:t>
            </a:r>
          </a:p>
          <a:p>
            <a:pPr marL="137160" lvl="0" indent="-137160" defTabSz="852046" eaLnBrk="0" hangingPunct="0">
              <a:lnSpc>
                <a:spcPct val="90000"/>
              </a:lnSpc>
              <a:spcAft>
                <a:spcPts val="300"/>
              </a:spcAft>
              <a:buClr>
                <a:schemeClr val="tx2"/>
              </a:buClr>
              <a:buSzPct val="120000"/>
              <a:buFont typeface="Arial"/>
              <a:buChar char="•"/>
              <a:tabLst>
                <a:tab pos="339739" algn="l"/>
              </a:tabLst>
            </a:pPr>
            <a:r>
              <a:rPr lang="en-US" sz="1200" dirty="0">
                <a:solidFill>
                  <a:srgbClr val="334041"/>
                </a:solidFill>
              </a:rPr>
              <a:t>SAP OSDB Migration:  HPUX to Linux</a:t>
            </a:r>
          </a:p>
          <a:p>
            <a:pPr marL="137160" lvl="0" indent="-137160" defTabSz="852046" eaLnBrk="0" hangingPunct="0">
              <a:lnSpc>
                <a:spcPct val="90000"/>
              </a:lnSpc>
              <a:spcAft>
                <a:spcPts val="300"/>
              </a:spcAft>
              <a:buClr>
                <a:schemeClr val="tx2"/>
              </a:buClr>
              <a:buSzPct val="120000"/>
              <a:buFont typeface="Arial"/>
              <a:buChar char="•"/>
              <a:tabLst>
                <a:tab pos="339739" algn="l"/>
              </a:tabLst>
            </a:pPr>
            <a:r>
              <a:rPr lang="en-US" sz="1200" dirty="0">
                <a:solidFill>
                  <a:srgbClr val="334041"/>
                </a:solidFill>
              </a:rPr>
              <a:t>P2V best practice for SAP</a:t>
            </a:r>
          </a:p>
          <a:p>
            <a:pPr marL="137160" lvl="0" indent="-137160" defTabSz="852046" eaLnBrk="0" hangingPunct="0">
              <a:lnSpc>
                <a:spcPct val="90000"/>
              </a:lnSpc>
              <a:spcAft>
                <a:spcPts val="300"/>
              </a:spcAft>
              <a:buClr>
                <a:schemeClr val="tx2"/>
              </a:buClr>
              <a:buSzPct val="120000"/>
              <a:buFont typeface="Arial"/>
              <a:buChar char="•"/>
              <a:tabLst>
                <a:tab pos="339739" algn="l"/>
              </a:tabLst>
            </a:pPr>
            <a:r>
              <a:rPr lang="en-US" sz="1200" dirty="0">
                <a:solidFill>
                  <a:srgbClr val="334041"/>
                </a:solidFill>
              </a:rPr>
              <a:t>VMware </a:t>
            </a:r>
            <a:r>
              <a:rPr lang="en-US" sz="1200" dirty="0" err="1">
                <a:solidFill>
                  <a:srgbClr val="334041"/>
                </a:solidFill>
              </a:rPr>
              <a:t>vSphere</a:t>
            </a:r>
            <a:endParaRPr lang="en-US" sz="1200" dirty="0">
              <a:solidFill>
                <a:srgbClr val="334041"/>
              </a:solidFill>
            </a:endParaRPr>
          </a:p>
          <a:p>
            <a:pPr marL="137160" lvl="0" indent="-137160" defTabSz="852046" eaLnBrk="0" hangingPunct="0">
              <a:lnSpc>
                <a:spcPct val="90000"/>
              </a:lnSpc>
              <a:spcAft>
                <a:spcPts val="300"/>
              </a:spcAft>
              <a:buClr>
                <a:schemeClr val="tx2"/>
              </a:buClr>
              <a:buSzPct val="120000"/>
              <a:buFont typeface="Arial"/>
              <a:buChar char="•"/>
              <a:tabLst>
                <a:tab pos="339739" algn="l"/>
              </a:tabLst>
            </a:pPr>
            <a:r>
              <a:rPr lang="en-US" sz="1200" dirty="0" smtClean="0">
                <a:solidFill>
                  <a:srgbClr val="334041"/>
                </a:solidFill>
              </a:rPr>
              <a:t>Red Hat</a:t>
            </a:r>
          </a:p>
          <a:p>
            <a:pPr marL="106363" lvl="0" indent="-106363" eaLnBrk="0" hangingPunct="0">
              <a:lnSpc>
                <a:spcPct val="90000"/>
              </a:lnSpc>
              <a:spcBef>
                <a:spcPts val="200"/>
              </a:spcBef>
              <a:spcAft>
                <a:spcPts val="300"/>
              </a:spcAft>
            </a:pPr>
            <a:r>
              <a:rPr lang="en-US" sz="1600" b="1" dirty="0" smtClean="0">
                <a:solidFill>
                  <a:srgbClr val="6DB344"/>
                </a:solidFill>
              </a:rPr>
              <a:t>Results</a:t>
            </a:r>
          </a:p>
          <a:p>
            <a:pPr marL="137160" lvl="0" indent="-137160">
              <a:lnSpc>
                <a:spcPct val="90000"/>
              </a:lnSpc>
              <a:spcAft>
                <a:spcPts val="300"/>
              </a:spcAft>
              <a:buClr>
                <a:schemeClr val="tx2"/>
              </a:buClr>
              <a:buSzPct val="120000"/>
              <a:buFont typeface="Arial"/>
              <a:buChar char="•"/>
            </a:pPr>
            <a:r>
              <a:rPr lang="en-US" sz="1200" dirty="0" smtClean="0">
                <a:solidFill>
                  <a:srgbClr val="334041"/>
                </a:solidFill>
              </a:rPr>
              <a:t>Accelerated </a:t>
            </a:r>
            <a:r>
              <a:rPr lang="en-US" sz="1200" dirty="0">
                <a:solidFill>
                  <a:srgbClr val="334041"/>
                </a:solidFill>
              </a:rPr>
              <a:t>SAP deployment and </a:t>
            </a:r>
            <a:r>
              <a:rPr lang="en-US" sz="1200" dirty="0" smtClean="0">
                <a:solidFill>
                  <a:srgbClr val="334041"/>
                </a:solidFill>
              </a:rPr>
              <a:t/>
            </a:r>
            <a:br>
              <a:rPr lang="en-US" sz="1200" dirty="0" smtClean="0">
                <a:solidFill>
                  <a:srgbClr val="334041"/>
                </a:solidFill>
              </a:rPr>
            </a:br>
            <a:r>
              <a:rPr lang="en-US" sz="1200" dirty="0" smtClean="0">
                <a:solidFill>
                  <a:srgbClr val="334041"/>
                </a:solidFill>
              </a:rPr>
              <a:t>migration </a:t>
            </a:r>
            <a:r>
              <a:rPr lang="en-US" sz="1200" dirty="0">
                <a:solidFill>
                  <a:srgbClr val="334041"/>
                </a:solidFill>
              </a:rPr>
              <a:t>cycle</a:t>
            </a:r>
          </a:p>
          <a:p>
            <a:pPr marL="137160" lvl="0" indent="-137160">
              <a:lnSpc>
                <a:spcPct val="90000"/>
              </a:lnSpc>
              <a:spcAft>
                <a:spcPts val="300"/>
              </a:spcAft>
              <a:buClr>
                <a:schemeClr val="tx2"/>
              </a:buClr>
              <a:buSzPct val="120000"/>
              <a:buFont typeface="Arial"/>
              <a:buChar char="•"/>
            </a:pPr>
            <a:r>
              <a:rPr lang="en-US" sz="1200" dirty="0" smtClean="0">
                <a:solidFill>
                  <a:srgbClr val="334041"/>
                </a:solidFill>
              </a:rPr>
              <a:t>Simplified </a:t>
            </a:r>
            <a:r>
              <a:rPr lang="en-US" sz="1200" dirty="0">
                <a:solidFill>
                  <a:srgbClr val="334041"/>
                </a:solidFill>
              </a:rPr>
              <a:t>operations </a:t>
            </a:r>
          </a:p>
          <a:p>
            <a:pPr marL="137160" lvl="0" indent="-137160">
              <a:lnSpc>
                <a:spcPct val="90000"/>
              </a:lnSpc>
              <a:spcAft>
                <a:spcPts val="300"/>
              </a:spcAft>
              <a:buClr>
                <a:schemeClr val="tx2"/>
              </a:buClr>
              <a:buSzPct val="120000"/>
              <a:buFont typeface="Arial"/>
              <a:buChar char="•"/>
            </a:pPr>
            <a:r>
              <a:rPr lang="en-US" sz="1200" dirty="0" smtClean="0">
                <a:solidFill>
                  <a:srgbClr val="334041"/>
                </a:solidFill>
              </a:rPr>
              <a:t>Cost </a:t>
            </a:r>
            <a:r>
              <a:rPr lang="en-US" sz="1200" dirty="0">
                <a:solidFill>
                  <a:srgbClr val="334041"/>
                </a:solidFill>
              </a:rPr>
              <a:t>savings and greater efficiency </a:t>
            </a:r>
          </a:p>
          <a:p>
            <a:pPr marL="137160" lvl="0" indent="-137160">
              <a:lnSpc>
                <a:spcPct val="90000"/>
              </a:lnSpc>
              <a:spcAft>
                <a:spcPts val="300"/>
              </a:spcAft>
              <a:buClr>
                <a:schemeClr val="tx2"/>
              </a:buClr>
              <a:buSzPct val="120000"/>
              <a:buFont typeface="Arial"/>
              <a:buChar char="•"/>
            </a:pPr>
            <a:r>
              <a:rPr lang="en-US" sz="1200" dirty="0" smtClean="0">
                <a:solidFill>
                  <a:srgbClr val="334041"/>
                </a:solidFill>
              </a:rPr>
              <a:t>A </a:t>
            </a:r>
            <a:r>
              <a:rPr lang="en-US" sz="1200" dirty="0">
                <a:solidFill>
                  <a:srgbClr val="334041"/>
                </a:solidFill>
              </a:rPr>
              <a:t>future-proofed solution</a:t>
            </a:r>
            <a:endParaRPr lang="en-US" sz="1200" b="1" dirty="0">
              <a:solidFill>
                <a:srgbClr val="334041"/>
              </a:solidFill>
            </a:endParaRPr>
          </a:p>
          <a:p>
            <a:pPr marL="137160" lvl="0" indent="-137160" defTabSz="852046" eaLnBrk="0" hangingPunct="0">
              <a:lnSpc>
                <a:spcPct val="90000"/>
              </a:lnSpc>
              <a:spcAft>
                <a:spcPts val="300"/>
              </a:spcAft>
              <a:buClr>
                <a:schemeClr val="tx2"/>
              </a:buClr>
              <a:buSzPct val="120000"/>
              <a:buFont typeface="Arial"/>
              <a:buChar char="•"/>
              <a:tabLst>
                <a:tab pos="339739" algn="l"/>
              </a:tabLst>
            </a:pPr>
            <a:endParaRPr lang="en-US" sz="1150" dirty="0">
              <a:solidFill>
                <a:srgbClr val="334041"/>
              </a:solidFill>
            </a:endParaRPr>
          </a:p>
          <a:p>
            <a:pPr marL="106363" lvl="0" indent="-106363" eaLnBrk="0" hangingPunct="0">
              <a:lnSpc>
                <a:spcPct val="90000"/>
              </a:lnSpc>
              <a:spcAft>
                <a:spcPts val="300"/>
              </a:spcAft>
            </a:pPr>
            <a:endParaRPr lang="en-US" sz="1150" b="1" dirty="0">
              <a:solidFill>
                <a:srgbClr val="6DB344"/>
              </a:solidFill>
            </a:endParaRPr>
          </a:p>
          <a:p>
            <a:pPr marL="137160" indent="-137160" algn="l">
              <a:lnSpc>
                <a:spcPct val="90000"/>
              </a:lnSpc>
              <a:spcAft>
                <a:spcPts val="300"/>
              </a:spcAft>
              <a:buClr>
                <a:schemeClr val="tx2"/>
              </a:buClr>
              <a:buSzPct val="120000"/>
              <a:buFont typeface="Arial" pitchFamily="34" charset="0"/>
              <a:buChar char="•"/>
            </a:pPr>
            <a:endParaRPr lang="en-US" sz="1200" u="none" dirty="0" smtClean="0">
              <a:solidFill>
                <a:srgbClr val="334041"/>
              </a:solidFill>
            </a:endParaRPr>
          </a:p>
          <a:p>
            <a:pPr marL="137160" indent="-137160" defTabSz="852046" eaLnBrk="0" hangingPunct="0">
              <a:spcBef>
                <a:spcPts val="400"/>
              </a:spcBef>
              <a:spcAft>
                <a:spcPts val="0"/>
              </a:spcAft>
              <a:buClr>
                <a:schemeClr val="tx2"/>
              </a:buClr>
              <a:buSzPct val="120000"/>
              <a:buFont typeface="Arial"/>
              <a:buChar char="•"/>
              <a:tabLst>
                <a:tab pos="339739" algn="l"/>
              </a:tabLst>
            </a:pPr>
            <a:endParaRPr lang="en-US" sz="900" dirty="0" smtClean="0">
              <a:solidFill>
                <a:srgbClr val="334041"/>
              </a:solidFill>
            </a:endParaRPr>
          </a:p>
        </p:txBody>
      </p:sp>
      <p:sp>
        <p:nvSpPr>
          <p:cNvPr id="36" name="Rounded Rectangle 35"/>
          <p:cNvSpPr/>
          <p:nvPr/>
        </p:nvSpPr>
        <p:spPr>
          <a:xfrm>
            <a:off x="469901" y="2895600"/>
            <a:ext cx="2120899" cy="3073400"/>
          </a:xfrm>
          <a:prstGeom prst="roundRect">
            <a:avLst>
              <a:gd name="adj" fmla="val 9372"/>
            </a:avLst>
          </a:prstGeom>
          <a:noFill/>
          <a:ln>
            <a:noFill/>
          </a:ln>
          <a:effectLst/>
        </p:spPr>
        <p:style>
          <a:lnRef idx="1">
            <a:schemeClr val="accent3"/>
          </a:lnRef>
          <a:fillRef idx="3">
            <a:schemeClr val="accent3"/>
          </a:fillRef>
          <a:effectRef idx="2">
            <a:schemeClr val="accent3"/>
          </a:effectRef>
          <a:fontRef idx="minor">
            <a:schemeClr val="lt1"/>
          </a:fontRef>
        </p:style>
        <p:txBody>
          <a:bodyPr numCol="1" rtlCol="0" anchor="ctr"/>
          <a:lstStyle/>
          <a:p>
            <a:pPr eaLnBrk="0" hangingPunct="0">
              <a:lnSpc>
                <a:spcPct val="85000"/>
              </a:lnSpc>
              <a:spcAft>
                <a:spcPts val="900"/>
              </a:spcAft>
            </a:pPr>
            <a:r>
              <a:rPr lang="en-US" sz="2000" b="1" dirty="0" smtClean="0">
                <a:solidFill>
                  <a:schemeClr val="bg1"/>
                </a:solidFill>
              </a:rPr>
              <a:t>Client Background </a:t>
            </a:r>
          </a:p>
          <a:p>
            <a:pPr eaLnBrk="0" hangingPunct="0">
              <a:lnSpc>
                <a:spcPct val="95000"/>
              </a:lnSpc>
              <a:spcAft>
                <a:spcPts val="300"/>
              </a:spcAft>
            </a:pPr>
            <a:r>
              <a:rPr lang="en-US" sz="1400" u="none" dirty="0" smtClean="0"/>
              <a:t>A leading international mining company headquartered in Phoenix, AZ with mining assets in North America, Indonesia, South America and Congo.  FMI is a large scale producer of copper, gold, and molybdenum.</a:t>
            </a:r>
            <a:r>
              <a:rPr lang="en-US" sz="1400" u="none" dirty="0" smtClean="0">
                <a:solidFill>
                  <a:schemeClr val="bg1"/>
                </a:solidFill>
              </a:rPr>
              <a:t>    </a:t>
            </a:r>
          </a:p>
        </p:txBody>
      </p:sp>
      <p:sp>
        <p:nvSpPr>
          <p:cNvPr id="37" name="Rectangle 4"/>
          <p:cNvSpPr>
            <a:spLocks noChangeArrowheads="1"/>
          </p:cNvSpPr>
          <p:nvPr/>
        </p:nvSpPr>
        <p:spPr bwMode="auto">
          <a:xfrm>
            <a:off x="6062665" y="3841103"/>
            <a:ext cx="2730500" cy="2877197"/>
          </a:xfrm>
          <a:prstGeom prst="roundRect">
            <a:avLst>
              <a:gd name="adj" fmla="val 5316"/>
            </a:avLst>
          </a:prstGeom>
          <a:noFill/>
          <a:ln>
            <a:noFill/>
          </a:ln>
          <a:effectLst/>
        </p:spPr>
        <p:style>
          <a:lnRef idx="1">
            <a:schemeClr val="accent3"/>
          </a:lnRef>
          <a:fillRef idx="3">
            <a:schemeClr val="accent3"/>
          </a:fillRef>
          <a:effectRef idx="2">
            <a:schemeClr val="accent3"/>
          </a:effectRef>
          <a:fontRef idx="minor">
            <a:schemeClr val="lt1"/>
          </a:fontRef>
        </p:style>
        <p:txBody>
          <a:bodyPr numCol="1" rtlCol="0" anchor="t" anchorCtr="0"/>
          <a:lstStyle/>
          <a:p>
            <a:pPr marL="106363" indent="-106363" eaLnBrk="0" hangingPunct="0">
              <a:lnSpc>
                <a:spcPct val="85000"/>
              </a:lnSpc>
              <a:spcAft>
                <a:spcPts val="300"/>
              </a:spcAft>
            </a:pPr>
            <a:r>
              <a:rPr lang="en-US" sz="1400" b="1" dirty="0">
                <a:solidFill>
                  <a:schemeClr val="tx1"/>
                </a:solidFill>
              </a:rPr>
              <a:t>Client </a:t>
            </a:r>
            <a:r>
              <a:rPr lang="en-US" sz="1400" b="1" dirty="0" smtClean="0">
                <a:solidFill>
                  <a:schemeClr val="tx1"/>
                </a:solidFill>
              </a:rPr>
              <a:t>Benefits</a:t>
            </a:r>
            <a:endParaRPr lang="en-US" sz="1400" b="1" dirty="0">
              <a:solidFill>
                <a:schemeClr val="tx1"/>
              </a:solidFill>
            </a:endParaRPr>
          </a:p>
          <a:p>
            <a:pPr marL="137160" indent="-137160" algn="l" eaLnBrk="0" hangingPunct="0">
              <a:lnSpc>
                <a:spcPct val="85000"/>
              </a:lnSpc>
              <a:spcAft>
                <a:spcPts val="300"/>
              </a:spcAft>
              <a:buClr>
                <a:schemeClr val="tx1"/>
              </a:buClr>
              <a:buSzPct val="120000"/>
              <a:buFont typeface="Arial"/>
              <a:buChar char="•"/>
            </a:pPr>
            <a:r>
              <a:rPr lang="en-US" sz="1150" u="none" dirty="0" smtClean="0">
                <a:solidFill>
                  <a:srgbClr val="334041"/>
                </a:solidFill>
              </a:rPr>
              <a:t>Increased speed to value by decreasing testing window, accelerating system refreshes, and quickly standing up environments</a:t>
            </a:r>
          </a:p>
          <a:p>
            <a:pPr marL="137160" indent="-137160" algn="l" eaLnBrk="0" hangingPunct="0">
              <a:lnSpc>
                <a:spcPct val="85000"/>
              </a:lnSpc>
              <a:spcAft>
                <a:spcPts val="300"/>
              </a:spcAft>
              <a:buClr>
                <a:schemeClr val="tx1"/>
              </a:buClr>
              <a:buSzPct val="120000"/>
              <a:buFont typeface="Arial"/>
              <a:buChar char="•"/>
            </a:pPr>
            <a:r>
              <a:rPr lang="en-US" sz="1150" u="none" dirty="0" smtClean="0">
                <a:solidFill>
                  <a:srgbClr val="334041"/>
                </a:solidFill>
              </a:rPr>
              <a:t>Cost avoidance via flexible, scalable single platform</a:t>
            </a:r>
          </a:p>
          <a:p>
            <a:pPr marL="137160" indent="-137160" algn="l" eaLnBrk="0" hangingPunct="0">
              <a:lnSpc>
                <a:spcPct val="85000"/>
              </a:lnSpc>
              <a:spcAft>
                <a:spcPts val="300"/>
              </a:spcAft>
              <a:buClr>
                <a:schemeClr val="tx1"/>
              </a:buClr>
              <a:buSzPct val="120000"/>
              <a:buFont typeface="Arial"/>
              <a:buChar char="•"/>
            </a:pPr>
            <a:r>
              <a:rPr lang="en-US" sz="1150" u="none" dirty="0" smtClean="0">
                <a:solidFill>
                  <a:srgbClr val="334041"/>
                </a:solidFill>
              </a:rPr>
              <a:t>Lowered risk of data center move by using a lead private cloud reference architecture</a:t>
            </a:r>
          </a:p>
          <a:p>
            <a:pPr marL="137160" indent="-137160" algn="l" eaLnBrk="0" hangingPunct="0">
              <a:lnSpc>
                <a:spcPct val="85000"/>
              </a:lnSpc>
              <a:spcAft>
                <a:spcPts val="300"/>
              </a:spcAft>
              <a:buClr>
                <a:schemeClr val="tx1"/>
              </a:buClr>
              <a:buSzPct val="120000"/>
              <a:buFont typeface="Arial"/>
              <a:buChar char="•"/>
            </a:pPr>
            <a:r>
              <a:rPr lang="en-US" sz="1150" u="none" dirty="0" smtClean="0">
                <a:solidFill>
                  <a:srgbClr val="334041"/>
                </a:solidFill>
              </a:rPr>
              <a:t>Reduced lead time to restore </a:t>
            </a:r>
            <a:br>
              <a:rPr lang="en-US" sz="1150" u="none" dirty="0" smtClean="0">
                <a:solidFill>
                  <a:srgbClr val="334041"/>
                </a:solidFill>
              </a:rPr>
            </a:br>
            <a:r>
              <a:rPr lang="en-US" sz="1150" u="none" dirty="0" smtClean="0">
                <a:solidFill>
                  <a:srgbClr val="334041"/>
                </a:solidFill>
              </a:rPr>
              <a:t>SAP systems</a:t>
            </a:r>
          </a:p>
          <a:p>
            <a:pPr marL="137160" indent="-137160" algn="l" eaLnBrk="0" hangingPunct="0">
              <a:lnSpc>
                <a:spcPct val="85000"/>
              </a:lnSpc>
              <a:spcAft>
                <a:spcPts val="300"/>
              </a:spcAft>
              <a:buClr>
                <a:schemeClr val="tx1"/>
              </a:buClr>
              <a:buSzPct val="120000"/>
              <a:buFont typeface="Arial"/>
              <a:buChar char="•"/>
            </a:pPr>
            <a:r>
              <a:rPr lang="en-US" sz="1150" u="none" dirty="0" smtClean="0">
                <a:solidFill>
                  <a:srgbClr val="334041"/>
                </a:solidFill>
              </a:rPr>
              <a:t>Eased migration of environments due to virtualized architecture</a:t>
            </a:r>
          </a:p>
          <a:p>
            <a:pPr marL="137160" indent="-137160" eaLnBrk="0" hangingPunct="0">
              <a:lnSpc>
                <a:spcPct val="85000"/>
              </a:lnSpc>
              <a:spcAft>
                <a:spcPts val="300"/>
              </a:spcAft>
              <a:buClr>
                <a:schemeClr val="tx1"/>
              </a:buClr>
              <a:buSzPct val="120000"/>
              <a:buFont typeface="Arial"/>
              <a:buChar char="•"/>
            </a:pPr>
            <a:endParaRPr lang="en-US" sz="1150" dirty="0">
              <a:solidFill>
                <a:srgbClr val="334041"/>
              </a:solidFill>
            </a:endParaRPr>
          </a:p>
        </p:txBody>
      </p:sp>
      <p:pic>
        <p:nvPicPr>
          <p:cNvPr id="7" name="Picture 6" descr="freeport-mcmoran.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0600" y="1711323"/>
            <a:ext cx="1079500" cy="904943"/>
          </a:xfrm>
          <a:prstGeom prst="rect">
            <a:avLst/>
          </a:prstGeom>
        </p:spPr>
      </p:pic>
    </p:spTree>
    <p:extLst>
      <p:ext uri="{BB962C8B-B14F-4D97-AF65-F5344CB8AC3E}">
        <p14:creationId xmlns:p14="http://schemas.microsoft.com/office/powerpoint/2010/main" val="1133501298"/>
      </p:ext>
    </p:extLst>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SAP </a:t>
            </a:r>
            <a:r>
              <a:rPr lang="en-US" dirty="0" smtClean="0"/>
              <a:t>on UCS / Monsanto</a:t>
            </a:r>
            <a:endParaRPr lang="en-US" dirty="0"/>
          </a:p>
        </p:txBody>
      </p:sp>
      <p:sp>
        <p:nvSpPr>
          <p:cNvPr id="3" name="Rectangle 2"/>
          <p:cNvSpPr/>
          <p:nvPr/>
        </p:nvSpPr>
        <p:spPr>
          <a:xfrm>
            <a:off x="0" y="1282700"/>
            <a:ext cx="9144000" cy="5575300"/>
          </a:xfrm>
          <a:prstGeom prst="rect">
            <a:avLst/>
          </a:prstGeom>
          <a:blipFill dpi="0" rotWithShape="1">
            <a:blip r:embed="rId3" cstate="print">
              <a:alphaModFix/>
              <a:extLst>
                <a:ext uri="{28A0092B-C50C-407E-A947-70E740481C1C}">
                  <a14:useLocalDpi xmlns:a14="http://schemas.microsoft.com/office/drawing/2010/main"/>
                </a:ext>
              </a:extLst>
            </a:blip>
            <a:srcRect/>
            <a:stretch>
              <a:fillRect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Rectangle 3"/>
          <p:cNvSpPr/>
          <p:nvPr/>
        </p:nvSpPr>
        <p:spPr>
          <a:xfrm>
            <a:off x="0" y="1282700"/>
            <a:ext cx="9144000" cy="5575300"/>
          </a:xfrm>
          <a:prstGeom prst="rect">
            <a:avLst/>
          </a:prstGeom>
          <a:gradFill flip="none" rotWithShape="1">
            <a:gsLst>
              <a:gs pos="0">
                <a:schemeClr val="tx1">
                  <a:alpha val="92000"/>
                </a:schemeClr>
              </a:gs>
              <a:gs pos="71000">
                <a:schemeClr val="tx1">
                  <a:alpha val="33000"/>
                </a:schemeClr>
              </a:gs>
            </a:gsLst>
            <a:lin ang="1944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ounded Rectangle 4"/>
          <p:cNvSpPr/>
          <p:nvPr/>
        </p:nvSpPr>
        <p:spPr>
          <a:xfrm>
            <a:off x="3009900" y="1676400"/>
            <a:ext cx="5880100" cy="4635500"/>
          </a:xfrm>
          <a:prstGeom prst="roundRect">
            <a:avLst>
              <a:gd name="adj" fmla="val 3476"/>
            </a:avLst>
          </a:prstGeom>
          <a:solidFill>
            <a:schemeClr val="bg1"/>
          </a:solidFill>
          <a:ln w="28575" cmpd="sng">
            <a:solidFill>
              <a:srgbClr val="BFBFBF"/>
            </a:solidFill>
          </a:ln>
          <a:effectLst>
            <a:outerShdw blurRad="76200" dist="50800" dir="2700000" algn="tl"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8" name="Rounded Rectangle 7"/>
          <p:cNvSpPr/>
          <p:nvPr/>
        </p:nvSpPr>
        <p:spPr>
          <a:xfrm>
            <a:off x="355600" y="1651903"/>
            <a:ext cx="2374899" cy="4659998"/>
          </a:xfrm>
          <a:prstGeom prst="roundRect">
            <a:avLst>
              <a:gd name="adj" fmla="val 7298"/>
            </a:avLst>
          </a:prstGeom>
          <a:noFill/>
          <a:ln w="38100" cmpd="sng">
            <a:solidFill>
              <a:schemeClr val="bg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9" name="Round Same Side Corner Rectangle 8"/>
          <p:cNvSpPr/>
          <p:nvPr/>
        </p:nvSpPr>
        <p:spPr>
          <a:xfrm>
            <a:off x="355601" y="1657850"/>
            <a:ext cx="2374898" cy="1047250"/>
          </a:xfrm>
          <a:prstGeom prst="round2Same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1" name="Picture 8"/>
          <p:cNvPicPr>
            <a:picLocks noChangeAspect="1" noChangeArrowheads="1"/>
          </p:cNvPicPr>
          <p:nvPr/>
        </p:nvPicPr>
        <p:blipFill>
          <a:blip r:embed="rId4" cstate="print"/>
          <a:srcRect/>
          <a:stretch>
            <a:fillRect/>
          </a:stretch>
        </p:blipFill>
        <p:spPr bwMode="auto">
          <a:xfrm>
            <a:off x="467830" y="1838324"/>
            <a:ext cx="2161070" cy="757999"/>
          </a:xfrm>
          <a:prstGeom prst="rect">
            <a:avLst/>
          </a:prstGeom>
          <a:noFill/>
          <a:ln w="9525">
            <a:noFill/>
            <a:miter lim="800000"/>
            <a:headEnd/>
            <a:tailEnd/>
          </a:ln>
        </p:spPr>
      </p:pic>
      <p:sp>
        <p:nvSpPr>
          <p:cNvPr id="12" name="TextBox 6"/>
          <p:cNvSpPr txBox="1">
            <a:spLocks noChangeArrowheads="1"/>
          </p:cNvSpPr>
          <p:nvPr/>
        </p:nvSpPr>
        <p:spPr bwMode="auto">
          <a:xfrm>
            <a:off x="3352800" y="1983829"/>
            <a:ext cx="5376614" cy="4171911"/>
          </a:xfrm>
          <a:prstGeom prst="rect">
            <a:avLst/>
          </a:prstGeom>
          <a:noFill/>
          <a:ln w="9525">
            <a:noFill/>
            <a:miter lim="800000"/>
            <a:headEnd/>
            <a:tailEnd/>
          </a:ln>
        </p:spPr>
        <p:txBody>
          <a:bodyPr wrap="square">
            <a:spAutoFit/>
          </a:bodyPr>
          <a:lstStyle/>
          <a:p>
            <a:pPr algn="l">
              <a:lnSpc>
                <a:spcPct val="90000"/>
              </a:lnSpc>
              <a:spcAft>
                <a:spcPts val="400"/>
              </a:spcAft>
            </a:pPr>
            <a:r>
              <a:rPr lang="en-US" sz="1500" b="1" u="none" dirty="0" smtClean="0">
                <a:solidFill>
                  <a:schemeClr val="tx2"/>
                </a:solidFill>
              </a:rPr>
              <a:t>Challenge</a:t>
            </a:r>
            <a:r>
              <a:rPr lang="en-US" sz="1700" b="1" u="none" dirty="0" smtClean="0">
                <a:solidFill>
                  <a:schemeClr val="tx2"/>
                </a:solidFill>
              </a:rPr>
              <a:t> </a:t>
            </a:r>
            <a:endParaRPr lang="en-US" sz="1700" b="1" u="none" dirty="0">
              <a:solidFill>
                <a:schemeClr val="tx2"/>
              </a:solidFill>
            </a:endParaRPr>
          </a:p>
          <a:p>
            <a:pPr marL="137160" indent="-137160" algn="l">
              <a:lnSpc>
                <a:spcPct val="90000"/>
              </a:lnSpc>
              <a:spcAft>
                <a:spcPts val="400"/>
              </a:spcAft>
              <a:buClr>
                <a:schemeClr val="tx2"/>
              </a:buClr>
              <a:buSzPct val="120000"/>
              <a:buFont typeface="Arial"/>
              <a:buChar char="•"/>
            </a:pPr>
            <a:r>
              <a:rPr lang="en-US" sz="1200" u="none" dirty="0" smtClean="0">
                <a:solidFill>
                  <a:srgbClr val="334041"/>
                </a:solidFill>
              </a:rPr>
              <a:t>Trigger </a:t>
            </a:r>
            <a:r>
              <a:rPr lang="en-US" sz="1200" u="none" dirty="0">
                <a:solidFill>
                  <a:srgbClr val="334041"/>
                </a:solidFill>
              </a:rPr>
              <a:t>for upgrade is data center running out  of power </a:t>
            </a:r>
            <a:r>
              <a:rPr lang="en-US" sz="1200" u="none" dirty="0" smtClean="0">
                <a:solidFill>
                  <a:srgbClr val="334041"/>
                </a:solidFill>
              </a:rPr>
              <a:t>and cooling</a:t>
            </a:r>
            <a:endParaRPr lang="en-US" sz="1200" u="none" dirty="0">
              <a:solidFill>
                <a:srgbClr val="334041"/>
              </a:solidFill>
            </a:endParaRPr>
          </a:p>
          <a:p>
            <a:pPr marL="137160" indent="-137160" algn="l">
              <a:lnSpc>
                <a:spcPct val="90000"/>
              </a:lnSpc>
              <a:spcAft>
                <a:spcPts val="400"/>
              </a:spcAft>
              <a:buClr>
                <a:schemeClr val="tx2"/>
              </a:buClr>
              <a:buSzPct val="120000"/>
              <a:buFont typeface="Arial"/>
              <a:buChar char="•"/>
            </a:pPr>
            <a:r>
              <a:rPr lang="en-US" sz="1200" u="none" dirty="0" smtClean="0">
                <a:solidFill>
                  <a:srgbClr val="334041"/>
                </a:solidFill>
              </a:rPr>
              <a:t>Substantial overhead </a:t>
            </a:r>
            <a:r>
              <a:rPr lang="en-US" sz="1200" u="none" dirty="0">
                <a:solidFill>
                  <a:srgbClr val="334041"/>
                </a:solidFill>
              </a:rPr>
              <a:t>for continuing to add more </a:t>
            </a:r>
          </a:p>
          <a:p>
            <a:pPr marL="137160" indent="-137160" algn="l">
              <a:lnSpc>
                <a:spcPct val="90000"/>
              </a:lnSpc>
              <a:spcAft>
                <a:spcPts val="400"/>
              </a:spcAft>
              <a:buClr>
                <a:schemeClr val="tx2"/>
              </a:buClr>
              <a:buSzPct val="120000"/>
              <a:buFont typeface="Arial"/>
              <a:buChar char="•"/>
            </a:pPr>
            <a:r>
              <a:rPr lang="en-US" sz="1200" dirty="0">
                <a:solidFill>
                  <a:srgbClr val="334041"/>
                </a:solidFill>
              </a:rPr>
              <a:t>T</a:t>
            </a:r>
            <a:r>
              <a:rPr lang="en-US" sz="1200" u="none" dirty="0" smtClean="0">
                <a:solidFill>
                  <a:srgbClr val="334041"/>
                </a:solidFill>
              </a:rPr>
              <a:t>raditional servers</a:t>
            </a:r>
            <a:endParaRPr lang="en-US" sz="1700" dirty="0"/>
          </a:p>
          <a:p>
            <a:pPr algn="l">
              <a:lnSpc>
                <a:spcPct val="90000"/>
              </a:lnSpc>
              <a:spcAft>
                <a:spcPts val="400"/>
              </a:spcAft>
            </a:pPr>
            <a:r>
              <a:rPr lang="en-US" sz="1500" b="1" u="none" dirty="0">
                <a:solidFill>
                  <a:schemeClr val="tx2"/>
                </a:solidFill>
              </a:rPr>
              <a:t>Compute </a:t>
            </a:r>
            <a:r>
              <a:rPr lang="en-US" sz="1500" b="1" u="none" dirty="0" smtClean="0">
                <a:solidFill>
                  <a:schemeClr val="tx2"/>
                </a:solidFill>
              </a:rPr>
              <a:t>Platform</a:t>
            </a:r>
            <a:endParaRPr lang="en-US" sz="1500" b="1" u="none" dirty="0">
              <a:solidFill>
                <a:srgbClr val="334041"/>
              </a:solidFill>
            </a:endParaRPr>
          </a:p>
          <a:p>
            <a:pPr marL="91440" indent="-91440" algn="l">
              <a:lnSpc>
                <a:spcPct val="90000"/>
              </a:lnSpc>
              <a:spcAft>
                <a:spcPts val="400"/>
              </a:spcAft>
              <a:buClr>
                <a:schemeClr val="tx2"/>
              </a:buClr>
              <a:buSzPct val="120000"/>
              <a:buFont typeface="Arial" pitchFamily="34" charset="0"/>
              <a:buChar char="•"/>
            </a:pPr>
            <a:r>
              <a:rPr lang="en-US" sz="1200" u="none" dirty="0">
                <a:solidFill>
                  <a:srgbClr val="334041"/>
                </a:solidFill>
              </a:rPr>
              <a:t> Shift off Dell and other systems onto UCS</a:t>
            </a:r>
          </a:p>
          <a:p>
            <a:pPr marL="91440" indent="-91440" algn="l">
              <a:lnSpc>
                <a:spcPct val="90000"/>
              </a:lnSpc>
              <a:spcAft>
                <a:spcPts val="400"/>
              </a:spcAft>
              <a:buClr>
                <a:schemeClr val="tx2"/>
              </a:buClr>
              <a:buSzPct val="120000"/>
              <a:buFont typeface="Arial" pitchFamily="34" charset="0"/>
              <a:buChar char="•"/>
            </a:pPr>
            <a:r>
              <a:rPr lang="en-US" sz="1200" u="none" dirty="0" smtClean="0">
                <a:solidFill>
                  <a:srgbClr val="334041"/>
                </a:solidFill>
              </a:rPr>
              <a:t> Migrated 180 VMs over to UCS</a:t>
            </a:r>
          </a:p>
          <a:p>
            <a:pPr marL="91440" indent="-91440" algn="l">
              <a:lnSpc>
                <a:spcPct val="90000"/>
              </a:lnSpc>
              <a:spcAft>
                <a:spcPts val="400"/>
              </a:spcAft>
              <a:buClr>
                <a:schemeClr val="tx2"/>
              </a:buClr>
              <a:buSzPct val="120000"/>
              <a:buFont typeface="Arial" pitchFamily="34" charset="0"/>
              <a:buChar char="•"/>
            </a:pPr>
            <a:r>
              <a:rPr lang="en-US" sz="1200" u="none" dirty="0" smtClean="0">
                <a:solidFill>
                  <a:srgbClr val="334041"/>
                </a:solidFill>
              </a:rPr>
              <a:t> Using UCS B250 with 192GB memory</a:t>
            </a:r>
          </a:p>
          <a:p>
            <a:pPr marL="91440" indent="-91440" algn="l">
              <a:lnSpc>
                <a:spcPct val="90000"/>
              </a:lnSpc>
              <a:spcAft>
                <a:spcPts val="400"/>
              </a:spcAft>
              <a:buClr>
                <a:schemeClr val="tx2"/>
              </a:buClr>
              <a:buSzPct val="120000"/>
              <a:buFont typeface="Arial" pitchFamily="34" charset="0"/>
              <a:buChar char="•"/>
            </a:pPr>
            <a:r>
              <a:rPr lang="en-US" sz="1200" u="none" dirty="0" smtClean="0">
                <a:solidFill>
                  <a:srgbClr val="334041"/>
                </a:solidFill>
              </a:rPr>
              <a:t> Large fraction of VMs running SAP applications </a:t>
            </a:r>
            <a:endParaRPr lang="en-US" sz="1700" b="1" dirty="0" smtClean="0">
              <a:solidFill>
                <a:schemeClr val="tx2"/>
              </a:solidFill>
            </a:endParaRPr>
          </a:p>
          <a:p>
            <a:pPr algn="l">
              <a:lnSpc>
                <a:spcPct val="90000"/>
              </a:lnSpc>
              <a:spcAft>
                <a:spcPts val="400"/>
              </a:spcAft>
            </a:pPr>
            <a:r>
              <a:rPr lang="en-US" sz="1500" b="1" u="none" dirty="0" smtClean="0">
                <a:solidFill>
                  <a:schemeClr val="tx2"/>
                </a:solidFill>
              </a:rPr>
              <a:t>Results</a:t>
            </a:r>
            <a:endParaRPr lang="en-US" sz="1500" b="1" u="none" dirty="0" smtClean="0">
              <a:solidFill>
                <a:srgbClr val="334041"/>
              </a:solidFill>
            </a:endParaRPr>
          </a:p>
          <a:p>
            <a:pPr marL="137160" indent="-137160" algn="l">
              <a:lnSpc>
                <a:spcPct val="90000"/>
              </a:lnSpc>
              <a:spcAft>
                <a:spcPts val="400"/>
              </a:spcAft>
              <a:buClr>
                <a:schemeClr val="tx2"/>
              </a:buClr>
              <a:buSzPct val="120000"/>
              <a:buFont typeface="Arial" pitchFamily="34" charset="0"/>
              <a:buChar char="•"/>
            </a:pPr>
            <a:r>
              <a:rPr lang="en-US" sz="1200" u="none" dirty="0" smtClean="0">
                <a:solidFill>
                  <a:srgbClr val="334041"/>
                </a:solidFill>
              </a:rPr>
              <a:t>Lowered physical server count from 180  down to 26 physical servers</a:t>
            </a:r>
          </a:p>
          <a:p>
            <a:pPr marL="137160" indent="-137160" algn="l">
              <a:lnSpc>
                <a:spcPct val="90000"/>
              </a:lnSpc>
              <a:spcAft>
                <a:spcPts val="400"/>
              </a:spcAft>
              <a:buClr>
                <a:schemeClr val="tx2"/>
              </a:buClr>
              <a:buSzPct val="120000"/>
              <a:buFont typeface="Arial" pitchFamily="34" charset="0"/>
              <a:buChar char="•"/>
            </a:pPr>
            <a:r>
              <a:rPr lang="en-US" sz="1200" u="none" dirty="0" smtClean="0">
                <a:solidFill>
                  <a:srgbClr val="334041"/>
                </a:solidFill>
              </a:rPr>
              <a:t>$</a:t>
            </a:r>
            <a:r>
              <a:rPr lang="en-US" sz="1200" u="none" dirty="0">
                <a:solidFill>
                  <a:srgbClr val="334041"/>
                </a:solidFill>
              </a:rPr>
              <a:t>15K per server </a:t>
            </a:r>
            <a:r>
              <a:rPr lang="en-US" sz="1200" u="none" dirty="0" smtClean="0">
                <a:solidFill>
                  <a:srgbClr val="334041"/>
                </a:solidFill>
              </a:rPr>
              <a:t>reduction (30</a:t>
            </a:r>
            <a:r>
              <a:rPr lang="en-US" sz="1200" u="none" dirty="0">
                <a:solidFill>
                  <a:srgbClr val="334041"/>
                </a:solidFill>
              </a:rPr>
              <a:t>% </a:t>
            </a:r>
            <a:r>
              <a:rPr lang="en-US" sz="1200" u="none" dirty="0" smtClean="0">
                <a:solidFill>
                  <a:srgbClr val="334041"/>
                </a:solidFill>
              </a:rPr>
              <a:t>of system cost) </a:t>
            </a:r>
            <a:r>
              <a:rPr lang="en-US" sz="1200" u="none" dirty="0">
                <a:solidFill>
                  <a:srgbClr val="334041"/>
                </a:solidFill>
              </a:rPr>
              <a:t>by removing </a:t>
            </a:r>
            <a:r>
              <a:rPr lang="en-US" sz="1200" u="none" dirty="0" smtClean="0">
                <a:solidFill>
                  <a:srgbClr val="334041"/>
                </a:solidFill>
              </a:rPr>
              <a:t>need for </a:t>
            </a:r>
            <a:r>
              <a:rPr lang="en-US" sz="1200" u="none" dirty="0">
                <a:solidFill>
                  <a:srgbClr val="334041"/>
                </a:solidFill>
              </a:rPr>
              <a:t>facilities </a:t>
            </a:r>
            <a:r>
              <a:rPr lang="en-US" sz="1200" u="none" dirty="0" smtClean="0">
                <a:solidFill>
                  <a:srgbClr val="334041"/>
                </a:solidFill>
              </a:rPr>
              <a:t>to pull complex </a:t>
            </a:r>
            <a:r>
              <a:rPr lang="en-US" sz="1200" u="none" dirty="0">
                <a:solidFill>
                  <a:srgbClr val="334041"/>
                </a:solidFill>
              </a:rPr>
              <a:t>web of cables for every new server (</a:t>
            </a:r>
            <a:r>
              <a:rPr lang="en-US" sz="1200" u="none" dirty="0" smtClean="0">
                <a:solidFill>
                  <a:srgbClr val="334041"/>
                </a:solidFill>
              </a:rPr>
              <a:t>traditionally 15 cables </a:t>
            </a:r>
            <a:r>
              <a:rPr lang="en-US" sz="1200" u="none" dirty="0">
                <a:solidFill>
                  <a:srgbClr val="334041"/>
                </a:solidFill>
              </a:rPr>
              <a:t>per server)</a:t>
            </a:r>
          </a:p>
          <a:p>
            <a:pPr marL="137160" indent="-137160" algn="l">
              <a:lnSpc>
                <a:spcPct val="90000"/>
              </a:lnSpc>
              <a:spcAft>
                <a:spcPts val="400"/>
              </a:spcAft>
              <a:buClr>
                <a:schemeClr val="tx2"/>
              </a:buClr>
              <a:buSzPct val="120000"/>
              <a:buFont typeface="Arial" pitchFamily="34" charset="0"/>
              <a:buChar char="•"/>
            </a:pPr>
            <a:r>
              <a:rPr lang="en-US" sz="1200" u="none" dirty="0" smtClean="0">
                <a:solidFill>
                  <a:srgbClr val="334041"/>
                </a:solidFill>
              </a:rPr>
              <a:t>IT team can </a:t>
            </a:r>
            <a:r>
              <a:rPr lang="en-US" sz="1200" u="none" dirty="0">
                <a:solidFill>
                  <a:srgbClr val="334041"/>
                </a:solidFill>
              </a:rPr>
              <a:t>plug blades in and get them running themselves</a:t>
            </a:r>
          </a:p>
          <a:p>
            <a:pPr marL="137160" indent="-137160" algn="l">
              <a:lnSpc>
                <a:spcPct val="90000"/>
              </a:lnSpc>
              <a:spcAft>
                <a:spcPts val="400"/>
              </a:spcAft>
              <a:buClr>
                <a:schemeClr val="tx2"/>
              </a:buClr>
              <a:buSzPct val="120000"/>
              <a:buFont typeface="Arial" pitchFamily="34" charset="0"/>
              <a:buChar char="•"/>
            </a:pPr>
            <a:r>
              <a:rPr lang="en-US" sz="1200" u="none" dirty="0" smtClean="0">
                <a:solidFill>
                  <a:srgbClr val="334041"/>
                </a:solidFill>
              </a:rPr>
              <a:t>Ability </a:t>
            </a:r>
            <a:r>
              <a:rPr lang="en-US" sz="1200" u="none" dirty="0">
                <a:solidFill>
                  <a:srgbClr val="334041"/>
                </a:solidFill>
              </a:rPr>
              <a:t>to provision UCS (vs. </a:t>
            </a:r>
            <a:r>
              <a:rPr lang="en-US" sz="1200" u="none" dirty="0" smtClean="0">
                <a:solidFill>
                  <a:srgbClr val="334041"/>
                </a:solidFill>
              </a:rPr>
              <a:t>equipment </a:t>
            </a:r>
            <a:r>
              <a:rPr lang="en-US" sz="1200" u="none" dirty="0">
                <a:solidFill>
                  <a:srgbClr val="334041"/>
                </a:solidFill>
              </a:rPr>
              <a:t>itself) enables new types of management flexibility</a:t>
            </a:r>
          </a:p>
          <a:p>
            <a:pPr marL="137160" indent="-137160" algn="l">
              <a:lnSpc>
                <a:spcPct val="90000"/>
              </a:lnSpc>
              <a:spcAft>
                <a:spcPts val="400"/>
              </a:spcAft>
              <a:buClr>
                <a:schemeClr val="tx2"/>
              </a:buClr>
              <a:buSzPct val="120000"/>
              <a:buFont typeface="Arial" pitchFamily="34" charset="0"/>
              <a:buChar char="•"/>
            </a:pPr>
            <a:r>
              <a:rPr lang="en-US" sz="1200" u="none" dirty="0">
                <a:solidFill>
                  <a:srgbClr val="334041"/>
                </a:solidFill>
              </a:rPr>
              <a:t>Ability to </a:t>
            </a:r>
            <a:r>
              <a:rPr lang="en-US" sz="1200" u="none" dirty="0" err="1">
                <a:solidFill>
                  <a:srgbClr val="334041"/>
                </a:solidFill>
              </a:rPr>
              <a:t>Vmotion</a:t>
            </a:r>
            <a:r>
              <a:rPr lang="en-US" sz="1200" u="none" dirty="0">
                <a:solidFill>
                  <a:srgbClr val="334041"/>
                </a:solidFill>
              </a:rPr>
              <a:t> SAP </a:t>
            </a:r>
            <a:r>
              <a:rPr lang="en-US" sz="1200" u="none" dirty="0" err="1">
                <a:solidFill>
                  <a:srgbClr val="334041"/>
                </a:solidFill>
              </a:rPr>
              <a:t>VMs</a:t>
            </a:r>
            <a:r>
              <a:rPr lang="en-US" sz="1200" u="none" dirty="0">
                <a:solidFill>
                  <a:srgbClr val="334041"/>
                </a:solidFill>
              </a:rPr>
              <a:t> with 16-32 GB memory fast over </a:t>
            </a:r>
            <a:r>
              <a:rPr lang="en-US" sz="1200" u="none" dirty="0" err="1">
                <a:solidFill>
                  <a:srgbClr val="334041"/>
                </a:solidFill>
              </a:rPr>
              <a:t>10GE</a:t>
            </a:r>
            <a:r>
              <a:rPr lang="en-US" sz="1200" u="none" dirty="0">
                <a:solidFill>
                  <a:srgbClr val="334041"/>
                </a:solidFill>
              </a:rPr>
              <a:t> fabric</a:t>
            </a:r>
          </a:p>
          <a:p>
            <a:pPr marL="137160" indent="-137160" algn="l">
              <a:lnSpc>
                <a:spcPct val="90000"/>
              </a:lnSpc>
              <a:spcAft>
                <a:spcPts val="400"/>
              </a:spcAft>
              <a:buSzPct val="120000"/>
            </a:pPr>
            <a:endParaRPr lang="en-US" sz="1200" b="1" dirty="0">
              <a:solidFill>
                <a:srgbClr val="334041"/>
              </a:solidFill>
            </a:endParaRPr>
          </a:p>
        </p:txBody>
      </p:sp>
      <p:sp>
        <p:nvSpPr>
          <p:cNvPr id="14" name="Round Same Side Corner Rectangle 13"/>
          <p:cNvSpPr/>
          <p:nvPr/>
        </p:nvSpPr>
        <p:spPr>
          <a:xfrm flipV="1">
            <a:off x="351366" y="2705100"/>
            <a:ext cx="2391834" cy="3619916"/>
          </a:xfrm>
          <a:prstGeom prst="round2SameRect">
            <a:avLst>
              <a:gd name="adj1" fmla="val 5268"/>
              <a:gd name="adj2" fmla="val 0"/>
            </a:avLst>
          </a:prstGeom>
          <a:blipFill rotWithShape="0">
            <a:blip r:embed="rId5"/>
            <a:stretch>
              <a:fillRect/>
            </a:stretch>
          </a:blipFill>
          <a:ln w="28575" cmpd="sng">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563615362"/>
      </p:ext>
    </p:extLst>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SAP </a:t>
            </a:r>
            <a:r>
              <a:rPr lang="en-US" dirty="0" smtClean="0"/>
              <a:t>on UCS / Scientific Atlanta</a:t>
            </a:r>
            <a:endParaRPr lang="en-US" dirty="0"/>
          </a:p>
        </p:txBody>
      </p:sp>
      <p:sp>
        <p:nvSpPr>
          <p:cNvPr id="3" name="Rectangle 2"/>
          <p:cNvSpPr/>
          <p:nvPr/>
        </p:nvSpPr>
        <p:spPr>
          <a:xfrm>
            <a:off x="0" y="1282700"/>
            <a:ext cx="9144000" cy="5575300"/>
          </a:xfrm>
          <a:prstGeom prst="rect">
            <a:avLst/>
          </a:prstGeom>
          <a:blipFill dpi="0" rotWithShape="1">
            <a:blip r:embed="rId3" cstate="print">
              <a:alphaModFix/>
              <a:extLst>
                <a:ext uri="{28A0092B-C50C-407E-A947-70E740481C1C}">
                  <a14:useLocalDpi xmlns:a14="http://schemas.microsoft.com/office/drawing/2010/main"/>
                </a:ext>
              </a:extLst>
            </a:blip>
            <a:srcRect/>
            <a:stretch>
              <a:fillRect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Rectangle 3"/>
          <p:cNvSpPr/>
          <p:nvPr/>
        </p:nvSpPr>
        <p:spPr>
          <a:xfrm>
            <a:off x="0" y="1282700"/>
            <a:ext cx="9144000" cy="5575300"/>
          </a:xfrm>
          <a:prstGeom prst="rect">
            <a:avLst/>
          </a:prstGeom>
          <a:gradFill flip="none" rotWithShape="1">
            <a:gsLst>
              <a:gs pos="0">
                <a:schemeClr val="tx1">
                  <a:alpha val="92000"/>
                </a:schemeClr>
              </a:gs>
              <a:gs pos="71000">
                <a:schemeClr val="tx1">
                  <a:alpha val="33000"/>
                </a:schemeClr>
              </a:gs>
            </a:gsLst>
            <a:lin ang="1944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Rounded Rectangle 4"/>
          <p:cNvSpPr/>
          <p:nvPr/>
        </p:nvSpPr>
        <p:spPr>
          <a:xfrm>
            <a:off x="3009900" y="1676400"/>
            <a:ext cx="5880100" cy="4635500"/>
          </a:xfrm>
          <a:prstGeom prst="roundRect">
            <a:avLst>
              <a:gd name="adj" fmla="val 3476"/>
            </a:avLst>
          </a:prstGeom>
          <a:solidFill>
            <a:schemeClr val="bg1"/>
          </a:solidFill>
          <a:ln w="28575" cmpd="sng">
            <a:solidFill>
              <a:srgbClr val="BFBFBF"/>
            </a:solidFill>
          </a:ln>
          <a:effectLst>
            <a:outerShdw blurRad="76200" dist="50800" dir="2700000" algn="tl"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8" name="Rounded Rectangle 7"/>
          <p:cNvSpPr/>
          <p:nvPr/>
        </p:nvSpPr>
        <p:spPr>
          <a:xfrm>
            <a:off x="355600" y="1651903"/>
            <a:ext cx="2374899" cy="4659998"/>
          </a:xfrm>
          <a:prstGeom prst="roundRect">
            <a:avLst>
              <a:gd name="adj" fmla="val 7298"/>
            </a:avLst>
          </a:prstGeom>
          <a:noFill/>
          <a:ln w="38100" cmpd="sng">
            <a:solidFill>
              <a:schemeClr val="bg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srgbClr val="FFFFFF"/>
              </a:solidFill>
              <a:latin typeface="Arial"/>
              <a:ea typeface="+mn-ea"/>
              <a:cs typeface="+mn-cs"/>
            </a:endParaRPr>
          </a:p>
        </p:txBody>
      </p:sp>
      <p:sp>
        <p:nvSpPr>
          <p:cNvPr id="9" name="Round Same Side Corner Rectangle 8"/>
          <p:cNvSpPr/>
          <p:nvPr/>
        </p:nvSpPr>
        <p:spPr>
          <a:xfrm>
            <a:off x="355601" y="1657850"/>
            <a:ext cx="2374898" cy="1047250"/>
          </a:xfrm>
          <a:prstGeom prst="round2Same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4" name="Picture 7"/>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91887" y="1740803"/>
            <a:ext cx="783778" cy="900797"/>
          </a:xfrm>
          <a:prstGeom prst="rect">
            <a:avLst/>
          </a:prstGeom>
          <a:noFill/>
          <a:ln w="9525">
            <a:noFill/>
            <a:miter lim="800000"/>
            <a:headEnd/>
            <a:tailEnd/>
          </a:ln>
        </p:spPr>
      </p:pic>
      <p:sp>
        <p:nvSpPr>
          <p:cNvPr id="17" name="Content Placeholder 2"/>
          <p:cNvSpPr txBox="1">
            <a:spLocks/>
          </p:cNvSpPr>
          <p:nvPr/>
        </p:nvSpPr>
        <p:spPr>
          <a:xfrm>
            <a:off x="3252592" y="2005645"/>
            <a:ext cx="5535807" cy="4090355"/>
          </a:xfrm>
          <a:prstGeom prst="rect">
            <a:avLst/>
          </a:prstGeom>
        </p:spPr>
        <p:txBody>
          <a:bodyPr>
            <a:normAutofit/>
          </a:bodyPr>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spcBef>
                <a:spcPts val="600"/>
              </a:spcBef>
            </a:pPr>
            <a:r>
              <a:rPr lang="en-US" sz="1800" dirty="0" smtClean="0"/>
              <a:t>$3+ Billion</a:t>
            </a:r>
          </a:p>
          <a:p>
            <a:pPr>
              <a:lnSpc>
                <a:spcPct val="85000"/>
              </a:lnSpc>
              <a:spcBef>
                <a:spcPts val="600"/>
              </a:spcBef>
            </a:pPr>
            <a:r>
              <a:rPr lang="en-US" sz="1800" dirty="0" smtClean="0"/>
              <a:t>Using SAP for 15 years through 4 significant upgrades</a:t>
            </a:r>
          </a:p>
          <a:p>
            <a:pPr>
              <a:lnSpc>
                <a:spcPct val="85000"/>
              </a:lnSpc>
              <a:spcBef>
                <a:spcPts val="600"/>
              </a:spcBef>
            </a:pPr>
            <a:r>
              <a:rPr lang="en-US" sz="1800" dirty="0" smtClean="0"/>
              <a:t>SAP ERP ECC v6.0, XI (B2B/A2A), manufacturing, BI, PLM/Risk/Compliance, </a:t>
            </a:r>
            <a:br>
              <a:rPr lang="en-US" sz="1800" dirty="0" smtClean="0"/>
            </a:br>
            <a:r>
              <a:rPr lang="en-US" sz="1800" dirty="0" smtClean="0"/>
              <a:t>product </a:t>
            </a:r>
            <a:r>
              <a:rPr lang="en-US" sz="1800" dirty="0"/>
              <a:t>e</a:t>
            </a:r>
            <a:r>
              <a:rPr lang="en-US" sz="1800" dirty="0" smtClean="0"/>
              <a:t>nablement</a:t>
            </a:r>
          </a:p>
          <a:p>
            <a:pPr>
              <a:lnSpc>
                <a:spcPct val="85000"/>
              </a:lnSpc>
              <a:spcBef>
                <a:spcPts val="600"/>
              </a:spcBef>
            </a:pPr>
            <a:r>
              <a:rPr lang="en-US" sz="1800" dirty="0" smtClean="0"/>
              <a:t>3000 SAP users</a:t>
            </a:r>
          </a:p>
          <a:p>
            <a:pPr>
              <a:lnSpc>
                <a:spcPct val="85000"/>
              </a:lnSpc>
              <a:spcBef>
                <a:spcPts val="600"/>
              </a:spcBef>
            </a:pPr>
            <a:r>
              <a:rPr lang="en-US" sz="1800" dirty="0" smtClean="0"/>
              <a:t>ECC 6.0 upgrade/</a:t>
            </a:r>
            <a:r>
              <a:rPr lang="en-US" sz="1800" dirty="0" err="1" smtClean="0"/>
              <a:t>unicode</a:t>
            </a:r>
            <a:r>
              <a:rPr lang="en-US" sz="1800" dirty="0" smtClean="0"/>
              <a:t> conversion in 2008</a:t>
            </a:r>
          </a:p>
          <a:p>
            <a:pPr>
              <a:lnSpc>
                <a:spcPct val="85000"/>
              </a:lnSpc>
              <a:spcBef>
                <a:spcPts val="600"/>
              </a:spcBef>
            </a:pPr>
            <a:r>
              <a:rPr lang="en-US" sz="1800" dirty="0" smtClean="0"/>
              <a:t>Oracle 10G Database backend</a:t>
            </a:r>
          </a:p>
          <a:p>
            <a:pPr>
              <a:lnSpc>
                <a:spcPct val="85000"/>
              </a:lnSpc>
              <a:spcBef>
                <a:spcPts val="600"/>
              </a:spcBef>
            </a:pPr>
            <a:r>
              <a:rPr lang="en-US" sz="1800" dirty="0" smtClean="0"/>
              <a:t>SAP PRD Database size ~3TB</a:t>
            </a:r>
          </a:p>
          <a:p>
            <a:pPr>
              <a:lnSpc>
                <a:spcPct val="85000"/>
              </a:lnSpc>
              <a:spcBef>
                <a:spcPts val="600"/>
              </a:spcBef>
            </a:pPr>
            <a:r>
              <a:rPr lang="en-US" sz="1800" dirty="0" smtClean="0"/>
              <a:t>Well through migration from 5 HP-UX Itanium Servers to UCS</a:t>
            </a:r>
          </a:p>
          <a:p>
            <a:pPr>
              <a:lnSpc>
                <a:spcPct val="85000"/>
              </a:lnSpc>
              <a:spcBef>
                <a:spcPts val="600"/>
              </a:spcBef>
            </a:pPr>
            <a:r>
              <a:rPr lang="en-US" sz="1800" dirty="0" smtClean="0"/>
              <a:t>Current SAP landscape designed to support </a:t>
            </a:r>
            <a:br>
              <a:rPr lang="en-US" sz="1800" dirty="0" smtClean="0"/>
            </a:br>
            <a:r>
              <a:rPr lang="en-US" sz="1800" dirty="0" smtClean="0"/>
              <a:t>over 400 concurrent SAP users</a:t>
            </a:r>
            <a:endParaRPr lang="en-US" sz="1800" dirty="0"/>
          </a:p>
        </p:txBody>
      </p:sp>
      <p:sp>
        <p:nvSpPr>
          <p:cNvPr id="18" name="Round Same Side Corner Rectangle 17"/>
          <p:cNvSpPr/>
          <p:nvPr/>
        </p:nvSpPr>
        <p:spPr>
          <a:xfrm flipV="1">
            <a:off x="351366" y="2705100"/>
            <a:ext cx="2379134" cy="3619916"/>
          </a:xfrm>
          <a:prstGeom prst="round2SameRect">
            <a:avLst>
              <a:gd name="adj1" fmla="val 5268"/>
              <a:gd name="adj2" fmla="val 0"/>
            </a:avLst>
          </a:prstGeom>
          <a:blipFill rotWithShape="0">
            <a:blip r:embed="rId5" cstate="print">
              <a:extLst>
                <a:ext uri="{28A0092B-C50C-407E-A947-70E740481C1C}">
                  <a14:useLocalDpi xmlns:a14="http://schemas.microsoft.com/office/drawing/2010/main"/>
                </a:ext>
              </a:extLst>
            </a:blip>
            <a:stretch>
              <a:fillRect/>
            </a:stretch>
          </a:blipFill>
          <a:ln w="28575" cmpd="sng">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42233709"/>
      </p:ext>
    </p:extLst>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4743353"/>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52"/>
          <p:cNvSpPr>
            <a:spLocks noGrp="1"/>
          </p:cNvSpPr>
          <p:nvPr>
            <p:ph type="title"/>
          </p:nvPr>
        </p:nvSpPr>
        <p:spPr>
          <a:xfrm>
            <a:off x="229704" y="267115"/>
            <a:ext cx="8588861" cy="838200"/>
          </a:xfrm>
        </p:spPr>
        <p:txBody>
          <a:bodyPr/>
          <a:lstStyle/>
          <a:p>
            <a:r>
              <a:rPr lang="en-US" dirty="0" smtClean="0"/>
              <a:t>Cisco Solutions for SAP</a:t>
            </a:r>
            <a:endParaRPr lang="en-US" dirty="0"/>
          </a:p>
        </p:txBody>
      </p:sp>
      <p:sp>
        <p:nvSpPr>
          <p:cNvPr id="55" name="Oval 54"/>
          <p:cNvSpPr/>
          <p:nvPr/>
        </p:nvSpPr>
        <p:spPr>
          <a:xfrm>
            <a:off x="2358885" y="1558238"/>
            <a:ext cx="4216402" cy="4216398"/>
          </a:xfrm>
          <a:prstGeom prst="ellipse">
            <a:avLst/>
          </a:prstGeom>
          <a:solidFill>
            <a:srgbClr val="162078"/>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56" name="Group 55"/>
          <p:cNvGrpSpPr/>
          <p:nvPr/>
        </p:nvGrpSpPr>
        <p:grpSpPr>
          <a:xfrm>
            <a:off x="6868322" y="699770"/>
            <a:ext cx="1857516" cy="1857516"/>
            <a:chOff x="6801677" y="838200"/>
            <a:chExt cx="1857516" cy="1857516"/>
          </a:xfrm>
        </p:grpSpPr>
        <p:sp>
          <p:nvSpPr>
            <p:cNvPr id="57" name="Oval 56"/>
            <p:cNvSpPr/>
            <p:nvPr/>
          </p:nvSpPr>
          <p:spPr>
            <a:xfrm>
              <a:off x="6801677" y="838200"/>
              <a:ext cx="1857516" cy="1857516"/>
            </a:xfrm>
            <a:prstGeom prst="ellipse">
              <a:avLst/>
            </a:prstGeom>
            <a:solidFill>
              <a:schemeClr val="bg1"/>
            </a:solidFill>
            <a:ln w="19050" cmpd="sng">
              <a:solidFill>
                <a:srgbClr val="16207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58" name="Picture 57" descr="SAPLogo.gif"/>
            <p:cNvPicPr>
              <a:picLocks noChangeAspect="1"/>
            </p:cNvPicPr>
            <p:nvPr/>
          </p:nvPicPr>
          <p:blipFill>
            <a:blip r:embed="rId3" cstate="print"/>
            <a:stretch>
              <a:fillRect/>
            </a:stretch>
          </p:blipFill>
          <p:spPr>
            <a:xfrm>
              <a:off x="7466301" y="1571254"/>
              <a:ext cx="695325" cy="342900"/>
            </a:xfrm>
            <a:prstGeom prst="rect">
              <a:avLst/>
            </a:prstGeom>
          </p:spPr>
        </p:pic>
      </p:grpSp>
      <p:sp>
        <p:nvSpPr>
          <p:cNvPr id="59" name="Oval 3063" descr="Up:  Oval 158"/>
          <p:cNvSpPr>
            <a:spLocks noChangeArrowheads="1"/>
          </p:cNvSpPr>
          <p:nvPr/>
        </p:nvSpPr>
        <p:spPr bwMode="auto">
          <a:xfrm>
            <a:off x="2144246" y="1332396"/>
            <a:ext cx="4641264" cy="4648370"/>
          </a:xfrm>
          <a:prstGeom prst="ellipse">
            <a:avLst/>
          </a:prstGeom>
          <a:solidFill>
            <a:schemeClr val="accent3">
              <a:lumMod val="50000"/>
              <a:alpha val="15000"/>
            </a:schemeClr>
          </a:solidFill>
          <a:ln w="457200" cmpd="sng">
            <a:gradFill flip="none" rotWithShape="1">
              <a:gsLst>
                <a:gs pos="0">
                  <a:schemeClr val="accent1"/>
                </a:gs>
                <a:gs pos="100000">
                  <a:schemeClr val="accent1">
                    <a:lumMod val="50000"/>
                  </a:schemeClr>
                </a:gs>
              </a:gsLst>
              <a:lin ang="3600000" scaled="0"/>
              <a:tileRect/>
            </a:gradFill>
            <a:round/>
            <a:headEnd/>
            <a:tailEnd/>
          </a:ln>
        </p:spPr>
        <p:txBody>
          <a:bodyPr wrap="none" lIns="73025" tIns="36511" rIns="73025" bIns="36511" anchor="ctr"/>
          <a:lstStyle/>
          <a:p>
            <a:pPr algn="ctr" eaLnBrk="0" hangingPunct="0">
              <a:lnSpc>
                <a:spcPct val="90000"/>
              </a:lnSpc>
            </a:pPr>
            <a:endParaRPr lang="en-US">
              <a:ea typeface="ＭＳ Ｐゴシック"/>
              <a:cs typeface="ＭＳ Ｐゴシック"/>
            </a:endParaRPr>
          </a:p>
        </p:txBody>
      </p:sp>
      <p:grpSp>
        <p:nvGrpSpPr>
          <p:cNvPr id="60" name="Group 59"/>
          <p:cNvGrpSpPr/>
          <p:nvPr/>
        </p:nvGrpSpPr>
        <p:grpSpPr>
          <a:xfrm>
            <a:off x="2193578" y="1595178"/>
            <a:ext cx="2073275" cy="2076450"/>
            <a:chOff x="1401763" y="1201478"/>
            <a:chExt cx="2073275" cy="2076450"/>
          </a:xfrm>
        </p:grpSpPr>
        <p:sp>
          <p:nvSpPr>
            <p:cNvPr id="61" name="Oval 3063" descr="Up:  Oval 158"/>
            <p:cNvSpPr>
              <a:spLocks noChangeArrowheads="1"/>
            </p:cNvSpPr>
            <p:nvPr/>
          </p:nvSpPr>
          <p:spPr bwMode="auto">
            <a:xfrm>
              <a:off x="1401763" y="1201478"/>
              <a:ext cx="2073275" cy="2076450"/>
            </a:xfrm>
            <a:prstGeom prst="ellipse">
              <a:avLst/>
            </a:prstGeom>
            <a:solidFill>
              <a:schemeClr val="accent3">
                <a:lumMod val="50000"/>
                <a:alpha val="15000"/>
              </a:schemeClr>
            </a:solidFill>
            <a:ln w="19050" cmpd="sng">
              <a:solidFill>
                <a:schemeClr val="accent3">
                  <a:lumMod val="50000"/>
                </a:schemeClr>
              </a:solidFill>
              <a:round/>
              <a:headEnd/>
              <a:tailEnd/>
            </a:ln>
          </p:spPr>
          <p:txBody>
            <a:bodyPr wrap="none" lIns="73025" tIns="36511" rIns="73025" bIns="36511" anchor="ctr"/>
            <a:lstStyle/>
            <a:p>
              <a:pPr algn="ctr" eaLnBrk="0" hangingPunct="0">
                <a:lnSpc>
                  <a:spcPct val="90000"/>
                </a:lnSpc>
              </a:pPr>
              <a:endParaRPr lang="en-US">
                <a:ea typeface="ＭＳ Ｐゴシック"/>
                <a:cs typeface="ＭＳ Ｐゴシック"/>
              </a:endParaRPr>
            </a:p>
          </p:txBody>
        </p:sp>
        <p:grpSp>
          <p:nvGrpSpPr>
            <p:cNvPr id="62" name="Group 53"/>
            <p:cNvGrpSpPr>
              <a:grpSpLocks/>
            </p:cNvGrpSpPr>
            <p:nvPr/>
          </p:nvGrpSpPr>
          <p:grpSpPr bwMode="auto">
            <a:xfrm>
              <a:off x="2077244" y="2053172"/>
              <a:ext cx="722312" cy="373063"/>
              <a:chOff x="3272" y="1316"/>
              <a:chExt cx="1889" cy="1002"/>
            </a:xfrm>
          </p:grpSpPr>
          <p:sp>
            <p:nvSpPr>
              <p:cNvPr id="63" name="AutoShape 54"/>
              <p:cNvSpPr>
                <a:spLocks noChangeAspect="1" noChangeArrowheads="1" noTextEdit="1"/>
              </p:cNvSpPr>
              <p:nvPr/>
            </p:nvSpPr>
            <p:spPr bwMode="auto">
              <a:xfrm>
                <a:off x="3272" y="1316"/>
                <a:ext cx="1889" cy="1002"/>
              </a:xfrm>
              <a:prstGeom prst="rect">
                <a:avLst/>
              </a:prstGeom>
              <a:noFill/>
              <a:ln w="9525">
                <a:noFill/>
                <a:miter lim="800000"/>
                <a:headEnd/>
                <a:tailEnd/>
              </a:ln>
            </p:spPr>
            <p:txBody>
              <a:bodyPr/>
              <a:lstStyle/>
              <a:p>
                <a:endParaRPr lang="en-US"/>
              </a:p>
            </p:txBody>
          </p:sp>
          <p:sp>
            <p:nvSpPr>
              <p:cNvPr id="64" name="Rectangle 55"/>
              <p:cNvSpPr>
                <a:spLocks noChangeArrowheads="1"/>
              </p:cNvSpPr>
              <p:nvPr/>
            </p:nvSpPr>
            <p:spPr bwMode="auto">
              <a:xfrm>
                <a:off x="3803" y="1980"/>
                <a:ext cx="86" cy="325"/>
              </a:xfrm>
              <a:prstGeom prst="rect">
                <a:avLst/>
              </a:prstGeom>
              <a:solidFill>
                <a:srgbClr val="B21A1A"/>
              </a:solidFill>
              <a:ln w="9525">
                <a:noFill/>
                <a:miter lim="800000"/>
                <a:headEnd/>
                <a:tailEnd/>
              </a:ln>
            </p:spPr>
            <p:txBody>
              <a:bodyPr/>
              <a:lstStyle/>
              <a:p>
                <a:pPr algn="ctr" eaLnBrk="0" hangingPunct="0">
                  <a:lnSpc>
                    <a:spcPct val="90000"/>
                  </a:lnSpc>
                </a:pPr>
                <a:endParaRPr lang="en-US"/>
              </a:p>
            </p:txBody>
          </p:sp>
          <p:sp>
            <p:nvSpPr>
              <p:cNvPr id="65" name="Freeform 56"/>
              <p:cNvSpPr>
                <a:spLocks/>
              </p:cNvSpPr>
              <p:nvPr/>
            </p:nvSpPr>
            <p:spPr bwMode="auto">
              <a:xfrm>
                <a:off x="4304" y="1971"/>
                <a:ext cx="249" cy="343"/>
              </a:xfrm>
              <a:custGeom>
                <a:avLst/>
                <a:gdLst>
                  <a:gd name="T0" fmla="*/ 529523879 w 58"/>
                  <a:gd name="T1" fmla="*/ 216397314 h 80"/>
                  <a:gd name="T2" fmla="*/ 382984155 w 58"/>
                  <a:gd name="T3" fmla="*/ 180654258 h 80"/>
                  <a:gd name="T4" fmla="*/ 191210862 w 58"/>
                  <a:gd name="T5" fmla="*/ 360830237 h 80"/>
                  <a:gd name="T6" fmla="*/ 382984155 w 58"/>
                  <a:gd name="T7" fmla="*/ 539540029 h 80"/>
                  <a:gd name="T8" fmla="*/ 529523879 w 58"/>
                  <a:gd name="T9" fmla="*/ 503797796 h 80"/>
                  <a:gd name="T10" fmla="*/ 529523879 w 58"/>
                  <a:gd name="T11" fmla="*/ 692788117 h 80"/>
                  <a:gd name="T12" fmla="*/ 374544946 w 58"/>
                  <a:gd name="T13" fmla="*/ 720194081 h 80"/>
                  <a:gd name="T14" fmla="*/ 0 w 58"/>
                  <a:gd name="T15" fmla="*/ 360830237 h 80"/>
                  <a:gd name="T16" fmla="*/ 374544946 w 58"/>
                  <a:gd name="T17" fmla="*/ 0 h 80"/>
                  <a:gd name="T18" fmla="*/ 529523879 w 58"/>
                  <a:gd name="T19" fmla="*/ 27406161 h 80"/>
                  <a:gd name="T20" fmla="*/ 529523879 w 58"/>
                  <a:gd name="T21" fmla="*/ 216397314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pPr algn="ctr" eaLnBrk="0" hangingPunct="0">
                  <a:lnSpc>
                    <a:spcPct val="90000"/>
                  </a:lnSpc>
                </a:pPr>
                <a:endParaRPr lang="en-US"/>
              </a:p>
            </p:txBody>
          </p:sp>
          <p:sp>
            <p:nvSpPr>
              <p:cNvPr id="66" name="Freeform 57"/>
              <p:cNvSpPr>
                <a:spLocks/>
              </p:cNvSpPr>
              <p:nvPr/>
            </p:nvSpPr>
            <p:spPr bwMode="auto">
              <a:xfrm>
                <a:off x="3443" y="1971"/>
                <a:ext cx="249" cy="343"/>
              </a:xfrm>
              <a:custGeom>
                <a:avLst/>
                <a:gdLst>
                  <a:gd name="T0" fmla="*/ 529523879 w 58"/>
                  <a:gd name="T1" fmla="*/ 216397314 h 80"/>
                  <a:gd name="T2" fmla="*/ 382984155 w 58"/>
                  <a:gd name="T3" fmla="*/ 180654258 h 80"/>
                  <a:gd name="T4" fmla="*/ 191210862 w 58"/>
                  <a:gd name="T5" fmla="*/ 360830237 h 80"/>
                  <a:gd name="T6" fmla="*/ 382984155 w 58"/>
                  <a:gd name="T7" fmla="*/ 539540029 h 80"/>
                  <a:gd name="T8" fmla="*/ 529523879 w 58"/>
                  <a:gd name="T9" fmla="*/ 503797796 h 80"/>
                  <a:gd name="T10" fmla="*/ 529523879 w 58"/>
                  <a:gd name="T11" fmla="*/ 692788117 h 80"/>
                  <a:gd name="T12" fmla="*/ 365573530 w 58"/>
                  <a:gd name="T13" fmla="*/ 720194081 h 80"/>
                  <a:gd name="T14" fmla="*/ 0 w 58"/>
                  <a:gd name="T15" fmla="*/ 360830237 h 80"/>
                  <a:gd name="T16" fmla="*/ 365573530 w 58"/>
                  <a:gd name="T17" fmla="*/ 0 h 80"/>
                  <a:gd name="T18" fmla="*/ 529523879 w 58"/>
                  <a:gd name="T19" fmla="*/ 27406161 h 80"/>
                  <a:gd name="T20" fmla="*/ 529523879 w 58"/>
                  <a:gd name="T21" fmla="*/ 216397314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pPr algn="ctr" eaLnBrk="0" hangingPunct="0">
                  <a:lnSpc>
                    <a:spcPct val="90000"/>
                  </a:lnSpc>
                </a:pPr>
                <a:endParaRPr lang="en-US"/>
              </a:p>
            </p:txBody>
          </p:sp>
          <p:sp>
            <p:nvSpPr>
              <p:cNvPr id="67" name="Freeform 58"/>
              <p:cNvSpPr>
                <a:spLocks noEditPoints="1"/>
              </p:cNvSpPr>
              <p:nvPr/>
            </p:nvSpPr>
            <p:spPr bwMode="auto">
              <a:xfrm>
                <a:off x="4643" y="1971"/>
                <a:ext cx="342" cy="343"/>
              </a:xfrm>
              <a:custGeom>
                <a:avLst/>
                <a:gdLst>
                  <a:gd name="T0" fmla="*/ 697226379 w 80"/>
                  <a:gd name="T1" fmla="*/ 360830237 h 80"/>
                  <a:gd name="T2" fmla="*/ 348600604 w 80"/>
                  <a:gd name="T3" fmla="*/ 720194081 h 80"/>
                  <a:gd name="T4" fmla="*/ 0 w 80"/>
                  <a:gd name="T5" fmla="*/ 360830237 h 80"/>
                  <a:gd name="T6" fmla="*/ 348600604 w 80"/>
                  <a:gd name="T7" fmla="*/ 0 h 80"/>
                  <a:gd name="T8" fmla="*/ 697226379 w 80"/>
                  <a:gd name="T9" fmla="*/ 360830237 h 80"/>
                  <a:gd name="T10" fmla="*/ 348600604 w 80"/>
                  <a:gd name="T11" fmla="*/ 180654258 h 80"/>
                  <a:gd name="T12" fmla="*/ 175484716 w 80"/>
                  <a:gd name="T13" fmla="*/ 360830237 h 80"/>
                  <a:gd name="T14" fmla="*/ 348600604 w 80"/>
                  <a:gd name="T15" fmla="*/ 539540029 h 80"/>
                  <a:gd name="T16" fmla="*/ 521734618 w 80"/>
                  <a:gd name="T17" fmla="*/ 360830237 h 80"/>
                  <a:gd name="T18" fmla="*/ 348600604 w 80"/>
                  <a:gd name="T19" fmla="*/ 180654258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pPr algn="ctr" eaLnBrk="0" hangingPunct="0">
                  <a:lnSpc>
                    <a:spcPct val="90000"/>
                  </a:lnSpc>
                </a:pPr>
                <a:endParaRPr lang="en-US"/>
              </a:p>
            </p:txBody>
          </p:sp>
          <p:sp>
            <p:nvSpPr>
              <p:cNvPr id="68" name="Freeform 59"/>
              <p:cNvSpPr>
                <a:spLocks/>
              </p:cNvSpPr>
              <p:nvPr/>
            </p:nvSpPr>
            <p:spPr bwMode="auto">
              <a:xfrm>
                <a:off x="4000" y="1971"/>
                <a:ext cx="223" cy="343"/>
              </a:xfrm>
              <a:custGeom>
                <a:avLst/>
                <a:gdLst>
                  <a:gd name="T0" fmla="*/ 424857417 w 52"/>
                  <a:gd name="T1" fmla="*/ 169920009 h 80"/>
                  <a:gd name="T2" fmla="*/ 288520883 w 52"/>
                  <a:gd name="T3" fmla="*/ 153248157 h 80"/>
                  <a:gd name="T4" fmla="*/ 180965956 w 52"/>
                  <a:gd name="T5" fmla="*/ 207608697 h 80"/>
                  <a:gd name="T6" fmla="*/ 260940320 w 52"/>
                  <a:gd name="T7" fmla="*/ 270757717 h 80"/>
                  <a:gd name="T8" fmla="*/ 307169167 w 52"/>
                  <a:gd name="T9" fmla="*/ 287430803 h 80"/>
                  <a:gd name="T10" fmla="*/ 469032537 w 52"/>
                  <a:gd name="T11" fmla="*/ 487124161 h 80"/>
                  <a:gd name="T12" fmla="*/ 189313427 w 52"/>
                  <a:gd name="T13" fmla="*/ 720194081 h 80"/>
                  <a:gd name="T14" fmla="*/ 0 w 52"/>
                  <a:gd name="T15" fmla="*/ 692788117 h 80"/>
                  <a:gd name="T16" fmla="*/ 0 w 52"/>
                  <a:gd name="T17" fmla="*/ 539540029 h 80"/>
                  <a:gd name="T18" fmla="*/ 161863302 w 52"/>
                  <a:gd name="T19" fmla="*/ 566948188 h 80"/>
                  <a:gd name="T20" fmla="*/ 288520883 w 52"/>
                  <a:gd name="T21" fmla="*/ 503797796 h 80"/>
                  <a:gd name="T22" fmla="*/ 208546451 w 52"/>
                  <a:gd name="T23" fmla="*/ 432317447 h 80"/>
                  <a:gd name="T24" fmla="*/ 170217771 w 52"/>
                  <a:gd name="T25" fmla="*/ 423981178 h 80"/>
                  <a:gd name="T26" fmla="*/ 0 w 52"/>
                  <a:gd name="T27" fmla="*/ 216397314 h 80"/>
                  <a:gd name="T28" fmla="*/ 252698791 w 52"/>
                  <a:gd name="T29" fmla="*/ 0 h 80"/>
                  <a:gd name="T30" fmla="*/ 424857417 w 52"/>
                  <a:gd name="T31" fmla="*/ 27406161 h 80"/>
                  <a:gd name="T32" fmla="*/ 424857417 w 52"/>
                  <a:gd name="T33" fmla="*/ 16992000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pPr algn="ctr" eaLnBrk="0" hangingPunct="0">
                  <a:lnSpc>
                    <a:spcPct val="90000"/>
                  </a:lnSpc>
                </a:pPr>
                <a:endParaRPr lang="en-US"/>
              </a:p>
            </p:txBody>
          </p:sp>
          <p:sp>
            <p:nvSpPr>
              <p:cNvPr id="69" name="Freeform 60"/>
              <p:cNvSpPr>
                <a:spLocks/>
              </p:cNvSpPr>
              <p:nvPr/>
            </p:nvSpPr>
            <p:spPr bwMode="auto">
              <a:xfrm>
                <a:off x="3272" y="1586"/>
                <a:ext cx="81" cy="167"/>
              </a:xfrm>
              <a:custGeom>
                <a:avLst/>
                <a:gdLst>
                  <a:gd name="T0" fmla="*/ 160490914 w 19"/>
                  <a:gd name="T1" fmla="*/ 89067420 h 39"/>
                  <a:gd name="T2" fmla="*/ 85096110 w 19"/>
                  <a:gd name="T3" fmla="*/ 0 h 39"/>
                  <a:gd name="T4" fmla="*/ 0 w 19"/>
                  <a:gd name="T5" fmla="*/ 89067420 h 39"/>
                  <a:gd name="T6" fmla="*/ 0 w 19"/>
                  <a:gd name="T7" fmla="*/ 265297090 h 39"/>
                  <a:gd name="T8" fmla="*/ 85096110 w 19"/>
                  <a:gd name="T9" fmla="*/ 346122386 h 39"/>
                  <a:gd name="T10" fmla="*/ 160490914 w 19"/>
                  <a:gd name="T11" fmla="*/ 265297090 h 39"/>
                  <a:gd name="T12" fmla="*/ 160490914 w 19"/>
                  <a:gd name="T13" fmla="*/ 89067420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pPr algn="ctr" eaLnBrk="0" hangingPunct="0">
                  <a:lnSpc>
                    <a:spcPct val="90000"/>
                  </a:lnSpc>
                </a:pPr>
                <a:endParaRPr lang="en-US"/>
              </a:p>
            </p:txBody>
          </p:sp>
          <p:sp>
            <p:nvSpPr>
              <p:cNvPr id="70" name="Freeform 61"/>
              <p:cNvSpPr>
                <a:spLocks/>
              </p:cNvSpPr>
              <p:nvPr/>
            </p:nvSpPr>
            <p:spPr bwMode="auto">
              <a:xfrm>
                <a:off x="3499" y="1474"/>
                <a:ext cx="81" cy="279"/>
              </a:xfrm>
              <a:custGeom>
                <a:avLst/>
                <a:gdLst>
                  <a:gd name="T0" fmla="*/ 160490914 w 19"/>
                  <a:gd name="T1" fmla="*/ 82625408 h 65"/>
                  <a:gd name="T2" fmla="*/ 75395213 w 19"/>
                  <a:gd name="T3" fmla="*/ 0 h 65"/>
                  <a:gd name="T4" fmla="*/ 0 w 19"/>
                  <a:gd name="T5" fmla="*/ 82625408 h 65"/>
                  <a:gd name="T6" fmla="*/ 0 w 19"/>
                  <a:gd name="T7" fmla="*/ 509379109 h 65"/>
                  <a:gd name="T8" fmla="*/ 75395213 w 19"/>
                  <a:gd name="T9" fmla="*/ 592460428 h 65"/>
                  <a:gd name="T10" fmla="*/ 160490914 w 19"/>
                  <a:gd name="T11" fmla="*/ 509379109 h 65"/>
                  <a:gd name="T12" fmla="*/ 160490914 w 19"/>
                  <a:gd name="T13" fmla="*/ 82625408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pPr algn="ctr" eaLnBrk="0" hangingPunct="0">
                  <a:lnSpc>
                    <a:spcPct val="90000"/>
                  </a:lnSpc>
                </a:pPr>
                <a:endParaRPr lang="en-US"/>
              </a:p>
            </p:txBody>
          </p:sp>
          <p:sp>
            <p:nvSpPr>
              <p:cNvPr id="71" name="Freeform 62"/>
              <p:cNvSpPr>
                <a:spLocks/>
              </p:cNvSpPr>
              <p:nvPr/>
            </p:nvSpPr>
            <p:spPr bwMode="auto">
              <a:xfrm>
                <a:off x="3722" y="1320"/>
                <a:ext cx="81" cy="514"/>
              </a:xfrm>
              <a:custGeom>
                <a:avLst/>
                <a:gdLst>
                  <a:gd name="T0" fmla="*/ 160490914 w 19"/>
                  <a:gd name="T1" fmla="*/ 81025466 h 120"/>
                  <a:gd name="T2" fmla="*/ 85096110 w 19"/>
                  <a:gd name="T3" fmla="*/ 0 h 120"/>
                  <a:gd name="T4" fmla="*/ 0 w 19"/>
                  <a:gd name="T5" fmla="*/ 81025466 h 120"/>
                  <a:gd name="T6" fmla="*/ 0 w 19"/>
                  <a:gd name="T7" fmla="*/ 987696940 h 120"/>
                  <a:gd name="T8" fmla="*/ 85096110 w 19"/>
                  <a:gd name="T9" fmla="*/ 1068697837 h 120"/>
                  <a:gd name="T10" fmla="*/ 160490914 w 19"/>
                  <a:gd name="T11" fmla="*/ 987696940 h 120"/>
                  <a:gd name="T12" fmla="*/ 160490914 w 19"/>
                  <a:gd name="T13" fmla="*/ 81025466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pPr algn="ctr" eaLnBrk="0" hangingPunct="0">
                  <a:lnSpc>
                    <a:spcPct val="90000"/>
                  </a:lnSpc>
                </a:pPr>
                <a:endParaRPr lang="en-US"/>
              </a:p>
            </p:txBody>
          </p:sp>
          <p:sp>
            <p:nvSpPr>
              <p:cNvPr id="72" name="Freeform 63"/>
              <p:cNvSpPr>
                <a:spLocks/>
              </p:cNvSpPr>
              <p:nvPr/>
            </p:nvSpPr>
            <p:spPr bwMode="auto">
              <a:xfrm>
                <a:off x="3949" y="1474"/>
                <a:ext cx="81" cy="279"/>
              </a:xfrm>
              <a:custGeom>
                <a:avLst/>
                <a:gdLst>
                  <a:gd name="T0" fmla="*/ 160490914 w 19"/>
                  <a:gd name="T1" fmla="*/ 82625408 h 65"/>
                  <a:gd name="T2" fmla="*/ 75395213 w 19"/>
                  <a:gd name="T3" fmla="*/ 0 h 65"/>
                  <a:gd name="T4" fmla="*/ 0 w 19"/>
                  <a:gd name="T5" fmla="*/ 82625408 h 65"/>
                  <a:gd name="T6" fmla="*/ 0 w 19"/>
                  <a:gd name="T7" fmla="*/ 509379109 h 65"/>
                  <a:gd name="T8" fmla="*/ 75395213 w 19"/>
                  <a:gd name="T9" fmla="*/ 592460428 h 65"/>
                  <a:gd name="T10" fmla="*/ 160490914 w 19"/>
                  <a:gd name="T11" fmla="*/ 509379109 h 65"/>
                  <a:gd name="T12" fmla="*/ 160490914 w 19"/>
                  <a:gd name="T13" fmla="*/ 82625408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pPr algn="ctr" eaLnBrk="0" hangingPunct="0">
                  <a:lnSpc>
                    <a:spcPct val="90000"/>
                  </a:lnSpc>
                </a:pPr>
                <a:endParaRPr lang="en-US"/>
              </a:p>
            </p:txBody>
          </p:sp>
          <p:sp>
            <p:nvSpPr>
              <p:cNvPr id="73" name="Freeform 64"/>
              <p:cNvSpPr>
                <a:spLocks/>
              </p:cNvSpPr>
              <p:nvPr/>
            </p:nvSpPr>
            <p:spPr bwMode="auto">
              <a:xfrm>
                <a:off x="4171" y="1586"/>
                <a:ext cx="86" cy="167"/>
              </a:xfrm>
              <a:custGeom>
                <a:avLst/>
                <a:gdLst>
                  <a:gd name="T0" fmla="*/ 185949473 w 20"/>
                  <a:gd name="T1" fmla="*/ 89067420 h 39"/>
                  <a:gd name="T2" fmla="*/ 92904836 w 20"/>
                  <a:gd name="T3" fmla="*/ 0 h 39"/>
                  <a:gd name="T4" fmla="*/ 0 w 20"/>
                  <a:gd name="T5" fmla="*/ 89067420 h 39"/>
                  <a:gd name="T6" fmla="*/ 0 w 20"/>
                  <a:gd name="T7" fmla="*/ 265297090 h 39"/>
                  <a:gd name="T8" fmla="*/ 92904836 w 20"/>
                  <a:gd name="T9" fmla="*/ 346122386 h 39"/>
                  <a:gd name="T10" fmla="*/ 185949473 w 20"/>
                  <a:gd name="T11" fmla="*/ 265297090 h 39"/>
                  <a:gd name="T12" fmla="*/ 185949473 w 20"/>
                  <a:gd name="T13" fmla="*/ 89067420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pPr algn="ctr" eaLnBrk="0" hangingPunct="0">
                  <a:lnSpc>
                    <a:spcPct val="90000"/>
                  </a:lnSpc>
                </a:pPr>
                <a:endParaRPr lang="en-US"/>
              </a:p>
            </p:txBody>
          </p:sp>
          <p:sp>
            <p:nvSpPr>
              <p:cNvPr id="74" name="Freeform 65"/>
              <p:cNvSpPr>
                <a:spLocks/>
              </p:cNvSpPr>
              <p:nvPr/>
            </p:nvSpPr>
            <p:spPr bwMode="auto">
              <a:xfrm>
                <a:off x="4398" y="1474"/>
                <a:ext cx="82" cy="279"/>
              </a:xfrm>
              <a:custGeom>
                <a:avLst/>
                <a:gdLst>
                  <a:gd name="T0" fmla="*/ 183924994 w 19"/>
                  <a:gd name="T1" fmla="*/ 82625408 h 65"/>
                  <a:gd name="T2" fmla="*/ 96663874 w 19"/>
                  <a:gd name="T3" fmla="*/ 0 h 65"/>
                  <a:gd name="T4" fmla="*/ 0 w 19"/>
                  <a:gd name="T5" fmla="*/ 82625408 h 65"/>
                  <a:gd name="T6" fmla="*/ 0 w 19"/>
                  <a:gd name="T7" fmla="*/ 509379109 h 65"/>
                  <a:gd name="T8" fmla="*/ 96663874 w 19"/>
                  <a:gd name="T9" fmla="*/ 592460428 h 65"/>
                  <a:gd name="T10" fmla="*/ 183924994 w 19"/>
                  <a:gd name="T11" fmla="*/ 509379109 h 65"/>
                  <a:gd name="T12" fmla="*/ 183924994 w 19"/>
                  <a:gd name="T13" fmla="*/ 82625408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pPr algn="ctr" eaLnBrk="0" hangingPunct="0">
                  <a:lnSpc>
                    <a:spcPct val="90000"/>
                  </a:lnSpc>
                </a:pPr>
                <a:endParaRPr lang="en-US"/>
              </a:p>
            </p:txBody>
          </p:sp>
          <p:sp>
            <p:nvSpPr>
              <p:cNvPr id="75" name="Freeform 66"/>
              <p:cNvSpPr>
                <a:spLocks/>
              </p:cNvSpPr>
              <p:nvPr/>
            </p:nvSpPr>
            <p:spPr bwMode="auto">
              <a:xfrm>
                <a:off x="4625" y="1320"/>
                <a:ext cx="82" cy="514"/>
              </a:xfrm>
              <a:custGeom>
                <a:avLst/>
                <a:gdLst>
                  <a:gd name="T0" fmla="*/ 183924994 w 19"/>
                  <a:gd name="T1" fmla="*/ 81025466 h 120"/>
                  <a:gd name="T2" fmla="*/ 87260981 w 19"/>
                  <a:gd name="T3" fmla="*/ 0 h 120"/>
                  <a:gd name="T4" fmla="*/ 0 w 19"/>
                  <a:gd name="T5" fmla="*/ 81025466 h 120"/>
                  <a:gd name="T6" fmla="*/ 0 w 19"/>
                  <a:gd name="T7" fmla="*/ 987696940 h 120"/>
                  <a:gd name="T8" fmla="*/ 87260981 w 19"/>
                  <a:gd name="T9" fmla="*/ 1068697837 h 120"/>
                  <a:gd name="T10" fmla="*/ 183924994 w 19"/>
                  <a:gd name="T11" fmla="*/ 987696940 h 120"/>
                  <a:gd name="T12" fmla="*/ 183924994 w 19"/>
                  <a:gd name="T13" fmla="*/ 81025466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pPr algn="ctr" eaLnBrk="0" hangingPunct="0">
                  <a:lnSpc>
                    <a:spcPct val="90000"/>
                  </a:lnSpc>
                </a:pPr>
                <a:endParaRPr lang="en-US"/>
              </a:p>
            </p:txBody>
          </p:sp>
          <p:sp>
            <p:nvSpPr>
              <p:cNvPr id="76" name="Freeform 67"/>
              <p:cNvSpPr>
                <a:spLocks/>
              </p:cNvSpPr>
              <p:nvPr/>
            </p:nvSpPr>
            <p:spPr bwMode="auto">
              <a:xfrm>
                <a:off x="4848" y="1474"/>
                <a:ext cx="82" cy="279"/>
              </a:xfrm>
              <a:custGeom>
                <a:avLst/>
                <a:gdLst>
                  <a:gd name="T0" fmla="*/ 183924994 w 19"/>
                  <a:gd name="T1" fmla="*/ 82625408 h 65"/>
                  <a:gd name="T2" fmla="*/ 96663874 w 19"/>
                  <a:gd name="T3" fmla="*/ 0 h 65"/>
                  <a:gd name="T4" fmla="*/ 0 w 19"/>
                  <a:gd name="T5" fmla="*/ 82625408 h 65"/>
                  <a:gd name="T6" fmla="*/ 0 w 19"/>
                  <a:gd name="T7" fmla="*/ 509379109 h 65"/>
                  <a:gd name="T8" fmla="*/ 96663874 w 19"/>
                  <a:gd name="T9" fmla="*/ 592460428 h 65"/>
                  <a:gd name="T10" fmla="*/ 183924994 w 19"/>
                  <a:gd name="T11" fmla="*/ 509379109 h 65"/>
                  <a:gd name="T12" fmla="*/ 183924994 w 19"/>
                  <a:gd name="T13" fmla="*/ 82625408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pPr algn="ctr" eaLnBrk="0" hangingPunct="0">
                  <a:lnSpc>
                    <a:spcPct val="90000"/>
                  </a:lnSpc>
                </a:pPr>
                <a:endParaRPr lang="en-US"/>
              </a:p>
            </p:txBody>
          </p:sp>
          <p:sp>
            <p:nvSpPr>
              <p:cNvPr id="77" name="Freeform 68"/>
              <p:cNvSpPr>
                <a:spLocks/>
              </p:cNvSpPr>
              <p:nvPr/>
            </p:nvSpPr>
            <p:spPr bwMode="auto">
              <a:xfrm>
                <a:off x="5075" y="1586"/>
                <a:ext cx="82" cy="167"/>
              </a:xfrm>
              <a:custGeom>
                <a:avLst/>
                <a:gdLst>
                  <a:gd name="T0" fmla="*/ 183924994 w 19"/>
                  <a:gd name="T1" fmla="*/ 89067420 h 39"/>
                  <a:gd name="T2" fmla="*/ 87260981 w 19"/>
                  <a:gd name="T3" fmla="*/ 0 h 39"/>
                  <a:gd name="T4" fmla="*/ 0 w 19"/>
                  <a:gd name="T5" fmla="*/ 89067420 h 39"/>
                  <a:gd name="T6" fmla="*/ 0 w 19"/>
                  <a:gd name="T7" fmla="*/ 265297090 h 39"/>
                  <a:gd name="T8" fmla="*/ 87260981 w 19"/>
                  <a:gd name="T9" fmla="*/ 346122386 h 39"/>
                  <a:gd name="T10" fmla="*/ 183924994 w 19"/>
                  <a:gd name="T11" fmla="*/ 265297090 h 39"/>
                  <a:gd name="T12" fmla="*/ 183924994 w 19"/>
                  <a:gd name="T13" fmla="*/ 89067420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pPr algn="ctr" eaLnBrk="0" hangingPunct="0">
                  <a:lnSpc>
                    <a:spcPct val="90000"/>
                  </a:lnSpc>
                </a:pPr>
                <a:endParaRPr lang="en-US"/>
              </a:p>
            </p:txBody>
          </p:sp>
        </p:grpSp>
      </p:grpSp>
      <p:sp>
        <p:nvSpPr>
          <p:cNvPr id="78" name="Oval 3063" descr="Up:  Oval 158"/>
          <p:cNvSpPr>
            <a:spLocks noChangeArrowheads="1"/>
          </p:cNvSpPr>
          <p:nvPr/>
        </p:nvSpPr>
        <p:spPr bwMode="auto">
          <a:xfrm>
            <a:off x="2688878" y="2108553"/>
            <a:ext cx="2073275" cy="2076450"/>
          </a:xfrm>
          <a:prstGeom prst="ellipse">
            <a:avLst/>
          </a:prstGeom>
          <a:gradFill rotWithShape="1">
            <a:gsLst>
              <a:gs pos="0">
                <a:schemeClr val="accent6">
                  <a:lumMod val="60000"/>
                  <a:lumOff val="40000"/>
                </a:schemeClr>
              </a:gs>
              <a:gs pos="100000">
                <a:schemeClr val="accent6">
                  <a:lumMod val="75000"/>
                </a:schemeClr>
              </a:gs>
            </a:gsLst>
            <a:lin ang="3600000" scaled="0"/>
          </a:gradFill>
          <a:ln w="9525">
            <a:noFill/>
            <a:round/>
            <a:headEnd/>
            <a:tailEnd/>
          </a:ln>
        </p:spPr>
        <p:txBody>
          <a:bodyPr wrap="none" lIns="73025" tIns="36511" rIns="73025" bIns="36511" anchor="ctr"/>
          <a:lstStyle/>
          <a:p>
            <a:pPr algn="ctr" eaLnBrk="0" hangingPunct="0">
              <a:lnSpc>
                <a:spcPct val="90000"/>
              </a:lnSpc>
            </a:pPr>
            <a:endParaRPr lang="en-US">
              <a:ea typeface="ＭＳ Ｐゴシック"/>
              <a:cs typeface="ＭＳ Ｐゴシック"/>
            </a:endParaRPr>
          </a:p>
        </p:txBody>
      </p:sp>
      <p:sp>
        <p:nvSpPr>
          <p:cNvPr id="79" name="Oval 3065" descr="Up:  Oval 166"/>
          <p:cNvSpPr>
            <a:spLocks noChangeArrowheads="1"/>
          </p:cNvSpPr>
          <p:nvPr/>
        </p:nvSpPr>
        <p:spPr bwMode="auto">
          <a:xfrm>
            <a:off x="3207511" y="2621928"/>
            <a:ext cx="2041525" cy="2059777"/>
          </a:xfrm>
          <a:prstGeom prst="ellipse">
            <a:avLst/>
          </a:prstGeom>
          <a:gradFill rotWithShape="1">
            <a:gsLst>
              <a:gs pos="12000">
                <a:schemeClr val="accent2"/>
              </a:gs>
              <a:gs pos="66000">
                <a:schemeClr val="accent4"/>
              </a:gs>
            </a:gsLst>
            <a:lin ang="3600000" scaled="0"/>
          </a:gradFill>
          <a:ln w="9525">
            <a:noFill/>
            <a:round/>
            <a:headEnd/>
            <a:tailEnd/>
          </a:ln>
        </p:spPr>
        <p:txBody>
          <a:bodyPr wrap="none" lIns="73025" tIns="36511" rIns="73025" bIns="36511" anchor="ctr"/>
          <a:lstStyle/>
          <a:p>
            <a:pPr algn="ctr" eaLnBrk="0" hangingPunct="0">
              <a:lnSpc>
                <a:spcPct val="90000"/>
              </a:lnSpc>
            </a:pPr>
            <a:endParaRPr lang="en-US">
              <a:ea typeface="ＭＳ Ｐゴシック"/>
              <a:cs typeface="ＭＳ Ｐゴシック"/>
            </a:endParaRPr>
          </a:p>
        </p:txBody>
      </p:sp>
      <p:sp>
        <p:nvSpPr>
          <p:cNvPr id="80" name="Oval 3064" descr="Up:  Oval 162"/>
          <p:cNvSpPr>
            <a:spLocks noChangeArrowheads="1"/>
          </p:cNvSpPr>
          <p:nvPr/>
        </p:nvSpPr>
        <p:spPr bwMode="auto">
          <a:xfrm>
            <a:off x="3796804" y="3118631"/>
            <a:ext cx="2038350" cy="2041525"/>
          </a:xfrm>
          <a:prstGeom prst="ellipse">
            <a:avLst/>
          </a:prstGeom>
          <a:gradFill rotWithShape="1">
            <a:gsLst>
              <a:gs pos="15000">
                <a:srgbClr val="01BBBB"/>
              </a:gs>
              <a:gs pos="100000">
                <a:srgbClr val="2F868B"/>
              </a:gs>
            </a:gsLst>
            <a:lin ang="3600000" scaled="0"/>
          </a:gradFill>
          <a:ln w="9525">
            <a:noFill/>
            <a:round/>
            <a:headEnd/>
            <a:tailEnd/>
          </a:ln>
        </p:spPr>
        <p:txBody>
          <a:bodyPr wrap="none" lIns="73025" tIns="36511" rIns="73025" bIns="36511" anchor="ctr"/>
          <a:lstStyle/>
          <a:p>
            <a:pPr algn="ctr" eaLnBrk="0" hangingPunct="0">
              <a:lnSpc>
                <a:spcPct val="90000"/>
              </a:lnSpc>
            </a:pPr>
            <a:endParaRPr lang="en-US">
              <a:ea typeface="ＭＳ Ｐゴシック"/>
              <a:cs typeface="ＭＳ Ｐゴシック"/>
            </a:endParaRPr>
          </a:p>
        </p:txBody>
      </p:sp>
      <p:grpSp>
        <p:nvGrpSpPr>
          <p:cNvPr id="81" name="Group 3069"/>
          <p:cNvGrpSpPr>
            <a:grpSpLocks/>
          </p:cNvGrpSpPr>
          <p:nvPr/>
        </p:nvGrpSpPr>
        <p:grpSpPr bwMode="auto">
          <a:xfrm rot="10800000">
            <a:off x="3579464" y="2476499"/>
            <a:ext cx="1873250" cy="1731429"/>
            <a:chOff x="4886" y="1739"/>
            <a:chExt cx="1218" cy="1112"/>
          </a:xfrm>
          <a:solidFill>
            <a:schemeClr val="accent5"/>
          </a:solidFill>
        </p:grpSpPr>
        <p:sp>
          <p:nvSpPr>
            <p:cNvPr id="82" name="Freeform 3070"/>
            <p:cNvSpPr>
              <a:spLocks/>
            </p:cNvSpPr>
            <p:nvPr/>
          </p:nvSpPr>
          <p:spPr bwMode="auto">
            <a:xfrm>
              <a:off x="5494" y="1758"/>
              <a:ext cx="610" cy="393"/>
            </a:xfrm>
            <a:custGeom>
              <a:avLst/>
              <a:gdLst>
                <a:gd name="T0" fmla="*/ 0 w 293"/>
                <a:gd name="T1" fmla="*/ 331983 h 189"/>
                <a:gd name="T2" fmla="*/ 162356 w 293"/>
                <a:gd name="T3" fmla="*/ 593790 h 189"/>
                <a:gd name="T4" fmla="*/ 933244 w 293"/>
                <a:gd name="T5" fmla="*/ 15275 h 189"/>
                <a:gd name="T6" fmla="*/ 753852 w 293"/>
                <a:gd name="T7" fmla="*/ 0 h 189"/>
                <a:gd name="T8" fmla="*/ 0 w 293"/>
                <a:gd name="T9" fmla="*/ 331983 h 189"/>
                <a:gd name="T10" fmla="*/ 0 60000 65536"/>
                <a:gd name="T11" fmla="*/ 0 60000 65536"/>
                <a:gd name="T12" fmla="*/ 0 60000 65536"/>
                <a:gd name="T13" fmla="*/ 0 60000 65536"/>
                <a:gd name="T14" fmla="*/ 0 60000 65536"/>
                <a:gd name="T15" fmla="*/ 0 w 293"/>
                <a:gd name="T16" fmla="*/ 0 h 189"/>
                <a:gd name="T17" fmla="*/ 293 w 293"/>
                <a:gd name="T18" fmla="*/ 189 h 189"/>
              </a:gdLst>
              <a:ahLst/>
              <a:cxnLst>
                <a:cxn ang="T10">
                  <a:pos x="T0" y="T1"/>
                </a:cxn>
                <a:cxn ang="T11">
                  <a:pos x="T2" y="T3"/>
                </a:cxn>
                <a:cxn ang="T12">
                  <a:pos x="T4" y="T5"/>
                </a:cxn>
                <a:cxn ang="T13">
                  <a:pos x="T6" y="T7"/>
                </a:cxn>
                <a:cxn ang="T14">
                  <a:pos x="T8" y="T9"/>
                </a:cxn>
              </a:cxnLst>
              <a:rect l="T15" t="T16" r="T17" b="T18"/>
              <a:pathLst>
                <a:path w="293" h="189">
                  <a:moveTo>
                    <a:pt x="0" y="106"/>
                  </a:moveTo>
                  <a:cubicBezTo>
                    <a:pt x="21" y="131"/>
                    <a:pt x="38" y="159"/>
                    <a:pt x="51" y="189"/>
                  </a:cubicBezTo>
                  <a:cubicBezTo>
                    <a:pt x="159" y="173"/>
                    <a:pt x="249" y="102"/>
                    <a:pt x="293" y="5"/>
                  </a:cubicBezTo>
                  <a:cubicBezTo>
                    <a:pt x="275" y="2"/>
                    <a:pt x="256" y="0"/>
                    <a:pt x="237" y="0"/>
                  </a:cubicBezTo>
                  <a:cubicBezTo>
                    <a:pt x="143" y="0"/>
                    <a:pt x="58" y="41"/>
                    <a:pt x="0" y="106"/>
                  </a:cubicBezTo>
                  <a:close/>
                </a:path>
              </a:pathLst>
            </a:custGeom>
            <a:grpFill/>
            <a:ln w="9525">
              <a:solidFill>
                <a:schemeClr val="accent5"/>
              </a:solidFill>
              <a:round/>
              <a:headEnd/>
              <a:tailEnd/>
            </a:ln>
          </p:spPr>
          <p:txBody>
            <a:bodyPr/>
            <a:lstStyle/>
            <a:p>
              <a:pPr algn="ctr" eaLnBrk="0" hangingPunct="0">
                <a:lnSpc>
                  <a:spcPct val="90000"/>
                </a:lnSpc>
              </a:pPr>
              <a:endParaRPr lang="en-US">
                <a:ea typeface="ＭＳ Ｐゴシック"/>
                <a:cs typeface="ＭＳ Ｐゴシック"/>
              </a:endParaRPr>
            </a:p>
          </p:txBody>
        </p:sp>
        <p:sp>
          <p:nvSpPr>
            <p:cNvPr id="83" name="Freeform 3071"/>
            <p:cNvSpPr>
              <a:spLocks/>
            </p:cNvSpPr>
            <p:nvPr/>
          </p:nvSpPr>
          <p:spPr bwMode="auto">
            <a:xfrm>
              <a:off x="4886" y="1739"/>
              <a:ext cx="608" cy="410"/>
            </a:xfrm>
            <a:custGeom>
              <a:avLst/>
              <a:gdLst>
                <a:gd name="T0" fmla="*/ 762696 w 292"/>
                <a:gd name="T1" fmla="*/ 624740 h 197"/>
                <a:gd name="T2" fmla="*/ 931383 w 292"/>
                <a:gd name="T3" fmla="*/ 363995 h 197"/>
                <a:gd name="T4" fmla="*/ 146930 w 292"/>
                <a:gd name="T5" fmla="*/ 0 h 197"/>
                <a:gd name="T6" fmla="*/ 0 w 292"/>
                <a:gd name="T7" fmla="*/ 8781 h 197"/>
                <a:gd name="T8" fmla="*/ 762696 w 292"/>
                <a:gd name="T9" fmla="*/ 624740 h 197"/>
                <a:gd name="T10" fmla="*/ 0 60000 65536"/>
                <a:gd name="T11" fmla="*/ 0 60000 65536"/>
                <a:gd name="T12" fmla="*/ 0 60000 65536"/>
                <a:gd name="T13" fmla="*/ 0 60000 65536"/>
                <a:gd name="T14" fmla="*/ 0 60000 65536"/>
                <a:gd name="T15" fmla="*/ 0 w 292"/>
                <a:gd name="T16" fmla="*/ 0 h 197"/>
                <a:gd name="T17" fmla="*/ 292 w 292"/>
                <a:gd name="T18" fmla="*/ 197 h 197"/>
              </a:gdLst>
              <a:ahLst/>
              <a:cxnLst>
                <a:cxn ang="T10">
                  <a:pos x="T0" y="T1"/>
                </a:cxn>
                <a:cxn ang="T11">
                  <a:pos x="T2" y="T3"/>
                </a:cxn>
                <a:cxn ang="T12">
                  <a:pos x="T4" y="T5"/>
                </a:cxn>
                <a:cxn ang="T13">
                  <a:pos x="T6" y="T7"/>
                </a:cxn>
                <a:cxn ang="T14">
                  <a:pos x="T8" y="T9"/>
                </a:cxn>
              </a:cxnLst>
              <a:rect l="T15" t="T16" r="T17" b="T18"/>
              <a:pathLst>
                <a:path w="292" h="197">
                  <a:moveTo>
                    <a:pt x="239" y="197"/>
                  </a:moveTo>
                  <a:cubicBezTo>
                    <a:pt x="253" y="167"/>
                    <a:pt x="270" y="139"/>
                    <a:pt x="292" y="115"/>
                  </a:cubicBezTo>
                  <a:cubicBezTo>
                    <a:pt x="233" y="45"/>
                    <a:pt x="145" y="0"/>
                    <a:pt x="46" y="0"/>
                  </a:cubicBezTo>
                  <a:cubicBezTo>
                    <a:pt x="31" y="0"/>
                    <a:pt x="15" y="1"/>
                    <a:pt x="0" y="3"/>
                  </a:cubicBezTo>
                  <a:cubicBezTo>
                    <a:pt x="41" y="103"/>
                    <a:pt x="130" y="178"/>
                    <a:pt x="239" y="197"/>
                  </a:cubicBezTo>
                  <a:close/>
                </a:path>
              </a:pathLst>
            </a:custGeom>
            <a:grpFill/>
            <a:ln w="9525">
              <a:solidFill>
                <a:schemeClr val="accent5"/>
              </a:solidFill>
              <a:round/>
              <a:headEnd/>
              <a:tailEnd/>
            </a:ln>
          </p:spPr>
          <p:txBody>
            <a:bodyPr/>
            <a:lstStyle/>
            <a:p>
              <a:pPr algn="ctr" eaLnBrk="0" hangingPunct="0">
                <a:lnSpc>
                  <a:spcPct val="90000"/>
                </a:lnSpc>
              </a:pPr>
              <a:endParaRPr lang="en-US">
                <a:ea typeface="ＭＳ Ｐゴシック"/>
                <a:cs typeface="ＭＳ Ｐゴシック"/>
              </a:endParaRPr>
            </a:p>
          </p:txBody>
        </p:sp>
        <p:sp>
          <p:nvSpPr>
            <p:cNvPr id="84" name="Freeform 3072"/>
            <p:cNvSpPr>
              <a:spLocks/>
            </p:cNvSpPr>
            <p:nvPr/>
          </p:nvSpPr>
          <p:spPr bwMode="auto">
            <a:xfrm>
              <a:off x="5325" y="2149"/>
              <a:ext cx="325" cy="702"/>
            </a:xfrm>
            <a:custGeom>
              <a:avLst/>
              <a:gdLst>
                <a:gd name="T0" fmla="*/ 423785 w 156"/>
                <a:gd name="T1" fmla="*/ 2864 h 337"/>
                <a:gd name="T2" fmla="*/ 269667 w 156"/>
                <a:gd name="T3" fmla="*/ 15681 h 337"/>
                <a:gd name="T4" fmla="*/ 89444 w 156"/>
                <a:gd name="T5" fmla="*/ 0 h 337"/>
                <a:gd name="T6" fmla="*/ 0 w 156"/>
                <a:gd name="T7" fmla="*/ 420036 h 337"/>
                <a:gd name="T8" fmla="*/ 243081 w 156"/>
                <a:gd name="T9" fmla="*/ 1079565 h 337"/>
                <a:gd name="T10" fmla="*/ 500300 w 156"/>
                <a:gd name="T11" fmla="*/ 400265 h 337"/>
                <a:gd name="T12" fmla="*/ 423785 w 156"/>
                <a:gd name="T13" fmla="*/ 2864 h 337"/>
                <a:gd name="T14" fmla="*/ 0 60000 65536"/>
                <a:gd name="T15" fmla="*/ 0 60000 65536"/>
                <a:gd name="T16" fmla="*/ 0 60000 65536"/>
                <a:gd name="T17" fmla="*/ 0 60000 65536"/>
                <a:gd name="T18" fmla="*/ 0 60000 65536"/>
                <a:gd name="T19" fmla="*/ 0 60000 65536"/>
                <a:gd name="T20" fmla="*/ 0 60000 65536"/>
                <a:gd name="T21" fmla="*/ 0 w 156"/>
                <a:gd name="T22" fmla="*/ 0 h 337"/>
                <a:gd name="T23" fmla="*/ 156 w 156"/>
                <a:gd name="T24" fmla="*/ 337 h 3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337">
                  <a:moveTo>
                    <a:pt x="132" y="1"/>
                  </a:moveTo>
                  <a:cubicBezTo>
                    <a:pt x="116" y="4"/>
                    <a:pt x="100" y="5"/>
                    <a:pt x="84" y="5"/>
                  </a:cubicBezTo>
                  <a:cubicBezTo>
                    <a:pt x="65" y="5"/>
                    <a:pt x="46" y="3"/>
                    <a:pt x="28" y="0"/>
                  </a:cubicBezTo>
                  <a:cubicBezTo>
                    <a:pt x="10" y="40"/>
                    <a:pt x="0" y="84"/>
                    <a:pt x="0" y="131"/>
                  </a:cubicBezTo>
                  <a:cubicBezTo>
                    <a:pt x="0" y="210"/>
                    <a:pt x="29" y="282"/>
                    <a:pt x="76" y="337"/>
                  </a:cubicBezTo>
                  <a:cubicBezTo>
                    <a:pt x="126" y="281"/>
                    <a:pt x="156" y="206"/>
                    <a:pt x="156" y="125"/>
                  </a:cubicBezTo>
                  <a:cubicBezTo>
                    <a:pt x="156" y="81"/>
                    <a:pt x="147" y="39"/>
                    <a:pt x="132" y="1"/>
                  </a:cubicBezTo>
                  <a:close/>
                </a:path>
              </a:pathLst>
            </a:custGeom>
            <a:grpFill/>
            <a:ln w="9525">
              <a:solidFill>
                <a:schemeClr val="accent5"/>
              </a:solidFill>
              <a:round/>
              <a:headEnd/>
              <a:tailEnd/>
            </a:ln>
          </p:spPr>
          <p:txBody>
            <a:bodyPr/>
            <a:lstStyle/>
            <a:p>
              <a:pPr algn="ctr" eaLnBrk="0" hangingPunct="0">
                <a:lnSpc>
                  <a:spcPct val="90000"/>
                </a:lnSpc>
              </a:pPr>
              <a:endParaRPr lang="en-US">
                <a:ea typeface="ＭＳ Ｐゴシック"/>
                <a:cs typeface="ＭＳ Ｐゴシック"/>
              </a:endParaRPr>
            </a:p>
          </p:txBody>
        </p:sp>
        <p:sp>
          <p:nvSpPr>
            <p:cNvPr id="85" name="Freeform 3073"/>
            <p:cNvSpPr>
              <a:spLocks/>
            </p:cNvSpPr>
            <p:nvPr/>
          </p:nvSpPr>
          <p:spPr bwMode="auto">
            <a:xfrm>
              <a:off x="5383" y="1979"/>
              <a:ext cx="217" cy="181"/>
            </a:xfrm>
            <a:custGeom>
              <a:avLst/>
              <a:gdLst>
                <a:gd name="T0" fmla="*/ 0 w 104"/>
                <a:gd name="T1" fmla="*/ 260122 h 87"/>
                <a:gd name="T2" fmla="*/ 182871 w 104"/>
                <a:gd name="T3" fmla="*/ 275133 h 87"/>
                <a:gd name="T4" fmla="*/ 339563 w 104"/>
                <a:gd name="T5" fmla="*/ 262824 h 87"/>
                <a:gd name="T6" fmla="*/ 173850 w 104"/>
                <a:gd name="T7" fmla="*/ 0 h 87"/>
                <a:gd name="T8" fmla="*/ 0 w 104"/>
                <a:gd name="T9" fmla="*/ 260122 h 87"/>
                <a:gd name="T10" fmla="*/ 0 60000 65536"/>
                <a:gd name="T11" fmla="*/ 0 60000 65536"/>
                <a:gd name="T12" fmla="*/ 0 60000 65536"/>
                <a:gd name="T13" fmla="*/ 0 60000 65536"/>
                <a:gd name="T14" fmla="*/ 0 60000 65536"/>
                <a:gd name="T15" fmla="*/ 0 w 104"/>
                <a:gd name="T16" fmla="*/ 0 h 87"/>
                <a:gd name="T17" fmla="*/ 104 w 104"/>
                <a:gd name="T18" fmla="*/ 87 h 87"/>
              </a:gdLst>
              <a:ahLst/>
              <a:cxnLst>
                <a:cxn ang="T10">
                  <a:pos x="T0" y="T1"/>
                </a:cxn>
                <a:cxn ang="T11">
                  <a:pos x="T2" y="T3"/>
                </a:cxn>
                <a:cxn ang="T12">
                  <a:pos x="T4" y="T5"/>
                </a:cxn>
                <a:cxn ang="T13">
                  <a:pos x="T6" y="T7"/>
                </a:cxn>
                <a:cxn ang="T14">
                  <a:pos x="T8" y="T9"/>
                </a:cxn>
              </a:cxnLst>
              <a:rect l="T15" t="T16" r="T17" b="T18"/>
              <a:pathLst>
                <a:path w="104" h="87">
                  <a:moveTo>
                    <a:pt x="0" y="82"/>
                  </a:moveTo>
                  <a:cubicBezTo>
                    <a:pt x="18" y="85"/>
                    <a:pt x="37" y="87"/>
                    <a:pt x="56" y="87"/>
                  </a:cubicBezTo>
                  <a:cubicBezTo>
                    <a:pt x="72" y="87"/>
                    <a:pt x="88" y="86"/>
                    <a:pt x="104" y="83"/>
                  </a:cubicBezTo>
                  <a:cubicBezTo>
                    <a:pt x="91" y="53"/>
                    <a:pt x="74" y="25"/>
                    <a:pt x="53" y="0"/>
                  </a:cubicBezTo>
                  <a:cubicBezTo>
                    <a:pt x="31" y="24"/>
                    <a:pt x="14" y="52"/>
                    <a:pt x="0" y="82"/>
                  </a:cubicBezTo>
                  <a:close/>
                </a:path>
              </a:pathLst>
            </a:custGeom>
            <a:grpFill/>
            <a:ln w="9525">
              <a:solidFill>
                <a:schemeClr val="accent5"/>
              </a:solidFill>
              <a:round/>
              <a:headEnd/>
              <a:tailEnd/>
            </a:ln>
          </p:spPr>
          <p:txBody>
            <a:bodyPr wrap="none" lIns="73025" tIns="36511" rIns="73025" bIns="36511" anchor="ctr"/>
            <a:lstStyle/>
            <a:p>
              <a:pPr algn="ctr" eaLnBrk="0" hangingPunct="0">
                <a:lnSpc>
                  <a:spcPct val="90000"/>
                </a:lnSpc>
              </a:pPr>
              <a:endParaRPr lang="en-US">
                <a:ea typeface="ＭＳ Ｐゴシック"/>
                <a:cs typeface="ＭＳ Ｐゴシック"/>
              </a:endParaRPr>
            </a:p>
          </p:txBody>
        </p:sp>
      </p:grpSp>
      <p:grpSp>
        <p:nvGrpSpPr>
          <p:cNvPr id="86" name="Group 85"/>
          <p:cNvGrpSpPr/>
          <p:nvPr/>
        </p:nvGrpSpPr>
        <p:grpSpPr>
          <a:xfrm>
            <a:off x="2688878" y="2103178"/>
            <a:ext cx="3588858" cy="3476078"/>
            <a:chOff x="2786063" y="2382578"/>
            <a:chExt cx="3588858" cy="3476078"/>
          </a:xfrm>
        </p:grpSpPr>
        <p:sp>
          <p:nvSpPr>
            <p:cNvPr id="87" name="Oval 3063" descr="Up:  Oval 158"/>
            <p:cNvSpPr>
              <a:spLocks noChangeArrowheads="1"/>
            </p:cNvSpPr>
            <p:nvPr/>
          </p:nvSpPr>
          <p:spPr bwMode="auto">
            <a:xfrm>
              <a:off x="2786063" y="2382578"/>
              <a:ext cx="2084387" cy="2076450"/>
            </a:xfrm>
            <a:prstGeom prst="ellipse">
              <a:avLst/>
            </a:prstGeom>
            <a:noFill/>
            <a:ln w="19050" cmpd="sng">
              <a:solidFill>
                <a:schemeClr val="tx1">
                  <a:lumMod val="75000"/>
                </a:schemeClr>
              </a:solidFill>
              <a:round/>
              <a:headEnd/>
              <a:tailEnd/>
            </a:ln>
          </p:spPr>
          <p:txBody>
            <a:bodyPr wrap="none" lIns="73025" tIns="36511" rIns="73025" bIns="36511" anchor="ctr"/>
            <a:lstStyle/>
            <a:p>
              <a:pPr algn="ctr" eaLnBrk="0" hangingPunct="0">
                <a:lnSpc>
                  <a:spcPct val="90000"/>
                </a:lnSpc>
              </a:pPr>
              <a:endParaRPr lang="en-US">
                <a:ea typeface="ＭＳ Ｐゴシック"/>
                <a:cs typeface="ＭＳ Ｐゴシック"/>
              </a:endParaRPr>
            </a:p>
          </p:txBody>
        </p:sp>
        <p:sp>
          <p:nvSpPr>
            <p:cNvPr id="88" name="Oval 3064" descr="Up:  Oval 162"/>
            <p:cNvSpPr>
              <a:spLocks noChangeArrowheads="1"/>
            </p:cNvSpPr>
            <p:nvPr/>
          </p:nvSpPr>
          <p:spPr bwMode="auto">
            <a:xfrm>
              <a:off x="3589189" y="3817131"/>
              <a:ext cx="2038350" cy="2041525"/>
            </a:xfrm>
            <a:prstGeom prst="ellipse">
              <a:avLst/>
            </a:prstGeom>
            <a:noFill/>
            <a:ln w="19050" cmpd="sng">
              <a:solidFill>
                <a:schemeClr val="tx1">
                  <a:lumMod val="75000"/>
                </a:schemeClr>
              </a:solidFill>
              <a:round/>
              <a:headEnd/>
              <a:tailEnd/>
            </a:ln>
          </p:spPr>
          <p:txBody>
            <a:bodyPr wrap="none" lIns="73025" tIns="36511" rIns="73025" bIns="36511" anchor="ctr"/>
            <a:lstStyle/>
            <a:p>
              <a:pPr algn="ctr" eaLnBrk="0" hangingPunct="0">
                <a:lnSpc>
                  <a:spcPct val="90000"/>
                </a:lnSpc>
              </a:pPr>
              <a:endParaRPr lang="en-US">
                <a:ea typeface="ＭＳ Ｐゴシック"/>
                <a:cs typeface="ＭＳ Ｐゴシック"/>
              </a:endParaRPr>
            </a:p>
          </p:txBody>
        </p:sp>
        <p:sp>
          <p:nvSpPr>
            <p:cNvPr id="89" name="Oval 3065" descr="Up:  Oval 166"/>
            <p:cNvSpPr>
              <a:spLocks noChangeArrowheads="1"/>
            </p:cNvSpPr>
            <p:nvPr/>
          </p:nvSpPr>
          <p:spPr bwMode="auto">
            <a:xfrm>
              <a:off x="4362450" y="2444489"/>
              <a:ext cx="2012471" cy="2044961"/>
            </a:xfrm>
            <a:prstGeom prst="ellipse">
              <a:avLst/>
            </a:prstGeom>
            <a:noFill/>
            <a:ln w="19050" cmpd="sng">
              <a:solidFill>
                <a:schemeClr val="tx1">
                  <a:lumMod val="75000"/>
                </a:schemeClr>
              </a:solidFill>
              <a:round/>
              <a:headEnd/>
              <a:tailEnd/>
            </a:ln>
          </p:spPr>
          <p:txBody>
            <a:bodyPr wrap="none" lIns="73025" tIns="36511" rIns="73025" bIns="36511" anchor="ctr"/>
            <a:lstStyle/>
            <a:p>
              <a:pPr algn="ctr" eaLnBrk="0" hangingPunct="0">
                <a:lnSpc>
                  <a:spcPct val="90000"/>
                </a:lnSpc>
              </a:pPr>
              <a:endParaRPr lang="en-US">
                <a:ea typeface="ＭＳ Ｐゴシック"/>
                <a:cs typeface="ＭＳ Ｐゴシック"/>
              </a:endParaRPr>
            </a:p>
          </p:txBody>
        </p:sp>
      </p:grpSp>
      <p:sp>
        <p:nvSpPr>
          <p:cNvPr id="90" name="TextBox 89"/>
          <p:cNvSpPr txBox="1"/>
          <p:nvPr/>
        </p:nvSpPr>
        <p:spPr>
          <a:xfrm>
            <a:off x="2849215" y="2895600"/>
            <a:ext cx="1405466" cy="461665"/>
          </a:xfrm>
          <a:prstGeom prst="rect">
            <a:avLst/>
          </a:prstGeom>
          <a:noFill/>
        </p:spPr>
        <p:txBody>
          <a:bodyPr wrap="square" rtlCol="0">
            <a:spAutoFit/>
          </a:bodyPr>
          <a:lstStyle/>
          <a:p>
            <a:pPr algn="ctr"/>
            <a:r>
              <a:rPr lang="en-US" sz="1200" b="1" dirty="0" smtClean="0">
                <a:solidFill>
                  <a:schemeClr val="bg1"/>
                </a:solidFill>
              </a:rPr>
              <a:t>Unified Collaboration</a:t>
            </a:r>
            <a:endParaRPr lang="en-US" sz="1200" b="1" dirty="0">
              <a:solidFill>
                <a:schemeClr val="bg1"/>
              </a:solidFill>
            </a:endParaRPr>
          </a:p>
        </p:txBody>
      </p:sp>
      <p:sp>
        <p:nvSpPr>
          <p:cNvPr id="91" name="TextBox 90"/>
          <p:cNvSpPr txBox="1"/>
          <p:nvPr/>
        </p:nvSpPr>
        <p:spPr>
          <a:xfrm>
            <a:off x="4805015" y="2895600"/>
            <a:ext cx="1405466" cy="461665"/>
          </a:xfrm>
          <a:prstGeom prst="rect">
            <a:avLst/>
          </a:prstGeom>
          <a:noFill/>
        </p:spPr>
        <p:txBody>
          <a:bodyPr wrap="square" rtlCol="0">
            <a:spAutoFit/>
          </a:bodyPr>
          <a:lstStyle/>
          <a:p>
            <a:pPr algn="ctr"/>
            <a:r>
              <a:rPr lang="en-US" sz="1200" b="1" dirty="0" smtClean="0">
                <a:solidFill>
                  <a:schemeClr val="bg1"/>
                </a:solidFill>
              </a:rPr>
              <a:t>Cisco Intelligent Automation</a:t>
            </a:r>
            <a:endParaRPr lang="en-US" sz="1200" b="1" dirty="0">
              <a:solidFill>
                <a:schemeClr val="bg1"/>
              </a:solidFill>
            </a:endParaRPr>
          </a:p>
        </p:txBody>
      </p:sp>
      <p:sp>
        <p:nvSpPr>
          <p:cNvPr id="92" name="TextBox 91"/>
          <p:cNvSpPr txBox="1"/>
          <p:nvPr/>
        </p:nvSpPr>
        <p:spPr>
          <a:xfrm>
            <a:off x="3801715" y="4445000"/>
            <a:ext cx="1405466" cy="461665"/>
          </a:xfrm>
          <a:prstGeom prst="rect">
            <a:avLst/>
          </a:prstGeom>
          <a:noFill/>
        </p:spPr>
        <p:txBody>
          <a:bodyPr wrap="square" rtlCol="0">
            <a:spAutoFit/>
          </a:bodyPr>
          <a:lstStyle/>
          <a:p>
            <a:pPr algn="ctr"/>
            <a:r>
              <a:rPr lang="en-US" sz="1200" b="1" dirty="0" smtClean="0">
                <a:solidFill>
                  <a:schemeClr val="bg1"/>
                </a:solidFill>
              </a:rPr>
              <a:t>Unified Computing</a:t>
            </a:r>
            <a:endParaRPr lang="en-US" sz="1200" b="1" dirty="0">
              <a:solidFill>
                <a:schemeClr val="bg1"/>
              </a:solidFill>
            </a:endParaRPr>
          </a:p>
        </p:txBody>
      </p:sp>
      <p:sp>
        <p:nvSpPr>
          <p:cNvPr id="93" name="TextBox 92"/>
          <p:cNvSpPr txBox="1"/>
          <p:nvPr/>
        </p:nvSpPr>
        <p:spPr>
          <a:xfrm>
            <a:off x="2027208" y="1311211"/>
            <a:ext cx="4829477" cy="4786223"/>
          </a:xfrm>
          <a:prstGeom prst="rect">
            <a:avLst/>
          </a:prstGeom>
          <a:noFill/>
          <a:scene3d>
            <a:camera prst="orthographicFront">
              <a:rot lat="0" lon="0" rev="5100000"/>
            </a:camera>
            <a:lightRig rig="threePt" dir="t"/>
          </a:scene3d>
        </p:spPr>
        <p:txBody>
          <a:bodyPr wrap="none" rtlCol="0">
            <a:prstTxWarp prst="textCircle">
              <a:avLst/>
            </a:prstTxWarp>
            <a:spAutoFit/>
          </a:bodyPr>
          <a:lstStyle/>
          <a:p>
            <a:pPr algn="ctr"/>
            <a:r>
              <a:rPr lang="en-US" dirty="0" smtClean="0">
                <a:solidFill>
                  <a:srgbClr val="FFFFFF"/>
                </a:solidFill>
              </a:rPr>
              <a:t>DC Operations Enablement</a:t>
            </a:r>
            <a:endParaRPr lang="en-US" dirty="0">
              <a:solidFill>
                <a:srgbClr val="FFFFFF"/>
              </a:solidFill>
            </a:endParaRPr>
          </a:p>
        </p:txBody>
      </p:sp>
      <p:sp>
        <p:nvSpPr>
          <p:cNvPr id="94" name="TextBox 93"/>
          <p:cNvSpPr txBox="1"/>
          <p:nvPr/>
        </p:nvSpPr>
        <p:spPr>
          <a:xfrm>
            <a:off x="2960205" y="4507406"/>
            <a:ext cx="3073400" cy="1485900"/>
          </a:xfrm>
          <a:prstGeom prst="rect">
            <a:avLst/>
          </a:prstGeom>
          <a:noFill/>
          <a:scene3d>
            <a:camera prst="orthographicFront">
              <a:rot lat="0" lon="0" rev="0"/>
            </a:camera>
            <a:lightRig rig="threePt" dir="t"/>
          </a:scene3d>
        </p:spPr>
        <p:txBody>
          <a:bodyPr wrap="none" rtlCol="0">
            <a:prstTxWarp prst="textArchDown">
              <a:avLst>
                <a:gd name="adj" fmla="val 157665"/>
              </a:avLst>
            </a:prstTxWarp>
            <a:spAutoFit/>
          </a:bodyPr>
          <a:lstStyle/>
          <a:p>
            <a:pPr algn="ctr"/>
            <a:r>
              <a:rPr lang="en-US" dirty="0" smtClean="0">
                <a:solidFill>
                  <a:srgbClr val="FFFFFF"/>
                </a:solidFill>
              </a:rPr>
              <a:t>Borderless Network</a:t>
            </a:r>
            <a:endParaRPr lang="en-US" dirty="0">
              <a:solidFill>
                <a:srgbClr val="FFFFFF"/>
              </a:solidFill>
            </a:endParaRPr>
          </a:p>
        </p:txBody>
      </p:sp>
      <p:sp>
        <p:nvSpPr>
          <p:cNvPr id="95" name="Rectangle 94"/>
          <p:cNvSpPr/>
          <p:nvPr/>
        </p:nvSpPr>
        <p:spPr>
          <a:xfrm>
            <a:off x="3867642" y="3446646"/>
            <a:ext cx="1344878" cy="461665"/>
          </a:xfrm>
          <a:prstGeom prst="rect">
            <a:avLst/>
          </a:prstGeom>
          <a:gradFill flip="none" rotWithShape="1">
            <a:gsLst>
              <a:gs pos="0">
                <a:srgbClr val="162078"/>
              </a:gs>
              <a:gs pos="100000">
                <a:srgbClr val="FFFFFF">
                  <a:alpha val="0"/>
                </a:srgbClr>
              </a:gs>
            </a:gsLst>
            <a:path path="circle">
              <a:fillToRect l="50000" t="50000" r="50000" b="50000"/>
            </a:path>
            <a:tileRect/>
          </a:gradFill>
        </p:spPr>
        <p:txBody>
          <a:bodyPr wrap="square">
            <a:spAutoFit/>
          </a:bodyPr>
          <a:lstStyle/>
          <a:p>
            <a:pPr algn="ctr"/>
            <a:r>
              <a:rPr lang="en-US" sz="1200" b="1" i="1" dirty="0">
                <a:solidFill>
                  <a:schemeClr val="bg1"/>
                </a:solidFill>
              </a:rPr>
              <a:t>Unified </a:t>
            </a:r>
            <a:r>
              <a:rPr lang="en-US" sz="1200" b="1" i="1" dirty="0" smtClean="0">
                <a:solidFill>
                  <a:schemeClr val="bg1"/>
                </a:solidFill>
              </a:rPr>
              <a:t>SAP Solutions</a:t>
            </a:r>
            <a:endParaRPr lang="en-US" sz="1200" b="1" i="1" dirty="0">
              <a:solidFill>
                <a:schemeClr val="bg1"/>
              </a:solidFill>
            </a:endParaRPr>
          </a:p>
        </p:txBody>
      </p:sp>
      <p:grpSp>
        <p:nvGrpSpPr>
          <p:cNvPr id="44" name="Group 43"/>
          <p:cNvGrpSpPr/>
          <p:nvPr/>
        </p:nvGrpSpPr>
        <p:grpSpPr>
          <a:xfrm>
            <a:off x="247820" y="2094266"/>
            <a:ext cx="3289072" cy="2079419"/>
            <a:chOff x="260520" y="2664461"/>
            <a:chExt cx="3289072" cy="2079419"/>
          </a:xfrm>
        </p:grpSpPr>
        <p:sp>
          <p:nvSpPr>
            <p:cNvPr id="45" name="Rectangle 44"/>
            <p:cNvSpPr/>
            <p:nvPr/>
          </p:nvSpPr>
          <p:spPr>
            <a:xfrm>
              <a:off x="260520" y="2664461"/>
              <a:ext cx="1899629" cy="2079419"/>
            </a:xfrm>
            <a:prstGeom prst="rect">
              <a:avLst/>
            </a:prstGeom>
            <a:gradFill flip="none" rotWithShape="1">
              <a:gsLst>
                <a:gs pos="47000">
                  <a:schemeClr val="bg1">
                    <a:alpha val="39000"/>
                  </a:schemeClr>
                </a:gs>
                <a:gs pos="100000">
                  <a:schemeClr val="accent6">
                    <a:alpha val="25000"/>
                  </a:schemeClr>
                </a:gs>
                <a:gs pos="0">
                  <a:schemeClr val="accent6">
                    <a:alpha val="25000"/>
                  </a:schemeClr>
                </a:gs>
              </a:gsLst>
              <a:lin ang="3600000" scaled="0"/>
              <a:tileRect/>
            </a:gradFill>
            <a:ln w="19050" cmpd="sng">
              <a:solidFill>
                <a:schemeClr val="accent6"/>
              </a:solidFill>
            </a:ln>
          </p:spPr>
          <p:txBody>
            <a:bodyPr wrap="square" anchor="ctr">
              <a:noAutofit/>
            </a:bodyPr>
            <a:lstStyle/>
            <a:p>
              <a:pPr marL="171450" indent="-171450" defTabSz="814388" eaLnBrk="0" hangingPunct="0">
                <a:spcBef>
                  <a:spcPts val="600"/>
                </a:spcBef>
                <a:buFont typeface="Arial"/>
                <a:buChar char="•"/>
              </a:pPr>
              <a:r>
                <a:rPr lang="en-US" sz="1200" dirty="0">
                  <a:solidFill>
                    <a:schemeClr val="accent6"/>
                  </a:solidFill>
                  <a:ea typeface="ＭＳ Ｐゴシック"/>
                  <a:cs typeface="ＭＳ Ｐゴシック"/>
                </a:rPr>
                <a:t>Business </a:t>
              </a:r>
              <a:r>
                <a:rPr lang="en-US" sz="1200" dirty="0" smtClean="0">
                  <a:solidFill>
                    <a:schemeClr val="accent6"/>
                  </a:solidFill>
                  <a:ea typeface="ＭＳ Ｐゴシック"/>
                  <a:cs typeface="ＭＳ Ｐゴシック"/>
                </a:rPr>
                <a:t>Process Automation</a:t>
              </a:r>
              <a:endParaRPr lang="en-US" sz="1200" dirty="0">
                <a:solidFill>
                  <a:schemeClr val="accent6"/>
                </a:solidFill>
                <a:ea typeface="ＭＳ Ｐゴシック"/>
                <a:cs typeface="ＭＳ Ｐゴシック"/>
              </a:endParaRPr>
            </a:p>
            <a:p>
              <a:pPr marL="171450" indent="-171450" defTabSz="814388" eaLnBrk="0" hangingPunct="0">
                <a:spcBef>
                  <a:spcPts val="600"/>
                </a:spcBef>
                <a:buFont typeface="Arial"/>
                <a:buChar char="•"/>
              </a:pPr>
              <a:r>
                <a:rPr lang="en-US" sz="1200" dirty="0" smtClean="0">
                  <a:solidFill>
                    <a:schemeClr val="accent6"/>
                  </a:solidFill>
                  <a:ea typeface="ＭＳ Ｐゴシック"/>
                  <a:cs typeface="ＭＳ Ｐゴシック"/>
                </a:rPr>
                <a:t>Collaboration Integration</a:t>
              </a:r>
              <a:endParaRPr lang="en-US" sz="1200" dirty="0">
                <a:solidFill>
                  <a:schemeClr val="accent6"/>
                </a:solidFill>
                <a:ea typeface="ＭＳ Ｐゴシック"/>
                <a:cs typeface="ＭＳ Ｐゴシック"/>
              </a:endParaRPr>
            </a:p>
            <a:p>
              <a:pPr marL="171450" indent="-171450" defTabSz="814388" eaLnBrk="0" hangingPunct="0">
                <a:spcBef>
                  <a:spcPts val="600"/>
                </a:spcBef>
                <a:buFont typeface="Arial"/>
                <a:buChar char="•"/>
              </a:pPr>
              <a:r>
                <a:rPr lang="en-US" sz="1200" dirty="0">
                  <a:solidFill>
                    <a:schemeClr val="accent6"/>
                  </a:solidFill>
                  <a:ea typeface="ＭＳ Ｐゴシック"/>
                  <a:cs typeface="ＭＳ Ｐゴシック"/>
                </a:rPr>
                <a:t>SAP CRM to </a:t>
              </a:r>
              <a:r>
                <a:rPr lang="en-US" sz="1200" dirty="0" smtClean="0">
                  <a:solidFill>
                    <a:schemeClr val="accent6"/>
                  </a:solidFill>
                  <a:ea typeface="ＭＳ Ｐゴシック"/>
                  <a:cs typeface="ＭＳ Ｐゴシック"/>
                </a:rPr>
                <a:t>Cisco </a:t>
              </a:r>
              <a:r>
                <a:rPr lang="en-US" sz="1200" dirty="0">
                  <a:solidFill>
                    <a:schemeClr val="accent6"/>
                  </a:solidFill>
                  <a:ea typeface="ＭＳ Ｐゴシック"/>
                  <a:cs typeface="ＭＳ Ｐゴシック"/>
                </a:rPr>
                <a:t>UCC </a:t>
              </a:r>
              <a:r>
                <a:rPr lang="en-US" sz="1200" dirty="0" smtClean="0">
                  <a:solidFill>
                    <a:schemeClr val="accent6"/>
                  </a:solidFill>
                  <a:ea typeface="ＭＳ Ｐゴシック"/>
                  <a:cs typeface="ＭＳ Ｐゴシック"/>
                </a:rPr>
                <a:t>Integration </a:t>
              </a:r>
              <a:r>
                <a:rPr lang="en-US" sz="1200" i="1" dirty="0" smtClean="0">
                  <a:solidFill>
                    <a:schemeClr val="accent6"/>
                  </a:solidFill>
                  <a:ea typeface="ＭＳ Ｐゴシック"/>
                  <a:cs typeface="ＭＳ Ｐゴシック"/>
                </a:rPr>
                <a:t>(</a:t>
              </a:r>
              <a:r>
                <a:rPr lang="en-US" sz="1200" i="1" dirty="0">
                  <a:solidFill>
                    <a:schemeClr val="accent6"/>
                  </a:solidFill>
                  <a:ea typeface="ＭＳ Ｐゴシック"/>
                  <a:cs typeface="ＭＳ Ｐゴシック"/>
                </a:rPr>
                <a:t>VOIP, chat, video, SMS</a:t>
              </a:r>
              <a:r>
                <a:rPr lang="en-US" sz="1200" i="1" dirty="0" smtClean="0">
                  <a:solidFill>
                    <a:schemeClr val="accent6"/>
                  </a:solidFill>
                  <a:ea typeface="ＭＳ Ｐゴシック"/>
                  <a:cs typeface="ＭＳ Ｐゴシック"/>
                </a:rPr>
                <a:t>)</a:t>
              </a:r>
              <a:endParaRPr lang="en-US" sz="1200" dirty="0">
                <a:solidFill>
                  <a:schemeClr val="accent6"/>
                </a:solidFill>
                <a:ea typeface="ＭＳ Ｐゴシック"/>
                <a:cs typeface="ＭＳ Ｐゴシック"/>
              </a:endParaRPr>
            </a:p>
          </p:txBody>
        </p:sp>
        <p:cxnSp>
          <p:nvCxnSpPr>
            <p:cNvPr id="46" name="Straight Connector 45"/>
            <p:cNvCxnSpPr/>
            <p:nvPr/>
          </p:nvCxnSpPr>
          <p:spPr>
            <a:xfrm>
              <a:off x="2160149" y="2865868"/>
              <a:ext cx="1389443" cy="0"/>
            </a:xfrm>
            <a:prstGeom prst="line">
              <a:avLst/>
            </a:prstGeom>
            <a:ln>
              <a:solidFill>
                <a:schemeClr val="accent6"/>
              </a:solidFill>
              <a:tailEnd type="ova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p:nvGrpSpPr>
        <p:grpSpPr>
          <a:xfrm>
            <a:off x="5371391" y="2094266"/>
            <a:ext cx="3397622" cy="2079418"/>
            <a:chOff x="5384091" y="2602266"/>
            <a:chExt cx="3397622" cy="2079418"/>
          </a:xfrm>
        </p:grpSpPr>
        <p:sp>
          <p:nvSpPr>
            <p:cNvPr id="48" name="Rectangle 47"/>
            <p:cNvSpPr/>
            <p:nvPr/>
          </p:nvSpPr>
          <p:spPr>
            <a:xfrm>
              <a:off x="6882084" y="2602266"/>
              <a:ext cx="1899629" cy="2079418"/>
            </a:xfrm>
            <a:prstGeom prst="rect">
              <a:avLst/>
            </a:prstGeom>
            <a:gradFill flip="none" rotWithShape="1">
              <a:gsLst>
                <a:gs pos="47000">
                  <a:schemeClr val="bg1">
                    <a:alpha val="39000"/>
                  </a:schemeClr>
                </a:gs>
                <a:gs pos="100000">
                  <a:schemeClr val="tx2">
                    <a:alpha val="25000"/>
                  </a:schemeClr>
                </a:gs>
                <a:gs pos="0">
                  <a:schemeClr val="tx2">
                    <a:alpha val="25000"/>
                  </a:schemeClr>
                </a:gs>
              </a:gsLst>
              <a:lin ang="3600000" scaled="0"/>
              <a:tileRect/>
            </a:gradFill>
            <a:ln w="19050" cmpd="sng">
              <a:solidFill>
                <a:schemeClr val="accent4"/>
              </a:solidFill>
            </a:ln>
          </p:spPr>
          <p:txBody>
            <a:bodyPr wrap="square" anchor="ctr">
              <a:noAutofit/>
            </a:bodyPr>
            <a:lstStyle/>
            <a:p>
              <a:pPr marL="171450" indent="-171450" defTabSz="814388" eaLnBrk="0" hangingPunct="0">
                <a:spcBef>
                  <a:spcPts val="600"/>
                </a:spcBef>
                <a:buFont typeface="Arial"/>
                <a:buChar char="•"/>
              </a:pPr>
              <a:r>
                <a:rPr lang="en-US" sz="1200" dirty="0">
                  <a:solidFill>
                    <a:schemeClr val="accent4"/>
                  </a:solidFill>
                  <a:ea typeface="ＭＳ Ｐゴシック"/>
                  <a:cs typeface="ＭＳ Ｐゴシック"/>
                </a:rPr>
                <a:t>Workflow </a:t>
              </a:r>
              <a:r>
                <a:rPr lang="en-US" sz="1200" dirty="0" smtClean="0">
                  <a:solidFill>
                    <a:schemeClr val="accent4"/>
                  </a:solidFill>
                  <a:ea typeface="ＭＳ Ｐゴシック"/>
                  <a:cs typeface="ＭＳ Ｐゴシック"/>
                </a:rPr>
                <a:t>Automation for SAP</a:t>
              </a:r>
              <a:endParaRPr lang="en-US" sz="1200" dirty="0">
                <a:solidFill>
                  <a:schemeClr val="accent4"/>
                </a:solidFill>
                <a:ea typeface="ＭＳ Ｐゴシック"/>
                <a:cs typeface="ＭＳ Ｐゴシック"/>
              </a:endParaRPr>
            </a:p>
            <a:p>
              <a:pPr marL="171450" indent="-171450" defTabSz="814388" eaLnBrk="0" hangingPunct="0">
                <a:spcBef>
                  <a:spcPts val="600"/>
                </a:spcBef>
                <a:buFont typeface="Arial"/>
                <a:buChar char="•"/>
              </a:pPr>
              <a:r>
                <a:rPr lang="en-US" sz="1200" dirty="0">
                  <a:solidFill>
                    <a:schemeClr val="accent4"/>
                  </a:solidFill>
                  <a:ea typeface="ＭＳ Ｐゴシック"/>
                  <a:cs typeface="ＭＳ Ｐゴシック"/>
                </a:rPr>
                <a:t>SAP Performance </a:t>
              </a:r>
              <a:r>
                <a:rPr lang="en-US" sz="1200" dirty="0" smtClean="0">
                  <a:solidFill>
                    <a:schemeClr val="accent4"/>
                  </a:solidFill>
                  <a:ea typeface="ＭＳ Ｐゴシック"/>
                  <a:cs typeface="ＭＳ Ｐゴシック"/>
                </a:rPr>
                <a:t>Analysis</a:t>
              </a:r>
              <a:endParaRPr lang="en-US" sz="1200" dirty="0">
                <a:solidFill>
                  <a:schemeClr val="accent4"/>
                </a:solidFill>
                <a:ea typeface="ＭＳ Ｐゴシック"/>
                <a:cs typeface="ＭＳ Ｐゴシック"/>
              </a:endParaRPr>
            </a:p>
            <a:p>
              <a:pPr marL="171450" indent="-171450" defTabSz="814388" eaLnBrk="0" hangingPunct="0">
                <a:spcBef>
                  <a:spcPts val="600"/>
                </a:spcBef>
                <a:buFont typeface="Arial"/>
                <a:buChar char="•"/>
              </a:pPr>
              <a:r>
                <a:rPr lang="en-US" sz="1200" dirty="0">
                  <a:solidFill>
                    <a:schemeClr val="accent4"/>
                  </a:solidFill>
                  <a:ea typeface="ＭＳ Ｐゴシック"/>
                  <a:cs typeface="ＭＳ Ｐゴシック"/>
                </a:rPr>
                <a:t>BWA bridge to </a:t>
              </a:r>
              <a:r>
                <a:rPr lang="en-US" sz="1200" dirty="0" smtClean="0">
                  <a:solidFill>
                    <a:schemeClr val="accent4"/>
                  </a:solidFill>
                  <a:ea typeface="ＭＳ Ｐゴシック"/>
                  <a:cs typeface="ＭＳ Ｐゴシック"/>
                </a:rPr>
                <a:t>HANA</a:t>
              </a:r>
              <a:endParaRPr lang="en-US" sz="1200" dirty="0">
                <a:solidFill>
                  <a:schemeClr val="accent4"/>
                </a:solidFill>
                <a:ea typeface="ＭＳ Ｐゴシック"/>
                <a:cs typeface="ＭＳ Ｐゴシック"/>
              </a:endParaRPr>
            </a:p>
            <a:p>
              <a:pPr marL="171450" indent="-171450" defTabSz="814388" eaLnBrk="0" hangingPunct="0">
                <a:spcBef>
                  <a:spcPts val="600"/>
                </a:spcBef>
                <a:buFont typeface="Arial"/>
                <a:buChar char="•"/>
              </a:pPr>
              <a:r>
                <a:rPr lang="en-US" sz="1200" dirty="0">
                  <a:solidFill>
                    <a:schemeClr val="accent4"/>
                  </a:solidFill>
                  <a:ea typeface="ＭＳ Ｐゴシック"/>
                  <a:cs typeface="ＭＳ Ｐゴシック"/>
                </a:rPr>
                <a:t>Cloud Infrastructure </a:t>
              </a:r>
              <a:r>
                <a:rPr lang="en-US" sz="1200" dirty="0" smtClean="0">
                  <a:solidFill>
                    <a:schemeClr val="accent4"/>
                  </a:solidFill>
                  <a:ea typeface="ＭＳ Ｐゴシック"/>
                  <a:cs typeface="ＭＳ Ｐゴシック"/>
                </a:rPr>
                <a:t>Automation</a:t>
              </a:r>
              <a:endParaRPr lang="en-US" sz="1200" dirty="0">
                <a:solidFill>
                  <a:schemeClr val="accent4"/>
                </a:solidFill>
                <a:ea typeface="ＭＳ Ｐゴシック"/>
                <a:cs typeface="ＭＳ Ｐゴシック"/>
              </a:endParaRPr>
            </a:p>
          </p:txBody>
        </p:sp>
        <p:cxnSp>
          <p:nvCxnSpPr>
            <p:cNvPr id="49" name="Straight Connector 48"/>
            <p:cNvCxnSpPr/>
            <p:nvPr/>
          </p:nvCxnSpPr>
          <p:spPr>
            <a:xfrm>
              <a:off x="5384091" y="2853594"/>
              <a:ext cx="1508848" cy="0"/>
            </a:xfrm>
            <a:prstGeom prst="line">
              <a:avLst/>
            </a:prstGeom>
            <a:ln>
              <a:solidFill>
                <a:schemeClr val="accent2"/>
              </a:solidFill>
              <a:headEnd type="oval"/>
              <a:tailEnd type="none"/>
            </a:ln>
            <a:effectLst/>
          </p:spPr>
          <p:style>
            <a:lnRef idx="2">
              <a:schemeClr val="accent1"/>
            </a:lnRef>
            <a:fillRef idx="0">
              <a:schemeClr val="accent1"/>
            </a:fillRef>
            <a:effectRef idx="1">
              <a:schemeClr val="accent1"/>
            </a:effectRef>
            <a:fontRef idx="minor">
              <a:schemeClr val="tx1"/>
            </a:fontRef>
          </p:style>
        </p:cxnSp>
      </p:grpSp>
      <p:grpSp>
        <p:nvGrpSpPr>
          <p:cNvPr id="54" name="Group 53"/>
          <p:cNvGrpSpPr/>
          <p:nvPr/>
        </p:nvGrpSpPr>
        <p:grpSpPr>
          <a:xfrm>
            <a:off x="5358691" y="4265966"/>
            <a:ext cx="3397622" cy="1753834"/>
            <a:chOff x="5384091" y="2602266"/>
            <a:chExt cx="3397622" cy="1753834"/>
          </a:xfrm>
        </p:grpSpPr>
        <p:sp>
          <p:nvSpPr>
            <p:cNvPr id="96" name="Rectangle 95"/>
            <p:cNvSpPr/>
            <p:nvPr/>
          </p:nvSpPr>
          <p:spPr>
            <a:xfrm>
              <a:off x="6882084" y="2602266"/>
              <a:ext cx="1899629" cy="1753834"/>
            </a:xfrm>
            <a:prstGeom prst="rect">
              <a:avLst/>
            </a:prstGeom>
            <a:gradFill flip="none" rotWithShape="1">
              <a:gsLst>
                <a:gs pos="47000">
                  <a:schemeClr val="bg1">
                    <a:alpha val="39000"/>
                  </a:schemeClr>
                </a:gs>
                <a:gs pos="100000">
                  <a:schemeClr val="tx1">
                    <a:lumMod val="40000"/>
                    <a:lumOff val="60000"/>
                    <a:alpha val="25000"/>
                  </a:schemeClr>
                </a:gs>
                <a:gs pos="0">
                  <a:schemeClr val="tx1">
                    <a:lumMod val="40000"/>
                    <a:lumOff val="60000"/>
                    <a:alpha val="25000"/>
                  </a:schemeClr>
                </a:gs>
              </a:gsLst>
              <a:lin ang="3600000" scaled="0"/>
              <a:tileRect/>
            </a:gradFill>
            <a:ln w="19050" cmpd="sng">
              <a:solidFill>
                <a:schemeClr val="tx1"/>
              </a:solidFill>
            </a:ln>
          </p:spPr>
          <p:txBody>
            <a:bodyPr wrap="square" anchor="ctr">
              <a:noAutofit/>
            </a:bodyPr>
            <a:lstStyle/>
            <a:p>
              <a:pPr marL="173736" indent="-173736" defTabSz="814388" eaLnBrk="0" hangingPunct="0">
                <a:lnSpc>
                  <a:spcPct val="90000"/>
                </a:lnSpc>
                <a:spcAft>
                  <a:spcPts val="600"/>
                </a:spcAft>
                <a:buFont typeface="Arial" pitchFamily="34" charset="0"/>
                <a:buChar char="•"/>
              </a:pPr>
              <a:r>
                <a:rPr lang="en-US" sz="1200" dirty="0">
                  <a:ea typeface="ＭＳ Ｐゴシック"/>
                  <a:cs typeface="ＭＳ Ｐゴシック"/>
                </a:rPr>
                <a:t>SAP Landscape Design</a:t>
              </a:r>
            </a:p>
            <a:p>
              <a:pPr marL="173736" indent="-173736" defTabSz="814388" eaLnBrk="0" hangingPunct="0">
                <a:lnSpc>
                  <a:spcPct val="90000"/>
                </a:lnSpc>
                <a:spcAft>
                  <a:spcPts val="600"/>
                </a:spcAft>
                <a:buFont typeface="Arial" pitchFamily="34" charset="0"/>
                <a:buChar char="•"/>
              </a:pPr>
              <a:r>
                <a:rPr lang="en-US" sz="1200" dirty="0">
                  <a:ea typeface="ＭＳ Ｐゴシック"/>
                  <a:cs typeface="ＭＳ Ｐゴシック"/>
                </a:rPr>
                <a:t>OS/DB Migration</a:t>
              </a:r>
            </a:p>
            <a:p>
              <a:pPr marL="173736" indent="-173736" defTabSz="814388" eaLnBrk="0" hangingPunct="0">
                <a:lnSpc>
                  <a:spcPct val="90000"/>
                </a:lnSpc>
                <a:spcAft>
                  <a:spcPts val="600"/>
                </a:spcAft>
                <a:buFont typeface="Arial" pitchFamily="34" charset="0"/>
                <a:buChar char="•"/>
              </a:pPr>
              <a:r>
                <a:rPr lang="en-US" sz="1200" dirty="0">
                  <a:ea typeface="ＭＳ Ｐゴシック"/>
                  <a:cs typeface="ＭＳ Ｐゴシック"/>
                </a:rPr>
                <a:t>SAP </a:t>
              </a:r>
              <a:r>
                <a:rPr lang="en-US" sz="1200" dirty="0" smtClean="0">
                  <a:ea typeface="ＭＳ Ｐゴシック"/>
                  <a:cs typeface="ＭＳ Ｐゴシック"/>
                </a:rPr>
                <a:t>HANA</a:t>
              </a:r>
              <a:endParaRPr lang="en-US" sz="1200" dirty="0">
                <a:ea typeface="ＭＳ Ｐゴシック"/>
                <a:cs typeface="ＭＳ Ｐゴシック"/>
              </a:endParaRPr>
            </a:p>
            <a:p>
              <a:pPr marL="173736" indent="-173736" defTabSz="814388" eaLnBrk="0" hangingPunct="0">
                <a:lnSpc>
                  <a:spcPct val="90000"/>
                </a:lnSpc>
                <a:spcAft>
                  <a:spcPts val="600"/>
                </a:spcAft>
                <a:buFont typeface="Arial" pitchFamily="34" charset="0"/>
                <a:buChar char="•"/>
              </a:pPr>
              <a:r>
                <a:rPr lang="en-US" sz="1200" dirty="0">
                  <a:ea typeface="ＭＳ Ｐゴシック"/>
                  <a:cs typeface="ＭＳ Ｐゴシック"/>
                </a:rPr>
                <a:t>VDI</a:t>
              </a:r>
            </a:p>
            <a:p>
              <a:pPr marL="173736" indent="-173736" defTabSz="814388" eaLnBrk="0" hangingPunct="0">
                <a:lnSpc>
                  <a:spcPct val="90000"/>
                </a:lnSpc>
                <a:spcAft>
                  <a:spcPts val="600"/>
                </a:spcAft>
                <a:buFont typeface="Arial" pitchFamily="34" charset="0"/>
                <a:buChar char="•"/>
              </a:pPr>
              <a:r>
                <a:rPr lang="en-US" sz="1200" dirty="0">
                  <a:ea typeface="ＭＳ Ｐゴシック"/>
                  <a:cs typeface="ＭＳ Ｐゴシック"/>
                </a:rPr>
                <a:t>Local and Remote Recovery</a:t>
              </a:r>
            </a:p>
          </p:txBody>
        </p:sp>
        <p:cxnSp>
          <p:nvCxnSpPr>
            <p:cNvPr id="97" name="Straight Connector 96"/>
            <p:cNvCxnSpPr/>
            <p:nvPr/>
          </p:nvCxnSpPr>
          <p:spPr>
            <a:xfrm>
              <a:off x="5384091" y="2853594"/>
              <a:ext cx="1508848" cy="0"/>
            </a:xfrm>
            <a:prstGeom prst="line">
              <a:avLst/>
            </a:prstGeom>
            <a:ln>
              <a:solidFill>
                <a:schemeClr val="tx1"/>
              </a:solidFill>
              <a:headEnd type="oval"/>
              <a:tailEnd type="non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0831707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500"/>
                                        <p:tgtEl>
                                          <p:spTgt spid="7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childTnLst>
                          </p:cTn>
                        </p:par>
                        <p:par>
                          <p:cTn id="16" fill="hold">
                            <p:stCondLst>
                              <p:cond delay="1500"/>
                            </p:stCondLst>
                            <p:childTnLst>
                              <p:par>
                                <p:cTn id="17" presetID="0" presetClass="path" presetSubtype="0" accel="50000" decel="50000" fill="hold" grpId="1" nodeType="afterEffect">
                                  <p:stCondLst>
                                    <p:cond delay="0"/>
                                  </p:stCondLst>
                                  <p:childTnLst>
                                    <p:animMotion origin="layout" path="M -3.61111E-6 4.07407E-6 L 0.11459 -0.06574 " pathEditMode="relative" rAng="0" ptsTypes="AA">
                                      <p:cBhvr>
                                        <p:cTn id="18" dur="2000" fill="hold"/>
                                        <p:tgtEl>
                                          <p:spTgt spid="79"/>
                                        </p:tgtEl>
                                        <p:attrNameLst>
                                          <p:attrName>ppt_x</p:attrName>
                                          <p:attrName>ppt_y</p:attrName>
                                        </p:attrNameLst>
                                      </p:cBhvr>
                                      <p:rCtr x="5729" y="-3287"/>
                                    </p:animMotion>
                                  </p:childTnLst>
                                </p:cTn>
                              </p:par>
                              <p:par>
                                <p:cTn id="19" presetID="0" presetClass="path" presetSubtype="0" accel="50000" decel="50000" fill="hold" grpId="1" nodeType="withEffect">
                                  <p:stCondLst>
                                    <p:cond delay="0"/>
                                  </p:stCondLst>
                                  <p:childTnLst>
                                    <p:animMotion origin="layout" path="M 2.77778E-7 -7.40741E-7 L -0.03333 0.06111 " pathEditMode="relative" rAng="0" ptsTypes="AA">
                                      <p:cBhvr>
                                        <p:cTn id="20" dur="2000" fill="hold"/>
                                        <p:tgtEl>
                                          <p:spTgt spid="80"/>
                                        </p:tgtEl>
                                        <p:attrNameLst>
                                          <p:attrName>ppt_x</p:attrName>
                                          <p:attrName>ppt_y</p:attrName>
                                        </p:attrNameLst>
                                      </p:cBhvr>
                                      <p:rCtr x="-1667" y="3056"/>
                                    </p:animMotion>
                                  </p:childTnLst>
                                </p:cTn>
                              </p:par>
                            </p:childTnLst>
                          </p:cTn>
                        </p:par>
                        <p:par>
                          <p:cTn id="21" fill="hold">
                            <p:stCondLst>
                              <p:cond delay="3500"/>
                            </p:stCondLst>
                            <p:childTnLst>
                              <p:par>
                                <p:cTn id="22" presetID="10" presetClass="entr" presetSubtype="0" fill="hold" grpId="0" nodeType="after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fade">
                                      <p:cBhvr>
                                        <p:cTn id="24" dur="500"/>
                                        <p:tgtEl>
                                          <p:spTgt spid="9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500"/>
                                        <p:tgtEl>
                                          <p:spTgt spid="9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2"/>
                                        </p:tgtEl>
                                        <p:attrNameLst>
                                          <p:attrName>style.visibility</p:attrName>
                                        </p:attrNameLst>
                                      </p:cBhvr>
                                      <p:to>
                                        <p:strVal val="visible"/>
                                      </p:to>
                                    </p:set>
                                    <p:animEffect transition="in" filter="fade">
                                      <p:cBhvr>
                                        <p:cTn id="30" dur="500"/>
                                        <p:tgtEl>
                                          <p:spTgt spid="92"/>
                                        </p:tgtEl>
                                      </p:cBhvr>
                                    </p:animEffect>
                                  </p:childTnLst>
                                </p:cTn>
                              </p:par>
                              <p:par>
                                <p:cTn id="31" presetID="10" presetClass="entr" presetSubtype="0" fill="hold" nodeType="with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fade">
                                      <p:cBhvr>
                                        <p:cTn id="33" dur="500"/>
                                        <p:tgtEl>
                                          <p:spTgt spid="86"/>
                                        </p:tgtEl>
                                      </p:cBhvr>
                                    </p:animEffect>
                                  </p:childTnLst>
                                </p:cTn>
                              </p:par>
                            </p:childTnLst>
                          </p:cTn>
                        </p:par>
                        <p:par>
                          <p:cTn id="34" fill="hold">
                            <p:stCondLst>
                              <p:cond delay="4000"/>
                            </p:stCondLst>
                            <p:childTnLst>
                              <p:par>
                                <p:cTn id="35" presetID="0" presetClass="path" presetSubtype="0" accel="50000" decel="50000" fill="hold" nodeType="afterEffect">
                                  <p:stCondLst>
                                    <p:cond delay="0"/>
                                  </p:stCondLst>
                                  <p:childTnLst>
                                    <p:animMotion origin="layout" path="M 1.94444E-6 -7.40741E-6 L 0.14479 0.16898 " pathEditMode="relative" ptsTypes="AA">
                                      <p:cBhvr>
                                        <p:cTn id="36" dur="2000" fill="hold"/>
                                        <p:tgtEl>
                                          <p:spTgt spid="60"/>
                                        </p:tgtEl>
                                        <p:attrNameLst>
                                          <p:attrName>ppt_x</p:attrName>
                                          <p:attrName>ppt_y</p:attrName>
                                        </p:attrNameLst>
                                      </p:cBhvr>
                                    </p:animMotion>
                                  </p:childTnLst>
                                </p:cTn>
                              </p:par>
                            </p:childTnLst>
                          </p:cTn>
                        </p:par>
                        <p:par>
                          <p:cTn id="37" fill="hold">
                            <p:stCondLst>
                              <p:cond delay="6000"/>
                            </p:stCondLst>
                            <p:childTnLst>
                              <p:par>
                                <p:cTn id="38" presetID="53" presetClass="entr" presetSubtype="16"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p:cTn id="40" dur="2000" fill="hold"/>
                                        <p:tgtEl>
                                          <p:spTgt spid="59"/>
                                        </p:tgtEl>
                                        <p:attrNameLst>
                                          <p:attrName>ppt_w</p:attrName>
                                        </p:attrNameLst>
                                      </p:cBhvr>
                                      <p:tavLst>
                                        <p:tav tm="0">
                                          <p:val>
                                            <p:fltVal val="0"/>
                                          </p:val>
                                        </p:tav>
                                        <p:tav tm="100000">
                                          <p:val>
                                            <p:strVal val="#ppt_w"/>
                                          </p:val>
                                        </p:tav>
                                      </p:tavLst>
                                    </p:anim>
                                    <p:anim calcmode="lin" valueType="num">
                                      <p:cBhvr>
                                        <p:cTn id="41" dur="2000" fill="hold"/>
                                        <p:tgtEl>
                                          <p:spTgt spid="59"/>
                                        </p:tgtEl>
                                        <p:attrNameLst>
                                          <p:attrName>ppt_h</p:attrName>
                                        </p:attrNameLst>
                                      </p:cBhvr>
                                      <p:tavLst>
                                        <p:tav tm="0">
                                          <p:val>
                                            <p:fltVal val="0"/>
                                          </p:val>
                                        </p:tav>
                                        <p:tav tm="100000">
                                          <p:val>
                                            <p:strVal val="#ppt_h"/>
                                          </p:val>
                                        </p:tav>
                                      </p:tavLst>
                                    </p:anim>
                                    <p:animEffect transition="in" filter="fade">
                                      <p:cBhvr>
                                        <p:cTn id="42" dur="2000"/>
                                        <p:tgtEl>
                                          <p:spTgt spid="59"/>
                                        </p:tgtEl>
                                      </p:cBhvr>
                                    </p:animEffect>
                                  </p:childTnLst>
                                </p:cTn>
                              </p:par>
                            </p:childTnLst>
                          </p:cTn>
                        </p:par>
                        <p:par>
                          <p:cTn id="43" fill="hold">
                            <p:stCondLst>
                              <p:cond delay="8000"/>
                            </p:stCondLst>
                            <p:childTnLst>
                              <p:par>
                                <p:cTn id="44" presetID="10" presetClass="entr" presetSubtype="0" fill="hold" grpId="0" nodeType="afterEffect">
                                  <p:stCondLst>
                                    <p:cond delay="0"/>
                                  </p:stCondLst>
                                  <p:childTnLst>
                                    <p:set>
                                      <p:cBhvr>
                                        <p:cTn id="45" dur="1" fill="hold">
                                          <p:stCondLst>
                                            <p:cond delay="0"/>
                                          </p:stCondLst>
                                        </p:cTn>
                                        <p:tgtEl>
                                          <p:spTgt spid="93"/>
                                        </p:tgtEl>
                                        <p:attrNameLst>
                                          <p:attrName>style.visibility</p:attrName>
                                        </p:attrNameLst>
                                      </p:cBhvr>
                                      <p:to>
                                        <p:strVal val="visible"/>
                                      </p:to>
                                    </p:set>
                                    <p:animEffect transition="in" filter="fade">
                                      <p:cBhvr>
                                        <p:cTn id="46" dur="500"/>
                                        <p:tgtEl>
                                          <p:spTgt spid="9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fade">
                                      <p:cBhvr>
                                        <p:cTn id="49" dur="500"/>
                                        <p:tgtEl>
                                          <p:spTgt spid="94"/>
                                        </p:tgtEl>
                                      </p:cBhvr>
                                    </p:animEffect>
                                  </p:childTnLst>
                                </p:cTn>
                              </p:par>
                            </p:childTnLst>
                          </p:cTn>
                        </p:par>
                        <p:par>
                          <p:cTn id="50" fill="hold">
                            <p:stCondLst>
                              <p:cond delay="8500"/>
                            </p:stCondLst>
                            <p:childTnLst>
                              <p:par>
                                <p:cTn id="51" presetID="10" presetClass="entr" presetSubtype="0"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childTnLst>
                          </p:cTn>
                        </p:par>
                        <p:par>
                          <p:cTn id="54" fill="hold">
                            <p:stCondLst>
                              <p:cond delay="9000"/>
                            </p:stCondLst>
                            <p:childTnLst>
                              <p:par>
                                <p:cTn id="55" presetID="0" presetClass="path" presetSubtype="0" accel="50000" decel="50000" fill="hold" nodeType="afterEffect">
                                  <p:stCondLst>
                                    <p:cond delay="0"/>
                                  </p:stCondLst>
                                  <p:childTnLst>
                                    <p:animMotion origin="layout" path="M -6.94444E-6 1.11111E-6 L -0.36112 0.29953 " pathEditMode="relative" ptsTypes="AA">
                                      <p:cBhvr>
                                        <p:cTn id="56" dur="2000" fill="hold"/>
                                        <p:tgtEl>
                                          <p:spTgt spid="56"/>
                                        </p:tgtEl>
                                        <p:attrNameLst>
                                          <p:attrName>ppt_x</p:attrName>
                                          <p:attrName>ppt_y</p:attrName>
                                        </p:attrNameLst>
                                      </p:cBhvr>
                                    </p:animMotion>
                                  </p:childTnLst>
                                </p:cTn>
                              </p:par>
                            </p:childTnLst>
                          </p:cTn>
                        </p:par>
                        <p:par>
                          <p:cTn id="57" fill="hold">
                            <p:stCondLst>
                              <p:cond delay="11000"/>
                            </p:stCondLst>
                            <p:childTnLst>
                              <p:par>
                                <p:cTn id="58" presetID="53" presetClass="entr" presetSubtype="16"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anim calcmode="lin" valueType="num">
                                      <p:cBhvr>
                                        <p:cTn id="60" dur="1000" fill="hold"/>
                                        <p:tgtEl>
                                          <p:spTgt spid="55"/>
                                        </p:tgtEl>
                                        <p:attrNameLst>
                                          <p:attrName>ppt_w</p:attrName>
                                        </p:attrNameLst>
                                      </p:cBhvr>
                                      <p:tavLst>
                                        <p:tav tm="0">
                                          <p:val>
                                            <p:fltVal val="0"/>
                                          </p:val>
                                        </p:tav>
                                        <p:tav tm="100000">
                                          <p:val>
                                            <p:strVal val="#ppt_w"/>
                                          </p:val>
                                        </p:tav>
                                      </p:tavLst>
                                    </p:anim>
                                    <p:anim calcmode="lin" valueType="num">
                                      <p:cBhvr>
                                        <p:cTn id="61" dur="1000" fill="hold"/>
                                        <p:tgtEl>
                                          <p:spTgt spid="55"/>
                                        </p:tgtEl>
                                        <p:attrNameLst>
                                          <p:attrName>ppt_h</p:attrName>
                                        </p:attrNameLst>
                                      </p:cBhvr>
                                      <p:tavLst>
                                        <p:tav tm="0">
                                          <p:val>
                                            <p:fltVal val="0"/>
                                          </p:val>
                                        </p:tav>
                                        <p:tav tm="100000">
                                          <p:val>
                                            <p:strVal val="#ppt_h"/>
                                          </p:val>
                                        </p:tav>
                                      </p:tavLst>
                                    </p:anim>
                                    <p:animEffect transition="in" filter="fade">
                                      <p:cBhvr>
                                        <p:cTn id="62" dur="1000"/>
                                        <p:tgtEl>
                                          <p:spTgt spid="55"/>
                                        </p:tgtEl>
                                      </p:cBhvr>
                                    </p:animEffect>
                                  </p:childTnLst>
                                </p:cTn>
                              </p:par>
                              <p:par>
                                <p:cTn id="63" presetID="10" presetClass="entr" presetSubtype="0" fill="hold" nodeType="withEffect">
                                  <p:stCondLst>
                                    <p:cond delay="0"/>
                                  </p:stCondLst>
                                  <p:childTnLst>
                                    <p:set>
                                      <p:cBhvr>
                                        <p:cTn id="64" dur="1" fill="hold">
                                          <p:stCondLst>
                                            <p:cond delay="0"/>
                                          </p:stCondLst>
                                        </p:cTn>
                                        <p:tgtEl>
                                          <p:spTgt spid="81"/>
                                        </p:tgtEl>
                                        <p:attrNameLst>
                                          <p:attrName>style.visibility</p:attrName>
                                        </p:attrNameLst>
                                      </p:cBhvr>
                                      <p:to>
                                        <p:strVal val="visible"/>
                                      </p:to>
                                    </p:set>
                                    <p:animEffect transition="in" filter="fade">
                                      <p:cBhvr>
                                        <p:cTn id="65" dur="1000"/>
                                        <p:tgtEl>
                                          <p:spTgt spid="8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5"/>
                                        </p:tgtEl>
                                        <p:attrNameLst>
                                          <p:attrName>style.visibility</p:attrName>
                                        </p:attrNameLst>
                                      </p:cBhvr>
                                      <p:to>
                                        <p:strVal val="visible"/>
                                      </p:to>
                                    </p:set>
                                    <p:animEffect transition="in" filter="fade">
                                      <p:cBhvr>
                                        <p:cTn id="68" dur="1000"/>
                                        <p:tgtEl>
                                          <p:spTgt spid="95"/>
                                        </p:tgtEl>
                                      </p:cBhvr>
                                    </p:animEffect>
                                  </p:childTnLst>
                                </p:cTn>
                              </p:par>
                            </p:childTnLst>
                          </p:cTn>
                        </p:par>
                        <p:par>
                          <p:cTn id="69" fill="hold">
                            <p:stCondLst>
                              <p:cond delay="12000"/>
                            </p:stCondLst>
                            <p:childTnLst>
                              <p:par>
                                <p:cTn id="70" presetID="22" presetClass="entr" presetSubtype="2" fill="hold"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right)">
                                      <p:cBhvr>
                                        <p:cTn id="72" dur="1000"/>
                                        <p:tgtEl>
                                          <p:spTgt spid="44"/>
                                        </p:tgtEl>
                                      </p:cBhvr>
                                    </p:animEffect>
                                  </p:childTnLst>
                                </p:cTn>
                              </p:par>
                              <p:par>
                                <p:cTn id="73" presetID="22" presetClass="entr" presetSubtype="8" fill="hold"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left)">
                                      <p:cBhvr>
                                        <p:cTn id="75" dur="1000"/>
                                        <p:tgtEl>
                                          <p:spTgt spid="47"/>
                                        </p:tgtEl>
                                      </p:cBhvr>
                                    </p:animEffect>
                                  </p:childTnLst>
                                </p:cTn>
                              </p:par>
                              <p:par>
                                <p:cTn id="76" presetID="22" presetClass="entr" presetSubtype="8" fill="hold" nodeType="with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wipe(left)">
                                      <p:cBhvr>
                                        <p:cTn id="7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9" grpId="0" animBg="1"/>
      <p:bldP spid="78" grpId="0" animBg="1"/>
      <p:bldP spid="79" grpId="0" animBg="1"/>
      <p:bldP spid="79" grpId="1" animBg="1"/>
      <p:bldP spid="80" grpId="0" animBg="1"/>
      <p:bldP spid="80" grpId="1" animBg="1"/>
      <p:bldP spid="90" grpId="0"/>
      <p:bldP spid="91" grpId="0"/>
      <p:bldP spid="92" grpId="0"/>
      <p:bldP spid="93" grpId="0"/>
      <p:bldP spid="94" grpId="0"/>
      <p:bldP spid="9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L75730.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0" y="1308100"/>
            <a:ext cx="9144000" cy="4876800"/>
          </a:xfrm>
          <a:prstGeom prst="rect">
            <a:avLst/>
          </a:prstGeom>
        </p:spPr>
      </p:pic>
      <p:sp>
        <p:nvSpPr>
          <p:cNvPr id="6" name="Rounded Rectangle 5"/>
          <p:cNvSpPr/>
          <p:nvPr/>
        </p:nvSpPr>
        <p:spPr>
          <a:xfrm flipH="1">
            <a:off x="-1" y="1295815"/>
            <a:ext cx="8242300" cy="4889499"/>
          </a:xfrm>
          <a:prstGeom prst="roundRect">
            <a:avLst>
              <a:gd name="adj" fmla="val 0"/>
            </a:avLst>
          </a:prstGeom>
          <a:gradFill flip="none" rotWithShape="1">
            <a:gsLst>
              <a:gs pos="32000">
                <a:schemeClr val="bg1">
                  <a:alpha val="0"/>
                </a:schemeClr>
              </a:gs>
              <a:gs pos="74000">
                <a:schemeClr val="bg1"/>
              </a:gs>
              <a:gs pos="46000">
                <a:schemeClr val="bg1">
                  <a:alpha val="64000"/>
                </a:schemeClr>
              </a:gs>
            </a:gsLst>
            <a:lin ang="0" scaled="0"/>
            <a:tileRect/>
          </a:gradFill>
          <a:ln w="381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lvl="0" fontAlgn="auto">
              <a:spcBef>
                <a:spcPts val="1200"/>
              </a:spcBef>
              <a:spcAft>
                <a:spcPts val="0"/>
              </a:spcAft>
              <a:buClr>
                <a:schemeClr val="accent4"/>
              </a:buClr>
              <a:buSzPct val="99000"/>
            </a:pPr>
            <a:endParaRPr lang="en-US" sz="2400" dirty="0">
              <a:solidFill>
                <a:srgbClr val="435153"/>
              </a:solidFill>
            </a:endParaRPr>
          </a:p>
        </p:txBody>
      </p:sp>
      <p:sp>
        <p:nvSpPr>
          <p:cNvPr id="13" name="Rounded Rectangle 12"/>
          <p:cNvSpPr/>
          <p:nvPr/>
        </p:nvSpPr>
        <p:spPr>
          <a:xfrm flipH="1">
            <a:off x="0" y="1283115"/>
            <a:ext cx="8280400" cy="4889499"/>
          </a:xfrm>
          <a:prstGeom prst="roundRect">
            <a:avLst>
              <a:gd name="adj" fmla="val 0"/>
            </a:avLst>
          </a:prstGeom>
          <a:gradFill flip="none" rotWithShape="1">
            <a:gsLst>
              <a:gs pos="31000">
                <a:schemeClr val="bg1">
                  <a:alpha val="0"/>
                </a:schemeClr>
              </a:gs>
              <a:gs pos="66000">
                <a:schemeClr val="accent5">
                  <a:alpha val="70000"/>
                </a:schemeClr>
              </a:gs>
              <a:gs pos="56000">
                <a:schemeClr val="accent5">
                  <a:alpha val="43000"/>
                </a:schemeClr>
              </a:gs>
            </a:gsLst>
            <a:lin ang="0" scaled="0"/>
            <a:tileRect/>
          </a:gradFill>
          <a:ln w="381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lvl="0" fontAlgn="auto">
              <a:spcBef>
                <a:spcPts val="1200"/>
              </a:spcBef>
              <a:spcAft>
                <a:spcPts val="0"/>
              </a:spcAft>
              <a:buClr>
                <a:schemeClr val="accent4"/>
              </a:buClr>
              <a:buSzPct val="99000"/>
            </a:pPr>
            <a:endParaRPr lang="en-US" sz="2400" dirty="0">
              <a:solidFill>
                <a:srgbClr val="435153"/>
              </a:solidFill>
            </a:endParaRPr>
          </a:p>
        </p:txBody>
      </p:sp>
      <p:sp>
        <p:nvSpPr>
          <p:cNvPr id="3" name="Title 2"/>
          <p:cNvSpPr>
            <a:spLocks noGrp="1"/>
          </p:cNvSpPr>
          <p:nvPr>
            <p:ph type="title"/>
          </p:nvPr>
        </p:nvSpPr>
        <p:spPr>
          <a:xfrm>
            <a:off x="229705" y="432215"/>
            <a:ext cx="6704496" cy="838200"/>
          </a:xfrm>
        </p:spPr>
        <p:txBody>
          <a:bodyPr/>
          <a:lstStyle/>
          <a:p>
            <a:r>
              <a:rPr lang="en-US" dirty="0" smtClean="0"/>
              <a:t>SAP Core Services</a:t>
            </a:r>
            <a:endParaRPr lang="en-US" dirty="0"/>
          </a:p>
        </p:txBody>
      </p:sp>
      <p:sp>
        <p:nvSpPr>
          <p:cNvPr id="4" name="Text Placeholder 3"/>
          <p:cNvSpPr>
            <a:spLocks noGrp="1"/>
          </p:cNvSpPr>
          <p:nvPr>
            <p:ph type="body" sz="quarter" idx="10"/>
          </p:nvPr>
        </p:nvSpPr>
        <p:spPr>
          <a:xfrm>
            <a:off x="299951" y="1498599"/>
            <a:ext cx="5135649" cy="4878203"/>
          </a:xfrm>
        </p:spPr>
        <p:txBody>
          <a:bodyPr>
            <a:normAutofit/>
          </a:bodyPr>
          <a:lstStyle/>
          <a:p>
            <a:pPr>
              <a:spcBef>
                <a:spcPts val="400"/>
              </a:spcBef>
            </a:pPr>
            <a:r>
              <a:rPr lang="en-US" dirty="0"/>
              <a:t>Data Center Services</a:t>
            </a:r>
          </a:p>
          <a:p>
            <a:pPr marL="603504" lvl="1">
              <a:spcBef>
                <a:spcPts val="400"/>
              </a:spcBef>
              <a:buSzPct val="100000"/>
              <a:buFont typeface="Lucida Grande"/>
              <a:buChar char="-"/>
            </a:pPr>
            <a:r>
              <a:rPr lang="en-US" dirty="0"/>
              <a:t>SAP </a:t>
            </a:r>
            <a:r>
              <a:rPr lang="en-US" dirty="0" smtClean="0"/>
              <a:t>landscape design</a:t>
            </a:r>
            <a:endParaRPr lang="en-US" dirty="0"/>
          </a:p>
          <a:p>
            <a:pPr marL="603504" lvl="1">
              <a:spcBef>
                <a:spcPts val="400"/>
              </a:spcBef>
              <a:buSzPct val="100000"/>
              <a:buFont typeface="Lucida Grande"/>
              <a:buChar char="-"/>
            </a:pPr>
            <a:r>
              <a:rPr lang="en-US" dirty="0"/>
              <a:t>SAP </a:t>
            </a:r>
            <a:r>
              <a:rPr lang="en-US" dirty="0" smtClean="0"/>
              <a:t>pre-production pilot </a:t>
            </a:r>
            <a:r>
              <a:rPr lang="en-US" dirty="0"/>
              <a:t>for UCS(POC)</a:t>
            </a:r>
          </a:p>
          <a:p>
            <a:pPr marL="603504" lvl="1">
              <a:spcBef>
                <a:spcPts val="400"/>
              </a:spcBef>
              <a:buSzPct val="100000"/>
              <a:buFont typeface="Lucida Grande"/>
              <a:buChar char="-"/>
            </a:pPr>
            <a:r>
              <a:rPr lang="en-US" dirty="0"/>
              <a:t>SAP OS/DB </a:t>
            </a:r>
            <a:r>
              <a:rPr lang="en-US" dirty="0" smtClean="0"/>
              <a:t>migration</a:t>
            </a:r>
            <a:endParaRPr lang="en-US" dirty="0"/>
          </a:p>
          <a:p>
            <a:pPr marL="603504" lvl="1">
              <a:spcBef>
                <a:spcPts val="400"/>
              </a:spcBef>
              <a:buSzPct val="100000"/>
              <a:buFont typeface="Lucida Grande"/>
              <a:buChar char="-"/>
            </a:pPr>
            <a:r>
              <a:rPr lang="en-US" dirty="0"/>
              <a:t>SAP HANA – Custom </a:t>
            </a:r>
            <a:r>
              <a:rPr lang="en-US" dirty="0" smtClean="0"/>
              <a:t>analytics</a:t>
            </a:r>
            <a:r>
              <a:rPr lang="en-US" dirty="0"/>
              <a:t>, </a:t>
            </a:r>
            <a:r>
              <a:rPr lang="en-US" dirty="0" smtClean="0"/>
              <a:t/>
            </a:r>
            <a:br>
              <a:rPr lang="en-US" dirty="0" smtClean="0"/>
            </a:br>
            <a:r>
              <a:rPr lang="en-US" dirty="0" smtClean="0"/>
              <a:t>appliance installation</a:t>
            </a:r>
            <a:r>
              <a:rPr lang="en-US" dirty="0"/>
              <a:t>, RDS, ETL</a:t>
            </a:r>
          </a:p>
          <a:p>
            <a:pPr>
              <a:spcBef>
                <a:spcPts val="400"/>
              </a:spcBef>
            </a:pPr>
            <a:r>
              <a:rPr lang="en-US" dirty="0"/>
              <a:t>IT Process Automation</a:t>
            </a:r>
          </a:p>
          <a:p>
            <a:pPr marL="603504" lvl="1">
              <a:spcBef>
                <a:spcPts val="400"/>
              </a:spcBef>
              <a:buSzPct val="100000"/>
              <a:buFont typeface="Lucida Grande"/>
              <a:buChar char="-"/>
            </a:pPr>
            <a:r>
              <a:rPr lang="en-US" dirty="0"/>
              <a:t>Knowledge </a:t>
            </a:r>
            <a:r>
              <a:rPr lang="en-US" dirty="0" smtClean="0"/>
              <a:t>transfer </a:t>
            </a:r>
            <a:r>
              <a:rPr lang="en-US" dirty="0"/>
              <a:t>and </a:t>
            </a:r>
            <a:r>
              <a:rPr lang="en-US" dirty="0" smtClean="0"/>
              <a:t>deployment packages</a:t>
            </a:r>
            <a:endParaRPr lang="en-US" dirty="0"/>
          </a:p>
          <a:p>
            <a:pPr marL="603504" lvl="1">
              <a:spcBef>
                <a:spcPts val="400"/>
              </a:spcBef>
              <a:buSzPct val="100000"/>
              <a:buFont typeface="Lucida Grande"/>
              <a:buChar char="-"/>
            </a:pPr>
            <a:r>
              <a:rPr lang="en-US" dirty="0"/>
              <a:t>System </a:t>
            </a:r>
            <a:r>
              <a:rPr lang="en-US" dirty="0" smtClean="0"/>
              <a:t>copy use case </a:t>
            </a:r>
            <a:r>
              <a:rPr lang="en-US" dirty="0"/>
              <a:t>i</a:t>
            </a:r>
            <a:r>
              <a:rPr lang="en-US" dirty="0" smtClean="0"/>
              <a:t>mplementation</a:t>
            </a:r>
            <a:endParaRPr lang="en-US" dirty="0"/>
          </a:p>
          <a:p>
            <a:pPr>
              <a:spcBef>
                <a:spcPts val="400"/>
              </a:spcBef>
            </a:pPr>
            <a:r>
              <a:rPr lang="en-US" dirty="0"/>
              <a:t>Collaboration</a:t>
            </a:r>
          </a:p>
          <a:p>
            <a:pPr marL="603504" lvl="1">
              <a:spcBef>
                <a:spcPts val="400"/>
              </a:spcBef>
              <a:buSzPct val="100000"/>
              <a:buFont typeface="Lucida Grande"/>
              <a:buChar char="-"/>
            </a:pPr>
            <a:r>
              <a:rPr lang="en-US" dirty="0"/>
              <a:t>Business </a:t>
            </a:r>
            <a:r>
              <a:rPr lang="en-US" dirty="0" smtClean="0"/>
              <a:t>process automation </a:t>
            </a:r>
            <a:r>
              <a:rPr lang="en-US" dirty="0"/>
              <a:t>for SAP</a:t>
            </a:r>
          </a:p>
          <a:p>
            <a:pPr marL="603504" lvl="1">
              <a:spcBef>
                <a:spcPts val="400"/>
              </a:spcBef>
              <a:buSzPct val="100000"/>
              <a:buFont typeface="Lucida Grande"/>
              <a:buChar char="-"/>
            </a:pPr>
            <a:r>
              <a:rPr lang="en-US" dirty="0"/>
              <a:t>Contact </a:t>
            </a:r>
            <a:r>
              <a:rPr lang="en-US" dirty="0" smtClean="0"/>
              <a:t>center integration</a:t>
            </a:r>
            <a:endParaRPr lang="en-US" dirty="0"/>
          </a:p>
          <a:p>
            <a:pPr marL="603504" lvl="1">
              <a:spcBef>
                <a:spcPts val="400"/>
              </a:spcBef>
              <a:buSzPct val="100000"/>
              <a:buFont typeface="Lucida Grande"/>
              <a:buChar char="-"/>
            </a:pPr>
            <a:r>
              <a:rPr lang="en-US" dirty="0"/>
              <a:t>Enterprise </a:t>
            </a:r>
            <a:r>
              <a:rPr lang="en-US" dirty="0" smtClean="0"/>
              <a:t>mobility solutions</a:t>
            </a:r>
            <a:endParaRPr lang="en-US" dirty="0"/>
          </a:p>
          <a:p>
            <a:pPr>
              <a:spcBef>
                <a:spcPts val="400"/>
              </a:spcBef>
            </a:pPr>
            <a:endParaRPr lang="en-US" dirty="0"/>
          </a:p>
        </p:txBody>
      </p:sp>
      <p:sp>
        <p:nvSpPr>
          <p:cNvPr id="7" name="Rounded Rectangle 6"/>
          <p:cNvSpPr/>
          <p:nvPr/>
        </p:nvSpPr>
        <p:spPr>
          <a:xfrm flipH="1">
            <a:off x="8156215" y="2235052"/>
            <a:ext cx="424085" cy="1489935"/>
          </a:xfrm>
          <a:prstGeom prst="roundRect">
            <a:avLst>
              <a:gd name="adj" fmla="val 50000"/>
            </a:avLst>
          </a:prstGeom>
          <a:solidFill>
            <a:schemeClr val="accent4">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Rounded Rectangle 7"/>
          <p:cNvSpPr/>
          <p:nvPr/>
        </p:nvSpPr>
        <p:spPr>
          <a:xfrm flipH="1">
            <a:off x="7620000" y="678395"/>
            <a:ext cx="406400" cy="2293406"/>
          </a:xfrm>
          <a:prstGeom prst="roundRect">
            <a:avLst>
              <a:gd name="adj" fmla="val 50000"/>
            </a:avLst>
          </a:prstGeom>
          <a:solidFill>
            <a:schemeClr val="tx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9" name="Rounded Rectangle 8"/>
          <p:cNvSpPr/>
          <p:nvPr/>
        </p:nvSpPr>
        <p:spPr>
          <a:xfrm rot="10800000" flipH="1">
            <a:off x="8102600" y="3257822"/>
            <a:ext cx="379792" cy="3231878"/>
          </a:xfrm>
          <a:prstGeom prst="roundRect">
            <a:avLst>
              <a:gd name="adj" fmla="val 50000"/>
            </a:avLst>
          </a:prstGeom>
          <a:gradFill flip="none" rotWithShape="1">
            <a:gsLst>
              <a:gs pos="34000">
                <a:schemeClr val="accent1">
                  <a:lumMod val="40000"/>
                  <a:lumOff val="60000"/>
                  <a:alpha val="72000"/>
                </a:schemeClr>
              </a:gs>
              <a:gs pos="100000">
                <a:schemeClr val="bg1">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ounded Rectangle 9"/>
          <p:cNvSpPr/>
          <p:nvPr/>
        </p:nvSpPr>
        <p:spPr>
          <a:xfrm flipH="1">
            <a:off x="8455616" y="1778527"/>
            <a:ext cx="370883" cy="1002774"/>
          </a:xfrm>
          <a:prstGeom prst="roundRect">
            <a:avLst>
              <a:gd name="adj" fmla="val 50000"/>
            </a:avLst>
          </a:prstGeom>
          <a:solidFill>
            <a:schemeClr val="tx1">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Rounded Rectangle 10"/>
          <p:cNvSpPr/>
          <p:nvPr/>
        </p:nvSpPr>
        <p:spPr>
          <a:xfrm flipH="1">
            <a:off x="7828356" y="1752598"/>
            <a:ext cx="424085" cy="2556251"/>
          </a:xfrm>
          <a:prstGeom prst="roundRect">
            <a:avLst>
              <a:gd name="adj" fmla="val 50000"/>
            </a:avLst>
          </a:prstGeom>
          <a:solidFill>
            <a:schemeClr val="accent5">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Rounded Rectangle 11"/>
          <p:cNvSpPr/>
          <p:nvPr/>
        </p:nvSpPr>
        <p:spPr>
          <a:xfrm flipH="1">
            <a:off x="7259415" y="317500"/>
            <a:ext cx="424085" cy="1489935"/>
          </a:xfrm>
          <a:prstGeom prst="roundRect">
            <a:avLst>
              <a:gd name="adj" fmla="val 50000"/>
            </a:avLst>
          </a:prstGeom>
          <a:gradFill flip="none" rotWithShape="1">
            <a:gsLst>
              <a:gs pos="21000">
                <a:srgbClr val="26AFAE">
                  <a:alpha val="71000"/>
                </a:srgbClr>
              </a:gs>
              <a:gs pos="100000">
                <a:srgbClr val="FFFFFF">
                  <a:alpha val="0"/>
                </a:srgb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2613755360"/>
      </p:ext>
    </p:extLst>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Cisco Migration Methodology - SAP</a:t>
            </a:r>
            <a:endParaRPr 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4013626361"/>
              </p:ext>
            </p:extLst>
          </p:nvPr>
        </p:nvGraphicFramePr>
        <p:xfrm>
          <a:off x="366713" y="1338426"/>
          <a:ext cx="8510587" cy="482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01217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73662.med.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0" y="1333500"/>
            <a:ext cx="9144000" cy="4838700"/>
          </a:xfrm>
          <a:prstGeom prst="rect">
            <a:avLst/>
          </a:prstGeom>
        </p:spPr>
      </p:pic>
      <p:sp>
        <p:nvSpPr>
          <p:cNvPr id="6" name="Rounded Rectangle 5"/>
          <p:cNvSpPr/>
          <p:nvPr/>
        </p:nvSpPr>
        <p:spPr>
          <a:xfrm>
            <a:off x="4559300" y="1308515"/>
            <a:ext cx="4581711" cy="4889499"/>
          </a:xfrm>
          <a:prstGeom prst="roundRect">
            <a:avLst>
              <a:gd name="adj" fmla="val 0"/>
            </a:avLst>
          </a:prstGeom>
          <a:gradFill flip="none" rotWithShape="1">
            <a:gsLst>
              <a:gs pos="24000">
                <a:schemeClr val="bg1">
                  <a:alpha val="0"/>
                </a:schemeClr>
              </a:gs>
              <a:gs pos="88000">
                <a:schemeClr val="bg1"/>
              </a:gs>
              <a:gs pos="50000">
                <a:schemeClr val="bg1">
                  <a:alpha val="64000"/>
                </a:schemeClr>
              </a:gs>
            </a:gsLst>
            <a:lin ang="0" scaled="0"/>
            <a:tileRect/>
          </a:gradFill>
          <a:ln w="381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lvl="0" fontAlgn="auto">
              <a:spcBef>
                <a:spcPts val="1200"/>
              </a:spcBef>
              <a:spcAft>
                <a:spcPts val="0"/>
              </a:spcAft>
              <a:buClr>
                <a:schemeClr val="accent4"/>
              </a:buClr>
              <a:buSzPct val="99000"/>
            </a:pPr>
            <a:endParaRPr lang="en-US" sz="2400" dirty="0">
              <a:solidFill>
                <a:srgbClr val="435153"/>
              </a:solidFill>
            </a:endParaRPr>
          </a:p>
        </p:txBody>
      </p:sp>
      <p:sp>
        <p:nvSpPr>
          <p:cNvPr id="2" name="Title 1"/>
          <p:cNvSpPr>
            <a:spLocks noGrp="1"/>
          </p:cNvSpPr>
          <p:nvPr>
            <p:ph type="title"/>
          </p:nvPr>
        </p:nvSpPr>
        <p:spPr/>
        <p:txBody>
          <a:bodyPr/>
          <a:lstStyle/>
          <a:p>
            <a:r>
              <a:rPr lang="en-US" dirty="0" smtClean="0"/>
              <a:t>SAP Core Data Center Services</a:t>
            </a:r>
            <a:endParaRPr lang="en-US" dirty="0"/>
          </a:p>
        </p:txBody>
      </p:sp>
      <p:sp>
        <p:nvSpPr>
          <p:cNvPr id="4" name="Rounded Rectangle 3"/>
          <p:cNvSpPr/>
          <p:nvPr/>
        </p:nvSpPr>
        <p:spPr>
          <a:xfrm>
            <a:off x="5032189" y="1339258"/>
            <a:ext cx="3705411" cy="4832942"/>
          </a:xfrm>
          <a:prstGeom prst="roundRect">
            <a:avLst>
              <a:gd name="adj" fmla="val 0"/>
            </a:avLst>
          </a:prstGeom>
          <a:gradFill flip="none" rotWithShape="1">
            <a:gsLst>
              <a:gs pos="0">
                <a:schemeClr val="accent6">
                  <a:lumMod val="20000"/>
                  <a:lumOff val="80000"/>
                  <a:alpha val="86000"/>
                </a:schemeClr>
              </a:gs>
              <a:gs pos="47000">
                <a:schemeClr val="bg1">
                  <a:alpha val="93000"/>
                </a:schemeClr>
              </a:gs>
              <a:gs pos="100000">
                <a:schemeClr val="accent6">
                  <a:lumMod val="20000"/>
                  <a:lumOff val="80000"/>
                  <a:alpha val="62000"/>
                </a:schemeClr>
              </a:gs>
            </a:gsLst>
            <a:lin ang="2700000" scaled="1"/>
            <a:tileRect/>
          </a:gradFill>
          <a:ln w="19050" cmpd="sng">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lvl="0" fontAlgn="auto">
              <a:spcBef>
                <a:spcPts val="1200"/>
              </a:spcBef>
              <a:spcAft>
                <a:spcPts val="0"/>
              </a:spcAft>
              <a:buClr>
                <a:schemeClr val="accent4"/>
              </a:buClr>
              <a:buSzPct val="99000"/>
            </a:pPr>
            <a:endParaRPr lang="en-US" sz="1900" dirty="0">
              <a:solidFill>
                <a:srgbClr val="435153"/>
              </a:solidFill>
            </a:endParaRPr>
          </a:p>
        </p:txBody>
      </p:sp>
      <p:sp>
        <p:nvSpPr>
          <p:cNvPr id="3" name="Text Placeholder 2"/>
          <p:cNvSpPr>
            <a:spLocks noGrp="1"/>
          </p:cNvSpPr>
          <p:nvPr>
            <p:ph type="body" sz="quarter" idx="10"/>
          </p:nvPr>
        </p:nvSpPr>
        <p:spPr>
          <a:xfrm>
            <a:off x="5173346" y="1575216"/>
            <a:ext cx="3551554" cy="4559299"/>
          </a:xfrm>
        </p:spPr>
        <p:txBody>
          <a:bodyPr>
            <a:normAutofit fontScale="92500" lnSpcReduction="10000"/>
          </a:bodyPr>
          <a:lstStyle/>
          <a:p>
            <a:pPr>
              <a:spcBef>
                <a:spcPts val="400"/>
              </a:spcBef>
              <a:buClr>
                <a:schemeClr val="tx1"/>
              </a:buClr>
            </a:pPr>
            <a:r>
              <a:rPr lang="en-US" sz="1800" dirty="0"/>
              <a:t>SAP Migration</a:t>
            </a:r>
          </a:p>
          <a:p>
            <a:pPr marL="514350" lvl="1">
              <a:spcBef>
                <a:spcPts val="400"/>
              </a:spcBef>
              <a:buClr>
                <a:schemeClr val="tx1"/>
              </a:buClr>
              <a:buSzPct val="100000"/>
              <a:buFont typeface="Wingdings" panose="05000000000000000000" pitchFamily="2" charset="2"/>
              <a:buChar char="§"/>
            </a:pPr>
            <a:r>
              <a:rPr lang="en-US" sz="1400" dirty="0"/>
              <a:t>Landscape </a:t>
            </a:r>
            <a:r>
              <a:rPr lang="en-US" sz="1400" dirty="0" smtClean="0"/>
              <a:t>design </a:t>
            </a:r>
            <a:br>
              <a:rPr lang="en-US" sz="1400" dirty="0" smtClean="0"/>
            </a:br>
            <a:r>
              <a:rPr lang="en-US" sz="1400" dirty="0" smtClean="0"/>
              <a:t>(</a:t>
            </a:r>
            <a:r>
              <a:rPr lang="en-US" sz="1400" dirty="0"/>
              <a:t>SAP for </a:t>
            </a:r>
            <a:r>
              <a:rPr lang="en-US" sz="1400" dirty="0" smtClean="0"/>
              <a:t>virtualized/unified </a:t>
            </a:r>
            <a:r>
              <a:rPr lang="en-US" sz="1400" dirty="0"/>
              <a:t>x86)</a:t>
            </a:r>
          </a:p>
          <a:p>
            <a:pPr marL="514350" lvl="1">
              <a:spcBef>
                <a:spcPts val="400"/>
              </a:spcBef>
              <a:buClr>
                <a:schemeClr val="tx1"/>
              </a:buClr>
              <a:buSzPct val="100000"/>
              <a:buFont typeface="Wingdings" panose="05000000000000000000" pitchFamily="2" charset="2"/>
              <a:buChar char="§"/>
            </a:pPr>
            <a:r>
              <a:rPr lang="en-US" sz="1400" dirty="0"/>
              <a:t>MAS for SAP</a:t>
            </a:r>
          </a:p>
          <a:p>
            <a:pPr marL="514350" lvl="1">
              <a:spcBef>
                <a:spcPts val="400"/>
              </a:spcBef>
              <a:spcAft>
                <a:spcPts val="400"/>
              </a:spcAft>
              <a:buClr>
                <a:schemeClr val="tx1"/>
              </a:buClr>
              <a:buSzPct val="100000"/>
              <a:buFont typeface="Wingdings" panose="05000000000000000000" pitchFamily="2" charset="2"/>
              <a:buChar char="§"/>
            </a:pPr>
            <a:r>
              <a:rPr lang="en-US" sz="1400" dirty="0"/>
              <a:t>SAP OS/DB </a:t>
            </a:r>
            <a:r>
              <a:rPr lang="en-US" sz="1400" dirty="0" smtClean="0"/>
              <a:t>migration</a:t>
            </a:r>
            <a:endParaRPr lang="en-US" sz="1400" dirty="0"/>
          </a:p>
          <a:p>
            <a:pPr>
              <a:spcBef>
                <a:spcPts val="400"/>
              </a:spcBef>
              <a:buClr>
                <a:schemeClr val="tx1"/>
              </a:buClr>
            </a:pPr>
            <a:r>
              <a:rPr lang="en-US" sz="1800" dirty="0"/>
              <a:t>SAP HANA</a:t>
            </a:r>
          </a:p>
          <a:p>
            <a:pPr marL="514350" lvl="1">
              <a:spcBef>
                <a:spcPts val="400"/>
              </a:spcBef>
              <a:buClr>
                <a:schemeClr val="tx1"/>
              </a:buClr>
              <a:buSzPct val="100000"/>
              <a:buFont typeface="Wingdings" panose="05000000000000000000" pitchFamily="2" charset="2"/>
              <a:buChar char="§"/>
            </a:pPr>
            <a:r>
              <a:rPr lang="en-US" sz="1400" dirty="0" smtClean="0"/>
              <a:t>Custom assessment</a:t>
            </a:r>
            <a:r>
              <a:rPr lang="en-US" sz="1400" dirty="0"/>
              <a:t>, </a:t>
            </a:r>
            <a:r>
              <a:rPr lang="en-US" sz="1400" dirty="0" smtClean="0"/>
              <a:t>modeling</a:t>
            </a:r>
            <a:r>
              <a:rPr lang="en-US" sz="1400" dirty="0"/>
              <a:t>, </a:t>
            </a:r>
            <a:r>
              <a:rPr lang="en-US" sz="1400" dirty="0" smtClean="0"/>
              <a:t/>
            </a:r>
            <a:br>
              <a:rPr lang="en-US" sz="1400" dirty="0" smtClean="0"/>
            </a:br>
            <a:r>
              <a:rPr lang="en-US" sz="1400" dirty="0" smtClean="0"/>
              <a:t>data load, </a:t>
            </a:r>
            <a:r>
              <a:rPr lang="en-US" sz="1400" dirty="0"/>
              <a:t>and </a:t>
            </a:r>
            <a:r>
              <a:rPr lang="en-US" sz="1400" dirty="0" smtClean="0"/>
              <a:t>analytics</a:t>
            </a:r>
            <a:endParaRPr lang="en-US" sz="1400" dirty="0"/>
          </a:p>
          <a:p>
            <a:pPr marL="514350" lvl="1">
              <a:spcBef>
                <a:spcPts val="400"/>
              </a:spcBef>
              <a:buClr>
                <a:schemeClr val="tx1"/>
              </a:buClr>
              <a:buSzPct val="100000"/>
              <a:buFont typeface="Wingdings" panose="05000000000000000000" pitchFamily="2" charset="2"/>
              <a:buChar char="§"/>
            </a:pPr>
            <a:r>
              <a:rPr lang="en-US" sz="1400" dirty="0" smtClean="0"/>
              <a:t>Appliance assembly/installation</a:t>
            </a:r>
            <a:endParaRPr lang="en-US" sz="1400" dirty="0"/>
          </a:p>
          <a:p>
            <a:pPr marL="514350" lvl="1">
              <a:spcBef>
                <a:spcPts val="400"/>
              </a:spcBef>
              <a:buClr>
                <a:schemeClr val="tx1"/>
              </a:buClr>
              <a:buSzPct val="100000"/>
              <a:buFont typeface="Wingdings" panose="05000000000000000000" pitchFamily="2" charset="2"/>
              <a:buChar char="§"/>
            </a:pPr>
            <a:r>
              <a:rPr lang="en-US" sz="1400" dirty="0" smtClean="0"/>
              <a:t>Rapid </a:t>
            </a:r>
            <a:r>
              <a:rPr lang="en-US" sz="1400" dirty="0"/>
              <a:t>Deployment Solution </a:t>
            </a:r>
            <a:r>
              <a:rPr lang="en-US" sz="1400" dirty="0" smtClean="0"/>
              <a:t/>
            </a:r>
            <a:br>
              <a:rPr lang="en-US" sz="1400" dirty="0" smtClean="0"/>
            </a:br>
            <a:r>
              <a:rPr lang="en-US" sz="1400" dirty="0" smtClean="0"/>
              <a:t>(</a:t>
            </a:r>
            <a:r>
              <a:rPr lang="en-US" sz="1400" dirty="0"/>
              <a:t>RDS) </a:t>
            </a:r>
            <a:r>
              <a:rPr lang="en-US" sz="1400" dirty="0" smtClean="0"/>
              <a:t>– </a:t>
            </a:r>
            <a:r>
              <a:rPr lang="en-US" sz="1400" dirty="0"/>
              <a:t>Fixed</a:t>
            </a:r>
          </a:p>
          <a:p>
            <a:pPr marL="514350" lvl="1">
              <a:spcBef>
                <a:spcPts val="400"/>
              </a:spcBef>
              <a:spcAft>
                <a:spcPts val="400"/>
              </a:spcAft>
              <a:buClr>
                <a:schemeClr val="tx1"/>
              </a:buClr>
              <a:buSzPct val="100000"/>
              <a:buFont typeface="Wingdings" panose="05000000000000000000" pitchFamily="2" charset="2"/>
              <a:buChar char="§"/>
            </a:pPr>
            <a:r>
              <a:rPr lang="en-US" sz="1400" dirty="0" smtClean="0"/>
              <a:t>Day </a:t>
            </a:r>
            <a:r>
              <a:rPr lang="en-US" sz="1400" dirty="0"/>
              <a:t>2 </a:t>
            </a:r>
            <a:r>
              <a:rPr lang="en-US" sz="1400" dirty="0" smtClean="0"/>
              <a:t>support -  </a:t>
            </a:r>
            <a:r>
              <a:rPr lang="en-US" sz="1400" dirty="0"/>
              <a:t>HANA Optimization / </a:t>
            </a:r>
            <a:r>
              <a:rPr lang="en-US" sz="1400" dirty="0" err="1"/>
              <a:t>RMS</a:t>
            </a:r>
            <a:r>
              <a:rPr lang="en-US" sz="1400" dirty="0"/>
              <a:t> </a:t>
            </a:r>
            <a:endParaRPr lang="en-US" sz="1400" dirty="0" smtClean="0"/>
          </a:p>
          <a:p>
            <a:pPr>
              <a:spcBef>
                <a:spcPts val="400"/>
              </a:spcBef>
              <a:buClr>
                <a:schemeClr val="tx1"/>
              </a:buClr>
            </a:pPr>
            <a:r>
              <a:rPr lang="en-US" sz="1800" dirty="0" err="1" smtClean="0"/>
              <a:t>ITPA</a:t>
            </a:r>
            <a:r>
              <a:rPr lang="en-US" sz="1800" dirty="0" smtClean="0"/>
              <a:t> for SAP (</a:t>
            </a:r>
            <a:r>
              <a:rPr lang="en-US" sz="1800" dirty="0" err="1" smtClean="0"/>
              <a:t>CPO</a:t>
            </a:r>
            <a:r>
              <a:rPr lang="en-US" sz="1800" dirty="0" smtClean="0"/>
              <a:t>)</a:t>
            </a:r>
          </a:p>
          <a:p>
            <a:pPr marL="514350" lvl="1">
              <a:spcBef>
                <a:spcPts val="400"/>
              </a:spcBef>
              <a:buClr>
                <a:schemeClr val="tx1"/>
              </a:buClr>
              <a:buSzPct val="100000"/>
              <a:buFont typeface="Wingdings" panose="05000000000000000000" pitchFamily="2" charset="2"/>
              <a:buChar char="§"/>
            </a:pPr>
            <a:r>
              <a:rPr lang="en-US" sz="1400" dirty="0" smtClean="0"/>
              <a:t>System copy </a:t>
            </a:r>
            <a:r>
              <a:rPr lang="en-US" sz="1400" dirty="0"/>
              <a:t>/ </a:t>
            </a:r>
            <a:r>
              <a:rPr lang="en-US" sz="1400" dirty="0" smtClean="0"/>
              <a:t>system refresh</a:t>
            </a:r>
            <a:endParaRPr lang="en-US" sz="1400" dirty="0"/>
          </a:p>
          <a:p>
            <a:pPr marL="514350" lvl="1">
              <a:spcBef>
                <a:spcPts val="400"/>
              </a:spcBef>
              <a:buClr>
                <a:schemeClr val="tx1"/>
              </a:buClr>
              <a:buSzPct val="100000"/>
              <a:buFont typeface="Wingdings" panose="05000000000000000000" pitchFamily="2" charset="2"/>
              <a:buChar char="§"/>
            </a:pPr>
            <a:r>
              <a:rPr lang="en-US" sz="1400" dirty="0" smtClean="0"/>
              <a:t>Server/OS/App provisioning</a:t>
            </a:r>
            <a:endParaRPr lang="en-US" sz="1400" dirty="0"/>
          </a:p>
          <a:p>
            <a:pPr marL="514350" lvl="1">
              <a:spcBef>
                <a:spcPts val="400"/>
              </a:spcBef>
              <a:buClr>
                <a:schemeClr val="tx1"/>
              </a:buClr>
              <a:buSzPct val="100000"/>
              <a:buFont typeface="Wingdings" panose="05000000000000000000" pitchFamily="2" charset="2"/>
              <a:buChar char="§"/>
            </a:pPr>
            <a:r>
              <a:rPr lang="en-US" sz="1400" dirty="0"/>
              <a:t>ITPA </a:t>
            </a:r>
            <a:r>
              <a:rPr lang="en-US" sz="1400" dirty="0" smtClean="0"/>
              <a:t>installation </a:t>
            </a:r>
            <a:r>
              <a:rPr lang="en-US" sz="1400" dirty="0"/>
              <a:t>and </a:t>
            </a:r>
            <a:r>
              <a:rPr lang="en-US" sz="1400" dirty="0" smtClean="0"/>
              <a:t>configuration</a:t>
            </a:r>
          </a:p>
          <a:p>
            <a:pPr>
              <a:spcBef>
                <a:spcPts val="400"/>
              </a:spcBef>
              <a:buClr>
                <a:schemeClr val="tx1"/>
              </a:buClr>
              <a:buSzPct val="100000"/>
            </a:pPr>
            <a:r>
              <a:rPr lang="en-US" sz="1800" dirty="0" err="1" smtClean="0"/>
              <a:t>DCSOE</a:t>
            </a:r>
            <a:endParaRPr lang="en-US" sz="1800" dirty="0" smtClean="0"/>
          </a:p>
          <a:p>
            <a:pPr marL="571500" lvl="1" indent="-342900">
              <a:spcBef>
                <a:spcPts val="400"/>
              </a:spcBef>
              <a:buClr>
                <a:schemeClr val="tx1"/>
              </a:buClr>
              <a:buSzPct val="100000"/>
              <a:buFont typeface="Wingdings" panose="05000000000000000000" pitchFamily="2" charset="2"/>
              <a:buChar char="§"/>
            </a:pPr>
            <a:r>
              <a:rPr lang="en-US" sz="1400" dirty="0" smtClean="0"/>
              <a:t>Operational Excellence</a:t>
            </a:r>
          </a:p>
          <a:p>
            <a:pPr marL="571500" lvl="1" indent="-342900">
              <a:spcBef>
                <a:spcPts val="400"/>
              </a:spcBef>
              <a:buClr>
                <a:schemeClr val="tx1"/>
              </a:buClr>
              <a:buSzPct val="100000"/>
              <a:buFont typeface="Wingdings" panose="05000000000000000000" pitchFamily="2" charset="2"/>
              <a:buChar char="§"/>
            </a:pPr>
            <a:r>
              <a:rPr lang="en-US" sz="1400" dirty="0" smtClean="0"/>
              <a:t>Operations Service Lifecycle</a:t>
            </a:r>
          </a:p>
          <a:p>
            <a:pPr marL="0" indent="-234950">
              <a:spcBef>
                <a:spcPts val="400"/>
              </a:spcBef>
              <a:buClr>
                <a:schemeClr val="tx1"/>
              </a:buClr>
              <a:buSzPct val="100000"/>
              <a:buFont typeface="Lucida Grande"/>
              <a:buChar char="-"/>
            </a:pPr>
            <a:endParaRPr lang="en-US" dirty="0"/>
          </a:p>
        </p:txBody>
      </p:sp>
    </p:spTree>
    <p:extLst>
      <p:ext uri="{BB962C8B-B14F-4D97-AF65-F5344CB8AC3E}">
        <p14:creationId xmlns:p14="http://schemas.microsoft.com/office/powerpoint/2010/main" val="422985453"/>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7058915" y="2731011"/>
            <a:ext cx="1385065" cy="3292413"/>
            <a:chOff x="7058915" y="2731011"/>
            <a:chExt cx="1385065" cy="3292413"/>
          </a:xfrm>
        </p:grpSpPr>
        <p:sp>
          <p:nvSpPr>
            <p:cNvPr id="56" name="Rounded Rectangle 55"/>
            <p:cNvSpPr/>
            <p:nvPr/>
          </p:nvSpPr>
          <p:spPr>
            <a:xfrm rot="5400000">
              <a:off x="6105240" y="3684686"/>
              <a:ext cx="3292413" cy="1385063"/>
            </a:xfrm>
            <a:prstGeom prst="roundRect">
              <a:avLst>
                <a:gd name="adj" fmla="val 7036"/>
              </a:avLst>
            </a:prstGeom>
            <a:gradFill flip="none" rotWithShape="1">
              <a:gsLst>
                <a:gs pos="0">
                  <a:srgbClr val="F68B1F">
                    <a:shade val="30000"/>
                    <a:satMod val="115000"/>
                  </a:srgbClr>
                </a:gs>
                <a:gs pos="50000">
                  <a:srgbClr val="F68B1F">
                    <a:shade val="67500"/>
                    <a:satMod val="115000"/>
                  </a:srgbClr>
                </a:gs>
                <a:gs pos="100000">
                  <a:srgbClr val="F68B1F">
                    <a:shade val="100000"/>
                    <a:satMod val="115000"/>
                  </a:srgbClr>
                </a:gs>
              </a:gsLst>
              <a:lin ang="108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7" name="TextBox 56"/>
            <p:cNvSpPr txBox="1"/>
            <p:nvPr/>
          </p:nvSpPr>
          <p:spPr>
            <a:xfrm>
              <a:off x="7058916" y="5061088"/>
              <a:ext cx="1385064" cy="646331"/>
            </a:xfrm>
            <a:prstGeom prst="rect">
              <a:avLst/>
            </a:prstGeom>
            <a:noFill/>
          </p:spPr>
          <p:txBody>
            <a:bodyPr wrap="square" rtlCol="0">
              <a:spAutoFit/>
            </a:bodyPr>
            <a:lstStyle/>
            <a:p>
              <a:pPr algn="ctr"/>
              <a:r>
                <a:rPr lang="en-US" dirty="0" smtClean="0">
                  <a:solidFill>
                    <a:srgbClr val="FFFFFF"/>
                  </a:solidFill>
                </a:rPr>
                <a:t>Customer Interface</a:t>
              </a:r>
              <a:endParaRPr lang="en-US" dirty="0">
                <a:solidFill>
                  <a:srgbClr val="FFFFFF"/>
                </a:solidFill>
              </a:endParaRPr>
            </a:p>
          </p:txBody>
        </p:sp>
        <p:sp>
          <p:nvSpPr>
            <p:cNvPr id="67" name="TextBox 66"/>
            <p:cNvSpPr txBox="1"/>
            <p:nvPr/>
          </p:nvSpPr>
          <p:spPr>
            <a:xfrm>
              <a:off x="7563352" y="5633047"/>
              <a:ext cx="312906" cy="369332"/>
            </a:xfrm>
            <a:prstGeom prst="rect">
              <a:avLst/>
            </a:prstGeom>
            <a:noFill/>
          </p:spPr>
          <p:txBody>
            <a:bodyPr wrap="none" rtlCol="0">
              <a:spAutoFit/>
            </a:bodyPr>
            <a:lstStyle/>
            <a:p>
              <a:r>
                <a:rPr lang="en-US" b="1" dirty="0" smtClean="0">
                  <a:solidFill>
                    <a:schemeClr val="bg1">
                      <a:alpha val="60000"/>
                    </a:schemeClr>
                  </a:solidFill>
                </a:rPr>
                <a:t>4</a:t>
              </a:r>
              <a:endParaRPr lang="en-US" b="1" dirty="0">
                <a:solidFill>
                  <a:schemeClr val="bg1">
                    <a:alpha val="60000"/>
                  </a:schemeClr>
                </a:solidFill>
              </a:endParaRPr>
            </a:p>
          </p:txBody>
        </p:sp>
      </p:grpSp>
      <p:sp>
        <p:nvSpPr>
          <p:cNvPr id="4" name="Title 3"/>
          <p:cNvSpPr>
            <a:spLocks noGrp="1"/>
          </p:cNvSpPr>
          <p:nvPr>
            <p:ph type="title"/>
          </p:nvPr>
        </p:nvSpPr>
        <p:spPr>
          <a:xfrm>
            <a:off x="229704" y="273465"/>
            <a:ext cx="8588861" cy="838200"/>
          </a:xfrm>
        </p:spPr>
        <p:txBody>
          <a:bodyPr/>
          <a:lstStyle/>
          <a:p>
            <a:r>
              <a:rPr lang="en-US" dirty="0" smtClean="0"/>
              <a:t>Cisco Domain </a:t>
            </a:r>
            <a:r>
              <a:rPr lang="en-US" dirty="0"/>
              <a:t>Ten</a:t>
            </a:r>
            <a:r>
              <a:rPr lang="en-US" baseline="50000" dirty="0"/>
              <a:t>SM</a:t>
            </a:r>
            <a:r>
              <a:rPr lang="en-US" dirty="0"/>
              <a:t> </a:t>
            </a:r>
            <a:r>
              <a:rPr lang="en-US" dirty="0" smtClean="0"/>
              <a:t>Framework</a:t>
            </a:r>
            <a:endParaRPr lang="en-US" dirty="0"/>
          </a:p>
        </p:txBody>
      </p:sp>
      <p:sp>
        <p:nvSpPr>
          <p:cNvPr id="54" name="Title 3"/>
          <p:cNvSpPr txBox="1">
            <a:spLocks/>
          </p:cNvSpPr>
          <p:nvPr/>
        </p:nvSpPr>
        <p:spPr>
          <a:xfrm>
            <a:off x="229704" y="576231"/>
            <a:ext cx="8588861" cy="838200"/>
          </a:xfrm>
          <a:prstGeom prst="rect">
            <a:avLst/>
          </a:prstGeo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a:gradFill>
                  <a:gsLst>
                    <a:gs pos="0">
                      <a:schemeClr val="tx1"/>
                    </a:gs>
                    <a:gs pos="44000">
                      <a:srgbClr val="01BBBB"/>
                    </a:gs>
                    <a:gs pos="100000">
                      <a:schemeClr val="accent4"/>
                    </a:gs>
                  </a:gsLst>
                  <a:lin ang="4800000" scaled="0"/>
                </a:gradFill>
                <a:latin typeface="+mj-lt"/>
                <a:ea typeface="+mj-ea"/>
                <a:cs typeface="+mj-cs"/>
              </a:defRPr>
            </a:lvl1pPr>
          </a:lstStyle>
          <a:p>
            <a:endParaRPr lang="en-US" sz="2400" spc="0" dirty="0">
              <a:solidFill>
                <a:schemeClr val="bg1">
                  <a:lumMod val="50000"/>
                </a:schemeClr>
              </a:solidFill>
            </a:endParaRPr>
          </a:p>
        </p:txBody>
      </p:sp>
      <p:grpSp>
        <p:nvGrpSpPr>
          <p:cNvPr id="18" name="Group 17"/>
          <p:cNvGrpSpPr/>
          <p:nvPr/>
        </p:nvGrpSpPr>
        <p:grpSpPr>
          <a:xfrm>
            <a:off x="1126997" y="1596190"/>
            <a:ext cx="7323667" cy="505377"/>
            <a:chOff x="1126997" y="1596190"/>
            <a:chExt cx="7323667" cy="505377"/>
          </a:xfrm>
        </p:grpSpPr>
        <p:sp>
          <p:nvSpPr>
            <p:cNvPr id="15" name="Rounded Rectangle 14"/>
            <p:cNvSpPr/>
            <p:nvPr/>
          </p:nvSpPr>
          <p:spPr>
            <a:xfrm>
              <a:off x="1126997" y="1596190"/>
              <a:ext cx="7323667" cy="505377"/>
            </a:xfrm>
            <a:prstGeom prst="roundRect">
              <a:avLst>
                <a:gd name="adj" fmla="val 27364"/>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7" name="TextBox 76"/>
            <p:cNvSpPr txBox="1"/>
            <p:nvPr/>
          </p:nvSpPr>
          <p:spPr>
            <a:xfrm>
              <a:off x="1137866" y="1667615"/>
              <a:ext cx="7253629" cy="369332"/>
            </a:xfrm>
            <a:prstGeom prst="rect">
              <a:avLst/>
            </a:prstGeom>
            <a:noFill/>
          </p:spPr>
          <p:txBody>
            <a:bodyPr wrap="square" rtlCol="0">
              <a:spAutoFit/>
            </a:bodyPr>
            <a:lstStyle/>
            <a:p>
              <a:pPr algn="ctr"/>
              <a:r>
                <a:rPr lang="en-US" dirty="0" smtClean="0">
                  <a:solidFill>
                    <a:srgbClr val="FFFFFF"/>
                  </a:solidFill>
                </a:rPr>
                <a:t>Organization </a:t>
              </a:r>
              <a:r>
                <a:rPr lang="en-US" dirty="0">
                  <a:solidFill>
                    <a:srgbClr val="FFFFFF"/>
                  </a:solidFill>
                </a:rPr>
                <a:t>• </a:t>
              </a:r>
              <a:r>
                <a:rPr lang="en-US" dirty="0" smtClean="0">
                  <a:solidFill>
                    <a:srgbClr val="FFFFFF"/>
                  </a:solidFill>
                </a:rPr>
                <a:t>Governance </a:t>
              </a:r>
              <a:r>
                <a:rPr lang="en-US" dirty="0">
                  <a:solidFill>
                    <a:srgbClr val="FFFFFF"/>
                  </a:solidFill>
                </a:rPr>
                <a:t>• </a:t>
              </a:r>
              <a:r>
                <a:rPr lang="en-US" dirty="0" smtClean="0">
                  <a:solidFill>
                    <a:srgbClr val="FFFFFF"/>
                  </a:solidFill>
                </a:rPr>
                <a:t>Process</a:t>
              </a:r>
              <a:endParaRPr lang="en-US" dirty="0">
                <a:solidFill>
                  <a:srgbClr val="FFFFFF"/>
                </a:solidFill>
              </a:endParaRPr>
            </a:p>
          </p:txBody>
        </p:sp>
        <p:sp>
          <p:nvSpPr>
            <p:cNvPr id="72" name="TextBox 71"/>
            <p:cNvSpPr txBox="1"/>
            <p:nvPr/>
          </p:nvSpPr>
          <p:spPr>
            <a:xfrm>
              <a:off x="1175818" y="1664782"/>
              <a:ext cx="441146" cy="369332"/>
            </a:xfrm>
            <a:prstGeom prst="rect">
              <a:avLst/>
            </a:prstGeom>
            <a:noFill/>
          </p:spPr>
          <p:txBody>
            <a:bodyPr wrap="none" rtlCol="0">
              <a:spAutoFit/>
            </a:bodyPr>
            <a:lstStyle/>
            <a:p>
              <a:r>
                <a:rPr lang="en-US" b="1" dirty="0" smtClean="0">
                  <a:solidFill>
                    <a:schemeClr val="bg1">
                      <a:alpha val="60000"/>
                    </a:schemeClr>
                  </a:solidFill>
                </a:rPr>
                <a:t>10</a:t>
              </a:r>
              <a:endParaRPr lang="en-US" b="1" dirty="0">
                <a:solidFill>
                  <a:schemeClr val="bg1">
                    <a:alpha val="60000"/>
                  </a:schemeClr>
                </a:solidFill>
              </a:endParaRPr>
            </a:p>
          </p:txBody>
        </p:sp>
      </p:grpSp>
      <p:grpSp>
        <p:nvGrpSpPr>
          <p:cNvPr id="17" name="Group 16"/>
          <p:cNvGrpSpPr/>
          <p:nvPr/>
        </p:nvGrpSpPr>
        <p:grpSpPr>
          <a:xfrm>
            <a:off x="1126997" y="2162258"/>
            <a:ext cx="7323667" cy="505377"/>
            <a:chOff x="1126997" y="2162258"/>
            <a:chExt cx="7323667" cy="505377"/>
          </a:xfrm>
        </p:grpSpPr>
        <p:sp>
          <p:nvSpPr>
            <p:cNvPr id="16" name="Rounded Rectangle 15"/>
            <p:cNvSpPr/>
            <p:nvPr/>
          </p:nvSpPr>
          <p:spPr>
            <a:xfrm>
              <a:off x="1126997" y="2162258"/>
              <a:ext cx="7323667" cy="505377"/>
            </a:xfrm>
            <a:prstGeom prst="roundRect">
              <a:avLst>
                <a:gd name="adj" fmla="val 29876"/>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8" name="TextBox 77"/>
            <p:cNvSpPr txBox="1"/>
            <p:nvPr/>
          </p:nvSpPr>
          <p:spPr>
            <a:xfrm>
              <a:off x="1137866" y="2223595"/>
              <a:ext cx="7312795" cy="369332"/>
            </a:xfrm>
            <a:prstGeom prst="rect">
              <a:avLst/>
            </a:prstGeom>
            <a:noFill/>
          </p:spPr>
          <p:txBody>
            <a:bodyPr wrap="square" rtlCol="0">
              <a:spAutoFit/>
            </a:bodyPr>
            <a:lstStyle/>
            <a:p>
              <a:pPr algn="ctr"/>
              <a:r>
                <a:rPr lang="en-US" dirty="0" smtClean="0">
                  <a:solidFill>
                    <a:srgbClr val="FFFFFF"/>
                  </a:solidFill>
                </a:rPr>
                <a:t>Security </a:t>
              </a:r>
              <a:r>
                <a:rPr lang="en-US" dirty="0">
                  <a:solidFill>
                    <a:srgbClr val="FFFFFF"/>
                  </a:solidFill>
                </a:rPr>
                <a:t>• </a:t>
              </a:r>
              <a:r>
                <a:rPr lang="en-US" dirty="0" smtClean="0">
                  <a:solidFill>
                    <a:srgbClr val="FFFFFF"/>
                  </a:solidFill>
                </a:rPr>
                <a:t>Compliance</a:t>
              </a:r>
              <a:endParaRPr lang="en-US" dirty="0">
                <a:solidFill>
                  <a:srgbClr val="FFFFFF"/>
                </a:solidFill>
              </a:endParaRPr>
            </a:p>
          </p:txBody>
        </p:sp>
        <p:sp>
          <p:nvSpPr>
            <p:cNvPr id="83" name="TextBox 82"/>
            <p:cNvSpPr txBox="1"/>
            <p:nvPr/>
          </p:nvSpPr>
          <p:spPr>
            <a:xfrm>
              <a:off x="1234910" y="2226553"/>
              <a:ext cx="312906" cy="369332"/>
            </a:xfrm>
            <a:prstGeom prst="rect">
              <a:avLst/>
            </a:prstGeom>
            <a:noFill/>
          </p:spPr>
          <p:txBody>
            <a:bodyPr wrap="none" rtlCol="0">
              <a:spAutoFit/>
            </a:bodyPr>
            <a:lstStyle/>
            <a:p>
              <a:r>
                <a:rPr lang="en-US" b="1" dirty="0" smtClean="0">
                  <a:solidFill>
                    <a:schemeClr val="bg1">
                      <a:alpha val="60000"/>
                    </a:schemeClr>
                  </a:solidFill>
                </a:rPr>
                <a:t>9</a:t>
              </a:r>
              <a:endParaRPr lang="en-US" b="1" dirty="0">
                <a:solidFill>
                  <a:schemeClr val="bg1">
                    <a:alpha val="60000"/>
                  </a:schemeClr>
                </a:solidFill>
              </a:endParaRPr>
            </a:p>
          </p:txBody>
        </p:sp>
      </p:grpSp>
      <p:grpSp>
        <p:nvGrpSpPr>
          <p:cNvPr id="2" name="Group 1"/>
          <p:cNvGrpSpPr/>
          <p:nvPr/>
        </p:nvGrpSpPr>
        <p:grpSpPr>
          <a:xfrm>
            <a:off x="2018047" y="4426530"/>
            <a:ext cx="4283801" cy="1601533"/>
            <a:chOff x="2018047" y="4426530"/>
            <a:chExt cx="4283801" cy="1601533"/>
          </a:xfrm>
        </p:grpSpPr>
        <p:sp>
          <p:nvSpPr>
            <p:cNvPr id="7" name="Rounded Rectangle 6"/>
            <p:cNvSpPr/>
            <p:nvPr/>
          </p:nvSpPr>
          <p:spPr>
            <a:xfrm>
              <a:off x="2018047" y="4426530"/>
              <a:ext cx="4268938" cy="1601533"/>
            </a:xfrm>
            <a:prstGeom prst="roundRect">
              <a:avLst>
                <a:gd name="adj" fmla="val 7164"/>
              </a:avLst>
            </a:prstGeom>
            <a:gradFill flip="none" rotWithShape="1">
              <a:gsLst>
                <a:gs pos="0">
                  <a:srgbClr val="0096D6">
                    <a:shade val="30000"/>
                    <a:satMod val="115000"/>
                  </a:srgbClr>
                </a:gs>
                <a:gs pos="50000">
                  <a:srgbClr val="0096D6">
                    <a:shade val="67500"/>
                    <a:satMod val="115000"/>
                  </a:srgbClr>
                </a:gs>
                <a:gs pos="100000">
                  <a:srgbClr val="0096D6">
                    <a:shade val="100000"/>
                    <a:satMod val="115000"/>
                  </a:srgbClr>
                </a:gs>
              </a:gsLst>
              <a:lin ang="162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ounded Rectangle 24"/>
            <p:cNvSpPr/>
            <p:nvPr/>
          </p:nvSpPr>
          <p:spPr>
            <a:xfrm>
              <a:off x="2258270" y="5084137"/>
              <a:ext cx="1229476" cy="670992"/>
            </a:xfrm>
            <a:prstGeom prst="roundRect">
              <a:avLst/>
            </a:prstGeom>
            <a:gradFill>
              <a:gsLst>
                <a:gs pos="35000">
                  <a:schemeClr val="accent3">
                    <a:lumMod val="75000"/>
                  </a:schemeClr>
                </a:gs>
                <a:gs pos="0">
                  <a:schemeClr val="accent3">
                    <a:lumMod val="75000"/>
                  </a:schemeClr>
                </a:gs>
                <a:gs pos="93000">
                  <a:schemeClr val="accent3">
                    <a:lumMod val="50000"/>
                  </a:schemeClr>
                </a:gs>
              </a:gsLst>
              <a:lin ang="54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Rounded Rectangle 25"/>
            <p:cNvSpPr/>
            <p:nvPr/>
          </p:nvSpPr>
          <p:spPr>
            <a:xfrm rot="10800000">
              <a:off x="3556597" y="5084137"/>
              <a:ext cx="1229476" cy="670992"/>
            </a:xfrm>
            <a:prstGeom prst="roundRect">
              <a:avLst/>
            </a:prstGeom>
            <a:gradFill flip="none" rotWithShape="1">
              <a:gsLst>
                <a:gs pos="35000">
                  <a:schemeClr val="accent3">
                    <a:lumMod val="75000"/>
                  </a:schemeClr>
                </a:gs>
                <a:gs pos="0">
                  <a:schemeClr val="accent3">
                    <a:lumMod val="75000"/>
                  </a:schemeClr>
                </a:gs>
                <a:gs pos="93000">
                  <a:schemeClr val="accent3">
                    <a:lumMod val="50000"/>
                  </a:schemeClr>
                </a:gs>
              </a:gsLst>
              <a:lin ang="162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7" name="Rounded Rectangle 26"/>
            <p:cNvSpPr/>
            <p:nvPr/>
          </p:nvSpPr>
          <p:spPr>
            <a:xfrm rot="10800000">
              <a:off x="4841680" y="5084137"/>
              <a:ext cx="1229476" cy="670992"/>
            </a:xfrm>
            <a:prstGeom prst="roundRect">
              <a:avLst/>
            </a:prstGeom>
            <a:gradFill flip="none" rotWithShape="1">
              <a:gsLst>
                <a:gs pos="35000">
                  <a:schemeClr val="accent3">
                    <a:lumMod val="75000"/>
                  </a:schemeClr>
                </a:gs>
                <a:gs pos="0">
                  <a:schemeClr val="accent3">
                    <a:lumMod val="75000"/>
                  </a:schemeClr>
                </a:gs>
                <a:gs pos="93000">
                  <a:schemeClr val="accent3">
                    <a:lumMod val="50000"/>
                  </a:schemeClr>
                </a:gs>
              </a:gsLst>
              <a:lin ang="162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8" name="TextBox 27"/>
            <p:cNvSpPr txBox="1"/>
            <p:nvPr/>
          </p:nvSpPr>
          <p:spPr>
            <a:xfrm>
              <a:off x="2270502" y="5238871"/>
              <a:ext cx="1204543" cy="369332"/>
            </a:xfrm>
            <a:prstGeom prst="rect">
              <a:avLst/>
            </a:prstGeom>
            <a:noFill/>
          </p:spPr>
          <p:txBody>
            <a:bodyPr wrap="square" rtlCol="0">
              <a:spAutoFit/>
            </a:bodyPr>
            <a:lstStyle/>
            <a:p>
              <a:pPr algn="ctr"/>
              <a:r>
                <a:rPr lang="en-US" dirty="0">
                  <a:solidFill>
                    <a:srgbClr val="FFFFFF"/>
                  </a:solidFill>
                </a:rPr>
                <a:t>Compute</a:t>
              </a:r>
            </a:p>
          </p:txBody>
        </p:sp>
        <p:sp>
          <p:nvSpPr>
            <p:cNvPr id="29" name="TextBox 28"/>
            <p:cNvSpPr txBox="1"/>
            <p:nvPr/>
          </p:nvSpPr>
          <p:spPr>
            <a:xfrm>
              <a:off x="3556596" y="5238871"/>
              <a:ext cx="1227134" cy="369332"/>
            </a:xfrm>
            <a:prstGeom prst="rect">
              <a:avLst/>
            </a:prstGeom>
            <a:noFill/>
          </p:spPr>
          <p:txBody>
            <a:bodyPr wrap="square" rtlCol="0">
              <a:spAutoFit/>
            </a:bodyPr>
            <a:lstStyle/>
            <a:p>
              <a:pPr algn="ctr"/>
              <a:r>
                <a:rPr lang="en-US" dirty="0">
                  <a:solidFill>
                    <a:srgbClr val="FFFFFF"/>
                  </a:solidFill>
                </a:rPr>
                <a:t>Storage</a:t>
              </a:r>
            </a:p>
          </p:txBody>
        </p:sp>
        <p:sp>
          <p:nvSpPr>
            <p:cNvPr id="30" name="TextBox 29"/>
            <p:cNvSpPr txBox="1"/>
            <p:nvPr/>
          </p:nvSpPr>
          <p:spPr>
            <a:xfrm>
              <a:off x="4867079" y="5238871"/>
              <a:ext cx="1193595" cy="369332"/>
            </a:xfrm>
            <a:prstGeom prst="rect">
              <a:avLst/>
            </a:prstGeom>
            <a:noFill/>
          </p:spPr>
          <p:txBody>
            <a:bodyPr wrap="square" rtlCol="0">
              <a:spAutoFit/>
            </a:bodyPr>
            <a:lstStyle/>
            <a:p>
              <a:pPr algn="ctr"/>
              <a:r>
                <a:rPr lang="en-US" dirty="0">
                  <a:solidFill>
                    <a:srgbClr val="FFFFFF"/>
                  </a:solidFill>
                </a:rPr>
                <a:t> Network</a:t>
              </a:r>
            </a:p>
          </p:txBody>
        </p:sp>
        <p:sp>
          <p:nvSpPr>
            <p:cNvPr id="82" name="TextBox 81"/>
            <p:cNvSpPr txBox="1"/>
            <p:nvPr/>
          </p:nvSpPr>
          <p:spPr>
            <a:xfrm>
              <a:off x="2065547" y="4542963"/>
              <a:ext cx="4236301" cy="369332"/>
            </a:xfrm>
            <a:prstGeom prst="rect">
              <a:avLst/>
            </a:prstGeom>
            <a:noFill/>
          </p:spPr>
          <p:txBody>
            <a:bodyPr wrap="square" rtlCol="0">
              <a:spAutoFit/>
            </a:bodyPr>
            <a:lstStyle/>
            <a:p>
              <a:pPr algn="ctr"/>
              <a:r>
                <a:rPr lang="en-US" dirty="0">
                  <a:solidFill>
                    <a:srgbClr val="FFFFFF"/>
                  </a:solidFill>
                </a:rPr>
                <a:t>Infrastructure </a:t>
              </a:r>
              <a:r>
                <a:rPr lang="en-US" dirty="0" smtClean="0">
                  <a:solidFill>
                    <a:srgbClr val="FFFFFF"/>
                  </a:solidFill>
                </a:rPr>
                <a:t>• Environmentals</a:t>
              </a:r>
              <a:r>
                <a:rPr lang="en-US" sz="1400" dirty="0" smtClean="0">
                  <a:solidFill>
                    <a:srgbClr val="FFFFFF"/>
                  </a:solidFill>
                </a:rPr>
                <a:t> </a:t>
              </a:r>
              <a:endParaRPr lang="en-US" sz="1400" dirty="0">
                <a:solidFill>
                  <a:srgbClr val="FFFFFF"/>
                </a:solidFill>
              </a:endParaRPr>
            </a:p>
          </p:txBody>
        </p:sp>
        <p:sp>
          <p:nvSpPr>
            <p:cNvPr id="89" name="TextBox 88"/>
            <p:cNvSpPr txBox="1"/>
            <p:nvPr/>
          </p:nvSpPr>
          <p:spPr>
            <a:xfrm>
              <a:off x="2070494" y="4549340"/>
              <a:ext cx="312906" cy="369332"/>
            </a:xfrm>
            <a:prstGeom prst="rect">
              <a:avLst/>
            </a:prstGeom>
            <a:noFill/>
          </p:spPr>
          <p:txBody>
            <a:bodyPr wrap="none" rtlCol="0">
              <a:spAutoFit/>
            </a:bodyPr>
            <a:lstStyle/>
            <a:p>
              <a:r>
                <a:rPr lang="en-US" b="1" dirty="0" smtClean="0">
                  <a:solidFill>
                    <a:schemeClr val="bg1">
                      <a:alpha val="60000"/>
                    </a:schemeClr>
                  </a:solidFill>
                </a:rPr>
                <a:t>1</a:t>
              </a:r>
              <a:endParaRPr lang="en-US" b="1" dirty="0">
                <a:solidFill>
                  <a:schemeClr val="bg1">
                    <a:alpha val="60000"/>
                  </a:schemeClr>
                </a:solidFill>
              </a:endParaRPr>
            </a:p>
          </p:txBody>
        </p:sp>
      </p:grpSp>
      <p:grpSp>
        <p:nvGrpSpPr>
          <p:cNvPr id="6" name="Group 5"/>
          <p:cNvGrpSpPr/>
          <p:nvPr/>
        </p:nvGrpSpPr>
        <p:grpSpPr>
          <a:xfrm>
            <a:off x="1373670" y="3293591"/>
            <a:ext cx="4912830" cy="2734468"/>
            <a:chOff x="1373670" y="3293591"/>
            <a:chExt cx="4912830" cy="2734468"/>
          </a:xfrm>
        </p:grpSpPr>
        <p:sp>
          <p:nvSpPr>
            <p:cNvPr id="93" name="Rounded Rectangle 92"/>
            <p:cNvSpPr/>
            <p:nvPr/>
          </p:nvSpPr>
          <p:spPr>
            <a:xfrm rot="16200000">
              <a:off x="180652" y="4565698"/>
              <a:ext cx="2724140" cy="200582"/>
            </a:xfrm>
            <a:prstGeom prst="roundRect">
              <a:avLst>
                <a:gd name="adj" fmla="val 29662"/>
              </a:avLst>
            </a:prstGeom>
            <a:solidFill>
              <a:srgbClr val="471A64"/>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4" name="Rounded Rectangle 93"/>
            <p:cNvSpPr/>
            <p:nvPr/>
          </p:nvSpPr>
          <p:spPr>
            <a:xfrm>
              <a:off x="1442431" y="3293591"/>
              <a:ext cx="792770" cy="170989"/>
            </a:xfrm>
            <a:prstGeom prst="roundRect">
              <a:avLst>
                <a:gd name="adj" fmla="val 29662"/>
              </a:avLst>
            </a:prstGeom>
            <a:solidFill>
              <a:srgbClr val="471A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ounded Rectangle 12"/>
            <p:cNvSpPr/>
            <p:nvPr/>
          </p:nvSpPr>
          <p:spPr>
            <a:xfrm>
              <a:off x="2018046" y="3294394"/>
              <a:ext cx="4268454" cy="505377"/>
            </a:xfrm>
            <a:prstGeom prst="roundRect">
              <a:avLst>
                <a:gd name="adj" fmla="val 25066"/>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0" name="TextBox 79"/>
            <p:cNvSpPr txBox="1"/>
            <p:nvPr/>
          </p:nvSpPr>
          <p:spPr>
            <a:xfrm>
              <a:off x="2025004" y="3347698"/>
              <a:ext cx="4261496" cy="369332"/>
            </a:xfrm>
            <a:prstGeom prst="rect">
              <a:avLst/>
            </a:prstGeom>
            <a:noFill/>
          </p:spPr>
          <p:txBody>
            <a:bodyPr wrap="square" rtlCol="0">
              <a:spAutoFit/>
            </a:bodyPr>
            <a:lstStyle/>
            <a:p>
              <a:pPr algn="ctr"/>
              <a:r>
                <a:rPr lang="en-US" dirty="0" smtClean="0">
                  <a:solidFill>
                    <a:srgbClr val="FFFFFF"/>
                  </a:solidFill>
                </a:rPr>
                <a:t>Platform  </a:t>
              </a:r>
              <a:endParaRPr lang="en-US" dirty="0">
                <a:solidFill>
                  <a:schemeClr val="bg1"/>
                </a:solidFill>
              </a:endParaRPr>
            </a:p>
          </p:txBody>
        </p:sp>
        <p:sp>
          <p:nvSpPr>
            <p:cNvPr id="86" name="TextBox 85"/>
            <p:cNvSpPr txBox="1"/>
            <p:nvPr/>
          </p:nvSpPr>
          <p:spPr>
            <a:xfrm>
              <a:off x="2080908" y="3366218"/>
              <a:ext cx="312906" cy="369332"/>
            </a:xfrm>
            <a:prstGeom prst="rect">
              <a:avLst/>
            </a:prstGeom>
            <a:noFill/>
          </p:spPr>
          <p:txBody>
            <a:bodyPr wrap="none" rtlCol="0">
              <a:spAutoFit/>
            </a:bodyPr>
            <a:lstStyle/>
            <a:p>
              <a:r>
                <a:rPr lang="en-US" b="1" dirty="0" smtClean="0">
                  <a:solidFill>
                    <a:schemeClr val="bg1">
                      <a:alpha val="60000"/>
                    </a:schemeClr>
                  </a:solidFill>
                </a:rPr>
                <a:t>7</a:t>
              </a:r>
              <a:endParaRPr lang="en-US" b="1" dirty="0">
                <a:solidFill>
                  <a:schemeClr val="bg1">
                    <a:alpha val="60000"/>
                  </a:schemeClr>
                </a:solidFill>
              </a:endParaRPr>
            </a:p>
          </p:txBody>
        </p:sp>
        <p:sp>
          <p:nvSpPr>
            <p:cNvPr id="64" name="TextBox 63"/>
            <p:cNvSpPr txBox="1"/>
            <p:nvPr/>
          </p:nvSpPr>
          <p:spPr>
            <a:xfrm rot="5400000">
              <a:off x="1084609" y="4216842"/>
              <a:ext cx="878204" cy="300082"/>
            </a:xfrm>
            <a:prstGeom prst="rect">
              <a:avLst/>
            </a:prstGeom>
            <a:solidFill>
              <a:schemeClr val="bg1"/>
            </a:solidFill>
          </p:spPr>
          <p:txBody>
            <a:bodyPr wrap="square" rtlCol="0" anchor="ctr">
              <a:spAutoFit/>
            </a:bodyPr>
            <a:lstStyle/>
            <a:p>
              <a:pPr algn="ctr">
                <a:lnSpc>
                  <a:spcPct val="70000"/>
                </a:lnSpc>
              </a:pPr>
              <a:r>
                <a:rPr lang="en-US" dirty="0" smtClean="0">
                  <a:solidFill>
                    <a:schemeClr val="accent6">
                      <a:lumMod val="75000"/>
                    </a:schemeClr>
                  </a:solidFill>
                </a:rPr>
                <a:t>PaaS</a:t>
              </a:r>
              <a:endParaRPr lang="en-US" dirty="0">
                <a:solidFill>
                  <a:schemeClr val="accent6">
                    <a:lumMod val="75000"/>
                  </a:schemeClr>
                </a:solidFill>
              </a:endParaRPr>
            </a:p>
          </p:txBody>
        </p:sp>
      </p:grpSp>
      <p:grpSp>
        <p:nvGrpSpPr>
          <p:cNvPr id="20" name="Group 19"/>
          <p:cNvGrpSpPr/>
          <p:nvPr/>
        </p:nvGrpSpPr>
        <p:grpSpPr>
          <a:xfrm>
            <a:off x="1063941" y="2734264"/>
            <a:ext cx="5317559" cy="3293795"/>
            <a:chOff x="1063941" y="2734264"/>
            <a:chExt cx="5317559" cy="3293795"/>
          </a:xfrm>
        </p:grpSpPr>
        <p:sp>
          <p:nvSpPr>
            <p:cNvPr id="91" name="Rounded Rectangle 90"/>
            <p:cNvSpPr/>
            <p:nvPr/>
          </p:nvSpPr>
          <p:spPr>
            <a:xfrm rot="16200000">
              <a:off x="-360413" y="4329197"/>
              <a:ext cx="3197142" cy="200582"/>
            </a:xfrm>
            <a:prstGeom prst="roundRect">
              <a:avLst>
                <a:gd name="adj" fmla="val 29662"/>
              </a:avLst>
            </a:prstGeom>
            <a:solidFill>
              <a:srgbClr val="471A64"/>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2" name="Rounded Rectangle 91"/>
            <p:cNvSpPr/>
            <p:nvPr/>
          </p:nvSpPr>
          <p:spPr>
            <a:xfrm>
              <a:off x="1137866" y="2734381"/>
              <a:ext cx="1050767" cy="199513"/>
            </a:xfrm>
            <a:prstGeom prst="roundRect">
              <a:avLst>
                <a:gd name="adj" fmla="val 29662"/>
              </a:avLst>
            </a:prstGeom>
            <a:solidFill>
              <a:srgbClr val="471A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ounded Rectangle 13"/>
            <p:cNvSpPr/>
            <p:nvPr/>
          </p:nvSpPr>
          <p:spPr>
            <a:xfrm>
              <a:off x="2002417" y="2734264"/>
              <a:ext cx="4284568" cy="505377"/>
            </a:xfrm>
            <a:prstGeom prst="roundRect">
              <a:avLst>
                <a:gd name="adj" fmla="val 29662"/>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9" name="TextBox 18"/>
            <p:cNvSpPr txBox="1"/>
            <p:nvPr/>
          </p:nvSpPr>
          <p:spPr>
            <a:xfrm rot="5400000">
              <a:off x="786422" y="3516687"/>
              <a:ext cx="878204" cy="323165"/>
            </a:xfrm>
            <a:prstGeom prst="rect">
              <a:avLst/>
            </a:prstGeom>
            <a:solidFill>
              <a:schemeClr val="bg1"/>
            </a:solidFill>
          </p:spPr>
          <p:txBody>
            <a:bodyPr wrap="square" rtlCol="0">
              <a:spAutoFit/>
            </a:bodyPr>
            <a:lstStyle/>
            <a:p>
              <a:pPr algn="ctr">
                <a:lnSpc>
                  <a:spcPct val="80000"/>
                </a:lnSpc>
              </a:pPr>
              <a:r>
                <a:rPr lang="en-US" dirty="0">
                  <a:solidFill>
                    <a:schemeClr val="accent6">
                      <a:lumMod val="75000"/>
                    </a:schemeClr>
                  </a:solidFill>
                </a:rPr>
                <a:t>SaaS</a:t>
              </a:r>
            </a:p>
          </p:txBody>
        </p:sp>
        <p:sp>
          <p:nvSpPr>
            <p:cNvPr id="79" name="TextBox 78"/>
            <p:cNvSpPr txBox="1"/>
            <p:nvPr/>
          </p:nvSpPr>
          <p:spPr>
            <a:xfrm>
              <a:off x="2120004" y="2777057"/>
              <a:ext cx="4261496" cy="369332"/>
            </a:xfrm>
            <a:prstGeom prst="rect">
              <a:avLst/>
            </a:prstGeom>
            <a:noFill/>
          </p:spPr>
          <p:txBody>
            <a:bodyPr wrap="square" rtlCol="0">
              <a:spAutoFit/>
            </a:bodyPr>
            <a:lstStyle/>
            <a:p>
              <a:pPr algn="ctr"/>
              <a:r>
                <a:rPr lang="en-US" dirty="0" smtClean="0">
                  <a:solidFill>
                    <a:srgbClr val="FFFFFF"/>
                  </a:solidFill>
                </a:rPr>
                <a:t>Applications</a:t>
              </a:r>
              <a:endParaRPr lang="en-US" dirty="0">
                <a:solidFill>
                  <a:schemeClr val="bg1"/>
                </a:solidFill>
              </a:endParaRPr>
            </a:p>
          </p:txBody>
        </p:sp>
        <p:sp>
          <p:nvSpPr>
            <p:cNvPr id="84" name="TextBox 83"/>
            <p:cNvSpPr txBox="1"/>
            <p:nvPr/>
          </p:nvSpPr>
          <p:spPr>
            <a:xfrm>
              <a:off x="2080908" y="2820943"/>
              <a:ext cx="312906" cy="369332"/>
            </a:xfrm>
            <a:prstGeom prst="rect">
              <a:avLst/>
            </a:prstGeom>
            <a:noFill/>
          </p:spPr>
          <p:txBody>
            <a:bodyPr wrap="none" rtlCol="0">
              <a:spAutoFit/>
            </a:bodyPr>
            <a:lstStyle/>
            <a:p>
              <a:r>
                <a:rPr lang="en-US" b="1" dirty="0">
                  <a:solidFill>
                    <a:schemeClr val="bg1">
                      <a:alpha val="60000"/>
                    </a:schemeClr>
                  </a:solidFill>
                </a:rPr>
                <a:t>8</a:t>
              </a:r>
            </a:p>
          </p:txBody>
        </p:sp>
      </p:grpSp>
      <p:grpSp>
        <p:nvGrpSpPr>
          <p:cNvPr id="21" name="Group 20"/>
          <p:cNvGrpSpPr/>
          <p:nvPr/>
        </p:nvGrpSpPr>
        <p:grpSpPr>
          <a:xfrm>
            <a:off x="1646356" y="3860462"/>
            <a:ext cx="4640144" cy="2167597"/>
            <a:chOff x="1646356" y="3860462"/>
            <a:chExt cx="4640144" cy="2167597"/>
          </a:xfrm>
        </p:grpSpPr>
        <p:sp>
          <p:nvSpPr>
            <p:cNvPr id="95" name="Rounded Rectangle 94"/>
            <p:cNvSpPr/>
            <p:nvPr/>
          </p:nvSpPr>
          <p:spPr>
            <a:xfrm rot="16200000">
              <a:off x="746262" y="4851966"/>
              <a:ext cx="2151602" cy="200584"/>
            </a:xfrm>
            <a:prstGeom prst="roundRect">
              <a:avLst>
                <a:gd name="adj" fmla="val 29662"/>
              </a:avLst>
            </a:prstGeom>
            <a:solidFill>
              <a:schemeClr val="tx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6" name="Rounded Rectangle 95"/>
            <p:cNvSpPr/>
            <p:nvPr/>
          </p:nvSpPr>
          <p:spPr>
            <a:xfrm>
              <a:off x="1721618" y="3862793"/>
              <a:ext cx="526281" cy="208089"/>
            </a:xfrm>
            <a:prstGeom prst="roundRect">
              <a:avLst>
                <a:gd name="adj" fmla="val 29662"/>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ounded Rectangle 11"/>
            <p:cNvSpPr/>
            <p:nvPr/>
          </p:nvSpPr>
          <p:spPr>
            <a:xfrm>
              <a:off x="2018047" y="3860462"/>
              <a:ext cx="4268453" cy="505377"/>
            </a:xfrm>
            <a:prstGeom prst="roundRect">
              <a:avLst>
                <a:gd name="adj" fmla="val 24850"/>
              </a:avLst>
            </a:prstGeom>
            <a:gradFill flip="none" rotWithShape="1">
              <a:gsLst>
                <a:gs pos="0">
                  <a:srgbClr val="0096D6">
                    <a:shade val="30000"/>
                    <a:satMod val="115000"/>
                  </a:srgbClr>
                </a:gs>
                <a:gs pos="50000">
                  <a:srgbClr val="0096D6">
                    <a:shade val="67500"/>
                    <a:satMod val="115000"/>
                  </a:srgbClr>
                </a:gs>
                <a:gs pos="100000">
                  <a:srgbClr val="0096D6">
                    <a:shade val="100000"/>
                    <a:satMod val="115000"/>
                  </a:srgbClr>
                </a:gs>
              </a:gsLst>
              <a:lin ang="162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1" name="TextBox 80"/>
            <p:cNvSpPr txBox="1"/>
            <p:nvPr/>
          </p:nvSpPr>
          <p:spPr>
            <a:xfrm>
              <a:off x="2025005" y="3921998"/>
              <a:ext cx="4133918" cy="369332"/>
            </a:xfrm>
            <a:prstGeom prst="rect">
              <a:avLst/>
            </a:prstGeom>
            <a:noFill/>
          </p:spPr>
          <p:txBody>
            <a:bodyPr wrap="square" rtlCol="0">
              <a:spAutoFit/>
            </a:bodyPr>
            <a:lstStyle/>
            <a:p>
              <a:pPr algn="ctr"/>
              <a:r>
                <a:rPr lang="en-US" dirty="0">
                  <a:solidFill>
                    <a:srgbClr val="FFFFFF"/>
                  </a:solidFill>
                </a:rPr>
                <a:t>Abstraction • </a:t>
              </a:r>
              <a:r>
                <a:rPr lang="en-US" dirty="0" smtClean="0">
                  <a:solidFill>
                    <a:srgbClr val="FFFFFF"/>
                  </a:solidFill>
                </a:rPr>
                <a:t>Virtualization</a:t>
              </a:r>
              <a:endParaRPr lang="en-US" dirty="0">
                <a:solidFill>
                  <a:srgbClr val="FFFFFF"/>
                </a:solidFill>
              </a:endParaRPr>
            </a:p>
          </p:txBody>
        </p:sp>
        <p:sp>
          <p:nvSpPr>
            <p:cNvPr id="87" name="TextBox 86"/>
            <p:cNvSpPr txBox="1"/>
            <p:nvPr/>
          </p:nvSpPr>
          <p:spPr>
            <a:xfrm>
              <a:off x="2080908" y="3917056"/>
              <a:ext cx="312906" cy="369332"/>
            </a:xfrm>
            <a:prstGeom prst="rect">
              <a:avLst/>
            </a:prstGeom>
            <a:noFill/>
          </p:spPr>
          <p:txBody>
            <a:bodyPr wrap="none" rtlCol="0">
              <a:spAutoFit/>
            </a:bodyPr>
            <a:lstStyle/>
            <a:p>
              <a:r>
                <a:rPr lang="en-US" b="1" dirty="0" smtClean="0">
                  <a:solidFill>
                    <a:schemeClr val="bg1">
                      <a:alpha val="60000"/>
                    </a:schemeClr>
                  </a:solidFill>
                </a:rPr>
                <a:t>2</a:t>
              </a:r>
              <a:endParaRPr lang="en-US" b="1" dirty="0">
                <a:solidFill>
                  <a:schemeClr val="bg1">
                    <a:alpha val="60000"/>
                  </a:schemeClr>
                </a:solidFill>
              </a:endParaRPr>
            </a:p>
          </p:txBody>
        </p:sp>
        <p:sp>
          <p:nvSpPr>
            <p:cNvPr id="65" name="TextBox 64"/>
            <p:cNvSpPr txBox="1"/>
            <p:nvPr/>
          </p:nvSpPr>
          <p:spPr>
            <a:xfrm rot="5400000">
              <a:off x="1357295" y="4880262"/>
              <a:ext cx="878204" cy="300082"/>
            </a:xfrm>
            <a:prstGeom prst="rect">
              <a:avLst/>
            </a:prstGeom>
            <a:solidFill>
              <a:schemeClr val="bg1"/>
            </a:solidFill>
          </p:spPr>
          <p:txBody>
            <a:bodyPr wrap="square" rtlCol="0">
              <a:spAutoFit/>
            </a:bodyPr>
            <a:lstStyle/>
            <a:p>
              <a:pPr algn="ctr">
                <a:lnSpc>
                  <a:spcPct val="70000"/>
                </a:lnSpc>
              </a:pPr>
              <a:r>
                <a:rPr lang="en-US" dirty="0" smtClean="0"/>
                <a:t>IaaS</a:t>
              </a:r>
              <a:endParaRPr lang="en-US" dirty="0"/>
            </a:p>
          </p:txBody>
        </p:sp>
      </p:grpSp>
      <p:grpSp>
        <p:nvGrpSpPr>
          <p:cNvPr id="22" name="Group 21"/>
          <p:cNvGrpSpPr/>
          <p:nvPr/>
        </p:nvGrpSpPr>
        <p:grpSpPr>
          <a:xfrm>
            <a:off x="6374535" y="2731009"/>
            <a:ext cx="605543" cy="3345338"/>
            <a:chOff x="6374535" y="2731009"/>
            <a:chExt cx="605543" cy="3345338"/>
          </a:xfrm>
        </p:grpSpPr>
        <p:sp>
          <p:nvSpPr>
            <p:cNvPr id="62" name="Rounded Rectangle 61"/>
            <p:cNvSpPr/>
            <p:nvPr/>
          </p:nvSpPr>
          <p:spPr>
            <a:xfrm rot="5400000">
              <a:off x="5031098" y="4074446"/>
              <a:ext cx="3292418" cy="605543"/>
            </a:xfrm>
            <a:prstGeom prst="roundRect">
              <a:avLst>
                <a:gd name="adj" fmla="val 18534"/>
              </a:avLst>
            </a:prstGeom>
            <a:gradFill flip="none" rotWithShape="1">
              <a:gsLst>
                <a:gs pos="0">
                  <a:srgbClr val="F68B1F">
                    <a:shade val="30000"/>
                    <a:satMod val="115000"/>
                  </a:srgbClr>
                </a:gs>
                <a:gs pos="50000">
                  <a:srgbClr val="F68B1F">
                    <a:shade val="67500"/>
                    <a:satMod val="115000"/>
                  </a:srgbClr>
                </a:gs>
                <a:gs pos="100000">
                  <a:srgbClr val="F68B1F">
                    <a:shade val="100000"/>
                    <a:satMod val="115000"/>
                  </a:srgbClr>
                </a:gs>
              </a:gsLst>
              <a:lin ang="108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3" name="TextBox 62"/>
            <p:cNvSpPr txBox="1"/>
            <p:nvPr/>
          </p:nvSpPr>
          <p:spPr>
            <a:xfrm rot="5400000">
              <a:off x="5043647" y="4255305"/>
              <a:ext cx="3272752" cy="369332"/>
            </a:xfrm>
            <a:prstGeom prst="rect">
              <a:avLst/>
            </a:prstGeom>
            <a:noFill/>
          </p:spPr>
          <p:txBody>
            <a:bodyPr wrap="square" rtlCol="0">
              <a:spAutoFit/>
            </a:bodyPr>
            <a:lstStyle/>
            <a:p>
              <a:r>
                <a:rPr lang="en-US" dirty="0" smtClean="0">
                  <a:solidFill>
                    <a:srgbClr val="FFFFFF"/>
                  </a:solidFill>
                </a:rPr>
                <a:t>Automation </a:t>
              </a:r>
              <a:r>
                <a:rPr lang="en-US" dirty="0">
                  <a:solidFill>
                    <a:srgbClr val="FFFFFF"/>
                  </a:solidFill>
                </a:rPr>
                <a:t>• </a:t>
              </a:r>
              <a:r>
                <a:rPr lang="en-US" dirty="0" smtClean="0">
                  <a:solidFill>
                    <a:srgbClr val="FFFFFF"/>
                  </a:solidFill>
                </a:rPr>
                <a:t>Orchestration</a:t>
              </a:r>
              <a:endParaRPr lang="en-US" dirty="0">
                <a:solidFill>
                  <a:srgbClr val="FFFFFF"/>
                </a:solidFill>
              </a:endParaRPr>
            </a:p>
          </p:txBody>
        </p:sp>
        <p:sp>
          <p:nvSpPr>
            <p:cNvPr id="66" name="TextBox 65"/>
            <p:cNvSpPr txBox="1"/>
            <p:nvPr/>
          </p:nvSpPr>
          <p:spPr>
            <a:xfrm>
              <a:off x="6507200" y="5633047"/>
              <a:ext cx="312906" cy="369332"/>
            </a:xfrm>
            <a:prstGeom prst="rect">
              <a:avLst/>
            </a:prstGeom>
            <a:noFill/>
          </p:spPr>
          <p:txBody>
            <a:bodyPr wrap="none" rtlCol="0">
              <a:spAutoFit/>
            </a:bodyPr>
            <a:lstStyle/>
            <a:p>
              <a:r>
                <a:rPr lang="en-US" b="1" dirty="0" smtClean="0">
                  <a:solidFill>
                    <a:schemeClr val="bg1">
                      <a:alpha val="60000"/>
                    </a:schemeClr>
                  </a:solidFill>
                </a:rPr>
                <a:t>3</a:t>
              </a:r>
              <a:endParaRPr lang="en-US" b="1" dirty="0">
                <a:solidFill>
                  <a:schemeClr val="bg1">
                    <a:alpha val="60000"/>
                  </a:schemeClr>
                </a:solidFill>
              </a:endParaRPr>
            </a:p>
          </p:txBody>
        </p:sp>
      </p:grpSp>
      <p:grpSp>
        <p:nvGrpSpPr>
          <p:cNvPr id="24" name="Group 23"/>
          <p:cNvGrpSpPr/>
          <p:nvPr/>
        </p:nvGrpSpPr>
        <p:grpSpPr>
          <a:xfrm>
            <a:off x="7133402" y="3965814"/>
            <a:ext cx="1251411" cy="1028283"/>
            <a:chOff x="7133402" y="3965814"/>
            <a:chExt cx="1251411" cy="1028283"/>
          </a:xfrm>
        </p:grpSpPr>
        <p:sp>
          <p:nvSpPr>
            <p:cNvPr id="58" name="Rounded Rectangle 57"/>
            <p:cNvSpPr/>
            <p:nvPr/>
          </p:nvSpPr>
          <p:spPr>
            <a:xfrm>
              <a:off x="7133402" y="3965814"/>
              <a:ext cx="1251410" cy="1009844"/>
            </a:xfrm>
            <a:prstGeom prst="roundRect">
              <a:avLst>
                <a:gd name="adj" fmla="val 13095"/>
              </a:avLst>
            </a:prstGeom>
            <a:gradFill flip="none" rotWithShape="1">
              <a:gsLst>
                <a:gs pos="35000">
                  <a:srgbClr val="FFC000"/>
                </a:gs>
                <a:gs pos="0">
                  <a:srgbClr val="FFC000"/>
                </a:gs>
                <a:gs pos="100000">
                  <a:srgbClr val="F29000"/>
                </a:gs>
              </a:gsLst>
              <a:lin ang="54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solidFill>
                    <a:srgbClr val="FFFFFF"/>
                  </a:solidFill>
                </a:rPr>
                <a:t> </a:t>
              </a:r>
            </a:p>
          </p:txBody>
        </p:sp>
        <p:sp>
          <p:nvSpPr>
            <p:cNvPr id="59" name="TextBox 58"/>
            <p:cNvSpPr txBox="1"/>
            <p:nvPr/>
          </p:nvSpPr>
          <p:spPr>
            <a:xfrm>
              <a:off x="7133402" y="4084767"/>
              <a:ext cx="1251411" cy="590931"/>
            </a:xfrm>
            <a:prstGeom prst="rect">
              <a:avLst/>
            </a:prstGeom>
            <a:noFill/>
          </p:spPr>
          <p:txBody>
            <a:bodyPr wrap="square" rtlCol="0" anchor="b">
              <a:spAutoFit/>
            </a:bodyPr>
            <a:lstStyle/>
            <a:p>
              <a:pPr algn="ctr">
                <a:lnSpc>
                  <a:spcPct val="90000"/>
                </a:lnSpc>
              </a:pPr>
              <a:r>
                <a:rPr lang="en-US" dirty="0">
                  <a:solidFill>
                    <a:srgbClr val="FFFFFF"/>
                  </a:solidFill>
                </a:rPr>
                <a:t>Service</a:t>
              </a:r>
              <a:r>
                <a:rPr lang="en-US" sz="1600" dirty="0">
                  <a:solidFill>
                    <a:srgbClr val="FFFFFF"/>
                  </a:solidFill>
                </a:rPr>
                <a:t> </a:t>
              </a:r>
              <a:r>
                <a:rPr lang="en-US" sz="1600" dirty="0" smtClean="0">
                  <a:solidFill>
                    <a:srgbClr val="FFFFFF"/>
                  </a:solidFill>
                </a:rPr>
                <a:t/>
              </a:r>
              <a:br>
                <a:rPr lang="en-US" sz="1600" dirty="0" smtClean="0">
                  <a:solidFill>
                    <a:srgbClr val="FFFFFF"/>
                  </a:solidFill>
                </a:rPr>
              </a:br>
              <a:r>
                <a:rPr lang="en-US" dirty="0" smtClean="0">
                  <a:solidFill>
                    <a:srgbClr val="FFFFFF"/>
                  </a:solidFill>
                </a:rPr>
                <a:t>Catalog</a:t>
              </a:r>
              <a:endParaRPr lang="en-US" dirty="0">
                <a:solidFill>
                  <a:srgbClr val="FFFFFF"/>
                </a:solidFill>
              </a:endParaRPr>
            </a:p>
          </p:txBody>
        </p:sp>
        <p:sp>
          <p:nvSpPr>
            <p:cNvPr id="68" name="TextBox 67"/>
            <p:cNvSpPr txBox="1"/>
            <p:nvPr/>
          </p:nvSpPr>
          <p:spPr>
            <a:xfrm>
              <a:off x="7564991" y="4624765"/>
              <a:ext cx="312906" cy="369332"/>
            </a:xfrm>
            <a:prstGeom prst="rect">
              <a:avLst/>
            </a:prstGeom>
            <a:noFill/>
          </p:spPr>
          <p:txBody>
            <a:bodyPr wrap="none" rtlCol="0">
              <a:spAutoFit/>
            </a:bodyPr>
            <a:lstStyle/>
            <a:p>
              <a:r>
                <a:rPr lang="en-US" b="1" dirty="0" smtClean="0">
                  <a:solidFill>
                    <a:schemeClr val="bg1">
                      <a:alpha val="65000"/>
                    </a:schemeClr>
                  </a:solidFill>
                </a:rPr>
                <a:t>5</a:t>
              </a:r>
              <a:endParaRPr lang="en-US" b="1" dirty="0">
                <a:solidFill>
                  <a:schemeClr val="bg1">
                    <a:alpha val="65000"/>
                  </a:schemeClr>
                </a:solidFill>
              </a:endParaRPr>
            </a:p>
          </p:txBody>
        </p:sp>
      </p:grpSp>
      <p:grpSp>
        <p:nvGrpSpPr>
          <p:cNvPr id="31" name="Group 30"/>
          <p:cNvGrpSpPr/>
          <p:nvPr/>
        </p:nvGrpSpPr>
        <p:grpSpPr>
          <a:xfrm>
            <a:off x="7130652" y="2849202"/>
            <a:ext cx="1254161" cy="1009844"/>
            <a:chOff x="7130652" y="2849202"/>
            <a:chExt cx="1254161" cy="1009844"/>
          </a:xfrm>
        </p:grpSpPr>
        <p:sp>
          <p:nvSpPr>
            <p:cNvPr id="60" name="Rounded Rectangle 59"/>
            <p:cNvSpPr/>
            <p:nvPr/>
          </p:nvSpPr>
          <p:spPr>
            <a:xfrm>
              <a:off x="7130652" y="2849202"/>
              <a:ext cx="1254160" cy="1009844"/>
            </a:xfrm>
            <a:prstGeom prst="roundRect">
              <a:avLst>
                <a:gd name="adj" fmla="val 13095"/>
              </a:avLst>
            </a:prstGeom>
            <a:gradFill flip="none" rotWithShape="1">
              <a:gsLst>
                <a:gs pos="35000">
                  <a:srgbClr val="FFC000"/>
                </a:gs>
                <a:gs pos="0">
                  <a:srgbClr val="FFC000"/>
                </a:gs>
                <a:gs pos="100000">
                  <a:srgbClr val="F29000"/>
                </a:gs>
              </a:gsLst>
              <a:lin ang="540000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a:solidFill>
                    <a:srgbClr val="FFFFFF"/>
                  </a:solidFill>
                </a:rPr>
                <a:t> </a:t>
              </a:r>
            </a:p>
          </p:txBody>
        </p:sp>
        <p:sp>
          <p:nvSpPr>
            <p:cNvPr id="69" name="TextBox 68"/>
            <p:cNvSpPr txBox="1"/>
            <p:nvPr/>
          </p:nvSpPr>
          <p:spPr>
            <a:xfrm>
              <a:off x="7565475" y="3489290"/>
              <a:ext cx="312906" cy="369332"/>
            </a:xfrm>
            <a:prstGeom prst="rect">
              <a:avLst/>
            </a:prstGeom>
            <a:noFill/>
          </p:spPr>
          <p:txBody>
            <a:bodyPr wrap="none" rtlCol="0">
              <a:spAutoFit/>
            </a:bodyPr>
            <a:lstStyle/>
            <a:p>
              <a:r>
                <a:rPr lang="en-US" b="1" dirty="0" smtClean="0">
                  <a:solidFill>
                    <a:schemeClr val="bg1">
                      <a:alpha val="65000"/>
                    </a:schemeClr>
                  </a:solidFill>
                </a:rPr>
                <a:t>6</a:t>
              </a:r>
              <a:endParaRPr lang="en-US" b="1" dirty="0">
                <a:solidFill>
                  <a:schemeClr val="bg1">
                    <a:alpha val="65000"/>
                  </a:schemeClr>
                </a:solidFill>
              </a:endParaRPr>
            </a:p>
          </p:txBody>
        </p:sp>
        <p:sp>
          <p:nvSpPr>
            <p:cNvPr id="70" name="TextBox 69"/>
            <p:cNvSpPr txBox="1"/>
            <p:nvPr/>
          </p:nvSpPr>
          <p:spPr>
            <a:xfrm>
              <a:off x="7133402" y="3051720"/>
              <a:ext cx="1251411" cy="369332"/>
            </a:xfrm>
            <a:prstGeom prst="rect">
              <a:avLst/>
            </a:prstGeom>
            <a:noFill/>
          </p:spPr>
          <p:txBody>
            <a:bodyPr wrap="square" rtlCol="0">
              <a:spAutoFit/>
            </a:bodyPr>
            <a:lstStyle/>
            <a:p>
              <a:pPr algn="ctr"/>
              <a:r>
                <a:rPr lang="en-US" dirty="0" smtClean="0">
                  <a:solidFill>
                    <a:srgbClr val="FFFFFF"/>
                  </a:solidFill>
                  <a:sym typeface="Wingdings" pitchFamily="2" charset="2"/>
                </a:rPr>
                <a:t>Financials</a:t>
              </a:r>
              <a:endParaRPr lang="en-US" dirty="0">
                <a:solidFill>
                  <a:srgbClr val="FFFFFF"/>
                </a:solidFill>
              </a:endParaRPr>
            </a:p>
          </p:txBody>
        </p:sp>
      </p:grpSp>
      <p:grpSp>
        <p:nvGrpSpPr>
          <p:cNvPr id="10" name="Group 9"/>
          <p:cNvGrpSpPr/>
          <p:nvPr/>
        </p:nvGrpSpPr>
        <p:grpSpPr>
          <a:xfrm>
            <a:off x="317500" y="1592309"/>
            <a:ext cx="770361" cy="4461154"/>
            <a:chOff x="266700" y="1592309"/>
            <a:chExt cx="770361" cy="4461154"/>
          </a:xfrm>
        </p:grpSpPr>
        <p:grpSp>
          <p:nvGrpSpPr>
            <p:cNvPr id="9" name="Group 8"/>
            <p:cNvGrpSpPr/>
            <p:nvPr/>
          </p:nvGrpSpPr>
          <p:grpSpPr>
            <a:xfrm>
              <a:off x="266700" y="1592309"/>
              <a:ext cx="770361" cy="4461154"/>
              <a:chOff x="-165770" y="1709556"/>
              <a:chExt cx="770361" cy="4509438"/>
            </a:xfrm>
          </p:grpSpPr>
          <p:sp>
            <p:nvSpPr>
              <p:cNvPr id="55" name="Rounded Rectangle 54"/>
              <p:cNvSpPr/>
              <p:nvPr/>
            </p:nvSpPr>
            <p:spPr>
              <a:xfrm rot="16200000">
                <a:off x="-1925111" y="3889780"/>
                <a:ext cx="4296063" cy="362366"/>
              </a:xfrm>
              <a:prstGeom prst="roundRect">
                <a:avLst>
                  <a:gd name="adj" fmla="val 20177"/>
                </a:avLst>
              </a:prstGeom>
              <a:gradFill flip="none" rotWithShape="1">
                <a:gsLst>
                  <a:gs pos="12000">
                    <a:srgbClr val="323232"/>
                  </a:gs>
                  <a:gs pos="73000">
                    <a:srgbClr val="67666A"/>
                  </a:gs>
                  <a:gs pos="100000">
                    <a:schemeClr val="bg1">
                      <a:lumMod val="75000"/>
                    </a:schemeClr>
                  </a:gs>
                </a:gsLst>
                <a:lin ang="0" scaled="0"/>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Isosceles Triangle 7"/>
              <p:cNvSpPr/>
              <p:nvPr/>
            </p:nvSpPr>
            <p:spPr>
              <a:xfrm>
                <a:off x="-165770" y="1709556"/>
                <a:ext cx="770361" cy="367425"/>
              </a:xfrm>
              <a:prstGeom prst="triangle">
                <a:avLst/>
              </a:prstGeom>
              <a:solidFill>
                <a:srgbClr val="B3B3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38" name="TextBox 37"/>
            <p:cNvSpPr txBox="1"/>
            <p:nvPr/>
          </p:nvSpPr>
          <p:spPr>
            <a:xfrm rot="5400000">
              <a:off x="-802976" y="3872706"/>
              <a:ext cx="2965041" cy="338554"/>
            </a:xfrm>
            <a:prstGeom prst="rect">
              <a:avLst/>
            </a:prstGeom>
            <a:noFill/>
          </p:spPr>
          <p:txBody>
            <a:bodyPr wrap="square" rtlCol="0">
              <a:spAutoFit/>
            </a:bodyPr>
            <a:lstStyle/>
            <a:p>
              <a:r>
                <a:rPr lang="en-US" sz="1600" dirty="0">
                  <a:solidFill>
                    <a:srgbClr val="FFFFFF"/>
                  </a:solidFill>
                </a:rPr>
                <a:t>Existing System Integrations</a:t>
              </a:r>
            </a:p>
          </p:txBody>
        </p:sp>
      </p:grpSp>
      <p:sp>
        <p:nvSpPr>
          <p:cNvPr id="73" name="Title 3"/>
          <p:cNvSpPr txBox="1">
            <a:spLocks/>
          </p:cNvSpPr>
          <p:nvPr/>
        </p:nvSpPr>
        <p:spPr>
          <a:xfrm>
            <a:off x="277329" y="585756"/>
            <a:ext cx="8588861" cy="838200"/>
          </a:xfrm>
          <a:prstGeom prst="rect">
            <a:avLst/>
          </a:prstGeo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a:gradFill>
                  <a:gsLst>
                    <a:gs pos="0">
                      <a:schemeClr val="tx1"/>
                    </a:gs>
                    <a:gs pos="44000">
                      <a:srgbClr val="01BBBB"/>
                    </a:gs>
                    <a:gs pos="100000">
                      <a:schemeClr val="accent4"/>
                    </a:gs>
                  </a:gsLst>
                  <a:lin ang="4800000" scaled="0"/>
                </a:gradFill>
                <a:latin typeface="+mj-lt"/>
                <a:ea typeface="+mj-ea"/>
                <a:cs typeface="+mj-cs"/>
              </a:defRPr>
            </a:lvl1pPr>
          </a:lstStyle>
          <a:p>
            <a:endParaRPr lang="en-US" sz="2400" spc="0" dirty="0">
              <a:solidFill>
                <a:schemeClr val="bg1">
                  <a:lumMod val="50000"/>
                </a:schemeClr>
              </a:solidFill>
            </a:endParaRPr>
          </a:p>
        </p:txBody>
      </p:sp>
    </p:spTree>
    <p:extLst>
      <p:ext uri="{BB962C8B-B14F-4D97-AF65-F5344CB8AC3E}">
        <p14:creationId xmlns:p14="http://schemas.microsoft.com/office/powerpoint/2010/main" val="2545374134"/>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3010479" y="3200400"/>
            <a:ext cx="3059479" cy="1866900"/>
          </a:xfrm>
          <a:prstGeom prst="rect">
            <a:avLst/>
          </a:prstGeom>
          <a:solidFill>
            <a:schemeClr val="bg1"/>
          </a:solidFill>
          <a:ln w="19050" cmpd="sng">
            <a:solidFill>
              <a:schemeClr val="bg1">
                <a:lumMod val="85000"/>
              </a:schemeClr>
            </a:solidFill>
          </a:ln>
          <a:effectLst>
            <a:outerShdw blurRad="82550" dist="254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0"/>
            <a:endParaRPr lang="en-US" dirty="0">
              <a:solidFill>
                <a:srgbClr val="FFFFFF"/>
              </a:solidFill>
            </a:endParaRPr>
          </a:p>
        </p:txBody>
      </p:sp>
      <p:pic>
        <p:nvPicPr>
          <p:cNvPr id="79" name="Picture 78" descr="Slide1.jpg"/>
          <p:cNvPicPr>
            <a:picLocks noChangeAspect="1"/>
          </p:cNvPicPr>
          <p:nvPr/>
        </p:nvPicPr>
        <p:blipFill rotWithShape="1">
          <a:blip r:embed="rId3">
            <a:alphaModFix amt="34000"/>
            <a:extLst>
              <a:ext uri="{28A0092B-C50C-407E-A947-70E740481C1C}">
                <a14:useLocalDpi xmlns:a14="http://schemas.microsoft.com/office/drawing/2010/main" val="0"/>
              </a:ext>
            </a:extLst>
          </a:blip>
          <a:srcRect l="3908" t="22223" r="6249" b="10555"/>
          <a:stretch/>
        </p:blipFill>
        <p:spPr>
          <a:xfrm>
            <a:off x="3070226" y="3311526"/>
            <a:ext cx="2959052" cy="1660524"/>
          </a:xfrm>
          <a:prstGeom prst="rect">
            <a:avLst/>
          </a:prstGeom>
        </p:spPr>
      </p:pic>
      <p:sp>
        <p:nvSpPr>
          <p:cNvPr id="4" name="Title 3"/>
          <p:cNvSpPr>
            <a:spLocks noGrp="1"/>
          </p:cNvSpPr>
          <p:nvPr>
            <p:ph type="title"/>
          </p:nvPr>
        </p:nvSpPr>
        <p:spPr>
          <a:xfrm>
            <a:off x="229704" y="273465"/>
            <a:ext cx="8588861" cy="838200"/>
          </a:xfrm>
        </p:spPr>
        <p:txBody>
          <a:bodyPr/>
          <a:lstStyle/>
          <a:p>
            <a:r>
              <a:rPr lang="en-US" dirty="0" smtClean="0"/>
              <a:t>SAP and Cisco Domain Ten</a:t>
            </a:r>
            <a:r>
              <a:rPr lang="en-US" baseline="50000" dirty="0" smtClean="0"/>
              <a:t>SM </a:t>
            </a:r>
            <a:r>
              <a:rPr lang="en-US" dirty="0" smtClean="0"/>
              <a:t>Framework </a:t>
            </a:r>
            <a:endParaRPr lang="en-US" dirty="0"/>
          </a:p>
        </p:txBody>
      </p:sp>
      <p:sp>
        <p:nvSpPr>
          <p:cNvPr id="54" name="Title 3"/>
          <p:cNvSpPr txBox="1">
            <a:spLocks/>
          </p:cNvSpPr>
          <p:nvPr/>
        </p:nvSpPr>
        <p:spPr>
          <a:xfrm>
            <a:off x="229704" y="576231"/>
            <a:ext cx="8588861" cy="838200"/>
          </a:xfrm>
          <a:prstGeom prst="rect">
            <a:avLst/>
          </a:prstGeo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a:gradFill>
                  <a:gsLst>
                    <a:gs pos="0">
                      <a:schemeClr val="tx1"/>
                    </a:gs>
                    <a:gs pos="44000">
                      <a:srgbClr val="01BBBB"/>
                    </a:gs>
                    <a:gs pos="100000">
                      <a:schemeClr val="accent4"/>
                    </a:gs>
                  </a:gsLst>
                  <a:lin ang="4800000" scaled="0"/>
                </a:gradFill>
                <a:latin typeface="+mj-lt"/>
                <a:ea typeface="+mj-ea"/>
                <a:cs typeface="+mj-cs"/>
              </a:defRPr>
            </a:lvl1pPr>
          </a:lstStyle>
          <a:p>
            <a:endParaRPr lang="en-US" sz="2400" spc="0" dirty="0">
              <a:solidFill>
                <a:schemeClr val="bg1">
                  <a:lumMod val="50000"/>
                </a:schemeClr>
              </a:solidFill>
            </a:endParaRPr>
          </a:p>
        </p:txBody>
      </p:sp>
      <p:grpSp>
        <p:nvGrpSpPr>
          <p:cNvPr id="20" name="Group 19"/>
          <p:cNvGrpSpPr/>
          <p:nvPr/>
        </p:nvGrpSpPr>
        <p:grpSpPr>
          <a:xfrm>
            <a:off x="3350583" y="2326736"/>
            <a:ext cx="5481715" cy="1194795"/>
            <a:chOff x="3350583" y="2326736"/>
            <a:chExt cx="5481715" cy="1194795"/>
          </a:xfrm>
        </p:grpSpPr>
        <p:sp>
          <p:nvSpPr>
            <p:cNvPr id="116" name="TextBox 115"/>
            <p:cNvSpPr txBox="1"/>
            <p:nvPr/>
          </p:nvSpPr>
          <p:spPr>
            <a:xfrm>
              <a:off x="8365303" y="2326736"/>
              <a:ext cx="466995" cy="307777"/>
            </a:xfrm>
            <a:prstGeom prst="rect">
              <a:avLst/>
            </a:prstGeom>
            <a:noFill/>
          </p:spPr>
          <p:txBody>
            <a:bodyPr wrap="square" rtlCol="0">
              <a:spAutoFit/>
            </a:bodyPr>
            <a:lstStyle/>
            <a:p>
              <a:pPr algn="ctr"/>
              <a:r>
                <a:rPr lang="en-US" sz="1400" b="1" dirty="0" smtClean="0">
                  <a:solidFill>
                    <a:schemeClr val="tx2"/>
                  </a:solidFill>
                </a:rPr>
                <a:t>10</a:t>
              </a:r>
              <a:endParaRPr lang="en-US" sz="1200" b="1" dirty="0">
                <a:solidFill>
                  <a:schemeClr val="tx2"/>
                </a:solidFill>
              </a:endParaRPr>
            </a:p>
          </p:txBody>
        </p:sp>
        <p:grpSp>
          <p:nvGrpSpPr>
            <p:cNvPr id="16" name="Group 15"/>
            <p:cNvGrpSpPr/>
            <p:nvPr/>
          </p:nvGrpSpPr>
          <p:grpSpPr>
            <a:xfrm>
              <a:off x="3350583" y="2343041"/>
              <a:ext cx="5429870" cy="1178490"/>
              <a:chOff x="3350583" y="2343041"/>
              <a:chExt cx="5429870" cy="1178490"/>
            </a:xfrm>
          </p:grpSpPr>
          <p:cxnSp>
            <p:nvCxnSpPr>
              <p:cNvPr id="129" name="Straight Connector 128"/>
              <p:cNvCxnSpPr/>
              <p:nvPr/>
            </p:nvCxnSpPr>
            <p:spPr>
              <a:xfrm flipV="1">
                <a:off x="3525843" y="2649454"/>
                <a:ext cx="2778436" cy="780637"/>
              </a:xfrm>
              <a:prstGeom prst="line">
                <a:avLst/>
              </a:prstGeom>
              <a:ln w="1905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30" name="Oval 129"/>
              <p:cNvSpPr/>
              <p:nvPr/>
            </p:nvSpPr>
            <p:spPr bwMode="auto">
              <a:xfrm>
                <a:off x="3350583" y="3338651"/>
                <a:ext cx="182880" cy="182880"/>
              </a:xfrm>
              <a:prstGeom prst="ellipse">
                <a:avLst/>
              </a:prstGeom>
              <a:noFill/>
              <a:ln w="19050" cmpd="sng">
                <a:solidFill>
                  <a:schemeClr val="tx2"/>
                </a:solidFill>
                <a:round/>
                <a:headEnd/>
                <a:tailEnd/>
              </a:ln>
              <a:effectLst/>
            </p:spPr>
            <p:txBody>
              <a:bodyPr wrap="none" rtlCol="0" anchor="ctr"/>
              <a:lstStyle/>
              <a:p>
                <a:pPr algn="ctr" fontAlgn="base">
                  <a:lnSpc>
                    <a:spcPct val="90000"/>
                  </a:lnSpc>
                  <a:spcBef>
                    <a:spcPct val="0"/>
                  </a:spcBef>
                  <a:spcAft>
                    <a:spcPct val="0"/>
                  </a:spcAft>
                </a:pPr>
                <a:endParaRPr lang="en-US" dirty="0">
                  <a:solidFill>
                    <a:schemeClr val="bg1"/>
                  </a:solidFill>
                  <a:effectLst>
                    <a:outerShdw blurRad="38100" dist="38100" dir="2700000" algn="tl">
                      <a:srgbClr val="000000">
                        <a:alpha val="43137"/>
                      </a:srgbClr>
                    </a:outerShdw>
                  </a:effectLst>
                </a:endParaRPr>
              </a:p>
            </p:txBody>
          </p:sp>
          <p:sp>
            <p:nvSpPr>
              <p:cNvPr id="151" name="TextBox 150"/>
              <p:cNvSpPr txBox="1"/>
              <p:nvPr/>
            </p:nvSpPr>
            <p:spPr>
              <a:xfrm>
                <a:off x="6311899" y="2372455"/>
                <a:ext cx="2298702" cy="246221"/>
              </a:xfrm>
              <a:prstGeom prst="rect">
                <a:avLst/>
              </a:prstGeom>
              <a:noFill/>
            </p:spPr>
            <p:txBody>
              <a:bodyPr wrap="square" rtlCol="0">
                <a:spAutoFit/>
              </a:bodyPr>
              <a:lstStyle/>
              <a:p>
                <a:r>
                  <a:rPr lang="en-US" sz="1000" dirty="0" smtClean="0">
                    <a:solidFill>
                      <a:srgbClr val="000000"/>
                    </a:solidFill>
                  </a:rPr>
                  <a:t>DCSOE</a:t>
                </a:r>
                <a:endParaRPr lang="en-US" sz="1000" dirty="0">
                  <a:solidFill>
                    <a:srgbClr val="000000"/>
                  </a:solidFill>
                </a:endParaRPr>
              </a:p>
            </p:txBody>
          </p:sp>
          <p:sp>
            <p:nvSpPr>
              <p:cNvPr id="174" name="Rounded Rectangle 173"/>
              <p:cNvSpPr/>
              <p:nvPr/>
            </p:nvSpPr>
            <p:spPr bwMode="auto">
              <a:xfrm>
                <a:off x="6299200" y="2343041"/>
                <a:ext cx="2481253" cy="641459"/>
              </a:xfrm>
              <a:prstGeom prst="roundRect">
                <a:avLst>
                  <a:gd name="adj" fmla="val 6990"/>
                </a:avLst>
              </a:prstGeom>
              <a:noFill/>
              <a:ln w="19050" cmpd="sng">
                <a:solidFill>
                  <a:schemeClr val="tx2"/>
                </a:solidFill>
                <a:round/>
                <a:headEnd/>
                <a:tailEnd/>
              </a:ln>
              <a:effectLst/>
            </p:spPr>
            <p:txBody>
              <a:bodyPr wrap="none" rtlCol="0" anchor="ctr"/>
              <a:lstStyle/>
              <a:p>
                <a:pPr algn="ctr" fontAlgn="base">
                  <a:lnSpc>
                    <a:spcPct val="90000"/>
                  </a:lnSpc>
                  <a:spcBef>
                    <a:spcPct val="0"/>
                  </a:spcBef>
                  <a:spcAft>
                    <a:spcPct val="0"/>
                  </a:spcAft>
                </a:pPr>
                <a:endParaRPr lang="en-US" dirty="0">
                  <a:solidFill>
                    <a:schemeClr val="bg1"/>
                  </a:solidFill>
                  <a:effectLst>
                    <a:outerShdw blurRad="38100" dist="38100" dir="2700000" algn="tl">
                      <a:srgbClr val="000000">
                        <a:alpha val="43137"/>
                      </a:srgbClr>
                    </a:outerShdw>
                  </a:effectLst>
                </a:endParaRPr>
              </a:p>
            </p:txBody>
          </p:sp>
        </p:grpSp>
      </p:grpSp>
      <p:grpSp>
        <p:nvGrpSpPr>
          <p:cNvPr id="11" name="Group 10"/>
          <p:cNvGrpSpPr/>
          <p:nvPr/>
        </p:nvGrpSpPr>
        <p:grpSpPr>
          <a:xfrm>
            <a:off x="5629286" y="4724291"/>
            <a:ext cx="3168773" cy="641459"/>
            <a:chOff x="5629286" y="4724291"/>
            <a:chExt cx="3168773" cy="641459"/>
          </a:xfrm>
        </p:grpSpPr>
        <p:grpSp>
          <p:nvGrpSpPr>
            <p:cNvPr id="10" name="Group 9"/>
            <p:cNvGrpSpPr/>
            <p:nvPr/>
          </p:nvGrpSpPr>
          <p:grpSpPr>
            <a:xfrm>
              <a:off x="5629286" y="4726766"/>
              <a:ext cx="3168773" cy="369053"/>
              <a:chOff x="5629286" y="4726766"/>
              <a:chExt cx="3168773" cy="369053"/>
            </a:xfrm>
          </p:grpSpPr>
          <p:cxnSp>
            <p:nvCxnSpPr>
              <p:cNvPr id="132" name="Straight Connector 131"/>
              <p:cNvCxnSpPr/>
              <p:nvPr/>
            </p:nvCxnSpPr>
            <p:spPr>
              <a:xfrm>
                <a:off x="5805816" y="4887312"/>
                <a:ext cx="493384" cy="208507"/>
              </a:xfrm>
              <a:prstGeom prst="line">
                <a:avLst/>
              </a:prstGeom>
              <a:ln w="19050" cmpd="sng">
                <a:solidFill>
                  <a:srgbClr val="F68B1F"/>
                </a:solidFill>
              </a:ln>
            </p:spPr>
            <p:style>
              <a:lnRef idx="1">
                <a:schemeClr val="accent1"/>
              </a:lnRef>
              <a:fillRef idx="0">
                <a:schemeClr val="accent1"/>
              </a:fillRef>
              <a:effectRef idx="0">
                <a:schemeClr val="accent1"/>
              </a:effectRef>
              <a:fontRef idx="minor">
                <a:schemeClr val="tx1"/>
              </a:fontRef>
            </p:style>
          </p:cxnSp>
          <p:sp>
            <p:nvSpPr>
              <p:cNvPr id="140" name="Oval 139"/>
              <p:cNvSpPr/>
              <p:nvPr/>
            </p:nvSpPr>
            <p:spPr bwMode="auto">
              <a:xfrm>
                <a:off x="5629286" y="4770474"/>
                <a:ext cx="182880" cy="182880"/>
              </a:xfrm>
              <a:prstGeom prst="ellipse">
                <a:avLst/>
              </a:prstGeom>
              <a:noFill/>
              <a:ln w="19050" cmpd="sng">
                <a:solidFill>
                  <a:srgbClr val="F68B1F"/>
                </a:solidFill>
                <a:round/>
                <a:headEnd/>
                <a:tailEnd/>
              </a:ln>
              <a:effectLst/>
            </p:spPr>
            <p:txBody>
              <a:bodyPr wrap="none" rtlCol="0" anchor="ctr"/>
              <a:lstStyle/>
              <a:p>
                <a:pPr fontAlgn="base">
                  <a:lnSpc>
                    <a:spcPct val="90000"/>
                  </a:lnSpc>
                  <a:spcBef>
                    <a:spcPct val="0"/>
                  </a:spcBef>
                  <a:spcAft>
                    <a:spcPct val="0"/>
                  </a:spcAft>
                </a:pPr>
                <a:endParaRPr lang="en-US" dirty="0">
                  <a:solidFill>
                    <a:schemeClr val="bg1"/>
                  </a:solidFill>
                  <a:effectLst>
                    <a:outerShdw blurRad="38100" dist="38100" dir="2700000" algn="tl">
                      <a:srgbClr val="000000">
                        <a:alpha val="43137"/>
                      </a:srgbClr>
                    </a:outerShdw>
                  </a:effectLst>
                </a:endParaRPr>
              </a:p>
            </p:txBody>
          </p:sp>
          <p:grpSp>
            <p:nvGrpSpPr>
              <p:cNvPr id="38" name="Group 37"/>
              <p:cNvGrpSpPr/>
              <p:nvPr/>
            </p:nvGrpSpPr>
            <p:grpSpPr>
              <a:xfrm>
                <a:off x="6311899" y="4726766"/>
                <a:ext cx="2486160" cy="307777"/>
                <a:chOff x="6311899" y="4688666"/>
                <a:chExt cx="2486160" cy="307777"/>
              </a:xfrm>
            </p:grpSpPr>
            <p:sp>
              <p:nvSpPr>
                <p:cNvPr id="119" name="TextBox 118"/>
                <p:cNvSpPr txBox="1"/>
                <p:nvPr/>
              </p:nvSpPr>
              <p:spPr>
                <a:xfrm>
                  <a:off x="8446670" y="4688666"/>
                  <a:ext cx="351389" cy="307777"/>
                </a:xfrm>
                <a:prstGeom prst="rect">
                  <a:avLst/>
                </a:prstGeom>
                <a:noFill/>
              </p:spPr>
              <p:txBody>
                <a:bodyPr wrap="square" rtlCol="0">
                  <a:spAutoFit/>
                </a:bodyPr>
                <a:lstStyle/>
                <a:p>
                  <a:pPr algn="ctr"/>
                  <a:r>
                    <a:rPr lang="en-US" sz="1400" b="1" dirty="0" smtClean="0">
                      <a:solidFill>
                        <a:srgbClr val="F68B1F"/>
                      </a:solidFill>
                    </a:rPr>
                    <a:t>4</a:t>
                  </a:r>
                  <a:endParaRPr lang="en-US" sz="1400" b="1" dirty="0">
                    <a:solidFill>
                      <a:srgbClr val="F68B1F"/>
                    </a:solidFill>
                  </a:endParaRPr>
                </a:p>
              </p:txBody>
            </p:sp>
            <p:sp>
              <p:nvSpPr>
                <p:cNvPr id="163" name="TextBox 162"/>
                <p:cNvSpPr txBox="1"/>
                <p:nvPr/>
              </p:nvSpPr>
              <p:spPr>
                <a:xfrm>
                  <a:off x="6311899" y="4722339"/>
                  <a:ext cx="2247901" cy="246221"/>
                </a:xfrm>
                <a:prstGeom prst="rect">
                  <a:avLst/>
                </a:prstGeom>
                <a:noFill/>
              </p:spPr>
              <p:txBody>
                <a:bodyPr wrap="square" rtlCol="0">
                  <a:spAutoFit/>
                </a:bodyPr>
                <a:lstStyle/>
                <a:p>
                  <a:r>
                    <a:rPr lang="en-US" sz="1000" dirty="0" smtClean="0">
                      <a:solidFill>
                        <a:srgbClr val="000000"/>
                      </a:solidFill>
                    </a:rPr>
                    <a:t>Cisco Cloud Portal PDI</a:t>
                  </a:r>
                  <a:endParaRPr lang="en-US" sz="1000" dirty="0">
                    <a:solidFill>
                      <a:srgbClr val="000000"/>
                    </a:solidFill>
                  </a:endParaRPr>
                </a:p>
              </p:txBody>
            </p:sp>
          </p:grpSp>
        </p:grpSp>
        <p:sp>
          <p:nvSpPr>
            <p:cNvPr id="177" name="Rounded Rectangle 176"/>
            <p:cNvSpPr/>
            <p:nvPr/>
          </p:nvSpPr>
          <p:spPr bwMode="auto">
            <a:xfrm>
              <a:off x="6299200" y="4724291"/>
              <a:ext cx="2481253" cy="641459"/>
            </a:xfrm>
            <a:prstGeom prst="roundRect">
              <a:avLst>
                <a:gd name="adj" fmla="val 6990"/>
              </a:avLst>
            </a:prstGeom>
            <a:noFill/>
            <a:ln w="19050" cmpd="sng">
              <a:solidFill>
                <a:srgbClr val="F78B1F"/>
              </a:solidFill>
              <a:round/>
              <a:headEnd/>
              <a:tailEnd/>
            </a:ln>
            <a:effectLst/>
          </p:spPr>
          <p:txBody>
            <a:bodyPr wrap="none" rtlCol="0" anchor="ctr"/>
            <a:lstStyle/>
            <a:p>
              <a:pPr algn="ctr" fontAlgn="base">
                <a:lnSpc>
                  <a:spcPct val="90000"/>
                </a:lnSpc>
                <a:spcBef>
                  <a:spcPct val="0"/>
                </a:spcBef>
                <a:spcAft>
                  <a:spcPct val="0"/>
                </a:spcAft>
              </a:pPr>
              <a:endParaRPr lang="en-US" dirty="0">
                <a:solidFill>
                  <a:schemeClr val="bg1"/>
                </a:solidFill>
                <a:effectLst>
                  <a:outerShdw blurRad="38100" dist="38100" dir="2700000" algn="tl">
                    <a:srgbClr val="000000">
                      <a:alpha val="43137"/>
                    </a:srgbClr>
                  </a:outerShdw>
                </a:effectLst>
              </a:endParaRPr>
            </a:p>
          </p:txBody>
        </p:sp>
      </p:grpSp>
      <p:grpSp>
        <p:nvGrpSpPr>
          <p:cNvPr id="9" name="Group 8"/>
          <p:cNvGrpSpPr/>
          <p:nvPr/>
        </p:nvGrpSpPr>
        <p:grpSpPr>
          <a:xfrm>
            <a:off x="5246129" y="4771307"/>
            <a:ext cx="3542485" cy="1388193"/>
            <a:chOff x="5246129" y="4771307"/>
            <a:chExt cx="3542485" cy="1388193"/>
          </a:xfrm>
        </p:grpSpPr>
        <p:grpSp>
          <p:nvGrpSpPr>
            <p:cNvPr id="60" name="Group 59"/>
            <p:cNvGrpSpPr/>
            <p:nvPr/>
          </p:nvGrpSpPr>
          <p:grpSpPr>
            <a:xfrm>
              <a:off x="5246129" y="4771307"/>
              <a:ext cx="1053071" cy="1067464"/>
              <a:chOff x="5246129" y="4771307"/>
              <a:chExt cx="1053071" cy="1067464"/>
            </a:xfrm>
          </p:grpSpPr>
          <p:cxnSp>
            <p:nvCxnSpPr>
              <p:cNvPr id="131" name="Straight Connector 130"/>
              <p:cNvCxnSpPr>
                <a:stCxn id="139" idx="5"/>
                <a:endCxn id="178" idx="1"/>
              </p:cNvCxnSpPr>
              <p:nvPr/>
            </p:nvCxnSpPr>
            <p:spPr>
              <a:xfrm>
                <a:off x="5402227" y="4927405"/>
                <a:ext cx="896973" cy="911366"/>
              </a:xfrm>
              <a:prstGeom prst="line">
                <a:avLst/>
              </a:prstGeom>
              <a:ln w="19050" cmpd="sng">
                <a:solidFill>
                  <a:srgbClr val="F68B1F"/>
                </a:solidFill>
              </a:ln>
            </p:spPr>
            <p:style>
              <a:lnRef idx="1">
                <a:schemeClr val="accent1"/>
              </a:lnRef>
              <a:fillRef idx="0">
                <a:schemeClr val="accent1"/>
              </a:fillRef>
              <a:effectRef idx="0">
                <a:schemeClr val="accent1"/>
              </a:effectRef>
              <a:fontRef idx="minor">
                <a:schemeClr val="tx1"/>
              </a:fontRef>
            </p:style>
          </p:cxnSp>
          <p:sp>
            <p:nvSpPr>
              <p:cNvPr id="139" name="Oval 138"/>
              <p:cNvSpPr/>
              <p:nvPr/>
            </p:nvSpPr>
            <p:spPr bwMode="auto">
              <a:xfrm>
                <a:off x="5246129" y="4771307"/>
                <a:ext cx="182880" cy="182880"/>
              </a:xfrm>
              <a:prstGeom prst="ellipse">
                <a:avLst/>
              </a:prstGeom>
              <a:noFill/>
              <a:ln w="19050" cmpd="sng">
                <a:solidFill>
                  <a:srgbClr val="F68B1F"/>
                </a:solidFill>
                <a:round/>
                <a:headEnd/>
                <a:tailEnd/>
              </a:ln>
              <a:effectLst/>
            </p:spPr>
            <p:txBody>
              <a:bodyPr wrap="none" rtlCol="0" anchor="ctr"/>
              <a:lstStyle/>
              <a:p>
                <a:pPr algn="ctr" fontAlgn="base">
                  <a:lnSpc>
                    <a:spcPct val="90000"/>
                  </a:lnSpc>
                  <a:spcBef>
                    <a:spcPct val="0"/>
                  </a:spcBef>
                  <a:spcAft>
                    <a:spcPct val="0"/>
                  </a:spcAft>
                </a:pPr>
                <a:endParaRPr lang="en-US" dirty="0">
                  <a:solidFill>
                    <a:schemeClr val="bg1"/>
                  </a:solidFill>
                  <a:effectLst>
                    <a:outerShdw blurRad="38100" dist="38100" dir="2700000" algn="tl">
                      <a:srgbClr val="000000">
                        <a:alpha val="43137"/>
                      </a:srgbClr>
                    </a:outerShdw>
                  </a:effectLst>
                </a:endParaRPr>
              </a:p>
            </p:txBody>
          </p:sp>
        </p:grpSp>
        <p:grpSp>
          <p:nvGrpSpPr>
            <p:cNvPr id="37" name="Group 36"/>
            <p:cNvGrpSpPr/>
            <p:nvPr/>
          </p:nvGrpSpPr>
          <p:grpSpPr>
            <a:xfrm>
              <a:off x="6311899" y="5503458"/>
              <a:ext cx="2476715" cy="307777"/>
              <a:chOff x="6311899" y="5465358"/>
              <a:chExt cx="2476715" cy="307777"/>
            </a:xfrm>
          </p:grpSpPr>
          <p:sp>
            <p:nvSpPr>
              <p:cNvPr id="120" name="TextBox 119"/>
              <p:cNvSpPr txBox="1"/>
              <p:nvPr/>
            </p:nvSpPr>
            <p:spPr>
              <a:xfrm>
                <a:off x="8437225" y="5465358"/>
                <a:ext cx="351389" cy="307777"/>
              </a:xfrm>
              <a:prstGeom prst="rect">
                <a:avLst/>
              </a:prstGeom>
              <a:noFill/>
            </p:spPr>
            <p:txBody>
              <a:bodyPr wrap="square" rtlCol="0">
                <a:spAutoFit/>
              </a:bodyPr>
              <a:lstStyle/>
              <a:p>
                <a:pPr algn="ctr"/>
                <a:r>
                  <a:rPr lang="en-US" sz="1400" b="1" dirty="0" smtClean="0">
                    <a:solidFill>
                      <a:srgbClr val="F68B1F"/>
                    </a:solidFill>
                  </a:rPr>
                  <a:t>3</a:t>
                </a:r>
                <a:endParaRPr lang="en-US" sz="1200" b="1" dirty="0">
                  <a:solidFill>
                    <a:srgbClr val="F68B1F"/>
                  </a:solidFill>
                </a:endParaRPr>
              </a:p>
            </p:txBody>
          </p:sp>
          <p:sp>
            <p:nvSpPr>
              <p:cNvPr id="148" name="TextBox 147"/>
              <p:cNvSpPr txBox="1"/>
              <p:nvPr/>
            </p:nvSpPr>
            <p:spPr>
              <a:xfrm>
                <a:off x="6311899" y="5528676"/>
                <a:ext cx="2336801" cy="238527"/>
              </a:xfrm>
              <a:prstGeom prst="rect">
                <a:avLst/>
              </a:prstGeom>
              <a:noFill/>
              <a:ln>
                <a:noFill/>
              </a:ln>
            </p:spPr>
            <p:txBody>
              <a:bodyPr wrap="square" rtlCol="0">
                <a:spAutoFit/>
              </a:bodyPr>
              <a:lstStyle/>
              <a:p>
                <a:pPr>
                  <a:lnSpc>
                    <a:spcPct val="95000"/>
                  </a:lnSpc>
                </a:pPr>
                <a:r>
                  <a:rPr lang="en-US" sz="1000" dirty="0" smtClean="0">
                    <a:solidFill>
                      <a:srgbClr val="000000"/>
                    </a:solidFill>
                  </a:rPr>
                  <a:t>ITPA for SAP PDI</a:t>
                </a:r>
                <a:endParaRPr lang="en-US" sz="1000" dirty="0">
                  <a:solidFill>
                    <a:srgbClr val="000000"/>
                  </a:solidFill>
                </a:endParaRPr>
              </a:p>
            </p:txBody>
          </p:sp>
        </p:grpSp>
        <p:sp>
          <p:nvSpPr>
            <p:cNvPr id="178" name="Rounded Rectangle 177"/>
            <p:cNvSpPr/>
            <p:nvPr/>
          </p:nvSpPr>
          <p:spPr bwMode="auto">
            <a:xfrm>
              <a:off x="6299200" y="5518041"/>
              <a:ext cx="2481253" cy="641459"/>
            </a:xfrm>
            <a:prstGeom prst="roundRect">
              <a:avLst>
                <a:gd name="adj" fmla="val 6990"/>
              </a:avLst>
            </a:prstGeom>
            <a:noFill/>
            <a:ln w="19050" cmpd="sng">
              <a:solidFill>
                <a:srgbClr val="F78B1F"/>
              </a:solidFill>
              <a:round/>
              <a:headEnd/>
              <a:tailEnd/>
            </a:ln>
            <a:effectLst/>
          </p:spPr>
          <p:txBody>
            <a:bodyPr wrap="none" rtlCol="0" anchor="ctr"/>
            <a:lstStyle/>
            <a:p>
              <a:pPr algn="ctr" fontAlgn="base">
                <a:lnSpc>
                  <a:spcPct val="90000"/>
                </a:lnSpc>
                <a:spcBef>
                  <a:spcPct val="0"/>
                </a:spcBef>
                <a:spcAft>
                  <a:spcPct val="0"/>
                </a:spcAft>
              </a:pPr>
              <a:endParaRPr lang="en-US" dirty="0">
                <a:solidFill>
                  <a:schemeClr val="bg1"/>
                </a:solidFill>
                <a:effectLst>
                  <a:outerShdw blurRad="38100" dist="38100" dir="2700000" algn="tl">
                    <a:srgbClr val="000000">
                      <a:alpha val="43137"/>
                    </a:srgbClr>
                  </a:outerShdw>
                </a:effectLst>
              </a:endParaRPr>
            </a:p>
          </p:txBody>
        </p:sp>
      </p:grpSp>
      <p:grpSp>
        <p:nvGrpSpPr>
          <p:cNvPr id="19" name="Group 18"/>
          <p:cNvGrpSpPr/>
          <p:nvPr/>
        </p:nvGrpSpPr>
        <p:grpSpPr>
          <a:xfrm>
            <a:off x="340507" y="2343041"/>
            <a:ext cx="3185617" cy="1367856"/>
            <a:chOff x="340507" y="2343041"/>
            <a:chExt cx="3185617" cy="1367856"/>
          </a:xfrm>
        </p:grpSpPr>
        <p:sp>
          <p:nvSpPr>
            <p:cNvPr id="112" name="TextBox 111"/>
            <p:cNvSpPr txBox="1"/>
            <p:nvPr/>
          </p:nvSpPr>
          <p:spPr>
            <a:xfrm>
              <a:off x="340507" y="2349591"/>
              <a:ext cx="351389" cy="307777"/>
            </a:xfrm>
            <a:prstGeom prst="rect">
              <a:avLst/>
            </a:prstGeom>
            <a:noFill/>
          </p:spPr>
          <p:txBody>
            <a:bodyPr wrap="square" rtlCol="0">
              <a:spAutoFit/>
            </a:bodyPr>
            <a:lstStyle/>
            <a:p>
              <a:pPr algn="ctr"/>
              <a:r>
                <a:rPr lang="en-US" sz="1400" b="1" dirty="0" smtClean="0">
                  <a:solidFill>
                    <a:schemeClr val="tx2"/>
                  </a:solidFill>
                </a:rPr>
                <a:t>9</a:t>
              </a:r>
              <a:endParaRPr lang="en-US" sz="1400" b="1" dirty="0">
                <a:solidFill>
                  <a:schemeClr val="tx2"/>
                </a:solidFill>
              </a:endParaRPr>
            </a:p>
          </p:txBody>
        </p:sp>
        <p:grpSp>
          <p:nvGrpSpPr>
            <p:cNvPr id="15" name="Group 14"/>
            <p:cNvGrpSpPr/>
            <p:nvPr/>
          </p:nvGrpSpPr>
          <p:grpSpPr>
            <a:xfrm>
              <a:off x="342900" y="2343041"/>
              <a:ext cx="3183224" cy="1367856"/>
              <a:chOff x="342900" y="2343041"/>
              <a:chExt cx="3183224" cy="1367856"/>
            </a:xfrm>
          </p:grpSpPr>
          <p:sp>
            <p:nvSpPr>
              <p:cNvPr id="104" name="TextBox 103"/>
              <p:cNvSpPr txBox="1"/>
              <p:nvPr/>
            </p:nvSpPr>
            <p:spPr>
              <a:xfrm>
                <a:off x="539750" y="2385155"/>
                <a:ext cx="2249534" cy="246221"/>
              </a:xfrm>
              <a:prstGeom prst="rect">
                <a:avLst/>
              </a:prstGeom>
              <a:noFill/>
            </p:spPr>
            <p:txBody>
              <a:bodyPr wrap="square" rtlCol="0">
                <a:spAutoFit/>
              </a:bodyPr>
              <a:lstStyle/>
              <a:p>
                <a:pPr algn="r"/>
                <a:r>
                  <a:rPr lang="en-US" sz="1000" dirty="0" smtClean="0">
                    <a:solidFill>
                      <a:srgbClr val="000000"/>
                    </a:solidFill>
                  </a:rPr>
                  <a:t>Borderless Network PDI</a:t>
                </a:r>
                <a:endParaRPr lang="en-US" sz="1000" dirty="0">
                  <a:solidFill>
                    <a:srgbClr val="000000"/>
                  </a:solidFill>
                </a:endParaRPr>
              </a:p>
            </p:txBody>
          </p:sp>
          <p:grpSp>
            <p:nvGrpSpPr>
              <p:cNvPr id="47" name="Group 46"/>
              <p:cNvGrpSpPr/>
              <p:nvPr/>
            </p:nvGrpSpPr>
            <p:grpSpPr>
              <a:xfrm>
                <a:off x="2816534" y="2663771"/>
                <a:ext cx="709590" cy="1047126"/>
                <a:chOff x="2824156" y="2600103"/>
                <a:chExt cx="708492" cy="1093744"/>
              </a:xfrm>
            </p:grpSpPr>
            <p:cxnSp>
              <p:nvCxnSpPr>
                <p:cNvPr id="121" name="Straight Connector 120"/>
                <p:cNvCxnSpPr>
                  <a:stCxn id="189" idx="3"/>
                  <a:endCxn id="122" idx="1"/>
                </p:cNvCxnSpPr>
                <p:nvPr/>
              </p:nvCxnSpPr>
              <p:spPr>
                <a:xfrm>
                  <a:off x="2824155" y="2600103"/>
                  <a:ext cx="552396" cy="937647"/>
                </a:xfrm>
                <a:prstGeom prst="line">
                  <a:avLst/>
                </a:prstGeom>
                <a:ln w="1905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22" name="Oval 121"/>
                <p:cNvSpPr/>
                <p:nvPr/>
              </p:nvSpPr>
              <p:spPr bwMode="auto">
                <a:xfrm>
                  <a:off x="3349768" y="3510968"/>
                  <a:ext cx="182880" cy="182879"/>
                </a:xfrm>
                <a:prstGeom prst="ellipse">
                  <a:avLst/>
                </a:prstGeom>
                <a:noFill/>
                <a:ln w="19050" cmpd="sng">
                  <a:solidFill>
                    <a:schemeClr val="tx2"/>
                  </a:solidFill>
                  <a:round/>
                  <a:headEnd/>
                  <a:tailEnd/>
                </a:ln>
                <a:effectLst/>
              </p:spPr>
              <p:txBody>
                <a:bodyPr wrap="none" rtlCol="0" anchor="ctr"/>
                <a:lstStyle/>
                <a:p>
                  <a:pPr algn="ctr" fontAlgn="base">
                    <a:lnSpc>
                      <a:spcPct val="90000"/>
                    </a:lnSpc>
                    <a:spcBef>
                      <a:spcPct val="0"/>
                    </a:spcBef>
                    <a:spcAft>
                      <a:spcPct val="0"/>
                    </a:spcAft>
                  </a:pPr>
                  <a:endParaRPr lang="en-US" dirty="0">
                    <a:solidFill>
                      <a:schemeClr val="bg1"/>
                    </a:solidFill>
                    <a:effectLst>
                      <a:outerShdw blurRad="38100" dist="38100" dir="2700000" algn="tl">
                        <a:srgbClr val="000000">
                          <a:alpha val="43137"/>
                        </a:srgbClr>
                      </a:outerShdw>
                    </a:effectLst>
                  </a:endParaRPr>
                </a:p>
              </p:txBody>
            </p:sp>
          </p:grpSp>
          <p:sp>
            <p:nvSpPr>
              <p:cNvPr id="189" name="Rounded Rectangle 188"/>
              <p:cNvSpPr/>
              <p:nvPr/>
            </p:nvSpPr>
            <p:spPr bwMode="auto">
              <a:xfrm>
                <a:off x="342900" y="2343041"/>
                <a:ext cx="2481253" cy="641459"/>
              </a:xfrm>
              <a:prstGeom prst="roundRect">
                <a:avLst>
                  <a:gd name="adj" fmla="val 6990"/>
                </a:avLst>
              </a:prstGeom>
              <a:noFill/>
              <a:ln w="19050" cmpd="sng">
                <a:solidFill>
                  <a:schemeClr val="tx2"/>
                </a:solidFill>
                <a:round/>
                <a:headEnd/>
                <a:tailEnd/>
              </a:ln>
              <a:effectLst/>
            </p:spPr>
            <p:txBody>
              <a:bodyPr wrap="none" rtlCol="0" anchor="ctr"/>
              <a:lstStyle/>
              <a:p>
                <a:pPr algn="ctr" fontAlgn="base">
                  <a:lnSpc>
                    <a:spcPct val="90000"/>
                  </a:lnSpc>
                  <a:spcBef>
                    <a:spcPct val="0"/>
                  </a:spcBef>
                  <a:spcAft>
                    <a:spcPct val="0"/>
                  </a:spcAft>
                </a:pPr>
                <a:endParaRPr lang="en-US" dirty="0">
                  <a:solidFill>
                    <a:schemeClr val="bg1"/>
                  </a:solidFill>
                  <a:effectLst>
                    <a:outerShdw blurRad="38100" dist="38100" dir="2700000" algn="tl">
                      <a:srgbClr val="000000">
                        <a:alpha val="43137"/>
                      </a:srgbClr>
                    </a:outerShdw>
                  </a:effectLst>
                </a:endParaRPr>
              </a:p>
            </p:txBody>
          </p:sp>
        </p:grpSp>
      </p:grpSp>
      <p:grpSp>
        <p:nvGrpSpPr>
          <p:cNvPr id="18" name="Group 17"/>
          <p:cNvGrpSpPr/>
          <p:nvPr/>
        </p:nvGrpSpPr>
        <p:grpSpPr>
          <a:xfrm>
            <a:off x="325791" y="3136791"/>
            <a:ext cx="3515431" cy="799606"/>
            <a:chOff x="325791" y="3136791"/>
            <a:chExt cx="3515431" cy="799606"/>
          </a:xfrm>
        </p:grpSpPr>
        <p:sp>
          <p:nvSpPr>
            <p:cNvPr id="113" name="TextBox 112"/>
            <p:cNvSpPr txBox="1"/>
            <p:nvPr/>
          </p:nvSpPr>
          <p:spPr>
            <a:xfrm>
              <a:off x="325791" y="3147421"/>
              <a:ext cx="351389" cy="307777"/>
            </a:xfrm>
            <a:prstGeom prst="rect">
              <a:avLst/>
            </a:prstGeom>
            <a:noFill/>
          </p:spPr>
          <p:txBody>
            <a:bodyPr wrap="square" rtlCol="0">
              <a:spAutoFit/>
            </a:bodyPr>
            <a:lstStyle/>
            <a:p>
              <a:pPr algn="ctr"/>
              <a:r>
                <a:rPr lang="en-US" sz="1400" b="1" dirty="0" smtClean="0">
                  <a:solidFill>
                    <a:schemeClr val="accent6">
                      <a:lumMod val="75000"/>
                    </a:schemeClr>
                  </a:solidFill>
                </a:rPr>
                <a:t>8</a:t>
              </a:r>
              <a:endParaRPr lang="en-US" sz="1400" b="1" dirty="0">
                <a:solidFill>
                  <a:schemeClr val="accent6">
                    <a:lumMod val="75000"/>
                  </a:schemeClr>
                </a:solidFill>
              </a:endParaRPr>
            </a:p>
          </p:txBody>
        </p:sp>
        <p:grpSp>
          <p:nvGrpSpPr>
            <p:cNvPr id="13" name="Group 12"/>
            <p:cNvGrpSpPr/>
            <p:nvPr/>
          </p:nvGrpSpPr>
          <p:grpSpPr>
            <a:xfrm>
              <a:off x="342900" y="3136791"/>
              <a:ext cx="3498322" cy="799606"/>
              <a:chOff x="342900" y="3136791"/>
              <a:chExt cx="3498322" cy="799606"/>
            </a:xfrm>
          </p:grpSpPr>
          <p:sp>
            <p:nvSpPr>
              <p:cNvPr id="103" name="TextBox 102"/>
              <p:cNvSpPr txBox="1"/>
              <p:nvPr/>
            </p:nvSpPr>
            <p:spPr>
              <a:xfrm>
                <a:off x="492651" y="3172343"/>
                <a:ext cx="2296633" cy="400110"/>
              </a:xfrm>
              <a:prstGeom prst="rect">
                <a:avLst/>
              </a:prstGeom>
              <a:noFill/>
            </p:spPr>
            <p:txBody>
              <a:bodyPr wrap="square" rtlCol="0">
                <a:spAutoFit/>
              </a:bodyPr>
              <a:lstStyle/>
              <a:p>
                <a:pPr algn="r"/>
                <a:r>
                  <a:rPr lang="en-US" sz="1000" dirty="0" smtClean="0">
                    <a:solidFill>
                      <a:srgbClr val="000000"/>
                    </a:solidFill>
                  </a:rPr>
                  <a:t>SAP HANA Rapid Deployment Solutions</a:t>
                </a:r>
                <a:endParaRPr lang="en-US" sz="1000" dirty="0">
                  <a:solidFill>
                    <a:srgbClr val="000000"/>
                  </a:solidFill>
                </a:endParaRPr>
              </a:p>
            </p:txBody>
          </p:sp>
          <p:grpSp>
            <p:nvGrpSpPr>
              <p:cNvPr id="44" name="Group 43"/>
              <p:cNvGrpSpPr/>
              <p:nvPr/>
            </p:nvGrpSpPr>
            <p:grpSpPr>
              <a:xfrm>
                <a:off x="2824153" y="3457521"/>
                <a:ext cx="1017069" cy="478876"/>
                <a:chOff x="2824153" y="3457521"/>
                <a:chExt cx="1017069" cy="478876"/>
              </a:xfrm>
            </p:grpSpPr>
            <p:cxnSp>
              <p:nvCxnSpPr>
                <p:cNvPr id="123" name="Straight Connector 122"/>
                <p:cNvCxnSpPr>
                  <a:stCxn id="190" idx="3"/>
                  <a:endCxn id="124" idx="2"/>
                </p:cNvCxnSpPr>
                <p:nvPr/>
              </p:nvCxnSpPr>
              <p:spPr>
                <a:xfrm>
                  <a:off x="2824153" y="3457521"/>
                  <a:ext cx="834189" cy="387436"/>
                </a:xfrm>
                <a:prstGeom prst="line">
                  <a:avLst/>
                </a:prstGeom>
                <a:ln w="19050" cmpd="sng">
                  <a:solidFill>
                    <a:schemeClr val="accent6"/>
                  </a:solidFill>
                </a:ln>
              </p:spPr>
              <p:style>
                <a:lnRef idx="1">
                  <a:schemeClr val="accent1"/>
                </a:lnRef>
                <a:fillRef idx="0">
                  <a:schemeClr val="accent1"/>
                </a:fillRef>
                <a:effectRef idx="0">
                  <a:schemeClr val="accent1"/>
                </a:effectRef>
                <a:fontRef idx="minor">
                  <a:schemeClr val="tx1"/>
                </a:fontRef>
              </p:style>
            </p:cxnSp>
            <p:sp>
              <p:nvSpPr>
                <p:cNvPr id="124" name="Oval 123"/>
                <p:cNvSpPr/>
                <p:nvPr/>
              </p:nvSpPr>
              <p:spPr bwMode="auto">
                <a:xfrm>
                  <a:off x="3658342" y="3753517"/>
                  <a:ext cx="182880" cy="182880"/>
                </a:xfrm>
                <a:prstGeom prst="ellipse">
                  <a:avLst/>
                </a:prstGeom>
                <a:noFill/>
                <a:ln w="19050" cmpd="sng">
                  <a:solidFill>
                    <a:schemeClr val="accent6"/>
                  </a:solidFill>
                  <a:round/>
                  <a:headEnd/>
                  <a:tailEnd/>
                </a:ln>
                <a:effectLst/>
              </p:spPr>
              <p:txBody>
                <a:bodyPr wrap="none" rtlCol="0" anchor="ctr"/>
                <a:lstStyle/>
                <a:p>
                  <a:pPr algn="ctr" fontAlgn="base">
                    <a:lnSpc>
                      <a:spcPct val="90000"/>
                    </a:lnSpc>
                    <a:spcBef>
                      <a:spcPct val="0"/>
                    </a:spcBef>
                    <a:spcAft>
                      <a:spcPct val="0"/>
                    </a:spcAft>
                  </a:pPr>
                  <a:endParaRPr lang="en-US" dirty="0">
                    <a:solidFill>
                      <a:schemeClr val="bg1"/>
                    </a:solidFill>
                    <a:effectLst>
                      <a:outerShdw blurRad="38100" dist="38100" dir="2700000" algn="tl">
                        <a:srgbClr val="000000">
                          <a:alpha val="43137"/>
                        </a:srgbClr>
                      </a:outerShdw>
                    </a:effectLst>
                  </a:endParaRPr>
                </a:p>
              </p:txBody>
            </p:sp>
          </p:grpSp>
          <p:sp>
            <p:nvSpPr>
              <p:cNvPr id="190" name="Rounded Rectangle 189"/>
              <p:cNvSpPr/>
              <p:nvPr/>
            </p:nvSpPr>
            <p:spPr bwMode="auto">
              <a:xfrm>
                <a:off x="342900" y="3136791"/>
                <a:ext cx="2481253" cy="641459"/>
              </a:xfrm>
              <a:prstGeom prst="roundRect">
                <a:avLst>
                  <a:gd name="adj" fmla="val 6990"/>
                </a:avLst>
              </a:prstGeom>
              <a:noFill/>
              <a:ln w="19050" cmpd="sng">
                <a:solidFill>
                  <a:schemeClr val="accent6"/>
                </a:solidFill>
                <a:round/>
                <a:headEnd/>
                <a:tailEnd/>
              </a:ln>
              <a:effectLst/>
            </p:spPr>
            <p:txBody>
              <a:bodyPr wrap="none" rtlCol="0" anchor="ctr"/>
              <a:lstStyle/>
              <a:p>
                <a:pPr algn="ctr" fontAlgn="base">
                  <a:lnSpc>
                    <a:spcPct val="90000"/>
                  </a:lnSpc>
                  <a:spcBef>
                    <a:spcPct val="0"/>
                  </a:spcBef>
                  <a:spcAft>
                    <a:spcPct val="0"/>
                  </a:spcAft>
                </a:pPr>
                <a:endParaRPr lang="en-US" dirty="0">
                  <a:solidFill>
                    <a:schemeClr val="bg1"/>
                  </a:solidFill>
                  <a:effectLst>
                    <a:outerShdw blurRad="38100" dist="38100" dir="2700000" algn="tl">
                      <a:srgbClr val="000000">
                        <a:alpha val="43137"/>
                      </a:srgbClr>
                    </a:outerShdw>
                  </a:effectLst>
                </a:endParaRPr>
              </a:p>
            </p:txBody>
          </p:sp>
        </p:grpSp>
      </p:grpSp>
      <p:grpSp>
        <p:nvGrpSpPr>
          <p:cNvPr id="17" name="Group 16"/>
          <p:cNvGrpSpPr/>
          <p:nvPr/>
        </p:nvGrpSpPr>
        <p:grpSpPr>
          <a:xfrm>
            <a:off x="326480" y="3925766"/>
            <a:ext cx="3510510" cy="646234"/>
            <a:chOff x="326480" y="3925766"/>
            <a:chExt cx="3510510" cy="646234"/>
          </a:xfrm>
        </p:grpSpPr>
        <p:sp>
          <p:nvSpPr>
            <p:cNvPr id="114" name="TextBox 113"/>
            <p:cNvSpPr txBox="1"/>
            <p:nvPr/>
          </p:nvSpPr>
          <p:spPr>
            <a:xfrm>
              <a:off x="326480" y="3925766"/>
              <a:ext cx="351389" cy="307777"/>
            </a:xfrm>
            <a:prstGeom prst="rect">
              <a:avLst/>
            </a:prstGeom>
            <a:noFill/>
          </p:spPr>
          <p:txBody>
            <a:bodyPr wrap="square" rtlCol="0">
              <a:spAutoFit/>
            </a:bodyPr>
            <a:lstStyle/>
            <a:p>
              <a:pPr algn="ctr"/>
              <a:r>
                <a:rPr lang="en-US" sz="1400" b="1" dirty="0" smtClean="0">
                  <a:solidFill>
                    <a:schemeClr val="accent6">
                      <a:lumMod val="75000"/>
                    </a:schemeClr>
                  </a:solidFill>
                </a:rPr>
                <a:t>7</a:t>
              </a:r>
              <a:endParaRPr lang="en-US" sz="1400" b="1" dirty="0">
                <a:solidFill>
                  <a:schemeClr val="accent6">
                    <a:lumMod val="75000"/>
                  </a:schemeClr>
                </a:solidFill>
              </a:endParaRPr>
            </a:p>
          </p:txBody>
        </p:sp>
        <p:grpSp>
          <p:nvGrpSpPr>
            <p:cNvPr id="12" name="Group 11"/>
            <p:cNvGrpSpPr/>
            <p:nvPr/>
          </p:nvGrpSpPr>
          <p:grpSpPr>
            <a:xfrm>
              <a:off x="342900" y="3930541"/>
              <a:ext cx="3494090" cy="641459"/>
              <a:chOff x="342900" y="3930541"/>
              <a:chExt cx="3494090" cy="641459"/>
            </a:xfrm>
          </p:grpSpPr>
          <p:sp>
            <p:nvSpPr>
              <p:cNvPr id="71" name="TextBox 70"/>
              <p:cNvSpPr txBox="1"/>
              <p:nvPr/>
            </p:nvSpPr>
            <p:spPr>
              <a:xfrm>
                <a:off x="539738" y="3966200"/>
                <a:ext cx="2249546" cy="246221"/>
              </a:xfrm>
              <a:prstGeom prst="rect">
                <a:avLst/>
              </a:prstGeom>
              <a:noFill/>
            </p:spPr>
            <p:txBody>
              <a:bodyPr wrap="square" rtlCol="0">
                <a:spAutoFit/>
              </a:bodyPr>
              <a:lstStyle/>
              <a:p>
                <a:pPr algn="r"/>
                <a:r>
                  <a:rPr lang="en-US" sz="1000" dirty="0" smtClean="0">
                    <a:solidFill>
                      <a:srgbClr val="000000"/>
                    </a:solidFill>
                  </a:rPr>
                  <a:t>SAP OS/DB Migration Services</a:t>
                </a:r>
                <a:endParaRPr lang="en-US" sz="1000" dirty="0">
                  <a:solidFill>
                    <a:srgbClr val="000000"/>
                  </a:solidFill>
                </a:endParaRPr>
              </a:p>
            </p:txBody>
          </p:sp>
          <p:grpSp>
            <p:nvGrpSpPr>
              <p:cNvPr id="50" name="Group 49"/>
              <p:cNvGrpSpPr/>
              <p:nvPr/>
            </p:nvGrpSpPr>
            <p:grpSpPr>
              <a:xfrm>
                <a:off x="2824153" y="3965128"/>
                <a:ext cx="1012837" cy="293763"/>
                <a:chOff x="2824153" y="3957508"/>
                <a:chExt cx="1012837" cy="293763"/>
              </a:xfrm>
            </p:grpSpPr>
            <p:cxnSp>
              <p:nvCxnSpPr>
                <p:cNvPr id="125" name="Straight Connector 124"/>
                <p:cNvCxnSpPr>
                  <a:stCxn id="191" idx="3"/>
                  <a:endCxn id="126" idx="2"/>
                </p:cNvCxnSpPr>
                <p:nvPr/>
              </p:nvCxnSpPr>
              <p:spPr>
                <a:xfrm flipV="1">
                  <a:off x="2824153" y="4048948"/>
                  <a:ext cx="829957" cy="202323"/>
                </a:xfrm>
                <a:prstGeom prst="line">
                  <a:avLst/>
                </a:prstGeom>
                <a:ln w="19050" cmpd="sng">
                  <a:solidFill>
                    <a:schemeClr val="accent6"/>
                  </a:solidFill>
                </a:ln>
              </p:spPr>
              <p:style>
                <a:lnRef idx="1">
                  <a:schemeClr val="accent1"/>
                </a:lnRef>
                <a:fillRef idx="0">
                  <a:schemeClr val="accent1"/>
                </a:fillRef>
                <a:effectRef idx="0">
                  <a:schemeClr val="accent1"/>
                </a:effectRef>
                <a:fontRef idx="minor">
                  <a:schemeClr val="tx1"/>
                </a:fontRef>
              </p:style>
            </p:cxnSp>
            <p:sp>
              <p:nvSpPr>
                <p:cNvPr id="126" name="Oval 125"/>
                <p:cNvSpPr/>
                <p:nvPr/>
              </p:nvSpPr>
              <p:spPr bwMode="auto">
                <a:xfrm>
                  <a:off x="3654110" y="3957508"/>
                  <a:ext cx="182880" cy="182880"/>
                </a:xfrm>
                <a:prstGeom prst="ellipse">
                  <a:avLst/>
                </a:prstGeom>
                <a:noFill/>
                <a:ln w="19050" cmpd="sng">
                  <a:solidFill>
                    <a:schemeClr val="accent6"/>
                  </a:solidFill>
                  <a:round/>
                  <a:headEnd/>
                  <a:tailEnd/>
                </a:ln>
                <a:effectLst/>
              </p:spPr>
              <p:txBody>
                <a:bodyPr wrap="none" rtlCol="0" anchor="ctr"/>
                <a:lstStyle/>
                <a:p>
                  <a:pPr algn="ctr" fontAlgn="base">
                    <a:lnSpc>
                      <a:spcPct val="90000"/>
                    </a:lnSpc>
                    <a:spcBef>
                      <a:spcPct val="0"/>
                    </a:spcBef>
                    <a:spcAft>
                      <a:spcPct val="0"/>
                    </a:spcAft>
                  </a:pPr>
                  <a:endParaRPr lang="en-US" dirty="0">
                    <a:solidFill>
                      <a:schemeClr val="bg1"/>
                    </a:solidFill>
                    <a:effectLst>
                      <a:outerShdw blurRad="38100" dist="38100" dir="2700000" algn="tl">
                        <a:srgbClr val="000000">
                          <a:alpha val="43137"/>
                        </a:srgbClr>
                      </a:outerShdw>
                    </a:effectLst>
                  </a:endParaRPr>
                </a:p>
              </p:txBody>
            </p:sp>
          </p:grpSp>
          <p:sp>
            <p:nvSpPr>
              <p:cNvPr id="191" name="Rounded Rectangle 190"/>
              <p:cNvSpPr/>
              <p:nvPr/>
            </p:nvSpPr>
            <p:spPr bwMode="auto">
              <a:xfrm>
                <a:off x="342900" y="3930541"/>
                <a:ext cx="2481253" cy="641459"/>
              </a:xfrm>
              <a:prstGeom prst="roundRect">
                <a:avLst>
                  <a:gd name="adj" fmla="val 6990"/>
                </a:avLst>
              </a:prstGeom>
              <a:noFill/>
              <a:ln w="19050" cmpd="sng">
                <a:solidFill>
                  <a:schemeClr val="accent6"/>
                </a:solidFill>
                <a:round/>
                <a:headEnd/>
                <a:tailEnd/>
              </a:ln>
              <a:effectLst/>
            </p:spPr>
            <p:txBody>
              <a:bodyPr wrap="none" rtlCol="0" anchor="ctr"/>
              <a:lstStyle/>
              <a:p>
                <a:pPr algn="ctr" fontAlgn="base">
                  <a:lnSpc>
                    <a:spcPct val="90000"/>
                  </a:lnSpc>
                  <a:spcBef>
                    <a:spcPct val="0"/>
                  </a:spcBef>
                  <a:spcAft>
                    <a:spcPct val="0"/>
                  </a:spcAft>
                </a:pPr>
                <a:endParaRPr lang="en-US" dirty="0">
                  <a:solidFill>
                    <a:schemeClr val="bg1"/>
                  </a:solidFill>
                  <a:effectLst>
                    <a:outerShdw blurRad="38100" dist="38100" dir="2700000" algn="tl">
                      <a:srgbClr val="000000">
                        <a:alpha val="43137"/>
                      </a:srgbClr>
                    </a:outerShdw>
                  </a:effectLst>
                </a:endParaRPr>
              </a:p>
            </p:txBody>
          </p:sp>
        </p:grpSp>
      </p:grpSp>
      <p:grpSp>
        <p:nvGrpSpPr>
          <p:cNvPr id="21" name="Group 20"/>
          <p:cNvGrpSpPr/>
          <p:nvPr/>
        </p:nvGrpSpPr>
        <p:grpSpPr>
          <a:xfrm>
            <a:off x="339180" y="4169731"/>
            <a:ext cx="3502043" cy="1196019"/>
            <a:chOff x="339180" y="4169731"/>
            <a:chExt cx="3502043" cy="1196019"/>
          </a:xfrm>
        </p:grpSpPr>
        <p:sp>
          <p:nvSpPr>
            <p:cNvPr id="115" name="TextBox 114"/>
            <p:cNvSpPr txBox="1"/>
            <p:nvPr/>
          </p:nvSpPr>
          <p:spPr>
            <a:xfrm>
              <a:off x="339180" y="4718533"/>
              <a:ext cx="351389" cy="307777"/>
            </a:xfrm>
            <a:prstGeom prst="rect">
              <a:avLst/>
            </a:prstGeom>
            <a:noFill/>
          </p:spPr>
          <p:txBody>
            <a:bodyPr wrap="square" rtlCol="0">
              <a:spAutoFit/>
            </a:bodyPr>
            <a:lstStyle/>
            <a:p>
              <a:pPr algn="ctr"/>
              <a:r>
                <a:rPr lang="en-US" sz="1400" b="1" dirty="0" smtClean="0"/>
                <a:t>2</a:t>
              </a:r>
              <a:endParaRPr lang="en-US" sz="1400" b="1" dirty="0"/>
            </a:p>
          </p:txBody>
        </p:sp>
        <p:grpSp>
          <p:nvGrpSpPr>
            <p:cNvPr id="7" name="Group 6"/>
            <p:cNvGrpSpPr/>
            <p:nvPr/>
          </p:nvGrpSpPr>
          <p:grpSpPr>
            <a:xfrm>
              <a:off x="342900" y="4169731"/>
              <a:ext cx="3498323" cy="1196019"/>
              <a:chOff x="342900" y="4169731"/>
              <a:chExt cx="3498323" cy="1196019"/>
            </a:xfrm>
          </p:grpSpPr>
          <p:sp>
            <p:nvSpPr>
              <p:cNvPr id="109" name="TextBox 108"/>
              <p:cNvSpPr txBox="1"/>
              <p:nvPr/>
            </p:nvSpPr>
            <p:spPr>
              <a:xfrm>
                <a:off x="488938" y="4760439"/>
                <a:ext cx="2300346" cy="246221"/>
              </a:xfrm>
              <a:prstGeom prst="rect">
                <a:avLst/>
              </a:prstGeom>
              <a:noFill/>
            </p:spPr>
            <p:txBody>
              <a:bodyPr wrap="square" rtlCol="0">
                <a:spAutoFit/>
              </a:bodyPr>
              <a:lstStyle/>
              <a:p>
                <a:pPr algn="r"/>
                <a:r>
                  <a:rPr lang="en-US" sz="1000" dirty="0" smtClean="0">
                    <a:solidFill>
                      <a:srgbClr val="000000"/>
                    </a:solidFill>
                  </a:rPr>
                  <a:t>SAP Landscape Design</a:t>
                </a:r>
                <a:endParaRPr lang="en-US" sz="1000" dirty="0">
                  <a:solidFill>
                    <a:srgbClr val="000000"/>
                  </a:solidFill>
                </a:endParaRPr>
              </a:p>
            </p:txBody>
          </p:sp>
          <p:grpSp>
            <p:nvGrpSpPr>
              <p:cNvPr id="52" name="Group 51"/>
              <p:cNvGrpSpPr/>
              <p:nvPr/>
            </p:nvGrpSpPr>
            <p:grpSpPr>
              <a:xfrm>
                <a:off x="2819400" y="4169731"/>
                <a:ext cx="1021823" cy="685056"/>
                <a:chOff x="2819400" y="4162111"/>
                <a:chExt cx="1021823" cy="685056"/>
              </a:xfrm>
            </p:grpSpPr>
            <p:cxnSp>
              <p:nvCxnSpPr>
                <p:cNvPr id="127" name="Straight Connector 126"/>
                <p:cNvCxnSpPr>
                  <a:endCxn id="143" idx="2"/>
                </p:cNvCxnSpPr>
                <p:nvPr/>
              </p:nvCxnSpPr>
              <p:spPr>
                <a:xfrm flipV="1">
                  <a:off x="2819400" y="4253551"/>
                  <a:ext cx="838943" cy="593616"/>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Oval 142"/>
                <p:cNvSpPr/>
                <p:nvPr/>
              </p:nvSpPr>
              <p:spPr bwMode="auto">
                <a:xfrm>
                  <a:off x="3658343" y="4162111"/>
                  <a:ext cx="182880" cy="182880"/>
                </a:xfrm>
                <a:prstGeom prst="ellipse">
                  <a:avLst/>
                </a:prstGeom>
                <a:noFill/>
                <a:ln w="19050" cmpd="sng">
                  <a:solidFill>
                    <a:schemeClr val="tx1"/>
                  </a:solidFill>
                  <a:round/>
                  <a:headEnd/>
                  <a:tailEnd/>
                </a:ln>
                <a:effectLst/>
              </p:spPr>
              <p:txBody>
                <a:bodyPr wrap="none" rtlCol="0" anchor="ctr"/>
                <a:lstStyle/>
                <a:p>
                  <a:pPr algn="ctr" fontAlgn="base">
                    <a:lnSpc>
                      <a:spcPct val="90000"/>
                    </a:lnSpc>
                    <a:spcBef>
                      <a:spcPct val="0"/>
                    </a:spcBef>
                    <a:spcAft>
                      <a:spcPct val="0"/>
                    </a:spcAft>
                  </a:pPr>
                  <a:endParaRPr lang="en-US" dirty="0">
                    <a:solidFill>
                      <a:schemeClr val="bg1"/>
                    </a:solidFill>
                    <a:effectLst>
                      <a:outerShdw blurRad="38100" dist="38100" dir="2700000" algn="tl">
                        <a:srgbClr val="000000">
                          <a:alpha val="43137"/>
                        </a:srgbClr>
                      </a:outerShdw>
                    </a:effectLst>
                  </a:endParaRPr>
                </a:p>
              </p:txBody>
            </p:sp>
          </p:grpSp>
          <p:sp>
            <p:nvSpPr>
              <p:cNvPr id="192" name="Rounded Rectangle 191"/>
              <p:cNvSpPr/>
              <p:nvPr/>
            </p:nvSpPr>
            <p:spPr bwMode="auto">
              <a:xfrm>
                <a:off x="342900" y="4724291"/>
                <a:ext cx="2481253" cy="641459"/>
              </a:xfrm>
              <a:prstGeom prst="roundRect">
                <a:avLst>
                  <a:gd name="adj" fmla="val 6990"/>
                </a:avLst>
              </a:prstGeom>
              <a:noFill/>
              <a:ln w="19050" cmpd="sng">
                <a:solidFill>
                  <a:schemeClr val="tx1"/>
                </a:solidFill>
                <a:round/>
                <a:headEnd/>
                <a:tailEnd/>
              </a:ln>
              <a:effectLst/>
            </p:spPr>
            <p:txBody>
              <a:bodyPr wrap="none" rtlCol="0" anchor="ctr"/>
              <a:lstStyle/>
              <a:p>
                <a:pPr algn="ctr" fontAlgn="base">
                  <a:lnSpc>
                    <a:spcPct val="90000"/>
                  </a:lnSpc>
                  <a:spcBef>
                    <a:spcPct val="0"/>
                  </a:spcBef>
                  <a:spcAft>
                    <a:spcPct val="0"/>
                  </a:spcAft>
                </a:pPr>
                <a:endParaRPr lang="en-US" dirty="0">
                  <a:solidFill>
                    <a:schemeClr val="bg1"/>
                  </a:solidFill>
                  <a:effectLst>
                    <a:outerShdw blurRad="38100" dist="38100" dir="2700000" algn="tl">
                      <a:srgbClr val="000000">
                        <a:alpha val="43137"/>
                      </a:srgbClr>
                    </a:outerShdw>
                  </a:effectLst>
                </a:endParaRPr>
              </a:p>
            </p:txBody>
          </p:sp>
        </p:grpSp>
      </p:grpSp>
      <p:grpSp>
        <p:nvGrpSpPr>
          <p:cNvPr id="3" name="Group 2"/>
          <p:cNvGrpSpPr/>
          <p:nvPr/>
        </p:nvGrpSpPr>
        <p:grpSpPr>
          <a:xfrm>
            <a:off x="3298280" y="4376006"/>
            <a:ext cx="2522331" cy="1783494"/>
            <a:chOff x="3298280" y="4376006"/>
            <a:chExt cx="2522331" cy="1783494"/>
          </a:xfrm>
        </p:grpSpPr>
        <p:grpSp>
          <p:nvGrpSpPr>
            <p:cNvPr id="57" name="Group 56"/>
            <p:cNvGrpSpPr/>
            <p:nvPr/>
          </p:nvGrpSpPr>
          <p:grpSpPr>
            <a:xfrm>
              <a:off x="3660671" y="4376006"/>
              <a:ext cx="182880" cy="1144261"/>
              <a:chOff x="3653051" y="4376006"/>
              <a:chExt cx="182880" cy="1144261"/>
            </a:xfrm>
          </p:grpSpPr>
          <p:cxnSp>
            <p:nvCxnSpPr>
              <p:cNvPr id="135" name="Straight Connector 134"/>
              <p:cNvCxnSpPr>
                <a:endCxn id="144" idx="4"/>
              </p:cNvCxnSpPr>
              <p:nvPr/>
            </p:nvCxnSpPr>
            <p:spPr>
              <a:xfrm flipV="1">
                <a:off x="3744491" y="4558886"/>
                <a:ext cx="0" cy="961381"/>
              </a:xfrm>
              <a:prstGeom prst="line">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Oval 143"/>
              <p:cNvSpPr/>
              <p:nvPr/>
            </p:nvSpPr>
            <p:spPr bwMode="auto">
              <a:xfrm>
                <a:off x="3653051" y="4376006"/>
                <a:ext cx="182880" cy="182880"/>
              </a:xfrm>
              <a:prstGeom prst="ellipse">
                <a:avLst/>
              </a:prstGeom>
              <a:noFill/>
              <a:ln w="19050" cmpd="sng">
                <a:solidFill>
                  <a:schemeClr val="tx1"/>
                </a:solidFill>
                <a:round/>
                <a:headEnd/>
                <a:tailEnd/>
              </a:ln>
              <a:effectLst/>
            </p:spPr>
            <p:txBody>
              <a:bodyPr wrap="none" rtlCol="0" anchor="ctr"/>
              <a:lstStyle/>
              <a:p>
                <a:pPr algn="ctr" fontAlgn="base">
                  <a:lnSpc>
                    <a:spcPct val="90000"/>
                  </a:lnSpc>
                  <a:spcBef>
                    <a:spcPct val="0"/>
                  </a:spcBef>
                  <a:spcAft>
                    <a:spcPct val="0"/>
                  </a:spcAft>
                </a:pPr>
                <a:endParaRPr lang="en-US" dirty="0">
                  <a:solidFill>
                    <a:schemeClr val="bg1"/>
                  </a:solidFill>
                  <a:effectLst>
                    <a:outerShdw blurRad="38100" dist="38100" dir="2700000" algn="tl">
                      <a:srgbClr val="000000">
                        <a:alpha val="43137"/>
                      </a:srgbClr>
                    </a:outerShdw>
                  </a:effectLst>
                </a:endParaRPr>
              </a:p>
            </p:txBody>
          </p:sp>
        </p:grpSp>
        <p:grpSp>
          <p:nvGrpSpPr>
            <p:cNvPr id="165" name="Group 164"/>
            <p:cNvGrpSpPr/>
            <p:nvPr/>
          </p:nvGrpSpPr>
          <p:grpSpPr>
            <a:xfrm>
              <a:off x="3298280" y="5480533"/>
              <a:ext cx="2522331" cy="326227"/>
              <a:chOff x="364580" y="4667157"/>
              <a:chExt cx="2522331" cy="326227"/>
            </a:xfrm>
          </p:grpSpPr>
          <p:sp>
            <p:nvSpPr>
              <p:cNvPr id="167" name="TextBox 166"/>
              <p:cNvSpPr txBox="1"/>
              <p:nvPr/>
            </p:nvSpPr>
            <p:spPr>
              <a:xfrm>
                <a:off x="489250" y="4747163"/>
                <a:ext cx="2397661" cy="246221"/>
              </a:xfrm>
              <a:prstGeom prst="rect">
                <a:avLst/>
              </a:prstGeom>
              <a:noFill/>
            </p:spPr>
            <p:txBody>
              <a:bodyPr wrap="square" rtlCol="0">
                <a:spAutoFit/>
              </a:bodyPr>
              <a:lstStyle/>
              <a:p>
                <a:pPr algn="r"/>
                <a:r>
                  <a:rPr lang="en-US" sz="1000" dirty="0" smtClean="0">
                    <a:solidFill>
                      <a:srgbClr val="000000"/>
                    </a:solidFill>
                  </a:rPr>
                  <a:t>UCS Plan, Design, Implement for SAP</a:t>
                </a:r>
                <a:endParaRPr lang="en-US" sz="1000" dirty="0">
                  <a:solidFill>
                    <a:srgbClr val="000000"/>
                  </a:solidFill>
                </a:endParaRPr>
              </a:p>
            </p:txBody>
          </p:sp>
          <p:sp>
            <p:nvSpPr>
              <p:cNvPr id="168" name="TextBox 167"/>
              <p:cNvSpPr txBox="1"/>
              <p:nvPr/>
            </p:nvSpPr>
            <p:spPr>
              <a:xfrm>
                <a:off x="364580" y="4667157"/>
                <a:ext cx="351389" cy="307777"/>
              </a:xfrm>
              <a:prstGeom prst="rect">
                <a:avLst/>
              </a:prstGeom>
              <a:noFill/>
            </p:spPr>
            <p:txBody>
              <a:bodyPr wrap="square" rtlCol="0">
                <a:spAutoFit/>
              </a:bodyPr>
              <a:lstStyle/>
              <a:p>
                <a:pPr algn="ctr"/>
                <a:r>
                  <a:rPr lang="en-US" sz="1400" b="1" dirty="0" smtClean="0"/>
                  <a:t>1</a:t>
                </a:r>
                <a:endParaRPr lang="en-US" sz="1200" b="1" dirty="0"/>
              </a:p>
            </p:txBody>
          </p:sp>
        </p:grpSp>
        <p:sp>
          <p:nvSpPr>
            <p:cNvPr id="179" name="Rounded Rectangle 178"/>
            <p:cNvSpPr/>
            <p:nvPr/>
          </p:nvSpPr>
          <p:spPr bwMode="auto">
            <a:xfrm>
              <a:off x="3314700" y="5518041"/>
              <a:ext cx="2481253" cy="641459"/>
            </a:xfrm>
            <a:prstGeom prst="roundRect">
              <a:avLst>
                <a:gd name="adj" fmla="val 6990"/>
              </a:avLst>
            </a:prstGeom>
            <a:noFill/>
            <a:ln w="19050" cmpd="sng">
              <a:solidFill>
                <a:schemeClr val="tx1"/>
              </a:solidFill>
              <a:round/>
              <a:headEnd/>
              <a:tailEnd/>
            </a:ln>
            <a:effectLst/>
          </p:spPr>
          <p:txBody>
            <a:bodyPr wrap="none" rtlCol="0" anchor="ctr"/>
            <a:lstStyle/>
            <a:p>
              <a:pPr algn="ctr" fontAlgn="base">
                <a:lnSpc>
                  <a:spcPct val="90000"/>
                </a:lnSpc>
                <a:spcBef>
                  <a:spcPct val="0"/>
                </a:spcBef>
                <a:spcAft>
                  <a:spcPct val="0"/>
                </a:spcAft>
              </a:pPr>
              <a:endParaRPr lang="en-US"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0854299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6745111" y="2031999"/>
            <a:ext cx="1990911" cy="4203701"/>
          </a:xfrm>
          <a:prstGeom prst="roundRect">
            <a:avLst>
              <a:gd name="adj" fmla="val 0"/>
            </a:avLst>
          </a:prstGeom>
          <a:gradFill flip="none" rotWithShape="1">
            <a:gsLst>
              <a:gs pos="0">
                <a:srgbClr val="41B5A1">
                  <a:alpha val="32000"/>
                </a:srgbClr>
              </a:gs>
              <a:gs pos="47000">
                <a:schemeClr val="bg1"/>
              </a:gs>
              <a:gs pos="100000">
                <a:srgbClr val="41B5A1">
                  <a:alpha val="37000"/>
                </a:srgbClr>
              </a:gs>
            </a:gsLst>
            <a:lin ang="2700000" scaled="1"/>
            <a:tileRect/>
          </a:gradFill>
          <a:ln w="38100" cmpd="sng">
            <a:solidFill>
              <a:srgbClr val="26AFAE"/>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lvl="0" fontAlgn="auto">
              <a:spcBef>
                <a:spcPts val="1200"/>
              </a:spcBef>
              <a:spcAft>
                <a:spcPts val="0"/>
              </a:spcAft>
              <a:buClr>
                <a:schemeClr val="accent4"/>
              </a:buClr>
              <a:buSzPct val="99000"/>
            </a:pPr>
            <a:endParaRPr lang="en-US" sz="2400" dirty="0">
              <a:solidFill>
                <a:srgbClr val="435153"/>
              </a:solidFill>
            </a:endParaRPr>
          </a:p>
        </p:txBody>
      </p:sp>
      <p:grpSp>
        <p:nvGrpSpPr>
          <p:cNvPr id="45" name="Group 44"/>
          <p:cNvGrpSpPr/>
          <p:nvPr/>
        </p:nvGrpSpPr>
        <p:grpSpPr>
          <a:xfrm>
            <a:off x="7154141" y="1250378"/>
            <a:ext cx="1092757" cy="1089261"/>
            <a:chOff x="568529" y="1537411"/>
            <a:chExt cx="929362" cy="926390"/>
          </a:xfrm>
        </p:grpSpPr>
        <p:sp>
          <p:nvSpPr>
            <p:cNvPr id="47" name="Oval 46"/>
            <p:cNvSpPr/>
            <p:nvPr/>
          </p:nvSpPr>
          <p:spPr>
            <a:xfrm>
              <a:off x="620896" y="1586806"/>
              <a:ext cx="876995" cy="876995"/>
            </a:xfrm>
            <a:prstGeom prst="ellipse">
              <a:avLst/>
            </a:prstGeom>
            <a:gradFill flip="none" rotWithShape="1">
              <a:gsLst>
                <a:gs pos="26000">
                  <a:srgbClr val="26AFAE"/>
                </a:gs>
                <a:gs pos="100000">
                  <a:srgbClr val="0C6467"/>
                </a:gs>
              </a:gsLst>
              <a:lin ang="2700000" scaled="0"/>
              <a:tileRect/>
            </a:gradFill>
            <a:ln w="57150" cmpd="sng">
              <a:solidFill>
                <a:schemeClr val="bg1"/>
              </a:solidFill>
            </a:ln>
            <a:effectLst>
              <a:outerShdw blurRad="111125"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6" name="TextBox 45"/>
            <p:cNvSpPr txBox="1"/>
            <p:nvPr/>
          </p:nvSpPr>
          <p:spPr>
            <a:xfrm>
              <a:off x="568529" y="1537411"/>
              <a:ext cx="863599" cy="916148"/>
            </a:xfrm>
            <a:prstGeom prst="rect">
              <a:avLst/>
            </a:prstGeom>
            <a:noFill/>
          </p:spPr>
          <p:txBody>
            <a:bodyPr wrap="square" rtlCol="0">
              <a:spAutoFit/>
            </a:bodyPr>
            <a:lstStyle/>
            <a:p>
              <a:pPr algn="ctr"/>
              <a:r>
                <a:rPr lang="en-US" sz="6400" i="1" dirty="0" smtClean="0">
                  <a:solidFill>
                    <a:schemeClr val="bg1"/>
                  </a:solidFill>
                </a:rPr>
                <a:t>4</a:t>
              </a:r>
              <a:endParaRPr lang="en-US" sz="6400" i="1" dirty="0">
                <a:solidFill>
                  <a:schemeClr val="bg1"/>
                </a:solidFill>
              </a:endParaRPr>
            </a:p>
          </p:txBody>
        </p:sp>
      </p:grpSp>
      <p:sp>
        <p:nvSpPr>
          <p:cNvPr id="37" name="Rounded Rectangle 36"/>
          <p:cNvSpPr/>
          <p:nvPr/>
        </p:nvSpPr>
        <p:spPr>
          <a:xfrm>
            <a:off x="4612037" y="2031999"/>
            <a:ext cx="1990911" cy="4203701"/>
          </a:xfrm>
          <a:prstGeom prst="roundRect">
            <a:avLst>
              <a:gd name="adj" fmla="val 0"/>
            </a:avLst>
          </a:prstGeom>
          <a:gradFill flip="none" rotWithShape="1">
            <a:gsLst>
              <a:gs pos="0">
                <a:schemeClr val="tx2">
                  <a:lumMod val="40000"/>
                  <a:lumOff val="60000"/>
                  <a:alpha val="68000"/>
                </a:schemeClr>
              </a:gs>
              <a:gs pos="47000">
                <a:schemeClr val="bg1"/>
              </a:gs>
              <a:gs pos="100000">
                <a:schemeClr val="tx2">
                  <a:lumMod val="40000"/>
                  <a:lumOff val="60000"/>
                  <a:alpha val="68000"/>
                </a:schemeClr>
              </a:gs>
            </a:gsLst>
            <a:lin ang="2700000" scaled="1"/>
            <a:tileRect/>
          </a:gradFill>
          <a:ln w="38100" cmpd="sng">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lvl="0" fontAlgn="auto">
              <a:spcBef>
                <a:spcPts val="1200"/>
              </a:spcBef>
              <a:spcAft>
                <a:spcPts val="0"/>
              </a:spcAft>
              <a:buClr>
                <a:schemeClr val="accent4"/>
              </a:buClr>
              <a:buSzPct val="99000"/>
            </a:pPr>
            <a:endParaRPr lang="en-US" sz="1900" dirty="0">
              <a:solidFill>
                <a:srgbClr val="435153"/>
              </a:solidFill>
            </a:endParaRPr>
          </a:p>
        </p:txBody>
      </p:sp>
      <p:sp>
        <p:nvSpPr>
          <p:cNvPr id="36" name="Rounded Rectangle 35"/>
          <p:cNvSpPr/>
          <p:nvPr/>
        </p:nvSpPr>
        <p:spPr>
          <a:xfrm>
            <a:off x="2478963" y="2031999"/>
            <a:ext cx="1990911" cy="4203701"/>
          </a:xfrm>
          <a:prstGeom prst="roundRect">
            <a:avLst>
              <a:gd name="adj" fmla="val 0"/>
            </a:avLst>
          </a:prstGeom>
          <a:gradFill flip="none" rotWithShape="1">
            <a:gsLst>
              <a:gs pos="0">
                <a:schemeClr val="accent6">
                  <a:lumMod val="20000"/>
                  <a:lumOff val="80000"/>
                  <a:alpha val="68000"/>
                </a:schemeClr>
              </a:gs>
              <a:gs pos="47000">
                <a:schemeClr val="bg1"/>
              </a:gs>
              <a:gs pos="100000">
                <a:schemeClr val="accent6">
                  <a:lumMod val="20000"/>
                  <a:lumOff val="80000"/>
                  <a:alpha val="68000"/>
                </a:schemeClr>
              </a:gs>
            </a:gsLst>
            <a:lin ang="2700000" scaled="1"/>
            <a:tileRect/>
          </a:gradFill>
          <a:ln w="38100" cmpd="sng">
            <a:solidFill>
              <a:srgbClr val="652D89"/>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lvl="0" fontAlgn="auto">
              <a:spcBef>
                <a:spcPts val="1200"/>
              </a:spcBef>
              <a:spcAft>
                <a:spcPts val="0"/>
              </a:spcAft>
              <a:buClr>
                <a:schemeClr val="accent4"/>
              </a:buClr>
              <a:buSzPct val="99000"/>
            </a:pPr>
            <a:endParaRPr lang="en-US" sz="1900" dirty="0">
              <a:solidFill>
                <a:srgbClr val="435153"/>
              </a:solidFill>
            </a:endParaRPr>
          </a:p>
        </p:txBody>
      </p:sp>
      <p:sp>
        <p:nvSpPr>
          <p:cNvPr id="18" name="Rounded Rectangle 17"/>
          <p:cNvSpPr/>
          <p:nvPr/>
        </p:nvSpPr>
        <p:spPr>
          <a:xfrm>
            <a:off x="345889" y="2031999"/>
            <a:ext cx="1990911" cy="4203701"/>
          </a:xfrm>
          <a:prstGeom prst="roundRect">
            <a:avLst>
              <a:gd name="adj" fmla="val 0"/>
            </a:avLst>
          </a:prstGeom>
          <a:gradFill flip="none" rotWithShape="1">
            <a:gsLst>
              <a:gs pos="0">
                <a:schemeClr val="tx1">
                  <a:lumMod val="20000"/>
                  <a:lumOff val="80000"/>
                  <a:alpha val="68000"/>
                </a:schemeClr>
              </a:gs>
              <a:gs pos="47000">
                <a:schemeClr val="bg1"/>
              </a:gs>
              <a:gs pos="100000">
                <a:schemeClr val="tx1">
                  <a:lumMod val="20000"/>
                  <a:lumOff val="80000"/>
                  <a:alpha val="68000"/>
                </a:schemeClr>
              </a:gs>
            </a:gsLst>
            <a:lin ang="2700000" scaled="1"/>
            <a:tileRect/>
          </a:gradFill>
          <a:ln w="38100" cmpd="sng">
            <a:solidFill>
              <a:schemeClr val="tx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lvl="0" fontAlgn="auto">
              <a:spcBef>
                <a:spcPts val="1200"/>
              </a:spcBef>
              <a:spcAft>
                <a:spcPts val="0"/>
              </a:spcAft>
              <a:buClr>
                <a:schemeClr val="accent4"/>
              </a:buClr>
              <a:buSzPct val="99000"/>
            </a:pPr>
            <a:endParaRPr lang="en-US" sz="1900" dirty="0">
              <a:solidFill>
                <a:srgbClr val="435153"/>
              </a:solidFill>
            </a:endParaRPr>
          </a:p>
        </p:txBody>
      </p:sp>
      <p:sp>
        <p:nvSpPr>
          <p:cNvPr id="2" name="Title 1"/>
          <p:cNvSpPr>
            <a:spLocks noGrp="1"/>
          </p:cNvSpPr>
          <p:nvPr>
            <p:ph type="title"/>
          </p:nvPr>
        </p:nvSpPr>
        <p:spPr>
          <a:xfrm>
            <a:off x="342592" y="173983"/>
            <a:ext cx="8588861" cy="838200"/>
          </a:xfrm>
        </p:spPr>
        <p:txBody>
          <a:bodyPr/>
          <a:lstStyle/>
          <a:p>
            <a:r>
              <a:rPr lang="en-US" dirty="0" smtClean="0"/>
              <a:t>Unified Migration Methodology Overview</a:t>
            </a:r>
            <a:endParaRPr lang="en-US" dirty="0"/>
          </a:p>
        </p:txBody>
      </p:sp>
      <p:sp>
        <p:nvSpPr>
          <p:cNvPr id="6" name="Rectangle 5"/>
          <p:cNvSpPr/>
          <p:nvPr/>
        </p:nvSpPr>
        <p:spPr>
          <a:xfrm>
            <a:off x="407206" y="904631"/>
            <a:ext cx="2166253" cy="400110"/>
          </a:xfrm>
          <a:prstGeom prst="rect">
            <a:avLst/>
          </a:prstGeom>
          <a:noFill/>
        </p:spPr>
        <p:txBody>
          <a:bodyPr wrap="none">
            <a:spAutoFit/>
          </a:bodyPr>
          <a:lstStyle/>
          <a:p>
            <a:r>
              <a:rPr lang="en-US" sz="2000" dirty="0" smtClean="0">
                <a:solidFill>
                  <a:srgbClr val="334041"/>
                </a:solidFill>
              </a:rPr>
              <a:t>Migration Phases</a:t>
            </a:r>
            <a:endParaRPr lang="en-US" sz="2000" dirty="0">
              <a:solidFill>
                <a:srgbClr val="334041"/>
              </a:solidFill>
            </a:endParaRPr>
          </a:p>
        </p:txBody>
      </p:sp>
      <p:sp>
        <p:nvSpPr>
          <p:cNvPr id="7" name="Text Placeholder 2"/>
          <p:cNvSpPr txBox="1">
            <a:spLocks/>
          </p:cNvSpPr>
          <p:nvPr/>
        </p:nvSpPr>
        <p:spPr>
          <a:xfrm>
            <a:off x="2557492" y="3234284"/>
            <a:ext cx="1990911" cy="4342892"/>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480"/>
              </a:spcBef>
              <a:buClr>
                <a:schemeClr val="tx2"/>
              </a:buClr>
              <a:buSzPct val="90000"/>
              <a:buFont typeface="Arial" pitchFamily="34" charset="0"/>
              <a:buChar char="•"/>
              <a:tabLst/>
              <a:defRPr lang="en-US" sz="2200" kern="1200">
                <a:solidFill>
                  <a:srgbClr val="435153"/>
                </a:solidFill>
                <a:latin typeface="+mj-lt"/>
                <a:ea typeface="+mn-ea"/>
                <a:cs typeface="+mn-cs"/>
              </a:defRPr>
            </a:lvl1pPr>
            <a:lvl2pPr marL="692150" indent="-285750" algn="l" defTabSz="914400" rtl="0" eaLnBrk="1" latinLnBrk="0" hangingPunct="1">
              <a:lnSpc>
                <a:spcPct val="95000"/>
              </a:lnSpc>
              <a:spcBef>
                <a:spcPts val="600"/>
              </a:spcBef>
              <a:buClr>
                <a:schemeClr val="tx2"/>
              </a:buClr>
              <a:buSzPct val="50000"/>
              <a:buFont typeface="Wingdings" pitchFamily="2" charset="2"/>
              <a:buChar char="q"/>
              <a:defRPr lang="en-US" sz="1800" kern="1200">
                <a:solidFill>
                  <a:srgbClr val="435153"/>
                </a:solidFill>
                <a:latin typeface="+mj-lt"/>
                <a:ea typeface="+mn-ea"/>
                <a:cs typeface="+mn-cs"/>
              </a:defRPr>
            </a:lvl2pPr>
            <a:lvl3pPr marL="854075" indent="1588" algn="l" defTabSz="914400" rtl="0" eaLnBrk="1" latinLnBrk="0" hangingPunct="1">
              <a:lnSpc>
                <a:spcPct val="95000"/>
              </a:lnSpc>
              <a:spcBef>
                <a:spcPts val="840"/>
              </a:spcBef>
              <a:buClr>
                <a:schemeClr val="accent5"/>
              </a:buClr>
              <a:buSzPct val="47000"/>
              <a:buFont typeface="Courier New" pitchFamily="49" charset="0"/>
              <a:buChar char="o"/>
              <a:defRPr lang="en-US" sz="1600" kern="1200" baseline="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7160" indent="-137160">
              <a:spcBef>
                <a:spcPts val="400"/>
              </a:spcBef>
              <a:buClr>
                <a:schemeClr val="accent6"/>
              </a:buClr>
              <a:buSzPct val="100000"/>
              <a:buFont typeface="Arial"/>
              <a:buChar char="•"/>
            </a:pPr>
            <a:r>
              <a:rPr lang="en-US" sz="1000" dirty="0" smtClean="0"/>
              <a:t>Design recommended </a:t>
            </a:r>
            <a:br>
              <a:rPr lang="en-US" sz="1000" dirty="0" smtClean="0"/>
            </a:br>
            <a:r>
              <a:rPr lang="en-US" sz="1000" dirty="0" smtClean="0"/>
              <a:t>cloud architecture </a:t>
            </a:r>
          </a:p>
          <a:p>
            <a:pPr marL="137160" indent="-137160">
              <a:spcBef>
                <a:spcPts val="400"/>
              </a:spcBef>
              <a:buClr>
                <a:schemeClr val="accent6"/>
              </a:buClr>
              <a:buSzPct val="100000"/>
              <a:buFont typeface="Arial"/>
              <a:buChar char="•"/>
            </a:pPr>
            <a:r>
              <a:rPr lang="en-US" sz="1000" dirty="0" smtClean="0"/>
              <a:t>Assemble high-level migration plan</a:t>
            </a:r>
          </a:p>
          <a:p>
            <a:pPr marL="137160" indent="-137160">
              <a:spcBef>
                <a:spcPts val="400"/>
              </a:spcBef>
              <a:buClr>
                <a:schemeClr val="accent6"/>
              </a:buClr>
              <a:buSzPct val="100000"/>
              <a:buFont typeface="Arial"/>
              <a:buChar char="•"/>
            </a:pPr>
            <a:r>
              <a:rPr lang="en-US" sz="1000" dirty="0" smtClean="0"/>
              <a:t>Develop cloud design and waved migration approach based on tiered SLA and critical requirements</a:t>
            </a:r>
          </a:p>
          <a:p>
            <a:pPr marL="137160" indent="-137160">
              <a:spcBef>
                <a:spcPts val="400"/>
              </a:spcBef>
              <a:buClr>
                <a:schemeClr val="accent6"/>
              </a:buClr>
              <a:buSzPct val="100000"/>
              <a:buFont typeface="Arial"/>
              <a:buChar char="•"/>
            </a:pPr>
            <a:r>
              <a:rPr lang="en-US" sz="1000" dirty="0" smtClean="0"/>
              <a:t>Provide blueprint for target cloud infrastructure, and outline who should be involved for migration </a:t>
            </a:r>
            <a:br>
              <a:rPr lang="en-US" sz="1000" dirty="0" smtClean="0"/>
            </a:br>
            <a:r>
              <a:rPr lang="en-US" sz="1000" dirty="0" smtClean="0"/>
              <a:t>waves and phases</a:t>
            </a:r>
          </a:p>
          <a:p>
            <a:pPr>
              <a:spcBef>
                <a:spcPts val="400"/>
              </a:spcBef>
              <a:buFontTx/>
              <a:buChar char="-"/>
            </a:pPr>
            <a:endParaRPr lang="en-US" sz="1000" dirty="0"/>
          </a:p>
        </p:txBody>
      </p:sp>
      <p:sp>
        <p:nvSpPr>
          <p:cNvPr id="8" name="Text Placeholder 2"/>
          <p:cNvSpPr txBox="1">
            <a:spLocks/>
          </p:cNvSpPr>
          <p:nvPr/>
        </p:nvSpPr>
        <p:spPr>
          <a:xfrm>
            <a:off x="4692806" y="3234284"/>
            <a:ext cx="1904709" cy="3631692"/>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480"/>
              </a:spcBef>
              <a:buClr>
                <a:schemeClr val="tx2"/>
              </a:buClr>
              <a:buSzPct val="90000"/>
              <a:buFont typeface="Arial" pitchFamily="34" charset="0"/>
              <a:buChar char="•"/>
              <a:tabLst/>
              <a:defRPr lang="en-US" sz="2200" kern="1200">
                <a:solidFill>
                  <a:srgbClr val="435153"/>
                </a:solidFill>
                <a:latin typeface="+mj-lt"/>
                <a:ea typeface="+mn-ea"/>
                <a:cs typeface="+mn-cs"/>
              </a:defRPr>
            </a:lvl1pPr>
            <a:lvl2pPr marL="692150" indent="-285750" algn="l" defTabSz="914400" rtl="0" eaLnBrk="1" latinLnBrk="0" hangingPunct="1">
              <a:lnSpc>
                <a:spcPct val="95000"/>
              </a:lnSpc>
              <a:spcBef>
                <a:spcPts val="600"/>
              </a:spcBef>
              <a:buClr>
                <a:schemeClr val="tx2"/>
              </a:buClr>
              <a:buSzPct val="50000"/>
              <a:buFont typeface="Wingdings" pitchFamily="2" charset="2"/>
              <a:buChar char="q"/>
              <a:defRPr lang="en-US" sz="1800" kern="1200">
                <a:solidFill>
                  <a:srgbClr val="435153"/>
                </a:solidFill>
                <a:latin typeface="+mj-lt"/>
                <a:ea typeface="+mn-ea"/>
                <a:cs typeface="+mn-cs"/>
              </a:defRPr>
            </a:lvl2pPr>
            <a:lvl3pPr marL="854075" indent="1588" algn="l" defTabSz="914400" rtl="0" eaLnBrk="1" latinLnBrk="0" hangingPunct="1">
              <a:lnSpc>
                <a:spcPct val="95000"/>
              </a:lnSpc>
              <a:spcBef>
                <a:spcPts val="840"/>
              </a:spcBef>
              <a:buClr>
                <a:schemeClr val="accent5"/>
              </a:buClr>
              <a:buSzPct val="47000"/>
              <a:buFont typeface="Courier New" pitchFamily="49" charset="0"/>
              <a:buChar char="o"/>
              <a:defRPr lang="en-US" sz="1600" kern="1200" baseline="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7160" indent="-137160">
              <a:spcBef>
                <a:spcPts val="400"/>
              </a:spcBef>
              <a:buSzPct val="100000"/>
              <a:buFont typeface="Arial"/>
              <a:buChar char="•"/>
            </a:pPr>
            <a:r>
              <a:rPr lang="en-US" sz="1000" dirty="0" smtClean="0"/>
              <a:t>Develop detailed migration plan with expected sequence and timing</a:t>
            </a:r>
          </a:p>
          <a:p>
            <a:pPr marL="137160" indent="-137160">
              <a:spcBef>
                <a:spcPts val="400"/>
              </a:spcBef>
              <a:buSzPct val="100000"/>
              <a:buFont typeface="Arial"/>
              <a:buChar char="•"/>
            </a:pPr>
            <a:r>
              <a:rPr lang="en-US" sz="1000" dirty="0" smtClean="0"/>
              <a:t>Define contingency plans and rollback procedures </a:t>
            </a:r>
          </a:p>
          <a:p>
            <a:pPr marL="137160" indent="-137160">
              <a:spcBef>
                <a:spcPts val="400"/>
              </a:spcBef>
              <a:buSzPct val="100000"/>
              <a:buFont typeface="Arial"/>
              <a:buChar char="•"/>
            </a:pPr>
            <a:r>
              <a:rPr lang="en-US" sz="1000" dirty="0" smtClean="0"/>
              <a:t>Create test plans to verify functional application and cloud architecture</a:t>
            </a:r>
          </a:p>
          <a:p>
            <a:pPr marL="137160" indent="-137160">
              <a:spcBef>
                <a:spcPts val="400"/>
              </a:spcBef>
              <a:buSzPct val="100000"/>
              <a:buFont typeface="Arial"/>
              <a:buChar char="•"/>
            </a:pPr>
            <a:r>
              <a:rPr lang="en-US" sz="1000" dirty="0" smtClean="0"/>
              <a:t>Plan allocation and procurement (if required) </a:t>
            </a:r>
            <a:br>
              <a:rPr lang="en-US" sz="1000" dirty="0" smtClean="0"/>
            </a:br>
            <a:r>
              <a:rPr lang="en-US" sz="1000" dirty="0" smtClean="0"/>
              <a:t>of data center resources</a:t>
            </a:r>
            <a:endParaRPr lang="en-US" sz="1000" dirty="0"/>
          </a:p>
        </p:txBody>
      </p:sp>
      <p:sp>
        <p:nvSpPr>
          <p:cNvPr id="9" name="Text Placeholder 2"/>
          <p:cNvSpPr txBox="1">
            <a:spLocks/>
          </p:cNvSpPr>
          <p:nvPr/>
        </p:nvSpPr>
        <p:spPr>
          <a:xfrm>
            <a:off x="6828488" y="3234284"/>
            <a:ext cx="1911238" cy="2577592"/>
          </a:xfrm>
          <a:prstGeom prst="rect">
            <a:avLst/>
          </a:prstGeom>
        </p:spPr>
        <p:txBody>
          <a:bodyPr vert="horz" lIns="91440" tIns="45720" rIns="91440" bIns="45720" rtlCol="0">
            <a:normAutofit/>
          </a:bodyPr>
          <a:lstStyle>
            <a:lvl1pPr marL="228600" indent="-228600" algn="l" defTabSz="914400" rtl="0" eaLnBrk="1" latinLnBrk="0" hangingPunct="1">
              <a:lnSpc>
                <a:spcPct val="95000"/>
              </a:lnSpc>
              <a:spcBef>
                <a:spcPts val="1480"/>
              </a:spcBef>
              <a:buClr>
                <a:schemeClr val="tx2"/>
              </a:buClr>
              <a:buSzPct val="90000"/>
              <a:buFont typeface="Arial" pitchFamily="34" charset="0"/>
              <a:buChar char="•"/>
              <a:tabLst/>
              <a:defRPr lang="en-US" sz="2200" kern="1200">
                <a:solidFill>
                  <a:srgbClr val="435153"/>
                </a:solidFill>
                <a:latin typeface="+mj-lt"/>
                <a:ea typeface="+mn-ea"/>
                <a:cs typeface="+mn-cs"/>
              </a:defRPr>
            </a:lvl1pPr>
            <a:lvl2pPr marL="692150" indent="-285750" algn="l" defTabSz="914400" rtl="0" eaLnBrk="1" latinLnBrk="0" hangingPunct="1">
              <a:lnSpc>
                <a:spcPct val="95000"/>
              </a:lnSpc>
              <a:spcBef>
                <a:spcPts val="600"/>
              </a:spcBef>
              <a:buClr>
                <a:schemeClr val="tx2"/>
              </a:buClr>
              <a:buSzPct val="50000"/>
              <a:buFont typeface="Wingdings" pitchFamily="2" charset="2"/>
              <a:buChar char="q"/>
              <a:defRPr lang="en-US" sz="1800" kern="1200">
                <a:solidFill>
                  <a:srgbClr val="435153"/>
                </a:solidFill>
                <a:latin typeface="+mj-lt"/>
                <a:ea typeface="+mn-ea"/>
                <a:cs typeface="+mn-cs"/>
              </a:defRPr>
            </a:lvl2pPr>
            <a:lvl3pPr marL="854075" indent="1588" algn="l" defTabSz="914400" rtl="0" eaLnBrk="1" latinLnBrk="0" hangingPunct="1">
              <a:lnSpc>
                <a:spcPct val="95000"/>
              </a:lnSpc>
              <a:spcBef>
                <a:spcPts val="840"/>
              </a:spcBef>
              <a:buClr>
                <a:schemeClr val="accent5"/>
              </a:buClr>
              <a:buSzPct val="47000"/>
              <a:buFont typeface="Courier New" pitchFamily="49" charset="0"/>
              <a:buChar char="o"/>
              <a:defRPr lang="en-US" sz="1600" kern="1200" baseline="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7160" indent="-137160">
              <a:spcBef>
                <a:spcPts val="400"/>
              </a:spcBef>
              <a:buClr>
                <a:srgbClr val="41B5A1"/>
              </a:buClr>
              <a:buSzPct val="100000"/>
              <a:buFont typeface="Arial"/>
              <a:buChar char="•"/>
            </a:pPr>
            <a:r>
              <a:rPr lang="en-US" sz="1000" dirty="0" smtClean="0"/>
              <a:t>Provide ongoing </a:t>
            </a:r>
            <a:br>
              <a:rPr lang="en-US" sz="1000" dirty="0" smtClean="0"/>
            </a:br>
            <a:r>
              <a:rPr lang="en-US" sz="1000" dirty="0" smtClean="0"/>
              <a:t>post-go-live support to encourage successful transition to operations team</a:t>
            </a:r>
          </a:p>
          <a:p>
            <a:pPr marL="137160" indent="-137160">
              <a:spcBef>
                <a:spcPts val="400"/>
              </a:spcBef>
              <a:buClr>
                <a:srgbClr val="41B5A1"/>
              </a:buClr>
              <a:buSzPct val="100000"/>
              <a:buFont typeface="Arial"/>
              <a:buChar char="•"/>
            </a:pPr>
            <a:r>
              <a:rPr lang="en-US" sz="1000" dirty="0" smtClean="0"/>
              <a:t>May consist of fully leveraged remote managed service or high-touch health check support</a:t>
            </a:r>
            <a:endParaRPr lang="en-US" dirty="0"/>
          </a:p>
        </p:txBody>
      </p:sp>
      <p:sp>
        <p:nvSpPr>
          <p:cNvPr id="3" name="Text Placeholder 2"/>
          <p:cNvSpPr>
            <a:spLocks noGrp="1"/>
          </p:cNvSpPr>
          <p:nvPr>
            <p:ph type="body" sz="quarter" idx="10"/>
          </p:nvPr>
        </p:nvSpPr>
        <p:spPr>
          <a:xfrm>
            <a:off x="420310" y="3234284"/>
            <a:ext cx="1852531" cy="2896108"/>
          </a:xfrm>
        </p:spPr>
        <p:txBody>
          <a:bodyPr>
            <a:noAutofit/>
          </a:bodyPr>
          <a:lstStyle/>
          <a:p>
            <a:pPr marL="137160" indent="-137160">
              <a:spcBef>
                <a:spcPts val="400"/>
              </a:spcBef>
              <a:buClr>
                <a:schemeClr val="tx1"/>
              </a:buClr>
              <a:buSzPct val="100000"/>
              <a:buFont typeface="Arial"/>
              <a:buChar char="•"/>
            </a:pPr>
            <a:r>
              <a:rPr lang="en-US" sz="1000" dirty="0"/>
              <a:t>Data gathering and assessment </a:t>
            </a:r>
          </a:p>
          <a:p>
            <a:pPr marL="137160" indent="-137160">
              <a:spcBef>
                <a:spcPts val="400"/>
              </a:spcBef>
              <a:buClr>
                <a:schemeClr val="tx1"/>
              </a:buClr>
              <a:buSzPct val="100000"/>
              <a:buFont typeface="Arial"/>
              <a:buChar char="•"/>
            </a:pPr>
            <a:r>
              <a:rPr lang="en-US" sz="1000" dirty="0" smtClean="0"/>
              <a:t>Analyze applications </a:t>
            </a:r>
            <a:br>
              <a:rPr lang="en-US" sz="1000" dirty="0" smtClean="0"/>
            </a:br>
            <a:r>
              <a:rPr lang="en-US" sz="1000" dirty="0" smtClean="0"/>
              <a:t>and </a:t>
            </a:r>
            <a:r>
              <a:rPr lang="en-US" sz="1000" dirty="0"/>
              <a:t>d</a:t>
            </a:r>
            <a:r>
              <a:rPr lang="en-US" sz="1000" dirty="0" smtClean="0"/>
              <a:t>atabase </a:t>
            </a:r>
            <a:r>
              <a:rPr lang="en-US" sz="1000" dirty="0"/>
              <a:t>inventory, technical </a:t>
            </a:r>
            <a:r>
              <a:rPr lang="en-US" sz="1000" dirty="0" smtClean="0"/>
              <a:t>requirements, </a:t>
            </a:r>
            <a:r>
              <a:rPr lang="en-US" sz="1000" dirty="0"/>
              <a:t>and </a:t>
            </a:r>
            <a:r>
              <a:rPr lang="en-US" sz="1000" dirty="0" smtClean="0"/>
              <a:t>complexity</a:t>
            </a:r>
          </a:p>
          <a:p>
            <a:pPr marL="137160" indent="-137160">
              <a:spcBef>
                <a:spcPts val="400"/>
              </a:spcBef>
              <a:buClr>
                <a:schemeClr val="tx1"/>
              </a:buClr>
              <a:buSzPct val="100000"/>
              <a:buFont typeface="Arial"/>
              <a:buChar char="•"/>
            </a:pPr>
            <a:r>
              <a:rPr lang="en-US" sz="1000" dirty="0" smtClean="0"/>
              <a:t>Use industry </a:t>
            </a:r>
            <a:r>
              <a:rPr lang="en-US" sz="1000" dirty="0"/>
              <a:t>standard tools to </a:t>
            </a:r>
            <a:r>
              <a:rPr lang="en-US" sz="1000" dirty="0" smtClean="0"/>
              <a:t>assess practical usage requirements </a:t>
            </a:r>
            <a:r>
              <a:rPr lang="en-US" sz="1000" dirty="0"/>
              <a:t>of </a:t>
            </a:r>
            <a:r>
              <a:rPr lang="en-US" sz="1000" dirty="0" smtClean="0"/>
              <a:t>applications environment</a:t>
            </a:r>
          </a:p>
          <a:p>
            <a:pPr marL="137160" indent="-137160">
              <a:spcBef>
                <a:spcPts val="400"/>
              </a:spcBef>
              <a:buClr>
                <a:schemeClr val="tx1"/>
              </a:buClr>
              <a:buSzPct val="100000"/>
              <a:buFont typeface="Arial"/>
              <a:buChar char="•"/>
            </a:pPr>
            <a:r>
              <a:rPr lang="en-US" sz="1000" dirty="0" smtClean="0"/>
              <a:t>Determine migration candidates and requirements, SLAs</a:t>
            </a:r>
            <a:r>
              <a:rPr lang="en-US" sz="1000" dirty="0"/>
              <a:t>, </a:t>
            </a:r>
            <a:r>
              <a:rPr lang="en-US" sz="1000" dirty="0" smtClean="0"/>
              <a:t/>
            </a:r>
            <a:br>
              <a:rPr lang="en-US" sz="1000" dirty="0" smtClean="0"/>
            </a:br>
            <a:r>
              <a:rPr lang="en-US" sz="1000" dirty="0" smtClean="0"/>
              <a:t>target architecture,</a:t>
            </a:r>
            <a:br>
              <a:rPr lang="en-US" sz="1000" dirty="0" smtClean="0"/>
            </a:br>
            <a:r>
              <a:rPr lang="en-US" sz="1000" dirty="0" smtClean="0"/>
              <a:t>and applications dependency map</a:t>
            </a:r>
            <a:endParaRPr lang="en-US" sz="1000" dirty="0"/>
          </a:p>
        </p:txBody>
      </p:sp>
      <p:sp>
        <p:nvSpPr>
          <p:cNvPr id="62" name="TextBox 61"/>
          <p:cNvSpPr txBox="1"/>
          <p:nvPr/>
        </p:nvSpPr>
        <p:spPr>
          <a:xfrm>
            <a:off x="383988" y="2603689"/>
            <a:ext cx="1817374" cy="286232"/>
          </a:xfrm>
          <a:prstGeom prst="rect">
            <a:avLst/>
          </a:prstGeom>
          <a:noFill/>
        </p:spPr>
        <p:txBody>
          <a:bodyPr wrap="square" rtlCol="0">
            <a:spAutoFit/>
          </a:bodyPr>
          <a:lstStyle/>
          <a:p>
            <a:pPr>
              <a:lnSpc>
                <a:spcPct val="90000"/>
              </a:lnSpc>
            </a:pPr>
            <a:r>
              <a:rPr lang="en-US" sz="1400" b="1" dirty="0" smtClean="0"/>
              <a:t>Discovery</a:t>
            </a:r>
            <a:endParaRPr lang="en-US" sz="1400" dirty="0"/>
          </a:p>
        </p:txBody>
      </p:sp>
      <p:grpSp>
        <p:nvGrpSpPr>
          <p:cNvPr id="66" name="Group 65"/>
          <p:cNvGrpSpPr/>
          <p:nvPr/>
        </p:nvGrpSpPr>
        <p:grpSpPr>
          <a:xfrm>
            <a:off x="5067840" y="1250378"/>
            <a:ext cx="1067357" cy="1089261"/>
            <a:chOff x="590131" y="1537411"/>
            <a:chExt cx="907760" cy="926390"/>
          </a:xfrm>
        </p:grpSpPr>
        <p:sp>
          <p:nvSpPr>
            <p:cNvPr id="67" name="Oval 66"/>
            <p:cNvSpPr/>
            <p:nvPr/>
          </p:nvSpPr>
          <p:spPr>
            <a:xfrm>
              <a:off x="620896" y="1586806"/>
              <a:ext cx="876995" cy="876995"/>
            </a:xfrm>
            <a:prstGeom prst="ellipse">
              <a:avLst/>
            </a:prstGeom>
            <a:gradFill flip="none" rotWithShape="1">
              <a:gsLst>
                <a:gs pos="0">
                  <a:schemeClr val="accent2"/>
                </a:gs>
                <a:gs pos="100000">
                  <a:schemeClr val="accent4"/>
                </a:gs>
              </a:gsLst>
              <a:lin ang="2700000" scaled="0"/>
              <a:tileRect/>
            </a:gradFill>
            <a:ln w="57150" cmpd="sng">
              <a:solidFill>
                <a:schemeClr val="bg1"/>
              </a:solidFill>
            </a:ln>
            <a:effectLst>
              <a:outerShdw blurRad="111125"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8" name="TextBox 67"/>
            <p:cNvSpPr txBox="1"/>
            <p:nvPr/>
          </p:nvSpPr>
          <p:spPr>
            <a:xfrm>
              <a:off x="590131" y="1537411"/>
              <a:ext cx="863599" cy="916148"/>
            </a:xfrm>
            <a:prstGeom prst="rect">
              <a:avLst/>
            </a:prstGeom>
            <a:noFill/>
          </p:spPr>
          <p:txBody>
            <a:bodyPr wrap="square" rtlCol="0">
              <a:spAutoFit/>
            </a:bodyPr>
            <a:lstStyle/>
            <a:p>
              <a:pPr algn="ctr"/>
              <a:r>
                <a:rPr lang="en-US" sz="6400" i="1" dirty="0" smtClean="0">
                  <a:solidFill>
                    <a:schemeClr val="bg1"/>
                  </a:solidFill>
                </a:rPr>
                <a:t>3</a:t>
              </a:r>
              <a:endParaRPr lang="en-US" sz="6400" i="1" dirty="0">
                <a:solidFill>
                  <a:schemeClr val="bg1"/>
                </a:solidFill>
              </a:endParaRPr>
            </a:p>
          </p:txBody>
        </p:sp>
      </p:grpSp>
      <p:grpSp>
        <p:nvGrpSpPr>
          <p:cNvPr id="69" name="Group 68"/>
          <p:cNvGrpSpPr/>
          <p:nvPr/>
        </p:nvGrpSpPr>
        <p:grpSpPr>
          <a:xfrm>
            <a:off x="2906913" y="1250378"/>
            <a:ext cx="1067357" cy="1089261"/>
            <a:chOff x="590131" y="1537411"/>
            <a:chExt cx="907760" cy="926390"/>
          </a:xfrm>
        </p:grpSpPr>
        <p:sp>
          <p:nvSpPr>
            <p:cNvPr id="70" name="Oval 69"/>
            <p:cNvSpPr/>
            <p:nvPr/>
          </p:nvSpPr>
          <p:spPr>
            <a:xfrm>
              <a:off x="620896" y="1586806"/>
              <a:ext cx="876995" cy="876995"/>
            </a:xfrm>
            <a:prstGeom prst="ellipse">
              <a:avLst/>
            </a:prstGeom>
            <a:gradFill flip="none" rotWithShape="1">
              <a:gsLst>
                <a:gs pos="26000">
                  <a:schemeClr val="accent6"/>
                </a:gs>
                <a:gs pos="100000">
                  <a:schemeClr val="accent6">
                    <a:lumMod val="50000"/>
                  </a:schemeClr>
                </a:gs>
              </a:gsLst>
              <a:lin ang="2700000" scaled="0"/>
              <a:tileRect/>
            </a:gradFill>
            <a:ln w="57150" cmpd="sng">
              <a:solidFill>
                <a:schemeClr val="bg1"/>
              </a:solidFill>
            </a:ln>
            <a:effectLst>
              <a:outerShdw blurRad="111125"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1" name="TextBox 70"/>
            <p:cNvSpPr txBox="1"/>
            <p:nvPr/>
          </p:nvSpPr>
          <p:spPr>
            <a:xfrm>
              <a:off x="590131" y="1537411"/>
              <a:ext cx="863599" cy="916148"/>
            </a:xfrm>
            <a:prstGeom prst="rect">
              <a:avLst/>
            </a:prstGeom>
            <a:noFill/>
          </p:spPr>
          <p:txBody>
            <a:bodyPr wrap="square" rtlCol="0">
              <a:spAutoFit/>
            </a:bodyPr>
            <a:lstStyle/>
            <a:p>
              <a:pPr algn="ctr"/>
              <a:r>
                <a:rPr lang="en-US" sz="6400" i="1" dirty="0" smtClean="0">
                  <a:solidFill>
                    <a:schemeClr val="bg1"/>
                  </a:solidFill>
                </a:rPr>
                <a:t>2</a:t>
              </a:r>
              <a:endParaRPr lang="en-US" sz="6400" i="1" dirty="0">
                <a:solidFill>
                  <a:schemeClr val="bg1"/>
                </a:solidFill>
              </a:endParaRPr>
            </a:p>
          </p:txBody>
        </p:sp>
      </p:grpSp>
      <p:grpSp>
        <p:nvGrpSpPr>
          <p:cNvPr id="72" name="Group 71"/>
          <p:cNvGrpSpPr/>
          <p:nvPr/>
        </p:nvGrpSpPr>
        <p:grpSpPr>
          <a:xfrm>
            <a:off x="799811" y="1268555"/>
            <a:ext cx="1031182" cy="1077218"/>
            <a:chOff x="620896" y="1552871"/>
            <a:chExt cx="876995" cy="916148"/>
          </a:xfrm>
        </p:grpSpPr>
        <p:sp>
          <p:nvSpPr>
            <p:cNvPr id="73" name="Oval 72"/>
            <p:cNvSpPr/>
            <p:nvPr/>
          </p:nvSpPr>
          <p:spPr>
            <a:xfrm>
              <a:off x="620896" y="1586806"/>
              <a:ext cx="876995" cy="876995"/>
            </a:xfrm>
            <a:prstGeom prst="ellipse">
              <a:avLst/>
            </a:prstGeom>
            <a:gradFill flip="none" rotWithShape="1">
              <a:gsLst>
                <a:gs pos="0">
                  <a:schemeClr val="tx1"/>
                </a:gs>
                <a:gs pos="89000">
                  <a:schemeClr val="tx1">
                    <a:lumMod val="75000"/>
                  </a:schemeClr>
                </a:gs>
              </a:gsLst>
              <a:lin ang="2700000" scaled="0"/>
              <a:tileRect/>
            </a:gradFill>
            <a:ln w="57150" cmpd="sng">
              <a:solidFill>
                <a:schemeClr val="bg1"/>
              </a:solidFill>
            </a:ln>
            <a:effectLst>
              <a:outerShdw blurRad="111125"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4" name="TextBox 73"/>
            <p:cNvSpPr txBox="1"/>
            <p:nvPr/>
          </p:nvSpPr>
          <p:spPr>
            <a:xfrm>
              <a:off x="642498" y="1552871"/>
              <a:ext cx="763974" cy="916148"/>
            </a:xfrm>
            <a:prstGeom prst="rect">
              <a:avLst/>
            </a:prstGeom>
            <a:noFill/>
          </p:spPr>
          <p:txBody>
            <a:bodyPr wrap="square" rtlCol="0">
              <a:spAutoFit/>
            </a:bodyPr>
            <a:lstStyle/>
            <a:p>
              <a:pPr algn="ctr"/>
              <a:r>
                <a:rPr lang="en-US" sz="6400" i="1" dirty="0" smtClean="0">
                  <a:solidFill>
                    <a:schemeClr val="bg1"/>
                  </a:solidFill>
                </a:rPr>
                <a:t>1</a:t>
              </a:r>
              <a:endParaRPr lang="en-US" sz="6400" i="1" dirty="0">
                <a:solidFill>
                  <a:schemeClr val="bg1"/>
                </a:solidFill>
              </a:endParaRPr>
            </a:p>
          </p:txBody>
        </p:sp>
      </p:grpSp>
      <p:sp>
        <p:nvSpPr>
          <p:cNvPr id="25" name="TextBox 24"/>
          <p:cNvSpPr txBox="1"/>
          <p:nvPr/>
        </p:nvSpPr>
        <p:spPr>
          <a:xfrm>
            <a:off x="2557492" y="2482264"/>
            <a:ext cx="1817374" cy="523220"/>
          </a:xfrm>
          <a:prstGeom prst="rect">
            <a:avLst/>
          </a:prstGeom>
          <a:noFill/>
        </p:spPr>
        <p:txBody>
          <a:bodyPr wrap="square" rtlCol="0">
            <a:spAutoFit/>
          </a:bodyPr>
          <a:lstStyle/>
          <a:p>
            <a:r>
              <a:rPr lang="en-US" sz="1400" b="1" dirty="0" smtClean="0">
                <a:solidFill>
                  <a:schemeClr val="accent6"/>
                </a:solidFill>
              </a:rPr>
              <a:t>Design and Validation</a:t>
            </a:r>
            <a:endParaRPr lang="en-US" sz="1400" b="1" dirty="0">
              <a:solidFill>
                <a:schemeClr val="accent6"/>
              </a:solidFill>
            </a:endParaRPr>
          </a:p>
        </p:txBody>
      </p:sp>
      <p:sp>
        <p:nvSpPr>
          <p:cNvPr id="26" name="TextBox 25"/>
          <p:cNvSpPr txBox="1"/>
          <p:nvPr/>
        </p:nvSpPr>
        <p:spPr>
          <a:xfrm>
            <a:off x="4692806" y="2490684"/>
            <a:ext cx="1817374" cy="523220"/>
          </a:xfrm>
          <a:prstGeom prst="rect">
            <a:avLst/>
          </a:prstGeom>
          <a:noFill/>
        </p:spPr>
        <p:txBody>
          <a:bodyPr wrap="square" rtlCol="0">
            <a:spAutoFit/>
          </a:bodyPr>
          <a:lstStyle/>
          <a:p>
            <a:r>
              <a:rPr lang="en-US" sz="1400" b="1" dirty="0" smtClean="0">
                <a:solidFill>
                  <a:srgbClr val="6DB344"/>
                </a:solidFill>
              </a:rPr>
              <a:t>Production Execution</a:t>
            </a:r>
            <a:endParaRPr lang="en-US" sz="1400" b="1" dirty="0">
              <a:solidFill>
                <a:srgbClr val="6DB344"/>
              </a:solidFill>
            </a:endParaRPr>
          </a:p>
        </p:txBody>
      </p:sp>
      <p:sp>
        <p:nvSpPr>
          <p:cNvPr id="27" name="TextBox 26"/>
          <p:cNvSpPr txBox="1"/>
          <p:nvPr/>
        </p:nvSpPr>
        <p:spPr>
          <a:xfrm>
            <a:off x="6828488" y="2611654"/>
            <a:ext cx="1817374" cy="307777"/>
          </a:xfrm>
          <a:prstGeom prst="rect">
            <a:avLst/>
          </a:prstGeom>
          <a:noFill/>
        </p:spPr>
        <p:txBody>
          <a:bodyPr wrap="square" rtlCol="0">
            <a:spAutoFit/>
          </a:bodyPr>
          <a:lstStyle/>
          <a:p>
            <a:r>
              <a:rPr lang="en-US" sz="1400" b="1" dirty="0" smtClean="0">
                <a:solidFill>
                  <a:srgbClr val="26AFAE"/>
                </a:solidFill>
              </a:rPr>
              <a:t>Post-Migration</a:t>
            </a:r>
            <a:endParaRPr lang="en-US" sz="1400" b="1" dirty="0">
              <a:solidFill>
                <a:srgbClr val="26AFAE"/>
              </a:solidFill>
            </a:endParaRPr>
          </a:p>
        </p:txBody>
      </p:sp>
    </p:spTree>
    <p:extLst>
      <p:ext uri="{BB962C8B-B14F-4D97-AF65-F5344CB8AC3E}">
        <p14:creationId xmlns:p14="http://schemas.microsoft.com/office/powerpoint/2010/main" val="2780157054"/>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846075" y="938151"/>
            <a:ext cx="2010726" cy="5343897"/>
          </a:xfrm>
          <a:prstGeom prst="roundRect">
            <a:avLst>
              <a:gd name="adj" fmla="val 0"/>
            </a:avLst>
          </a:prstGeom>
          <a:gradFill flip="none" rotWithShape="1">
            <a:gsLst>
              <a:gs pos="0">
                <a:schemeClr val="tx2">
                  <a:lumMod val="40000"/>
                  <a:lumOff val="60000"/>
                  <a:alpha val="68000"/>
                </a:schemeClr>
              </a:gs>
              <a:gs pos="47000">
                <a:schemeClr val="bg1"/>
              </a:gs>
              <a:gs pos="100000">
                <a:schemeClr val="tx2">
                  <a:lumMod val="40000"/>
                  <a:lumOff val="60000"/>
                  <a:alpha val="68000"/>
                </a:schemeClr>
              </a:gs>
            </a:gsLst>
            <a:lin ang="2700000" scaled="1"/>
            <a:tileRect/>
          </a:gradFill>
          <a:ln w="38100" cmpd="sng">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lvl="0" fontAlgn="auto">
              <a:spcBef>
                <a:spcPts val="1200"/>
              </a:spcBef>
              <a:spcAft>
                <a:spcPts val="0"/>
              </a:spcAft>
              <a:buClr>
                <a:schemeClr val="accent4"/>
              </a:buClr>
              <a:buSzPct val="99000"/>
            </a:pPr>
            <a:endParaRPr lang="en-US" sz="1900" dirty="0">
              <a:solidFill>
                <a:srgbClr val="435153"/>
              </a:solidFill>
            </a:endParaRPr>
          </a:p>
        </p:txBody>
      </p:sp>
      <p:sp>
        <p:nvSpPr>
          <p:cNvPr id="6" name="Rounded Rectangle 5"/>
          <p:cNvSpPr/>
          <p:nvPr/>
        </p:nvSpPr>
        <p:spPr>
          <a:xfrm>
            <a:off x="1911926" y="938151"/>
            <a:ext cx="4894392" cy="5343897"/>
          </a:xfrm>
          <a:prstGeom prst="roundRect">
            <a:avLst>
              <a:gd name="adj" fmla="val 0"/>
            </a:avLst>
          </a:prstGeom>
          <a:gradFill flip="none" rotWithShape="1">
            <a:gsLst>
              <a:gs pos="0">
                <a:schemeClr val="accent6">
                  <a:lumMod val="20000"/>
                  <a:lumOff val="80000"/>
                  <a:alpha val="68000"/>
                </a:schemeClr>
              </a:gs>
              <a:gs pos="47000">
                <a:schemeClr val="bg1"/>
              </a:gs>
              <a:gs pos="100000">
                <a:schemeClr val="accent6">
                  <a:lumMod val="20000"/>
                  <a:lumOff val="80000"/>
                  <a:alpha val="68000"/>
                </a:schemeClr>
              </a:gs>
            </a:gsLst>
            <a:lin ang="2700000" scaled="1"/>
            <a:tileRect/>
          </a:gradFill>
          <a:ln w="38100" cmpd="sng">
            <a:solidFill>
              <a:srgbClr val="652D89"/>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lvl="0" fontAlgn="auto">
              <a:spcBef>
                <a:spcPts val="1200"/>
              </a:spcBef>
              <a:spcAft>
                <a:spcPts val="0"/>
              </a:spcAft>
              <a:buClr>
                <a:schemeClr val="accent4"/>
              </a:buClr>
              <a:buSzPct val="99000"/>
            </a:pPr>
            <a:endParaRPr lang="en-US" sz="1900" dirty="0">
              <a:solidFill>
                <a:srgbClr val="435153"/>
              </a:solidFill>
            </a:endParaRPr>
          </a:p>
        </p:txBody>
      </p:sp>
      <p:sp>
        <p:nvSpPr>
          <p:cNvPr id="5" name="Rounded Rectangle 4"/>
          <p:cNvSpPr/>
          <p:nvPr/>
        </p:nvSpPr>
        <p:spPr>
          <a:xfrm>
            <a:off x="130629" y="938151"/>
            <a:ext cx="1745672" cy="5343897"/>
          </a:xfrm>
          <a:prstGeom prst="roundRect">
            <a:avLst>
              <a:gd name="adj" fmla="val 0"/>
            </a:avLst>
          </a:prstGeom>
          <a:gradFill flip="none" rotWithShape="1">
            <a:gsLst>
              <a:gs pos="0">
                <a:schemeClr val="tx1">
                  <a:lumMod val="20000"/>
                  <a:lumOff val="80000"/>
                  <a:alpha val="68000"/>
                </a:schemeClr>
              </a:gs>
              <a:gs pos="47000">
                <a:schemeClr val="bg1"/>
              </a:gs>
              <a:gs pos="100000">
                <a:schemeClr val="tx1">
                  <a:lumMod val="20000"/>
                  <a:lumOff val="80000"/>
                  <a:alpha val="68000"/>
                </a:schemeClr>
              </a:gs>
            </a:gsLst>
            <a:lin ang="2700000" scaled="1"/>
            <a:tileRect/>
          </a:gradFill>
          <a:ln w="38100" cmpd="sng">
            <a:solidFill>
              <a:schemeClr val="tx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anchor="ctr"/>
          <a:lstStyle/>
          <a:p>
            <a:pPr lvl="0" fontAlgn="auto">
              <a:spcBef>
                <a:spcPts val="1200"/>
              </a:spcBef>
              <a:spcAft>
                <a:spcPts val="0"/>
              </a:spcAft>
              <a:buClr>
                <a:schemeClr val="accent4"/>
              </a:buClr>
              <a:buSzPct val="99000"/>
            </a:pPr>
            <a:endParaRPr lang="en-US" sz="1900" dirty="0">
              <a:solidFill>
                <a:srgbClr val="435153"/>
              </a:solidFill>
            </a:endParaRPr>
          </a:p>
        </p:txBody>
      </p:sp>
      <p:sp>
        <p:nvSpPr>
          <p:cNvPr id="2" name="Title 1"/>
          <p:cNvSpPr>
            <a:spLocks noGrp="1"/>
          </p:cNvSpPr>
          <p:nvPr>
            <p:ph type="title"/>
          </p:nvPr>
        </p:nvSpPr>
        <p:spPr>
          <a:xfrm>
            <a:off x="229704" y="4715"/>
            <a:ext cx="8588861" cy="838200"/>
          </a:xfrm>
        </p:spPr>
        <p:txBody>
          <a:bodyPr/>
          <a:lstStyle/>
          <a:p>
            <a:r>
              <a:rPr lang="en-US" dirty="0" smtClean="0"/>
              <a:t>Cisco Migration Methodology</a:t>
            </a:r>
            <a:endParaRPr lang="en-US" dirty="0"/>
          </a:p>
        </p:txBody>
      </p:sp>
      <p:sp>
        <p:nvSpPr>
          <p:cNvPr id="8" name="Rounded Rectangle 7"/>
          <p:cNvSpPr/>
          <p:nvPr/>
        </p:nvSpPr>
        <p:spPr>
          <a:xfrm>
            <a:off x="1911925" y="938151"/>
            <a:ext cx="4894393" cy="1170432"/>
          </a:xfrm>
          <a:prstGeom prst="roundRect">
            <a:avLst>
              <a:gd name="adj" fmla="val 0"/>
            </a:avLst>
          </a:prstGeom>
          <a:gradFill flip="none" rotWithShape="1">
            <a:gsLst>
              <a:gs pos="0">
                <a:schemeClr val="accent6">
                  <a:lumMod val="60000"/>
                  <a:lumOff val="40000"/>
                </a:schemeClr>
              </a:gs>
              <a:gs pos="42000">
                <a:schemeClr val="bg1"/>
              </a:gs>
              <a:gs pos="100000">
                <a:schemeClr val="accent6">
                  <a:lumMod val="20000"/>
                  <a:lumOff val="80000"/>
                  <a:alpha val="68000"/>
                </a:schemeClr>
              </a:gs>
            </a:gsLst>
            <a:lin ang="2700000" scaled="1"/>
            <a:tileRect/>
          </a:gradFill>
          <a:ln w="38100" cmpd="sng">
            <a:solidFill>
              <a:srgbClr val="652D89"/>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anchor="t"/>
          <a:lstStyle/>
          <a:p>
            <a:pPr lvl="0" algn="ctr" fontAlgn="auto">
              <a:spcBef>
                <a:spcPts val="1200"/>
              </a:spcBef>
              <a:spcAft>
                <a:spcPts val="0"/>
              </a:spcAft>
              <a:buClr>
                <a:schemeClr val="accent4"/>
              </a:buClr>
              <a:buSzPct val="99000"/>
            </a:pPr>
            <a:r>
              <a:rPr lang="en-US" dirty="0" smtClean="0">
                <a:solidFill>
                  <a:schemeClr val="bg1">
                    <a:lumMod val="50000"/>
                  </a:schemeClr>
                </a:solidFill>
              </a:rPr>
              <a:t>Unified Migration Factory</a:t>
            </a:r>
            <a:endParaRPr lang="en-US" sz="1900" dirty="0">
              <a:solidFill>
                <a:schemeClr val="bg1">
                  <a:lumMod val="50000"/>
                </a:schemeClr>
              </a:solidFill>
            </a:endParaRPr>
          </a:p>
        </p:txBody>
      </p:sp>
      <p:sp>
        <p:nvSpPr>
          <p:cNvPr id="9" name="Rounded Rectangle 8"/>
          <p:cNvSpPr/>
          <p:nvPr/>
        </p:nvSpPr>
        <p:spPr>
          <a:xfrm>
            <a:off x="6846074" y="938151"/>
            <a:ext cx="2010726" cy="1170432"/>
          </a:xfrm>
          <a:prstGeom prst="roundRect">
            <a:avLst>
              <a:gd name="adj" fmla="val 0"/>
            </a:avLst>
          </a:prstGeom>
          <a:gradFill flip="none" rotWithShape="1">
            <a:gsLst>
              <a:gs pos="0">
                <a:schemeClr val="tx2">
                  <a:lumMod val="40000"/>
                  <a:lumOff val="60000"/>
                  <a:alpha val="68000"/>
                </a:schemeClr>
              </a:gs>
              <a:gs pos="47000">
                <a:schemeClr val="bg1"/>
              </a:gs>
              <a:gs pos="100000">
                <a:schemeClr val="tx2">
                  <a:lumMod val="40000"/>
                  <a:lumOff val="60000"/>
                  <a:alpha val="68000"/>
                </a:schemeClr>
              </a:gs>
            </a:gsLst>
            <a:lin ang="2700000" scaled="1"/>
            <a:tileRect/>
          </a:gradFill>
          <a:ln w="38100" cmpd="sng">
            <a:solidFill>
              <a:schemeClr val="tx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anchor="t" anchorCtr="0"/>
          <a:lstStyle/>
          <a:p>
            <a:pPr lvl="0" algn="ctr" fontAlgn="auto">
              <a:spcBef>
                <a:spcPts val="1200"/>
              </a:spcBef>
              <a:spcAft>
                <a:spcPts val="0"/>
              </a:spcAft>
              <a:buClr>
                <a:schemeClr val="accent4"/>
              </a:buClr>
              <a:buSzPct val="99000"/>
            </a:pPr>
            <a:r>
              <a:rPr lang="en-US" sz="1400" dirty="0" smtClean="0">
                <a:solidFill>
                  <a:schemeClr val="bg1">
                    <a:lumMod val="50000"/>
                  </a:schemeClr>
                </a:solidFill>
              </a:rPr>
              <a:t>Unified Optimization</a:t>
            </a:r>
            <a:endParaRPr lang="en-US" sz="1400" dirty="0">
              <a:solidFill>
                <a:schemeClr val="bg1">
                  <a:lumMod val="50000"/>
                </a:schemeClr>
              </a:solidFill>
            </a:endParaRPr>
          </a:p>
        </p:txBody>
      </p:sp>
      <p:sp>
        <p:nvSpPr>
          <p:cNvPr id="10" name="Rounded Rectangle 9"/>
          <p:cNvSpPr/>
          <p:nvPr/>
        </p:nvSpPr>
        <p:spPr>
          <a:xfrm>
            <a:off x="130629" y="938151"/>
            <a:ext cx="1745672" cy="1170432"/>
          </a:xfrm>
          <a:prstGeom prst="roundRect">
            <a:avLst>
              <a:gd name="adj" fmla="val 0"/>
            </a:avLst>
          </a:prstGeom>
          <a:gradFill flip="none" rotWithShape="1">
            <a:gsLst>
              <a:gs pos="0">
                <a:schemeClr val="tx1">
                  <a:lumMod val="20000"/>
                  <a:lumOff val="80000"/>
                  <a:alpha val="68000"/>
                </a:schemeClr>
              </a:gs>
              <a:gs pos="47000">
                <a:schemeClr val="bg1"/>
              </a:gs>
              <a:gs pos="100000">
                <a:schemeClr val="tx1">
                  <a:lumMod val="20000"/>
                  <a:lumOff val="80000"/>
                  <a:alpha val="68000"/>
                </a:schemeClr>
              </a:gs>
            </a:gsLst>
            <a:lin ang="2700000" scaled="1"/>
            <a:tileRect/>
          </a:gradFill>
          <a:ln w="38100" cmpd="sng">
            <a:solidFill>
              <a:schemeClr val="tx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anchor="t" anchorCtr="0"/>
          <a:lstStyle/>
          <a:p>
            <a:pPr lvl="0" algn="ctr" fontAlgn="auto">
              <a:spcBef>
                <a:spcPts val="1200"/>
              </a:spcBef>
              <a:spcAft>
                <a:spcPts val="0"/>
              </a:spcAft>
              <a:buClr>
                <a:schemeClr val="accent4"/>
              </a:buClr>
              <a:buSzPct val="99000"/>
            </a:pPr>
            <a:r>
              <a:rPr lang="en-US" sz="1400" dirty="0" smtClean="0">
                <a:solidFill>
                  <a:schemeClr val="bg1">
                    <a:lumMod val="50000"/>
                  </a:schemeClr>
                </a:solidFill>
              </a:rPr>
              <a:t>Value Engineering</a:t>
            </a:r>
            <a:endParaRPr lang="en-US" sz="1400" dirty="0">
              <a:solidFill>
                <a:schemeClr val="bg1">
                  <a:lumMod val="50000"/>
                </a:schemeClr>
              </a:solidFill>
            </a:endParaRPr>
          </a:p>
        </p:txBody>
      </p:sp>
      <p:graphicFrame>
        <p:nvGraphicFramePr>
          <p:cNvPr id="4" name="Content Placeholder 5"/>
          <p:cNvGraphicFramePr>
            <a:graphicFrameLocks/>
          </p:cNvGraphicFramePr>
          <p:nvPr>
            <p:extLst>
              <p:ext uri="{D42A27DB-BD31-4B8C-83A1-F6EECF244321}">
                <p14:modId xmlns:p14="http://schemas.microsoft.com/office/powerpoint/2010/main" val="627474434"/>
              </p:ext>
            </p:extLst>
          </p:nvPr>
        </p:nvGraphicFramePr>
        <p:xfrm>
          <a:off x="0" y="1338426"/>
          <a:ext cx="8770425" cy="482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33315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Cisco_Arial">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15673</TotalTime>
  <Words>3131</Words>
  <Application>Microsoft Office PowerPoint</Application>
  <PresentationFormat>On-screen Show (4:3)</PresentationFormat>
  <Paragraphs>914</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Cisco_Arial</vt:lpstr>
      <vt:lpstr>SAP Migration Solutions Cisco Services</vt:lpstr>
      <vt:lpstr>Agenda  </vt:lpstr>
      <vt:lpstr>PowerPoint Presentation</vt:lpstr>
      <vt:lpstr>Cisco Solutions for SAP</vt:lpstr>
      <vt:lpstr>SAP Core Data Center Services</vt:lpstr>
      <vt:lpstr>Cisco Domain TenSM Framework</vt:lpstr>
      <vt:lpstr>SAP and Cisco Domain TenSM Framework </vt:lpstr>
      <vt:lpstr>Unified Migration Methodology Overview</vt:lpstr>
      <vt:lpstr>Cisco Migration Methodology</vt:lpstr>
      <vt:lpstr>PowerPoint Presentation</vt:lpstr>
      <vt:lpstr>Architecture Overview</vt:lpstr>
      <vt:lpstr>Architectural Business Value</vt:lpstr>
      <vt:lpstr>PowerPoint Presentation</vt:lpstr>
      <vt:lpstr>Foundation – Stateless Compute</vt:lpstr>
      <vt:lpstr>Local HA – Blade Failover</vt:lpstr>
      <vt:lpstr>Integrated VM Guest/Host Recovery</vt:lpstr>
      <vt:lpstr>Environment Cloning</vt:lpstr>
      <vt:lpstr>Unplanned Capacity on Demand</vt:lpstr>
      <vt:lpstr>Disaster Recovery</vt:lpstr>
      <vt:lpstr>PowerPoint Presentation</vt:lpstr>
      <vt:lpstr>SAP OS/DB Migration – Project Overview</vt:lpstr>
      <vt:lpstr>Sample Migration Program Timeline</vt:lpstr>
      <vt:lpstr>Example Timeline for Single Landscape</vt:lpstr>
      <vt:lpstr>SAP OS/DB Migration Check</vt:lpstr>
      <vt:lpstr>SAP Migration Tools – OS/DB Migration</vt:lpstr>
      <vt:lpstr>SAP OS/DB Migration Export and Import Parallel Setup Architecture</vt:lpstr>
      <vt:lpstr>PowerPoint Presentation</vt:lpstr>
      <vt:lpstr>SAP on Unified Architecture –Case Study 1</vt:lpstr>
      <vt:lpstr>Migration Overview (Template Customer) </vt:lpstr>
      <vt:lpstr>Program Timeline</vt:lpstr>
      <vt:lpstr>Phase II – Migration Strategy</vt:lpstr>
      <vt:lpstr>Wave I</vt:lpstr>
      <vt:lpstr>Migration Downtime Overview</vt:lpstr>
      <vt:lpstr>SAP Migration Team</vt:lpstr>
      <vt:lpstr>PowerPoint Presentation</vt:lpstr>
      <vt:lpstr>SAP on Cisco UCS / Freeport McMoran</vt:lpstr>
      <vt:lpstr>SAP on UCS / Monsanto</vt:lpstr>
      <vt:lpstr>SAP on UCS / Scientific Atlanta</vt:lpstr>
      <vt:lpstr>PowerPoint Presentation</vt:lpstr>
      <vt:lpstr>SAP Core Services</vt:lpstr>
      <vt:lpstr> Cisco Migration Methodology - SAP</vt:lpstr>
    </vt:vector>
  </TitlesOfParts>
  <Company>Cisco Systems 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“on-boarding” Acceleration Service</dc:title>
  <dc:creator>Krishnan Subramaniam (krsubram)</dc:creator>
  <cp:lastModifiedBy>racshelt</cp:lastModifiedBy>
  <cp:revision>1041</cp:revision>
  <cp:lastPrinted>2013-07-19T19:45:04Z</cp:lastPrinted>
  <dcterms:created xsi:type="dcterms:W3CDTF">2012-08-29T03:33:20Z</dcterms:created>
  <dcterms:modified xsi:type="dcterms:W3CDTF">2013-11-25T21:46:56Z</dcterms:modified>
</cp:coreProperties>
</file>