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514826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55" autoAdjust="0"/>
  </p:normalViewPr>
  <p:slideViewPr>
    <p:cSldViewPr>
      <p:cViewPr varScale="1">
        <p:scale>
          <a:sx n="112" d="100"/>
          <a:sy n="112" d="100"/>
        </p:scale>
        <p:origin x="-744" y="-84"/>
      </p:cViewPr>
      <p:guideLst>
        <p:guide orient="horz" pos="162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CED8F-8ABC-4C68-8CC9-97FB76ACDEFD}" type="datetimeFigureOut">
              <a:rPr lang="en-US" smtClean="0"/>
              <a:t>1/7/2014</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73CEDD-CCD4-45C3-B197-7094CAE664CF}" type="slidenum">
              <a:rPr lang="en-US" smtClean="0"/>
              <a:t>‹#›</a:t>
            </a:fld>
            <a:endParaRPr lang="en-US"/>
          </a:p>
        </p:txBody>
      </p:sp>
    </p:spTree>
    <p:extLst>
      <p:ext uri="{BB962C8B-B14F-4D97-AF65-F5344CB8AC3E}">
        <p14:creationId xmlns:p14="http://schemas.microsoft.com/office/powerpoint/2010/main" val="126083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1</a:t>
            </a:fld>
            <a:endParaRPr lang="en-US"/>
          </a:p>
        </p:txBody>
      </p:sp>
    </p:spTree>
    <p:extLst>
      <p:ext uri="{BB962C8B-B14F-4D97-AF65-F5344CB8AC3E}">
        <p14:creationId xmlns:p14="http://schemas.microsoft.com/office/powerpoint/2010/main" val="3974321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Expressway for remote and mobile workers alignment with FY14 strategy</a:t>
            </a:r>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10</a:t>
            </a:fld>
            <a:endParaRPr lang="en-US"/>
          </a:p>
        </p:txBody>
      </p:sp>
    </p:spTree>
    <p:extLst>
      <p:ext uri="{BB962C8B-B14F-4D97-AF65-F5344CB8AC3E}">
        <p14:creationId xmlns:p14="http://schemas.microsoft.com/office/powerpoint/2010/main" val="2803784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Cisco Prime Collaboration alignment with FY14 strategy</a:t>
            </a:r>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11</a:t>
            </a:fld>
            <a:endParaRPr lang="en-US"/>
          </a:p>
        </p:txBody>
      </p:sp>
    </p:spTree>
    <p:extLst>
      <p:ext uri="{BB962C8B-B14F-4D97-AF65-F5344CB8AC3E}">
        <p14:creationId xmlns:p14="http://schemas.microsoft.com/office/powerpoint/2010/main" val="2107329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CUWL Professional</a:t>
            </a:r>
            <a:r>
              <a:rPr lang="en-US" baseline="0" dirty="0" smtClean="0"/>
              <a:t> </a:t>
            </a:r>
            <a:r>
              <a:rPr lang="en-US" dirty="0" smtClean="0"/>
              <a:t>customers and existing CUWL Pro customers</a:t>
            </a:r>
            <a:r>
              <a:rPr lang="en-US" baseline="0" dirty="0" smtClean="0"/>
              <a:t> on valid UCSS have the opportunity to take advantage of the updates in Systems Release 10, in both versions 9.X and 10.0.  </a:t>
            </a:r>
            <a:endParaRPr lang="en-US" dirty="0" smtClean="0"/>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13</a:t>
            </a:fld>
            <a:endParaRPr lang="en-US"/>
          </a:p>
        </p:txBody>
      </p:sp>
    </p:spTree>
    <p:extLst>
      <p:ext uri="{BB962C8B-B14F-4D97-AF65-F5344CB8AC3E}">
        <p14:creationId xmlns:p14="http://schemas.microsoft.com/office/powerpoint/2010/main" val="4177317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UCSS </a:t>
            </a:r>
            <a:r>
              <a:rPr lang="en-US" dirty="0" smtClean="0"/>
              <a:t>remains the preferred method for license upgrades</a:t>
            </a:r>
            <a:r>
              <a:rPr lang="en-US" baseline="0" dirty="0" smtClean="0"/>
              <a:t>. As is always the case, customers on valid UCSS are provided rights to major upgrades at no additional cost.</a:t>
            </a:r>
          </a:p>
          <a:p>
            <a:endParaRPr lang="en-US" baseline="0" dirty="0" smtClean="0"/>
          </a:p>
          <a:p>
            <a:r>
              <a:rPr lang="en-US" dirty="0" smtClean="0"/>
              <a:t>For customers</a:t>
            </a:r>
            <a:r>
              <a:rPr lang="en-US" baseline="0" dirty="0" smtClean="0"/>
              <a:t> not on UCSS…</a:t>
            </a:r>
          </a:p>
          <a:p>
            <a:endParaRPr lang="en-US" dirty="0" smtClean="0"/>
          </a:p>
          <a:p>
            <a:r>
              <a:rPr lang="en-US" dirty="0" smtClean="0"/>
              <a:t>The </a:t>
            </a:r>
            <a:r>
              <a:rPr lang="en-US" b="1" dirty="0" smtClean="0"/>
              <a:t>Cisco</a:t>
            </a:r>
            <a:r>
              <a:rPr lang="en-US" b="1" baseline="0" dirty="0" smtClean="0"/>
              <a:t> Collaboration Breakaway Plus Drive to 9 </a:t>
            </a:r>
            <a:r>
              <a:rPr lang="en-US" baseline="0" dirty="0" smtClean="0"/>
              <a:t>promotion is designed to encourage current customers to upgrade their Cisco UCM to the latest releases. Customers upgrading to version 9.1 and later will be rewarded with exceptional discounts. A similar offer will be available with the v10 release, and details will follow at the time of launch.</a:t>
            </a:r>
          </a:p>
          <a:p>
            <a:endParaRPr lang="en-US" baseline="0" dirty="0" smtClean="0"/>
          </a:p>
          <a:p>
            <a:r>
              <a:rPr lang="en-US" b="1" baseline="0" dirty="0" smtClean="0"/>
              <a:t>Get Current, Stay Current </a:t>
            </a:r>
            <a:r>
              <a:rPr lang="en-US" b="0" baseline="0" dirty="0" smtClean="0"/>
              <a:t>provides a price incentive for customers without UCSS to upgrade to the latest release. This is a new component of the product offer – not a promotion – where customers can purchase the latest version of licensing at 20% of list price when they buy 3 years of UCSS. Further, this offer can be combined with the CB Plus Drive to 9 promotion in order to receive even more favorable pricing.</a:t>
            </a:r>
          </a:p>
          <a:p>
            <a:endParaRPr lang="en-US" b="0" baseline="0" dirty="0" smtClean="0"/>
          </a:p>
          <a:p>
            <a:r>
              <a:rPr lang="en-US" b="0" baseline="0" dirty="0" smtClean="0"/>
              <a:t>Lastly, the </a:t>
            </a:r>
            <a:r>
              <a:rPr lang="en-US" b="1" baseline="0" dirty="0" smtClean="0"/>
              <a:t>A La Carte Upgrade </a:t>
            </a:r>
            <a:r>
              <a:rPr lang="en-US" b="0" baseline="0" dirty="0" smtClean="0"/>
              <a:t>remains an option, although it’s the least cost efficient. </a:t>
            </a:r>
            <a:endParaRPr lang="en-US" b="0" dirty="0" smtClean="0"/>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14</a:t>
            </a:fld>
            <a:endParaRPr lang="en-US"/>
          </a:p>
        </p:txBody>
      </p:sp>
    </p:spTree>
    <p:extLst>
      <p:ext uri="{BB962C8B-B14F-4D97-AF65-F5344CB8AC3E}">
        <p14:creationId xmlns:p14="http://schemas.microsoft.com/office/powerpoint/2010/main" val="2595348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Tiered pricing continues to exist for Cisco’s UCL license offers. </a:t>
            </a:r>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17</a:t>
            </a:fld>
            <a:endParaRPr lang="en-US"/>
          </a:p>
        </p:txBody>
      </p:sp>
    </p:spTree>
    <p:extLst>
      <p:ext uri="{BB962C8B-B14F-4D97-AF65-F5344CB8AC3E}">
        <p14:creationId xmlns:p14="http://schemas.microsoft.com/office/powerpoint/2010/main" val="535461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Cisco Enterprise Agreement for Collaboration, or </a:t>
            </a:r>
            <a:r>
              <a:rPr lang="en-US" sz="1200" kern="1200" dirty="0" err="1" smtClean="0">
                <a:solidFill>
                  <a:schemeClr val="tx1"/>
                </a:solidFill>
                <a:effectLst/>
                <a:latin typeface="+mn-lt"/>
                <a:ea typeface="+mn-ea"/>
                <a:cs typeface="+mn-cs"/>
              </a:rPr>
              <a:t>Collab</a:t>
            </a:r>
            <a:r>
              <a:rPr lang="en-US" sz="1200" kern="1200" dirty="0" smtClean="0">
                <a:solidFill>
                  <a:schemeClr val="tx1"/>
                </a:solidFill>
                <a:effectLst/>
                <a:latin typeface="+mn-lt"/>
                <a:ea typeface="+mn-ea"/>
                <a:cs typeface="+mn-cs"/>
              </a:rPr>
              <a:t> EA, provides software deployment and services consumption rights for the entire organization in a single co-terminated, multi-year agreement.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Under the </a:t>
            </a:r>
            <a:r>
              <a:rPr lang="en-US" sz="1200" kern="1200" dirty="0" err="1" smtClean="0">
                <a:solidFill>
                  <a:schemeClr val="tx1"/>
                </a:solidFill>
                <a:effectLst/>
                <a:latin typeface="+mn-lt"/>
                <a:ea typeface="+mn-ea"/>
                <a:cs typeface="+mn-cs"/>
              </a:rPr>
              <a:t>Collab</a:t>
            </a:r>
            <a:r>
              <a:rPr lang="en-US" sz="1200" kern="1200" dirty="0" smtClean="0">
                <a:solidFill>
                  <a:schemeClr val="tx1"/>
                </a:solidFill>
                <a:effectLst/>
                <a:latin typeface="+mn-lt"/>
                <a:ea typeface="+mn-ea"/>
                <a:cs typeface="+mn-cs"/>
              </a:rPr>
              <a:t> EA, each suite includes enterprise-wide access to software, upgrade subscriptions, or UCSS, and technical support, or ESW.  Note that hardware is excluded from the </a:t>
            </a:r>
            <a:r>
              <a:rPr lang="en-US" sz="1200" kern="1200" dirty="0" err="1" smtClean="0">
                <a:solidFill>
                  <a:schemeClr val="tx1"/>
                </a:solidFill>
                <a:effectLst/>
                <a:latin typeface="+mn-lt"/>
                <a:ea typeface="+mn-ea"/>
                <a:cs typeface="+mn-cs"/>
              </a:rPr>
              <a:t>Collab</a:t>
            </a:r>
            <a:r>
              <a:rPr lang="en-US" sz="1200" kern="1200" dirty="0" smtClean="0">
                <a:solidFill>
                  <a:schemeClr val="tx1"/>
                </a:solidFill>
                <a:effectLst/>
                <a:latin typeface="+mn-lt"/>
                <a:ea typeface="+mn-ea"/>
                <a:cs typeface="+mn-cs"/>
              </a:rPr>
              <a:t> EA and must be purchased separately.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At least 2,000 knowledge workers are required to qualify for the </a:t>
            </a:r>
            <a:r>
              <a:rPr lang="en-US" sz="1200" kern="1200" dirty="0" err="1" smtClean="0">
                <a:solidFill>
                  <a:schemeClr val="tx1"/>
                </a:solidFill>
                <a:effectLst/>
                <a:latin typeface="+mn-lt"/>
                <a:ea typeface="+mn-ea"/>
                <a:cs typeface="+mn-cs"/>
              </a:rPr>
              <a:t>Collab</a:t>
            </a:r>
            <a:r>
              <a:rPr lang="en-US" sz="1200" kern="1200" dirty="0" smtClean="0">
                <a:solidFill>
                  <a:schemeClr val="tx1"/>
                </a:solidFill>
                <a:effectLst/>
                <a:latin typeface="+mn-lt"/>
                <a:ea typeface="+mn-ea"/>
                <a:cs typeface="+mn-cs"/>
              </a:rPr>
              <a:t> EA. Please leverage your EA BDM [</a:t>
            </a:r>
            <a:r>
              <a:rPr lang="en-US" sz="1200" i="1" kern="1200" dirty="0" smtClean="0">
                <a:solidFill>
                  <a:schemeClr val="tx1"/>
                </a:solidFill>
                <a:effectLst/>
                <a:latin typeface="+mn-lt"/>
                <a:ea typeface="+mn-ea"/>
                <a:cs typeface="+mn-cs"/>
              </a:rPr>
              <a:t>voice: letters B,D,M</a:t>
            </a:r>
            <a:r>
              <a:rPr lang="en-US" sz="1200" kern="1200" dirty="0" smtClean="0">
                <a:solidFill>
                  <a:schemeClr val="tx1"/>
                </a:solidFill>
                <a:effectLst/>
                <a:latin typeface="+mn-lt"/>
                <a:ea typeface="+mn-ea"/>
                <a:cs typeface="+mn-cs"/>
              </a:rPr>
              <a:t>] or Licensing Executive if you have potential opportunities you’d like reviewed.</a:t>
            </a:r>
          </a:p>
          <a:p>
            <a:pPr marL="0" indent="0">
              <a:buFont typeface="Arial" panose="020B0604020202020204" pitchFamily="34" charset="0"/>
              <a:buNone/>
            </a:pPr>
            <a:endParaRPr lang="en-US" sz="1200" b="1"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1" kern="1200" dirty="0" smtClean="0">
                <a:solidFill>
                  <a:schemeClr val="tx1"/>
                </a:solidFill>
                <a:effectLst/>
                <a:latin typeface="+mn-lt"/>
                <a:ea typeface="+mn-ea"/>
                <a:cs typeface="+mn-cs"/>
              </a:rPr>
              <a:t>[click]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Along with the number of knowledge workers, the </a:t>
            </a:r>
            <a:r>
              <a:rPr lang="en-US" sz="1200" kern="1200" dirty="0" err="1" smtClean="0">
                <a:solidFill>
                  <a:schemeClr val="tx1"/>
                </a:solidFill>
                <a:effectLst/>
                <a:latin typeface="+mn-lt"/>
                <a:ea typeface="+mn-ea"/>
                <a:cs typeface="+mn-cs"/>
              </a:rPr>
              <a:t>Collab</a:t>
            </a:r>
            <a:r>
              <a:rPr lang="en-US" sz="1200" kern="1200" dirty="0" smtClean="0">
                <a:solidFill>
                  <a:schemeClr val="tx1"/>
                </a:solidFill>
                <a:effectLst/>
                <a:latin typeface="+mn-lt"/>
                <a:ea typeface="+mn-ea"/>
                <a:cs typeface="+mn-cs"/>
              </a:rPr>
              <a:t> EA takes customers’ previous investments in Cisco collaboration products into account.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Previously procured </a:t>
            </a:r>
            <a:r>
              <a:rPr lang="en-US" sz="1200" kern="1200" dirty="0" err="1" smtClean="0">
                <a:solidFill>
                  <a:schemeClr val="tx1"/>
                </a:solidFill>
                <a:effectLst/>
                <a:latin typeface="+mn-lt"/>
                <a:ea typeface="+mn-ea"/>
                <a:cs typeface="+mn-cs"/>
              </a:rPr>
              <a:t>on-premise</a:t>
            </a:r>
            <a:r>
              <a:rPr lang="en-US" sz="1200" kern="1200" dirty="0" smtClean="0">
                <a:solidFill>
                  <a:schemeClr val="tx1"/>
                </a:solidFill>
                <a:effectLst/>
                <a:latin typeface="+mn-lt"/>
                <a:ea typeface="+mn-ea"/>
                <a:cs typeface="+mn-cs"/>
              </a:rPr>
              <a:t> licenses and the residual value of the UCSS and ESW are factored into pricing, so customers do not pay twice, depicted here by the reduction in the knowledge workers by the existing installed base.</a:t>
            </a:r>
          </a:p>
          <a:p>
            <a:pPr marL="171450" lvl="0" indent="-171450">
              <a:buFont typeface="Arial" panose="020B0604020202020204" pitchFamily="34" charset="0"/>
              <a:buChar char="•"/>
            </a:pPr>
            <a:endParaRPr lang="en-US" sz="1200" b="0" i="1"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0" i="1" kern="1200" dirty="0" smtClean="0">
                <a:solidFill>
                  <a:schemeClr val="tx1"/>
                </a:solidFill>
                <a:effectLst/>
                <a:latin typeface="+mn-lt"/>
                <a:ea typeface="+mn-ea"/>
                <a:cs typeface="+mn-cs"/>
              </a:rPr>
              <a:t>[click]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cost of the Enterprise Agreement is fixed over the length of the contract agreement, based on the number of knowledge workers at the time of purchase.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customer then has unlimited applications and services consumption over the term of the agreement without any financial true-ups due to growth.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License rights include unlimited organic growth, as well as inorganic growth, such as mergers and acquisitions, up to 20%.</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Customer term lengths can be 3 or 5 years. Note that periodic payment options are available through Cisco capital to meet customers’ budget needs and align with their deployment requirements.</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23</a:t>
            </a:fld>
            <a:endParaRPr lang="en-US"/>
          </a:p>
        </p:txBody>
      </p:sp>
    </p:spTree>
    <p:extLst>
      <p:ext uri="{BB962C8B-B14F-4D97-AF65-F5344CB8AC3E}">
        <p14:creationId xmlns:p14="http://schemas.microsoft.com/office/powerpoint/2010/main" val="383683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are five </a:t>
            </a:r>
            <a:r>
              <a:rPr lang="en-US" baseline="0" dirty="0" err="1" smtClean="0"/>
              <a:t>Collab</a:t>
            </a:r>
            <a:r>
              <a:rPr lang="en-US" baseline="0" dirty="0" smtClean="0"/>
              <a:t> EA suites available. As noted here, many are new to the market in FY14. Please contact your </a:t>
            </a:r>
            <a:r>
              <a:rPr lang="en-US" sz="1200" kern="1200" dirty="0" smtClean="0">
                <a:solidFill>
                  <a:schemeClr val="tx1"/>
                </a:solidFill>
                <a:effectLst/>
                <a:latin typeface="+mn-lt"/>
                <a:ea typeface="+mn-ea"/>
                <a:cs typeface="+mn-cs"/>
              </a:rPr>
              <a:t>EA BDM or Licensing Executive</a:t>
            </a:r>
            <a:r>
              <a:rPr lang="en-US" sz="1200" strike="sngStrike"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if you have potential opportunities you’d like reviewed.</a:t>
            </a:r>
            <a:endParaRPr lang="en-US" dirty="0" smtClean="0"/>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24</a:t>
            </a:fld>
            <a:endParaRPr lang="en-US"/>
          </a:p>
        </p:txBody>
      </p:sp>
    </p:spTree>
    <p:extLst>
      <p:ext uri="{BB962C8B-B14F-4D97-AF65-F5344CB8AC3E}">
        <p14:creationId xmlns:p14="http://schemas.microsoft.com/office/powerpoint/2010/main" val="2557018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qualify for a </a:t>
            </a:r>
            <a:r>
              <a:rPr lang="en-US" sz="1200" kern="1200" dirty="0" err="1" smtClean="0">
                <a:solidFill>
                  <a:schemeClr val="tx1"/>
                </a:solidFill>
                <a:effectLst/>
                <a:latin typeface="+mn-lt"/>
                <a:ea typeface="+mn-ea"/>
                <a:cs typeface="+mn-cs"/>
              </a:rPr>
              <a:t>Collab</a:t>
            </a:r>
            <a:r>
              <a:rPr lang="en-US" sz="1200" kern="1200" dirty="0" smtClean="0">
                <a:solidFill>
                  <a:schemeClr val="tx1"/>
                </a:solidFill>
                <a:effectLst/>
                <a:latin typeface="+mn-lt"/>
                <a:ea typeface="+mn-ea"/>
                <a:cs typeface="+mn-cs"/>
              </a:rPr>
              <a:t> EA, the transaction must take place in one of these authorized </a:t>
            </a:r>
            <a:r>
              <a:rPr lang="en-US" sz="1200" kern="1200" dirty="0" err="1" smtClean="0">
                <a:solidFill>
                  <a:schemeClr val="tx1"/>
                </a:solidFill>
                <a:effectLst/>
                <a:latin typeface="+mn-lt"/>
                <a:ea typeface="+mn-ea"/>
                <a:cs typeface="+mn-cs"/>
              </a:rPr>
              <a:t>Collab</a:t>
            </a:r>
            <a:r>
              <a:rPr lang="en-US" sz="1200" kern="1200" dirty="0" smtClean="0">
                <a:solidFill>
                  <a:schemeClr val="tx1"/>
                </a:solidFill>
                <a:effectLst/>
                <a:latin typeface="+mn-lt"/>
                <a:ea typeface="+mn-ea"/>
                <a:cs typeface="+mn-cs"/>
              </a:rPr>
              <a:t> EA countries and transacted through a </a:t>
            </a:r>
            <a:r>
              <a:rPr lang="en-US" sz="1200" kern="1200" dirty="0" err="1" smtClean="0">
                <a:solidFill>
                  <a:schemeClr val="tx1"/>
                </a:solidFill>
                <a:effectLst/>
                <a:latin typeface="+mn-lt"/>
                <a:ea typeface="+mn-ea"/>
                <a:cs typeface="+mn-cs"/>
              </a:rPr>
              <a:t>Collab</a:t>
            </a:r>
            <a:r>
              <a:rPr lang="en-US" sz="1200" kern="1200" dirty="0" smtClean="0">
                <a:solidFill>
                  <a:schemeClr val="tx1"/>
                </a:solidFill>
                <a:effectLst/>
                <a:latin typeface="+mn-lt"/>
                <a:ea typeface="+mn-ea"/>
                <a:cs typeface="+mn-cs"/>
              </a:rPr>
              <a:t> EA-authorized partner. Companies with global workforces can deploy on a worldwide basis, as long as their </a:t>
            </a:r>
            <a:r>
              <a:rPr lang="en-US" sz="1200" kern="1200" dirty="0" err="1" smtClean="0">
                <a:solidFill>
                  <a:schemeClr val="tx1"/>
                </a:solidFill>
                <a:effectLst/>
                <a:latin typeface="+mn-lt"/>
                <a:ea typeface="+mn-ea"/>
                <a:cs typeface="+mn-cs"/>
              </a:rPr>
              <a:t>Collab</a:t>
            </a:r>
            <a:r>
              <a:rPr lang="en-US" sz="1200" kern="1200" dirty="0" smtClean="0">
                <a:solidFill>
                  <a:schemeClr val="tx1"/>
                </a:solidFill>
                <a:effectLst/>
                <a:latin typeface="+mn-lt"/>
                <a:ea typeface="+mn-ea"/>
                <a:cs typeface="+mn-cs"/>
              </a:rPr>
              <a:t> EA transaction occurs in one of these authorized geographies.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Cisco is constantly expanding authorized geographies, so please contact your </a:t>
            </a:r>
            <a:r>
              <a:rPr lang="en-US" sz="1200" kern="1200" dirty="0" err="1" smtClean="0">
                <a:solidFill>
                  <a:schemeClr val="tx1"/>
                </a:solidFill>
                <a:effectLst/>
                <a:latin typeface="+mn-lt"/>
                <a:ea typeface="+mn-ea"/>
                <a:cs typeface="+mn-cs"/>
              </a:rPr>
              <a:t>Collab</a:t>
            </a:r>
            <a:r>
              <a:rPr lang="en-US" sz="1200" kern="1200" dirty="0" smtClean="0">
                <a:solidFill>
                  <a:schemeClr val="tx1"/>
                </a:solidFill>
                <a:effectLst/>
                <a:latin typeface="+mn-lt"/>
                <a:ea typeface="+mn-ea"/>
                <a:cs typeface="+mn-cs"/>
              </a:rPr>
              <a:t> EA BDM or Licensing Executive for the most current listing of authorized </a:t>
            </a:r>
            <a:r>
              <a:rPr lang="en-US" sz="1200" kern="1200" dirty="0" err="1" smtClean="0">
                <a:solidFill>
                  <a:schemeClr val="tx1"/>
                </a:solidFill>
                <a:effectLst/>
                <a:latin typeface="+mn-lt"/>
                <a:ea typeface="+mn-ea"/>
                <a:cs typeface="+mn-cs"/>
              </a:rPr>
              <a:t>Collab</a:t>
            </a:r>
            <a:r>
              <a:rPr lang="en-US" sz="1200" kern="1200" dirty="0" smtClean="0">
                <a:solidFill>
                  <a:schemeClr val="tx1"/>
                </a:solidFill>
                <a:effectLst/>
                <a:latin typeface="+mn-lt"/>
                <a:ea typeface="+mn-ea"/>
                <a:cs typeface="+mn-cs"/>
              </a:rPr>
              <a:t> EA countries.</a:t>
            </a:r>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25</a:t>
            </a:fld>
            <a:endParaRPr lang="en-US"/>
          </a:p>
        </p:txBody>
      </p:sp>
    </p:spTree>
    <p:extLst>
      <p:ext uri="{BB962C8B-B14F-4D97-AF65-F5344CB8AC3E}">
        <p14:creationId xmlns:p14="http://schemas.microsoft.com/office/powerpoint/2010/main" val="308201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1" dirty="0" smtClean="0">
                <a:solidFill>
                  <a:srgbClr val="292929"/>
                </a:solidFill>
              </a:rPr>
              <a:t>Licensing Strategy Overview</a:t>
            </a:r>
          </a:p>
          <a:p>
            <a:pPr marL="0" indent="0">
              <a:spcAft>
                <a:spcPts val="1200"/>
              </a:spcAft>
              <a:buFont typeface="Arial" panose="020B0604020202020204" pitchFamily="34" charset="0"/>
              <a:buNone/>
            </a:pPr>
            <a:r>
              <a:rPr lang="en-US" sz="1200" dirty="0" smtClean="0">
                <a:solidFill>
                  <a:srgbClr val="292929"/>
                </a:solidFill>
              </a:rPr>
              <a:t>There are no changes to the structure of Cisco’s licensing, but significant value has been added</a:t>
            </a:r>
            <a:r>
              <a:rPr lang="en-US" sz="1200" baseline="0" dirty="0" smtClean="0">
                <a:solidFill>
                  <a:srgbClr val="292929"/>
                </a:solidFill>
              </a:rPr>
              <a:t>. Cisco still offers three main licenses – UCL Enhanced, CUWL Standard, and CUWL Pro. </a:t>
            </a:r>
            <a:r>
              <a:rPr lang="en-US" sz="1200" dirty="0" smtClean="0">
                <a:solidFill>
                  <a:srgbClr val="292929"/>
                </a:solidFill>
              </a:rPr>
              <a:t>Cisco continues to add value to existing offers by adding products and features into the offers </a:t>
            </a:r>
            <a:r>
              <a:rPr lang="en-US" sz="1200" b="1" dirty="0" smtClean="0">
                <a:solidFill>
                  <a:srgbClr val="292929"/>
                </a:solidFill>
              </a:rPr>
              <a:t>at no additional charge</a:t>
            </a:r>
            <a:r>
              <a:rPr lang="en-US" sz="1200" dirty="0" smtClean="0">
                <a:solidFill>
                  <a:srgbClr val="292929"/>
                </a:solidFill>
              </a:rPr>
              <a:t>.</a:t>
            </a:r>
            <a:endParaRPr lang="en-US" sz="1200" dirty="0" smtClean="0"/>
          </a:p>
          <a:p>
            <a:pPr>
              <a:spcBef>
                <a:spcPts val="300"/>
              </a:spcBef>
            </a:pPr>
            <a:endParaRPr lang="en-US" sz="1200" dirty="0" smtClean="0">
              <a:solidFill>
                <a:srgbClr val="000000"/>
              </a:solidFill>
              <a:latin typeface="CiscoSansTT"/>
            </a:endParaRPr>
          </a:p>
          <a:p>
            <a:pPr>
              <a:spcBef>
                <a:spcPts val="300"/>
              </a:spcBef>
            </a:pPr>
            <a:r>
              <a:rPr lang="en-US" sz="1200" b="1" dirty="0" smtClean="0">
                <a:solidFill>
                  <a:srgbClr val="000000"/>
                </a:solidFill>
                <a:latin typeface="CiscoSansTT"/>
              </a:rPr>
              <a:t>The following are key elements of Cisco’s Collaboration Pricing and Licensing strateg</a:t>
            </a:r>
            <a:r>
              <a:rPr lang="en-US" sz="1200" b="1" baseline="0" dirty="0" smtClean="0">
                <a:solidFill>
                  <a:srgbClr val="000000"/>
                </a:solidFill>
                <a:latin typeface="CiscoSansTT"/>
              </a:rPr>
              <a:t>y for FY14. </a:t>
            </a:r>
            <a:endParaRPr lang="en-US" sz="1200" b="1" dirty="0" smtClean="0">
              <a:solidFill>
                <a:srgbClr val="000000"/>
              </a:solidFill>
              <a:latin typeface="CiscoSansTT"/>
            </a:endParaRPr>
          </a:p>
          <a:p>
            <a:pPr>
              <a:spcBef>
                <a:spcPts val="300"/>
              </a:spcBef>
            </a:pPr>
            <a:endParaRPr lang="en-US" sz="1200" dirty="0" smtClean="0">
              <a:solidFill>
                <a:srgbClr val="000000"/>
              </a:solidFill>
              <a:latin typeface="CiscoSansTT"/>
            </a:endParaRPr>
          </a:p>
          <a:p>
            <a:pPr>
              <a:spcBef>
                <a:spcPts val="300"/>
              </a:spcBef>
            </a:pPr>
            <a:r>
              <a:rPr lang="en-US" sz="1200" dirty="0" smtClean="0">
                <a:solidFill>
                  <a:srgbClr val="000000"/>
                </a:solidFill>
                <a:latin typeface="CiscoSansTT"/>
              </a:rPr>
              <a:t>Add Value to Current UC Licensing Solutions</a:t>
            </a:r>
          </a:p>
          <a:p>
            <a:pPr marL="171450" indent="-171450">
              <a:spcBef>
                <a:spcPts val="300"/>
              </a:spcBef>
              <a:buFont typeface="Arial" panose="020B0604020202020204" pitchFamily="34" charset="0"/>
              <a:buChar char="•"/>
            </a:pPr>
            <a:r>
              <a:rPr lang="en-US" sz="1050" dirty="0" smtClean="0">
                <a:solidFill>
                  <a:srgbClr val="000000"/>
                </a:solidFill>
                <a:latin typeface="CiscoSansTT"/>
              </a:rPr>
              <a:t>Maintain market price with increased value </a:t>
            </a:r>
          </a:p>
          <a:p>
            <a:pPr marL="171450" indent="-171450">
              <a:spcBef>
                <a:spcPts val="300"/>
              </a:spcBef>
              <a:buFont typeface="Arial" panose="020B0604020202020204" pitchFamily="34" charset="0"/>
              <a:buChar char="•"/>
            </a:pPr>
            <a:r>
              <a:rPr lang="en-US" sz="1050" dirty="0" smtClean="0">
                <a:solidFill>
                  <a:srgbClr val="000000"/>
                </a:solidFill>
                <a:latin typeface="CiscoSansTT"/>
              </a:rPr>
              <a:t>Provide features and products customers value</a:t>
            </a:r>
          </a:p>
          <a:p>
            <a:pPr>
              <a:spcBef>
                <a:spcPts val="300"/>
              </a:spcBef>
            </a:pPr>
            <a:endParaRPr lang="en-US" sz="1200" dirty="0" smtClean="0">
              <a:solidFill>
                <a:srgbClr val="000000"/>
              </a:solidFill>
              <a:latin typeface="CiscoSansTT"/>
            </a:endParaRPr>
          </a:p>
          <a:p>
            <a:pPr>
              <a:spcBef>
                <a:spcPts val="300"/>
              </a:spcBef>
            </a:pPr>
            <a:r>
              <a:rPr lang="en-US" sz="1200" dirty="0" smtClean="0">
                <a:solidFill>
                  <a:srgbClr val="000000"/>
                </a:solidFill>
                <a:latin typeface="CiscoSansTT"/>
              </a:rPr>
              <a:t>Encourage Strategic Collaboration Trends</a:t>
            </a:r>
          </a:p>
          <a:p>
            <a:pPr marL="171450" indent="-171450">
              <a:spcBef>
                <a:spcPts val="300"/>
              </a:spcBef>
              <a:buFont typeface="Arial" panose="020B0604020202020204" pitchFamily="34" charset="0"/>
              <a:buChar char="•"/>
            </a:pPr>
            <a:r>
              <a:rPr lang="en-US" sz="1050" dirty="0" smtClean="0">
                <a:solidFill>
                  <a:srgbClr val="000000"/>
                </a:solidFill>
                <a:latin typeface="CiscoSansTT"/>
              </a:rPr>
              <a:t>Offer flexibility in voice and video offers including cloud and mobile</a:t>
            </a:r>
            <a:endParaRPr lang="en-US" sz="1100" dirty="0" smtClean="0">
              <a:solidFill>
                <a:srgbClr val="000000"/>
              </a:solidFill>
              <a:latin typeface="CiscoSansTT"/>
            </a:endParaRPr>
          </a:p>
          <a:p>
            <a:endParaRPr lang="en-US" dirty="0" smtClean="0">
              <a:latin typeface="CiscoSansTT"/>
            </a:endParaRPr>
          </a:p>
          <a:p>
            <a:r>
              <a:rPr lang="en-US" dirty="0" smtClean="0">
                <a:latin typeface="CiscoSansTT"/>
              </a:rPr>
              <a:t>Deliver Simple and Consistent Pricing Methodology</a:t>
            </a:r>
          </a:p>
          <a:p>
            <a:pPr marL="171450" indent="-171450">
              <a:buFont typeface="Arial" panose="020B0604020202020204" pitchFamily="34" charset="0"/>
              <a:buChar char="•"/>
            </a:pPr>
            <a:r>
              <a:rPr lang="en-US" sz="1050" dirty="0" smtClean="0">
                <a:latin typeface="CiscoSansTT"/>
              </a:rPr>
              <a:t>Continue with a consistent user-based bundling strategy</a:t>
            </a:r>
          </a:p>
          <a:p>
            <a:pPr marL="0" marR="0" indent="0" algn="l" defTabSz="456934" rtl="0" eaLnBrk="1" fontAlgn="auto" latinLnBrk="0" hangingPunct="1">
              <a:lnSpc>
                <a:spcPct val="100000"/>
              </a:lnSpc>
              <a:spcBef>
                <a:spcPts val="0"/>
              </a:spcBef>
              <a:spcAft>
                <a:spcPts val="0"/>
              </a:spcAft>
              <a:buClrTx/>
              <a:buSzTx/>
              <a:buFontTx/>
              <a:buNone/>
              <a:tabLst/>
              <a:defRPr/>
            </a:pPr>
            <a:endParaRPr lang="en-US" dirty="0" smtClean="0">
              <a:latin typeface="CiscoSansTT"/>
            </a:endParaRPr>
          </a:p>
          <a:p>
            <a:pPr marL="0" marR="0" indent="0" algn="l" defTabSz="456934" rtl="0" eaLnBrk="1" fontAlgn="auto" latinLnBrk="0" hangingPunct="1">
              <a:lnSpc>
                <a:spcPct val="100000"/>
              </a:lnSpc>
              <a:spcBef>
                <a:spcPts val="0"/>
              </a:spcBef>
              <a:spcAft>
                <a:spcPts val="0"/>
              </a:spcAft>
              <a:buClrTx/>
              <a:buSzTx/>
              <a:buFontTx/>
              <a:buNone/>
              <a:tabLst/>
              <a:defRPr/>
            </a:pPr>
            <a:r>
              <a:rPr lang="en-US" dirty="0" smtClean="0">
                <a:latin typeface="CiscoSansTT"/>
              </a:rPr>
              <a:t>Enable Migration between On Premise and Cloud</a:t>
            </a:r>
          </a:p>
          <a:p>
            <a:endParaRPr lang="en-US" dirty="0" smtClean="0">
              <a:latin typeface="CiscoSansTT"/>
            </a:endParaRPr>
          </a:p>
          <a:p>
            <a:r>
              <a:rPr lang="en-US" dirty="0" smtClean="0">
                <a:latin typeface="CiscoSansTT"/>
              </a:rPr>
              <a:t>Improve Ease of Doing Business with Cisco</a:t>
            </a:r>
          </a:p>
          <a:p>
            <a:pPr marL="171450" lvl="0" indent="-171450">
              <a:buFont typeface="Arial" panose="020B0604020202020204" pitchFamily="34" charset="0"/>
              <a:buChar char="•"/>
            </a:pPr>
            <a:r>
              <a:rPr lang="en-US" sz="800" dirty="0" smtClean="0">
                <a:latin typeface="CiscoSansTT"/>
              </a:rPr>
              <a:t>Including ordering, UCSS renewal, License Mgmt.</a:t>
            </a:r>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2</a:t>
            </a:fld>
            <a:endParaRPr lang="en-US"/>
          </a:p>
        </p:txBody>
      </p:sp>
    </p:spTree>
    <p:extLst>
      <p:ext uri="{BB962C8B-B14F-4D97-AF65-F5344CB8AC3E}">
        <p14:creationId xmlns:p14="http://schemas.microsoft.com/office/powerpoint/2010/main" val="138316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Cisco’s licensing structure hasn’t changed since last year, with three main licenses – UCL Enhanced/Enhanced Plus, CUWL Standard, and CUWL Pro.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depicted here, each license builds upon the previous.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the elements highlighted in green are updates and additions for Systems Release 10. More details on each of these new features will follow in this deck.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that the UCL Basic and UCL Essential licenses still exist for more basic needs but aren’t shown here. The main three offers are Cisco’s focus for collaboration workers. </a:t>
            </a:r>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3</a:t>
            </a:fld>
            <a:endParaRPr lang="en-US"/>
          </a:p>
        </p:txBody>
      </p:sp>
    </p:spTree>
    <p:extLst>
      <p:ext uri="{BB962C8B-B14F-4D97-AF65-F5344CB8AC3E}">
        <p14:creationId xmlns:p14="http://schemas.microsoft.com/office/powerpoint/2010/main" val="291593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600" dirty="0" smtClean="0">
                <a:solidFill>
                  <a:srgbClr val="292929"/>
                </a:solidFill>
              </a:rPr>
              <a:t>UCL</a:t>
            </a:r>
            <a:r>
              <a:rPr lang="en-US" sz="1600" baseline="0" dirty="0" smtClean="0">
                <a:solidFill>
                  <a:srgbClr val="292929"/>
                </a:solidFill>
              </a:rPr>
              <a:t> Enhanced is the </a:t>
            </a:r>
            <a:r>
              <a:rPr lang="en-US" sz="1600" dirty="0" smtClean="0">
                <a:solidFill>
                  <a:srgbClr val="292929"/>
                </a:solidFill>
              </a:rPr>
              <a:t>first level licensing for Collaboration users</a:t>
            </a:r>
          </a:p>
          <a:p>
            <a:pPr marL="177800" indent="-177800">
              <a:spcAft>
                <a:spcPts val="2400"/>
              </a:spcAft>
              <a:buFont typeface="Arial" panose="020B0604020202020204" pitchFamily="34" charset="0"/>
              <a:buChar char="•"/>
            </a:pPr>
            <a:endParaRPr lang="en-US" sz="1600" dirty="0" smtClean="0">
              <a:solidFill>
                <a:srgbClr val="292929"/>
              </a:solidFill>
            </a:endParaRPr>
          </a:p>
          <a:p>
            <a:pPr marL="177800" indent="-177800">
              <a:spcAft>
                <a:spcPts val="2400"/>
              </a:spcAft>
              <a:buFont typeface="Arial" panose="020B0604020202020204" pitchFamily="34" charset="0"/>
              <a:buChar char="•"/>
            </a:pPr>
            <a:r>
              <a:rPr lang="en-US" sz="1600" dirty="0" smtClean="0">
                <a:solidFill>
                  <a:srgbClr val="292929"/>
                </a:solidFill>
              </a:rPr>
              <a:t>This hasn’t changed from last year’s release.</a:t>
            </a:r>
            <a:r>
              <a:rPr lang="en-US" sz="1600" baseline="0" dirty="0" smtClean="0">
                <a:solidFill>
                  <a:srgbClr val="292929"/>
                </a:solidFill>
              </a:rPr>
              <a:t> Key features include …</a:t>
            </a:r>
          </a:p>
          <a:p>
            <a:pPr marL="635000" lvl="1" indent="-177800">
              <a:spcAft>
                <a:spcPts val="2400"/>
              </a:spcAft>
              <a:buFont typeface="Arial" panose="020B0604020202020204" pitchFamily="34" charset="0"/>
              <a:buChar char="•"/>
            </a:pPr>
            <a:r>
              <a:rPr lang="en-US" sz="1600" dirty="0" smtClean="0">
                <a:solidFill>
                  <a:srgbClr val="292929"/>
                </a:solidFill>
              </a:rPr>
              <a:t>UCL Enhanced supports UC applications for one device and UCL Enhanced Plus supports</a:t>
            </a:r>
            <a:r>
              <a:rPr lang="en-US" sz="1600" baseline="0" dirty="0" smtClean="0">
                <a:solidFill>
                  <a:srgbClr val="292929"/>
                </a:solidFill>
              </a:rPr>
              <a:t> for 2 devices</a:t>
            </a:r>
            <a:r>
              <a:rPr lang="en-US" sz="1600" dirty="0" smtClean="0">
                <a:solidFill>
                  <a:srgbClr val="292929"/>
                </a:solidFill>
              </a:rPr>
              <a:t> per user</a:t>
            </a:r>
          </a:p>
          <a:p>
            <a:pPr marL="635000" lvl="1" indent="-177800">
              <a:spcAft>
                <a:spcPts val="2400"/>
              </a:spcAft>
              <a:buFont typeface="Arial" panose="020B0604020202020204" pitchFamily="34" charset="0"/>
              <a:buChar char="•"/>
            </a:pPr>
            <a:r>
              <a:rPr lang="en-US" sz="1600" dirty="0" smtClean="0">
                <a:solidFill>
                  <a:srgbClr val="292929"/>
                </a:solidFill>
              </a:rPr>
              <a:t>Both licenses support</a:t>
            </a:r>
            <a:r>
              <a:rPr lang="en-US" sz="1600" baseline="0" dirty="0" smtClean="0">
                <a:solidFill>
                  <a:srgbClr val="292929"/>
                </a:solidFill>
              </a:rPr>
              <a:t> Cisco’s </a:t>
            </a:r>
            <a:r>
              <a:rPr lang="en-US" sz="1600" dirty="0" smtClean="0">
                <a:solidFill>
                  <a:srgbClr val="292929"/>
                </a:solidFill>
              </a:rPr>
              <a:t>entire portfolio of personal endpoints</a:t>
            </a:r>
            <a:r>
              <a:rPr lang="en-US" sz="1600" baseline="0" dirty="0" smtClean="0">
                <a:solidFill>
                  <a:srgbClr val="292929"/>
                </a:solidFill>
              </a:rPr>
              <a:t> (</a:t>
            </a:r>
            <a:r>
              <a:rPr lang="en-US" sz="1600" i="0" dirty="0" smtClean="0">
                <a:solidFill>
                  <a:srgbClr val="292929"/>
                </a:solidFill>
              </a:rPr>
              <a:t>including all Jabber </a:t>
            </a:r>
            <a:r>
              <a:rPr lang="en-US" sz="1600" i="0" dirty="0" err="1" smtClean="0">
                <a:solidFill>
                  <a:srgbClr val="292929"/>
                </a:solidFill>
              </a:rPr>
              <a:t>softclients</a:t>
            </a:r>
            <a:r>
              <a:rPr lang="en-US" sz="1600" i="0" dirty="0" smtClean="0">
                <a:solidFill>
                  <a:srgbClr val="292929"/>
                </a:solidFill>
              </a:rPr>
              <a:t>, IP and video-enabled devices, personal telepresence devices)</a:t>
            </a:r>
          </a:p>
          <a:p>
            <a:pPr marL="63500" lvl="0" indent="-177800">
              <a:spcAft>
                <a:spcPts val="1200"/>
              </a:spcAft>
              <a:buFont typeface="Arial" panose="020B0604020202020204" pitchFamily="34" charset="0"/>
              <a:buChar char="•"/>
            </a:pPr>
            <a:endParaRPr lang="en-US" sz="1600" i="0" dirty="0" smtClean="0">
              <a:solidFill>
                <a:srgbClr val="292929"/>
              </a:solidFil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i="0" dirty="0" smtClean="0">
                <a:solidFill>
                  <a:srgbClr val="292929"/>
                </a:solidFill>
              </a:rPr>
              <a:t>New</a:t>
            </a:r>
            <a:r>
              <a:rPr lang="en-US" sz="1600" i="0" baseline="0" dirty="0" smtClean="0">
                <a:solidFill>
                  <a:srgbClr val="292929"/>
                </a:solidFill>
              </a:rPr>
              <a:t> for System Release 10 is the inclusion of Expressway for remote and mobile workers, which p</a:t>
            </a:r>
            <a:r>
              <a:rPr lang="en-US" sz="1600" dirty="0" smtClean="0">
                <a:solidFill>
                  <a:srgbClr val="292929"/>
                </a:solidFill>
              </a:rPr>
              <a:t>rovides a VPN-less</a:t>
            </a:r>
            <a:r>
              <a:rPr lang="en-US" sz="1600" baseline="0" dirty="0" smtClean="0">
                <a:solidFill>
                  <a:srgbClr val="292929"/>
                </a:solidFill>
              </a:rPr>
              <a:t> option for </a:t>
            </a:r>
            <a:r>
              <a:rPr lang="en-US" sz="1600" dirty="0" smtClean="0">
                <a:solidFill>
                  <a:srgbClr val="292929"/>
                </a:solidFill>
              </a:rPr>
              <a:t>IM&amp;P, voice and video firewall traversal within an organization. </a:t>
            </a:r>
            <a:r>
              <a:rPr lang="en-US" sz="1600" baseline="0" dirty="0" smtClean="0"/>
              <a:t>This enhancement makes users truly mobile. Note that B2B and third-party </a:t>
            </a:r>
            <a:r>
              <a:rPr lang="en-US" sz="1600" baseline="0" dirty="0" err="1" smtClean="0"/>
              <a:t>interop</a:t>
            </a:r>
            <a:r>
              <a:rPr lang="en-US" sz="1600" baseline="0" dirty="0" smtClean="0"/>
              <a:t> firewall traversal are not included here, but that capacity can be purchased separately.</a:t>
            </a:r>
          </a:p>
          <a:p>
            <a:pPr marL="63500" lvl="0" indent="-177800">
              <a:spcAft>
                <a:spcPts val="1200"/>
              </a:spcAft>
              <a:buFont typeface="Arial" panose="020B0604020202020204" pitchFamily="34" charset="0"/>
              <a:buChar char="•"/>
            </a:pPr>
            <a:endParaRPr lang="en-US" sz="1600" dirty="0" smtClean="0">
              <a:solidFill>
                <a:srgbClr val="292929"/>
              </a:solidFill>
            </a:endParaRPr>
          </a:p>
          <a:p>
            <a:pPr marL="63500" lvl="0" indent="-177800">
              <a:spcAft>
                <a:spcPts val="2400"/>
              </a:spcAft>
              <a:buFont typeface="Arial" panose="020B0604020202020204" pitchFamily="34" charset="0"/>
              <a:buChar char="•"/>
            </a:pPr>
            <a:r>
              <a:rPr lang="en-US" sz="1600" dirty="0" smtClean="0">
                <a:solidFill>
                  <a:srgbClr val="292929"/>
                </a:solidFill>
              </a:rPr>
              <a:t>Another addition in System Release 10 is the inclusion</a:t>
            </a:r>
            <a:r>
              <a:rPr lang="en-US" sz="1600" baseline="0" dirty="0" smtClean="0">
                <a:solidFill>
                  <a:srgbClr val="292929"/>
                </a:solidFill>
              </a:rPr>
              <a:t> of </a:t>
            </a:r>
            <a:r>
              <a:rPr lang="en-US" sz="1600" dirty="0" smtClean="0">
                <a:solidFill>
                  <a:srgbClr val="292929"/>
                </a:solidFill>
              </a:rPr>
              <a:t>Prime Collaboration Standard licensing management. This is included</a:t>
            </a:r>
            <a:r>
              <a:rPr lang="en-US" sz="1600" baseline="0" dirty="0" smtClean="0">
                <a:solidFill>
                  <a:srgbClr val="292929"/>
                </a:solidFill>
              </a:rPr>
              <a:t> in CUCM.</a:t>
            </a:r>
            <a:endParaRPr lang="en-US" sz="1600" dirty="0" smtClean="0">
              <a:solidFill>
                <a:srgbClr val="292929"/>
              </a:solidFill>
            </a:endParaRPr>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4</a:t>
            </a:fld>
            <a:endParaRPr lang="en-US"/>
          </a:p>
        </p:txBody>
      </p:sp>
    </p:spTree>
    <p:extLst>
      <p:ext uri="{BB962C8B-B14F-4D97-AF65-F5344CB8AC3E}">
        <p14:creationId xmlns:p14="http://schemas.microsoft.com/office/powerpoint/2010/main" val="411544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600" dirty="0" smtClean="0">
                <a:solidFill>
                  <a:srgbClr val="292929"/>
                </a:solidFill>
              </a:rPr>
              <a:t>CUWL Standard has become Cisco’s most popular licensing for Collaboration users</a:t>
            </a:r>
          </a:p>
          <a:p>
            <a:pPr marL="177800" indent="-177800">
              <a:spcAft>
                <a:spcPts val="1200"/>
              </a:spcAft>
              <a:buFont typeface="Arial" panose="020B0604020202020204" pitchFamily="34" charset="0"/>
              <a:buChar char="•"/>
            </a:pPr>
            <a:endParaRPr lang="en-US" sz="1600" dirty="0" smtClean="0">
              <a:solidFill>
                <a:srgbClr val="292929"/>
              </a:solidFill>
            </a:endParaRPr>
          </a:p>
          <a:p>
            <a:pPr marL="177800" indent="-177800">
              <a:spcAft>
                <a:spcPts val="1200"/>
              </a:spcAft>
              <a:buFont typeface="Arial" panose="020B0604020202020204" pitchFamily="34" charset="0"/>
              <a:buChar char="•"/>
            </a:pPr>
            <a:r>
              <a:rPr lang="en-US" sz="1600" i="0" dirty="0" smtClean="0">
                <a:solidFill>
                  <a:srgbClr val="292929"/>
                </a:solidFill>
              </a:rPr>
              <a:t>T</a:t>
            </a:r>
            <a:r>
              <a:rPr lang="en-US" sz="1600" dirty="0" smtClean="0">
                <a:solidFill>
                  <a:srgbClr val="292929"/>
                </a:solidFill>
              </a:rPr>
              <a:t>his</a:t>
            </a:r>
            <a:r>
              <a:rPr lang="en-US" sz="1600" baseline="0" dirty="0" smtClean="0">
                <a:solidFill>
                  <a:srgbClr val="292929"/>
                </a:solidFill>
              </a:rPr>
              <a:t> license includes all </a:t>
            </a:r>
            <a:r>
              <a:rPr lang="en-US" sz="1600" dirty="0" smtClean="0">
                <a:solidFill>
                  <a:srgbClr val="292929"/>
                </a:solidFill>
              </a:rPr>
              <a:t>features of UCL Enhanced / Enhanced Plu</a:t>
            </a:r>
            <a:r>
              <a:rPr lang="en-US" sz="1600" baseline="0" dirty="0" smtClean="0">
                <a:solidFill>
                  <a:srgbClr val="292929"/>
                </a:solidFill>
              </a:rPr>
              <a:t>s, </a:t>
            </a:r>
            <a:r>
              <a:rPr lang="en-US" sz="1600" i="0" dirty="0" smtClean="0">
                <a:solidFill>
                  <a:srgbClr val="292929"/>
                </a:solidFill>
              </a:rPr>
              <a:t>including the new additions of Expressway and Cisco Prime Collaboration</a:t>
            </a:r>
          </a:p>
          <a:p>
            <a:pPr marL="520700" lvl="1" indent="-177800">
              <a:spcAft>
                <a:spcPts val="1200"/>
              </a:spcAft>
              <a:buFont typeface="Arial" panose="020B0604020202020204" pitchFamily="34" charset="0"/>
              <a:buChar char="•"/>
            </a:pPr>
            <a:endParaRPr lang="en-US" sz="1600" dirty="0" smtClean="0">
              <a:solidFill>
                <a:srgbClr val="292929"/>
              </a:solidFill>
            </a:endParaRPr>
          </a:p>
          <a:p>
            <a:pPr marL="63500" lvl="0" indent="-177800">
              <a:spcAft>
                <a:spcPts val="1200"/>
              </a:spcAft>
              <a:buFont typeface="Arial" panose="020B0604020202020204" pitchFamily="34" charset="0"/>
              <a:buChar char="•"/>
            </a:pPr>
            <a:r>
              <a:rPr lang="en-US" sz="1600" dirty="0" smtClean="0">
                <a:solidFill>
                  <a:srgbClr val="292929"/>
                </a:solidFill>
              </a:rPr>
              <a:t>The key differentiators</a:t>
            </a:r>
            <a:r>
              <a:rPr lang="en-US" sz="1600" baseline="0" dirty="0" smtClean="0">
                <a:solidFill>
                  <a:srgbClr val="292929"/>
                </a:solidFill>
              </a:rPr>
              <a:t> as compared with UCL Enhanced continue to be …</a:t>
            </a:r>
          </a:p>
          <a:p>
            <a:pPr marL="520700" lvl="1" indent="-177800">
              <a:spcAft>
                <a:spcPts val="1200"/>
              </a:spcAft>
              <a:buFont typeface="Arial" panose="020B0604020202020204" pitchFamily="34" charset="0"/>
              <a:buChar char="•"/>
            </a:pPr>
            <a:r>
              <a:rPr lang="en-US" sz="1600" dirty="0" smtClean="0">
                <a:solidFill>
                  <a:srgbClr val="292929"/>
                </a:solidFill>
              </a:rPr>
              <a:t>UC application support for more than two devices</a:t>
            </a:r>
          </a:p>
          <a:p>
            <a:pPr marL="520700" lvl="1" indent="-177800">
              <a:spcAft>
                <a:spcPts val="2400"/>
              </a:spcAft>
              <a:buFont typeface="Arial" panose="020B0604020202020204" pitchFamily="34" charset="0"/>
              <a:buChar char="•"/>
            </a:pPr>
            <a:r>
              <a:rPr lang="en-US" sz="1600" dirty="0" smtClean="0">
                <a:solidFill>
                  <a:srgbClr val="292929"/>
                </a:solidFill>
              </a:rPr>
              <a:t>Cisco’s unified messaging,</a:t>
            </a:r>
            <a:r>
              <a:rPr lang="en-US" sz="1600" baseline="0" dirty="0" smtClean="0">
                <a:solidFill>
                  <a:srgbClr val="292929"/>
                </a:solidFill>
              </a:rPr>
              <a:t> or Cisco Unity Connection</a:t>
            </a:r>
            <a:endParaRPr lang="en-US" sz="1600" dirty="0" smtClean="0">
              <a:solidFill>
                <a:srgbClr val="292929"/>
              </a:solidFill>
            </a:endParaRPr>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5</a:t>
            </a:fld>
            <a:endParaRPr lang="en-US"/>
          </a:p>
        </p:txBody>
      </p:sp>
    </p:spTree>
    <p:extLst>
      <p:ext uri="{BB962C8B-B14F-4D97-AF65-F5344CB8AC3E}">
        <p14:creationId xmlns:p14="http://schemas.microsoft.com/office/powerpoint/2010/main" val="2128425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600" dirty="0" smtClean="0">
                <a:solidFill>
                  <a:srgbClr val="292929"/>
                </a:solidFill>
              </a:rPr>
              <a:t>The third and final main software</a:t>
            </a:r>
            <a:r>
              <a:rPr lang="en-US" sz="1600" baseline="0" dirty="0" smtClean="0">
                <a:solidFill>
                  <a:srgbClr val="292929"/>
                </a:solidFill>
              </a:rPr>
              <a:t> bundle is </a:t>
            </a:r>
            <a:r>
              <a:rPr lang="en-US" sz="1600" dirty="0" smtClean="0">
                <a:solidFill>
                  <a:srgbClr val="292929"/>
                </a:solidFill>
              </a:rPr>
              <a:t>CUWL Pro, which is the most comprehensive license</a:t>
            </a:r>
            <a:r>
              <a:rPr lang="en-US" sz="1600" baseline="0" dirty="0" smtClean="0">
                <a:solidFill>
                  <a:srgbClr val="292929"/>
                </a:solidFill>
              </a:rPr>
              <a:t> option</a:t>
            </a:r>
            <a:endParaRPr lang="en-US" sz="1600" dirty="0" smtClean="0">
              <a:solidFill>
                <a:srgbClr val="292929"/>
              </a:solidFill>
            </a:endParaRPr>
          </a:p>
          <a:p>
            <a:pPr marL="177800" indent="-177800">
              <a:spcAft>
                <a:spcPts val="1200"/>
              </a:spcAft>
              <a:buFont typeface="Arial" panose="020B0604020202020204" pitchFamily="34" charset="0"/>
              <a:buChar char="•"/>
            </a:pPr>
            <a:endParaRPr lang="en-US" sz="1600" dirty="0" smtClean="0">
              <a:solidFill>
                <a:srgbClr val="292929"/>
              </a:solidFill>
            </a:endParaRPr>
          </a:p>
          <a:p>
            <a:pPr marL="177800" indent="-177800">
              <a:spcAft>
                <a:spcPts val="1200"/>
              </a:spcAft>
              <a:buFont typeface="Arial" panose="020B0604020202020204" pitchFamily="34" charset="0"/>
              <a:buChar char="•"/>
            </a:pPr>
            <a:r>
              <a:rPr lang="en-US" sz="1600" dirty="0" smtClean="0">
                <a:solidFill>
                  <a:srgbClr val="292929"/>
                </a:solidFill>
              </a:rPr>
              <a:t>As</a:t>
            </a:r>
            <a:r>
              <a:rPr lang="en-US" sz="1600" baseline="0" dirty="0" smtClean="0">
                <a:solidFill>
                  <a:srgbClr val="292929"/>
                </a:solidFill>
              </a:rPr>
              <a:t> you can see here, this includes all </a:t>
            </a:r>
            <a:r>
              <a:rPr lang="en-US" sz="1600" dirty="0" smtClean="0">
                <a:solidFill>
                  <a:srgbClr val="292929"/>
                </a:solidFill>
              </a:rPr>
              <a:t>features of CUWL Standard and UCL Enhanced / Enhanced Plu</a:t>
            </a:r>
            <a:r>
              <a:rPr lang="en-US" sz="1600" baseline="0" dirty="0" smtClean="0">
                <a:solidFill>
                  <a:srgbClr val="292929"/>
                </a:solidFill>
              </a:rPr>
              <a:t>s. Again, this structure has not changed since last year.</a:t>
            </a:r>
            <a:endParaRPr lang="en-US" sz="1600" i="0" dirty="0" smtClean="0">
              <a:solidFill>
                <a:srgbClr val="292929"/>
              </a:solidFill>
            </a:endParaRPr>
          </a:p>
          <a:p>
            <a:pPr marL="520700" lvl="1" indent="-177800">
              <a:spcAft>
                <a:spcPts val="1200"/>
              </a:spcAft>
              <a:buFont typeface="Arial" panose="020B0604020202020204" pitchFamily="34" charset="0"/>
              <a:buChar char="•"/>
            </a:pPr>
            <a:endParaRPr lang="en-US" sz="1600" dirty="0" smtClean="0">
              <a:solidFill>
                <a:srgbClr val="292929"/>
              </a:solidFill>
            </a:endParaRPr>
          </a:p>
          <a:p>
            <a:pPr marL="63500" lvl="0" indent="-177800">
              <a:spcAft>
                <a:spcPts val="1200"/>
              </a:spcAft>
              <a:buFont typeface="Arial" panose="020B0604020202020204" pitchFamily="34" charset="0"/>
              <a:buChar char="•"/>
            </a:pPr>
            <a:r>
              <a:rPr lang="en-US" sz="1600" dirty="0" smtClean="0">
                <a:solidFill>
                  <a:srgbClr val="292929"/>
                </a:solidFill>
              </a:rPr>
              <a:t>There are two key differentiators</a:t>
            </a:r>
            <a:r>
              <a:rPr lang="en-US" sz="1600" baseline="0" dirty="0" smtClean="0">
                <a:solidFill>
                  <a:srgbClr val="292929"/>
                </a:solidFill>
              </a:rPr>
              <a:t> we’ll discuss as compared with CUWL Standard…</a:t>
            </a:r>
          </a:p>
          <a:p>
            <a:pPr marL="63500" lvl="0" indent="-177800">
              <a:spcAft>
                <a:spcPts val="1200"/>
              </a:spcAft>
              <a:buFont typeface="Arial" panose="020B0604020202020204" pitchFamily="34" charset="0"/>
              <a:buChar char="•"/>
            </a:pPr>
            <a:endParaRPr lang="en-US" sz="1600" baseline="0" dirty="0" smtClean="0">
              <a:solidFill>
                <a:srgbClr val="292929"/>
              </a:solidFill>
            </a:endParaRPr>
          </a:p>
          <a:p>
            <a:pPr marL="285750" lvl="0" indent="-285750">
              <a:spcAft>
                <a:spcPts val="1200"/>
              </a:spcAft>
              <a:buFont typeface="Arial" panose="020B0604020202020204" pitchFamily="34" charset="0"/>
              <a:buChar char="•"/>
            </a:pPr>
            <a:r>
              <a:rPr lang="en-US" sz="1600" dirty="0" smtClean="0">
                <a:solidFill>
                  <a:srgbClr val="292929"/>
                </a:solidFill>
              </a:rPr>
              <a:t>The first, is the enhancements</a:t>
            </a:r>
            <a:r>
              <a:rPr lang="en-US" sz="1600" baseline="0" dirty="0" smtClean="0">
                <a:solidFill>
                  <a:srgbClr val="292929"/>
                </a:solidFill>
              </a:rPr>
              <a:t> made to the WebEx Conferencing component of CUWL Pro licensing. Although WebEx is included in CUWL Pro today, the offer has changed in two significant ways. </a:t>
            </a:r>
          </a:p>
          <a:p>
            <a:pPr marL="520700" lvl="1" indent="-177800">
              <a:spcAft>
                <a:spcPts val="1200"/>
              </a:spcAft>
              <a:buFont typeface="Arial" panose="020B0604020202020204" pitchFamily="34" charset="0"/>
              <a:buChar char="•"/>
            </a:pPr>
            <a:r>
              <a:rPr lang="en-US" sz="1600" baseline="0" dirty="0" smtClean="0">
                <a:solidFill>
                  <a:srgbClr val="292929"/>
                </a:solidFill>
              </a:rPr>
              <a:t>First, the named user license replaces the existing ratio of ports per user. So instead of one WebEx port for every 10 CUWL Pro licenses, as it is today, the offer includes one named user for each CUWL Pro license. </a:t>
            </a:r>
          </a:p>
          <a:p>
            <a:pPr marL="520700" lvl="1" indent="-177800">
              <a:spcAft>
                <a:spcPts val="1200"/>
              </a:spcAft>
              <a:buFont typeface="Arial" panose="020B0604020202020204" pitchFamily="34" charset="0"/>
              <a:buChar char="•"/>
            </a:pPr>
            <a:r>
              <a:rPr lang="en-US" sz="1600" baseline="0" dirty="0" smtClean="0">
                <a:solidFill>
                  <a:srgbClr val="292929"/>
                </a:solidFill>
              </a:rPr>
              <a:t>Secondly, the offer is updated to include </a:t>
            </a:r>
            <a:r>
              <a:rPr lang="en-US" sz="1600" b="1" u="sng" baseline="0" dirty="0" smtClean="0">
                <a:solidFill>
                  <a:srgbClr val="292929"/>
                </a:solidFill>
              </a:rPr>
              <a:t>both</a:t>
            </a:r>
            <a:r>
              <a:rPr lang="en-US" sz="1600" b="1" u="none" baseline="0" dirty="0" smtClean="0">
                <a:solidFill>
                  <a:srgbClr val="292929"/>
                </a:solidFill>
              </a:rPr>
              <a:t> </a:t>
            </a:r>
            <a:r>
              <a:rPr lang="en-US" sz="1600" u="none" baseline="0" dirty="0" smtClean="0">
                <a:solidFill>
                  <a:srgbClr val="292929"/>
                </a:solidFill>
              </a:rPr>
              <a:t>the perpetual, on-</a:t>
            </a:r>
            <a:r>
              <a:rPr lang="en-US" sz="1600" baseline="0" dirty="0" smtClean="0">
                <a:solidFill>
                  <a:srgbClr val="292929"/>
                </a:solidFill>
              </a:rPr>
              <a:t>premises license of WebEx Meeting Server (or CWMS) </a:t>
            </a:r>
            <a:r>
              <a:rPr lang="en-US" sz="1600" b="1" u="sng" baseline="0" dirty="0" smtClean="0">
                <a:solidFill>
                  <a:srgbClr val="292929"/>
                </a:solidFill>
              </a:rPr>
              <a:t>AND</a:t>
            </a:r>
            <a:r>
              <a:rPr lang="en-US" sz="1600" b="1" u="none" baseline="0" dirty="0" smtClean="0">
                <a:solidFill>
                  <a:srgbClr val="292929"/>
                </a:solidFill>
              </a:rPr>
              <a:t> </a:t>
            </a:r>
            <a:r>
              <a:rPr lang="en-US" sz="1600" baseline="0" dirty="0" smtClean="0">
                <a:solidFill>
                  <a:srgbClr val="292929"/>
                </a:solidFill>
              </a:rPr>
              <a:t>the one-year cloud subscription for WebEx Meetings Center.</a:t>
            </a:r>
            <a:endParaRPr lang="en-US" sz="1600" baseline="0" dirty="0" smtClean="0"/>
          </a:p>
          <a:p>
            <a:pPr marL="63500" lvl="0" indent="-177800">
              <a:spcAft>
                <a:spcPts val="1200"/>
              </a:spcAft>
              <a:buFont typeface="Arial" panose="020B0604020202020204" pitchFamily="34" charset="0"/>
              <a:buChar char="•"/>
            </a:pPr>
            <a:endParaRPr lang="en-US" sz="1600" baseline="0" dirty="0" smtClean="0"/>
          </a:p>
          <a:p>
            <a:pPr marL="635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baseline="0" dirty="0" smtClean="0"/>
              <a:t>The second significant enhancement in CUWL Pro is the addition of the named user license for Personal Multiparty. </a:t>
            </a:r>
            <a:r>
              <a:rPr lang="en-US" sz="1600" kern="1200" dirty="0" smtClean="0">
                <a:solidFill>
                  <a:schemeClr val="tx1"/>
                </a:solidFill>
                <a:effectLst/>
                <a:latin typeface="+mn-lt"/>
                <a:ea typeface="+mn-ea"/>
                <a:cs typeface="+mn-cs"/>
              </a:rPr>
              <a:t>For each </a:t>
            </a:r>
            <a:r>
              <a:rPr lang="en-US" sz="1600" baseline="0" dirty="0" smtClean="0"/>
              <a:t>CUWL Pro user </a:t>
            </a:r>
            <a:r>
              <a:rPr lang="en-US" sz="1600" kern="1200" dirty="0" smtClean="0">
                <a:solidFill>
                  <a:schemeClr val="tx1"/>
                </a:solidFill>
                <a:effectLst/>
                <a:latin typeface="+mn-lt"/>
                <a:ea typeface="+mn-ea"/>
                <a:cs typeface="+mn-cs"/>
              </a:rPr>
              <a:t>license, one named host is entitled to host ad-hoc multiparty meetings with up to three additional parties, using a personalized contact address</a:t>
            </a:r>
            <a:r>
              <a:rPr lang="en-US" sz="1600" kern="1200" baseline="0" dirty="0" smtClean="0">
                <a:solidFill>
                  <a:schemeClr val="tx1"/>
                </a:solidFill>
                <a:effectLst/>
                <a:latin typeface="+mn-lt"/>
                <a:ea typeface="+mn-ea"/>
                <a:cs typeface="+mn-cs"/>
              </a:rPr>
              <a:t>.</a:t>
            </a:r>
            <a:r>
              <a:rPr lang="en-US" sz="1600" kern="1200" dirty="0" smtClean="0">
                <a:solidFill>
                  <a:schemeClr val="tx1"/>
                </a:solidFill>
                <a:effectLst/>
                <a:latin typeface="+mn-lt"/>
                <a:ea typeface="+mn-ea"/>
                <a:cs typeface="+mn-cs"/>
              </a:rPr>
              <a:t> This is</a:t>
            </a:r>
            <a:r>
              <a:rPr lang="en-US" sz="1600" kern="1200" baseline="0" dirty="0" smtClean="0">
                <a:solidFill>
                  <a:schemeClr val="tx1"/>
                </a:solidFill>
                <a:effectLst/>
                <a:latin typeface="+mn-lt"/>
                <a:ea typeface="+mn-ea"/>
                <a:cs typeface="+mn-cs"/>
              </a:rPr>
              <a:t> included with CUWL Pro and can also be purchased a la carte to complement lower levels of licensing.</a:t>
            </a:r>
            <a:endParaRPr lang="en-US" dirty="0" smtClean="0"/>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6</a:t>
            </a:fld>
            <a:endParaRPr lang="en-US"/>
          </a:p>
        </p:txBody>
      </p:sp>
    </p:spTree>
    <p:extLst>
      <p:ext uri="{BB962C8B-B14F-4D97-AF65-F5344CB8AC3E}">
        <p14:creationId xmlns:p14="http://schemas.microsoft.com/office/powerpoint/2010/main" val="4694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t>
            </a:r>
            <a:r>
              <a:rPr lang="en-US" b="0" baseline="0" dirty="0" smtClean="0"/>
              <a:t>license overview should look familiar. Last year, a similar graphic was used to depict Cisco licensing, and that structure hasn’t changed. We use this graphic to show more of the details in each license offer.</a:t>
            </a:r>
          </a:p>
          <a:p>
            <a:r>
              <a:rPr lang="en-US" b="0" baseline="0" dirty="0" smtClean="0"/>
              <a:t>Note that the check marks represent what’s included in the user license, while the plus signs are a la carte options that have additional costs.</a:t>
            </a:r>
          </a:p>
          <a:p>
            <a:r>
              <a:rPr lang="en-US" baseline="0" dirty="0" smtClean="0"/>
              <a:t>Again</a:t>
            </a:r>
            <a:r>
              <a:rPr lang="en-US" b="0" dirty="0" smtClean="0"/>
              <a:t>, perpetual pricing has not changed. </a:t>
            </a:r>
            <a:r>
              <a:rPr lang="en-US" baseline="0" dirty="0" smtClean="0"/>
              <a:t>The list prices shown here have remained constant while Cisco has added products and functionality to the licenses.</a:t>
            </a:r>
          </a:p>
          <a:p>
            <a:endParaRPr lang="en-US" baseline="0" dirty="0" smtClean="0"/>
          </a:p>
          <a:p>
            <a:r>
              <a:rPr lang="en-US" baseline="0" dirty="0" smtClean="0"/>
              <a:t>More details of each enhancement can be found in following slides.</a:t>
            </a:r>
          </a:p>
          <a:p>
            <a:endParaRPr lang="en-US" dirty="0" smtClean="0"/>
          </a:p>
          <a:p>
            <a:r>
              <a:rPr lang="en-US" dirty="0" smtClean="0"/>
              <a:t>While the</a:t>
            </a:r>
            <a:r>
              <a:rPr lang="en-US" baseline="0" dirty="0" smtClean="0"/>
              <a:t> focus for collaboration users is on the three main licensing levels, Cisco realizes that our customers still need to provision simple phones to put in public spaces or shared use environments. </a:t>
            </a:r>
            <a:r>
              <a:rPr lang="en-US" sz="1200" kern="1200" dirty="0" smtClean="0">
                <a:solidFill>
                  <a:schemeClr val="tx1"/>
                </a:solidFill>
                <a:latin typeface="+mn-lt"/>
                <a:ea typeface="+mn-ea"/>
                <a:cs typeface="+mn-cs"/>
              </a:rPr>
              <a:t>Essential and Basic provide licensing for those scenarios where customers still need to enable endpoints for places, not people.  Examples</a:t>
            </a:r>
            <a:r>
              <a:rPr lang="en-US" sz="1200" kern="1200" baseline="0" dirty="0" smtClean="0">
                <a:solidFill>
                  <a:schemeClr val="tx1"/>
                </a:solidFill>
                <a:latin typeface="+mn-lt"/>
                <a:ea typeface="+mn-ea"/>
                <a:cs typeface="+mn-cs"/>
              </a:rPr>
              <a:t> include: </a:t>
            </a:r>
            <a:r>
              <a:rPr lang="en-US" sz="1200" kern="1200" dirty="0" smtClean="0">
                <a:solidFill>
                  <a:schemeClr val="tx1"/>
                </a:solidFill>
                <a:latin typeface="+mn-lt"/>
                <a:ea typeface="+mn-ea"/>
                <a:cs typeface="+mn-cs"/>
              </a:rPr>
              <a:t>conference rooms, lobbies, quiet rooms</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fax machines.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7</a:t>
            </a:fld>
            <a:endParaRPr lang="en-US"/>
          </a:p>
        </p:txBody>
      </p:sp>
    </p:spTree>
    <p:extLst>
      <p:ext uri="{BB962C8B-B14F-4D97-AF65-F5344CB8AC3E}">
        <p14:creationId xmlns:p14="http://schemas.microsoft.com/office/powerpoint/2010/main" val="327751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Personal Multiparty alignment with FY14 strategy</a:t>
            </a:r>
            <a:endParaRPr lang="en-US" sz="1000" spc="-100" dirty="0" smtClean="0">
              <a:solidFill>
                <a:srgbClr val="292929"/>
              </a:solidFill>
            </a:endParaRPr>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8</a:t>
            </a:fld>
            <a:endParaRPr lang="en-US"/>
          </a:p>
        </p:txBody>
      </p:sp>
    </p:spTree>
    <p:extLst>
      <p:ext uri="{BB962C8B-B14F-4D97-AF65-F5344CB8AC3E}">
        <p14:creationId xmlns:p14="http://schemas.microsoft.com/office/powerpoint/2010/main" val="360856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WebEx Conferencing alignment with FY14 strategy</a:t>
            </a:r>
          </a:p>
          <a:p>
            <a:endParaRPr lang="en-US" dirty="0"/>
          </a:p>
        </p:txBody>
      </p:sp>
      <p:sp>
        <p:nvSpPr>
          <p:cNvPr id="4" name="Slide Number Placeholder 3"/>
          <p:cNvSpPr>
            <a:spLocks noGrp="1"/>
          </p:cNvSpPr>
          <p:nvPr>
            <p:ph type="sldNum" sz="quarter" idx="10"/>
          </p:nvPr>
        </p:nvSpPr>
        <p:spPr/>
        <p:txBody>
          <a:bodyPr/>
          <a:lstStyle/>
          <a:p>
            <a:fld id="{3173CEDD-CCD4-45C3-B197-7094CAE664CF}" type="slidenum">
              <a:rPr lang="en-US" smtClean="0"/>
              <a:t>9</a:t>
            </a:fld>
            <a:endParaRPr lang="en-US"/>
          </a:p>
        </p:txBody>
      </p:sp>
    </p:spTree>
    <p:extLst>
      <p:ext uri="{BB962C8B-B14F-4D97-AF65-F5344CB8AC3E}">
        <p14:creationId xmlns:p14="http://schemas.microsoft.com/office/powerpoint/2010/main" val="3050658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299"/>
            <a:ext cx="777240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7349"/>
            <a:ext cx="64008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12F77A-014B-448A-9033-463D24BA6619}" type="datetimeFigureOut">
              <a:rPr lang="en-US" smtClean="0"/>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96A7-25B3-4129-AADC-34EE5074BCAC}" type="slidenum">
              <a:rPr lang="en-US" smtClean="0"/>
              <a:t>‹#›</a:t>
            </a:fld>
            <a:endParaRPr lang="en-US"/>
          </a:p>
        </p:txBody>
      </p:sp>
    </p:spTree>
    <p:extLst>
      <p:ext uri="{BB962C8B-B14F-4D97-AF65-F5344CB8AC3E}">
        <p14:creationId xmlns:p14="http://schemas.microsoft.com/office/powerpoint/2010/main" val="109352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2F77A-014B-448A-9033-463D24BA6619}" type="datetimeFigureOut">
              <a:rPr lang="en-US" smtClean="0"/>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96A7-25B3-4129-AADC-34EE5074BCAC}" type="slidenum">
              <a:rPr lang="en-US" smtClean="0"/>
              <a:t>‹#›</a:t>
            </a:fld>
            <a:endParaRPr lang="en-US"/>
          </a:p>
        </p:txBody>
      </p:sp>
    </p:spTree>
    <p:extLst>
      <p:ext uri="{BB962C8B-B14F-4D97-AF65-F5344CB8AC3E}">
        <p14:creationId xmlns:p14="http://schemas.microsoft.com/office/powerpoint/2010/main" val="156170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925"/>
            <a:ext cx="2057400"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925"/>
            <a:ext cx="6019800"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2F77A-014B-448A-9033-463D24BA6619}" type="datetimeFigureOut">
              <a:rPr lang="en-US" smtClean="0"/>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96A7-25B3-4129-AADC-34EE5074BCAC}" type="slidenum">
              <a:rPr lang="en-US" smtClean="0"/>
              <a:t>‹#›</a:t>
            </a:fld>
            <a:endParaRPr lang="en-US"/>
          </a:p>
        </p:txBody>
      </p:sp>
    </p:spTree>
    <p:extLst>
      <p:ext uri="{BB962C8B-B14F-4D97-AF65-F5344CB8AC3E}">
        <p14:creationId xmlns:p14="http://schemas.microsoft.com/office/powerpoint/2010/main" val="325490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2F77A-014B-448A-9033-463D24BA6619}" type="datetimeFigureOut">
              <a:rPr lang="en-US" smtClean="0"/>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96A7-25B3-4129-AADC-34EE5074BCAC}" type="slidenum">
              <a:rPr lang="en-US" smtClean="0"/>
              <a:t>‹#›</a:t>
            </a:fld>
            <a:endParaRPr lang="en-US"/>
          </a:p>
        </p:txBody>
      </p:sp>
    </p:spTree>
    <p:extLst>
      <p:ext uri="{BB962C8B-B14F-4D97-AF65-F5344CB8AC3E}">
        <p14:creationId xmlns:p14="http://schemas.microsoft.com/office/powerpoint/2010/main" val="256499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236"/>
            <a:ext cx="7772400" cy="102250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12F77A-014B-448A-9033-463D24BA6619}" type="datetimeFigureOut">
              <a:rPr lang="en-US" smtClean="0"/>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696A7-25B3-4129-AADC-34EE5074BCAC}" type="slidenum">
              <a:rPr lang="en-US" smtClean="0"/>
              <a:t>‹#›</a:t>
            </a:fld>
            <a:endParaRPr lang="en-US"/>
          </a:p>
        </p:txBody>
      </p:sp>
    </p:spTree>
    <p:extLst>
      <p:ext uri="{BB962C8B-B14F-4D97-AF65-F5344CB8AC3E}">
        <p14:creationId xmlns:p14="http://schemas.microsoft.com/office/powerpoint/2010/main" val="3636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1262"/>
            <a:ext cx="4038600" cy="3397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1262"/>
            <a:ext cx="4038600" cy="3397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12F77A-014B-448A-9033-463D24BA6619}" type="datetimeFigureOut">
              <a:rPr lang="en-US" smtClean="0"/>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96A7-25B3-4129-AADC-34EE5074BCAC}" type="slidenum">
              <a:rPr lang="en-US" smtClean="0"/>
              <a:t>‹#›</a:t>
            </a:fld>
            <a:endParaRPr lang="en-US"/>
          </a:p>
        </p:txBody>
      </p:sp>
    </p:spTree>
    <p:extLst>
      <p:ext uri="{BB962C8B-B14F-4D97-AF65-F5344CB8AC3E}">
        <p14:creationId xmlns:p14="http://schemas.microsoft.com/office/powerpoint/2010/main" val="184125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12F77A-014B-448A-9033-463D24BA6619}" type="datetimeFigureOut">
              <a:rPr lang="en-US" smtClean="0"/>
              <a:t>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696A7-25B3-4129-AADC-34EE5074BCAC}" type="slidenum">
              <a:rPr lang="en-US" smtClean="0"/>
              <a:t>‹#›</a:t>
            </a:fld>
            <a:endParaRPr lang="en-US"/>
          </a:p>
        </p:txBody>
      </p:sp>
    </p:spTree>
    <p:extLst>
      <p:ext uri="{BB962C8B-B14F-4D97-AF65-F5344CB8AC3E}">
        <p14:creationId xmlns:p14="http://schemas.microsoft.com/office/powerpoint/2010/main" val="35631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12F77A-014B-448A-9033-463D24BA6619}" type="datetimeFigureOut">
              <a:rPr lang="en-US" smtClean="0"/>
              <a:t>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696A7-25B3-4129-AADC-34EE5074BCAC}" type="slidenum">
              <a:rPr lang="en-US" smtClean="0"/>
              <a:t>‹#›</a:t>
            </a:fld>
            <a:endParaRPr lang="en-US"/>
          </a:p>
        </p:txBody>
      </p:sp>
    </p:spTree>
    <p:extLst>
      <p:ext uri="{BB962C8B-B14F-4D97-AF65-F5344CB8AC3E}">
        <p14:creationId xmlns:p14="http://schemas.microsoft.com/office/powerpoint/2010/main" val="329759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2F77A-014B-448A-9033-463D24BA6619}" type="datetimeFigureOut">
              <a:rPr lang="en-US" smtClean="0"/>
              <a:t>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696A7-25B3-4129-AADC-34EE5074BCAC}" type="slidenum">
              <a:rPr lang="en-US" smtClean="0"/>
              <a:t>‹#›</a:t>
            </a:fld>
            <a:endParaRPr lang="en-US"/>
          </a:p>
        </p:txBody>
      </p:sp>
    </p:spTree>
    <p:extLst>
      <p:ext uri="{BB962C8B-B14F-4D97-AF65-F5344CB8AC3E}">
        <p14:creationId xmlns:p14="http://schemas.microsoft.com/office/powerpoint/2010/main" val="1154330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977"/>
            <a:ext cx="3008313" cy="8723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7322"/>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12F77A-014B-448A-9033-463D24BA6619}" type="datetimeFigureOut">
              <a:rPr lang="en-US" smtClean="0"/>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96A7-25B3-4129-AADC-34EE5074BCAC}" type="slidenum">
              <a:rPr lang="en-US" smtClean="0"/>
              <a:t>‹#›</a:t>
            </a:fld>
            <a:endParaRPr lang="en-US"/>
          </a:p>
        </p:txBody>
      </p:sp>
    </p:spTree>
    <p:extLst>
      <p:ext uri="{BB962C8B-B14F-4D97-AF65-F5344CB8AC3E}">
        <p14:creationId xmlns:p14="http://schemas.microsoft.com/office/powerpoint/2010/main" val="167550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12F77A-014B-448A-9033-463D24BA6619}" type="datetimeFigureOut">
              <a:rPr lang="en-US" smtClean="0"/>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696A7-25B3-4129-AADC-34EE5074BCAC}" type="slidenum">
              <a:rPr lang="en-US" smtClean="0"/>
              <a:t>‹#›</a:t>
            </a:fld>
            <a:endParaRPr lang="en-US"/>
          </a:p>
        </p:txBody>
      </p:sp>
    </p:spTree>
    <p:extLst>
      <p:ext uri="{BB962C8B-B14F-4D97-AF65-F5344CB8AC3E}">
        <p14:creationId xmlns:p14="http://schemas.microsoft.com/office/powerpoint/2010/main" val="162187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169"/>
            <a:ext cx="8229600" cy="85804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71678"/>
            <a:ext cx="21336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8412F77A-014B-448A-9033-463D24BA6619}" type="datetimeFigureOut">
              <a:rPr lang="en-US" smtClean="0"/>
              <a:t>1/7/2014</a:t>
            </a:fld>
            <a:endParaRPr lang="en-US"/>
          </a:p>
        </p:txBody>
      </p:sp>
      <p:sp>
        <p:nvSpPr>
          <p:cNvPr id="5" name="Footer Placeholder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BD2696A7-25B3-4129-AADC-34EE5074BCAC}" type="slidenum">
              <a:rPr lang="en-US" smtClean="0"/>
              <a:t>‹#›</a:t>
            </a:fld>
            <a:endParaRPr lang="en-US"/>
          </a:p>
        </p:txBody>
      </p:sp>
    </p:spTree>
    <p:extLst>
      <p:ext uri="{BB962C8B-B14F-4D97-AF65-F5344CB8AC3E}">
        <p14:creationId xmlns:p14="http://schemas.microsoft.com/office/powerpoint/2010/main" val="2891131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410713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30339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428437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681380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3650567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1297262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121427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1817872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392805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107840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369308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3452361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83826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2756604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3812793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1831922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3195269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904343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3433608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3732419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297911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125247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990820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1874643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410424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131244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273854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2614726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130777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86675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
            <a:ext cx="9144000" cy="5148262"/>
          </a:xfrm>
          <a:prstGeom prst="rect">
            <a:avLst/>
          </a:prstGeom>
          <a:noFill/>
          <a:ln>
            <a:noFill/>
          </a:ln>
        </p:spPr>
      </p:pic>
    </p:spTree>
    <p:extLst>
      <p:ext uri="{BB962C8B-B14F-4D97-AF65-F5344CB8AC3E}">
        <p14:creationId xmlns:p14="http://schemas.microsoft.com/office/powerpoint/2010/main" val="2392409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1560</Words>
  <Application>Microsoft Office PowerPoint</Application>
  <PresentationFormat>Custom</PresentationFormat>
  <Paragraphs>107</Paragraphs>
  <Slides>31</Slides>
  <Notes>17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Lawrence -X (alawrenc - Experis at Cisco)</dc:creator>
  <cp:lastModifiedBy>Andrea Lawrence -X (alawrenc - Experis at Cisco)</cp:lastModifiedBy>
  <cp:revision>2</cp:revision>
  <dcterms:created xsi:type="dcterms:W3CDTF">2014-01-07T17:39:39Z</dcterms:created>
  <dcterms:modified xsi:type="dcterms:W3CDTF">2014-01-07T17:55:26Z</dcterms:modified>
</cp:coreProperties>
</file>