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4"/>
    <p:sldMasterId id="2147483733" r:id="rId5"/>
    <p:sldMasterId id="2147483742" r:id="rId6"/>
    <p:sldMasterId id="2147483760" r:id="rId7"/>
    <p:sldMasterId id="2147483774" r:id="rId8"/>
    <p:sldMasterId id="2147483793" r:id="rId9"/>
    <p:sldMasterId id="2147483849" r:id="rId10"/>
  </p:sldMasterIdLst>
  <p:notesMasterIdLst>
    <p:notesMasterId r:id="rId52"/>
  </p:notesMasterIdLst>
  <p:handoutMasterIdLst>
    <p:handoutMasterId r:id="rId53"/>
  </p:handoutMasterIdLst>
  <p:sldIdLst>
    <p:sldId id="447" r:id="rId11"/>
    <p:sldId id="515" r:id="rId12"/>
    <p:sldId id="414" r:id="rId13"/>
    <p:sldId id="521" r:id="rId14"/>
    <p:sldId id="516" r:id="rId15"/>
    <p:sldId id="508" r:id="rId16"/>
    <p:sldId id="378" r:id="rId17"/>
    <p:sldId id="527" r:id="rId18"/>
    <p:sldId id="379" r:id="rId19"/>
    <p:sldId id="436" r:id="rId20"/>
    <p:sldId id="380" r:id="rId21"/>
    <p:sldId id="517" r:id="rId22"/>
    <p:sldId id="519" r:id="rId23"/>
    <p:sldId id="451" r:id="rId24"/>
    <p:sldId id="384" r:id="rId25"/>
    <p:sldId id="449" r:id="rId26"/>
    <p:sldId id="495" r:id="rId27"/>
    <p:sldId id="528" r:id="rId28"/>
    <p:sldId id="395" r:id="rId29"/>
    <p:sldId id="510" r:id="rId30"/>
    <p:sldId id="529" r:id="rId31"/>
    <p:sldId id="530" r:id="rId32"/>
    <p:sldId id="491" r:id="rId33"/>
    <p:sldId id="533" r:id="rId34"/>
    <p:sldId id="397" r:id="rId35"/>
    <p:sldId id="532" r:id="rId36"/>
    <p:sldId id="398" r:id="rId37"/>
    <p:sldId id="525" r:id="rId38"/>
    <p:sldId id="531" r:id="rId39"/>
    <p:sldId id="523" r:id="rId40"/>
    <p:sldId id="535" r:id="rId41"/>
    <p:sldId id="443" r:id="rId42"/>
    <p:sldId id="513" r:id="rId43"/>
    <p:sldId id="487" r:id="rId44"/>
    <p:sldId id="518" r:id="rId45"/>
    <p:sldId id="440" r:id="rId46"/>
    <p:sldId id="410" r:id="rId47"/>
    <p:sldId id="411" r:id="rId48"/>
    <p:sldId id="512" r:id="rId49"/>
    <p:sldId id="520" r:id="rId50"/>
    <p:sldId id="534" r:id="rId51"/>
  </p:sldIdLst>
  <p:sldSz cx="9144000" cy="6858000" type="screen4x3"/>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in " initials="R" lastIdx="0" clrIdx="0"/>
  <p:cmAuthor id="1" name="mnguyen2" initials="mn" lastIdx="1" clrIdx="1"/>
  <p:cmAuthor id="2" name="bohupton" initials="b"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75A3"/>
    <a:srgbClr val="77777F"/>
    <a:srgbClr val="383838"/>
    <a:srgbClr val="F2D500"/>
    <a:srgbClr val="B6B6B6"/>
    <a:srgbClr val="6D6D6D"/>
    <a:srgbClr val="8E8E95"/>
    <a:srgbClr val="47B0D5"/>
    <a:srgbClr val="6F6F77"/>
    <a:srgbClr val="D3D3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67" autoAdjust="0"/>
    <p:restoredTop sz="99139" autoAdjust="0"/>
  </p:normalViewPr>
  <p:slideViewPr>
    <p:cSldViewPr snapToGrid="0" snapToObjects="1">
      <p:cViewPr>
        <p:scale>
          <a:sx n="147" d="100"/>
          <a:sy n="147" d="100"/>
        </p:scale>
        <p:origin x="-1784" y="-80"/>
      </p:cViewPr>
      <p:guideLst>
        <p:guide orient="horz" pos="1070"/>
        <p:guide orient="horz" pos="4130"/>
        <p:guide orient="horz" pos="2588"/>
        <p:guide/>
      </p:guideLst>
    </p:cSldViewPr>
  </p:slideViewPr>
  <p:notesTextViewPr>
    <p:cViewPr>
      <p:scale>
        <a:sx n="75" d="100"/>
        <a:sy n="75" d="100"/>
      </p:scale>
      <p:origin x="0" y="0"/>
    </p:cViewPr>
  </p:notesTextViewPr>
  <p:sorterViewPr>
    <p:cViewPr>
      <p:scale>
        <a:sx n="184" d="100"/>
        <a:sy n="184" d="100"/>
      </p:scale>
      <p:origin x="0" y="5632"/>
    </p:cViewPr>
  </p:sorterViewPr>
  <p:notesViewPr>
    <p:cSldViewPr snapToGrid="0" snapToObjects="1">
      <p:cViewPr>
        <p:scale>
          <a:sx n="66" d="100"/>
          <a:sy n="66" d="100"/>
        </p:scale>
        <p:origin x="-984" y="-474"/>
      </p:cViewPr>
      <p:guideLst>
        <p:guide orient="horz" pos="2880"/>
        <p:guide pos="723"/>
        <p:guide pos="360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tags" Target="tags/tag1.xml"/><Relationship Id="rId56" Type="http://schemas.openxmlformats.org/officeDocument/2006/relationships/commentAuthors" Target="commentAuthors.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9" Type="http://schemas.openxmlformats.org/officeDocument/2006/relationships/slideMaster" Target="slideMasters/slideMaster6.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60" Type="http://schemas.openxmlformats.org/officeDocument/2006/relationships/tableStyles" Target="tableStyles.xml"/><Relationship Id="rId10" Type="http://schemas.openxmlformats.org/officeDocument/2006/relationships/slideMaster" Target="slideMasters/slideMaster7.xml"/><Relationship Id="rId11" Type="http://schemas.openxmlformats.org/officeDocument/2006/relationships/slide" Target="slides/slide1.xml"/><Relationship Id="rId12"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18D2C2-6F78-F64A-B12F-6F079D8DAC00}" type="doc">
      <dgm:prSet loTypeId="urn:microsoft.com/office/officeart/2005/8/layout/vList5" loCatId="list" qsTypeId="urn:microsoft.com/office/officeart/2005/8/quickstyle/3D2" qsCatId="3D" csTypeId="urn:microsoft.com/office/officeart/2005/8/colors/accent1_2" csCatId="accent1" phldr="1"/>
      <dgm:spPr/>
      <dgm:t>
        <a:bodyPr/>
        <a:lstStyle/>
        <a:p>
          <a:endParaRPr lang="en-US"/>
        </a:p>
      </dgm:t>
    </dgm:pt>
    <dgm:pt modelId="{23414752-46A9-A54B-A265-BEBCC010D0E4}">
      <dgm:prSet phldrT="[Text]" custT="1"/>
      <dgm:spPr/>
      <dgm:t>
        <a:bodyPr/>
        <a:lstStyle/>
        <a:p>
          <a:r>
            <a:rPr lang="en-US" sz="2400" dirty="0" smtClean="0"/>
            <a:t>DHCP Auto Configuration</a:t>
          </a:r>
          <a:endParaRPr lang="en-US" sz="2400" dirty="0"/>
        </a:p>
      </dgm:t>
    </dgm:pt>
    <dgm:pt modelId="{31F999B0-F58D-A545-9284-4F613AE622CF}" type="parTrans" cxnId="{4244B061-88CB-C14A-B5A0-75688DE25AB3}">
      <dgm:prSet/>
      <dgm:spPr/>
      <dgm:t>
        <a:bodyPr/>
        <a:lstStyle/>
        <a:p>
          <a:endParaRPr lang="en-US"/>
        </a:p>
      </dgm:t>
    </dgm:pt>
    <dgm:pt modelId="{2AE9F678-9804-4346-9171-B65AD5E39DE0}" type="sibTrans" cxnId="{4244B061-88CB-C14A-B5A0-75688DE25AB3}">
      <dgm:prSet/>
      <dgm:spPr/>
      <dgm:t>
        <a:bodyPr/>
        <a:lstStyle/>
        <a:p>
          <a:endParaRPr lang="en-US"/>
        </a:p>
      </dgm:t>
    </dgm:pt>
    <dgm:pt modelId="{8C42A84B-790A-EF40-8EFC-7DC0A0EEDDE2}">
      <dgm:prSet phldrT="[Text]" custT="1"/>
      <dgm:spPr/>
      <dgm:t>
        <a:bodyPr/>
        <a:lstStyle/>
        <a:p>
          <a:r>
            <a:rPr lang="en-US" sz="1400" dirty="0" smtClean="0"/>
            <a:t>A way to deploy switches  en-masse</a:t>
          </a:r>
          <a:endParaRPr lang="en-US" sz="1400" dirty="0"/>
        </a:p>
      </dgm:t>
    </dgm:pt>
    <dgm:pt modelId="{192E5389-732C-2F48-B01C-628871561DAA}" type="parTrans" cxnId="{40D1193D-9C6C-AA46-B680-6DD528215939}">
      <dgm:prSet/>
      <dgm:spPr/>
      <dgm:t>
        <a:bodyPr/>
        <a:lstStyle/>
        <a:p>
          <a:endParaRPr lang="en-US"/>
        </a:p>
      </dgm:t>
    </dgm:pt>
    <dgm:pt modelId="{88376BDD-8E9B-3348-BE0E-E7006E794523}" type="sibTrans" cxnId="{40D1193D-9C6C-AA46-B680-6DD528215939}">
      <dgm:prSet/>
      <dgm:spPr/>
      <dgm:t>
        <a:bodyPr/>
        <a:lstStyle/>
        <a:p>
          <a:endParaRPr lang="en-US"/>
        </a:p>
      </dgm:t>
    </dgm:pt>
    <dgm:pt modelId="{37408ED8-EF9D-6048-9BD3-B4C718C0CD59}">
      <dgm:prSet phldrT="[Text]" custT="1"/>
      <dgm:spPr/>
      <dgm:t>
        <a:bodyPr/>
        <a:lstStyle/>
        <a:p>
          <a:r>
            <a:rPr lang="en-US" sz="1400" dirty="0" smtClean="0"/>
            <a:t>Switch automatically loads its </a:t>
          </a:r>
          <a:r>
            <a:rPr lang="en-US" sz="1400" dirty="0" err="1" smtClean="0"/>
            <a:t>config</a:t>
          </a:r>
          <a:r>
            <a:rPr lang="en-US" sz="1400" dirty="0" smtClean="0"/>
            <a:t> from a TFTP Server</a:t>
          </a:r>
          <a:endParaRPr lang="en-US" sz="1400" dirty="0"/>
        </a:p>
      </dgm:t>
    </dgm:pt>
    <dgm:pt modelId="{8B7C265E-085F-3240-9789-CEBC96DA2077}" type="parTrans" cxnId="{02F267F1-9D4B-0741-8022-F071CAE6FFAF}">
      <dgm:prSet/>
      <dgm:spPr/>
      <dgm:t>
        <a:bodyPr/>
        <a:lstStyle/>
        <a:p>
          <a:endParaRPr lang="en-US"/>
        </a:p>
      </dgm:t>
    </dgm:pt>
    <dgm:pt modelId="{76C6949A-1294-E243-9C38-B02A126DEDDF}" type="sibTrans" cxnId="{02F267F1-9D4B-0741-8022-F071CAE6FFAF}">
      <dgm:prSet/>
      <dgm:spPr/>
      <dgm:t>
        <a:bodyPr/>
        <a:lstStyle/>
        <a:p>
          <a:endParaRPr lang="en-US"/>
        </a:p>
      </dgm:t>
    </dgm:pt>
    <dgm:pt modelId="{95BF20B1-00D2-6644-8DC7-A5491901B1FD}">
      <dgm:prSet phldrT="[Text]" custT="1"/>
      <dgm:spPr/>
      <dgm:t>
        <a:bodyPr/>
        <a:lstStyle/>
        <a:p>
          <a:r>
            <a:rPr lang="en-US" sz="2400" dirty="0" err="1" smtClean="0"/>
            <a:t>LLDP-MED</a:t>
          </a:r>
          <a:r>
            <a:rPr lang="en-US" sz="2400" dirty="0" smtClean="0"/>
            <a:t> + CDP</a:t>
          </a:r>
          <a:endParaRPr lang="en-US" sz="2400" dirty="0"/>
        </a:p>
      </dgm:t>
    </dgm:pt>
    <dgm:pt modelId="{EF6A41A4-F3BE-8E4B-AFB6-6760BA87C6EF}" type="parTrans" cxnId="{8F7A3B23-595B-2743-85F8-A08DF208908F}">
      <dgm:prSet/>
      <dgm:spPr/>
      <dgm:t>
        <a:bodyPr/>
        <a:lstStyle/>
        <a:p>
          <a:endParaRPr lang="en-US"/>
        </a:p>
      </dgm:t>
    </dgm:pt>
    <dgm:pt modelId="{AB9D1694-885F-D04A-BA52-E8222BD3B7C2}" type="sibTrans" cxnId="{8F7A3B23-595B-2743-85F8-A08DF208908F}">
      <dgm:prSet/>
      <dgm:spPr/>
      <dgm:t>
        <a:bodyPr/>
        <a:lstStyle/>
        <a:p>
          <a:endParaRPr lang="en-US"/>
        </a:p>
      </dgm:t>
    </dgm:pt>
    <dgm:pt modelId="{313A821B-6816-804D-A88A-F270594E0A3C}">
      <dgm:prSet phldrT="[Text]" custT="1"/>
      <dgm:spPr/>
      <dgm:t>
        <a:bodyPr/>
        <a:lstStyle/>
        <a:p>
          <a:r>
            <a:rPr lang="en-US" sz="1400" dirty="0" err="1" smtClean="0"/>
            <a:t>LLDP</a:t>
          </a:r>
          <a:r>
            <a:rPr lang="en-US" sz="1400" dirty="0" smtClean="0"/>
            <a:t> - </a:t>
          </a:r>
          <a:r>
            <a:rPr lang="en-US" sz="1400" dirty="0" err="1" smtClean="0"/>
            <a:t>Stds</a:t>
          </a:r>
          <a:r>
            <a:rPr lang="en-US" sz="1400" dirty="0" smtClean="0"/>
            <a:t>-based discovery mechanism similar to CDP</a:t>
          </a:r>
          <a:endParaRPr lang="en-US" sz="1400" dirty="0"/>
        </a:p>
      </dgm:t>
    </dgm:pt>
    <dgm:pt modelId="{1FDFE2E9-FCFD-094F-BAAB-B9BE9EA087CC}" type="parTrans" cxnId="{19DD058F-5823-6241-A4F6-F61DB956F222}">
      <dgm:prSet/>
      <dgm:spPr/>
      <dgm:t>
        <a:bodyPr/>
        <a:lstStyle/>
        <a:p>
          <a:endParaRPr lang="en-US"/>
        </a:p>
      </dgm:t>
    </dgm:pt>
    <dgm:pt modelId="{9B86E82D-3E7E-BC44-9CB6-124E1CD6FD11}" type="sibTrans" cxnId="{19DD058F-5823-6241-A4F6-F61DB956F222}">
      <dgm:prSet/>
      <dgm:spPr/>
      <dgm:t>
        <a:bodyPr/>
        <a:lstStyle/>
        <a:p>
          <a:endParaRPr lang="en-US"/>
        </a:p>
      </dgm:t>
    </dgm:pt>
    <dgm:pt modelId="{272A556B-1BF1-5245-9241-28C5EA1D13AB}">
      <dgm:prSet phldrT="[Text]" custT="1"/>
      <dgm:spPr/>
      <dgm:t>
        <a:bodyPr/>
        <a:lstStyle/>
        <a:p>
          <a:r>
            <a:rPr lang="en-US" sz="1400" dirty="0" smtClean="0"/>
            <a:t>Switch learns devices attached to specific ports</a:t>
          </a:r>
          <a:endParaRPr lang="en-US" sz="1400" dirty="0"/>
        </a:p>
      </dgm:t>
    </dgm:pt>
    <dgm:pt modelId="{056119D2-00FB-D04C-B76E-DBF2A1359A6A}" type="parTrans" cxnId="{AA8B86EC-ED24-CC4D-87A7-F99087062E67}">
      <dgm:prSet/>
      <dgm:spPr/>
      <dgm:t>
        <a:bodyPr/>
        <a:lstStyle/>
        <a:p>
          <a:endParaRPr lang="en-US"/>
        </a:p>
      </dgm:t>
    </dgm:pt>
    <dgm:pt modelId="{9371A00C-8655-524A-966B-EFED2F18EE12}" type="sibTrans" cxnId="{AA8B86EC-ED24-CC4D-87A7-F99087062E67}">
      <dgm:prSet/>
      <dgm:spPr/>
      <dgm:t>
        <a:bodyPr/>
        <a:lstStyle/>
        <a:p>
          <a:endParaRPr lang="en-US"/>
        </a:p>
      </dgm:t>
    </dgm:pt>
    <dgm:pt modelId="{DA9EF064-B9DA-194C-8EB4-83481C0ED1BF}">
      <dgm:prSet phldrT="[Text]" custT="1"/>
      <dgm:spPr/>
      <dgm:t>
        <a:bodyPr/>
        <a:lstStyle/>
        <a:p>
          <a:r>
            <a:rPr lang="en-US" sz="1400" dirty="0" smtClean="0"/>
            <a:t>Uses DHCP Options 66 and 67</a:t>
          </a:r>
          <a:endParaRPr lang="en-US" sz="1400" dirty="0"/>
        </a:p>
      </dgm:t>
    </dgm:pt>
    <dgm:pt modelId="{DB623BD5-947E-2F4C-A1A3-477B762C7D1D}" type="parTrans" cxnId="{FC57642A-7589-004F-958D-6BB0540CC2B9}">
      <dgm:prSet/>
      <dgm:spPr/>
      <dgm:t>
        <a:bodyPr/>
        <a:lstStyle/>
        <a:p>
          <a:endParaRPr lang="en-US"/>
        </a:p>
      </dgm:t>
    </dgm:pt>
    <dgm:pt modelId="{A4B82DFC-A069-BB43-A511-D53B9C3F431F}" type="sibTrans" cxnId="{FC57642A-7589-004F-958D-6BB0540CC2B9}">
      <dgm:prSet/>
      <dgm:spPr/>
      <dgm:t>
        <a:bodyPr/>
        <a:lstStyle/>
        <a:p>
          <a:endParaRPr lang="en-US"/>
        </a:p>
      </dgm:t>
    </dgm:pt>
    <dgm:pt modelId="{9FDB3CF8-3F6C-C948-A1B0-19908CE92F55}">
      <dgm:prSet phldrT="[Text]" custT="1"/>
      <dgm:spPr/>
      <dgm:t>
        <a:bodyPr/>
        <a:lstStyle/>
        <a:p>
          <a:r>
            <a:rPr lang="en-US" sz="1400" dirty="0" smtClean="0"/>
            <a:t>Switch notifies endpoint which Voice VLAN to use, QoS parameters to set, etc</a:t>
          </a:r>
          <a:endParaRPr lang="en-US" sz="1400" dirty="0"/>
        </a:p>
      </dgm:t>
    </dgm:pt>
    <dgm:pt modelId="{2FF5F870-CCEE-C840-BBEC-F0CDE397609F}" type="parTrans" cxnId="{EB3BA67B-7FE8-4443-8C8A-BDD87D50B9AB}">
      <dgm:prSet/>
      <dgm:spPr/>
      <dgm:t>
        <a:bodyPr/>
        <a:lstStyle/>
        <a:p>
          <a:endParaRPr lang="en-US"/>
        </a:p>
      </dgm:t>
    </dgm:pt>
    <dgm:pt modelId="{51A19F49-2E5B-C94B-8867-35C57053D080}" type="sibTrans" cxnId="{EB3BA67B-7FE8-4443-8C8A-BDD87D50B9AB}">
      <dgm:prSet/>
      <dgm:spPr/>
      <dgm:t>
        <a:bodyPr/>
        <a:lstStyle/>
        <a:p>
          <a:endParaRPr lang="en-US"/>
        </a:p>
      </dgm:t>
    </dgm:pt>
    <dgm:pt modelId="{C2EB6DBC-1966-3143-8541-5DF62B92880E}">
      <dgm:prSet phldrT="[Text]" custT="1"/>
      <dgm:spPr/>
      <dgm:t>
        <a:bodyPr/>
        <a:lstStyle/>
        <a:p>
          <a:r>
            <a:rPr lang="en-US" sz="2400" dirty="0" smtClean="0"/>
            <a:t>Auto Smartports</a:t>
          </a:r>
          <a:endParaRPr lang="en-US" sz="2400" dirty="0"/>
        </a:p>
      </dgm:t>
    </dgm:pt>
    <dgm:pt modelId="{2A97E0D2-873D-CF40-A4DE-CB64D29A696D}" type="parTrans" cxnId="{5D75B2B3-D333-1348-8996-1B35D095BCF2}">
      <dgm:prSet/>
      <dgm:spPr/>
      <dgm:t>
        <a:bodyPr/>
        <a:lstStyle/>
        <a:p>
          <a:endParaRPr lang="en-US"/>
        </a:p>
      </dgm:t>
    </dgm:pt>
    <dgm:pt modelId="{9E91D5BE-6B12-EA43-8934-1E8D24AC712E}" type="sibTrans" cxnId="{5D75B2B3-D333-1348-8996-1B35D095BCF2}">
      <dgm:prSet/>
      <dgm:spPr/>
      <dgm:t>
        <a:bodyPr/>
        <a:lstStyle/>
        <a:p>
          <a:endParaRPr lang="en-US"/>
        </a:p>
      </dgm:t>
    </dgm:pt>
    <dgm:pt modelId="{48D23D6D-B1D6-BB42-91E8-CB55C2937E7E}">
      <dgm:prSet custT="1"/>
      <dgm:spPr/>
      <dgm:t>
        <a:bodyPr/>
        <a:lstStyle/>
        <a:p>
          <a:r>
            <a:rPr lang="en-US" sz="1400" dirty="0" smtClean="0"/>
            <a:t>Smartports -  pre-created macros to speed up deployments</a:t>
          </a:r>
          <a:endParaRPr lang="en-US" sz="1400" dirty="0"/>
        </a:p>
      </dgm:t>
    </dgm:pt>
    <dgm:pt modelId="{A1E3B750-214C-884D-85C1-98A97ADF575E}" type="parTrans" cxnId="{814171CC-4FB0-6A47-954D-0398F3D6F551}">
      <dgm:prSet/>
      <dgm:spPr/>
      <dgm:t>
        <a:bodyPr/>
        <a:lstStyle/>
        <a:p>
          <a:endParaRPr lang="en-US"/>
        </a:p>
      </dgm:t>
    </dgm:pt>
    <dgm:pt modelId="{0BC49251-2E0B-B848-A402-E49AEC8388EB}" type="sibTrans" cxnId="{814171CC-4FB0-6A47-954D-0398F3D6F551}">
      <dgm:prSet/>
      <dgm:spPr/>
      <dgm:t>
        <a:bodyPr/>
        <a:lstStyle/>
        <a:p>
          <a:endParaRPr lang="en-US"/>
        </a:p>
      </dgm:t>
    </dgm:pt>
    <dgm:pt modelId="{11F1E5EB-B259-FE47-B6BB-902ADDC58D54}">
      <dgm:prSet custT="1"/>
      <dgm:spPr/>
      <dgm:t>
        <a:bodyPr/>
        <a:lstStyle/>
        <a:p>
          <a:r>
            <a:rPr lang="en-US" sz="1400" dirty="0" smtClean="0"/>
            <a:t>Auto </a:t>
          </a:r>
          <a:r>
            <a:rPr lang="en-US" sz="1400" dirty="0" err="1" smtClean="0"/>
            <a:t>Smartports</a:t>
          </a:r>
          <a:r>
            <a:rPr lang="en-US" sz="1400" dirty="0" smtClean="0"/>
            <a:t> - Apply appropriate </a:t>
          </a:r>
          <a:r>
            <a:rPr lang="en-US" sz="1400" dirty="0" err="1" smtClean="0"/>
            <a:t>Smartports</a:t>
          </a:r>
          <a:r>
            <a:rPr lang="en-US" sz="1400" dirty="0" smtClean="0"/>
            <a:t> role to port based on discovered device</a:t>
          </a:r>
          <a:endParaRPr lang="en-US" sz="1400" dirty="0"/>
        </a:p>
      </dgm:t>
    </dgm:pt>
    <dgm:pt modelId="{50F7F86F-B4D3-5D4E-8FE6-68C287E7ABDC}" type="parTrans" cxnId="{A14FA020-6191-4644-9F3A-F737537EF82D}">
      <dgm:prSet/>
      <dgm:spPr/>
      <dgm:t>
        <a:bodyPr/>
        <a:lstStyle/>
        <a:p>
          <a:endParaRPr lang="en-US"/>
        </a:p>
      </dgm:t>
    </dgm:pt>
    <dgm:pt modelId="{9BB5EDC1-89D2-914B-9636-3DAA9257B15A}" type="sibTrans" cxnId="{A14FA020-6191-4644-9F3A-F737537EF82D}">
      <dgm:prSet/>
      <dgm:spPr/>
      <dgm:t>
        <a:bodyPr/>
        <a:lstStyle/>
        <a:p>
          <a:endParaRPr lang="en-US"/>
        </a:p>
      </dgm:t>
    </dgm:pt>
    <dgm:pt modelId="{15B1B4E3-8012-3848-BE08-048788C8BFA7}">
      <dgm:prSet custT="1"/>
      <dgm:spPr/>
      <dgm:t>
        <a:bodyPr/>
        <a:lstStyle/>
        <a:p>
          <a:r>
            <a:rPr lang="en-US" sz="2400" dirty="0" smtClean="0"/>
            <a:t>Auto Voice VLAN</a:t>
          </a:r>
          <a:endParaRPr lang="en-US" sz="2400" dirty="0"/>
        </a:p>
      </dgm:t>
    </dgm:pt>
    <dgm:pt modelId="{679F851C-3C7A-C148-983E-B7B587C789EA}" type="parTrans" cxnId="{4C316841-DBAB-D943-AB41-7381B7835D5F}">
      <dgm:prSet/>
      <dgm:spPr/>
      <dgm:t>
        <a:bodyPr/>
        <a:lstStyle/>
        <a:p>
          <a:endParaRPr lang="en-US"/>
        </a:p>
      </dgm:t>
    </dgm:pt>
    <dgm:pt modelId="{DC377928-3B07-F047-9BD9-55F13402E1A3}" type="sibTrans" cxnId="{4C316841-DBAB-D943-AB41-7381B7835D5F}">
      <dgm:prSet/>
      <dgm:spPr/>
      <dgm:t>
        <a:bodyPr/>
        <a:lstStyle/>
        <a:p>
          <a:endParaRPr lang="en-US"/>
        </a:p>
      </dgm:t>
    </dgm:pt>
    <dgm:pt modelId="{E2EAABC3-AE42-A54E-B761-281F132266B5}">
      <dgm:prSet custT="1"/>
      <dgm:spPr/>
      <dgm:t>
        <a:bodyPr/>
        <a:lstStyle/>
        <a:p>
          <a:r>
            <a:rPr lang="en-US" sz="1400" dirty="0" smtClean="0"/>
            <a:t>Dynamic creation and propagation of Voice VLAN and QoS across the network</a:t>
          </a:r>
          <a:endParaRPr lang="en-US" sz="1400" dirty="0"/>
        </a:p>
      </dgm:t>
    </dgm:pt>
    <dgm:pt modelId="{344977DF-BDDF-DE45-BCED-B56965356083}" type="parTrans" cxnId="{05781076-64B2-4E46-A604-8B3067BD6A94}">
      <dgm:prSet/>
      <dgm:spPr/>
      <dgm:t>
        <a:bodyPr/>
        <a:lstStyle/>
        <a:p>
          <a:endParaRPr lang="en-US"/>
        </a:p>
      </dgm:t>
    </dgm:pt>
    <dgm:pt modelId="{9FB7F55A-7548-D04C-9B7A-0B8D9387949B}" type="sibTrans" cxnId="{05781076-64B2-4E46-A604-8B3067BD6A94}">
      <dgm:prSet/>
      <dgm:spPr/>
      <dgm:t>
        <a:bodyPr/>
        <a:lstStyle/>
        <a:p>
          <a:endParaRPr lang="en-US"/>
        </a:p>
      </dgm:t>
    </dgm:pt>
    <dgm:pt modelId="{07FB6D05-9BED-FB4F-BB7B-2C9C2620FA95}">
      <dgm:prSet custT="1"/>
      <dgm:spPr/>
      <dgm:t>
        <a:bodyPr/>
        <a:lstStyle/>
        <a:p>
          <a:r>
            <a:rPr lang="en-US" sz="2400" dirty="0" smtClean="0"/>
            <a:t>TextView CLI</a:t>
          </a:r>
          <a:endParaRPr lang="en-US" sz="2400" dirty="0"/>
        </a:p>
      </dgm:t>
    </dgm:pt>
    <dgm:pt modelId="{353E9B67-50C8-F547-8B1D-E963C134F863}" type="parTrans" cxnId="{D40838A2-19AD-384A-B868-A715E835EC92}">
      <dgm:prSet/>
      <dgm:spPr/>
      <dgm:t>
        <a:bodyPr/>
        <a:lstStyle/>
        <a:p>
          <a:endParaRPr lang="en-US"/>
        </a:p>
      </dgm:t>
    </dgm:pt>
    <dgm:pt modelId="{3FFB6239-5165-6940-A9FD-6CEA769652E2}" type="sibTrans" cxnId="{D40838A2-19AD-384A-B868-A715E835EC92}">
      <dgm:prSet/>
      <dgm:spPr/>
      <dgm:t>
        <a:bodyPr/>
        <a:lstStyle/>
        <a:p>
          <a:endParaRPr lang="en-US"/>
        </a:p>
      </dgm:t>
    </dgm:pt>
    <dgm:pt modelId="{05F3051E-4AED-F247-8A89-12F647D1C19F}">
      <dgm:prSet custT="1"/>
      <dgm:spPr/>
      <dgm:t>
        <a:bodyPr/>
        <a:lstStyle/>
        <a:p>
          <a:r>
            <a:rPr lang="en-US" sz="1400" dirty="0" smtClean="0"/>
            <a:t>Text-based Command Line Interface to ease mass deployment</a:t>
          </a:r>
        </a:p>
      </dgm:t>
    </dgm:pt>
    <dgm:pt modelId="{D591F74F-D9C6-D144-878C-5C930D64D3F9}" type="parTrans" cxnId="{B9EFAB33-3D7D-AB4C-AB97-18829D28F51D}">
      <dgm:prSet/>
      <dgm:spPr/>
      <dgm:t>
        <a:bodyPr/>
        <a:lstStyle/>
        <a:p>
          <a:endParaRPr lang="en-US"/>
        </a:p>
      </dgm:t>
    </dgm:pt>
    <dgm:pt modelId="{6316B818-2C8B-0B4D-8322-812945298CCB}" type="sibTrans" cxnId="{B9EFAB33-3D7D-AB4C-AB97-18829D28F51D}">
      <dgm:prSet/>
      <dgm:spPr/>
      <dgm:t>
        <a:bodyPr/>
        <a:lstStyle/>
        <a:p>
          <a:endParaRPr lang="en-US"/>
        </a:p>
      </dgm:t>
    </dgm:pt>
    <dgm:pt modelId="{3AD3D934-8815-1D4E-9069-395EEC523D51}" type="pres">
      <dgm:prSet presAssocID="{5018D2C2-6F78-F64A-B12F-6F079D8DAC00}" presName="Name0" presStyleCnt="0">
        <dgm:presLayoutVars>
          <dgm:dir/>
          <dgm:animLvl val="lvl"/>
          <dgm:resizeHandles val="exact"/>
        </dgm:presLayoutVars>
      </dgm:prSet>
      <dgm:spPr/>
      <dgm:t>
        <a:bodyPr/>
        <a:lstStyle/>
        <a:p>
          <a:endParaRPr lang="en-US"/>
        </a:p>
      </dgm:t>
    </dgm:pt>
    <dgm:pt modelId="{8CA601CF-FA11-FC40-8BC4-9CDA0365BBC2}" type="pres">
      <dgm:prSet presAssocID="{23414752-46A9-A54B-A265-BEBCC010D0E4}" presName="linNode" presStyleCnt="0"/>
      <dgm:spPr/>
    </dgm:pt>
    <dgm:pt modelId="{20606581-E036-8046-B6A4-46CEE8DD73F8}" type="pres">
      <dgm:prSet presAssocID="{23414752-46A9-A54B-A265-BEBCC010D0E4}" presName="parentText" presStyleLbl="node1" presStyleIdx="0" presStyleCnt="5">
        <dgm:presLayoutVars>
          <dgm:chMax val="1"/>
          <dgm:bulletEnabled val="1"/>
        </dgm:presLayoutVars>
      </dgm:prSet>
      <dgm:spPr/>
      <dgm:t>
        <a:bodyPr/>
        <a:lstStyle/>
        <a:p>
          <a:endParaRPr lang="en-US"/>
        </a:p>
      </dgm:t>
    </dgm:pt>
    <dgm:pt modelId="{B8AF4090-FD96-C84A-B6E1-D113E3E1C6DE}" type="pres">
      <dgm:prSet presAssocID="{23414752-46A9-A54B-A265-BEBCC010D0E4}" presName="descendantText" presStyleLbl="alignAccFollowNode1" presStyleIdx="0" presStyleCnt="5" custScaleY="119374">
        <dgm:presLayoutVars>
          <dgm:bulletEnabled val="1"/>
        </dgm:presLayoutVars>
      </dgm:prSet>
      <dgm:spPr/>
      <dgm:t>
        <a:bodyPr/>
        <a:lstStyle/>
        <a:p>
          <a:endParaRPr lang="en-US"/>
        </a:p>
      </dgm:t>
    </dgm:pt>
    <dgm:pt modelId="{F28F8B71-3152-B04F-9E06-6AD4FED977AD}" type="pres">
      <dgm:prSet presAssocID="{2AE9F678-9804-4346-9171-B65AD5E39DE0}" presName="sp" presStyleCnt="0"/>
      <dgm:spPr/>
    </dgm:pt>
    <dgm:pt modelId="{821E4A0A-7E17-A34A-913A-50D19F110F6C}" type="pres">
      <dgm:prSet presAssocID="{95BF20B1-00D2-6644-8DC7-A5491901B1FD}" presName="linNode" presStyleCnt="0"/>
      <dgm:spPr/>
    </dgm:pt>
    <dgm:pt modelId="{C2B0EC43-0164-C348-B505-1A724138660E}" type="pres">
      <dgm:prSet presAssocID="{95BF20B1-00D2-6644-8DC7-A5491901B1FD}" presName="parentText" presStyleLbl="node1" presStyleIdx="1" presStyleCnt="5">
        <dgm:presLayoutVars>
          <dgm:chMax val="1"/>
          <dgm:bulletEnabled val="1"/>
        </dgm:presLayoutVars>
      </dgm:prSet>
      <dgm:spPr/>
      <dgm:t>
        <a:bodyPr/>
        <a:lstStyle/>
        <a:p>
          <a:endParaRPr lang="en-US"/>
        </a:p>
      </dgm:t>
    </dgm:pt>
    <dgm:pt modelId="{6F6B3D70-85F7-E24F-9484-03E9257C8A78}" type="pres">
      <dgm:prSet presAssocID="{95BF20B1-00D2-6644-8DC7-A5491901B1FD}" presName="descendantText" presStyleLbl="alignAccFollowNode1" presStyleIdx="1" presStyleCnt="5" custScaleY="127017">
        <dgm:presLayoutVars>
          <dgm:bulletEnabled val="1"/>
        </dgm:presLayoutVars>
      </dgm:prSet>
      <dgm:spPr/>
      <dgm:t>
        <a:bodyPr/>
        <a:lstStyle/>
        <a:p>
          <a:endParaRPr lang="en-US"/>
        </a:p>
      </dgm:t>
    </dgm:pt>
    <dgm:pt modelId="{382C5B8F-4D81-0B44-BE0F-4E178450525D}" type="pres">
      <dgm:prSet presAssocID="{AB9D1694-885F-D04A-BA52-E8222BD3B7C2}" presName="sp" presStyleCnt="0"/>
      <dgm:spPr/>
    </dgm:pt>
    <dgm:pt modelId="{59847408-C126-2F44-BED6-94CFE8C41FE4}" type="pres">
      <dgm:prSet presAssocID="{C2EB6DBC-1966-3143-8541-5DF62B92880E}" presName="linNode" presStyleCnt="0"/>
      <dgm:spPr/>
    </dgm:pt>
    <dgm:pt modelId="{D77E1079-0525-DB49-B1E0-925527B2DB73}" type="pres">
      <dgm:prSet presAssocID="{C2EB6DBC-1966-3143-8541-5DF62B92880E}" presName="parentText" presStyleLbl="node1" presStyleIdx="2" presStyleCnt="5">
        <dgm:presLayoutVars>
          <dgm:chMax val="1"/>
          <dgm:bulletEnabled val="1"/>
        </dgm:presLayoutVars>
      </dgm:prSet>
      <dgm:spPr/>
      <dgm:t>
        <a:bodyPr/>
        <a:lstStyle/>
        <a:p>
          <a:endParaRPr lang="en-US"/>
        </a:p>
      </dgm:t>
    </dgm:pt>
    <dgm:pt modelId="{607767AD-7587-354E-96CD-F6BA1792585B}" type="pres">
      <dgm:prSet presAssocID="{C2EB6DBC-1966-3143-8541-5DF62B92880E}" presName="descendantText" presStyleLbl="alignAccFollowNode1" presStyleIdx="2" presStyleCnt="5" custScaleY="121092">
        <dgm:presLayoutVars>
          <dgm:bulletEnabled val="1"/>
        </dgm:presLayoutVars>
      </dgm:prSet>
      <dgm:spPr/>
      <dgm:t>
        <a:bodyPr/>
        <a:lstStyle/>
        <a:p>
          <a:endParaRPr lang="en-US"/>
        </a:p>
      </dgm:t>
    </dgm:pt>
    <dgm:pt modelId="{25ECF25C-6500-6947-990E-42DDA4CA0B43}" type="pres">
      <dgm:prSet presAssocID="{9E91D5BE-6B12-EA43-8934-1E8D24AC712E}" presName="sp" presStyleCnt="0"/>
      <dgm:spPr/>
    </dgm:pt>
    <dgm:pt modelId="{664157AE-9617-9E4E-B489-80D5045BADE0}" type="pres">
      <dgm:prSet presAssocID="{15B1B4E3-8012-3848-BE08-048788C8BFA7}" presName="linNode" presStyleCnt="0"/>
      <dgm:spPr/>
    </dgm:pt>
    <dgm:pt modelId="{F8DE4425-0BE2-DC43-8D69-D39FD5562000}" type="pres">
      <dgm:prSet presAssocID="{15B1B4E3-8012-3848-BE08-048788C8BFA7}" presName="parentText" presStyleLbl="node1" presStyleIdx="3" presStyleCnt="5">
        <dgm:presLayoutVars>
          <dgm:chMax val="1"/>
          <dgm:bulletEnabled val="1"/>
        </dgm:presLayoutVars>
      </dgm:prSet>
      <dgm:spPr/>
      <dgm:t>
        <a:bodyPr/>
        <a:lstStyle/>
        <a:p>
          <a:endParaRPr lang="en-US"/>
        </a:p>
      </dgm:t>
    </dgm:pt>
    <dgm:pt modelId="{F27A9C04-2460-AC40-8578-AEF362C3F10A}" type="pres">
      <dgm:prSet presAssocID="{15B1B4E3-8012-3848-BE08-048788C8BFA7}" presName="descendantText" presStyleLbl="alignAccFollowNode1" presStyleIdx="3" presStyleCnt="5">
        <dgm:presLayoutVars>
          <dgm:bulletEnabled val="1"/>
        </dgm:presLayoutVars>
      </dgm:prSet>
      <dgm:spPr/>
      <dgm:t>
        <a:bodyPr/>
        <a:lstStyle/>
        <a:p>
          <a:endParaRPr lang="en-US"/>
        </a:p>
      </dgm:t>
    </dgm:pt>
    <dgm:pt modelId="{71671B6D-4969-D746-A91C-CECD8488196F}" type="pres">
      <dgm:prSet presAssocID="{DC377928-3B07-F047-9BD9-55F13402E1A3}" presName="sp" presStyleCnt="0"/>
      <dgm:spPr/>
    </dgm:pt>
    <dgm:pt modelId="{9DD83B93-8FAE-B146-B0F3-CEAD16EFA48D}" type="pres">
      <dgm:prSet presAssocID="{07FB6D05-9BED-FB4F-BB7B-2C9C2620FA95}" presName="linNode" presStyleCnt="0"/>
      <dgm:spPr/>
    </dgm:pt>
    <dgm:pt modelId="{C9C98988-5E62-444A-98FA-203E59FC0FBB}" type="pres">
      <dgm:prSet presAssocID="{07FB6D05-9BED-FB4F-BB7B-2C9C2620FA95}" presName="parentText" presStyleLbl="node1" presStyleIdx="4" presStyleCnt="5">
        <dgm:presLayoutVars>
          <dgm:chMax val="1"/>
          <dgm:bulletEnabled val="1"/>
        </dgm:presLayoutVars>
      </dgm:prSet>
      <dgm:spPr/>
      <dgm:t>
        <a:bodyPr/>
        <a:lstStyle/>
        <a:p>
          <a:endParaRPr lang="en-US"/>
        </a:p>
      </dgm:t>
    </dgm:pt>
    <dgm:pt modelId="{D75DF13D-74DE-F142-9608-DE9C98708A29}" type="pres">
      <dgm:prSet presAssocID="{07FB6D05-9BED-FB4F-BB7B-2C9C2620FA95}" presName="descendantText" presStyleLbl="alignAccFollowNode1" presStyleIdx="4" presStyleCnt="5">
        <dgm:presLayoutVars>
          <dgm:bulletEnabled val="1"/>
        </dgm:presLayoutVars>
      </dgm:prSet>
      <dgm:spPr/>
      <dgm:t>
        <a:bodyPr/>
        <a:lstStyle/>
        <a:p>
          <a:endParaRPr lang="en-US"/>
        </a:p>
      </dgm:t>
    </dgm:pt>
  </dgm:ptLst>
  <dgm:cxnLst>
    <dgm:cxn modelId="{871D5E2A-71EE-4A09-87D3-D60B25D23E27}" type="presOf" srcId="{11F1E5EB-B259-FE47-B6BB-902ADDC58D54}" destId="{607767AD-7587-354E-96CD-F6BA1792585B}" srcOrd="0" destOrd="1" presId="urn:microsoft.com/office/officeart/2005/8/layout/vList5"/>
    <dgm:cxn modelId="{B0217EB6-AA4D-4419-B0AA-A23ABE7FE99F}" type="presOf" srcId="{C2EB6DBC-1966-3143-8541-5DF62B92880E}" destId="{D77E1079-0525-DB49-B1E0-925527B2DB73}" srcOrd="0" destOrd="0" presId="urn:microsoft.com/office/officeart/2005/8/layout/vList5"/>
    <dgm:cxn modelId="{4C316841-DBAB-D943-AB41-7381B7835D5F}" srcId="{5018D2C2-6F78-F64A-B12F-6F079D8DAC00}" destId="{15B1B4E3-8012-3848-BE08-048788C8BFA7}" srcOrd="3" destOrd="0" parTransId="{679F851C-3C7A-C148-983E-B7B587C789EA}" sibTransId="{DC377928-3B07-F047-9BD9-55F13402E1A3}"/>
    <dgm:cxn modelId="{55404DE9-2C38-46D0-BDDD-ED6DEA60725A}" type="presOf" srcId="{8C42A84B-790A-EF40-8EFC-7DC0A0EEDDE2}" destId="{B8AF4090-FD96-C84A-B6E1-D113E3E1C6DE}" srcOrd="0" destOrd="0" presId="urn:microsoft.com/office/officeart/2005/8/layout/vList5"/>
    <dgm:cxn modelId="{40D1193D-9C6C-AA46-B680-6DD528215939}" srcId="{23414752-46A9-A54B-A265-BEBCC010D0E4}" destId="{8C42A84B-790A-EF40-8EFC-7DC0A0EEDDE2}" srcOrd="0" destOrd="0" parTransId="{192E5389-732C-2F48-B01C-628871561DAA}" sibTransId="{88376BDD-8E9B-3348-BE0E-E7006E794523}"/>
    <dgm:cxn modelId="{94BD4C57-7C23-4403-9983-6631B0C219B6}" type="presOf" srcId="{272A556B-1BF1-5245-9241-28C5EA1D13AB}" destId="{6F6B3D70-85F7-E24F-9484-03E9257C8A78}" srcOrd="0" destOrd="1" presId="urn:microsoft.com/office/officeart/2005/8/layout/vList5"/>
    <dgm:cxn modelId="{8F7A3B23-595B-2743-85F8-A08DF208908F}" srcId="{5018D2C2-6F78-F64A-B12F-6F079D8DAC00}" destId="{95BF20B1-00D2-6644-8DC7-A5491901B1FD}" srcOrd="1" destOrd="0" parTransId="{EF6A41A4-F3BE-8E4B-AFB6-6760BA87C6EF}" sibTransId="{AB9D1694-885F-D04A-BA52-E8222BD3B7C2}"/>
    <dgm:cxn modelId="{A14FA020-6191-4644-9F3A-F737537EF82D}" srcId="{C2EB6DBC-1966-3143-8541-5DF62B92880E}" destId="{11F1E5EB-B259-FE47-B6BB-902ADDC58D54}" srcOrd="1" destOrd="0" parTransId="{50F7F86F-B4D3-5D4E-8FE6-68C287E7ABDC}" sibTransId="{9BB5EDC1-89D2-914B-9636-3DAA9257B15A}"/>
    <dgm:cxn modelId="{AA8B86EC-ED24-CC4D-87A7-F99087062E67}" srcId="{95BF20B1-00D2-6644-8DC7-A5491901B1FD}" destId="{272A556B-1BF1-5245-9241-28C5EA1D13AB}" srcOrd="1" destOrd="0" parTransId="{056119D2-00FB-D04C-B76E-DBF2A1359A6A}" sibTransId="{9371A00C-8655-524A-966B-EFED2F18EE12}"/>
    <dgm:cxn modelId="{4439AE86-4D1A-4806-983A-0250D4217207}" type="presOf" srcId="{9FDB3CF8-3F6C-C948-A1B0-19908CE92F55}" destId="{6F6B3D70-85F7-E24F-9484-03E9257C8A78}" srcOrd="0" destOrd="2" presId="urn:microsoft.com/office/officeart/2005/8/layout/vList5"/>
    <dgm:cxn modelId="{11B1A897-48D3-4CD9-8D94-5FD34BC70B19}" type="presOf" srcId="{48D23D6D-B1D6-BB42-91E8-CB55C2937E7E}" destId="{607767AD-7587-354E-96CD-F6BA1792585B}" srcOrd="0" destOrd="0" presId="urn:microsoft.com/office/officeart/2005/8/layout/vList5"/>
    <dgm:cxn modelId="{5D75B2B3-D333-1348-8996-1B35D095BCF2}" srcId="{5018D2C2-6F78-F64A-B12F-6F079D8DAC00}" destId="{C2EB6DBC-1966-3143-8541-5DF62B92880E}" srcOrd="2" destOrd="0" parTransId="{2A97E0D2-873D-CF40-A4DE-CB64D29A696D}" sibTransId="{9E91D5BE-6B12-EA43-8934-1E8D24AC712E}"/>
    <dgm:cxn modelId="{D8C1FF5E-F8A1-4CB7-96C5-1E64714CACFF}" type="presOf" srcId="{E2EAABC3-AE42-A54E-B761-281F132266B5}" destId="{F27A9C04-2460-AC40-8578-AEF362C3F10A}" srcOrd="0" destOrd="0" presId="urn:microsoft.com/office/officeart/2005/8/layout/vList5"/>
    <dgm:cxn modelId="{F44C01A0-8FC8-4DB6-862E-E0BF7E5B53F4}" type="presOf" srcId="{07FB6D05-9BED-FB4F-BB7B-2C9C2620FA95}" destId="{C9C98988-5E62-444A-98FA-203E59FC0FBB}" srcOrd="0" destOrd="0" presId="urn:microsoft.com/office/officeart/2005/8/layout/vList5"/>
    <dgm:cxn modelId="{814171CC-4FB0-6A47-954D-0398F3D6F551}" srcId="{C2EB6DBC-1966-3143-8541-5DF62B92880E}" destId="{48D23D6D-B1D6-BB42-91E8-CB55C2937E7E}" srcOrd="0" destOrd="0" parTransId="{A1E3B750-214C-884D-85C1-98A97ADF575E}" sibTransId="{0BC49251-2E0B-B848-A402-E49AEC8388EB}"/>
    <dgm:cxn modelId="{15A46939-E64C-4D8E-92CB-88E32AC8EDD8}" type="presOf" srcId="{23414752-46A9-A54B-A265-BEBCC010D0E4}" destId="{20606581-E036-8046-B6A4-46CEE8DD73F8}" srcOrd="0" destOrd="0" presId="urn:microsoft.com/office/officeart/2005/8/layout/vList5"/>
    <dgm:cxn modelId="{B9EFAB33-3D7D-AB4C-AB97-18829D28F51D}" srcId="{07FB6D05-9BED-FB4F-BB7B-2C9C2620FA95}" destId="{05F3051E-4AED-F247-8A89-12F647D1C19F}" srcOrd="0" destOrd="0" parTransId="{D591F74F-D9C6-D144-878C-5C930D64D3F9}" sibTransId="{6316B818-2C8B-0B4D-8322-812945298CCB}"/>
    <dgm:cxn modelId="{05781076-64B2-4E46-A604-8B3067BD6A94}" srcId="{15B1B4E3-8012-3848-BE08-048788C8BFA7}" destId="{E2EAABC3-AE42-A54E-B761-281F132266B5}" srcOrd="0" destOrd="0" parTransId="{344977DF-BDDF-DE45-BCED-B56965356083}" sibTransId="{9FB7F55A-7548-D04C-9B7A-0B8D9387949B}"/>
    <dgm:cxn modelId="{779DC20E-0B14-48C1-99B3-D4FECDF7E13C}" type="presOf" srcId="{5018D2C2-6F78-F64A-B12F-6F079D8DAC00}" destId="{3AD3D934-8815-1D4E-9069-395EEC523D51}" srcOrd="0" destOrd="0" presId="urn:microsoft.com/office/officeart/2005/8/layout/vList5"/>
    <dgm:cxn modelId="{02F267F1-9D4B-0741-8022-F071CAE6FFAF}" srcId="{23414752-46A9-A54B-A265-BEBCC010D0E4}" destId="{37408ED8-EF9D-6048-9BD3-B4C718C0CD59}" srcOrd="2" destOrd="0" parTransId="{8B7C265E-085F-3240-9789-CEBC96DA2077}" sibTransId="{76C6949A-1294-E243-9C38-B02A126DEDDF}"/>
    <dgm:cxn modelId="{FC57642A-7589-004F-958D-6BB0540CC2B9}" srcId="{23414752-46A9-A54B-A265-BEBCC010D0E4}" destId="{DA9EF064-B9DA-194C-8EB4-83481C0ED1BF}" srcOrd="1" destOrd="0" parTransId="{DB623BD5-947E-2F4C-A1A3-477B762C7D1D}" sibTransId="{A4B82DFC-A069-BB43-A511-D53B9C3F431F}"/>
    <dgm:cxn modelId="{D40838A2-19AD-384A-B868-A715E835EC92}" srcId="{5018D2C2-6F78-F64A-B12F-6F079D8DAC00}" destId="{07FB6D05-9BED-FB4F-BB7B-2C9C2620FA95}" srcOrd="4" destOrd="0" parTransId="{353E9B67-50C8-F547-8B1D-E963C134F863}" sibTransId="{3FFB6239-5165-6940-A9FD-6CEA769652E2}"/>
    <dgm:cxn modelId="{EB3BA67B-7FE8-4443-8C8A-BDD87D50B9AB}" srcId="{95BF20B1-00D2-6644-8DC7-A5491901B1FD}" destId="{9FDB3CF8-3F6C-C948-A1B0-19908CE92F55}" srcOrd="2" destOrd="0" parTransId="{2FF5F870-CCEE-C840-BBEC-F0CDE397609F}" sibTransId="{51A19F49-2E5B-C94B-8867-35C57053D080}"/>
    <dgm:cxn modelId="{4244B061-88CB-C14A-B5A0-75688DE25AB3}" srcId="{5018D2C2-6F78-F64A-B12F-6F079D8DAC00}" destId="{23414752-46A9-A54B-A265-BEBCC010D0E4}" srcOrd="0" destOrd="0" parTransId="{31F999B0-F58D-A545-9284-4F613AE622CF}" sibTransId="{2AE9F678-9804-4346-9171-B65AD5E39DE0}"/>
    <dgm:cxn modelId="{1D1529A8-2683-45E9-86EB-1E226E9EB81F}" type="presOf" srcId="{37408ED8-EF9D-6048-9BD3-B4C718C0CD59}" destId="{B8AF4090-FD96-C84A-B6E1-D113E3E1C6DE}" srcOrd="0" destOrd="2" presId="urn:microsoft.com/office/officeart/2005/8/layout/vList5"/>
    <dgm:cxn modelId="{19DD058F-5823-6241-A4F6-F61DB956F222}" srcId="{95BF20B1-00D2-6644-8DC7-A5491901B1FD}" destId="{313A821B-6816-804D-A88A-F270594E0A3C}" srcOrd="0" destOrd="0" parTransId="{1FDFE2E9-FCFD-094F-BAAB-B9BE9EA087CC}" sibTransId="{9B86E82D-3E7E-BC44-9CB6-124E1CD6FD11}"/>
    <dgm:cxn modelId="{11208813-C639-4757-ABC9-F2170760972A}" type="presOf" srcId="{313A821B-6816-804D-A88A-F270594E0A3C}" destId="{6F6B3D70-85F7-E24F-9484-03E9257C8A78}" srcOrd="0" destOrd="0" presId="urn:microsoft.com/office/officeart/2005/8/layout/vList5"/>
    <dgm:cxn modelId="{88C0D223-1E64-448A-A28A-58D7A3CD39CE}" type="presOf" srcId="{05F3051E-4AED-F247-8A89-12F647D1C19F}" destId="{D75DF13D-74DE-F142-9608-DE9C98708A29}" srcOrd="0" destOrd="0" presId="urn:microsoft.com/office/officeart/2005/8/layout/vList5"/>
    <dgm:cxn modelId="{AE55FA7E-1BED-4417-A1FF-9E60194FB863}" type="presOf" srcId="{95BF20B1-00D2-6644-8DC7-A5491901B1FD}" destId="{C2B0EC43-0164-C348-B505-1A724138660E}" srcOrd="0" destOrd="0" presId="urn:microsoft.com/office/officeart/2005/8/layout/vList5"/>
    <dgm:cxn modelId="{F5768C90-5B90-4F3C-9005-C159E35BFE18}" type="presOf" srcId="{DA9EF064-B9DA-194C-8EB4-83481C0ED1BF}" destId="{B8AF4090-FD96-C84A-B6E1-D113E3E1C6DE}" srcOrd="0" destOrd="1" presId="urn:microsoft.com/office/officeart/2005/8/layout/vList5"/>
    <dgm:cxn modelId="{A8EAB81C-ED2A-4A17-8ACD-E3CC612EFF9D}" type="presOf" srcId="{15B1B4E3-8012-3848-BE08-048788C8BFA7}" destId="{F8DE4425-0BE2-DC43-8D69-D39FD5562000}" srcOrd="0" destOrd="0" presId="urn:microsoft.com/office/officeart/2005/8/layout/vList5"/>
    <dgm:cxn modelId="{D39F763B-9148-4144-9406-9F55723F7D4E}" type="presParOf" srcId="{3AD3D934-8815-1D4E-9069-395EEC523D51}" destId="{8CA601CF-FA11-FC40-8BC4-9CDA0365BBC2}" srcOrd="0" destOrd="0" presId="urn:microsoft.com/office/officeart/2005/8/layout/vList5"/>
    <dgm:cxn modelId="{14B99228-B1F7-48E4-AC66-76D880177883}" type="presParOf" srcId="{8CA601CF-FA11-FC40-8BC4-9CDA0365BBC2}" destId="{20606581-E036-8046-B6A4-46CEE8DD73F8}" srcOrd="0" destOrd="0" presId="urn:microsoft.com/office/officeart/2005/8/layout/vList5"/>
    <dgm:cxn modelId="{A658918A-CEE3-4B05-B685-D325B3AB2CDC}" type="presParOf" srcId="{8CA601CF-FA11-FC40-8BC4-9CDA0365BBC2}" destId="{B8AF4090-FD96-C84A-B6E1-D113E3E1C6DE}" srcOrd="1" destOrd="0" presId="urn:microsoft.com/office/officeart/2005/8/layout/vList5"/>
    <dgm:cxn modelId="{2FADB0ED-451A-473D-BE3C-5F979AB0C38C}" type="presParOf" srcId="{3AD3D934-8815-1D4E-9069-395EEC523D51}" destId="{F28F8B71-3152-B04F-9E06-6AD4FED977AD}" srcOrd="1" destOrd="0" presId="urn:microsoft.com/office/officeart/2005/8/layout/vList5"/>
    <dgm:cxn modelId="{2E2A0DBF-F06A-4BB2-A432-8FFB4531537B}" type="presParOf" srcId="{3AD3D934-8815-1D4E-9069-395EEC523D51}" destId="{821E4A0A-7E17-A34A-913A-50D19F110F6C}" srcOrd="2" destOrd="0" presId="urn:microsoft.com/office/officeart/2005/8/layout/vList5"/>
    <dgm:cxn modelId="{55EA0694-8A88-4DE5-9E0F-62F922FD416E}" type="presParOf" srcId="{821E4A0A-7E17-A34A-913A-50D19F110F6C}" destId="{C2B0EC43-0164-C348-B505-1A724138660E}" srcOrd="0" destOrd="0" presId="urn:microsoft.com/office/officeart/2005/8/layout/vList5"/>
    <dgm:cxn modelId="{C9096B36-1716-41E8-A8A8-95ABC7E84896}" type="presParOf" srcId="{821E4A0A-7E17-A34A-913A-50D19F110F6C}" destId="{6F6B3D70-85F7-E24F-9484-03E9257C8A78}" srcOrd="1" destOrd="0" presId="urn:microsoft.com/office/officeart/2005/8/layout/vList5"/>
    <dgm:cxn modelId="{6BD17D8A-64C5-4283-B126-033EDC423C92}" type="presParOf" srcId="{3AD3D934-8815-1D4E-9069-395EEC523D51}" destId="{382C5B8F-4D81-0B44-BE0F-4E178450525D}" srcOrd="3" destOrd="0" presId="urn:microsoft.com/office/officeart/2005/8/layout/vList5"/>
    <dgm:cxn modelId="{74035A28-0305-4790-9C65-EE5D8BCB96E0}" type="presParOf" srcId="{3AD3D934-8815-1D4E-9069-395EEC523D51}" destId="{59847408-C126-2F44-BED6-94CFE8C41FE4}" srcOrd="4" destOrd="0" presId="urn:microsoft.com/office/officeart/2005/8/layout/vList5"/>
    <dgm:cxn modelId="{6B95DEC6-B911-4D4B-8DBB-7D1D85D7BF45}" type="presParOf" srcId="{59847408-C126-2F44-BED6-94CFE8C41FE4}" destId="{D77E1079-0525-DB49-B1E0-925527B2DB73}" srcOrd="0" destOrd="0" presId="urn:microsoft.com/office/officeart/2005/8/layout/vList5"/>
    <dgm:cxn modelId="{F2944033-B6E8-4E45-A65B-7CF38FF43E42}" type="presParOf" srcId="{59847408-C126-2F44-BED6-94CFE8C41FE4}" destId="{607767AD-7587-354E-96CD-F6BA1792585B}" srcOrd="1" destOrd="0" presId="urn:microsoft.com/office/officeart/2005/8/layout/vList5"/>
    <dgm:cxn modelId="{08950452-D687-403C-A50E-7441E75878FD}" type="presParOf" srcId="{3AD3D934-8815-1D4E-9069-395EEC523D51}" destId="{25ECF25C-6500-6947-990E-42DDA4CA0B43}" srcOrd="5" destOrd="0" presId="urn:microsoft.com/office/officeart/2005/8/layout/vList5"/>
    <dgm:cxn modelId="{3CCDA9AF-866E-4CC1-8766-01ECF2EE5F64}" type="presParOf" srcId="{3AD3D934-8815-1D4E-9069-395EEC523D51}" destId="{664157AE-9617-9E4E-B489-80D5045BADE0}" srcOrd="6" destOrd="0" presId="urn:microsoft.com/office/officeart/2005/8/layout/vList5"/>
    <dgm:cxn modelId="{173BC7E6-FBE7-4E3F-81DE-37FDB9B44A02}" type="presParOf" srcId="{664157AE-9617-9E4E-B489-80D5045BADE0}" destId="{F8DE4425-0BE2-DC43-8D69-D39FD5562000}" srcOrd="0" destOrd="0" presId="urn:microsoft.com/office/officeart/2005/8/layout/vList5"/>
    <dgm:cxn modelId="{52174EE0-C139-4A10-BEA3-95CC0F7DB808}" type="presParOf" srcId="{664157AE-9617-9E4E-B489-80D5045BADE0}" destId="{F27A9C04-2460-AC40-8578-AEF362C3F10A}" srcOrd="1" destOrd="0" presId="urn:microsoft.com/office/officeart/2005/8/layout/vList5"/>
    <dgm:cxn modelId="{32E761E5-52EB-4713-AA06-54D0FDA7E06E}" type="presParOf" srcId="{3AD3D934-8815-1D4E-9069-395EEC523D51}" destId="{71671B6D-4969-D746-A91C-CECD8488196F}" srcOrd="7" destOrd="0" presId="urn:microsoft.com/office/officeart/2005/8/layout/vList5"/>
    <dgm:cxn modelId="{9942927D-E0F4-406B-BCFA-6E33C5E7B0A0}" type="presParOf" srcId="{3AD3D934-8815-1D4E-9069-395EEC523D51}" destId="{9DD83B93-8FAE-B146-B0F3-CEAD16EFA48D}" srcOrd="8" destOrd="0" presId="urn:microsoft.com/office/officeart/2005/8/layout/vList5"/>
    <dgm:cxn modelId="{20D3A31D-F570-4198-A264-893A3CE09336}" type="presParOf" srcId="{9DD83B93-8FAE-B146-B0F3-CEAD16EFA48D}" destId="{C9C98988-5E62-444A-98FA-203E59FC0FBB}" srcOrd="0" destOrd="0" presId="urn:microsoft.com/office/officeart/2005/8/layout/vList5"/>
    <dgm:cxn modelId="{CC9A2951-5E36-4BBD-91D2-015D82FDD870}" type="presParOf" srcId="{9DD83B93-8FAE-B146-B0F3-CEAD16EFA48D}" destId="{D75DF13D-74DE-F142-9608-DE9C98708A2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F4090-FD96-C84A-B6E1-D113E3E1C6DE}">
      <dsp:nvSpPr>
        <dsp:cNvPr id="0" name=""/>
        <dsp:cNvSpPr/>
      </dsp:nvSpPr>
      <dsp:spPr>
        <a:xfrm rot="5400000">
          <a:off x="4991471" y="-2080077"/>
          <a:ext cx="929764" cy="513539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A way to deploy switches  en-masse</a:t>
          </a:r>
          <a:endParaRPr lang="en-US" sz="1400" kern="1200" dirty="0"/>
        </a:p>
        <a:p>
          <a:pPr marL="114300" lvl="1" indent="-114300" algn="l" defTabSz="622300">
            <a:lnSpc>
              <a:spcPct val="90000"/>
            </a:lnSpc>
            <a:spcBef>
              <a:spcPct val="0"/>
            </a:spcBef>
            <a:spcAft>
              <a:spcPct val="15000"/>
            </a:spcAft>
            <a:buChar char="••"/>
          </a:pPr>
          <a:r>
            <a:rPr lang="en-US" sz="1400" kern="1200" dirty="0" smtClean="0"/>
            <a:t>Uses DHCP Options 66 and 67</a:t>
          </a:r>
          <a:endParaRPr lang="en-US" sz="1400" kern="1200" dirty="0"/>
        </a:p>
        <a:p>
          <a:pPr marL="114300" lvl="1" indent="-114300" algn="l" defTabSz="622300">
            <a:lnSpc>
              <a:spcPct val="90000"/>
            </a:lnSpc>
            <a:spcBef>
              <a:spcPct val="0"/>
            </a:spcBef>
            <a:spcAft>
              <a:spcPct val="15000"/>
            </a:spcAft>
            <a:buChar char="••"/>
          </a:pPr>
          <a:r>
            <a:rPr lang="en-US" sz="1400" kern="1200" dirty="0" smtClean="0"/>
            <a:t>Switch automatically loads its </a:t>
          </a:r>
          <a:r>
            <a:rPr lang="en-US" sz="1400" kern="1200" dirty="0" err="1" smtClean="0"/>
            <a:t>config</a:t>
          </a:r>
          <a:r>
            <a:rPr lang="en-US" sz="1400" kern="1200" dirty="0" smtClean="0"/>
            <a:t> from a TFTP Server</a:t>
          </a:r>
          <a:endParaRPr lang="en-US" sz="1400" kern="1200" dirty="0"/>
        </a:p>
      </dsp:txBody>
      <dsp:txXfrm rot="-5400000">
        <a:off x="2888658" y="68123"/>
        <a:ext cx="5090005" cy="838990"/>
      </dsp:txXfrm>
    </dsp:sp>
    <dsp:sp modelId="{20606581-E036-8046-B6A4-46CEE8DD73F8}">
      <dsp:nvSpPr>
        <dsp:cNvPr id="0" name=""/>
        <dsp:cNvSpPr/>
      </dsp:nvSpPr>
      <dsp:spPr>
        <a:xfrm>
          <a:off x="0" y="826"/>
          <a:ext cx="2888658" cy="97358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DHCP Auto Configuration</a:t>
          </a:r>
          <a:endParaRPr lang="en-US" sz="2400" kern="1200" dirty="0"/>
        </a:p>
      </dsp:txBody>
      <dsp:txXfrm>
        <a:off x="47526" y="48352"/>
        <a:ext cx="2793606" cy="878531"/>
      </dsp:txXfrm>
    </dsp:sp>
    <dsp:sp modelId="{6F6B3D70-85F7-E24F-9484-03E9257C8A78}">
      <dsp:nvSpPr>
        <dsp:cNvPr id="0" name=""/>
        <dsp:cNvSpPr/>
      </dsp:nvSpPr>
      <dsp:spPr>
        <a:xfrm rot="5400000">
          <a:off x="4956378" y="-1047451"/>
          <a:ext cx="989293" cy="5130376"/>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err="1" smtClean="0"/>
            <a:t>LLDP</a:t>
          </a:r>
          <a:r>
            <a:rPr lang="en-US" sz="1400" kern="1200" dirty="0" smtClean="0"/>
            <a:t> - </a:t>
          </a:r>
          <a:r>
            <a:rPr lang="en-US" sz="1400" kern="1200" dirty="0" err="1" smtClean="0"/>
            <a:t>Stds</a:t>
          </a:r>
          <a:r>
            <a:rPr lang="en-US" sz="1400" kern="1200" dirty="0" smtClean="0"/>
            <a:t>-based discovery mechanism similar to CDP</a:t>
          </a:r>
          <a:endParaRPr lang="en-US" sz="1400" kern="1200" dirty="0"/>
        </a:p>
        <a:p>
          <a:pPr marL="114300" lvl="1" indent="-114300" algn="l" defTabSz="622300">
            <a:lnSpc>
              <a:spcPct val="90000"/>
            </a:lnSpc>
            <a:spcBef>
              <a:spcPct val="0"/>
            </a:spcBef>
            <a:spcAft>
              <a:spcPct val="15000"/>
            </a:spcAft>
            <a:buChar char="••"/>
          </a:pPr>
          <a:r>
            <a:rPr lang="en-US" sz="1400" kern="1200" dirty="0" smtClean="0"/>
            <a:t>Switch learns devices attached to specific ports</a:t>
          </a:r>
          <a:endParaRPr lang="en-US" sz="1400" kern="1200" dirty="0"/>
        </a:p>
        <a:p>
          <a:pPr marL="114300" lvl="1" indent="-114300" algn="l" defTabSz="622300">
            <a:lnSpc>
              <a:spcPct val="90000"/>
            </a:lnSpc>
            <a:spcBef>
              <a:spcPct val="0"/>
            </a:spcBef>
            <a:spcAft>
              <a:spcPct val="15000"/>
            </a:spcAft>
            <a:buChar char="••"/>
          </a:pPr>
          <a:r>
            <a:rPr lang="en-US" sz="1400" kern="1200" dirty="0" smtClean="0"/>
            <a:t>Switch notifies endpoint which Voice VLAN to use, QoS parameters to set, etc</a:t>
          </a:r>
          <a:endParaRPr lang="en-US" sz="1400" kern="1200" dirty="0"/>
        </a:p>
      </dsp:txBody>
      <dsp:txXfrm rot="-5400000">
        <a:off x="2885837" y="1071383"/>
        <a:ext cx="5082083" cy="892707"/>
      </dsp:txXfrm>
    </dsp:sp>
    <dsp:sp modelId="{C2B0EC43-0164-C348-B505-1A724138660E}">
      <dsp:nvSpPr>
        <dsp:cNvPr id="0" name=""/>
        <dsp:cNvSpPr/>
      </dsp:nvSpPr>
      <dsp:spPr>
        <a:xfrm>
          <a:off x="0" y="1030944"/>
          <a:ext cx="2885837" cy="97358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err="1" smtClean="0"/>
            <a:t>LLDP-MED</a:t>
          </a:r>
          <a:r>
            <a:rPr lang="en-US" sz="2400" kern="1200" dirty="0" smtClean="0"/>
            <a:t> + CDP</a:t>
          </a:r>
          <a:endParaRPr lang="en-US" sz="2400" kern="1200" dirty="0"/>
        </a:p>
      </dsp:txBody>
      <dsp:txXfrm>
        <a:off x="47526" y="1078470"/>
        <a:ext cx="2790785" cy="878531"/>
      </dsp:txXfrm>
    </dsp:sp>
    <dsp:sp modelId="{607767AD-7587-354E-96CD-F6BA1792585B}">
      <dsp:nvSpPr>
        <dsp:cNvPr id="0" name=""/>
        <dsp:cNvSpPr/>
      </dsp:nvSpPr>
      <dsp:spPr>
        <a:xfrm rot="5400000">
          <a:off x="4984781" y="-19841"/>
          <a:ext cx="943145" cy="513539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Smartports -  pre-created macros to speed up deployments</a:t>
          </a:r>
          <a:endParaRPr lang="en-US" sz="1400" kern="1200" dirty="0"/>
        </a:p>
        <a:p>
          <a:pPr marL="114300" lvl="1" indent="-114300" algn="l" defTabSz="622300">
            <a:lnSpc>
              <a:spcPct val="90000"/>
            </a:lnSpc>
            <a:spcBef>
              <a:spcPct val="0"/>
            </a:spcBef>
            <a:spcAft>
              <a:spcPct val="15000"/>
            </a:spcAft>
            <a:buChar char="••"/>
          </a:pPr>
          <a:r>
            <a:rPr lang="en-US" sz="1400" kern="1200" dirty="0" smtClean="0"/>
            <a:t>Auto </a:t>
          </a:r>
          <a:r>
            <a:rPr lang="en-US" sz="1400" kern="1200" dirty="0" err="1" smtClean="0"/>
            <a:t>Smartports</a:t>
          </a:r>
          <a:r>
            <a:rPr lang="en-US" sz="1400" kern="1200" dirty="0" smtClean="0"/>
            <a:t> - Apply appropriate </a:t>
          </a:r>
          <a:r>
            <a:rPr lang="en-US" sz="1400" kern="1200" dirty="0" err="1" smtClean="0"/>
            <a:t>Smartports</a:t>
          </a:r>
          <a:r>
            <a:rPr lang="en-US" sz="1400" kern="1200" dirty="0" smtClean="0"/>
            <a:t> role to port based on discovered device</a:t>
          </a:r>
          <a:endParaRPr lang="en-US" sz="1400" kern="1200" dirty="0"/>
        </a:p>
      </dsp:txBody>
      <dsp:txXfrm rot="-5400000">
        <a:off x="2888658" y="2122324"/>
        <a:ext cx="5089351" cy="851063"/>
      </dsp:txXfrm>
    </dsp:sp>
    <dsp:sp modelId="{D77E1079-0525-DB49-B1E0-925527B2DB73}">
      <dsp:nvSpPr>
        <dsp:cNvPr id="0" name=""/>
        <dsp:cNvSpPr/>
      </dsp:nvSpPr>
      <dsp:spPr>
        <a:xfrm>
          <a:off x="0" y="2061062"/>
          <a:ext cx="2888658" cy="97358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Auto Smartports</a:t>
          </a:r>
          <a:endParaRPr lang="en-US" sz="2400" kern="1200" dirty="0"/>
        </a:p>
      </dsp:txBody>
      <dsp:txXfrm>
        <a:off x="47526" y="2108588"/>
        <a:ext cx="2793606" cy="878531"/>
      </dsp:txXfrm>
    </dsp:sp>
    <dsp:sp modelId="{F27A9C04-2460-AC40-8578-AEF362C3F10A}">
      <dsp:nvSpPr>
        <dsp:cNvPr id="0" name=""/>
        <dsp:cNvSpPr/>
      </dsp:nvSpPr>
      <dsp:spPr>
        <a:xfrm rot="5400000">
          <a:off x="5066920" y="1002422"/>
          <a:ext cx="778867" cy="513539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Dynamic creation and propagation of Voice VLAN and QoS across the network</a:t>
          </a:r>
          <a:endParaRPr lang="en-US" sz="1400" kern="1200" dirty="0"/>
        </a:p>
      </dsp:txBody>
      <dsp:txXfrm rot="-5400000">
        <a:off x="2888658" y="3218706"/>
        <a:ext cx="5097371" cy="702825"/>
      </dsp:txXfrm>
    </dsp:sp>
    <dsp:sp modelId="{F8DE4425-0BE2-DC43-8D69-D39FD5562000}">
      <dsp:nvSpPr>
        <dsp:cNvPr id="0" name=""/>
        <dsp:cNvSpPr/>
      </dsp:nvSpPr>
      <dsp:spPr>
        <a:xfrm>
          <a:off x="0" y="3083326"/>
          <a:ext cx="2888658" cy="97358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Auto Voice VLAN</a:t>
          </a:r>
          <a:endParaRPr lang="en-US" sz="2400" kern="1200" dirty="0"/>
        </a:p>
      </dsp:txBody>
      <dsp:txXfrm>
        <a:off x="47526" y="3130852"/>
        <a:ext cx="2793606" cy="878531"/>
      </dsp:txXfrm>
    </dsp:sp>
    <dsp:sp modelId="{D75DF13D-74DE-F142-9608-DE9C98708A29}">
      <dsp:nvSpPr>
        <dsp:cNvPr id="0" name=""/>
        <dsp:cNvSpPr/>
      </dsp:nvSpPr>
      <dsp:spPr>
        <a:xfrm rot="5400000">
          <a:off x="5066920" y="2024685"/>
          <a:ext cx="778867" cy="513539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Text-based Command Line Interface to ease mass deployment</a:t>
          </a:r>
        </a:p>
      </dsp:txBody>
      <dsp:txXfrm rot="-5400000">
        <a:off x="2888658" y="4240969"/>
        <a:ext cx="5097371" cy="702825"/>
      </dsp:txXfrm>
    </dsp:sp>
    <dsp:sp modelId="{C9C98988-5E62-444A-98FA-203E59FC0FBB}">
      <dsp:nvSpPr>
        <dsp:cNvPr id="0" name=""/>
        <dsp:cNvSpPr/>
      </dsp:nvSpPr>
      <dsp:spPr>
        <a:xfrm>
          <a:off x="0" y="4105589"/>
          <a:ext cx="2888658" cy="97358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TextView CLI</a:t>
          </a:r>
          <a:endParaRPr lang="en-US" sz="2400" kern="1200" dirty="0"/>
        </a:p>
      </dsp:txBody>
      <dsp:txXfrm>
        <a:off x="47526" y="4153115"/>
        <a:ext cx="2793606" cy="87853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1" Type="http://schemas.openxmlformats.org/officeDocument/2006/relationships/image" Target="../media/image96.png"/><Relationship Id="rId2" Type="http://schemas.openxmlformats.org/officeDocument/2006/relationships/image" Target="../media/image9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102394" y="8794334"/>
            <a:ext cx="2971800" cy="338554"/>
          </a:xfrm>
          <a:prstGeom prst="rect">
            <a:avLst/>
          </a:prstGeom>
        </p:spPr>
        <p:txBody>
          <a:bodyPr vert="horz" wrap="square" lIns="91440" tIns="45720" rIns="91440" bIns="45720" rtlCol="0" anchor="ctr" anchorCtr="0">
            <a:spAutoFit/>
          </a:bodyPr>
          <a:lstStyle>
            <a:lvl1pPr algn="l">
              <a:defRPr sz="1200"/>
            </a:lvl1pPr>
          </a:lstStyle>
          <a:p>
            <a:r>
              <a:rPr lang="en-US" sz="800" dirty="0" smtClean="0">
                <a:solidFill>
                  <a:srgbClr val="8E8E95"/>
                </a:solidFill>
                <a:latin typeface="Arial" pitchFamily="34" charset="0"/>
                <a:cs typeface="Arial" pitchFamily="34" charset="0"/>
              </a:rPr>
              <a:t>© 2009, Cisco Systems, Inc. All rights reserved.</a:t>
            </a:r>
          </a:p>
          <a:p>
            <a:r>
              <a:rPr lang="en-US" sz="800" dirty="0" smtClean="0">
                <a:solidFill>
                  <a:srgbClr val="8E8E95"/>
                </a:solidFill>
                <a:latin typeface="Arial" pitchFamily="34" charset="0"/>
                <a:cs typeface="Arial" pitchFamily="34" charset="0"/>
              </a:rPr>
              <a:t>Presentation_ID.scr</a:t>
            </a:r>
          </a:p>
        </p:txBody>
      </p:sp>
      <p:sp>
        <p:nvSpPr>
          <p:cNvPr id="5" name="Slide Number Placeholder 4"/>
          <p:cNvSpPr>
            <a:spLocks noGrp="1"/>
          </p:cNvSpPr>
          <p:nvPr>
            <p:ph type="sldNum" sz="quarter" idx="3"/>
          </p:nvPr>
        </p:nvSpPr>
        <p:spPr>
          <a:xfrm>
            <a:off x="6338094" y="8786357"/>
            <a:ext cx="417513" cy="217487"/>
          </a:xfrm>
          <a:prstGeom prst="rect">
            <a:avLst/>
          </a:prstGeom>
        </p:spPr>
        <p:txBody>
          <a:bodyPr vert="horz" wrap="square" lIns="91440" tIns="45720" rIns="91440" bIns="45720" rtlCol="0" anchor="ctr" anchorCtr="0">
            <a:spAutoFit/>
          </a:bodyPr>
          <a:lstStyle>
            <a:lvl1pPr algn="r">
              <a:defRPr sz="1200"/>
            </a:lvl1pPr>
          </a:lstStyle>
          <a:p>
            <a:fld id="{67292F94-DC1B-41E9-80E9-FE5E26560E8F}" type="slidenum">
              <a:rPr lang="en-US" sz="800">
                <a:solidFill>
                  <a:srgbClr val="8E8E95"/>
                </a:solidFill>
              </a:rPr>
              <a:pPr/>
              <a:t>‹#›</a:t>
            </a:fld>
            <a:endParaRPr lang="en-US" sz="800">
              <a:solidFill>
                <a:srgbClr val="8E8E95"/>
              </a:solidFill>
            </a:endParaRPr>
          </a:p>
        </p:txBody>
      </p:sp>
      <p:sp>
        <p:nvSpPr>
          <p:cNvPr id="8" name="Line 10"/>
          <p:cNvSpPr>
            <a:spLocks noChangeShapeType="1"/>
          </p:cNvSpPr>
          <p:nvPr/>
        </p:nvSpPr>
        <p:spPr bwMode="auto">
          <a:xfrm>
            <a:off x="102394" y="8799513"/>
            <a:ext cx="6653213" cy="0"/>
          </a:xfrm>
          <a:prstGeom prst="line">
            <a:avLst/>
          </a:prstGeom>
          <a:noFill/>
          <a:ln w="12700">
            <a:solidFill>
              <a:srgbClr val="8E8E95"/>
            </a:solidFill>
            <a:round/>
            <a:headEnd type="none" w="sm" len="sm"/>
            <a:tailEnd type="none" w="sm" len="sm"/>
          </a:ln>
          <a:effectLst/>
        </p:spPr>
        <p:txBody>
          <a:bodyPr wrap="none" anchor="ctr"/>
          <a:lstStyle/>
          <a:p>
            <a:endParaRPr lang="en-US">
              <a:solidFill>
                <a:srgbClr val="8E8E95"/>
              </a:solidFill>
            </a:endParaRPr>
          </a:p>
        </p:txBody>
      </p:sp>
    </p:spTree>
    <p:extLst>
      <p:ext uri="{BB962C8B-B14F-4D97-AF65-F5344CB8AC3E}">
        <p14:creationId xmlns:p14="http://schemas.microsoft.com/office/powerpoint/2010/main" val="162543753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685800"/>
            <a:ext cx="4572000" cy="3429000"/>
          </a:xfrm>
          <a:prstGeom prst="rect">
            <a:avLst/>
          </a:prstGeom>
          <a:noFill/>
          <a:ln w="9525">
            <a:solidFill>
              <a:srgbClr val="8E8E95"/>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143000" y="4343400"/>
            <a:ext cx="4576763"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102394" y="8794334"/>
            <a:ext cx="2983706" cy="349666"/>
          </a:xfrm>
          <a:prstGeom prst="rect">
            <a:avLst/>
          </a:prstGeom>
        </p:spPr>
        <p:txBody>
          <a:bodyPr vert="horz" wrap="square" lIns="91440" tIns="45720" rIns="91440" bIns="45720" rtlCol="0" anchor="ctr" anchorCtr="0">
            <a:spAutoFit/>
          </a:bodyPr>
          <a:lstStyle>
            <a:lvl1pPr marL="0" marR="0" indent="0" algn="l" defTabSz="914400" rtl="0" eaLnBrk="1" fontAlgn="auto" latinLnBrk="0" hangingPunct="1">
              <a:lnSpc>
                <a:spcPct val="100000"/>
              </a:lnSpc>
              <a:spcBef>
                <a:spcPts val="0"/>
              </a:spcBef>
              <a:spcAft>
                <a:spcPts val="0"/>
              </a:spcAft>
              <a:buClrTx/>
              <a:buSzTx/>
              <a:buFontTx/>
              <a:buNone/>
              <a:tabLst/>
              <a:defRPr sz="800">
                <a:solidFill>
                  <a:srgbClr val="8E8E95"/>
                </a:solidFill>
                <a:latin typeface="Arial" pitchFamily="34" charset="0"/>
                <a:cs typeface="Arial" pitchFamily="34" charset="0"/>
              </a:defRPr>
            </a:lvl1pPr>
          </a:lstStyle>
          <a:p>
            <a:r>
              <a:rPr lang="en-US" dirty="0" smtClean="0"/>
              <a:t>© 2009, Cisco Systems, Inc. All rights reserved.</a:t>
            </a:r>
          </a:p>
          <a:p>
            <a:r>
              <a:rPr lang="en-US" dirty="0" smtClean="0"/>
              <a:t>Presentation_ID.scr</a:t>
            </a:r>
            <a:endParaRPr lang="en-US" dirty="0"/>
          </a:p>
        </p:txBody>
      </p:sp>
      <p:sp>
        <p:nvSpPr>
          <p:cNvPr id="7" name="Slide Number Placeholder 6"/>
          <p:cNvSpPr>
            <a:spLocks noGrp="1"/>
          </p:cNvSpPr>
          <p:nvPr>
            <p:ph type="sldNum" sz="quarter" idx="5"/>
          </p:nvPr>
        </p:nvSpPr>
        <p:spPr>
          <a:xfrm>
            <a:off x="6366670" y="8786357"/>
            <a:ext cx="388937" cy="215444"/>
          </a:xfrm>
          <a:prstGeom prst="rect">
            <a:avLst/>
          </a:prstGeom>
        </p:spPr>
        <p:txBody>
          <a:bodyPr vert="horz" wrap="square" lIns="91440" tIns="45720" rIns="91440" bIns="45720" rtlCol="0" anchor="ctr" anchorCtr="0">
            <a:spAutoFit/>
          </a:bodyPr>
          <a:lstStyle>
            <a:lvl1pPr algn="r">
              <a:defRPr sz="800">
                <a:solidFill>
                  <a:srgbClr val="8E8E95"/>
                </a:solidFill>
                <a:latin typeface="+mn-lt"/>
              </a:defRPr>
            </a:lvl1pPr>
          </a:lstStyle>
          <a:p>
            <a:fld id="{567B6F56-350B-4E5B-A84B-F03C933C9AF6}" type="slidenum">
              <a:rPr lang="en-US" smtClean="0"/>
              <a:pPr/>
              <a:t>‹#›</a:t>
            </a:fld>
            <a:endParaRPr lang="en-US" dirty="0"/>
          </a:p>
        </p:txBody>
      </p:sp>
      <p:sp>
        <p:nvSpPr>
          <p:cNvPr id="11" name="Line 10"/>
          <p:cNvSpPr>
            <a:spLocks noChangeShapeType="1"/>
          </p:cNvSpPr>
          <p:nvPr/>
        </p:nvSpPr>
        <p:spPr bwMode="auto">
          <a:xfrm>
            <a:off x="102394" y="8799513"/>
            <a:ext cx="6653213" cy="0"/>
          </a:xfrm>
          <a:prstGeom prst="line">
            <a:avLst/>
          </a:prstGeom>
          <a:noFill/>
          <a:ln w="12700">
            <a:solidFill>
              <a:srgbClr val="8E8E95"/>
            </a:solidFill>
            <a:round/>
            <a:headEnd type="none" w="sm" len="sm"/>
            <a:tailEnd type="none" w="sm" len="sm"/>
          </a:ln>
          <a:effectLst/>
        </p:spPr>
        <p:txBody>
          <a:bodyPr wrap="none" anchor="ctr"/>
          <a:lstStyle/>
          <a:p>
            <a:endParaRPr lang="en-US">
              <a:solidFill>
                <a:srgbClr val="8E8E95"/>
              </a:solidFill>
            </a:endParaRPr>
          </a:p>
        </p:txBody>
      </p:sp>
    </p:spTree>
    <p:extLst>
      <p:ext uri="{BB962C8B-B14F-4D97-AF65-F5344CB8AC3E}">
        <p14:creationId xmlns:p14="http://schemas.microsoft.com/office/powerpoint/2010/main" val="4023436928"/>
      </p:ext>
    </p:extLst>
  </p:cSld>
  <p:clrMap bg1="lt1" tx1="dk1" bg2="lt2" tx2="dk2" accent1="accent1" accent2="accent2" accent3="accent3" accent4="accent4" accent5="accent5" accent6="accent6" hlink="hlink" folHlink="folHlink"/>
  <p:hf hdr="0" dt="0"/>
  <p:notesStyle>
    <a:lvl1pPr marL="237744" indent="-237744" algn="l" defTabSz="914400" rtl="0" eaLnBrk="1" latinLnBrk="0" hangingPunct="1">
      <a:lnSpc>
        <a:spcPct val="95000"/>
      </a:lnSpc>
      <a:spcBef>
        <a:spcPts val="1440"/>
      </a:spcBef>
      <a:buFont typeface="Wingdings" pitchFamily="2" charset="2"/>
      <a:buChar char="§"/>
      <a:defRPr lang="en-US" sz="1400" kern="1200" dirty="0" smtClean="0">
        <a:solidFill>
          <a:schemeClr val="tx1"/>
        </a:solidFill>
        <a:latin typeface="+mn-lt"/>
        <a:ea typeface="+mn-ea"/>
        <a:cs typeface="+mn-cs"/>
      </a:defRPr>
    </a:lvl1pPr>
    <a:lvl2pPr marL="576072" algn="l" defTabSz="914400" rtl="0" eaLnBrk="1" latinLnBrk="0" hangingPunct="1">
      <a:lnSpc>
        <a:spcPct val="95000"/>
      </a:lnSpc>
      <a:spcBef>
        <a:spcPts val="840"/>
      </a:spcBef>
      <a:defRPr lang="en-US" sz="1200" kern="1200" dirty="0" smtClean="0">
        <a:solidFill>
          <a:schemeClr val="tx1"/>
        </a:solidFill>
        <a:latin typeface="+mn-lt"/>
        <a:ea typeface="+mn-ea"/>
        <a:cs typeface="+mn-cs"/>
      </a:defRPr>
    </a:lvl2pPr>
    <a:lvl3pPr marL="914400" algn="l" defTabSz="914400" rtl="0" eaLnBrk="1" latinLnBrk="0" hangingPunct="1">
      <a:lnSpc>
        <a:spcPct val="95000"/>
      </a:lnSpc>
      <a:spcBef>
        <a:spcPts val="840"/>
      </a:spcBef>
      <a:defRPr lang="en-US" sz="1000" kern="1200" dirty="0" smtClean="0">
        <a:solidFill>
          <a:schemeClr val="tx1"/>
        </a:solidFill>
        <a:latin typeface="+mn-lt"/>
        <a:ea typeface="+mn-ea"/>
        <a:cs typeface="+mn-cs"/>
      </a:defRPr>
    </a:lvl3pPr>
    <a:lvl4pPr marL="1371600" algn="l" defTabSz="914400" rtl="0" eaLnBrk="1" latinLnBrk="0" hangingPunct="1">
      <a:lnSpc>
        <a:spcPct val="95000"/>
      </a:lnSpc>
      <a:spcBef>
        <a:spcPts val="840"/>
      </a:spcBef>
      <a:defRPr lang="en-US" sz="1000" kern="1200" dirty="0" smtClean="0">
        <a:solidFill>
          <a:schemeClr val="tx1"/>
        </a:solidFill>
        <a:latin typeface="+mn-lt"/>
        <a:ea typeface="+mn-ea"/>
        <a:cs typeface="+mn-cs"/>
      </a:defRPr>
    </a:lvl4pPr>
    <a:lvl5pPr marL="1828800" algn="l" defTabSz="914400" rtl="0" eaLnBrk="1" latinLnBrk="0" hangingPunct="1">
      <a:lnSpc>
        <a:spcPct val="95000"/>
      </a:lnSpc>
      <a:spcBef>
        <a:spcPts val="840"/>
      </a:spcBef>
      <a:defRPr lang="en-US" sz="1000" kern="1200" dirty="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xfrm>
            <a:off x="1143000" y="684213"/>
            <a:ext cx="4572000" cy="3429000"/>
          </a:xfrm>
          <a:ln/>
        </p:spPr>
      </p:sp>
      <p:sp>
        <p:nvSpPr>
          <p:cNvPr id="179203" name="Notes Placeholder 2"/>
          <p:cNvSpPr>
            <a:spLocks noGrp="1"/>
          </p:cNvSpPr>
          <p:nvPr>
            <p:ph type="body" idx="1"/>
          </p:nvPr>
        </p:nvSpPr>
        <p:spPr>
          <a:noFill/>
          <a:ln/>
        </p:spPr>
        <p:txBody>
          <a:bodyPr/>
          <a:lstStyle/>
          <a:p>
            <a:endParaRPr lang="en-US">
              <a:latin typeface="Arial" charset="0"/>
              <a:ea typeface="ＭＳ Ｐゴシック" charset="-128"/>
            </a:endParaRPr>
          </a:p>
        </p:txBody>
      </p:sp>
      <p:sp>
        <p:nvSpPr>
          <p:cNvPr id="179204" name="Slide Number Placeholder 3"/>
          <p:cNvSpPr>
            <a:spLocks noGrp="1"/>
          </p:cNvSpPr>
          <p:nvPr>
            <p:ph type="sldNum" sz="quarter" idx="5"/>
          </p:nvPr>
        </p:nvSpPr>
        <p:spPr>
          <a:xfrm>
            <a:off x="6366670" y="8791487"/>
            <a:ext cx="388937" cy="205184"/>
          </a:xfrm>
          <a:noFill/>
        </p:spPr>
        <p:txBody>
          <a:bodyPr/>
          <a:lstStyle/>
          <a:p>
            <a:pPr eaLnBrk="0" fontAlgn="base" hangingPunct="0">
              <a:lnSpc>
                <a:spcPct val="90000"/>
              </a:lnSpc>
              <a:spcBef>
                <a:spcPct val="0"/>
              </a:spcBef>
              <a:spcAft>
                <a:spcPct val="0"/>
              </a:spcAft>
            </a:pPr>
            <a:fld id="{106FEB79-30CF-D941-9429-DBCCDB4D3235}" type="slidenum">
              <a:rPr lang="en-US">
                <a:solidFill>
                  <a:prstClr val="black"/>
                </a:solidFill>
                <a:latin typeface="Arial" charset="0"/>
              </a:rPr>
              <a:pPr eaLnBrk="0" fontAlgn="base" hangingPunct="0">
                <a:lnSpc>
                  <a:spcPct val="90000"/>
                </a:lnSpc>
                <a:spcBef>
                  <a:spcPct val="0"/>
                </a:spcBef>
                <a:spcAft>
                  <a:spcPct val="0"/>
                </a:spcAft>
              </a:pPr>
              <a:t>4</a:t>
            </a:fld>
            <a:endParaRPr lang="en-US" dirty="0">
              <a:solidFill>
                <a:prstClr val="black"/>
              </a:solidFill>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a:xfrm>
            <a:off x="1" y="8744541"/>
            <a:ext cx="2971800" cy="338546"/>
          </a:xfrm>
          <a:prstGeom prst="rect">
            <a:avLst/>
          </a:prstGeom>
        </p:spPr>
        <p:txBody>
          <a:bodyPr lIns="91431" tIns="45716" rIns="91431" bIns="45716"/>
          <a:lstStyle/>
          <a:p>
            <a:r>
              <a:rPr lang="en-US" smtClean="0"/>
              <a:t>© 2009, Cisco Systems, Inc. All rights reserved.</a:t>
            </a:r>
          </a:p>
          <a:p>
            <a:r>
              <a:rPr lang="en-US" smtClean="0"/>
              <a:t>Presentation_ID.scr</a:t>
            </a:r>
            <a:endParaRPr lang="en-US" dirty="0"/>
          </a:p>
        </p:txBody>
      </p:sp>
      <p:sp>
        <p:nvSpPr>
          <p:cNvPr id="5" name="Slide Number Placeholder 4"/>
          <p:cNvSpPr>
            <a:spLocks noGrp="1"/>
          </p:cNvSpPr>
          <p:nvPr>
            <p:ph type="sldNum" sz="quarter" idx="11"/>
          </p:nvPr>
        </p:nvSpPr>
        <p:spPr/>
        <p:txBody>
          <a:bodyPr/>
          <a:lstStyle/>
          <a:p>
            <a:fld id="{567B6F56-350B-4E5B-A84B-F03C933C9AF6}" type="slidenum">
              <a:rPr lang="en-US" smtClean="0"/>
              <a:pPr/>
              <a:t>21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a:xfrm>
            <a:off x="1" y="8744541"/>
            <a:ext cx="2971800" cy="338546"/>
          </a:xfrm>
          <a:prstGeom prst="rect">
            <a:avLst/>
          </a:prstGeom>
        </p:spPr>
        <p:txBody>
          <a:bodyPr lIns="91431" tIns="45716" rIns="91431" bIns="45716"/>
          <a:lstStyle/>
          <a:p>
            <a:r>
              <a:rPr lang="en-US" smtClean="0"/>
              <a:t>© 2009, Cisco Systems, Inc. All rights reserved.</a:t>
            </a:r>
          </a:p>
          <a:p>
            <a:r>
              <a:rPr lang="en-US" smtClean="0"/>
              <a:t>Presentation_ID.scr</a:t>
            </a:r>
            <a:endParaRPr lang="en-US" dirty="0"/>
          </a:p>
        </p:txBody>
      </p:sp>
      <p:sp>
        <p:nvSpPr>
          <p:cNvPr id="5" name="Slide Number Placeholder 4"/>
          <p:cNvSpPr>
            <a:spLocks noGrp="1"/>
          </p:cNvSpPr>
          <p:nvPr>
            <p:ph type="sldNum" sz="quarter" idx="11"/>
          </p:nvPr>
        </p:nvSpPr>
        <p:spPr/>
        <p:txBody>
          <a:bodyPr/>
          <a:lstStyle/>
          <a:p>
            <a:fld id="{567B6F56-350B-4E5B-A84B-F03C933C9AF6}" type="slidenum">
              <a:rPr lang="en-US" smtClean="0"/>
              <a:pPr/>
              <a:t>22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62CD0F-726A-4F97-9549-47184B3AE858}" type="slidenum">
              <a:rPr lang="en-US" smtClean="0"/>
              <a:pPr/>
              <a:t>24</a:t>
            </a:fld>
            <a:endParaRPr lang="en-US"/>
          </a:p>
        </p:txBody>
      </p:sp>
    </p:spTree>
    <p:extLst>
      <p:ext uri="{BB962C8B-B14F-4D97-AF65-F5344CB8AC3E}">
        <p14:creationId xmlns:p14="http://schemas.microsoft.com/office/powerpoint/2010/main" val="3960576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eaLnBrk="1" fontAlgn="auto" hangingPunct="1">
              <a:lnSpc>
                <a:spcPct val="80000"/>
              </a:lnSpc>
              <a:spcBef>
                <a:spcPts val="0"/>
              </a:spcBef>
              <a:spcAft>
                <a:spcPts val="0"/>
              </a:spcAft>
              <a:defRPr/>
            </a:pPr>
            <a:r>
              <a:rPr lang="en-US" sz="2000" dirty="0" smtClean="0"/>
              <a:t>Purpose and Benefit</a:t>
            </a:r>
          </a:p>
          <a:p>
            <a:pPr lvl="1" eaLnBrk="1" fontAlgn="auto" hangingPunct="1">
              <a:lnSpc>
                <a:spcPct val="80000"/>
              </a:lnSpc>
              <a:spcBef>
                <a:spcPts val="0"/>
              </a:spcBef>
              <a:spcAft>
                <a:spcPts val="0"/>
              </a:spcAft>
              <a:defRPr/>
            </a:pPr>
            <a:r>
              <a:rPr lang="en-US" sz="1800" dirty="0" smtClean="0"/>
              <a:t>Provide customers with transition path to Next-gen Internet</a:t>
            </a:r>
          </a:p>
          <a:p>
            <a:pPr lvl="1" eaLnBrk="1" fontAlgn="auto" hangingPunct="1">
              <a:lnSpc>
                <a:spcPct val="80000"/>
              </a:lnSpc>
              <a:spcBef>
                <a:spcPts val="0"/>
              </a:spcBef>
              <a:spcAft>
                <a:spcPts val="0"/>
              </a:spcAft>
              <a:defRPr/>
            </a:pPr>
            <a:r>
              <a:rPr lang="en-US" sz="1800" dirty="0" smtClean="0"/>
              <a:t>Deliver consistent functionality across breadth of portfolio</a:t>
            </a:r>
          </a:p>
          <a:p>
            <a:pPr lvl="1" eaLnBrk="1" fontAlgn="auto" hangingPunct="1">
              <a:lnSpc>
                <a:spcPct val="80000"/>
              </a:lnSpc>
              <a:spcBef>
                <a:spcPts val="0"/>
              </a:spcBef>
              <a:spcAft>
                <a:spcPts val="0"/>
              </a:spcAft>
              <a:defRPr/>
            </a:pPr>
            <a:r>
              <a:rPr lang="en-US" sz="1800" dirty="0" smtClean="0"/>
              <a:t>Enables next generation of applications and services</a:t>
            </a:r>
          </a:p>
          <a:p>
            <a:pPr eaLnBrk="1" fontAlgn="auto" hangingPunct="1">
              <a:lnSpc>
                <a:spcPct val="80000"/>
              </a:lnSpc>
              <a:spcBef>
                <a:spcPts val="0"/>
              </a:spcBef>
              <a:spcAft>
                <a:spcPts val="0"/>
              </a:spcAft>
              <a:defRPr/>
            </a:pPr>
            <a:r>
              <a:rPr lang="en-US" sz="2000" dirty="0" smtClean="0"/>
              <a:t>Driving forces</a:t>
            </a:r>
          </a:p>
          <a:p>
            <a:pPr lvl="1" eaLnBrk="1" fontAlgn="auto" hangingPunct="1">
              <a:lnSpc>
                <a:spcPct val="80000"/>
              </a:lnSpc>
              <a:spcBef>
                <a:spcPts val="0"/>
              </a:spcBef>
              <a:spcAft>
                <a:spcPts val="0"/>
              </a:spcAft>
              <a:defRPr/>
            </a:pPr>
            <a:r>
              <a:rPr lang="en-US" sz="1800" dirty="0" smtClean="0"/>
              <a:t>Multiple </a:t>
            </a:r>
            <a:r>
              <a:rPr lang="en-US" sz="1800" dirty="0" err="1" smtClean="0"/>
              <a:t>OS’s</a:t>
            </a:r>
            <a:r>
              <a:rPr lang="en-US" sz="1800" dirty="0" smtClean="0"/>
              <a:t> and Applications (Windows 7, Linux)</a:t>
            </a:r>
          </a:p>
          <a:p>
            <a:pPr lvl="1" eaLnBrk="1" fontAlgn="auto" hangingPunct="1">
              <a:lnSpc>
                <a:spcPct val="80000"/>
              </a:lnSpc>
              <a:spcBef>
                <a:spcPts val="0"/>
              </a:spcBef>
              <a:spcAft>
                <a:spcPts val="0"/>
              </a:spcAft>
              <a:defRPr/>
            </a:pPr>
            <a:r>
              <a:rPr lang="en-US" sz="1800" dirty="0" smtClean="0"/>
              <a:t>IP address space exhaustion</a:t>
            </a:r>
          </a:p>
          <a:p>
            <a:pPr lvl="1" eaLnBrk="1" fontAlgn="auto" hangingPunct="1">
              <a:lnSpc>
                <a:spcPct val="80000"/>
              </a:lnSpc>
              <a:spcBef>
                <a:spcPts val="0"/>
              </a:spcBef>
              <a:spcAft>
                <a:spcPts val="0"/>
              </a:spcAft>
              <a:defRPr/>
            </a:pPr>
            <a:r>
              <a:rPr lang="en-US" sz="1800" dirty="0" smtClean="0"/>
              <a:t>Market forces – Countries, Governments, </a:t>
            </a:r>
            <a:r>
              <a:rPr lang="en-US" sz="1800" dirty="0" err="1" smtClean="0"/>
              <a:t>MSOs</a:t>
            </a:r>
            <a:r>
              <a:rPr lang="en-US" sz="1800" dirty="0" smtClean="0"/>
              <a:t> mandating support for </a:t>
            </a:r>
            <a:r>
              <a:rPr lang="en-US" sz="1800" dirty="0" err="1" smtClean="0"/>
              <a:t>IPv6</a:t>
            </a:r>
            <a:endParaRPr lang="en-US" sz="1800" dirty="0" smtClean="0"/>
          </a:p>
          <a:p>
            <a:pPr eaLnBrk="1" fontAlgn="auto" hangingPunct="1">
              <a:lnSpc>
                <a:spcPct val="80000"/>
              </a:lnSpc>
              <a:spcBef>
                <a:spcPts val="0"/>
              </a:spcBef>
              <a:spcAft>
                <a:spcPts val="0"/>
              </a:spcAft>
              <a:defRPr/>
            </a:pPr>
            <a:r>
              <a:rPr lang="en-US" sz="2000" dirty="0" smtClean="0"/>
              <a:t>Affected products and functionality</a:t>
            </a:r>
          </a:p>
          <a:p>
            <a:pPr lvl="1" eaLnBrk="1" fontAlgn="auto" hangingPunct="1">
              <a:lnSpc>
                <a:spcPct val="80000"/>
              </a:lnSpc>
              <a:spcBef>
                <a:spcPts val="0"/>
              </a:spcBef>
              <a:spcAft>
                <a:spcPts val="0"/>
              </a:spcAft>
              <a:defRPr/>
            </a:pPr>
            <a:r>
              <a:rPr lang="en-US" sz="1800" dirty="0" smtClean="0"/>
              <a:t>Most new products built by Cisco Small Business will have </a:t>
            </a:r>
            <a:r>
              <a:rPr lang="en-US" sz="1800" dirty="0" err="1" smtClean="0"/>
              <a:t>IPv6</a:t>
            </a:r>
            <a:r>
              <a:rPr lang="en-US" sz="1800" dirty="0" smtClean="0"/>
              <a:t> support</a:t>
            </a:r>
          </a:p>
          <a:p>
            <a:pPr lvl="2" eaLnBrk="1" fontAlgn="auto" hangingPunct="1">
              <a:lnSpc>
                <a:spcPct val="80000"/>
              </a:lnSpc>
              <a:spcBef>
                <a:spcPts val="0"/>
              </a:spcBef>
              <a:spcAft>
                <a:spcPts val="0"/>
              </a:spcAft>
              <a:defRPr/>
            </a:pPr>
            <a:r>
              <a:rPr lang="en-US" sz="1600" dirty="0" smtClean="0"/>
              <a:t>Routers	, Switches, </a:t>
            </a:r>
            <a:r>
              <a:rPr lang="en-US" sz="1600" dirty="0" err="1" smtClean="0"/>
              <a:t>APs</a:t>
            </a:r>
            <a:r>
              <a:rPr lang="en-US" sz="1600" dirty="0" smtClean="0"/>
              <a:t>, Cameras, Phones and Telephony Gateways </a:t>
            </a:r>
          </a:p>
          <a:p>
            <a:pPr lvl="1" eaLnBrk="1" fontAlgn="auto" hangingPunct="1">
              <a:lnSpc>
                <a:spcPct val="80000"/>
              </a:lnSpc>
              <a:spcBef>
                <a:spcPts val="0"/>
              </a:spcBef>
              <a:spcAft>
                <a:spcPts val="0"/>
              </a:spcAft>
              <a:defRPr/>
            </a:pPr>
            <a:r>
              <a:rPr lang="en-US" sz="1800" dirty="0" smtClean="0"/>
              <a:t>Dual </a:t>
            </a:r>
            <a:r>
              <a:rPr lang="en-US" sz="1800" dirty="0" err="1" smtClean="0"/>
              <a:t>IPv4</a:t>
            </a:r>
            <a:r>
              <a:rPr lang="en-US" sz="1800" dirty="0" smtClean="0"/>
              <a:t>/</a:t>
            </a:r>
            <a:r>
              <a:rPr lang="en-US" sz="1800" dirty="0" err="1" smtClean="0"/>
              <a:t>IPv6</a:t>
            </a:r>
            <a:r>
              <a:rPr lang="en-US" sz="1800" dirty="0" smtClean="0"/>
              <a:t> Host Mode - Facilitates management of devices from a native </a:t>
            </a:r>
            <a:r>
              <a:rPr lang="en-US" sz="1800" dirty="0" err="1" smtClean="0"/>
              <a:t>IPv6</a:t>
            </a:r>
            <a:r>
              <a:rPr lang="en-US" sz="1800" dirty="0" smtClean="0"/>
              <a:t> or </a:t>
            </a:r>
            <a:r>
              <a:rPr lang="en-US" sz="1800" dirty="0" err="1" smtClean="0"/>
              <a:t>IPv4</a:t>
            </a:r>
            <a:r>
              <a:rPr lang="en-US" sz="1800" dirty="0" smtClean="0"/>
              <a:t> endpoint</a:t>
            </a:r>
          </a:p>
          <a:p>
            <a:pPr lvl="1" eaLnBrk="1" fontAlgn="auto" hangingPunct="1">
              <a:lnSpc>
                <a:spcPct val="80000"/>
              </a:lnSpc>
              <a:spcBef>
                <a:spcPts val="0"/>
              </a:spcBef>
              <a:spcAft>
                <a:spcPts val="0"/>
              </a:spcAft>
              <a:defRPr/>
            </a:pPr>
            <a:r>
              <a:rPr lang="en-US" sz="1800" dirty="0" err="1" smtClean="0"/>
              <a:t>IPv6</a:t>
            </a:r>
            <a:r>
              <a:rPr lang="en-US" sz="1800" dirty="0" smtClean="0"/>
              <a:t> </a:t>
            </a:r>
            <a:r>
              <a:rPr lang="en-US" sz="1800" dirty="0" err="1" smtClean="0"/>
              <a:t>QoS</a:t>
            </a:r>
            <a:r>
              <a:rPr lang="en-US" sz="1800" dirty="0" smtClean="0"/>
              <a:t> and </a:t>
            </a:r>
            <a:r>
              <a:rPr lang="en-US" sz="1800" dirty="0" err="1" smtClean="0"/>
              <a:t>ACLs</a:t>
            </a:r>
            <a:r>
              <a:rPr lang="en-US" sz="1800" dirty="0" smtClean="0"/>
              <a:t> – prioritize, secure or Rate Limit by </a:t>
            </a:r>
            <a:r>
              <a:rPr lang="en-US" sz="1800" dirty="0" err="1" smtClean="0"/>
              <a:t>IPv6</a:t>
            </a:r>
            <a:r>
              <a:rPr lang="en-US" sz="1800" dirty="0" smtClean="0"/>
              <a:t> address</a:t>
            </a:r>
          </a:p>
          <a:p>
            <a:pPr lvl="1" eaLnBrk="1" fontAlgn="auto" hangingPunct="1">
              <a:lnSpc>
                <a:spcPct val="80000"/>
              </a:lnSpc>
              <a:spcBef>
                <a:spcPts val="0"/>
              </a:spcBef>
              <a:spcAft>
                <a:spcPts val="0"/>
              </a:spcAft>
              <a:defRPr/>
            </a:pPr>
            <a:r>
              <a:rPr lang="en-US" sz="1800" dirty="0" err="1" smtClean="0"/>
              <a:t>MLD</a:t>
            </a:r>
            <a:r>
              <a:rPr lang="en-US" sz="1800" dirty="0" smtClean="0"/>
              <a:t> Snooping – </a:t>
            </a:r>
            <a:r>
              <a:rPr lang="en-US" sz="1800" dirty="0" err="1" smtClean="0"/>
              <a:t>IPv6</a:t>
            </a:r>
            <a:r>
              <a:rPr lang="en-US" sz="1800" dirty="0" smtClean="0"/>
              <a:t> Multicast</a:t>
            </a:r>
          </a:p>
          <a:p>
            <a:pPr lvl="1" eaLnBrk="1" fontAlgn="auto" hangingPunct="1">
              <a:lnSpc>
                <a:spcPct val="80000"/>
              </a:lnSpc>
              <a:spcBef>
                <a:spcPts val="0"/>
              </a:spcBef>
              <a:spcAft>
                <a:spcPts val="0"/>
              </a:spcAft>
              <a:defRPr/>
            </a:pPr>
            <a:r>
              <a:rPr lang="en-US" sz="1800" dirty="0" err="1" smtClean="0"/>
              <a:t>ISATAP</a:t>
            </a:r>
            <a:r>
              <a:rPr lang="en-US" sz="1800" dirty="0" smtClean="0"/>
              <a:t> transition mechanism – customers can transition to </a:t>
            </a:r>
            <a:r>
              <a:rPr lang="en-US" sz="1800" dirty="0" err="1" smtClean="0"/>
              <a:t>IPv6</a:t>
            </a:r>
            <a:r>
              <a:rPr lang="en-US" sz="1800" dirty="0" smtClean="0"/>
              <a:t> seamlessly</a:t>
            </a:r>
          </a:p>
          <a:p>
            <a:pPr lvl="1" eaLnBrk="1" fontAlgn="auto" hangingPunct="1">
              <a:lnSpc>
                <a:spcPct val="80000"/>
              </a:lnSpc>
              <a:spcBef>
                <a:spcPts val="0"/>
              </a:spcBef>
              <a:spcAft>
                <a:spcPts val="0"/>
              </a:spcAft>
              <a:defRPr/>
            </a:pPr>
            <a:endParaRPr lang="en-US" sz="1800" dirty="0" smtClean="0"/>
          </a:p>
          <a:p>
            <a:pPr marL="229544" indent="-229544" eaLnBrk="1" fontAlgn="auto" hangingPunct="1">
              <a:spcBef>
                <a:spcPts val="0"/>
              </a:spcBef>
              <a:spcAft>
                <a:spcPts val="0"/>
              </a:spcAft>
              <a:defRPr/>
            </a:pPr>
            <a:r>
              <a:rPr lang="en-US" dirty="0" smtClean="0"/>
              <a:t>Significance:</a:t>
            </a:r>
          </a:p>
          <a:p>
            <a:pPr marL="229544" indent="-229544" eaLnBrk="1" fontAlgn="auto" hangingPunct="1">
              <a:spcBef>
                <a:spcPts val="0"/>
              </a:spcBef>
              <a:spcAft>
                <a:spcPts val="0"/>
              </a:spcAft>
              <a:defRPr/>
            </a:pPr>
            <a:r>
              <a:rPr lang="en-US" dirty="0" smtClean="0"/>
              <a:t>Our solution:</a:t>
            </a:r>
          </a:p>
          <a:p>
            <a:pPr marL="229544" indent="-229544" eaLnBrk="1" fontAlgn="auto" hangingPunct="1">
              <a:spcBef>
                <a:spcPts val="0"/>
              </a:spcBef>
              <a:spcAft>
                <a:spcPts val="0"/>
              </a:spcAft>
              <a:buFontTx/>
              <a:buAutoNum type="arabicParenR"/>
              <a:defRPr/>
            </a:pPr>
            <a:r>
              <a:rPr lang="en-US" dirty="0" smtClean="0"/>
              <a:t>Delivers the infrastructure to support </a:t>
            </a:r>
            <a:r>
              <a:rPr lang="en-US" dirty="0" err="1" smtClean="0"/>
              <a:t>IPv6</a:t>
            </a:r>
            <a:r>
              <a:rPr lang="en-US" dirty="0" smtClean="0"/>
              <a:t>-enabled applications. Apps in Vista (peer-to-peer like </a:t>
            </a:r>
            <a:r>
              <a:rPr lang="en-US" dirty="0" err="1" smtClean="0"/>
              <a:t>Meetingspace</a:t>
            </a:r>
            <a:r>
              <a:rPr lang="en-US" dirty="0" smtClean="0"/>
              <a:t> and Remote Assistance). In Vista, </a:t>
            </a:r>
            <a:r>
              <a:rPr lang="en-US" dirty="0" err="1" smtClean="0"/>
              <a:t>IPv4</a:t>
            </a:r>
            <a:r>
              <a:rPr lang="en-US" dirty="0" smtClean="0"/>
              <a:t> is used as last resort. </a:t>
            </a:r>
            <a:r>
              <a:rPr lang="en-US" dirty="0" err="1" smtClean="0"/>
              <a:t>V6</a:t>
            </a:r>
            <a:r>
              <a:rPr lang="en-US" dirty="0" smtClean="0"/>
              <a:t> first, </a:t>
            </a:r>
            <a:r>
              <a:rPr lang="en-US" dirty="0" err="1" smtClean="0"/>
              <a:t>ISATAP</a:t>
            </a:r>
            <a:r>
              <a:rPr lang="en-US" dirty="0" smtClean="0"/>
              <a:t> second, </a:t>
            </a:r>
            <a:r>
              <a:rPr lang="en-US" dirty="0" err="1" smtClean="0"/>
              <a:t>v4</a:t>
            </a:r>
            <a:r>
              <a:rPr lang="en-US" dirty="0" smtClean="0"/>
              <a:t> third. Lowest performance </a:t>
            </a:r>
            <a:r>
              <a:rPr lang="en-US" dirty="0" err="1" smtClean="0"/>
              <a:t>v4</a:t>
            </a:r>
            <a:endParaRPr lang="en-US" dirty="0" smtClean="0"/>
          </a:p>
          <a:p>
            <a:pPr marL="229544" indent="-229544" eaLnBrk="1" fontAlgn="auto" hangingPunct="1">
              <a:spcBef>
                <a:spcPts val="0"/>
              </a:spcBef>
              <a:spcAft>
                <a:spcPts val="0"/>
              </a:spcAft>
              <a:buFontTx/>
              <a:buAutoNum type="arabicParenR"/>
              <a:defRPr/>
            </a:pPr>
            <a:r>
              <a:rPr lang="en-US" dirty="0" smtClean="0"/>
              <a:t>Consistent functionality across all products in our portfolio – </a:t>
            </a:r>
            <a:r>
              <a:rPr lang="en-US" dirty="0" err="1" smtClean="0"/>
              <a:t>sw</a:t>
            </a:r>
            <a:r>
              <a:rPr lang="en-US" dirty="0" smtClean="0"/>
              <a:t>, </a:t>
            </a:r>
            <a:r>
              <a:rPr lang="en-US" dirty="0" err="1" smtClean="0"/>
              <a:t>rtr</a:t>
            </a:r>
            <a:r>
              <a:rPr lang="en-US" dirty="0" smtClean="0"/>
              <a:t>, wireless, NAS, etc</a:t>
            </a:r>
          </a:p>
          <a:p>
            <a:pPr marL="229544" indent="-229544" eaLnBrk="1" fontAlgn="auto" hangingPunct="1">
              <a:spcBef>
                <a:spcPts val="0"/>
              </a:spcBef>
              <a:spcAft>
                <a:spcPts val="0"/>
              </a:spcAft>
              <a:buFontTx/>
              <a:buAutoNum type="arabicParenR"/>
              <a:defRPr/>
            </a:pPr>
            <a:r>
              <a:rPr lang="en-US" dirty="0" smtClean="0"/>
              <a:t>Deliver transition capabilities to move at your own pace – Dual stack, </a:t>
            </a:r>
            <a:r>
              <a:rPr lang="en-US" dirty="0" err="1" smtClean="0"/>
              <a:t>isatap</a:t>
            </a:r>
            <a:endParaRPr lang="en-US" dirty="0" smtClean="0"/>
          </a:p>
          <a:p>
            <a:pPr lvl="1" eaLnBrk="1" fontAlgn="auto" hangingPunct="1">
              <a:lnSpc>
                <a:spcPct val="80000"/>
              </a:lnSpc>
              <a:spcBef>
                <a:spcPts val="0"/>
              </a:spcBef>
              <a:spcAft>
                <a:spcPts val="0"/>
              </a:spcAft>
              <a:defRPr/>
            </a:pPr>
            <a:endParaRPr lang="en-US" sz="1800" dirty="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A52DC8-6A52-47E2-8A2D-DF3FC72DA8FA}" type="slidenum">
              <a:rPr lang="en-US" smtClean="0"/>
              <a:pPr fontAlgn="base">
                <a:spcBef>
                  <a:spcPct val="0"/>
                </a:spcBef>
                <a:spcAft>
                  <a:spcPct val="0"/>
                </a:spcAft>
                <a:defRPr/>
              </a:pPr>
              <a:t>25</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75FCD5-C9D9-4EF9-95A6-B82F05DF44C1}" type="slidenum">
              <a:rPr lang="en-US" smtClean="0"/>
              <a:pPr/>
              <a:t>26</a:t>
            </a:fld>
            <a:endParaRPr lang="en-US"/>
          </a:p>
        </p:txBody>
      </p:sp>
    </p:spTree>
    <p:extLst>
      <p:ext uri="{BB962C8B-B14F-4D97-AF65-F5344CB8AC3E}">
        <p14:creationId xmlns:p14="http://schemas.microsoft.com/office/powerpoint/2010/main" val="243761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11"/>
          <p:cNvSpPr>
            <a:spLocks noGrp="1" noChangeArrowheads="1"/>
          </p:cNvSpPr>
          <p:nvPr>
            <p:ph type="sldNum" sz="quarter" idx="5"/>
          </p:nvPr>
        </p:nvSpPr>
        <p:spPr>
          <a:noFill/>
        </p:spPr>
        <p:txBody>
          <a:bodyPr/>
          <a:lstStyle/>
          <a:p>
            <a:fld id="{D9610586-02C2-214C-BD26-9AEE61AD83C6}" type="slidenum">
              <a:rPr lang="en-US">
                <a:solidFill>
                  <a:srgbClr val="000000"/>
                </a:solidFill>
              </a:rPr>
              <a:pPr/>
              <a:t>28</a:t>
            </a:fld>
            <a:endParaRPr lang="en-US">
              <a:solidFill>
                <a:srgbClr val="000000"/>
              </a:solidFill>
            </a:endParaRPr>
          </a:p>
        </p:txBody>
      </p:sp>
      <p:sp>
        <p:nvSpPr>
          <p:cNvPr id="272387" name="Rectangle 11"/>
          <p:cNvSpPr txBox="1">
            <a:spLocks noGrp="1" noChangeArrowheads="1"/>
          </p:cNvSpPr>
          <p:nvPr/>
        </p:nvSpPr>
        <p:spPr bwMode="auto">
          <a:xfrm>
            <a:off x="5801321" y="8537727"/>
            <a:ext cx="793254" cy="282726"/>
          </a:xfrm>
          <a:prstGeom prst="rect">
            <a:avLst/>
          </a:prstGeom>
          <a:noFill/>
          <a:ln w="9525">
            <a:noFill/>
            <a:miter lim="800000"/>
            <a:headEnd/>
            <a:tailEnd/>
          </a:ln>
        </p:spPr>
        <p:txBody>
          <a:bodyPr lIns="18085" tIns="0" rIns="18085" bIns="0" anchor="b">
            <a:prstTxWarp prst="textNoShape">
              <a:avLst/>
            </a:prstTxWarp>
          </a:bodyPr>
          <a:lstStyle/>
          <a:p>
            <a:pPr algn="r" defTabSz="865551"/>
            <a:fld id="{6A331004-79C6-1D4D-8883-9D289D3A3DC7}" type="slidenum">
              <a:rPr lang="en-US" sz="800">
                <a:solidFill>
                  <a:srgbClr val="000000"/>
                </a:solidFill>
                <a:ea typeface="Arial" charset="0"/>
                <a:cs typeface="Arial" charset="0"/>
              </a:rPr>
              <a:pPr algn="r" defTabSz="865551"/>
              <a:t>28</a:t>
            </a:fld>
            <a:endParaRPr lang="en-US" sz="800" dirty="0">
              <a:solidFill>
                <a:srgbClr val="000000"/>
              </a:solidFill>
              <a:ea typeface="Arial" charset="0"/>
              <a:cs typeface="Arial" charset="0"/>
            </a:endParaRPr>
          </a:p>
        </p:txBody>
      </p:sp>
      <p:sp>
        <p:nvSpPr>
          <p:cNvPr id="272388" name="Rectangle 2"/>
          <p:cNvSpPr>
            <a:spLocks noGrp="1" noRot="1" noChangeAspect="1" noChangeArrowheads="1" noTextEdit="1"/>
          </p:cNvSpPr>
          <p:nvPr>
            <p:ph type="sldImg"/>
          </p:nvPr>
        </p:nvSpPr>
        <p:spPr>
          <a:xfrm>
            <a:off x="1143000" y="688975"/>
            <a:ext cx="4573588" cy="3429000"/>
          </a:xfrm>
          <a:ln/>
        </p:spPr>
      </p:sp>
      <p:sp>
        <p:nvSpPr>
          <p:cNvPr id="272389" name="Rectangle 3"/>
          <p:cNvSpPr>
            <a:spLocks noGrp="1" noChangeArrowheads="1"/>
          </p:cNvSpPr>
          <p:nvPr>
            <p:ph type="body" idx="1"/>
          </p:nvPr>
        </p:nvSpPr>
        <p:spPr>
          <a:xfrm>
            <a:off x="686101" y="4343706"/>
            <a:ext cx="5485805" cy="4112381"/>
          </a:xfrm>
          <a:noFill/>
          <a:ln/>
        </p:spPr>
        <p:txBody>
          <a:bodyPr lIns="91952" tIns="48238" rIns="91952" bIns="48238"/>
          <a:lstStyle/>
          <a:p>
            <a:pPr marL="342900" marR="0" lvl="0" indent="-342900">
              <a:spcBef>
                <a:spcPts val="0"/>
              </a:spcBef>
              <a:spcAft>
                <a:spcPts val="0"/>
              </a:spcAft>
              <a:buFont typeface="Symbol"/>
              <a:buChar char=""/>
            </a:pPr>
            <a:r>
              <a:rPr lang="en-US" sz="1200" dirty="0" smtClean="0">
                <a:latin typeface="Times New Roman"/>
                <a:ea typeface="Times New Roman"/>
              </a:rPr>
              <a:t>This is the Catalyst product positioning slide.</a:t>
            </a:r>
            <a:endParaRPr lang="en-US" sz="1400" dirty="0" smtClean="0">
              <a:latin typeface="Times New Roman"/>
              <a:ea typeface="Times New Roman"/>
            </a:endParaRPr>
          </a:p>
          <a:p>
            <a:pPr marL="342900" marR="0" lvl="0" indent="-342900">
              <a:spcBef>
                <a:spcPts val="0"/>
              </a:spcBef>
              <a:spcAft>
                <a:spcPts val="0"/>
              </a:spcAft>
              <a:buFont typeface="Symbol"/>
              <a:buChar char=""/>
            </a:pPr>
            <a:r>
              <a:rPr lang="en-US" sz="1200" dirty="0" err="1" smtClean="0">
                <a:latin typeface="Times New Roman"/>
                <a:ea typeface="Times New Roman"/>
              </a:rPr>
              <a:t>2K</a:t>
            </a:r>
            <a:r>
              <a:rPr lang="en-US" sz="1200" dirty="0" smtClean="0">
                <a:latin typeface="Times New Roman"/>
                <a:ea typeface="Times New Roman"/>
              </a:rPr>
              <a:t>-S positioning in the traditional workspace</a:t>
            </a:r>
            <a:endParaRPr lang="en-US" sz="1400" dirty="0" smtClean="0">
              <a:latin typeface="Times New Roman"/>
              <a:ea typeface="Times New Roman"/>
            </a:endParaRPr>
          </a:p>
          <a:p>
            <a:pPr marL="914400" marR="0" lvl="1">
              <a:lnSpc>
                <a:spcPct val="115000"/>
              </a:lnSpc>
              <a:spcBef>
                <a:spcPts val="0"/>
              </a:spcBef>
              <a:spcAft>
                <a:spcPts val="1000"/>
              </a:spcAft>
            </a:pPr>
            <a:r>
              <a:rPr lang="en-US" sz="1200" dirty="0" smtClean="0">
                <a:latin typeface="+mn-lt"/>
                <a:ea typeface="Calibri"/>
                <a:cs typeface="Times New Roman"/>
              </a:rPr>
              <a:t>On the one hand, if you want a highly competitive product with standards based speeds and feeds, great competitive feature set that will help reduce </a:t>
            </a:r>
            <a:r>
              <a:rPr lang="en-US" sz="1200" dirty="0" err="1" smtClean="0">
                <a:latin typeface="+mn-lt"/>
                <a:ea typeface="Calibri"/>
                <a:cs typeface="Times New Roman"/>
              </a:rPr>
              <a:t>TCO</a:t>
            </a:r>
            <a:r>
              <a:rPr lang="en-US" sz="1200" dirty="0" smtClean="0">
                <a:latin typeface="+mn-lt"/>
                <a:ea typeface="Calibri"/>
                <a:cs typeface="Times New Roman"/>
              </a:rPr>
              <a:t>, and that can deliver capabilities for the traditional workspace, around integrating voice and video- then the </a:t>
            </a:r>
            <a:r>
              <a:rPr lang="en-US" sz="1200" dirty="0" err="1" smtClean="0">
                <a:latin typeface="+mn-lt"/>
                <a:ea typeface="Calibri"/>
                <a:cs typeface="Times New Roman"/>
              </a:rPr>
              <a:t>2K</a:t>
            </a:r>
            <a:r>
              <a:rPr lang="en-US" sz="1200" dirty="0" smtClean="0">
                <a:latin typeface="+mn-lt"/>
                <a:ea typeface="Calibri"/>
                <a:cs typeface="Times New Roman"/>
              </a:rPr>
              <a:t>-S is appropriate.</a:t>
            </a:r>
          </a:p>
          <a:p>
            <a:pPr marL="342900" marR="0" lvl="0" indent="-342900">
              <a:spcBef>
                <a:spcPts val="0"/>
              </a:spcBef>
              <a:spcAft>
                <a:spcPts val="0"/>
              </a:spcAft>
              <a:buFont typeface="Symbol"/>
              <a:buChar char=""/>
            </a:pPr>
            <a:r>
              <a:rPr lang="en-US" sz="1200" dirty="0" err="1" smtClean="0">
                <a:latin typeface="Times New Roman"/>
                <a:ea typeface="Times New Roman"/>
              </a:rPr>
              <a:t>3K</a:t>
            </a:r>
            <a:r>
              <a:rPr lang="en-US" sz="1200" dirty="0" smtClean="0">
                <a:latin typeface="Times New Roman"/>
                <a:ea typeface="Times New Roman"/>
              </a:rPr>
              <a:t>-X and </a:t>
            </a:r>
            <a:r>
              <a:rPr lang="en-US" sz="1200" dirty="0" err="1" smtClean="0">
                <a:latin typeface="Times New Roman"/>
                <a:ea typeface="Times New Roman"/>
              </a:rPr>
              <a:t>4K</a:t>
            </a:r>
            <a:r>
              <a:rPr lang="en-US" sz="1200" dirty="0" smtClean="0">
                <a:latin typeface="Times New Roman"/>
                <a:ea typeface="Times New Roman"/>
              </a:rPr>
              <a:t> positioning for the next generation workspace</a:t>
            </a:r>
            <a:endParaRPr lang="en-US" sz="1400" dirty="0" smtClean="0">
              <a:latin typeface="Times New Roman"/>
              <a:ea typeface="Times New Roman"/>
            </a:endParaRPr>
          </a:p>
          <a:p>
            <a:pPr marL="914400" marR="0" lvl="1">
              <a:lnSpc>
                <a:spcPct val="115000"/>
              </a:lnSpc>
              <a:spcBef>
                <a:spcPts val="0"/>
              </a:spcBef>
              <a:spcAft>
                <a:spcPts val="1000"/>
              </a:spcAft>
            </a:pPr>
            <a:r>
              <a:rPr lang="en-US" sz="1200" dirty="0" smtClean="0">
                <a:latin typeface="+mn-lt"/>
                <a:ea typeface="Calibri"/>
                <a:cs typeface="Times New Roman"/>
              </a:rPr>
              <a:t>But, if it’s important to prepare and address the next generation workspace challenges presented earlier with capabilities like greater security, supporting exploding video, </a:t>
            </a:r>
            <a:r>
              <a:rPr lang="en-US" sz="1200" dirty="0" err="1" smtClean="0">
                <a:latin typeface="+mn-lt"/>
                <a:ea typeface="Calibri"/>
                <a:cs typeface="Times New Roman"/>
              </a:rPr>
              <a:t>PoE</a:t>
            </a:r>
            <a:r>
              <a:rPr lang="en-US" sz="1200" dirty="0" smtClean="0">
                <a:latin typeface="+mn-lt"/>
                <a:ea typeface="Calibri"/>
                <a:cs typeface="Times New Roman"/>
              </a:rPr>
              <a:t> leadership and high availability, and at the same time achieving a lower total cost of ownership (with capabilities that extend the refresh cycle, enterprise-wide energy management and features that reduce operational costs), than the </a:t>
            </a:r>
            <a:r>
              <a:rPr lang="en-US" sz="1200" dirty="0" err="1" smtClean="0">
                <a:latin typeface="+mn-lt"/>
                <a:ea typeface="Calibri"/>
                <a:cs typeface="Times New Roman"/>
              </a:rPr>
              <a:t>3K</a:t>
            </a:r>
            <a:r>
              <a:rPr lang="en-US" sz="1200" dirty="0" smtClean="0">
                <a:latin typeface="+mn-lt"/>
                <a:ea typeface="Calibri"/>
                <a:cs typeface="Times New Roman"/>
              </a:rPr>
              <a:t> and </a:t>
            </a:r>
            <a:r>
              <a:rPr lang="en-US" sz="1200" dirty="0" err="1" smtClean="0">
                <a:latin typeface="+mn-lt"/>
                <a:ea typeface="Calibri"/>
                <a:cs typeface="Times New Roman"/>
              </a:rPr>
              <a:t>4K</a:t>
            </a:r>
            <a:r>
              <a:rPr lang="en-US" sz="1200" dirty="0" smtClean="0">
                <a:latin typeface="+mn-lt"/>
                <a:ea typeface="Calibri"/>
                <a:cs typeface="Times New Roman"/>
              </a:rPr>
              <a:t> platforms are the right solution.</a:t>
            </a:r>
          </a:p>
          <a:p>
            <a:pPr marL="342900" marR="0" lvl="0" indent="-342900">
              <a:spcBef>
                <a:spcPts val="0"/>
              </a:spcBef>
              <a:spcAft>
                <a:spcPts val="0"/>
              </a:spcAft>
              <a:buFont typeface="Symbol"/>
              <a:buChar char=""/>
            </a:pPr>
            <a:r>
              <a:rPr lang="en-US" sz="1200" dirty="0" smtClean="0">
                <a:latin typeface="Times New Roman"/>
                <a:ea typeface="Times New Roman"/>
              </a:rPr>
              <a:t>With the Catalyst </a:t>
            </a:r>
            <a:r>
              <a:rPr lang="en-US" sz="1200" dirty="0" err="1" smtClean="0">
                <a:latin typeface="Times New Roman"/>
                <a:ea typeface="Times New Roman"/>
              </a:rPr>
              <a:t>3K</a:t>
            </a:r>
            <a:r>
              <a:rPr lang="en-US" sz="1200" dirty="0" smtClean="0">
                <a:latin typeface="Times New Roman"/>
                <a:ea typeface="Times New Roman"/>
              </a:rPr>
              <a:t> and </a:t>
            </a:r>
            <a:r>
              <a:rPr lang="en-US" sz="1200" dirty="0" err="1" smtClean="0">
                <a:latin typeface="Times New Roman"/>
                <a:ea typeface="Times New Roman"/>
              </a:rPr>
              <a:t>4K</a:t>
            </a:r>
            <a:r>
              <a:rPr lang="en-US" sz="1200" dirty="0" smtClean="0">
                <a:latin typeface="Times New Roman"/>
                <a:ea typeface="Times New Roman"/>
              </a:rPr>
              <a:t>, intelligence at the edge helps solve and drive video, security, HA and </a:t>
            </a:r>
            <a:r>
              <a:rPr lang="en-US" sz="1200" dirty="0" err="1" smtClean="0">
                <a:latin typeface="Times New Roman"/>
                <a:ea typeface="Times New Roman"/>
              </a:rPr>
              <a:t>PoE</a:t>
            </a:r>
            <a:r>
              <a:rPr lang="en-US" sz="1200" dirty="0" smtClean="0">
                <a:latin typeface="Times New Roman"/>
                <a:ea typeface="Times New Roman"/>
              </a:rPr>
              <a:t> </a:t>
            </a:r>
            <a:endParaRPr lang="en-US" sz="1400" dirty="0" smtClean="0">
              <a:latin typeface="Times New Roman"/>
              <a:ea typeface="Times New Roman"/>
            </a:endParaRPr>
          </a:p>
          <a:p>
            <a:endParaRPr lang="en-US" b="1" dirty="0" smtClean="0">
              <a:ea typeface="ＭＳ Ｐゴシック" charset="-128"/>
              <a:cs typeface="ＭＳ Ｐゴシック" charset="-128"/>
            </a:endParaRPr>
          </a:p>
          <a:p>
            <a:endParaRPr lang="en-US" b="1" dirty="0" smtClean="0">
              <a:ea typeface="ＭＳ Ｐゴシック" charset="-128"/>
              <a:cs typeface="ＭＳ Ｐゴシック" charset="-128"/>
            </a:endParaRPr>
          </a:p>
          <a:p>
            <a:endParaRPr lang="en-US" b="1" dirty="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SMB and </a:t>
            </a:r>
            <a:r>
              <a:rPr lang="en-US" dirty="0" err="1" smtClean="0"/>
              <a:t>SME</a:t>
            </a:r>
            <a:r>
              <a:rPr lang="en-US" dirty="0" smtClean="0"/>
              <a:t> (?)</a:t>
            </a:r>
            <a:r>
              <a:rPr lang="en-US" baseline="0" dirty="0" smtClean="0"/>
              <a:t> – for </a:t>
            </a:r>
            <a:r>
              <a:rPr lang="en-US" baseline="0" dirty="0" err="1" smtClean="0"/>
              <a:t>APJC</a:t>
            </a:r>
            <a:r>
              <a:rPr lang="en-US" baseline="0" dirty="0" smtClean="0"/>
              <a:t> and SBTG</a:t>
            </a:r>
          </a:p>
          <a:p>
            <a:pPr rtl="0" eaLnBrk="1" fontAlgn="base" latinLnBrk="0" hangingPunct="1">
              <a:buFont typeface="Arial" pitchFamily="34" charset="0"/>
              <a:buChar char="•"/>
            </a:pPr>
            <a:r>
              <a:rPr lang="en-US" sz="1200" b="1" i="1" u="none" strike="noStrike" kern="1200" baseline="0" dirty="0" smtClean="0">
                <a:solidFill>
                  <a:schemeClr val="tx1"/>
                </a:solidFill>
                <a:latin typeface="+mn-lt"/>
                <a:ea typeface="+mn-ea"/>
                <a:cs typeface="+mn-cs"/>
              </a:rPr>
              <a:t>Integration</a:t>
            </a:r>
          </a:p>
          <a:p>
            <a:pPr rtl="0" eaLnBrk="1" fontAlgn="base" latinLnBrk="0" hangingPunct="1">
              <a:buFont typeface="Arial" pitchFamily="34" charset="0"/>
              <a:buChar char="•"/>
            </a:pPr>
            <a:r>
              <a:rPr lang="en-US" sz="1200" b="0" i="0" u="none" strike="noStrike" kern="1200" baseline="0" dirty="0" smtClean="0">
                <a:solidFill>
                  <a:schemeClr val="tx1"/>
                </a:solidFill>
                <a:latin typeface="+mn-lt"/>
                <a:ea typeface="+mn-ea"/>
                <a:cs typeface="+mn-cs"/>
              </a:rPr>
              <a:t>SBTG - Designed  to be integrated with products from Cisco’s Small Business portfolio as part of the Small Business Architecture</a:t>
            </a:r>
          </a:p>
          <a:p>
            <a:pPr rtl="0" eaLnBrk="0" fontAlgn="base" latinLnBrk="0" hangingPunct="0">
              <a:buFont typeface="Arial" pitchFamily="34" charset="0"/>
              <a:buChar char="•"/>
            </a:pPr>
            <a:r>
              <a:rPr lang="en-US" sz="1200" b="0" i="0" u="none" strike="noStrike" kern="1200" baseline="0" dirty="0" smtClean="0">
                <a:solidFill>
                  <a:schemeClr val="tx1"/>
                </a:solidFill>
                <a:latin typeface="+mn-lt"/>
                <a:ea typeface="+mn-ea"/>
                <a:cs typeface="+mn-cs"/>
              </a:rPr>
              <a:t>Catalyst - The foundation for Cisco’s Borderless Network end-to-end solution, integrating with Cisco’s broad Enterprise portfolio as part of Cisco’s Smart Business Architecture </a:t>
            </a:r>
            <a:endParaRPr lang="en-US" sz="1200" b="0" i="0" u="none" strike="noStrike" kern="1200" dirty="0" smtClean="0">
              <a:solidFill>
                <a:schemeClr val="tx1"/>
              </a:solidFill>
              <a:latin typeface="+mn-lt"/>
              <a:ea typeface="+mn-ea"/>
              <a:cs typeface="+mn-cs"/>
            </a:endParaRPr>
          </a:p>
          <a:p>
            <a:pPr rtl="0" eaLnBrk="1" fontAlgn="base" latinLnBrk="0" hangingPunct="1">
              <a:buFont typeface="Arial" pitchFamily="34" charset="0"/>
              <a:buChar char="•"/>
            </a:pPr>
            <a:r>
              <a:rPr lang="en-US" sz="1200" b="1" i="1" u="none" strike="noStrike" kern="1200" baseline="0" dirty="0" smtClean="0">
                <a:solidFill>
                  <a:schemeClr val="tx1"/>
                </a:solidFill>
                <a:latin typeface="+mn-lt"/>
                <a:ea typeface="+mn-ea"/>
                <a:cs typeface="+mn-cs"/>
              </a:rPr>
              <a:t>Management</a:t>
            </a:r>
          </a:p>
          <a:p>
            <a:pPr rtl="0" eaLnBrk="1" fontAlgn="base" latinLnBrk="0" hangingPunct="1">
              <a:buFont typeface="Arial" pitchFamily="34" charset="0"/>
              <a:buChar char="•"/>
            </a:pPr>
            <a:r>
              <a:rPr lang="en-US" sz="1200" b="0" i="0" u="none" strike="noStrike" kern="1200" baseline="0" dirty="0" smtClean="0">
                <a:solidFill>
                  <a:schemeClr val="tx1"/>
                </a:solidFill>
                <a:latin typeface="+mn-lt"/>
                <a:ea typeface="+mn-ea"/>
                <a:cs typeface="+mn-cs"/>
              </a:rPr>
              <a:t>SBTG - Management tools optimized for easily deploying and managing smaller networks; Web-based UI and text-based CLI; Cisco Configuration Assistant</a:t>
            </a:r>
            <a:endParaRPr lang="en-US" sz="1200" b="0" i="0" u="none" strike="noStrike" kern="1200" dirty="0" smtClean="0">
              <a:solidFill>
                <a:schemeClr val="tx1"/>
              </a:solidFill>
              <a:latin typeface="+mn-lt"/>
              <a:ea typeface="+mn-ea"/>
              <a:cs typeface="+mn-cs"/>
            </a:endParaRPr>
          </a:p>
          <a:p>
            <a:pPr rtl="0" eaLnBrk="0" fontAlgn="base" latinLnBrk="0" hangingPunct="0">
              <a:buFont typeface="Arial" pitchFamily="34" charset="0"/>
              <a:buChar char="•"/>
            </a:pPr>
            <a:r>
              <a:rPr lang="en-US" sz="1200" b="0" i="0" u="none" strike="noStrike" kern="1200" baseline="0" dirty="0" smtClean="0">
                <a:solidFill>
                  <a:schemeClr val="tx1"/>
                </a:solidFill>
                <a:latin typeface="+mn-lt"/>
                <a:ea typeface="+mn-ea"/>
                <a:cs typeface="+mn-cs"/>
              </a:rPr>
              <a:t>Catalyst - Management tools optimized for management of large and multi-site networks with emphasis on service deployment and reducing Total Cost of Ownership; Cisco IOS, Cisco Prime, as well as 3</a:t>
            </a:r>
            <a:r>
              <a:rPr lang="en-US" sz="1200" b="0" i="0" u="none" strike="noStrike" kern="1200" baseline="30000" dirty="0" smtClean="0">
                <a:solidFill>
                  <a:schemeClr val="tx1"/>
                </a:solidFill>
                <a:latin typeface="+mn-lt"/>
                <a:ea typeface="+mn-ea"/>
                <a:cs typeface="+mn-cs"/>
              </a:rPr>
              <a:t>rd</a:t>
            </a:r>
            <a:r>
              <a:rPr lang="en-US" sz="1200" b="0" i="0" u="none" strike="noStrike" kern="1200" baseline="0" dirty="0" smtClean="0">
                <a:solidFill>
                  <a:schemeClr val="tx1"/>
                </a:solidFill>
                <a:latin typeface="+mn-lt"/>
                <a:ea typeface="+mn-ea"/>
                <a:cs typeface="+mn-cs"/>
              </a:rPr>
              <a:t>-party network-wide management solutions</a:t>
            </a:r>
            <a:endParaRPr lang="en-US" sz="1200" b="0" i="0" u="none" strike="noStrike" kern="1200" dirty="0" smtClean="0">
              <a:solidFill>
                <a:schemeClr val="tx1"/>
              </a:solidFill>
              <a:latin typeface="+mn-lt"/>
              <a:ea typeface="+mn-ea"/>
              <a:cs typeface="+mn-cs"/>
            </a:endParaRPr>
          </a:p>
          <a:p>
            <a:pPr rtl="0" eaLnBrk="1" fontAlgn="base" latinLnBrk="0" hangingPunct="1">
              <a:buFont typeface="Arial" pitchFamily="34" charset="0"/>
              <a:buChar char="•"/>
            </a:pPr>
            <a:r>
              <a:rPr lang="en-US" sz="1200" b="1" i="1" u="none" strike="noStrike" kern="1200" dirty="0" smtClean="0">
                <a:solidFill>
                  <a:schemeClr val="tx1"/>
                </a:solidFill>
                <a:latin typeface="+mn-lt"/>
                <a:ea typeface="+mn-ea"/>
                <a:cs typeface="+mn-cs"/>
              </a:rPr>
              <a:t>Product Life Cycle</a:t>
            </a:r>
            <a:endParaRPr lang="en-US" sz="1200" b="1" i="1" u="none" strike="noStrike" kern="1200" baseline="0" dirty="0" smtClean="0">
              <a:solidFill>
                <a:schemeClr val="tx1"/>
              </a:solidFill>
              <a:latin typeface="+mn-lt"/>
              <a:ea typeface="+mn-ea"/>
              <a:cs typeface="+mn-cs"/>
            </a:endParaRPr>
          </a:p>
          <a:p>
            <a:pPr rtl="0" eaLnBrk="1" fontAlgn="base" latinLnBrk="0" hangingPunct="1">
              <a:buFont typeface="Arial" pitchFamily="34" charset="0"/>
              <a:buChar char="•"/>
            </a:pPr>
            <a:r>
              <a:rPr lang="en-US" sz="1200" b="0" i="0" u="none" strike="noStrike" kern="1200" baseline="0" dirty="0" smtClean="0">
                <a:solidFill>
                  <a:schemeClr val="tx1"/>
                </a:solidFill>
                <a:latin typeface="+mn-lt"/>
                <a:ea typeface="+mn-ea"/>
                <a:cs typeface="+mn-cs"/>
              </a:rPr>
              <a:t>SBTG - Rapid product revisions; Limited software updates to support new features</a:t>
            </a:r>
            <a:endParaRPr lang="en-US" sz="1200" b="0" i="0" u="none" strike="noStrike" kern="1200" dirty="0" smtClean="0">
              <a:solidFill>
                <a:schemeClr val="tx1"/>
              </a:solidFill>
              <a:latin typeface="+mn-lt"/>
              <a:ea typeface="+mn-ea"/>
              <a:cs typeface="+mn-cs"/>
            </a:endParaRPr>
          </a:p>
          <a:p>
            <a:pPr rtl="0" eaLnBrk="0" fontAlgn="base" latinLnBrk="0" hangingPunct="0">
              <a:buFont typeface="Arial" pitchFamily="34" charset="0"/>
              <a:buChar char="•"/>
            </a:pPr>
            <a:r>
              <a:rPr lang="en-US" sz="1200" b="0" i="0" u="none" strike="noStrike" kern="1200" baseline="0" dirty="0" smtClean="0">
                <a:solidFill>
                  <a:schemeClr val="tx1"/>
                </a:solidFill>
                <a:latin typeface="+mn-lt"/>
                <a:ea typeface="+mn-ea"/>
                <a:cs typeface="+mn-cs"/>
              </a:rPr>
              <a:t>Catalyst - Longer product lifecycle to support multi-year enterprise deployments; </a:t>
            </a:r>
            <a:endParaRPr lang="en-US" sz="1200" b="0" i="0" u="none" strike="noStrike" kern="1200" dirty="0" smtClean="0">
              <a:solidFill>
                <a:schemeClr val="tx1"/>
              </a:solidFill>
              <a:latin typeface="+mn-lt"/>
              <a:ea typeface="+mn-ea"/>
              <a:cs typeface="+mn-cs"/>
            </a:endParaRPr>
          </a:p>
          <a:p>
            <a:pPr rtl="0" eaLnBrk="0" fontAlgn="base" latinLnBrk="0" hangingPunct="0">
              <a:buFont typeface="Arial" pitchFamily="34" charset="0"/>
              <a:buChar char="•"/>
            </a:pPr>
            <a:r>
              <a:rPr lang="en-US" sz="1200" b="0" i="0" u="none" strike="noStrike" kern="1200" baseline="0" dirty="0" smtClean="0">
                <a:solidFill>
                  <a:schemeClr val="tx1"/>
                </a:solidFill>
                <a:latin typeface="+mn-lt"/>
                <a:ea typeface="+mn-ea"/>
                <a:cs typeface="+mn-cs"/>
              </a:rPr>
              <a:t>Frequent software updates to support enhanced features</a:t>
            </a:r>
            <a:endParaRPr lang="en-US" sz="1200" b="0" i="0" u="none" strike="noStrike"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E75FCD5-C9D9-4EF9-95A6-B82F05DF44C1}" type="slidenum">
              <a:rPr lang="en-US" smtClean="0"/>
              <a:pPr/>
              <a:t>29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838200" y="241300"/>
            <a:ext cx="5233988" cy="3925888"/>
          </a:xfrm>
          <a:ln/>
        </p:spPr>
      </p:sp>
      <p:sp>
        <p:nvSpPr>
          <p:cNvPr id="36867" name="Notes Placeholder 2"/>
          <p:cNvSpPr>
            <a:spLocks noGrp="1"/>
          </p:cNvSpPr>
          <p:nvPr>
            <p:ph type="body" idx="1"/>
          </p:nvPr>
        </p:nvSpPr>
        <p:spPr>
          <a:noFill/>
          <a:ln/>
        </p:spPr>
        <p:txBody>
          <a:bodyPr/>
          <a:lstStyle/>
          <a:p>
            <a:endParaRPr lang="en-US">
              <a:ea typeface="ＭＳ Ｐゴシック" charset="-128"/>
            </a:endParaRPr>
          </a:p>
        </p:txBody>
      </p:sp>
      <p:sp>
        <p:nvSpPr>
          <p:cNvPr id="33796" name="Slide Number Placeholder 3"/>
          <p:cNvSpPr>
            <a:spLocks noGrp="1"/>
          </p:cNvSpPr>
          <p:nvPr>
            <p:ph type="sldNum" sz="quarter" idx="5"/>
          </p:nvPr>
        </p:nvSpPr>
        <p:spPr>
          <a:xfrm>
            <a:off x="3884852" y="8684298"/>
            <a:ext cx="2971593" cy="458139"/>
          </a:xfrm>
        </p:spPr>
        <p:txBody>
          <a:bodyPr lIns="87252" tIns="43626" rIns="87252" bIns="43626"/>
          <a:lstStyle/>
          <a:p>
            <a:fld id="{2F4AFAE0-C34A-4146-81BC-D7A4B137AF0F}" type="slidenum">
              <a:rPr lang="en-US">
                <a:solidFill>
                  <a:prstClr val="black"/>
                </a:solidFill>
                <a:latin typeface="Calibri"/>
              </a:rPr>
              <a:pPr/>
              <a:t>31</a:t>
            </a:fld>
            <a:endParaRPr lang="en-US">
              <a:solidFill>
                <a:prstClr val="black"/>
              </a:solidFill>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smtClean="0"/>
              <a:t>© 2009, Cisco Systems, Inc. All rights reserved.</a:t>
            </a:r>
          </a:p>
          <a:p>
            <a:r>
              <a:rPr lang="en-US" smtClean="0"/>
              <a:t>Presentation_ID.scr</a:t>
            </a:r>
            <a:endParaRPr lang="en-US" dirty="0"/>
          </a:p>
        </p:txBody>
      </p:sp>
      <p:sp>
        <p:nvSpPr>
          <p:cNvPr id="5" name="Slide Number Placeholder 4"/>
          <p:cNvSpPr>
            <a:spLocks noGrp="1"/>
          </p:cNvSpPr>
          <p:nvPr>
            <p:ph type="sldNum" sz="quarter" idx="11"/>
          </p:nvPr>
        </p:nvSpPr>
        <p:spPr/>
        <p:txBody>
          <a:bodyPr/>
          <a:lstStyle/>
          <a:p>
            <a:fld id="{567B6F56-350B-4E5B-A84B-F03C933C9AF6}" type="slidenum">
              <a:rPr lang="en-US" smtClean="0"/>
              <a:pPr/>
              <a:t>34</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a:p>
            <a:pPr eaLnBrk="1" hangingPunct="1">
              <a:spcBef>
                <a:spcPct val="0"/>
              </a:spcBef>
            </a:pPr>
            <a:endParaRPr lang="en-US" dirty="0" smtClean="0"/>
          </a:p>
        </p:txBody>
      </p:sp>
      <p:sp>
        <p:nvSpPr>
          <p:cNvPr id="61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3C4C1B-74AA-4730-AFB7-47833D6B0CD3}" type="slidenum">
              <a:rPr lang="en-US" smtClean="0"/>
              <a:pPr fontAlgn="base">
                <a:spcBef>
                  <a:spcPct val="0"/>
                </a:spcBef>
                <a:spcAft>
                  <a:spcPct val="0"/>
                </a:spcAft>
                <a:defRPr/>
              </a:pPr>
              <a:t>36</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normAutofit/>
          </a:bodyPr>
          <a:lstStyle/>
          <a:p>
            <a:endParaRPr lang="en-US" sz="1300"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rPr>
              <a:pPr/>
              <a:t>5</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IPv6 has more addresses (2</a:t>
            </a:r>
            <a:r>
              <a:rPr lang="en-US" baseline="30000" dirty="0" smtClean="0"/>
              <a:t>64</a:t>
            </a:r>
            <a:r>
              <a:rPr lang="en-US" dirty="0" smtClean="0"/>
              <a:t>). More hosts are allowed in the link resulting in bigger links. More states (Neighbor Cache etc.) on hosts, routers and switches create new opportunities for DOS attacks. IPv6 link</a:t>
            </a:r>
            <a:r>
              <a:rPr lang="en-US" baseline="0" dirty="0" smtClean="0"/>
              <a:t> operations protocol is Neighbor Discovery. It results in more distributed and autonomous operations. Nodes discover default routers automatically. Nodes auto-configure their addresses and defend themselves (</a:t>
            </a:r>
            <a:r>
              <a:rPr lang="en-US" baseline="0" dirty="0" err="1" smtClean="0"/>
              <a:t>seND</a:t>
            </a:r>
            <a:r>
              <a:rPr lang="en-US" baseline="0" dirty="0" smtClean="0"/>
              <a:t>)!</a:t>
            </a:r>
            <a:endParaRPr lang="en-US" dirty="0" smtClean="0"/>
          </a:p>
          <a:p>
            <a:endParaRPr lang="en-US" baseline="30000" dirty="0" smtClean="0"/>
          </a:p>
          <a:p>
            <a:r>
              <a:rPr lang="en-US" baseline="0" dirty="0" smtClean="0"/>
              <a:t>Router Discovery Protocol leads to possibility of Router Thefts – Attacker tricks victim into accepting itself as default router based on rogue router advertisements. This leads to victim hosts unable to connect to internet or reach wrong destinations!</a:t>
            </a:r>
          </a:p>
          <a:p>
            <a:endParaRPr lang="en-US" baseline="0" dirty="0" smtClean="0"/>
          </a:p>
          <a:p>
            <a:r>
              <a:rPr lang="en-US" baseline="0" dirty="0" smtClean="0"/>
              <a:t>Duplicate Address Resolution leads to possibility of Address Thefts – Switch logs binding integrity (address, port, MAC, VLAN) to verify address uniqueness before using it. It prevents victims being unable to configure IP addresses and communicate.</a:t>
            </a:r>
          </a:p>
          <a:p>
            <a:endParaRPr lang="en-US" baseline="0" dirty="0" smtClean="0"/>
          </a:p>
          <a:p>
            <a:r>
              <a:rPr lang="en-US" baseline="0" dirty="0" smtClean="0"/>
              <a:t>DHCP Guard mitigates threats from rogue DHCP servers. The switch learns and secures bindings for </a:t>
            </a:r>
            <a:r>
              <a:rPr lang="en-US" baseline="0" dirty="0" err="1" smtClean="0"/>
              <a:t>stateful</a:t>
            </a:r>
            <a:r>
              <a:rPr lang="en-US" baseline="0" dirty="0" smtClean="0"/>
              <a:t> DHCP assigned addresses. It then intercepts, validates and removes invalid DHCP messages.</a:t>
            </a:r>
          </a:p>
          <a:p>
            <a:endParaRPr lang="en-US" baseline="0" dirty="0" smtClean="0"/>
          </a:p>
          <a:p>
            <a:endParaRPr lang="en-US" baseline="0" dirty="0" smtClean="0"/>
          </a:p>
          <a:p>
            <a:endParaRPr lang="en-US" baseline="30000" dirty="0" smtClean="0"/>
          </a:p>
          <a:p>
            <a:endParaRPr lang="en-US" dirty="0" smtClean="0"/>
          </a:p>
          <a:p>
            <a:r>
              <a:rPr lang="en-US" dirty="0" smtClean="0"/>
              <a:t>DHCP Guard ensures</a:t>
            </a:r>
            <a:r>
              <a:rPr lang="en-US" baseline="0" dirty="0" smtClean="0"/>
              <a:t> switch learns the host interface ID to the Server. </a:t>
            </a:r>
            <a:endParaRPr lang="en-US" dirty="0"/>
          </a:p>
        </p:txBody>
      </p:sp>
      <p:sp>
        <p:nvSpPr>
          <p:cNvPr id="4" name="Slide Number Placeholder 3"/>
          <p:cNvSpPr>
            <a:spLocks noGrp="1"/>
          </p:cNvSpPr>
          <p:nvPr>
            <p:ph type="sldNum" sz="quarter" idx="10"/>
          </p:nvPr>
        </p:nvSpPr>
        <p:spPr/>
        <p:txBody>
          <a:bodyPr/>
          <a:lstStyle/>
          <a:p>
            <a:pPr>
              <a:defRPr/>
            </a:pPr>
            <a:fld id="{83C2B704-7EB8-C644-84FC-2991690F1F68}" type="slidenum">
              <a:rPr lang="en-US" smtClean="0">
                <a:solidFill>
                  <a:prstClr val="black"/>
                </a:solidFill>
                <a:latin typeface="Calibri"/>
              </a:rPr>
              <a:pPr>
                <a:defRPr/>
              </a:pPr>
              <a:t>41</a:t>
            </a:fld>
            <a:endParaRPr lang="en-US" dirty="0">
              <a:solidFill>
                <a:prstClr val="black"/>
              </a:solidFill>
              <a:latin typeface="Calibri"/>
            </a:endParaRPr>
          </a:p>
        </p:txBody>
      </p:sp>
    </p:spTree>
    <p:extLst>
      <p:ext uri="{BB962C8B-B14F-4D97-AF65-F5344CB8AC3E}">
        <p14:creationId xmlns:p14="http://schemas.microsoft.com/office/powerpoint/2010/main" val="1128260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1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3C4C1B-74AA-4730-AFB7-47833D6B0CD3}"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1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3C4C1B-74AA-4730-AFB7-47833D6B0CD3}" type="slidenum">
              <a:rPr lang="en-US" smtClean="0"/>
              <a:pPr fontAlgn="base">
                <a:spcBef>
                  <a:spcPct val="0"/>
                </a:spcBef>
                <a:spcAft>
                  <a:spcPct val="0"/>
                </a:spcAft>
                <a:defRPr/>
              </a:pPr>
              <a:t>10</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62CD0F-726A-4F97-9549-47184B3AE858}" type="slidenum">
              <a:rPr lang="en-US" smtClean="0"/>
              <a:pPr/>
              <a:t>12</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marL="574675" lvl="1" defTabSz="814388">
              <a:lnSpc>
                <a:spcPct val="90000"/>
              </a:lnSpc>
            </a:pPr>
            <a:r>
              <a:rPr lang="en-US" sz="2000" smtClean="0">
                <a:solidFill>
                  <a:schemeClr val="bg1"/>
                </a:solidFill>
              </a:rPr>
              <a:t>Consistent UI &amp; product feature set across the entire family (new)</a:t>
            </a:r>
          </a:p>
          <a:p>
            <a:pPr marL="574675" lvl="1" defTabSz="814388">
              <a:lnSpc>
                <a:spcPct val="90000"/>
              </a:lnSpc>
            </a:pPr>
            <a:r>
              <a:rPr lang="en-US" sz="2000" smtClean="0">
                <a:solidFill>
                  <a:schemeClr val="bg1"/>
                </a:solidFill>
              </a:rPr>
              <a:t>Localized UI, Docs, Help System, &amp; product discovery* (new)</a:t>
            </a:r>
          </a:p>
          <a:p>
            <a:pPr marL="574675" lvl="1" defTabSz="814388">
              <a:lnSpc>
                <a:spcPct val="90000"/>
              </a:lnSpc>
            </a:pPr>
            <a:r>
              <a:rPr lang="en-US" sz="2000" smtClean="0">
                <a:solidFill>
                  <a:schemeClr val="bg1"/>
                </a:solidFill>
              </a:rPr>
              <a:t>Standards based features for easy integration with existing &amp; Cisco Small Business solutions</a:t>
            </a:r>
            <a:endParaRPr lang="en-US" smtClean="0">
              <a:solidFill>
                <a:schemeClr val="bg1"/>
              </a:solidFill>
            </a:endParaRPr>
          </a:p>
          <a:p>
            <a:pPr defTabSz="814388" eaLnBrk="1" hangingPunct="1">
              <a:spcBef>
                <a:spcPct val="0"/>
              </a:spcBef>
            </a:pPr>
            <a:endParaRPr lang="en-US" smtClean="0"/>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A25C6F-5017-4C33-AF4F-D34C99979E98}"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1"/>
          <p:cNvSpPr txBox="1">
            <a:spLocks noGrp="1" noChangeArrowheads="1"/>
          </p:cNvSpPr>
          <p:nvPr/>
        </p:nvSpPr>
        <p:spPr bwMode="auto">
          <a:xfrm>
            <a:off x="5800052" y="8538883"/>
            <a:ext cx="795018" cy="281450"/>
          </a:xfrm>
          <a:prstGeom prst="rect">
            <a:avLst/>
          </a:prstGeom>
          <a:noFill/>
          <a:ln w="9525">
            <a:noFill/>
            <a:miter lim="800000"/>
            <a:headEnd/>
            <a:tailEnd/>
          </a:ln>
        </p:spPr>
        <p:txBody>
          <a:bodyPr lIns="18480" tIns="0" rIns="18480" bIns="0" anchor="b">
            <a:prstTxWarp prst="textNoShape">
              <a:avLst/>
            </a:prstTxWarp>
          </a:bodyPr>
          <a:lstStyle/>
          <a:p>
            <a:pPr algn="r" defTabSz="885351" eaLnBrk="0" fontAlgn="base" hangingPunct="0">
              <a:lnSpc>
                <a:spcPct val="90000"/>
              </a:lnSpc>
              <a:spcBef>
                <a:spcPct val="0"/>
              </a:spcBef>
              <a:spcAft>
                <a:spcPct val="0"/>
              </a:spcAft>
            </a:pPr>
            <a:fld id="{859B3BB4-410A-B740-9D9F-9ED7715A50FB}" type="slidenum">
              <a:rPr lang="en-US" sz="800">
                <a:solidFill>
                  <a:prstClr val="black"/>
                </a:solidFill>
                <a:latin typeface="Arial" charset="0"/>
              </a:rPr>
              <a:pPr algn="r" defTabSz="885351" eaLnBrk="0" fontAlgn="base" hangingPunct="0">
                <a:lnSpc>
                  <a:spcPct val="90000"/>
                </a:lnSpc>
                <a:spcBef>
                  <a:spcPct val="0"/>
                </a:spcBef>
                <a:spcAft>
                  <a:spcPct val="0"/>
                </a:spcAft>
              </a:pPr>
              <a:t>16</a:t>
            </a:fld>
            <a:endParaRPr lang="en-US" sz="800" dirty="0">
              <a:solidFill>
                <a:prstClr val="black"/>
              </a:solidFill>
              <a:latin typeface="Arial" charset="0"/>
            </a:endParaRPr>
          </a:p>
        </p:txBody>
      </p:sp>
      <p:sp>
        <p:nvSpPr>
          <p:cNvPr id="98307" name="Rectangle 11"/>
          <p:cNvSpPr txBox="1">
            <a:spLocks noGrp="1" noChangeArrowheads="1"/>
          </p:cNvSpPr>
          <p:nvPr/>
        </p:nvSpPr>
        <p:spPr bwMode="auto">
          <a:xfrm>
            <a:off x="5800052" y="8538883"/>
            <a:ext cx="795018" cy="281450"/>
          </a:xfrm>
          <a:prstGeom prst="rect">
            <a:avLst/>
          </a:prstGeom>
          <a:noFill/>
          <a:ln w="9525">
            <a:noFill/>
            <a:miter lim="800000"/>
            <a:headEnd/>
            <a:tailEnd/>
          </a:ln>
        </p:spPr>
        <p:txBody>
          <a:bodyPr lIns="18480" tIns="0" rIns="18480" bIns="0" anchor="b">
            <a:prstTxWarp prst="textNoShape">
              <a:avLst/>
            </a:prstTxWarp>
          </a:bodyPr>
          <a:lstStyle/>
          <a:p>
            <a:pPr algn="r" defTabSz="885351" eaLnBrk="0" fontAlgn="base" hangingPunct="0">
              <a:lnSpc>
                <a:spcPct val="90000"/>
              </a:lnSpc>
              <a:spcBef>
                <a:spcPct val="0"/>
              </a:spcBef>
              <a:spcAft>
                <a:spcPct val="0"/>
              </a:spcAft>
            </a:pPr>
            <a:fld id="{D0C0E60D-E801-6749-8EFC-D77264C9A2D2}" type="slidenum">
              <a:rPr lang="en-US" sz="800">
                <a:solidFill>
                  <a:prstClr val="black"/>
                </a:solidFill>
                <a:latin typeface="Arial" charset="0"/>
              </a:rPr>
              <a:pPr algn="r" defTabSz="885351" eaLnBrk="0" fontAlgn="base" hangingPunct="0">
                <a:lnSpc>
                  <a:spcPct val="90000"/>
                </a:lnSpc>
                <a:spcBef>
                  <a:spcPct val="0"/>
                </a:spcBef>
                <a:spcAft>
                  <a:spcPct val="0"/>
                </a:spcAft>
              </a:pPr>
              <a:t>16</a:t>
            </a:fld>
            <a:endParaRPr lang="en-US" sz="800" dirty="0">
              <a:solidFill>
                <a:prstClr val="black"/>
              </a:solidFill>
              <a:latin typeface="Arial" charset="0"/>
            </a:endParaRPr>
          </a:p>
        </p:txBody>
      </p:sp>
      <p:sp>
        <p:nvSpPr>
          <p:cNvPr id="98308" name="Rectangle 2"/>
          <p:cNvSpPr>
            <a:spLocks noGrp="1" noRot="1" noChangeAspect="1" noChangeArrowheads="1" noTextEdit="1"/>
          </p:cNvSpPr>
          <p:nvPr>
            <p:ph type="sldImg"/>
          </p:nvPr>
        </p:nvSpPr>
        <p:spPr>
          <a:ln/>
        </p:spPr>
      </p:sp>
      <p:sp>
        <p:nvSpPr>
          <p:cNvPr id="234501" name="Rectangle 3"/>
          <p:cNvSpPr>
            <a:spLocks noGrp="1" noChangeArrowheads="1"/>
          </p:cNvSpPr>
          <p:nvPr>
            <p:ph type="body" idx="1"/>
          </p:nvPr>
        </p:nvSpPr>
        <p:spPr/>
        <p:txBody>
          <a:bodyPr lIns="93941" tIns="49279" rIns="93941" bIns="49279"/>
          <a:lstStyle/>
          <a:p>
            <a:pPr>
              <a:buFontTx/>
              <a:buNone/>
              <a:defRPr/>
            </a:pPr>
            <a:endParaRPr lang="en-US" dirty="0" smtClean="0"/>
          </a:p>
          <a:p>
            <a:pPr>
              <a:defRPr/>
            </a:pPr>
            <a:r>
              <a:rPr lang="en-US" dirty="0" smtClean="0">
                <a:ea typeface="+mn-ea"/>
                <a:cs typeface="+mn-cs"/>
              </a:rPr>
              <a:t>Cisco expands small business support, making the Cisco Small Business Support Service—delivered by the partner, backed by Cisco—available across the entire small business portfolio. Cisco warranties for small business products have also been enhanced and simplified. </a:t>
            </a:r>
            <a:endParaRPr lang="en-US" b="1" dirty="0" smtClean="0"/>
          </a:p>
          <a:p>
            <a:pPr>
              <a:buFontTx/>
              <a:buNone/>
              <a:defRPr/>
            </a:pPr>
            <a:endParaRPr lang="en-US" dirty="0" smtClean="0">
              <a:latin typeface="Times New Roman" charset="0"/>
            </a:endParaRPr>
          </a:p>
          <a:p>
            <a:pPr>
              <a:defRPr/>
            </a:pPr>
            <a:endParaRPr lang="en-US" dirty="0" smtClean="0">
              <a:latin typeface="Times New Roman" charset="0"/>
            </a:endParaRPr>
          </a:p>
          <a:p>
            <a:pPr>
              <a:defRPr/>
            </a:pPr>
            <a:endParaRPr lang="en-US" dirty="0" smtClean="0"/>
          </a:p>
          <a:p>
            <a:pPr>
              <a:defRPr/>
            </a:pP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62CD0F-726A-4F97-9549-47184B3AE858}" type="slidenum">
              <a:rPr lang="en-US" smtClean="0"/>
              <a:pPr/>
              <a:t>18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080E64-B401-4556-872D-97148695BE89}" type="slidenum">
              <a:rPr lang="en-US" smtClean="0"/>
              <a:pPr fontAlgn="base">
                <a:spcBef>
                  <a:spcPct val="0"/>
                </a:spcBef>
                <a:spcAft>
                  <a:spcPct val="0"/>
                </a:spcAft>
                <a:defRPr/>
              </a:pPr>
              <a:t>19</a:t>
            </a:fld>
            <a:endParaRPr lang="en-US" smtClean="0"/>
          </a:p>
        </p:txBody>
      </p:sp>
      <p:sp>
        <p:nvSpPr>
          <p:cNvPr id="65539" name="Rectangle 2"/>
          <p:cNvSpPr>
            <a:spLocks noGrp="1" noRot="1" noChangeAspect="1" noChangeArrowheads="1" noTextEdit="1"/>
          </p:cNvSpPr>
          <p:nvPr>
            <p:ph type="sldImg"/>
          </p:nvPr>
        </p:nvSpPr>
        <p:spPr bwMode="auto">
          <a:xfrm>
            <a:off x="1152525" y="692150"/>
            <a:ext cx="4554538" cy="3416300"/>
          </a:xfrm>
          <a:noFill/>
          <a:ln>
            <a:solidFill>
              <a:srgbClr val="000000"/>
            </a:solidFill>
            <a:miter lim="800000"/>
            <a:headEnd/>
            <a:tailEnd/>
          </a:ln>
        </p:spPr>
      </p:sp>
      <p:sp>
        <p:nvSpPr>
          <p:cNvPr id="6554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tags" Target="../tags/tag4.xml"/><Relationship Id="rId4" Type="http://schemas.openxmlformats.org/officeDocument/2006/relationships/tags" Target="../tags/tag5.xml"/><Relationship Id="rId5" Type="http://schemas.openxmlformats.org/officeDocument/2006/relationships/slideMaster" Target="../slideMasters/slideMaster6.xml"/><Relationship Id="rId1" Type="http://schemas.openxmlformats.org/officeDocument/2006/relationships/tags" Target="../tags/tag2.xml"/><Relationship Id="rId2" Type="http://schemas.openxmlformats.org/officeDocument/2006/relationships/tags" Target="../tags/tag3.xml"/></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8.xml"/><Relationship Id="rId4" Type="http://schemas.openxmlformats.org/officeDocument/2006/relationships/tags" Target="../tags/tag9.xml"/><Relationship Id="rId5" Type="http://schemas.openxmlformats.org/officeDocument/2006/relationships/slideMaster" Target="../slideMasters/slideMaster6.xml"/><Relationship Id="rId1" Type="http://schemas.openxmlformats.org/officeDocument/2006/relationships/tags" Target="../tags/tag6.xml"/><Relationship Id="rId2" Type="http://schemas.openxmlformats.org/officeDocument/2006/relationships/tags" Target="../tags/tag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jpe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e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jpe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jpe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9.jpe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9.jpe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4.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5.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4.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4.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4.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9.jpe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9.jpe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9.jpe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9.jpe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9.jpe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jpe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9.jpeg"/><Relationship Id="rId3"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9.jpeg"/><Relationship Id="rId3" Type="http://schemas.openxmlformats.org/officeDocument/2006/relationships/image" Target="../media/image15.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9.jpe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9.jpe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9.jpe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6.jpe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6.jpe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5.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1.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 Id="rId3" Type="http://schemas.openxmlformats.org/officeDocument/2006/relationships/image" Target="../media/image11.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 Id="rId3" Type="http://schemas.openxmlformats.org/officeDocument/2006/relationships/image" Target="../media/image11.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 Id="rId3" Type="http://schemas.openxmlformats.org/officeDocument/2006/relationships/image" Target="../media/image1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 Id="rId3" Type="http://schemas.openxmlformats.org/officeDocument/2006/relationships/image" Target="../media/image18.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 Id="rId3" Type="http://schemas.openxmlformats.org/officeDocument/2006/relationships/image" Target="../media/image1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9.jpe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Horizontal 1">
    <p:spTree>
      <p:nvGrpSpPr>
        <p:cNvPr id="1" name=""/>
        <p:cNvGrpSpPr/>
        <p:nvPr/>
      </p:nvGrpSpPr>
      <p:grpSpPr>
        <a:xfrm>
          <a:off x="0" y="0"/>
          <a:ext cx="0" cy="0"/>
          <a:chOff x="0" y="0"/>
          <a:chExt cx="0" cy="0"/>
        </a:xfrm>
      </p:grpSpPr>
      <p:grpSp>
        <p:nvGrpSpPr>
          <p:cNvPr id="4" name="Group 7"/>
          <p:cNvGrpSpPr>
            <a:grpSpLocks/>
          </p:cNvGrpSpPr>
          <p:nvPr userDrawn="1"/>
        </p:nvGrpSpPr>
        <p:grpSpPr bwMode="black">
          <a:xfrm>
            <a:off x="609600" y="525463"/>
            <a:ext cx="1447800" cy="769937"/>
            <a:chOff x="3272" y="1316"/>
            <a:chExt cx="1889" cy="1002"/>
          </a:xfrm>
        </p:grpSpPr>
        <p:sp>
          <p:nvSpPr>
            <p:cNvPr id="9" name="AutoShape 8"/>
            <p:cNvSpPr>
              <a:spLocks noChangeAspect="1" noChangeArrowheads="1" noTextEdit="1"/>
            </p:cNvSpPr>
            <p:nvPr/>
          </p:nvSpPr>
          <p:spPr bwMode="black">
            <a:xfrm>
              <a:off x="3272" y="1316"/>
              <a:ext cx="1889" cy="1002"/>
            </a:xfrm>
            <a:prstGeom prst="rect">
              <a:avLst/>
            </a:prstGeom>
            <a:noFill/>
            <a:ln w="9525">
              <a:noFill/>
              <a:miter lim="800000"/>
              <a:headEnd/>
              <a:tailEnd/>
            </a:ln>
          </p:spPr>
          <p:txBody>
            <a:bodyPr/>
            <a:lstStyle/>
            <a:p>
              <a:endParaRPr lang="en-US"/>
            </a:p>
          </p:txBody>
        </p:sp>
        <p:sp>
          <p:nvSpPr>
            <p:cNvPr id="10" name="Rectangle 9"/>
            <p:cNvSpPr>
              <a:spLocks noChangeArrowheads="1"/>
            </p:cNvSpPr>
            <p:nvPr/>
          </p:nvSpPr>
          <p:spPr bwMode="black">
            <a:xfrm>
              <a:off x="3803" y="1980"/>
              <a:ext cx="86" cy="325"/>
            </a:xfrm>
            <a:prstGeom prst="rect">
              <a:avLst/>
            </a:prstGeom>
            <a:solidFill>
              <a:srgbClr val="B21A1A"/>
            </a:solidFill>
            <a:ln w="9525">
              <a:noFill/>
              <a:miter lim="800000"/>
              <a:headEnd/>
              <a:tailEnd/>
            </a:ln>
          </p:spPr>
          <p:txBody>
            <a:bodyPr/>
            <a:lstStyle/>
            <a:p>
              <a:endParaRPr lang="en-US"/>
            </a:p>
          </p:txBody>
        </p:sp>
        <p:sp>
          <p:nvSpPr>
            <p:cNvPr id="11" name="Freeform 10"/>
            <p:cNvSpPr>
              <a:spLocks/>
            </p:cNvSpPr>
            <p:nvPr/>
          </p:nvSpPr>
          <p:spPr bwMode="black">
            <a:xfrm>
              <a:off x="4304" y="1971"/>
              <a:ext cx="249" cy="343"/>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B21A1A"/>
            </a:solidFill>
            <a:ln w="9525">
              <a:noFill/>
              <a:round/>
              <a:headEnd/>
              <a:tailEnd/>
            </a:ln>
          </p:spPr>
          <p:txBody>
            <a:bodyPr/>
            <a:lstStyle/>
            <a:p>
              <a:endParaRPr lang="en-US"/>
            </a:p>
          </p:txBody>
        </p:sp>
        <p:sp>
          <p:nvSpPr>
            <p:cNvPr id="12" name="Freeform 11"/>
            <p:cNvSpPr>
              <a:spLocks/>
            </p:cNvSpPr>
            <p:nvPr/>
          </p:nvSpPr>
          <p:spPr bwMode="black">
            <a:xfrm>
              <a:off x="3443" y="1971"/>
              <a:ext cx="249" cy="343"/>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B21A1A"/>
            </a:solidFill>
            <a:ln w="9525">
              <a:noFill/>
              <a:round/>
              <a:headEnd/>
              <a:tailEnd/>
            </a:ln>
          </p:spPr>
          <p:txBody>
            <a:bodyPr/>
            <a:lstStyle/>
            <a:p>
              <a:endParaRPr lang="en-US"/>
            </a:p>
          </p:txBody>
        </p:sp>
        <p:sp>
          <p:nvSpPr>
            <p:cNvPr id="13" name="Freeform 12"/>
            <p:cNvSpPr>
              <a:spLocks noEditPoints="1"/>
            </p:cNvSpPr>
            <p:nvPr/>
          </p:nvSpPr>
          <p:spPr bwMode="black">
            <a:xfrm>
              <a:off x="4643" y="1971"/>
              <a:ext cx="342" cy="343"/>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B21A1A"/>
            </a:solidFill>
            <a:ln w="9525">
              <a:noFill/>
              <a:round/>
              <a:headEnd/>
              <a:tailEnd/>
            </a:ln>
          </p:spPr>
          <p:txBody>
            <a:bodyPr/>
            <a:lstStyle/>
            <a:p>
              <a:endParaRPr lang="en-US"/>
            </a:p>
          </p:txBody>
        </p:sp>
        <p:sp>
          <p:nvSpPr>
            <p:cNvPr id="14" name="Freeform 13"/>
            <p:cNvSpPr>
              <a:spLocks/>
            </p:cNvSpPr>
            <p:nvPr/>
          </p:nvSpPr>
          <p:spPr bwMode="black">
            <a:xfrm>
              <a:off x="4000" y="1971"/>
              <a:ext cx="223" cy="343"/>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B21A1A"/>
            </a:solidFill>
            <a:ln w="9525">
              <a:noFill/>
              <a:round/>
              <a:headEnd/>
              <a:tailEnd/>
            </a:ln>
          </p:spPr>
          <p:txBody>
            <a:bodyPr/>
            <a:lstStyle/>
            <a:p>
              <a:endParaRPr lang="en-US"/>
            </a:p>
          </p:txBody>
        </p:sp>
        <p:sp>
          <p:nvSpPr>
            <p:cNvPr id="15" name="Freeform 14"/>
            <p:cNvSpPr>
              <a:spLocks/>
            </p:cNvSpPr>
            <p:nvPr/>
          </p:nvSpPr>
          <p:spPr bwMode="black">
            <a:xfrm>
              <a:off x="3272" y="1586"/>
              <a:ext cx="81" cy="167"/>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015F85"/>
            </a:solidFill>
            <a:ln w="9525">
              <a:noFill/>
              <a:round/>
              <a:headEnd/>
              <a:tailEnd/>
            </a:ln>
          </p:spPr>
          <p:txBody>
            <a:bodyPr/>
            <a:lstStyle/>
            <a:p>
              <a:endParaRPr lang="en-US"/>
            </a:p>
          </p:txBody>
        </p:sp>
        <p:sp>
          <p:nvSpPr>
            <p:cNvPr id="16" name="Freeform 15"/>
            <p:cNvSpPr>
              <a:spLocks/>
            </p:cNvSpPr>
            <p:nvPr/>
          </p:nvSpPr>
          <p:spPr bwMode="black">
            <a:xfrm>
              <a:off x="3499" y="1474"/>
              <a:ext cx="81" cy="279"/>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015F85"/>
            </a:solidFill>
            <a:ln w="9525">
              <a:noFill/>
              <a:round/>
              <a:headEnd/>
              <a:tailEnd/>
            </a:ln>
          </p:spPr>
          <p:txBody>
            <a:bodyPr/>
            <a:lstStyle/>
            <a:p>
              <a:endParaRPr lang="en-US"/>
            </a:p>
          </p:txBody>
        </p:sp>
        <p:sp>
          <p:nvSpPr>
            <p:cNvPr id="17" name="Freeform 16"/>
            <p:cNvSpPr>
              <a:spLocks/>
            </p:cNvSpPr>
            <p:nvPr/>
          </p:nvSpPr>
          <p:spPr bwMode="black">
            <a:xfrm>
              <a:off x="3722" y="1320"/>
              <a:ext cx="81" cy="514"/>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015F85"/>
            </a:solidFill>
            <a:ln w="9525">
              <a:noFill/>
              <a:round/>
              <a:headEnd/>
              <a:tailEnd/>
            </a:ln>
          </p:spPr>
          <p:txBody>
            <a:bodyPr/>
            <a:lstStyle/>
            <a:p>
              <a:endParaRPr lang="en-US"/>
            </a:p>
          </p:txBody>
        </p:sp>
        <p:sp>
          <p:nvSpPr>
            <p:cNvPr id="18" name="Freeform 17"/>
            <p:cNvSpPr>
              <a:spLocks/>
            </p:cNvSpPr>
            <p:nvPr/>
          </p:nvSpPr>
          <p:spPr bwMode="black">
            <a:xfrm>
              <a:off x="3949" y="1474"/>
              <a:ext cx="81" cy="279"/>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015F85"/>
            </a:solidFill>
            <a:ln w="9525">
              <a:noFill/>
              <a:round/>
              <a:headEnd/>
              <a:tailEnd/>
            </a:ln>
          </p:spPr>
          <p:txBody>
            <a:bodyPr/>
            <a:lstStyle/>
            <a:p>
              <a:endParaRPr lang="en-US"/>
            </a:p>
          </p:txBody>
        </p:sp>
        <p:sp>
          <p:nvSpPr>
            <p:cNvPr id="19" name="Freeform 18"/>
            <p:cNvSpPr>
              <a:spLocks/>
            </p:cNvSpPr>
            <p:nvPr/>
          </p:nvSpPr>
          <p:spPr bwMode="black">
            <a:xfrm>
              <a:off x="4171" y="1586"/>
              <a:ext cx="86" cy="167"/>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015F85"/>
            </a:solidFill>
            <a:ln w="9525">
              <a:noFill/>
              <a:round/>
              <a:headEnd/>
              <a:tailEnd/>
            </a:ln>
          </p:spPr>
          <p:txBody>
            <a:bodyPr/>
            <a:lstStyle/>
            <a:p>
              <a:endParaRPr lang="en-US"/>
            </a:p>
          </p:txBody>
        </p:sp>
        <p:sp>
          <p:nvSpPr>
            <p:cNvPr id="20" name="Freeform 19"/>
            <p:cNvSpPr>
              <a:spLocks/>
            </p:cNvSpPr>
            <p:nvPr/>
          </p:nvSpPr>
          <p:spPr bwMode="black">
            <a:xfrm>
              <a:off x="4398" y="1474"/>
              <a:ext cx="82" cy="279"/>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015F85"/>
            </a:solidFill>
            <a:ln w="9525">
              <a:noFill/>
              <a:round/>
              <a:headEnd/>
              <a:tailEnd/>
            </a:ln>
          </p:spPr>
          <p:txBody>
            <a:bodyPr/>
            <a:lstStyle/>
            <a:p>
              <a:endParaRPr lang="en-US"/>
            </a:p>
          </p:txBody>
        </p:sp>
        <p:sp>
          <p:nvSpPr>
            <p:cNvPr id="21" name="Freeform 20"/>
            <p:cNvSpPr>
              <a:spLocks/>
            </p:cNvSpPr>
            <p:nvPr/>
          </p:nvSpPr>
          <p:spPr bwMode="black">
            <a:xfrm>
              <a:off x="4625" y="1320"/>
              <a:ext cx="82" cy="514"/>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015F85"/>
            </a:solidFill>
            <a:ln w="9525">
              <a:noFill/>
              <a:round/>
              <a:headEnd/>
              <a:tailEnd/>
            </a:ln>
          </p:spPr>
          <p:txBody>
            <a:bodyPr/>
            <a:lstStyle/>
            <a:p>
              <a:endParaRPr lang="en-US"/>
            </a:p>
          </p:txBody>
        </p:sp>
        <p:sp>
          <p:nvSpPr>
            <p:cNvPr id="22" name="Freeform 21"/>
            <p:cNvSpPr>
              <a:spLocks/>
            </p:cNvSpPr>
            <p:nvPr/>
          </p:nvSpPr>
          <p:spPr bwMode="black">
            <a:xfrm>
              <a:off x="4848" y="1474"/>
              <a:ext cx="82" cy="279"/>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015F85"/>
            </a:solidFill>
            <a:ln w="9525">
              <a:noFill/>
              <a:round/>
              <a:headEnd/>
              <a:tailEnd/>
            </a:ln>
          </p:spPr>
          <p:txBody>
            <a:bodyPr/>
            <a:lstStyle/>
            <a:p>
              <a:endParaRPr lang="en-US"/>
            </a:p>
          </p:txBody>
        </p:sp>
        <p:sp>
          <p:nvSpPr>
            <p:cNvPr id="23" name="Freeform 22"/>
            <p:cNvSpPr>
              <a:spLocks/>
            </p:cNvSpPr>
            <p:nvPr/>
          </p:nvSpPr>
          <p:spPr bwMode="black">
            <a:xfrm>
              <a:off x="5075" y="1586"/>
              <a:ext cx="82" cy="167"/>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015F85"/>
            </a:solidFill>
            <a:ln w="9525">
              <a:noFill/>
              <a:round/>
              <a:headEnd/>
              <a:tailEnd/>
            </a:ln>
          </p:spPr>
          <p:txBody>
            <a:bodyPr/>
            <a:lstStyle/>
            <a:p>
              <a:endParaRPr lang="en-US"/>
            </a:p>
          </p:txBody>
        </p:sp>
      </p:grpSp>
      <p:sp>
        <p:nvSpPr>
          <p:cNvPr id="27" name="Rectangle 3"/>
          <p:cNvSpPr>
            <a:spLocks noChangeArrowheads="1"/>
          </p:cNvSpPr>
          <p:nvPr userDrawn="1"/>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p>
        </p:txBody>
      </p:sp>
      <p:sp>
        <p:nvSpPr>
          <p:cNvPr id="49" name="Rectangle 3"/>
          <p:cNvSpPr>
            <a:spLocks noChangeArrowheads="1"/>
          </p:cNvSpPr>
          <p:nvPr userDrawn="1"/>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p>
        </p:txBody>
      </p:sp>
      <p:sp>
        <p:nvSpPr>
          <p:cNvPr id="3" name="Subtitle 2"/>
          <p:cNvSpPr>
            <a:spLocks noGrp="1"/>
          </p:cNvSpPr>
          <p:nvPr userDrawn="1">
            <p:ph type="subTitle" idx="1" hasCustomPrompt="1"/>
          </p:nvPr>
        </p:nvSpPr>
        <p:spPr>
          <a:xfrm>
            <a:off x="650874" y="5483225"/>
            <a:ext cx="8112126" cy="384175"/>
          </a:xfrm>
        </p:spPr>
        <p:txBody>
          <a:bodyPr>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 name="Title 1"/>
          <p:cNvSpPr>
            <a:spLocks noGrp="1"/>
          </p:cNvSpPr>
          <p:nvPr userDrawn="1">
            <p:ph type="ctrTitle" hasCustomPrompt="1"/>
          </p:nvPr>
        </p:nvSpPr>
        <p:spPr>
          <a:xfrm>
            <a:off x="650874" y="4114800"/>
            <a:ext cx="8112125" cy="1022350"/>
          </a:xfrm>
        </p:spPr>
        <p:txBody>
          <a:bodyPr/>
          <a:lstStyle>
            <a:lvl1pPr>
              <a:defRPr b="0">
                <a:solidFill>
                  <a:schemeClr val="tx1"/>
                </a:solidFill>
              </a:defRPr>
            </a:lvl1pPr>
          </a:lstStyle>
          <a:p>
            <a:r>
              <a:rPr lang="en-US" dirty="0" smtClean="0"/>
              <a:t>Presentation Title Goes Here</a:t>
            </a:r>
            <a:endParaRPr lang="en-US" dirty="0"/>
          </a:p>
        </p:txBody>
      </p:sp>
    </p:spTree>
  </p:cSld>
  <p:clrMapOvr>
    <a:masterClrMapping/>
  </p:clrMapOvr>
  <p:transition xmlns:p14="http://schemas.microsoft.com/office/powerpoint/2010/mai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3751" y="304800"/>
            <a:ext cx="7435849" cy="838200"/>
          </a:xfrm>
        </p:spPr>
        <p:txBody>
          <a:bodyPr/>
          <a:lstStyle/>
          <a:p>
            <a:r>
              <a:rPr lang="en-US" dirty="0" smtClean="0"/>
              <a:t>Slide Title Goes Here</a:t>
            </a:r>
            <a:endParaRPr lang="en-US" dirty="0"/>
          </a:p>
        </p:txBody>
      </p:sp>
      <p:sp>
        <p:nvSpPr>
          <p:cNvPr id="3" name="Content Placeholder 2"/>
          <p:cNvSpPr>
            <a:spLocks noGrp="1"/>
          </p:cNvSpPr>
          <p:nvPr>
            <p:ph idx="1" hasCustomPrompt="1"/>
          </p:nvPr>
        </p:nvSpPr>
        <p:spPr>
          <a:xfrm>
            <a:off x="793751" y="1600200"/>
            <a:ext cx="7435849" cy="4525963"/>
          </a:xfrm>
        </p:spPr>
        <p:txBody>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0" hasCustomPrompt="1"/>
          </p:nvPr>
        </p:nvSpPr>
        <p:spPr>
          <a:xfrm>
            <a:off x="793751" y="1186542"/>
            <a:ext cx="7435849" cy="381000"/>
          </a:xfrm>
        </p:spPr>
        <p:txBody>
          <a:bodyPr anchor="ctr" anchorCtr="0">
            <a:noAutofit/>
          </a:bodyPr>
          <a:lstStyle>
            <a:lvl1pPr>
              <a:buFontTx/>
              <a:buNone/>
              <a:defRPr sz="2400"/>
            </a:lvl1pPr>
            <a:lvl2pPr>
              <a:defRPr sz="2400"/>
            </a:lvl2pPr>
            <a:lvl3pPr>
              <a:defRPr sz="2400"/>
            </a:lvl3pPr>
            <a:lvl4pPr>
              <a:defRPr sz="2400"/>
            </a:lvl4pPr>
            <a:lvl5pPr>
              <a:defRPr sz="2400"/>
            </a:lvl5pPr>
          </a:lstStyle>
          <a:p>
            <a:pPr lvl="0"/>
            <a:r>
              <a:rPr lang="en-US" dirty="0" smtClean="0"/>
              <a:t>Subtitle Goes Here</a:t>
            </a:r>
            <a:endParaRPr lang="en-US" dirty="0"/>
          </a:p>
        </p:txBody>
      </p:sp>
      <p:sp>
        <p:nvSpPr>
          <p:cNvPr id="10" name="Text Placeholder 9"/>
          <p:cNvSpPr>
            <a:spLocks noGrp="1"/>
          </p:cNvSpPr>
          <p:nvPr>
            <p:ph type="body" sz="quarter" idx="11" hasCustomPrompt="1"/>
          </p:nvPr>
        </p:nvSpPr>
        <p:spPr>
          <a:xfrm>
            <a:off x="793750" y="6372423"/>
            <a:ext cx="7461250" cy="307777"/>
          </a:xfrm>
        </p:spPr>
        <p:txBody>
          <a:bodyPr wrap="square" anchor="b" anchorCtr="0">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14 Points</a:t>
            </a:r>
          </a:p>
        </p:txBody>
      </p:sp>
      <p:pic>
        <p:nvPicPr>
          <p:cNvPr id="6" name="Picture 6331" descr="cisco_badge_grn"/>
          <p:cNvPicPr>
            <a:picLocks noChangeAspect="1" noChangeArrowheads="1"/>
          </p:cNvPicPr>
          <p:nvPr userDrawn="1"/>
        </p:nvPicPr>
        <p:blipFill>
          <a:blip r:embed="rId2" cstate="print"/>
          <a:srcRect/>
          <a:stretch>
            <a:fillRect/>
          </a:stretch>
        </p:blipFill>
        <p:spPr bwMode="auto">
          <a:xfrm>
            <a:off x="7886700" y="230188"/>
            <a:ext cx="1016000" cy="1027112"/>
          </a:xfrm>
          <a:prstGeom prst="rect">
            <a:avLst/>
          </a:prstGeom>
          <a:noFill/>
          <a:ln w="9525">
            <a:noFill/>
            <a:miter lim="800000"/>
            <a:headEnd/>
            <a:tailEnd/>
          </a:ln>
        </p:spPr>
      </p:pic>
    </p:spTree>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3751" y="304800"/>
            <a:ext cx="7435849" cy="838200"/>
          </a:xfrm>
        </p:spPr>
        <p:txBody>
          <a:bodyPr/>
          <a:lstStyle/>
          <a:p>
            <a:r>
              <a:rPr lang="en-US" dirty="0" smtClean="0"/>
              <a:t>Slide Title Goes Here</a:t>
            </a:r>
            <a:endParaRPr lang="en-US" dirty="0"/>
          </a:p>
        </p:txBody>
      </p:sp>
      <p:sp>
        <p:nvSpPr>
          <p:cNvPr id="3" name="Content Placeholder 2"/>
          <p:cNvSpPr>
            <a:spLocks noGrp="1"/>
          </p:cNvSpPr>
          <p:nvPr>
            <p:ph idx="1" hasCustomPrompt="1"/>
          </p:nvPr>
        </p:nvSpPr>
        <p:spPr>
          <a:xfrm>
            <a:off x="793751" y="1600200"/>
            <a:ext cx="7435849" cy="4525963"/>
          </a:xfrm>
        </p:spPr>
        <p:txBody>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0" hasCustomPrompt="1"/>
          </p:nvPr>
        </p:nvSpPr>
        <p:spPr>
          <a:xfrm>
            <a:off x="793751" y="1186542"/>
            <a:ext cx="7435849" cy="381000"/>
          </a:xfrm>
        </p:spPr>
        <p:txBody>
          <a:bodyPr anchor="ctr" anchorCtr="0">
            <a:noAutofit/>
          </a:bodyPr>
          <a:lstStyle>
            <a:lvl1pPr>
              <a:buFontTx/>
              <a:buNone/>
              <a:defRPr sz="2400"/>
            </a:lvl1pPr>
            <a:lvl2pPr>
              <a:defRPr sz="2400"/>
            </a:lvl2pPr>
            <a:lvl3pPr>
              <a:defRPr sz="2400"/>
            </a:lvl3pPr>
            <a:lvl4pPr>
              <a:defRPr sz="2400"/>
            </a:lvl4pPr>
            <a:lvl5pPr>
              <a:defRPr sz="2400"/>
            </a:lvl5pPr>
          </a:lstStyle>
          <a:p>
            <a:pPr lvl="0"/>
            <a:r>
              <a:rPr lang="en-US" dirty="0" smtClean="0"/>
              <a:t>Subtitle Goes Here</a:t>
            </a:r>
            <a:endParaRPr lang="en-US" dirty="0"/>
          </a:p>
        </p:txBody>
      </p:sp>
      <p:sp>
        <p:nvSpPr>
          <p:cNvPr id="10" name="Text Placeholder 9"/>
          <p:cNvSpPr>
            <a:spLocks noGrp="1"/>
          </p:cNvSpPr>
          <p:nvPr>
            <p:ph type="body" sz="quarter" idx="11" hasCustomPrompt="1"/>
          </p:nvPr>
        </p:nvSpPr>
        <p:spPr>
          <a:xfrm>
            <a:off x="793750" y="6372423"/>
            <a:ext cx="7461250" cy="307777"/>
          </a:xfrm>
        </p:spPr>
        <p:txBody>
          <a:bodyPr wrap="square" anchor="b" anchorCtr="0">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14 Points</a:t>
            </a:r>
          </a:p>
        </p:txBody>
      </p:sp>
    </p:spTree>
    <p:extLst>
      <p:ext uri="{BB962C8B-B14F-4D97-AF65-F5344CB8AC3E}">
        <p14:creationId xmlns:p14="http://schemas.microsoft.com/office/powerpoint/2010/main" val="1618905766"/>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Bullet">
    <p:spTree>
      <p:nvGrpSpPr>
        <p:cNvPr id="1" name=""/>
        <p:cNvGrpSpPr/>
        <p:nvPr/>
      </p:nvGrpSpPr>
      <p:grpSpPr>
        <a:xfrm>
          <a:off x="0" y="0"/>
          <a:ext cx="0" cy="0"/>
          <a:chOff x="0" y="0"/>
          <a:chExt cx="0" cy="0"/>
        </a:xfrm>
      </p:grpSpPr>
      <p:sp>
        <p:nvSpPr>
          <p:cNvPr id="5" name="Text Placeholder 3"/>
          <p:cNvSpPr>
            <a:spLocks noGrp="1"/>
          </p:cNvSpPr>
          <p:nvPr>
            <p:ph type="body" sz="quarter" idx="11"/>
          </p:nvPr>
        </p:nvSpPr>
        <p:spPr>
          <a:xfrm>
            <a:off x="239714" y="1344168"/>
            <a:ext cx="8578850" cy="4965192"/>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Rectangle 5"/>
          <p:cNvSpPr/>
          <p:nvPr userDrawn="1"/>
        </p:nvSpPr>
        <p:spPr>
          <a:xfrm>
            <a:off x="0" y="1360488"/>
            <a:ext cx="9144000" cy="5011737"/>
          </a:xfrm>
          <a:prstGeom prst="rect">
            <a:avLst/>
          </a:prstGeom>
          <a:solidFill>
            <a:schemeClr val="bg1"/>
          </a:solidFill>
          <a:ln>
            <a:noFill/>
          </a:ln>
          <a:effectLst>
            <a:innerShdw blurRad="63500" dist="50800" dir="162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7" name="Round Same Side Corner Rectangle 6"/>
          <p:cNvSpPr/>
          <p:nvPr userDrawn="1"/>
        </p:nvSpPr>
        <p:spPr>
          <a:xfrm rot="5400000">
            <a:off x="-2341803" y="3693871"/>
            <a:ext cx="5011734" cy="344973"/>
          </a:xfrm>
          <a:prstGeom prst="round2SameRect">
            <a:avLst>
              <a:gd name="adj1" fmla="val 40667"/>
              <a:gd name="adj2" fmla="val 0"/>
            </a:avLst>
          </a:prstGeom>
          <a:gradFill>
            <a:gsLst>
              <a:gs pos="0">
                <a:schemeClr val="tx1">
                  <a:lumMod val="20000"/>
                  <a:lumOff val="80000"/>
                </a:schemeClr>
              </a:gs>
              <a:gs pos="100000">
                <a:schemeClr val="tx1">
                  <a:lumMod val="40000"/>
                  <a:lumOff val="6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8" name="Round Same Side Corner Rectangle 7"/>
          <p:cNvSpPr/>
          <p:nvPr userDrawn="1"/>
        </p:nvSpPr>
        <p:spPr>
          <a:xfrm rot="16200000" flipH="1">
            <a:off x="6478833" y="3693872"/>
            <a:ext cx="5011734" cy="344973"/>
          </a:xfrm>
          <a:prstGeom prst="round2SameRect">
            <a:avLst>
              <a:gd name="adj1" fmla="val 40667"/>
              <a:gd name="adj2" fmla="val 0"/>
            </a:avLst>
          </a:prstGeom>
          <a:gradFill>
            <a:gsLst>
              <a:gs pos="0">
                <a:schemeClr val="tx1">
                  <a:lumMod val="20000"/>
                  <a:lumOff val="80000"/>
                </a:schemeClr>
              </a:gs>
              <a:gs pos="100000">
                <a:schemeClr val="tx1">
                  <a:lumMod val="40000"/>
                  <a:lumOff val="6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9" name="Round Same Side Corner Rectangle 8"/>
          <p:cNvSpPr/>
          <p:nvPr userDrawn="1"/>
        </p:nvSpPr>
        <p:spPr>
          <a:xfrm rot="16200000" flipH="1">
            <a:off x="-1275552" y="2982120"/>
            <a:ext cx="5011734" cy="1768477"/>
          </a:xfrm>
          <a:prstGeom prst="round2SameRect">
            <a:avLst>
              <a:gd name="adj1" fmla="val 7812"/>
              <a:gd name="adj2" fmla="val 0"/>
            </a:avLst>
          </a:prstGeom>
          <a:gradFill>
            <a:gsLst>
              <a:gs pos="0">
                <a:srgbClr val="E7F8FF"/>
              </a:gs>
              <a:gs pos="100000">
                <a:schemeClr val="accent1">
                  <a:tint val="23500"/>
                  <a:satMod val="16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10" name="Round Same Side Corner Rectangle 9"/>
          <p:cNvSpPr/>
          <p:nvPr userDrawn="1"/>
        </p:nvSpPr>
        <p:spPr>
          <a:xfrm rot="5400000">
            <a:off x="5403058" y="2982122"/>
            <a:ext cx="5011734" cy="1768477"/>
          </a:xfrm>
          <a:prstGeom prst="round2SameRect">
            <a:avLst>
              <a:gd name="adj1" fmla="val 7812"/>
              <a:gd name="adj2" fmla="val 0"/>
            </a:avLst>
          </a:prstGeom>
          <a:gradFill>
            <a:gsLst>
              <a:gs pos="0">
                <a:srgbClr val="E7F8FF"/>
              </a:gs>
              <a:gs pos="100000">
                <a:schemeClr val="accent1">
                  <a:tint val="23500"/>
                  <a:satMod val="16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2" name="Title 1"/>
          <p:cNvSpPr>
            <a:spLocks noGrp="1"/>
          </p:cNvSpPr>
          <p:nvPr>
            <p:ph type="title"/>
          </p:nvPr>
        </p:nvSpPr>
        <p:spPr>
          <a:xfrm>
            <a:off x="229702" y="432215"/>
            <a:ext cx="8588861" cy="838200"/>
          </a:xfrm>
        </p:spPr>
        <p:txBody>
          <a:bodyPr anchor="t" anchorCtr="0"/>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39714" y="1344168"/>
            <a:ext cx="8578850" cy="4965192"/>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1074386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2013 TB Two Column Content">
    <p:spTree>
      <p:nvGrpSpPr>
        <p:cNvPr id="1" name=""/>
        <p:cNvGrpSpPr/>
        <p:nvPr/>
      </p:nvGrpSpPr>
      <p:grpSpPr>
        <a:xfrm>
          <a:off x="0" y="0"/>
          <a:ext cx="0" cy="0"/>
          <a:chOff x="0" y="0"/>
          <a:chExt cx="0" cy="0"/>
        </a:xfrm>
      </p:grpSpPr>
      <p:sp>
        <p:nvSpPr>
          <p:cNvPr id="7" name="Pentagon 6"/>
          <p:cNvSpPr/>
          <p:nvPr>
            <p:custDataLst>
              <p:tags r:id="rId1"/>
            </p:custDataLst>
          </p:nvPr>
        </p:nvSpPr>
        <p:spPr>
          <a:xfrm>
            <a:off x="0" y="4"/>
            <a:ext cx="9144000" cy="994807"/>
          </a:xfrm>
          <a:prstGeom prst="homePlate">
            <a:avLst>
              <a:gd name="adj" fmla="val 0"/>
            </a:avLst>
          </a:prstGeom>
          <a:gradFill flip="none" rotWithShape="1">
            <a:gsLst>
              <a:gs pos="24000">
                <a:schemeClr val="bg1"/>
              </a:gs>
              <a:gs pos="74000">
                <a:schemeClr val="bg1"/>
              </a:gs>
              <a:gs pos="0">
                <a:schemeClr val="bg1">
                  <a:lumMod val="95000"/>
                </a:schemeClr>
              </a:gs>
              <a:gs pos="100000">
                <a:schemeClr val="bg1">
                  <a:lumMod val="85000"/>
                </a:schemeClr>
              </a:gs>
            </a:gsLst>
            <a:lin ang="0" scaled="1"/>
            <a:tileRect/>
          </a:gradFill>
          <a:ln w="0">
            <a:noFill/>
          </a:ln>
          <a:effectLst>
            <a:outerShdw blurRad="50800" dist="254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2" name="Title 1"/>
          <p:cNvSpPr>
            <a:spLocks noGrp="1"/>
          </p:cNvSpPr>
          <p:nvPr>
            <p:ph type="title" hasCustomPrompt="1"/>
            <p:custDataLst>
              <p:tags r:id="rId2"/>
            </p:custDataLst>
          </p:nvPr>
        </p:nvSpPr>
        <p:spPr/>
        <p:txBody>
          <a:bodyPr/>
          <a:lstStyle/>
          <a:p>
            <a:r>
              <a:rPr lang="en-US" dirty="0" smtClean="0"/>
              <a:t>Click to edit title</a:t>
            </a:r>
            <a:endParaRPr lang="en-US" dirty="0"/>
          </a:p>
        </p:txBody>
      </p:sp>
      <p:sp>
        <p:nvSpPr>
          <p:cNvPr id="3" name="Content Placeholder 2"/>
          <p:cNvSpPr>
            <a:spLocks noGrp="1"/>
          </p:cNvSpPr>
          <p:nvPr>
            <p:ph idx="1" hasCustomPrompt="1"/>
            <p:custDataLst>
              <p:tags r:id="rId3"/>
            </p:custDataLst>
          </p:nvPr>
        </p:nvSpPr>
        <p:spPr>
          <a:xfrm>
            <a:off x="229702" y="1339745"/>
            <a:ext cx="4342298" cy="4965699"/>
          </a:xfrm>
        </p:spPr>
        <p:txBody>
          <a:bodyPr/>
          <a:lstStyle>
            <a:lvl1pPr marL="228600" indent="-228600">
              <a:buSzPct val="80000"/>
              <a:buFont typeface="Arial" pitchFamily="34" charset="0"/>
              <a:buChar char="►"/>
              <a:defRPr/>
            </a:lvl1pPr>
            <a:lvl2pPr marL="457200" indent="-219075">
              <a:buClr>
                <a:srgbClr val="55C36F"/>
              </a:buClr>
              <a:buSzPct val="70000"/>
              <a:buFont typeface="Arial" pitchFamily="34" charset="0"/>
              <a:buChar char="►"/>
              <a:defRPr/>
            </a:lvl2pPr>
            <a:lvl3pPr marL="625475" indent="-177800">
              <a:buClr>
                <a:srgbClr val="5CC492"/>
              </a:buClr>
              <a:buSzPct val="70000"/>
              <a:buFont typeface="Arial" pitchFamily="34" charset="0"/>
              <a:buChar char="►"/>
              <a:defRPr/>
            </a:lvl3pPr>
            <a:lvl4pPr marL="804863" indent="-165100">
              <a:buClr>
                <a:srgbClr val="4FB6C1"/>
              </a:buClr>
              <a:buSzPct val="70000"/>
              <a:buFont typeface="Arial" pitchFamily="34" charset="0"/>
              <a:buChar char="►"/>
              <a:defRPr/>
            </a:lvl4pPr>
            <a:lvl5pPr marL="974725" indent="-173038">
              <a:buClr>
                <a:srgbClr val="00AAF6"/>
              </a:buClr>
              <a:buSzPct val="70000"/>
              <a:buFont typeface="Arial" pitchFamily="34" charset="0"/>
              <a:buChar char="►"/>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hasCustomPrompt="1"/>
            <p:custDataLst>
              <p:tags r:id="rId4"/>
            </p:custDataLst>
          </p:nvPr>
        </p:nvSpPr>
        <p:spPr>
          <a:xfrm>
            <a:off x="4572000" y="1339745"/>
            <a:ext cx="4342298" cy="4965699"/>
          </a:xfrm>
        </p:spPr>
        <p:txBody>
          <a:bodyPr/>
          <a:lstStyle>
            <a:lvl1pPr marL="228600" indent="-228600">
              <a:buSzPct val="80000"/>
              <a:buFont typeface="Arial" pitchFamily="34" charset="0"/>
              <a:buChar char="►"/>
              <a:defRPr/>
            </a:lvl1pPr>
            <a:lvl2pPr marL="457200" indent="-219075">
              <a:buClr>
                <a:srgbClr val="55C36F"/>
              </a:buClr>
              <a:buSzPct val="70000"/>
              <a:buFont typeface="Arial" pitchFamily="34" charset="0"/>
              <a:buChar char="►"/>
              <a:defRPr/>
            </a:lvl2pPr>
            <a:lvl3pPr marL="625475" indent="-177800">
              <a:buClr>
                <a:srgbClr val="5CC492"/>
              </a:buClr>
              <a:buSzPct val="70000"/>
              <a:buFont typeface="Arial" pitchFamily="34" charset="0"/>
              <a:buChar char="►"/>
              <a:defRPr/>
            </a:lvl3pPr>
            <a:lvl4pPr marL="804863" indent="-165100">
              <a:buClr>
                <a:srgbClr val="4FB6C1"/>
              </a:buClr>
              <a:buSzPct val="70000"/>
              <a:buFont typeface="Arial" pitchFamily="34" charset="0"/>
              <a:buChar char="►"/>
              <a:defRPr/>
            </a:lvl4pPr>
            <a:lvl5pPr marL="974725" indent="-173038">
              <a:buClr>
                <a:srgbClr val="00AAF6"/>
              </a:buClr>
              <a:buSzPct val="70000"/>
              <a:buFont typeface="Arial" pitchFamily="34" charset="0"/>
              <a:buChar char="►"/>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45617989"/>
      </p:ext>
    </p:extLst>
  </p:cSld>
  <p:clrMapOvr>
    <a:masterClrMapping/>
  </p:clrMapOvr>
  <p:timing>
    <p:tnLst>
      <p:par>
        <p:cTn xmlns:p14="http://schemas.microsoft.com/office/powerpoint/2010/mai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2013 TB Title, Content and Right Image">
    <p:spTree>
      <p:nvGrpSpPr>
        <p:cNvPr id="1" name=""/>
        <p:cNvGrpSpPr/>
        <p:nvPr/>
      </p:nvGrpSpPr>
      <p:grpSpPr>
        <a:xfrm>
          <a:off x="0" y="0"/>
          <a:ext cx="0" cy="0"/>
          <a:chOff x="0" y="0"/>
          <a:chExt cx="0" cy="0"/>
        </a:xfrm>
      </p:grpSpPr>
      <p:sp>
        <p:nvSpPr>
          <p:cNvPr id="7" name="Pentagon 6"/>
          <p:cNvSpPr/>
          <p:nvPr>
            <p:custDataLst>
              <p:tags r:id="rId1"/>
            </p:custDataLst>
          </p:nvPr>
        </p:nvSpPr>
        <p:spPr>
          <a:xfrm>
            <a:off x="0" y="4"/>
            <a:ext cx="9144000" cy="994807"/>
          </a:xfrm>
          <a:prstGeom prst="homePlate">
            <a:avLst>
              <a:gd name="adj" fmla="val 0"/>
            </a:avLst>
          </a:prstGeom>
          <a:gradFill flip="none" rotWithShape="1">
            <a:gsLst>
              <a:gs pos="24000">
                <a:schemeClr val="bg1"/>
              </a:gs>
              <a:gs pos="74000">
                <a:schemeClr val="bg1"/>
              </a:gs>
              <a:gs pos="0">
                <a:schemeClr val="bg1">
                  <a:lumMod val="95000"/>
                </a:schemeClr>
              </a:gs>
              <a:gs pos="100000">
                <a:schemeClr val="bg1">
                  <a:lumMod val="85000"/>
                </a:schemeClr>
              </a:gs>
            </a:gsLst>
            <a:lin ang="0" scaled="1"/>
            <a:tileRect/>
          </a:gradFill>
          <a:ln w="0">
            <a:noFill/>
          </a:ln>
          <a:effectLst>
            <a:outerShdw blurRad="50800" dist="254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2" name="Title 1"/>
          <p:cNvSpPr>
            <a:spLocks noGrp="1"/>
          </p:cNvSpPr>
          <p:nvPr>
            <p:ph type="title" hasCustomPrompt="1"/>
            <p:custDataLst>
              <p:tags r:id="rId2"/>
            </p:custDataLst>
          </p:nvPr>
        </p:nvSpPr>
        <p:spPr/>
        <p:txBody>
          <a:bodyPr/>
          <a:lstStyle/>
          <a:p>
            <a:r>
              <a:rPr lang="en-US" dirty="0" smtClean="0"/>
              <a:t>Click to edit title</a:t>
            </a:r>
            <a:endParaRPr lang="en-US" dirty="0"/>
          </a:p>
        </p:txBody>
      </p:sp>
      <p:sp>
        <p:nvSpPr>
          <p:cNvPr id="3" name="Content Placeholder 2"/>
          <p:cNvSpPr>
            <a:spLocks noGrp="1"/>
          </p:cNvSpPr>
          <p:nvPr>
            <p:ph idx="1" hasCustomPrompt="1"/>
            <p:custDataLst>
              <p:tags r:id="rId3"/>
            </p:custDataLst>
          </p:nvPr>
        </p:nvSpPr>
        <p:spPr>
          <a:xfrm>
            <a:off x="229702" y="1339745"/>
            <a:ext cx="4342298" cy="4965699"/>
          </a:xfrm>
        </p:spPr>
        <p:txBody>
          <a:bodyPr/>
          <a:lstStyle>
            <a:lvl1pPr marL="228600" indent="-228600">
              <a:buSzPct val="80000"/>
              <a:buFont typeface="Arial" pitchFamily="34" charset="0"/>
              <a:buChar char="►"/>
              <a:defRPr/>
            </a:lvl1pPr>
            <a:lvl2pPr marL="457200" indent="-219075">
              <a:buClr>
                <a:srgbClr val="55C36F"/>
              </a:buClr>
              <a:buSzPct val="70000"/>
              <a:buFont typeface="Arial" pitchFamily="34" charset="0"/>
              <a:buChar char="►"/>
              <a:defRPr/>
            </a:lvl2pPr>
            <a:lvl3pPr marL="625475" indent="-177800">
              <a:buClr>
                <a:srgbClr val="5CC492"/>
              </a:buClr>
              <a:buSzPct val="70000"/>
              <a:buFont typeface="Arial" pitchFamily="34" charset="0"/>
              <a:buChar char="►"/>
              <a:defRPr/>
            </a:lvl3pPr>
            <a:lvl4pPr marL="804863" indent="-165100">
              <a:buClr>
                <a:srgbClr val="4FB6C1"/>
              </a:buClr>
              <a:buSzPct val="70000"/>
              <a:buFont typeface="Arial" pitchFamily="34" charset="0"/>
              <a:buChar char="►"/>
              <a:defRPr/>
            </a:lvl4pPr>
            <a:lvl5pPr marL="974725" indent="-173038">
              <a:buClr>
                <a:srgbClr val="00AAF6"/>
              </a:buClr>
              <a:buSzPct val="70000"/>
              <a:buFont typeface="Arial" pitchFamily="34" charset="0"/>
              <a:buChar char="►"/>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0" hasCustomPrompt="1"/>
            <p:custDataLst>
              <p:tags r:id="rId4"/>
            </p:custDataLst>
          </p:nvPr>
        </p:nvSpPr>
        <p:spPr>
          <a:xfrm>
            <a:off x="4572003" y="1339479"/>
            <a:ext cx="4397375" cy="4964276"/>
          </a:xfrm>
        </p:spPr>
        <p:txBody>
          <a:bodyPr/>
          <a:lstStyle>
            <a:lvl1pPr marL="0" indent="0" algn="ctr">
              <a:buNone/>
              <a:defRPr/>
            </a:lvl1pPr>
          </a:lstStyle>
          <a:p>
            <a:r>
              <a:rPr lang="en-US" dirty="0" smtClean="0"/>
              <a:t>Insert Image</a:t>
            </a:r>
            <a:endParaRPr lang="en-US" dirty="0"/>
          </a:p>
        </p:txBody>
      </p:sp>
    </p:spTree>
    <p:extLst>
      <p:ext uri="{BB962C8B-B14F-4D97-AF65-F5344CB8AC3E}">
        <p14:creationId xmlns:p14="http://schemas.microsoft.com/office/powerpoint/2010/main" val="2334678489"/>
      </p:ext>
    </p:extLst>
  </p:cSld>
  <p:clrMapOvr>
    <a:masterClrMapping/>
  </p:clrMapOvr>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cSld name="2_Bullet_Title only no bar">
    <p:spTree>
      <p:nvGrpSpPr>
        <p:cNvPr id="1" name=""/>
        <p:cNvGrpSpPr/>
        <p:nvPr/>
      </p:nvGrpSpPr>
      <p:grpSpPr>
        <a:xfrm>
          <a:off x="0" y="0"/>
          <a:ext cx="0" cy="0"/>
          <a:chOff x="0" y="0"/>
          <a:chExt cx="0" cy="0"/>
        </a:xfrm>
      </p:grpSpPr>
      <p:sp>
        <p:nvSpPr>
          <p:cNvPr id="2" name="Title 1"/>
          <p:cNvSpPr>
            <a:spLocks noGrp="1"/>
          </p:cNvSpPr>
          <p:nvPr>
            <p:ph type="title"/>
          </p:nvPr>
        </p:nvSpPr>
        <p:spPr>
          <a:xfrm>
            <a:off x="229710"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
        <p:nvSpPr>
          <p:cNvPr id="3" name="Rectangle 4"/>
          <p:cNvSpPr>
            <a:spLocks noChangeArrowheads="1"/>
          </p:cNvSpPr>
          <p:nvPr userDrawn="1"/>
        </p:nvSpPr>
        <p:spPr bwMode="ltGray">
          <a:xfrm>
            <a:off x="251381" y="6586252"/>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4" name="Rectangle 5"/>
          <p:cNvSpPr>
            <a:spLocks noChangeArrowheads="1"/>
          </p:cNvSpPr>
          <p:nvPr userDrawn="1"/>
        </p:nvSpPr>
        <p:spPr bwMode="ltGray">
          <a:xfrm>
            <a:off x="7784631" y="6584517"/>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5" name="Rectangle 7"/>
          <p:cNvSpPr>
            <a:spLocks noChangeArrowheads="1"/>
          </p:cNvSpPr>
          <p:nvPr userDrawn="1"/>
        </p:nvSpPr>
        <p:spPr bwMode="ltGray">
          <a:xfrm>
            <a:off x="8639989" y="6580413"/>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277504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Bullet Slid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11" y="338328"/>
            <a:ext cx="8588861" cy="838200"/>
          </a:xfrm>
        </p:spPr>
        <p:txBody>
          <a:bodyPr/>
          <a:lstStyle>
            <a:lvl1pPr algn="l" defTabSz="1218885" rtl="0" eaLnBrk="1" latinLnBrk="0" hangingPunct="1">
              <a:lnSpc>
                <a:spcPct val="80000"/>
              </a:lnSpc>
              <a:spcBef>
                <a:spcPct val="0"/>
              </a:spcBef>
              <a:buNone/>
              <a:defRPr lang="en-US" sz="3600" b="0" kern="1200" spc="0" baseline="0" dirty="0">
                <a:gradFill flip="none" rotWithShape="1">
                  <a:gsLst>
                    <a:gs pos="99000">
                      <a:schemeClr val="accent4"/>
                    </a:gs>
                    <a:gs pos="41000">
                      <a:srgbClr val="01BBBB"/>
                    </a:gs>
                    <a:gs pos="0">
                      <a:schemeClr val="accent1"/>
                    </a:gs>
                  </a:gsLst>
                  <a:lin ang="4800000" scaled="0"/>
                  <a:tileRect/>
                </a:gradFill>
                <a:latin typeface="+mj-lt"/>
                <a:ea typeface="+mj-ea"/>
                <a:cs typeface="+mj-cs"/>
              </a:defRPr>
            </a:lvl1pPr>
          </a:lstStyle>
          <a:p>
            <a:r>
              <a:rPr lang="en-US" dirty="0" smtClean="0"/>
              <a:t>Click to edit Master title style</a:t>
            </a:r>
            <a:endParaRPr lang="en-US" dirty="0"/>
          </a:p>
        </p:txBody>
      </p:sp>
      <p:sp>
        <p:nvSpPr>
          <p:cNvPr id="9" name="Text Placeholder 7"/>
          <p:cNvSpPr>
            <a:spLocks noGrp="1"/>
          </p:cNvSpPr>
          <p:nvPr>
            <p:ph type="body" sz="quarter" idx="11" hasCustomPrompt="1"/>
          </p:nvPr>
        </p:nvSpPr>
        <p:spPr>
          <a:xfrm>
            <a:off x="228600" y="1161288"/>
            <a:ext cx="8610600" cy="457200"/>
          </a:xfrm>
        </p:spPr>
        <p:txBody>
          <a:bodyPr>
            <a:noAutofit/>
          </a:bodyPr>
          <a:lstStyle>
            <a:lvl1pPr marL="0" indent="0">
              <a:buNone/>
              <a:defRPr sz="3000" spc="-67" baseline="0"/>
            </a:lvl1pPr>
          </a:lstStyle>
          <a:p>
            <a:pPr lvl="0"/>
            <a:r>
              <a:rPr lang="en-US" dirty="0" smtClean="0"/>
              <a:t>Slide Subtitle</a:t>
            </a:r>
            <a:endParaRPr lang="en-US" dirty="0"/>
          </a:p>
        </p:txBody>
      </p:sp>
      <p:sp>
        <p:nvSpPr>
          <p:cNvPr id="4" name="Rectangle 3"/>
          <p:cNvSpPr/>
          <p:nvPr userDrawn="1"/>
        </p:nvSpPr>
        <p:spPr>
          <a:xfrm>
            <a:off x="3" y="6355651"/>
            <a:ext cx="9144000" cy="2144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Tree>
    <p:extLst>
      <p:ext uri="{BB962C8B-B14F-4D97-AF65-F5344CB8AC3E}">
        <p14:creationId xmlns:p14="http://schemas.microsoft.com/office/powerpoint/2010/main" val="106769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4_Bullet">
    <p:spTree>
      <p:nvGrpSpPr>
        <p:cNvPr id="1" name=""/>
        <p:cNvGrpSpPr/>
        <p:nvPr/>
      </p:nvGrpSpPr>
      <p:grpSpPr>
        <a:xfrm>
          <a:off x="0" y="0"/>
          <a:ext cx="0" cy="0"/>
          <a:chOff x="0" y="0"/>
          <a:chExt cx="0" cy="0"/>
        </a:xfrm>
      </p:grpSpPr>
      <p:sp>
        <p:nvSpPr>
          <p:cNvPr id="6" name="Rectangle 5"/>
          <p:cNvSpPr/>
          <p:nvPr userDrawn="1"/>
        </p:nvSpPr>
        <p:spPr>
          <a:xfrm>
            <a:off x="0" y="6217920"/>
            <a:ext cx="9144000" cy="34492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2" name="Title 1"/>
          <p:cNvSpPr>
            <a:spLocks noGrp="1"/>
          </p:cNvSpPr>
          <p:nvPr>
            <p:ph type="title"/>
          </p:nvPr>
        </p:nvSpPr>
        <p:spPr>
          <a:xfrm>
            <a:off x="229706" y="338328"/>
            <a:ext cx="8580923" cy="838200"/>
          </a:xfrm>
        </p:spPr>
        <p:txBody>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pic>
        <p:nvPicPr>
          <p:cNvPr id="5" name="Picture 3" descr="\\.PSF\.Mac\Volumes\16GB_FLASH\Matrix_Pattern1.png"/>
          <p:cNvPicPr>
            <a:picLocks noChangeAspect="1" noChangeArrowheads="1"/>
          </p:cNvPicPr>
          <p:nvPr userDrawn="1"/>
        </p:nvPicPr>
        <p:blipFill>
          <a:blip r:embed="rId2">
            <a:lum bright="-39000"/>
          </a:blip>
          <a:srcRect/>
          <a:stretch>
            <a:fillRect/>
          </a:stretch>
        </p:blipFill>
        <p:spPr bwMode="auto">
          <a:xfrm>
            <a:off x="0" y="1816101"/>
            <a:ext cx="9144000" cy="5041899"/>
          </a:xfrm>
          <a:prstGeom prst="rect">
            <a:avLst/>
          </a:prstGeom>
          <a:noFill/>
        </p:spPr>
      </p:pic>
    </p:spTree>
    <p:extLst>
      <p:ext uri="{BB962C8B-B14F-4D97-AF65-F5344CB8AC3E}">
        <p14:creationId xmlns:p14="http://schemas.microsoft.com/office/powerpoint/2010/main" val="377300529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4" y="432215"/>
            <a:ext cx="8588861" cy="838200"/>
          </a:xfrm>
          <a:prstGeom prst="rect">
            <a:avLst/>
          </a:prstGeo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217430529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hf sldNum="0" hdr="0" dt="0"/>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5_Bullet">
    <p:spTree>
      <p:nvGrpSpPr>
        <p:cNvPr id="1" name=""/>
        <p:cNvGrpSpPr/>
        <p:nvPr/>
      </p:nvGrpSpPr>
      <p:grpSpPr>
        <a:xfrm>
          <a:off x="0" y="0"/>
          <a:ext cx="0" cy="0"/>
          <a:chOff x="0" y="0"/>
          <a:chExt cx="0" cy="0"/>
        </a:xfrm>
      </p:grpSpPr>
      <p:sp>
        <p:nvSpPr>
          <p:cNvPr id="6" name="Rectangle 5"/>
          <p:cNvSpPr/>
          <p:nvPr userDrawn="1"/>
        </p:nvSpPr>
        <p:spPr>
          <a:xfrm>
            <a:off x="0" y="6217920"/>
            <a:ext cx="9144000" cy="34492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2" name="Title 1"/>
          <p:cNvSpPr>
            <a:spLocks noGrp="1"/>
          </p:cNvSpPr>
          <p:nvPr>
            <p:ph type="title"/>
          </p:nvPr>
        </p:nvSpPr>
        <p:spPr>
          <a:xfrm>
            <a:off x="229706" y="338328"/>
            <a:ext cx="8580923" cy="838200"/>
          </a:xfrm>
          <a:prstGeom prst="rect">
            <a:avLst/>
          </a:prstGeom>
        </p:spPr>
        <p:txBody>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pic>
        <p:nvPicPr>
          <p:cNvPr id="5" name="Picture 3" descr="\\.PSF\.Mac\Volumes\16GB_FLASH\Matrix_Pattern1.png"/>
          <p:cNvPicPr>
            <a:picLocks noChangeAspect="1" noChangeArrowheads="1"/>
          </p:cNvPicPr>
          <p:nvPr userDrawn="1"/>
        </p:nvPicPr>
        <p:blipFill>
          <a:blip r:embed="rId2">
            <a:lum bright="-39000"/>
          </a:blip>
          <a:srcRect/>
          <a:stretch>
            <a:fillRect/>
          </a:stretch>
        </p:blipFill>
        <p:spPr bwMode="auto">
          <a:xfrm>
            <a:off x="0" y="1816101"/>
            <a:ext cx="9144000" cy="5041899"/>
          </a:xfrm>
          <a:prstGeom prst="rect">
            <a:avLst/>
          </a:prstGeom>
          <a:noFill/>
        </p:spPr>
      </p:pic>
    </p:spTree>
    <p:extLst>
      <p:ext uri="{BB962C8B-B14F-4D97-AF65-F5344CB8AC3E}">
        <p14:creationId xmlns:p14="http://schemas.microsoft.com/office/powerpoint/2010/main" val="178797302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5_Bullet_Title only">
    <p:spTree>
      <p:nvGrpSpPr>
        <p:cNvPr id="1" name=""/>
        <p:cNvGrpSpPr/>
        <p:nvPr/>
      </p:nvGrpSpPr>
      <p:grpSpPr>
        <a:xfrm>
          <a:off x="0" y="0"/>
          <a:ext cx="0" cy="0"/>
          <a:chOff x="0" y="0"/>
          <a:chExt cx="0" cy="0"/>
        </a:xfrm>
      </p:grpSpPr>
      <p:sp>
        <p:nvSpPr>
          <p:cNvPr id="3" name="Rectangle 2"/>
          <p:cNvSpPr/>
          <p:nvPr userDrawn="1"/>
        </p:nvSpPr>
        <p:spPr>
          <a:xfrm>
            <a:off x="280220" y="6275439"/>
            <a:ext cx="8723671" cy="31709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pic>
        <p:nvPicPr>
          <p:cNvPr id="4" name="Picture 3" descr="\\.PSF\.Mac\Volumes\16GB_FLASH\Matrix_Pattern1.png"/>
          <p:cNvPicPr>
            <a:picLocks noChangeAspect="1" noChangeArrowheads="1"/>
          </p:cNvPicPr>
          <p:nvPr userDrawn="1"/>
        </p:nvPicPr>
        <p:blipFill>
          <a:blip r:embed="rId2">
            <a:lum bright="-39000"/>
          </a:blip>
          <a:srcRect/>
          <a:stretch>
            <a:fillRect/>
          </a:stretch>
        </p:blipFill>
        <p:spPr bwMode="auto">
          <a:xfrm>
            <a:off x="0" y="4446067"/>
            <a:ext cx="9144000" cy="2411933"/>
          </a:xfrm>
          <a:prstGeom prst="rect">
            <a:avLst/>
          </a:prstGeom>
          <a:noFill/>
        </p:spPr>
      </p:pic>
      <p:sp>
        <p:nvSpPr>
          <p:cNvPr id="2" name="Title 1"/>
          <p:cNvSpPr>
            <a:spLocks noGrp="1"/>
          </p:cNvSpPr>
          <p:nvPr>
            <p:ph type="title"/>
          </p:nvPr>
        </p:nvSpPr>
        <p:spPr>
          <a:xfrm>
            <a:off x="229702" y="338328"/>
            <a:ext cx="8588861" cy="838200"/>
          </a:xfrm>
          <a:prstGeom prst="rect">
            <a:avLst/>
          </a:prstGeo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9393021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751" y="304800"/>
            <a:ext cx="7435849"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93751" y="1600200"/>
            <a:ext cx="743584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793751"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10" name="Text Placeholder 9"/>
          <p:cNvSpPr>
            <a:spLocks noGrp="1"/>
          </p:cNvSpPr>
          <p:nvPr>
            <p:ph type="body" sz="quarter" idx="11"/>
          </p:nvPr>
        </p:nvSpPr>
        <p:spPr>
          <a:xfrm>
            <a:off x="793750" y="6372423"/>
            <a:ext cx="7461250"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pic>
        <p:nvPicPr>
          <p:cNvPr id="6" name="Picture 6331" descr="cisco_badge_grn"/>
          <p:cNvPicPr>
            <a:picLocks noChangeAspect="1" noChangeArrowheads="1"/>
          </p:cNvPicPr>
          <p:nvPr userDrawn="1"/>
        </p:nvPicPr>
        <p:blipFill>
          <a:blip r:embed="rId2" cstate="print"/>
          <a:srcRect/>
          <a:stretch>
            <a:fillRect/>
          </a:stretch>
        </p:blipFill>
        <p:spPr bwMode="auto">
          <a:xfrm>
            <a:off x="7886700" y="230188"/>
            <a:ext cx="1016000" cy="1027112"/>
          </a:xfrm>
          <a:prstGeom prst="rect">
            <a:avLst/>
          </a:prstGeom>
          <a:noFill/>
          <a:ln w="9525">
            <a:noFill/>
            <a:miter lim="800000"/>
            <a:headEnd/>
            <a:tailEnd/>
          </a:ln>
        </p:spPr>
      </p:pic>
    </p:spTree>
  </p:cSld>
  <p:clrMapOvr>
    <a:masterClrMapping/>
  </p:clrMapOvr>
  <p:transition xmlns:p14="http://schemas.microsoft.com/office/powerpoint/2010/main">
    <p:wipe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2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338328"/>
            <a:ext cx="8588861" cy="838200"/>
          </a:xfrm>
          <a:prstGeom prst="rect">
            <a:avLst/>
          </a:prstGeo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307810067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5_Title Slide Gradient">
    <p:spTree>
      <p:nvGrpSpPr>
        <p:cNvPr id="1" name=""/>
        <p:cNvGrpSpPr/>
        <p:nvPr/>
      </p:nvGrpSpPr>
      <p:grpSpPr>
        <a:xfrm>
          <a:off x="0" y="0"/>
          <a:ext cx="0" cy="0"/>
          <a:chOff x="0" y="0"/>
          <a:chExt cx="0" cy="0"/>
        </a:xfrm>
      </p:grpSpPr>
      <p:pic>
        <p:nvPicPr>
          <p:cNvPr id="2" name="Picture 1" descr="CIS_PLED_imagery_16x9rowA.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0" y="0"/>
            <a:ext cx="9248438" cy="6951624"/>
          </a:xfrm>
          <a:prstGeom prst="rect">
            <a:avLst/>
          </a:prstGeom>
        </p:spPr>
      </p:pic>
      <p:sp>
        <p:nvSpPr>
          <p:cNvPr id="69" name="Rectangle 5"/>
          <p:cNvSpPr>
            <a:spLocks noChangeArrowheads="1"/>
          </p:cNvSpPr>
          <p:nvPr userDrawn="1"/>
        </p:nvSpPr>
        <p:spPr bwMode="ltGray">
          <a:xfrm>
            <a:off x="7789662" y="6584518"/>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251376" y="6586252"/>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8640521" y="6580414"/>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grpSp>
        <p:nvGrpSpPr>
          <p:cNvPr id="37" name="Group 38"/>
          <p:cNvGrpSpPr/>
          <p:nvPr userDrawn="1"/>
        </p:nvGrpSpPr>
        <p:grpSpPr>
          <a:xfrm>
            <a:off x="7770976" y="333936"/>
            <a:ext cx="1119625" cy="789012"/>
            <a:chOff x="609600" y="528537"/>
            <a:chExt cx="1444734" cy="763789"/>
          </a:xfrm>
          <a:solidFill>
            <a:schemeClr val="bg1"/>
          </a:solidFill>
        </p:grpSpPr>
        <p:sp>
          <p:nvSpPr>
            <p:cNvPr id="38" name="Rectangle 37"/>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latin typeface="Arial"/>
              </a:endParaRPr>
            </a:p>
          </p:txBody>
        </p:sp>
        <p:sp>
          <p:nvSpPr>
            <p:cNvPr id="39" name="Freeform 38"/>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latin typeface="Arial"/>
              </a:endParaRPr>
            </a:p>
          </p:txBody>
        </p:sp>
        <p:sp>
          <p:nvSpPr>
            <p:cNvPr id="40" name="Freeform 39"/>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latin typeface="Arial"/>
              </a:endParaRPr>
            </a:p>
          </p:txBody>
        </p:sp>
        <p:sp>
          <p:nvSpPr>
            <p:cNvPr id="41" name="Freeform 40"/>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latin typeface="Arial"/>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latin typeface="Arial"/>
              </a:endParaRPr>
            </a:p>
          </p:txBody>
        </p:sp>
        <p:sp>
          <p:nvSpPr>
            <p:cNvPr id="46" name="Freeform 45"/>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latin typeface="Arial"/>
              </a:endParaRPr>
            </a:p>
          </p:txBody>
        </p:sp>
        <p:sp>
          <p:nvSpPr>
            <p:cNvPr id="47" name="Freeform 46"/>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48" name="Freeform 47"/>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49" name="Freeform 48"/>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50" name="Freeform 49"/>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latin typeface="Arial"/>
              </a:endParaRPr>
            </a:p>
          </p:txBody>
        </p:sp>
        <p:sp>
          <p:nvSpPr>
            <p:cNvPr id="51" name="Freeform 50"/>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52" name="Freeform 51"/>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53" name="Freeform 52"/>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54" name="Freeform 53"/>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latin typeface="Arial"/>
              </a:endParaRPr>
            </a:p>
          </p:txBody>
        </p:sp>
      </p:grpSp>
    </p:spTree>
    <p:extLst>
      <p:ext uri="{BB962C8B-B14F-4D97-AF65-F5344CB8AC3E}">
        <p14:creationId xmlns:p14="http://schemas.microsoft.com/office/powerpoint/2010/main" val="347893281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cSld name="Title Slide-animated bar">
    <p:spTree>
      <p:nvGrpSpPr>
        <p:cNvPr id="1" name=""/>
        <p:cNvGrpSpPr/>
        <p:nvPr/>
      </p:nvGrpSpPr>
      <p:grpSpPr>
        <a:xfrm>
          <a:off x="0" y="0"/>
          <a:ext cx="0" cy="0"/>
          <a:chOff x="0" y="0"/>
          <a:chExt cx="0" cy="0"/>
        </a:xfrm>
      </p:grpSpPr>
      <p:pic>
        <p:nvPicPr>
          <p:cNvPr id="60" name="Picture 59" descr="bottom bar.jpg"/>
          <p:cNvPicPr>
            <a:picLocks noChangeAspect="1"/>
          </p:cNvPicPr>
          <p:nvPr/>
        </p:nvPicPr>
        <p:blipFill>
          <a:blip r:embed="rId2" cstate="print"/>
          <a:stretch>
            <a:fillRect/>
          </a:stretch>
        </p:blipFill>
        <p:spPr>
          <a:xfrm>
            <a:off x="333376" y="6378340"/>
            <a:ext cx="8477250" cy="162912"/>
          </a:xfrm>
          <a:prstGeom prst="rect">
            <a:avLst/>
          </a:prstGeom>
        </p:spPr>
      </p:pic>
      <p:sp>
        <p:nvSpPr>
          <p:cNvPr id="47" name="Rectangle 46"/>
          <p:cNvSpPr/>
          <p:nvPr/>
        </p:nvSpPr>
        <p:spPr>
          <a:xfrm>
            <a:off x="3405355" y="5948637"/>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FFFFFF"/>
              </a:solidFill>
              <a:latin typeface="Arial"/>
            </a:endParaRPr>
          </a:p>
        </p:txBody>
      </p:sp>
      <p:sp>
        <p:nvSpPr>
          <p:cNvPr id="46" name="Rectangle 45"/>
          <p:cNvSpPr/>
          <p:nvPr/>
        </p:nvSpPr>
        <p:spPr>
          <a:xfrm>
            <a:off x="1460942" y="5948637"/>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FFFFFF"/>
              </a:solidFill>
              <a:latin typeface="Arial"/>
            </a:endParaRPr>
          </a:p>
        </p:txBody>
      </p:sp>
      <p:sp>
        <p:nvSpPr>
          <p:cNvPr id="45" name="Rectangle 44"/>
          <p:cNvSpPr/>
          <p:nvPr/>
        </p:nvSpPr>
        <p:spPr>
          <a:xfrm>
            <a:off x="4771700" y="5948637"/>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FFFFFF"/>
              </a:solidFill>
              <a:latin typeface="Arial"/>
            </a:endParaRPr>
          </a:p>
        </p:txBody>
      </p:sp>
      <p:sp>
        <p:nvSpPr>
          <p:cNvPr id="33" name="Rounded Rectangle 32"/>
          <p:cNvSpPr/>
          <p:nvPr/>
        </p:nvSpPr>
        <p:spPr>
          <a:xfrm rot="10800000" flipH="1">
            <a:off x="2856506" y="831273"/>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FFFFFF"/>
              </a:solidFill>
              <a:latin typeface="Arial"/>
            </a:endParaRPr>
          </a:p>
        </p:txBody>
      </p:sp>
      <p:sp>
        <p:nvSpPr>
          <p:cNvPr id="28" name="Rounded Rectangle 27"/>
          <p:cNvSpPr/>
          <p:nvPr/>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FFFFFF"/>
              </a:solidFill>
              <a:latin typeface="Arial"/>
            </a:endParaRPr>
          </a:p>
        </p:txBody>
      </p:sp>
      <p:sp>
        <p:nvSpPr>
          <p:cNvPr id="29" name="Rounded Rectangle 28"/>
          <p:cNvSpPr/>
          <p:nvPr/>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FFFFFF"/>
              </a:solidFill>
              <a:latin typeface="Arial"/>
            </a:endParaRPr>
          </a:p>
        </p:txBody>
      </p:sp>
      <p:sp>
        <p:nvSpPr>
          <p:cNvPr id="30" name="Rounded Rectangle 29"/>
          <p:cNvSpPr/>
          <p:nvPr/>
        </p:nvSpPr>
        <p:spPr>
          <a:xfrm rot="10800000" flipH="1">
            <a:off x="5869870" y="6614162"/>
            <a:ext cx="780312"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FFFFFF"/>
              </a:solidFill>
              <a:latin typeface="Arial"/>
            </a:endParaRPr>
          </a:p>
        </p:txBody>
      </p:sp>
      <p:sp>
        <p:nvSpPr>
          <p:cNvPr id="31" name="Rounded Rectangle 30"/>
          <p:cNvSpPr/>
          <p:nvPr/>
        </p:nvSpPr>
        <p:spPr>
          <a:xfrm rot="10800000" flipH="1">
            <a:off x="6933206" y="661416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FFFFFF"/>
              </a:solidFill>
              <a:latin typeface="Arial"/>
            </a:endParaRPr>
          </a:p>
        </p:txBody>
      </p:sp>
      <p:sp>
        <p:nvSpPr>
          <p:cNvPr id="49" name="Rectangle 3"/>
          <p:cNvSpPr>
            <a:spLocks noChangeArrowheads="1"/>
          </p:cNvSpPr>
          <p:nvPr/>
        </p:nvSpPr>
        <p:spPr bwMode="hidden">
          <a:xfrm>
            <a:off x="0" y="2"/>
            <a:ext cx="9144000" cy="177800"/>
          </a:xfrm>
          <a:prstGeom prst="rect">
            <a:avLst/>
          </a:prstGeom>
          <a:solidFill>
            <a:schemeClr val="bg2"/>
          </a:solidFill>
          <a:ln w="25400" algn="ctr">
            <a:noFill/>
            <a:miter lim="800000"/>
            <a:headEnd/>
            <a:tailEnd/>
          </a:ln>
          <a:effectLst/>
        </p:spPr>
        <p:txBody>
          <a:bodyPr wrap="none" lIns="91430" tIns="45715" rIns="91430" bIns="45715" anchor="ctr"/>
          <a:lstStyle/>
          <a:p>
            <a:endParaRPr lang="en-US">
              <a:solidFill>
                <a:srgbClr val="0096D6"/>
              </a:solidFill>
              <a:latin typeface="Arial"/>
            </a:endParaRPr>
          </a:p>
        </p:txBody>
      </p:sp>
      <p:sp>
        <p:nvSpPr>
          <p:cNvPr id="34" name="Rounded Rectangle 33"/>
          <p:cNvSpPr/>
          <p:nvPr/>
        </p:nvSpPr>
        <p:spPr>
          <a:xfrm rot="10800000" flipH="1">
            <a:off x="2191488" y="6719450"/>
            <a:ext cx="662549" cy="6331066"/>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FFFFFF"/>
              </a:solidFill>
              <a:latin typeface="Arial"/>
            </a:endParaRPr>
          </a:p>
        </p:txBody>
      </p:sp>
      <p:sp>
        <p:nvSpPr>
          <p:cNvPr id="35" name="Rounded Rectangle 34"/>
          <p:cNvSpPr/>
          <p:nvPr/>
        </p:nvSpPr>
        <p:spPr>
          <a:xfrm rot="10800000" flipH="1">
            <a:off x="2794161" y="6668597"/>
            <a:ext cx="779356" cy="5546310"/>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FFFFFF"/>
              </a:solidFill>
              <a:latin typeface="Arial"/>
            </a:endParaRPr>
          </a:p>
        </p:txBody>
      </p:sp>
      <p:sp>
        <p:nvSpPr>
          <p:cNvPr id="36" name="Rounded Rectangle 35"/>
          <p:cNvSpPr/>
          <p:nvPr/>
        </p:nvSpPr>
        <p:spPr>
          <a:xfrm rot="10800000" flipH="1">
            <a:off x="4920834" y="1025236"/>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FFFFFF"/>
              </a:solidFill>
              <a:latin typeface="Arial"/>
            </a:endParaRPr>
          </a:p>
        </p:txBody>
      </p:sp>
      <p:sp>
        <p:nvSpPr>
          <p:cNvPr id="37" name="Rounded Rectangle 36"/>
          <p:cNvSpPr/>
          <p:nvPr/>
        </p:nvSpPr>
        <p:spPr>
          <a:xfrm rot="10800000" flipH="1">
            <a:off x="5391889" y="1731819"/>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FFFFFF"/>
              </a:solidFill>
              <a:latin typeface="Arial"/>
            </a:endParaRPr>
          </a:p>
        </p:txBody>
      </p:sp>
      <p:sp>
        <p:nvSpPr>
          <p:cNvPr id="38" name="Rounded Rectangle 37"/>
          <p:cNvSpPr/>
          <p:nvPr/>
        </p:nvSpPr>
        <p:spPr>
          <a:xfrm rot="10800000" flipH="1">
            <a:off x="341313" y="6708754"/>
            <a:ext cx="780312"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FFFFFF"/>
              </a:solidFill>
              <a:latin typeface="Arial"/>
            </a:endParaRPr>
          </a:p>
        </p:txBody>
      </p:sp>
      <p:sp>
        <p:nvSpPr>
          <p:cNvPr id="39" name="Rounded Rectangle 38"/>
          <p:cNvSpPr/>
          <p:nvPr/>
        </p:nvSpPr>
        <p:spPr>
          <a:xfrm rot="10800000" flipH="1">
            <a:off x="8038251" y="8318270"/>
            <a:ext cx="780312"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FFFFFF"/>
              </a:solidFill>
              <a:latin typeface="Arial"/>
            </a:endParaRPr>
          </a:p>
        </p:txBody>
      </p:sp>
      <p:sp>
        <p:nvSpPr>
          <p:cNvPr id="41" name="Rounded Rectangle 40"/>
          <p:cNvSpPr/>
          <p:nvPr/>
        </p:nvSpPr>
        <p:spPr>
          <a:xfrm rot="10800000" flipH="1">
            <a:off x="8162249" y="1731819"/>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FFFFFF"/>
              </a:solidFill>
              <a:latin typeface="Arial"/>
            </a:endParaRPr>
          </a:p>
        </p:txBody>
      </p:sp>
      <p:sp>
        <p:nvSpPr>
          <p:cNvPr id="42" name="Rounded Rectangle 41"/>
          <p:cNvSpPr/>
          <p:nvPr/>
        </p:nvSpPr>
        <p:spPr>
          <a:xfrm rot="10800000" flipH="1">
            <a:off x="37709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FFFFFF"/>
              </a:solidFill>
              <a:latin typeface="Arial"/>
            </a:endParaRPr>
          </a:p>
        </p:txBody>
      </p:sp>
      <p:sp>
        <p:nvSpPr>
          <p:cNvPr id="85" name="Rectangle 84"/>
          <p:cNvSpPr/>
          <p:nvPr/>
        </p:nvSpPr>
        <p:spPr>
          <a:xfrm>
            <a:off x="0" y="2"/>
            <a:ext cx="9129008" cy="6378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FFFFFF"/>
              </a:solidFill>
              <a:latin typeface="Arial"/>
            </a:endParaRPr>
          </a:p>
        </p:txBody>
      </p:sp>
      <p:sp>
        <p:nvSpPr>
          <p:cNvPr id="48" name="Subtitle 2"/>
          <p:cNvSpPr>
            <a:spLocks noGrp="1"/>
          </p:cNvSpPr>
          <p:nvPr>
            <p:ph type="subTitle" idx="1" hasCustomPrompt="1"/>
          </p:nvPr>
        </p:nvSpPr>
        <p:spPr>
          <a:xfrm>
            <a:off x="236383" y="4464066"/>
            <a:ext cx="8112126" cy="384175"/>
          </a:xfrm>
        </p:spPr>
        <p:txBody>
          <a:bodyPr>
            <a:normAutofit/>
          </a:bodyPr>
          <a:lstStyle>
            <a:lvl1pPr marL="0" indent="0" algn="l">
              <a:buNone/>
              <a:defRPr lang="en-US" sz="2000" kern="1200" dirty="0">
                <a:solidFill>
                  <a:srgbClr val="6DB344"/>
                </a:solidFill>
                <a:latin typeface="+mj-lt"/>
                <a:ea typeface="+mn-ea"/>
                <a:cs typeface="+mn-cs"/>
              </a:defRPr>
            </a:lvl1pPr>
            <a:lvl2pPr marL="457148" indent="0" algn="ctr">
              <a:buNone/>
              <a:defRPr>
                <a:solidFill>
                  <a:schemeClr val="tx1">
                    <a:tint val="75000"/>
                  </a:schemeClr>
                </a:solidFill>
              </a:defRPr>
            </a:lvl2pPr>
            <a:lvl3pPr marL="914296" indent="0" algn="ctr">
              <a:buNone/>
              <a:defRPr>
                <a:solidFill>
                  <a:schemeClr val="tx1">
                    <a:tint val="75000"/>
                  </a:schemeClr>
                </a:solidFill>
              </a:defRPr>
            </a:lvl3pPr>
            <a:lvl4pPr marL="1371444" indent="0" algn="ctr">
              <a:buNone/>
              <a:defRPr>
                <a:solidFill>
                  <a:schemeClr val="tx1">
                    <a:tint val="75000"/>
                  </a:schemeClr>
                </a:solidFill>
              </a:defRPr>
            </a:lvl4pPr>
            <a:lvl5pPr marL="1828593" indent="0" algn="ctr">
              <a:buNone/>
              <a:defRPr>
                <a:solidFill>
                  <a:schemeClr val="tx1">
                    <a:tint val="75000"/>
                  </a:schemeClr>
                </a:solidFill>
              </a:defRPr>
            </a:lvl5pPr>
            <a:lvl6pPr marL="2285741" indent="0" algn="ctr">
              <a:buNone/>
              <a:defRPr>
                <a:solidFill>
                  <a:schemeClr val="tx1">
                    <a:tint val="75000"/>
                  </a:schemeClr>
                </a:solidFill>
              </a:defRPr>
            </a:lvl6pPr>
            <a:lvl7pPr marL="2742889" indent="0" algn="ctr">
              <a:buNone/>
              <a:defRPr>
                <a:solidFill>
                  <a:schemeClr val="tx1">
                    <a:tint val="75000"/>
                  </a:schemeClr>
                </a:solidFill>
              </a:defRPr>
            </a:lvl7pPr>
            <a:lvl8pPr marL="3200037" indent="0" algn="ctr">
              <a:buNone/>
              <a:defRPr>
                <a:solidFill>
                  <a:schemeClr val="tx1">
                    <a:tint val="75000"/>
                  </a:schemeClr>
                </a:solidFill>
              </a:defRPr>
            </a:lvl8pPr>
            <a:lvl9pPr marL="3657185" indent="0" algn="ctr">
              <a:buNone/>
              <a:defRPr>
                <a:solidFill>
                  <a:schemeClr val="tx1">
                    <a:tint val="75000"/>
                  </a:schemeClr>
                </a:solidFill>
              </a:defRPr>
            </a:lvl9pPr>
          </a:lstStyle>
          <a:p>
            <a:pPr marL="0" lvl="0" indent="0" algn="l" defTabSz="914296"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50" name="Title 1"/>
          <p:cNvSpPr>
            <a:spLocks noGrp="1"/>
          </p:cNvSpPr>
          <p:nvPr>
            <p:ph type="ctrTitle" hasCustomPrompt="1"/>
          </p:nvPr>
        </p:nvSpPr>
        <p:spPr>
          <a:xfrm>
            <a:off x="221396" y="1248231"/>
            <a:ext cx="8112125" cy="2907239"/>
          </a:xfrm>
        </p:spPr>
        <p:txBody>
          <a:bodyPr/>
          <a:lstStyle>
            <a:lvl1pPr algn="l" defTabSz="914296" rtl="0" eaLnBrk="1" latinLnBrk="0" hangingPunct="1">
              <a:lnSpc>
                <a:spcPct val="90000"/>
              </a:lnSpc>
              <a:spcBef>
                <a:spcPct val="0"/>
              </a:spcBef>
              <a:buNone/>
              <a:defRPr lang="en-US" sz="6000" b="0" kern="1200" spc="-200" baseline="0" dirty="0">
                <a:gradFill flip="none" rotWithShape="1">
                  <a:gsLst>
                    <a:gs pos="0">
                      <a:schemeClr val="tx1"/>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grpSp>
        <p:nvGrpSpPr>
          <p:cNvPr id="2" name="Group 67"/>
          <p:cNvGrpSpPr/>
          <p:nvPr/>
        </p:nvGrpSpPr>
        <p:grpSpPr>
          <a:xfrm>
            <a:off x="368799" y="311153"/>
            <a:ext cx="740523" cy="438358"/>
            <a:chOff x="609600" y="528537"/>
            <a:chExt cx="1444734" cy="763789"/>
          </a:xfrm>
          <a:gradFill flip="none" rotWithShape="1">
            <a:gsLst>
              <a:gs pos="11000">
                <a:schemeClr val="accent2"/>
              </a:gs>
              <a:gs pos="100000">
                <a:schemeClr val="accent5"/>
              </a:gs>
            </a:gsLst>
            <a:lin ang="2700000" scaled="1"/>
            <a:tileRect/>
          </a:gradFill>
        </p:grpSpPr>
        <p:sp>
          <p:nvSpPr>
            <p:cNvPr id="69" name="Rectangle 68"/>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latin typeface="Arial"/>
              </a:endParaRPr>
            </a:p>
          </p:txBody>
        </p:sp>
        <p:sp>
          <p:nvSpPr>
            <p:cNvPr id="70" name="Freeform 69"/>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latin typeface="Arial"/>
              </a:endParaRPr>
            </a:p>
          </p:txBody>
        </p:sp>
        <p:sp>
          <p:nvSpPr>
            <p:cNvPr id="71" name="Freeform 70"/>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latin typeface="Arial"/>
              </a:endParaRPr>
            </a:p>
          </p:txBody>
        </p:sp>
        <p:sp>
          <p:nvSpPr>
            <p:cNvPr id="72" name="Freeform 71"/>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latin typeface="Arial"/>
              </a:endParaRPr>
            </a:p>
          </p:txBody>
        </p:sp>
        <p:sp>
          <p:nvSpPr>
            <p:cNvPr id="73" name="Freeform 72"/>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latin typeface="Arial"/>
              </a:endParaRPr>
            </a:p>
          </p:txBody>
        </p:sp>
        <p:sp>
          <p:nvSpPr>
            <p:cNvPr id="74" name="Freeform 73"/>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latin typeface="Arial"/>
              </a:endParaRPr>
            </a:p>
          </p:txBody>
        </p:sp>
        <p:sp>
          <p:nvSpPr>
            <p:cNvPr id="75" name="Freeform 74"/>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76" name="Freeform 75"/>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77" name="Freeform 76"/>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78" name="Freeform 77"/>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latin typeface="Arial"/>
              </a:endParaRPr>
            </a:p>
          </p:txBody>
        </p:sp>
        <p:sp>
          <p:nvSpPr>
            <p:cNvPr id="79" name="Freeform 78"/>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80" name="Freeform 7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81" name="Freeform 8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82" name="Freeform 8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latin typeface="Arial"/>
              </a:endParaRPr>
            </a:p>
          </p:txBody>
        </p:sp>
      </p:grpSp>
      <p:sp>
        <p:nvSpPr>
          <p:cNvPr id="61" name="Rectangle 60"/>
          <p:cNvSpPr/>
          <p:nvPr/>
        </p:nvSpPr>
        <p:spPr>
          <a:xfrm>
            <a:off x="1" y="6541294"/>
            <a:ext cx="9129008" cy="316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FFFFFF"/>
              </a:solidFill>
              <a:latin typeface="Arial"/>
            </a:endParaRPr>
          </a:p>
        </p:txBody>
      </p:sp>
      <p:sp>
        <p:nvSpPr>
          <p:cNvPr id="53" name="Rectangle 4"/>
          <p:cNvSpPr>
            <a:spLocks noChangeArrowheads="1"/>
          </p:cNvSpPr>
          <p:nvPr/>
        </p:nvSpPr>
        <p:spPr bwMode="ltGray">
          <a:xfrm>
            <a:off x="251375" y="6586259"/>
            <a:ext cx="1944641" cy="175247"/>
          </a:xfrm>
          <a:prstGeom prst="rect">
            <a:avLst/>
          </a:prstGeom>
          <a:noFill/>
          <a:ln w="9525">
            <a:noFill/>
            <a:miter lim="800000"/>
            <a:headEnd/>
            <a:tailEnd/>
          </a:ln>
          <a:effectLst/>
        </p:spPr>
        <p:txBody>
          <a:bodyPr wrap="none" lIns="82115" tIns="41056" rIns="82115" bIns="41056" anchor="b" anchorCtr="1">
            <a:spAutoFit/>
          </a:bodyPr>
          <a:lstStyle/>
          <a:p>
            <a:pPr defTabSz="814295"/>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54" name="Rectangle 5"/>
          <p:cNvSpPr>
            <a:spLocks noChangeArrowheads="1"/>
          </p:cNvSpPr>
          <p:nvPr/>
        </p:nvSpPr>
        <p:spPr bwMode="ltGray">
          <a:xfrm>
            <a:off x="7789682" y="6584525"/>
            <a:ext cx="785971" cy="175247"/>
          </a:xfrm>
          <a:prstGeom prst="rect">
            <a:avLst/>
          </a:prstGeom>
          <a:noFill/>
          <a:ln w="9525">
            <a:noFill/>
            <a:miter lim="800000"/>
            <a:headEnd/>
            <a:tailEnd/>
          </a:ln>
          <a:effectLst/>
        </p:spPr>
        <p:txBody>
          <a:bodyPr wrap="none" lIns="82115" tIns="41056" rIns="82115" bIns="41056" anchor="b">
            <a:spAutoFit/>
          </a:bodyPr>
          <a:lstStyle/>
          <a:p>
            <a:pPr algn="r" defTabSz="814295"/>
            <a:r>
              <a:rPr lang="en-US" sz="600" dirty="0">
                <a:solidFill>
                  <a:srgbClr val="C0C0C0"/>
                </a:solidFill>
                <a:latin typeface="Arial"/>
              </a:rPr>
              <a:t>Cisco Confidential</a:t>
            </a:r>
          </a:p>
        </p:txBody>
      </p:sp>
      <p:sp>
        <p:nvSpPr>
          <p:cNvPr id="62" name="Rectangle 7"/>
          <p:cNvSpPr>
            <a:spLocks noChangeArrowheads="1"/>
          </p:cNvSpPr>
          <p:nvPr/>
        </p:nvSpPr>
        <p:spPr bwMode="ltGray">
          <a:xfrm>
            <a:off x="8640540" y="6580421"/>
            <a:ext cx="259872" cy="175247"/>
          </a:xfrm>
          <a:prstGeom prst="rect">
            <a:avLst/>
          </a:prstGeom>
          <a:noFill/>
          <a:ln w="9525" algn="ctr">
            <a:noFill/>
            <a:miter lim="800000"/>
            <a:headEnd/>
            <a:tailEnd/>
          </a:ln>
          <a:effectLst/>
        </p:spPr>
        <p:txBody>
          <a:bodyPr wrap="none" lIns="82115" tIns="41056" rIns="82115" bIns="41056" anchor="b">
            <a:spAutoFit/>
          </a:bodyPr>
          <a:lstStyle/>
          <a:p>
            <a:pPr algn="r" defTabSz="814295"/>
            <a:fld id="{DFCF27A5-1A5B-48D3-A060-2758FFBB1ADD}" type="slidenum">
              <a:rPr lang="en-US" sz="600">
                <a:solidFill>
                  <a:srgbClr val="C0C0C0"/>
                </a:solidFill>
                <a:latin typeface="Arial"/>
              </a:rPr>
              <a:pPr algn="r" defTabSz="814295"/>
              <a:t>‹#›</a:t>
            </a:fld>
            <a:endParaRPr lang="en-US" sz="600" dirty="0">
              <a:solidFill>
                <a:srgbClr val="C0C0C0"/>
              </a:solidFill>
              <a:latin typeface="Arial"/>
            </a:endParaRPr>
          </a:p>
        </p:txBody>
      </p:sp>
    </p:spTree>
    <p:extLst>
      <p:ext uri="{BB962C8B-B14F-4D97-AF65-F5344CB8AC3E}">
        <p14:creationId xmlns:p14="http://schemas.microsoft.com/office/powerpoint/2010/main" val="233670880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28"/>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29"/>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30"/>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31"/>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3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34"/>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35"/>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36"/>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37"/>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38"/>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39"/>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41"/>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42"/>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5"/>
                                        </p:tgtEl>
                                        <p:attrNameLst>
                                          <p:attrName>style.color</p:attrName>
                                        </p:attrNameLst>
                                      </p:cBhvr>
                                      <p:to>
                                        <a:srgbClr val="60CCCC"/>
                                      </p:to>
                                    </p:animClr>
                                    <p:animClr clrSpc="rgb" dir="cw">
                                      <p:cBhvr>
                                        <p:cTn id="33" dur="6650" autoRev="1" fill="hold"/>
                                        <p:tgtEl>
                                          <p:spTgt spid="45"/>
                                        </p:tgtEl>
                                        <p:attrNameLst>
                                          <p:attrName>fillcolor</p:attrName>
                                        </p:attrNameLst>
                                      </p:cBhvr>
                                      <p:to>
                                        <a:srgbClr val="60CCCC"/>
                                      </p:to>
                                    </p:animClr>
                                    <p:set>
                                      <p:cBhvr>
                                        <p:cTn id="34" dur="6650" autoRev="1" fill="hold"/>
                                        <p:tgtEl>
                                          <p:spTgt spid="45"/>
                                        </p:tgtEl>
                                        <p:attrNameLst>
                                          <p:attrName>fill.type</p:attrName>
                                        </p:attrNameLst>
                                      </p:cBhvr>
                                      <p:to>
                                        <p:strVal val="solid"/>
                                      </p:to>
                                    </p:set>
                                    <p:set>
                                      <p:cBhvr>
                                        <p:cTn id="35" dur="6650" autoRev="1" fill="hold"/>
                                        <p:tgtEl>
                                          <p:spTgt spid="45"/>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6"/>
                                        </p:tgtEl>
                                        <p:attrNameLst>
                                          <p:attrName>style.color</p:attrName>
                                        </p:attrNameLst>
                                      </p:cBhvr>
                                      <p:to>
                                        <a:srgbClr val="60CCCC"/>
                                      </p:to>
                                    </p:animClr>
                                    <p:animClr clrSpc="rgb" dir="cw">
                                      <p:cBhvr>
                                        <p:cTn id="38" dur="5350" autoRev="1" fill="hold"/>
                                        <p:tgtEl>
                                          <p:spTgt spid="46"/>
                                        </p:tgtEl>
                                        <p:attrNameLst>
                                          <p:attrName>fillcolor</p:attrName>
                                        </p:attrNameLst>
                                      </p:cBhvr>
                                      <p:to>
                                        <a:srgbClr val="60CCCC"/>
                                      </p:to>
                                    </p:animClr>
                                    <p:set>
                                      <p:cBhvr>
                                        <p:cTn id="39" dur="5350" autoRev="1" fill="hold"/>
                                        <p:tgtEl>
                                          <p:spTgt spid="46"/>
                                        </p:tgtEl>
                                        <p:attrNameLst>
                                          <p:attrName>fill.type</p:attrName>
                                        </p:attrNameLst>
                                      </p:cBhvr>
                                      <p:to>
                                        <p:strVal val="solid"/>
                                      </p:to>
                                    </p:set>
                                    <p:set>
                                      <p:cBhvr>
                                        <p:cTn id="40" dur="5350" autoRev="1" fill="hold"/>
                                        <p:tgtEl>
                                          <p:spTgt spid="46"/>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47"/>
                                        </p:tgtEl>
                                        <p:attrNameLst>
                                          <p:attrName>style.color</p:attrName>
                                        </p:attrNameLst>
                                      </p:cBhvr>
                                      <p:to>
                                        <a:srgbClr val="60CCCC"/>
                                      </p:to>
                                    </p:animClr>
                                    <p:animClr clrSpc="rgb" dir="cw">
                                      <p:cBhvr>
                                        <p:cTn id="43" dur="6650" autoRev="1" fill="hold"/>
                                        <p:tgtEl>
                                          <p:spTgt spid="47"/>
                                        </p:tgtEl>
                                        <p:attrNameLst>
                                          <p:attrName>fillcolor</p:attrName>
                                        </p:attrNameLst>
                                      </p:cBhvr>
                                      <p:to>
                                        <a:srgbClr val="60CCCC"/>
                                      </p:to>
                                    </p:animClr>
                                    <p:set>
                                      <p:cBhvr>
                                        <p:cTn id="44" dur="6650" autoRev="1" fill="hold"/>
                                        <p:tgtEl>
                                          <p:spTgt spid="47"/>
                                        </p:tgtEl>
                                        <p:attrNameLst>
                                          <p:attrName>fill.type</p:attrName>
                                        </p:attrNameLst>
                                      </p:cBhvr>
                                      <p:to>
                                        <p:strVal val="solid"/>
                                      </p:to>
                                    </p:set>
                                    <p:set>
                                      <p:cBhvr>
                                        <p:cTn id="45" dur="6650" autoRev="1" fill="hold"/>
                                        <p:tgtEl>
                                          <p:spTgt spid="4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6" grpId="0" animBg="1"/>
      <p:bldP spid="45" grpId="0" animBg="1"/>
      <p:bldP spid="33" grpId="0" animBg="1"/>
      <p:bldP spid="28" grpId="0" animBg="1"/>
      <p:bldP spid="29" grpId="0" animBg="1"/>
      <p:bldP spid="30" grpId="0" animBg="1"/>
      <p:bldP spid="31" grpId="0" animBg="1"/>
      <p:bldP spid="34" grpId="0" animBg="1"/>
      <p:bldP spid="35" grpId="0" animBg="1"/>
      <p:bldP spid="36" grpId="0" animBg="1"/>
      <p:bldP spid="37" grpId="0" animBg="1"/>
      <p:bldP spid="38" grpId="0" animBg="1"/>
      <p:bldP spid="39" grpId="0" animBg="1"/>
      <p:bldP spid="41" grpId="0" animBg="1"/>
      <p:bldP spid="42"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4_Bullet_Title only">
    <p:spTree>
      <p:nvGrpSpPr>
        <p:cNvPr id="1" name=""/>
        <p:cNvGrpSpPr/>
        <p:nvPr/>
      </p:nvGrpSpPr>
      <p:grpSpPr>
        <a:xfrm>
          <a:off x="0" y="0"/>
          <a:ext cx="0" cy="0"/>
          <a:chOff x="0" y="0"/>
          <a:chExt cx="0" cy="0"/>
        </a:xfrm>
      </p:grpSpPr>
      <p:sp>
        <p:nvSpPr>
          <p:cNvPr id="3" name="Rectangle 2"/>
          <p:cNvSpPr/>
          <p:nvPr userDrawn="1"/>
        </p:nvSpPr>
        <p:spPr>
          <a:xfrm>
            <a:off x="280239" y="6275447"/>
            <a:ext cx="8723671" cy="31709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1257" tIns="35630" rIns="71257" bIns="35630" rtlCol="0" anchor="ctr"/>
          <a:lstStyle/>
          <a:p>
            <a:pPr algn="ctr" defTabSz="712611"/>
            <a:endParaRPr lang="en-US" sz="1500" dirty="0" smtClean="0">
              <a:solidFill>
                <a:srgbClr val="FFFFFF"/>
              </a:solidFill>
              <a:latin typeface="Arial"/>
            </a:endParaRPr>
          </a:p>
        </p:txBody>
      </p:sp>
      <p:grpSp>
        <p:nvGrpSpPr>
          <p:cNvPr id="4" name="Group 3"/>
          <p:cNvGrpSpPr/>
          <p:nvPr userDrawn="1"/>
        </p:nvGrpSpPr>
        <p:grpSpPr>
          <a:xfrm>
            <a:off x="1" y="1814789"/>
            <a:ext cx="9144000" cy="5043214"/>
            <a:chOff x="0" y="1816100"/>
            <a:chExt cx="12188825" cy="5041899"/>
          </a:xfrm>
        </p:grpSpPr>
        <p:pic>
          <p:nvPicPr>
            <p:cNvPr id="5" name="Picture 3" descr="\\.PSF\.Mac\Volumes\16GB_FLASH\Matrix_Pattern1.png"/>
            <p:cNvPicPr>
              <a:picLocks noChangeAspect="1" noChangeArrowheads="1"/>
            </p:cNvPicPr>
            <p:nvPr userDrawn="1"/>
          </p:nvPicPr>
          <p:blipFill>
            <a:blip r:embed="rId2" cstate="print">
              <a:lum bright="-39000"/>
            </a:blip>
            <a:srcRect/>
            <a:stretch>
              <a:fillRect/>
            </a:stretch>
          </p:blipFill>
          <p:spPr bwMode="auto">
            <a:xfrm>
              <a:off x="0" y="1816100"/>
              <a:ext cx="12188825" cy="5041899"/>
            </a:xfrm>
            <a:prstGeom prst="rect">
              <a:avLst/>
            </a:prstGeom>
            <a:noFill/>
          </p:spPr>
        </p:pic>
        <p:pic>
          <p:nvPicPr>
            <p:cNvPr id="6" name="Picture 3" descr="\\.PSF\.Mac\Volumes\16GB_FLASH\Matrix_Pattern1.png"/>
            <p:cNvPicPr>
              <a:picLocks noChangeAspect="1" noChangeArrowheads="1"/>
            </p:cNvPicPr>
            <p:nvPr userDrawn="1"/>
          </p:nvPicPr>
          <p:blipFill>
            <a:blip r:embed="rId2" cstate="print">
              <a:lum bright="-39000"/>
            </a:blip>
            <a:srcRect/>
            <a:stretch>
              <a:fillRect/>
            </a:stretch>
          </p:blipFill>
          <p:spPr bwMode="auto">
            <a:xfrm>
              <a:off x="0" y="1816100"/>
              <a:ext cx="12188825" cy="5041899"/>
            </a:xfrm>
            <a:prstGeom prst="rect">
              <a:avLst/>
            </a:prstGeom>
            <a:noFill/>
          </p:spPr>
        </p:pic>
      </p:grpSp>
      <p:sp>
        <p:nvSpPr>
          <p:cNvPr id="2" name="Title 1"/>
          <p:cNvSpPr>
            <a:spLocks noGrp="1"/>
          </p:cNvSpPr>
          <p:nvPr>
            <p:ph type="title"/>
          </p:nvPr>
        </p:nvSpPr>
        <p:spPr>
          <a:xfrm>
            <a:off x="229717" y="432215"/>
            <a:ext cx="8588861" cy="1121664"/>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7205430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Title Slide-animated bar">
    <p:spTree>
      <p:nvGrpSpPr>
        <p:cNvPr id="1" name=""/>
        <p:cNvGrpSpPr/>
        <p:nvPr/>
      </p:nvGrpSpPr>
      <p:grpSpPr>
        <a:xfrm>
          <a:off x="0" y="0"/>
          <a:ext cx="0" cy="0"/>
          <a:chOff x="0" y="0"/>
          <a:chExt cx="0" cy="0"/>
        </a:xfrm>
      </p:grpSpPr>
      <p:pic>
        <p:nvPicPr>
          <p:cNvPr id="51" name="Picture 50" descr="bottom bar.jpg"/>
          <p:cNvPicPr>
            <a:picLocks noChangeAspect="1"/>
          </p:cNvPicPr>
          <p:nvPr/>
        </p:nvPicPr>
        <p:blipFill>
          <a:blip r:embed="rId2" cstate="print"/>
          <a:stretch>
            <a:fillRect/>
          </a:stretch>
        </p:blipFill>
        <p:spPr>
          <a:xfrm>
            <a:off x="333375" y="6374862"/>
            <a:ext cx="8477250" cy="171450"/>
          </a:xfrm>
          <a:prstGeom prst="rect">
            <a:avLst/>
          </a:prstGeom>
        </p:spPr>
      </p:pic>
      <p:pic>
        <p:nvPicPr>
          <p:cNvPr id="43" name="Picture 42" descr="bottom bar.jpg"/>
          <p:cNvPicPr>
            <a:picLocks noChangeAspect="1"/>
          </p:cNvPicPr>
          <p:nvPr/>
        </p:nvPicPr>
        <p:blipFill>
          <a:blip r:embed="rId2" cstate="print"/>
          <a:stretch>
            <a:fillRect/>
          </a:stretch>
        </p:blipFill>
        <p:spPr>
          <a:xfrm>
            <a:off x="333375" y="6374862"/>
            <a:ext cx="8477250" cy="171450"/>
          </a:xfrm>
          <a:prstGeom prst="rect">
            <a:avLst/>
          </a:prstGeom>
        </p:spPr>
      </p:pic>
      <p:sp>
        <p:nvSpPr>
          <p:cNvPr id="47" name="Rectangle 46"/>
          <p:cNvSpPr/>
          <p:nvPr/>
        </p:nvSpPr>
        <p:spPr>
          <a:xfrm>
            <a:off x="3405352" y="5948636"/>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6" name="Rectangle 45"/>
          <p:cNvSpPr/>
          <p:nvPr/>
        </p:nvSpPr>
        <p:spPr>
          <a:xfrm>
            <a:off x="1460939" y="5948636"/>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5" name="Rectangle 44"/>
          <p:cNvSpPr/>
          <p:nvPr/>
        </p:nvSpPr>
        <p:spPr>
          <a:xfrm>
            <a:off x="4771697" y="5948636"/>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33" name="Rounded Rectangle 32"/>
          <p:cNvSpPr/>
          <p:nvPr/>
        </p:nvSpPr>
        <p:spPr>
          <a:xfrm rot="10800000" flipH="1">
            <a:off x="2856506" y="831272"/>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8" name="Rounded Rectangle 27"/>
          <p:cNvSpPr/>
          <p:nvPr/>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9" name="Rounded Rectangle 28"/>
          <p:cNvSpPr/>
          <p:nvPr/>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30" name="Rounded Rectangle 29"/>
          <p:cNvSpPr/>
          <p:nvPr/>
        </p:nvSpPr>
        <p:spPr>
          <a:xfrm rot="10800000" flipH="1">
            <a:off x="5869870" y="6614159"/>
            <a:ext cx="780312"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31" name="Rounded Rectangle 30"/>
          <p:cNvSpPr/>
          <p:nvPr/>
        </p:nvSpPr>
        <p:spPr>
          <a:xfrm rot="10800000" flipH="1">
            <a:off x="6933206" y="661416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solidFill>
                <a:srgbClr val="0096D6"/>
              </a:solidFill>
              <a:latin typeface="Arial"/>
            </a:endParaRPr>
          </a:p>
        </p:txBody>
      </p:sp>
      <p:sp>
        <p:nvSpPr>
          <p:cNvPr id="34" name="Rounded Rectangle 33"/>
          <p:cNvSpPr/>
          <p:nvPr/>
        </p:nvSpPr>
        <p:spPr>
          <a:xfrm rot="10800000" flipH="1">
            <a:off x="2191486" y="6719450"/>
            <a:ext cx="66254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35" name="Rounded Rectangle 34"/>
          <p:cNvSpPr/>
          <p:nvPr/>
        </p:nvSpPr>
        <p:spPr>
          <a:xfrm rot="10800000" flipH="1">
            <a:off x="2794161" y="6668595"/>
            <a:ext cx="779356" cy="5546310"/>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36" name="Rounded Rectangle 35"/>
          <p:cNvSpPr/>
          <p:nvPr/>
        </p:nvSpPr>
        <p:spPr>
          <a:xfrm rot="10800000" flipH="1">
            <a:off x="4920834" y="1025236"/>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37" name="Rounded Rectangle 36"/>
          <p:cNvSpPr/>
          <p:nvPr/>
        </p:nvSpPr>
        <p:spPr>
          <a:xfrm rot="10800000" flipH="1">
            <a:off x="539188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38" name="Rounded Rectangle 37"/>
          <p:cNvSpPr/>
          <p:nvPr/>
        </p:nvSpPr>
        <p:spPr>
          <a:xfrm rot="10800000" flipH="1">
            <a:off x="341313" y="6708752"/>
            <a:ext cx="780312"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39" name="Rounded Rectangle 38"/>
          <p:cNvSpPr/>
          <p:nvPr/>
        </p:nvSpPr>
        <p:spPr>
          <a:xfrm rot="10800000" flipH="1">
            <a:off x="8038251" y="8318268"/>
            <a:ext cx="780312"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1" name="Rounded Rectangle 40"/>
          <p:cNvSpPr/>
          <p:nvPr/>
        </p:nvSpPr>
        <p:spPr>
          <a:xfrm rot="10800000" flipH="1">
            <a:off x="816224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2" name="Rounded Rectangle 41"/>
          <p:cNvSpPr/>
          <p:nvPr/>
        </p:nvSpPr>
        <p:spPr>
          <a:xfrm rot="10800000" flipH="1">
            <a:off x="37709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85" name="Rectangle 84"/>
          <p:cNvSpPr/>
          <p:nvPr/>
        </p:nvSpPr>
        <p:spPr>
          <a:xfrm>
            <a:off x="0" y="0"/>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4" name="Rectangle 43"/>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53"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54"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55"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101" name="Rectangle 100"/>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102"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103"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04"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109" name="Rectangle 108"/>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110"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111"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12"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grpSp>
        <p:nvGrpSpPr>
          <p:cNvPr id="2" name="Group 67"/>
          <p:cNvGrpSpPr/>
          <p:nvPr/>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69" name="Rectangle 68"/>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latin typeface="Arial"/>
              </a:endParaRPr>
            </a:p>
          </p:txBody>
        </p:sp>
        <p:sp>
          <p:nvSpPr>
            <p:cNvPr id="70" name="Freeform 69"/>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latin typeface="Arial"/>
              </a:endParaRPr>
            </a:p>
          </p:txBody>
        </p:sp>
        <p:sp>
          <p:nvSpPr>
            <p:cNvPr id="71" name="Freeform 70"/>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latin typeface="Arial"/>
              </a:endParaRPr>
            </a:p>
          </p:txBody>
        </p:sp>
        <p:sp>
          <p:nvSpPr>
            <p:cNvPr id="72" name="Freeform 71"/>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latin typeface="Arial"/>
              </a:endParaRPr>
            </a:p>
          </p:txBody>
        </p:sp>
        <p:sp>
          <p:nvSpPr>
            <p:cNvPr id="73" name="Freeform 72"/>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latin typeface="Arial"/>
              </a:endParaRPr>
            </a:p>
          </p:txBody>
        </p:sp>
        <p:sp>
          <p:nvSpPr>
            <p:cNvPr id="74" name="Freeform 73"/>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latin typeface="Arial"/>
              </a:endParaRPr>
            </a:p>
          </p:txBody>
        </p:sp>
        <p:sp>
          <p:nvSpPr>
            <p:cNvPr id="75" name="Freeform 74"/>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76" name="Freeform 75"/>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77" name="Freeform 76"/>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78" name="Freeform 77"/>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latin typeface="Arial"/>
              </a:endParaRPr>
            </a:p>
          </p:txBody>
        </p:sp>
        <p:sp>
          <p:nvSpPr>
            <p:cNvPr id="79" name="Freeform 78"/>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80" name="Freeform 7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81" name="Freeform 8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82" name="Freeform 8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latin typeface="Arial"/>
              </a:endParaRPr>
            </a:p>
          </p:txBody>
        </p:sp>
      </p:grpSp>
      <p:sp>
        <p:nvSpPr>
          <p:cNvPr id="57" name="Rectangle 56"/>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59"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60"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56"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48" name="Subtitle 2"/>
          <p:cNvSpPr>
            <a:spLocks noGrp="1"/>
          </p:cNvSpPr>
          <p:nvPr>
            <p:ph type="subTitle" idx="1" hasCustomPrompt="1"/>
          </p:nvPr>
        </p:nvSpPr>
        <p:spPr>
          <a:xfrm>
            <a:off x="236383" y="4464066"/>
            <a:ext cx="8112126" cy="384175"/>
          </a:xfrm>
        </p:spPr>
        <p:txBody>
          <a:bodyPr>
            <a:norm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50" name="Title 1"/>
          <p:cNvSpPr>
            <a:spLocks noGrp="1"/>
          </p:cNvSpPr>
          <p:nvPr>
            <p:ph type="ctrTitle" hasCustomPrompt="1"/>
          </p:nvPr>
        </p:nvSpPr>
        <p:spPr>
          <a:xfrm>
            <a:off x="221393" y="1248229"/>
            <a:ext cx="8112125" cy="2907239"/>
          </a:xfrm>
        </p:spPr>
        <p:txBody>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Tree>
    <p:extLst>
      <p:ext uri="{BB962C8B-B14F-4D97-AF65-F5344CB8AC3E}">
        <p14:creationId xmlns:p14="http://schemas.microsoft.com/office/powerpoint/2010/main" val="277713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28"/>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29"/>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30"/>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31"/>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3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34"/>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35"/>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36"/>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37"/>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38"/>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39"/>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41"/>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42"/>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5"/>
                                        </p:tgtEl>
                                        <p:attrNameLst>
                                          <p:attrName>style.color</p:attrName>
                                        </p:attrNameLst>
                                      </p:cBhvr>
                                      <p:to>
                                        <a:srgbClr val="60CCCC"/>
                                      </p:to>
                                    </p:animClr>
                                    <p:animClr clrSpc="rgb" dir="cw">
                                      <p:cBhvr>
                                        <p:cTn id="33" dur="6650" autoRev="1" fill="hold"/>
                                        <p:tgtEl>
                                          <p:spTgt spid="45"/>
                                        </p:tgtEl>
                                        <p:attrNameLst>
                                          <p:attrName>fillcolor</p:attrName>
                                        </p:attrNameLst>
                                      </p:cBhvr>
                                      <p:to>
                                        <a:srgbClr val="60CCCC"/>
                                      </p:to>
                                    </p:animClr>
                                    <p:set>
                                      <p:cBhvr>
                                        <p:cTn id="34" dur="6650" autoRev="1" fill="hold"/>
                                        <p:tgtEl>
                                          <p:spTgt spid="45"/>
                                        </p:tgtEl>
                                        <p:attrNameLst>
                                          <p:attrName>fill.type</p:attrName>
                                        </p:attrNameLst>
                                      </p:cBhvr>
                                      <p:to>
                                        <p:strVal val="solid"/>
                                      </p:to>
                                    </p:set>
                                    <p:set>
                                      <p:cBhvr>
                                        <p:cTn id="35" dur="6650" autoRev="1" fill="hold"/>
                                        <p:tgtEl>
                                          <p:spTgt spid="45"/>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6"/>
                                        </p:tgtEl>
                                        <p:attrNameLst>
                                          <p:attrName>style.color</p:attrName>
                                        </p:attrNameLst>
                                      </p:cBhvr>
                                      <p:to>
                                        <a:srgbClr val="60CCCC"/>
                                      </p:to>
                                    </p:animClr>
                                    <p:animClr clrSpc="rgb" dir="cw">
                                      <p:cBhvr>
                                        <p:cTn id="38" dur="5350" autoRev="1" fill="hold"/>
                                        <p:tgtEl>
                                          <p:spTgt spid="46"/>
                                        </p:tgtEl>
                                        <p:attrNameLst>
                                          <p:attrName>fillcolor</p:attrName>
                                        </p:attrNameLst>
                                      </p:cBhvr>
                                      <p:to>
                                        <a:srgbClr val="60CCCC"/>
                                      </p:to>
                                    </p:animClr>
                                    <p:set>
                                      <p:cBhvr>
                                        <p:cTn id="39" dur="5350" autoRev="1" fill="hold"/>
                                        <p:tgtEl>
                                          <p:spTgt spid="46"/>
                                        </p:tgtEl>
                                        <p:attrNameLst>
                                          <p:attrName>fill.type</p:attrName>
                                        </p:attrNameLst>
                                      </p:cBhvr>
                                      <p:to>
                                        <p:strVal val="solid"/>
                                      </p:to>
                                    </p:set>
                                    <p:set>
                                      <p:cBhvr>
                                        <p:cTn id="40" dur="5350" autoRev="1" fill="hold"/>
                                        <p:tgtEl>
                                          <p:spTgt spid="46"/>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47"/>
                                        </p:tgtEl>
                                        <p:attrNameLst>
                                          <p:attrName>style.color</p:attrName>
                                        </p:attrNameLst>
                                      </p:cBhvr>
                                      <p:to>
                                        <a:srgbClr val="60CCCC"/>
                                      </p:to>
                                    </p:animClr>
                                    <p:animClr clrSpc="rgb" dir="cw">
                                      <p:cBhvr>
                                        <p:cTn id="43" dur="6650" autoRev="1" fill="hold"/>
                                        <p:tgtEl>
                                          <p:spTgt spid="47"/>
                                        </p:tgtEl>
                                        <p:attrNameLst>
                                          <p:attrName>fillcolor</p:attrName>
                                        </p:attrNameLst>
                                      </p:cBhvr>
                                      <p:to>
                                        <a:srgbClr val="60CCCC"/>
                                      </p:to>
                                    </p:animClr>
                                    <p:set>
                                      <p:cBhvr>
                                        <p:cTn id="44" dur="6650" autoRev="1" fill="hold"/>
                                        <p:tgtEl>
                                          <p:spTgt spid="47"/>
                                        </p:tgtEl>
                                        <p:attrNameLst>
                                          <p:attrName>fill.type</p:attrName>
                                        </p:attrNameLst>
                                      </p:cBhvr>
                                      <p:to>
                                        <p:strVal val="solid"/>
                                      </p:to>
                                    </p:set>
                                    <p:set>
                                      <p:cBhvr>
                                        <p:cTn id="45" dur="6650" autoRev="1" fill="hold"/>
                                        <p:tgtEl>
                                          <p:spTgt spid="4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6" grpId="0" animBg="1"/>
      <p:bldP spid="45" grpId="0" animBg="1"/>
      <p:bldP spid="33" grpId="0" animBg="1"/>
      <p:bldP spid="28" grpId="0" animBg="1"/>
      <p:bldP spid="29" grpId="0" animBg="1"/>
      <p:bldP spid="30" grpId="0" animBg="1"/>
      <p:bldP spid="31" grpId="0" animBg="1"/>
      <p:bldP spid="34" grpId="0" animBg="1"/>
      <p:bldP spid="35" grpId="0" animBg="1"/>
      <p:bldP spid="36" grpId="0" animBg="1"/>
      <p:bldP spid="37" grpId="0" animBg="1"/>
      <p:bldP spid="38" grpId="0" animBg="1"/>
      <p:bldP spid="39" grpId="0" animBg="1"/>
      <p:bldP spid="41" grpId="0" animBg="1"/>
      <p:bldP spid="42"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1_Title Slide-animated bar_static">
    <p:spTree>
      <p:nvGrpSpPr>
        <p:cNvPr id="1" name=""/>
        <p:cNvGrpSpPr/>
        <p:nvPr/>
      </p:nvGrpSpPr>
      <p:grpSpPr>
        <a:xfrm>
          <a:off x="0" y="0"/>
          <a:ext cx="0" cy="0"/>
          <a:chOff x="0" y="0"/>
          <a:chExt cx="0" cy="0"/>
        </a:xfrm>
      </p:grpSpPr>
      <p:pic>
        <p:nvPicPr>
          <p:cNvPr id="51" name="Picture 50" descr="bottom bar.jpg"/>
          <p:cNvPicPr>
            <a:picLocks noChangeAspect="1"/>
          </p:cNvPicPr>
          <p:nvPr/>
        </p:nvPicPr>
        <p:blipFill>
          <a:blip r:embed="rId2" cstate="print"/>
          <a:stretch>
            <a:fillRect/>
          </a:stretch>
        </p:blipFill>
        <p:spPr>
          <a:xfrm>
            <a:off x="333375" y="6374862"/>
            <a:ext cx="8477250" cy="171450"/>
          </a:xfrm>
          <a:prstGeom prst="rect">
            <a:avLst/>
          </a:prstGeom>
        </p:spPr>
      </p:pic>
      <p:pic>
        <p:nvPicPr>
          <p:cNvPr id="43" name="Picture 42" descr="bottom bar.jpg"/>
          <p:cNvPicPr>
            <a:picLocks noChangeAspect="1"/>
          </p:cNvPicPr>
          <p:nvPr/>
        </p:nvPicPr>
        <p:blipFill>
          <a:blip r:embed="rId2" cstate="print"/>
          <a:stretch>
            <a:fillRect/>
          </a:stretch>
        </p:blipFill>
        <p:spPr>
          <a:xfrm>
            <a:off x="333375" y="6374862"/>
            <a:ext cx="8477250" cy="171450"/>
          </a:xfrm>
          <a:prstGeom prst="rect">
            <a:avLst/>
          </a:prstGeom>
        </p:spPr>
      </p:pic>
      <p:sp>
        <p:nvSpPr>
          <p:cNvPr id="47" name="Rectangle 46"/>
          <p:cNvSpPr/>
          <p:nvPr/>
        </p:nvSpPr>
        <p:spPr>
          <a:xfrm>
            <a:off x="3405352" y="5562600"/>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6" name="Rectangle 45"/>
          <p:cNvSpPr/>
          <p:nvPr/>
        </p:nvSpPr>
        <p:spPr>
          <a:xfrm>
            <a:off x="1460939" y="5638800"/>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5" name="Rectangle 44"/>
          <p:cNvSpPr/>
          <p:nvPr/>
        </p:nvSpPr>
        <p:spPr>
          <a:xfrm>
            <a:off x="4771697" y="5562600"/>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33" name="Rounded Rectangle 32"/>
          <p:cNvSpPr/>
          <p:nvPr/>
        </p:nvSpPr>
        <p:spPr>
          <a:xfrm rot="10800000" flipH="1">
            <a:off x="2856506" y="831272"/>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8" name="Rounded Rectangle 27"/>
          <p:cNvSpPr/>
          <p:nvPr/>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9" name="Rounded Rectangle 28"/>
          <p:cNvSpPr/>
          <p:nvPr/>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solidFill>
                <a:srgbClr val="0096D6"/>
              </a:solidFill>
              <a:latin typeface="Arial"/>
            </a:endParaRPr>
          </a:p>
        </p:txBody>
      </p:sp>
      <p:sp>
        <p:nvSpPr>
          <p:cNvPr id="36" name="Rounded Rectangle 35"/>
          <p:cNvSpPr/>
          <p:nvPr/>
        </p:nvSpPr>
        <p:spPr>
          <a:xfrm rot="10800000" flipH="1">
            <a:off x="4920834" y="1025236"/>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37" name="Rounded Rectangle 36"/>
          <p:cNvSpPr/>
          <p:nvPr/>
        </p:nvSpPr>
        <p:spPr>
          <a:xfrm rot="10800000" flipH="1">
            <a:off x="539188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1" name="Rounded Rectangle 40"/>
          <p:cNvSpPr/>
          <p:nvPr/>
        </p:nvSpPr>
        <p:spPr>
          <a:xfrm rot="10800000" flipH="1">
            <a:off x="816224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2" name="Rounded Rectangle 41"/>
          <p:cNvSpPr/>
          <p:nvPr/>
        </p:nvSpPr>
        <p:spPr>
          <a:xfrm rot="10800000" flipH="1">
            <a:off x="37709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85" name="Rectangle 84"/>
          <p:cNvSpPr/>
          <p:nvPr/>
        </p:nvSpPr>
        <p:spPr>
          <a:xfrm>
            <a:off x="14992" y="0"/>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4" name="Rectangle 43"/>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53"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54"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55"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101" name="Rectangle 100"/>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102"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103"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04"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48" name="Subtitle 2"/>
          <p:cNvSpPr>
            <a:spLocks noGrp="1"/>
          </p:cNvSpPr>
          <p:nvPr>
            <p:ph type="subTitle" idx="1" hasCustomPrompt="1"/>
          </p:nvPr>
        </p:nvSpPr>
        <p:spPr>
          <a:xfrm>
            <a:off x="236383" y="4464066"/>
            <a:ext cx="8112126" cy="384175"/>
          </a:xfrm>
        </p:spPr>
        <p:txBody>
          <a:bodyPr>
            <a:norm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50" name="Title 1"/>
          <p:cNvSpPr>
            <a:spLocks noGrp="1"/>
          </p:cNvSpPr>
          <p:nvPr>
            <p:ph type="ctrTitle" hasCustomPrompt="1"/>
          </p:nvPr>
        </p:nvSpPr>
        <p:spPr>
          <a:xfrm>
            <a:off x="221393" y="1248229"/>
            <a:ext cx="8112125" cy="2907239"/>
          </a:xfrm>
        </p:spPr>
        <p:txBody>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109" name="Rectangle 108"/>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110"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111"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12"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grpSp>
        <p:nvGrpSpPr>
          <p:cNvPr id="2" name="Group 67"/>
          <p:cNvGrpSpPr/>
          <p:nvPr/>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69" name="Rectangle 68"/>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latin typeface="Arial"/>
              </a:endParaRPr>
            </a:p>
          </p:txBody>
        </p:sp>
        <p:sp>
          <p:nvSpPr>
            <p:cNvPr id="70" name="Freeform 69"/>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latin typeface="Arial"/>
              </a:endParaRPr>
            </a:p>
          </p:txBody>
        </p:sp>
        <p:sp>
          <p:nvSpPr>
            <p:cNvPr id="71" name="Freeform 70"/>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latin typeface="Arial"/>
              </a:endParaRPr>
            </a:p>
          </p:txBody>
        </p:sp>
        <p:sp>
          <p:nvSpPr>
            <p:cNvPr id="72" name="Freeform 71"/>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latin typeface="Arial"/>
              </a:endParaRPr>
            </a:p>
          </p:txBody>
        </p:sp>
        <p:sp>
          <p:nvSpPr>
            <p:cNvPr id="73" name="Freeform 72"/>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latin typeface="Arial"/>
              </a:endParaRPr>
            </a:p>
          </p:txBody>
        </p:sp>
        <p:sp>
          <p:nvSpPr>
            <p:cNvPr id="74" name="Freeform 73"/>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latin typeface="Arial"/>
              </a:endParaRPr>
            </a:p>
          </p:txBody>
        </p:sp>
        <p:sp>
          <p:nvSpPr>
            <p:cNvPr id="75" name="Freeform 74"/>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76" name="Freeform 75"/>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77" name="Freeform 76"/>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78" name="Freeform 77"/>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latin typeface="Arial"/>
              </a:endParaRPr>
            </a:p>
          </p:txBody>
        </p:sp>
        <p:sp>
          <p:nvSpPr>
            <p:cNvPr id="79" name="Freeform 78"/>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80" name="Freeform 7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81" name="Freeform 8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82" name="Freeform 8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latin typeface="Arial"/>
              </a:endParaRPr>
            </a:p>
          </p:txBody>
        </p:sp>
      </p:grpSp>
      <p:sp>
        <p:nvSpPr>
          <p:cNvPr id="57" name="Rectangle 56"/>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59"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60"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56"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Tree>
    <p:extLst>
      <p:ext uri="{BB962C8B-B14F-4D97-AF65-F5344CB8AC3E}">
        <p14:creationId xmlns:p14="http://schemas.microsoft.com/office/powerpoint/2010/main" val="258774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9" name="Rounded Rectangle 28"/>
          <p:cNvSpPr/>
          <p:nvPr/>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30" name="Rounded Rectangle 29"/>
          <p:cNvSpPr/>
          <p:nvPr/>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31" name="Rounded Rectangle 30"/>
          <p:cNvSpPr/>
          <p:nvPr/>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32" name="Rounded Rectangle 31"/>
          <p:cNvSpPr/>
          <p:nvPr/>
        </p:nvSpPr>
        <p:spPr>
          <a:xfrm>
            <a:off x="6585483"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33" name="Rounded Rectangle 32"/>
          <p:cNvSpPr/>
          <p:nvPr/>
        </p:nvSpPr>
        <p:spPr>
          <a:xfrm>
            <a:off x="8105451"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34" name="Rounded Rectangle 33"/>
          <p:cNvSpPr/>
          <p:nvPr/>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 name="Title 1"/>
          <p:cNvSpPr>
            <a:spLocks noGrp="1"/>
          </p:cNvSpPr>
          <p:nvPr>
            <p:ph type="ctrTitle" hasCustomPrompt="1"/>
          </p:nvPr>
        </p:nvSpPr>
        <p:spPr>
          <a:xfrm>
            <a:off x="221393" y="1236689"/>
            <a:ext cx="8112125" cy="2918779"/>
          </a:xfrm>
        </p:spPr>
        <p:txBody>
          <a:bodyPr/>
          <a:lstStyle>
            <a:lvl1pPr>
              <a:lnSpc>
                <a:spcPct val="90000"/>
              </a:lnSpc>
              <a:defRPr sz="6000" b="0" spc="-200" baseline="0">
                <a:solidFill>
                  <a:schemeClr val="bg1"/>
                </a:solidFill>
                <a:latin typeface="+mj-lt"/>
              </a:defRPr>
            </a:lvl1pPr>
          </a:lstStyle>
          <a:p>
            <a:r>
              <a:rPr lang="en-US" dirty="0" smtClean="0"/>
              <a:t>Presentation Title Goes Here</a:t>
            </a:r>
            <a:endParaRPr lang="en-US" dirty="0"/>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latin typeface="Arial"/>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latin typeface="Arial"/>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latin typeface="Arial"/>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latin typeface="Arial"/>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latin typeface="Arial"/>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latin typeface="Arial"/>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latin typeface="Arial"/>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latin typeface="Arial"/>
              </a:endParaRPr>
            </a:p>
          </p:txBody>
        </p:sp>
      </p:grpSp>
      <p:sp>
        <p:nvSpPr>
          <p:cNvPr id="3" name="Subtitle 2"/>
          <p:cNvSpPr>
            <a:spLocks noGrp="1"/>
          </p:cNvSpPr>
          <p:nvPr>
            <p:ph type="subTitle" idx="1" hasCustomPrompt="1"/>
          </p:nvPr>
        </p:nvSpPr>
        <p:spPr>
          <a:xfrm>
            <a:off x="236383" y="4464068"/>
            <a:ext cx="811212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58"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59"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36"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2010 Cisco and/or its affiliates. All rights reserved.</a:t>
            </a:r>
            <a:endParaRPr lang="en-US" sz="600" dirty="0">
              <a:solidFill>
                <a:srgbClr val="FFFFFF"/>
              </a:solidFill>
              <a:latin typeface="Arial"/>
            </a:endParaRPr>
          </a:p>
        </p:txBody>
      </p:sp>
    </p:spTree>
    <p:extLst>
      <p:ext uri="{BB962C8B-B14F-4D97-AF65-F5344CB8AC3E}">
        <p14:creationId xmlns:p14="http://schemas.microsoft.com/office/powerpoint/2010/main" val="185984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33"/>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32"/>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34"/>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31"/>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30"/>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2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1_Title Slide solid gradient_static">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37" name="Rounded Rectangle 36"/>
          <p:cNvSpPr/>
          <p:nvPr/>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38" name="Rounded Rectangle 37"/>
          <p:cNvSpPr/>
          <p:nvPr/>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39" name="Rounded Rectangle 38"/>
          <p:cNvSpPr/>
          <p:nvPr/>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0" name="Rounded Rectangle 39"/>
          <p:cNvSpPr/>
          <p:nvPr/>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1" name="Rounded Rectangle 40"/>
          <p:cNvSpPr/>
          <p:nvPr/>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2" name="Rounded Rectangle 41"/>
          <p:cNvSpPr/>
          <p:nvPr/>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 name="Title 1"/>
          <p:cNvSpPr>
            <a:spLocks noGrp="1"/>
          </p:cNvSpPr>
          <p:nvPr>
            <p:ph type="ctrTitle" hasCustomPrompt="1"/>
          </p:nvPr>
        </p:nvSpPr>
        <p:spPr>
          <a:xfrm>
            <a:off x="221393" y="1236689"/>
            <a:ext cx="8112125" cy="2918779"/>
          </a:xfrm>
        </p:spPr>
        <p:txBody>
          <a:bodyPr/>
          <a:lstStyle>
            <a:lvl1pPr>
              <a:lnSpc>
                <a:spcPct val="90000"/>
              </a:lnSpc>
              <a:defRPr sz="6000" b="0" spc="-200" baseline="0">
                <a:solidFill>
                  <a:schemeClr val="bg1"/>
                </a:solidFill>
                <a:latin typeface="+mj-lt"/>
              </a:defRPr>
            </a:lvl1pPr>
          </a:lstStyle>
          <a:p>
            <a:r>
              <a:rPr lang="en-US" dirty="0" smtClean="0"/>
              <a:t>Presentation Title Goes Here</a:t>
            </a:r>
            <a:endParaRPr lang="en-US" dirty="0"/>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latin typeface="Arial"/>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latin typeface="Arial"/>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latin typeface="Arial"/>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latin typeface="Arial"/>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latin typeface="Arial"/>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latin typeface="Arial"/>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latin typeface="Arial"/>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latin typeface="Arial"/>
              </a:endParaRPr>
            </a:p>
          </p:txBody>
        </p:sp>
      </p:grpSp>
      <p:sp>
        <p:nvSpPr>
          <p:cNvPr id="3" name="Subtitle 2"/>
          <p:cNvSpPr>
            <a:spLocks noGrp="1"/>
          </p:cNvSpPr>
          <p:nvPr>
            <p:ph type="subTitle" idx="1" hasCustomPrompt="1"/>
          </p:nvPr>
        </p:nvSpPr>
        <p:spPr>
          <a:xfrm>
            <a:off x="236383" y="4464068"/>
            <a:ext cx="811212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58"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59"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36"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2010 Cisco and/or its affiliates. All rights reserved.</a:t>
            </a:r>
            <a:endParaRPr lang="en-US" sz="600" dirty="0">
              <a:solidFill>
                <a:srgbClr val="FFFFFF"/>
              </a:solidFill>
              <a:latin typeface="Arial"/>
            </a:endParaRPr>
          </a:p>
        </p:txBody>
      </p:sp>
    </p:spTree>
    <p:extLst>
      <p:ext uri="{BB962C8B-B14F-4D97-AF65-F5344CB8AC3E}">
        <p14:creationId xmlns:p14="http://schemas.microsoft.com/office/powerpoint/2010/main" val="76759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333375" y="3106738"/>
            <a:ext cx="8477250" cy="3438525"/>
          </a:xfrm>
          <a:prstGeom prst="rect">
            <a:avLst/>
          </a:prstGeom>
          <a:noFill/>
        </p:spPr>
      </p:pic>
      <p:sp>
        <p:nvSpPr>
          <p:cNvPr id="26" name="Rectangle 25"/>
          <p:cNvSpPr/>
          <p:nvPr/>
        </p:nvSpPr>
        <p:spPr>
          <a:xfrm>
            <a:off x="217357" y="3020518"/>
            <a:ext cx="8694295" cy="3357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solidFill>
                <a:srgbClr val="0096D6"/>
              </a:solidFill>
              <a:latin typeface="Arial"/>
            </a:endParaRPr>
          </a:p>
        </p:txBody>
      </p:sp>
      <p:sp>
        <p:nvSpPr>
          <p:cNvPr id="2" name="Title 1"/>
          <p:cNvSpPr>
            <a:spLocks noGrp="1"/>
          </p:cNvSpPr>
          <p:nvPr>
            <p:ph type="ctrTitle" hasCustomPrompt="1"/>
          </p:nvPr>
        </p:nvSpPr>
        <p:spPr>
          <a:xfrm>
            <a:off x="221393" y="399143"/>
            <a:ext cx="8112125" cy="2407042"/>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solidFill>
                <a:srgbClr val="0096D6"/>
              </a:solidFill>
              <a:latin typeface="Arial"/>
            </a:endParaRPr>
          </a:p>
        </p:txBody>
      </p:sp>
      <p:sp>
        <p:nvSpPr>
          <p:cNvPr id="24"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25"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10"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Tree>
    <p:extLst>
      <p:ext uri="{BB962C8B-B14F-4D97-AF65-F5344CB8AC3E}">
        <p14:creationId xmlns:p14="http://schemas.microsoft.com/office/powerpoint/2010/main" val="210525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441345"/>
            <a:ext cx="8578850" cy="4527655"/>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7667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751" y="304800"/>
            <a:ext cx="7435849"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93751" y="1600200"/>
            <a:ext cx="743584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793751"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10" name="Text Placeholder 9"/>
          <p:cNvSpPr>
            <a:spLocks noGrp="1"/>
          </p:cNvSpPr>
          <p:nvPr>
            <p:ph type="body" sz="quarter" idx="11"/>
          </p:nvPr>
        </p:nvSpPr>
        <p:spPr>
          <a:xfrm>
            <a:off x="793750" y="6372423"/>
            <a:ext cx="7461250"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pic>
        <p:nvPicPr>
          <p:cNvPr id="6" name="Picture 6331" descr="cisco_badge_grn"/>
          <p:cNvPicPr>
            <a:picLocks noChangeAspect="1" noChangeArrowheads="1"/>
          </p:cNvPicPr>
          <p:nvPr userDrawn="1"/>
        </p:nvPicPr>
        <p:blipFill>
          <a:blip r:embed="rId2" cstate="print"/>
          <a:srcRect/>
          <a:stretch>
            <a:fillRect/>
          </a:stretch>
        </p:blipFill>
        <p:spPr bwMode="auto">
          <a:xfrm>
            <a:off x="7886700" y="230188"/>
            <a:ext cx="1016000" cy="1027112"/>
          </a:xfrm>
          <a:prstGeom prst="rect">
            <a:avLst/>
          </a:prstGeom>
          <a:noFill/>
          <a:ln w="9525">
            <a:noFill/>
            <a:miter lim="800000"/>
            <a:headEnd/>
            <a:tailEnd/>
          </a:ln>
        </p:spPr>
      </p:pic>
    </p:spTree>
  </p:cSld>
  <p:clrMapOvr>
    <a:masterClrMapping/>
  </p:clrMapOvr>
  <p:transition xmlns:p14="http://schemas.microsoft.com/office/powerpoint/2010/main">
    <p:wipe dir="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_Bullet no bar">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441345"/>
            <a:ext cx="8578850" cy="4527655"/>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224852" y="6220918"/>
            <a:ext cx="8769246" cy="39723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Tree>
    <p:extLst>
      <p:ext uri="{BB962C8B-B14F-4D97-AF65-F5344CB8AC3E}">
        <p14:creationId xmlns:p14="http://schemas.microsoft.com/office/powerpoint/2010/main" val="391569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706781"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538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Bullet with pull quote">
    <p:spTree>
      <p:nvGrpSpPr>
        <p:cNvPr id="1" name=""/>
        <p:cNvGrpSpPr/>
        <p:nvPr/>
      </p:nvGrpSpPr>
      <p:grpSpPr>
        <a:xfrm>
          <a:off x="0" y="0"/>
          <a:ext cx="0" cy="0"/>
          <a:chOff x="0" y="0"/>
          <a:chExt cx="0" cy="0"/>
        </a:xfrm>
      </p:grpSpPr>
      <p:sp>
        <p:nvSpPr>
          <p:cNvPr id="15" name="Rounded Rectangle 14"/>
          <p:cNvSpPr/>
          <p:nvPr/>
        </p:nvSpPr>
        <p:spPr>
          <a:xfrm>
            <a:off x="4984231" y="1411242"/>
            <a:ext cx="3759720" cy="4793993"/>
          </a:xfrm>
          <a:prstGeom prst="roundRect">
            <a:avLst>
              <a:gd name="adj" fmla="val 0"/>
            </a:avLst>
          </a:prstGeom>
          <a:gradFill flip="none" rotWithShape="1">
            <a:gsLst>
              <a:gs pos="0">
                <a:srgbClr val="E2F4FA"/>
              </a:gs>
              <a:gs pos="47000">
                <a:schemeClr val="bg1"/>
              </a:gs>
              <a:gs pos="100000">
                <a:srgbClr val="E2F4FA"/>
              </a:gs>
            </a:gsLst>
            <a:lin ang="2700000" scaled="1"/>
            <a:tileRect/>
          </a:gra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39745"/>
            <a:ext cx="4103687" cy="4965700"/>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5221224" y="1747683"/>
            <a:ext cx="3236976" cy="646331"/>
          </a:xfrm>
        </p:spPr>
        <p:txBody>
          <a:bodyPr>
            <a:spAutoFit/>
          </a:bodyPr>
          <a:lstStyle>
            <a:lvl1pPr marL="114300" indent="-114300" algn="l" defTabSz="914400" rtl="0" eaLnBrk="1" latinLnBrk="0" hangingPunct="1">
              <a:lnSpc>
                <a:spcPct val="90000"/>
              </a:lnSpc>
              <a:spcBef>
                <a:spcPts val="0"/>
              </a:spcBef>
              <a:buNone/>
              <a:defRPr lang="en-US" sz="2000" kern="1200" dirty="0" smtClean="0">
                <a:gradFill>
                  <a:gsLst>
                    <a:gs pos="0">
                      <a:schemeClr val="tx1"/>
                    </a:gs>
                    <a:gs pos="47000">
                      <a:schemeClr val="accent2"/>
                    </a:gs>
                    <a:gs pos="100000">
                      <a:schemeClr val="accent4"/>
                    </a:gs>
                  </a:gsLst>
                  <a:lin ang="3600000" scaled="0"/>
                </a:gradFill>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8" name="Text Placeholder 11"/>
          <p:cNvSpPr>
            <a:spLocks noGrp="1"/>
          </p:cNvSpPr>
          <p:nvPr>
            <p:ph type="body" sz="quarter" idx="13" hasCustomPrompt="1"/>
          </p:nvPr>
        </p:nvSpPr>
        <p:spPr>
          <a:xfrm>
            <a:off x="5310432" y="4735551"/>
            <a:ext cx="3236976" cy="338554"/>
          </a:xfrm>
          <a:noFill/>
        </p:spPr>
        <p:txBody>
          <a:bodyPr vert="horz" wrap="square" lIns="91440" tIns="45720" rIns="91440" bIns="45720" rtlCol="0">
            <a:spAutoFit/>
          </a:bodyPr>
          <a:lstStyle>
            <a:lvl1pPr marL="114300" marR="0" indent="-114300" algn="l" defTabSz="914400" rtl="0" eaLnBrk="1" fontAlgn="auto" latinLnBrk="0" hangingPunct="1">
              <a:lnSpc>
                <a:spcPct val="100000"/>
              </a:lnSpc>
              <a:spcBef>
                <a:spcPts val="0"/>
              </a:spcBef>
              <a:spcAft>
                <a:spcPts val="0"/>
              </a:spcAft>
              <a:buClrTx/>
              <a:buSzTx/>
              <a:buFontTx/>
              <a:buNone/>
              <a:tabLst/>
              <a:defRPr kumimoji="0" lang="en-US" sz="1600" b="0" i="0" u="none" strike="noStrike" kern="1200" cap="none" spc="0" normalizeH="0" baseline="0" noProof="0">
                <a:ln>
                  <a:noFill/>
                </a:ln>
                <a:solidFill>
                  <a:srgbClr val="FFFFFF">
                    <a:lumMod val="50000"/>
                  </a:srgbClr>
                </a:solidFill>
                <a:effectLst/>
                <a:uLnTx/>
                <a:uFillTx/>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marL="114300" marR="0" lvl="0" indent="-1143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FF">
                    <a:lumMod val="50000"/>
                  </a:srgbClr>
                </a:solidFill>
                <a:effectLst/>
                <a:uLnTx/>
                <a:uFillTx/>
                <a:latin typeface="Ciscolight" pitchFamily="2" charset="0"/>
                <a:ea typeface="+mn-ea"/>
                <a:cs typeface="+mn-cs"/>
              </a:rPr>
              <a:t>Source Name</a:t>
            </a:r>
          </a:p>
        </p:txBody>
      </p:sp>
      <p:sp>
        <p:nvSpPr>
          <p:cNvPr id="11" name="Rectangle 4"/>
          <p:cNvSpPr>
            <a:spLocks noChangeArrowheads="1"/>
          </p:cNvSpPr>
          <p:nvPr/>
        </p:nvSpPr>
        <p:spPr bwMode="ltGray">
          <a:xfrm>
            <a:off x="251373" y="6586246"/>
            <a:ext cx="2568027"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14"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7"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pic>
        <p:nvPicPr>
          <p:cNvPr id="21" name="Picture 20" descr="verticalbar.png"/>
          <p:cNvPicPr>
            <a:picLocks noChangeAspect="1"/>
          </p:cNvPicPr>
          <p:nvPr/>
        </p:nvPicPr>
        <p:blipFill>
          <a:blip r:embed="rId2" cstate="print"/>
          <a:stretch>
            <a:fillRect/>
          </a:stretch>
        </p:blipFill>
        <p:spPr>
          <a:xfrm>
            <a:off x="4948236" y="1335313"/>
            <a:ext cx="83809" cy="4961463"/>
          </a:xfrm>
          <a:prstGeom prst="rect">
            <a:avLst/>
          </a:prstGeom>
        </p:spPr>
      </p:pic>
    </p:spTree>
    <p:extLst>
      <p:ext uri="{BB962C8B-B14F-4D97-AF65-F5344CB8AC3E}">
        <p14:creationId xmlns:p14="http://schemas.microsoft.com/office/powerpoint/2010/main" val="59642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pic>
        <p:nvPicPr>
          <p:cNvPr id="3" name="Picture 330" descr="cisco_badge_grn"/>
          <p:cNvPicPr>
            <a:picLocks noChangeAspect="1" noChangeArrowheads="1"/>
          </p:cNvPicPr>
          <p:nvPr userDrawn="1"/>
        </p:nvPicPr>
        <p:blipFill>
          <a:blip r:embed="rId2" cstate="print"/>
          <a:srcRect/>
          <a:stretch>
            <a:fillRect/>
          </a:stretch>
        </p:blipFill>
        <p:spPr bwMode="auto">
          <a:xfrm>
            <a:off x="8215082" y="128493"/>
            <a:ext cx="774700" cy="783182"/>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56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301752"/>
            <a:ext cx="4123944"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7" name="Text Placeholder 6"/>
          <p:cNvSpPr>
            <a:spLocks noGrp="1"/>
          </p:cNvSpPr>
          <p:nvPr>
            <p:ph type="body" sz="quarter" idx="10" hasCustomPrompt="1"/>
          </p:nvPr>
        </p:nvSpPr>
        <p:spPr>
          <a:xfrm>
            <a:off x="4818888" y="310896"/>
            <a:ext cx="3895344" cy="841248"/>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100000">
                      <a:srgbClr val="01BBBB"/>
                    </a:gs>
                  </a:gsLst>
                  <a:lin ang="24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sp>
        <p:nvSpPr>
          <p:cNvPr id="9" name="Text Placeholder 8"/>
          <p:cNvSpPr>
            <a:spLocks noGrp="1"/>
          </p:cNvSpPr>
          <p:nvPr>
            <p:ph type="body" sz="quarter" idx="11" hasCustomPrompt="1"/>
          </p:nvPr>
        </p:nvSpPr>
        <p:spPr>
          <a:xfrm>
            <a:off x="219455" y="1600200"/>
            <a:ext cx="4142232" cy="4526280"/>
          </a:xfrm>
        </p:spPr>
        <p:txBody>
          <a:bodyPr/>
          <a:lstStyle>
            <a:lvl1pPr marL="0" indent="0">
              <a:buNone/>
              <a:defRPr>
                <a:solidFill>
                  <a:schemeClr val="tx2"/>
                </a:solidFill>
                <a:latin typeface="+mj-lt"/>
              </a:defRPr>
            </a:lvl1pPr>
            <a:lvl2pPr marL="635000" indent="-228600">
              <a:buClr>
                <a:schemeClr val="accent5"/>
              </a:buClr>
              <a:buFont typeface="Arial" pitchFamily="34" charset="0"/>
              <a:buChar char="•"/>
              <a:tabLst/>
              <a:defRPr>
                <a:solidFill>
                  <a:schemeClr val="tx2"/>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200"/>
            <a:ext cx="4005072" cy="4526280"/>
          </a:xfrm>
        </p:spPr>
        <p:txBody>
          <a:bodyPr/>
          <a:lstStyle>
            <a:lvl1pPr marL="0" indent="0">
              <a:buFontTx/>
              <a:buNone/>
              <a:defRPr>
                <a:solidFill>
                  <a:schemeClr val="accent1"/>
                </a:solidFill>
                <a:latin typeface="+mj-lt"/>
              </a:defRPr>
            </a:lvl1pPr>
            <a:lvl2pPr marL="635000" indent="-228600">
              <a:buClr>
                <a:schemeClr val="accent1">
                  <a:lumMod val="40000"/>
                  <a:lumOff val="60000"/>
                </a:schemeClr>
              </a:buClr>
              <a:buFont typeface="Arial" pitchFamily="34" charset="0"/>
              <a:buChar char="•"/>
              <a:defRPr>
                <a:solidFill>
                  <a:schemeClr val="accent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22"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23"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pic>
        <p:nvPicPr>
          <p:cNvPr id="15" name="Picture 14" descr="verticalbar.png"/>
          <p:cNvPicPr>
            <a:picLocks noChangeAspect="1"/>
          </p:cNvPicPr>
          <p:nvPr/>
        </p:nvPicPr>
        <p:blipFill>
          <a:blip r:embed="rId2" cstate="print"/>
          <a:stretch>
            <a:fillRect/>
          </a:stretch>
        </p:blipFill>
        <p:spPr>
          <a:xfrm>
            <a:off x="4447858" y="777667"/>
            <a:ext cx="89319" cy="5287676"/>
          </a:xfrm>
          <a:prstGeom prst="rect">
            <a:avLst/>
          </a:prstGeom>
          <a:noFill/>
          <a:ln>
            <a:noFill/>
          </a:ln>
        </p:spPr>
      </p:pic>
      <p:sp>
        <p:nvSpPr>
          <p:cNvPr id="10" name="Rectangle 4"/>
          <p:cNvSpPr>
            <a:spLocks noChangeArrowheads="1"/>
          </p:cNvSpPr>
          <p:nvPr/>
        </p:nvSpPr>
        <p:spPr bwMode="ltGray">
          <a:xfrm>
            <a:off x="251373" y="6586246"/>
            <a:ext cx="2568027"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Tree>
    <p:extLst>
      <p:ext uri="{BB962C8B-B14F-4D97-AF65-F5344CB8AC3E}">
        <p14:creationId xmlns:p14="http://schemas.microsoft.com/office/powerpoint/2010/main" val="145065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6315076" y="98375"/>
            <a:ext cx="2633472" cy="1152144"/>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3" name="Rectangle 2"/>
          <p:cNvSpPr/>
          <p:nvPr/>
        </p:nvSpPr>
        <p:spPr>
          <a:xfrm flipV="1">
            <a:off x="217357" y="6355828"/>
            <a:ext cx="8694295"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9" name="Text Placeholder 10"/>
          <p:cNvSpPr>
            <a:spLocks noGrp="1"/>
          </p:cNvSpPr>
          <p:nvPr>
            <p:ph type="body" sz="quarter" idx="12"/>
          </p:nvPr>
        </p:nvSpPr>
        <p:spPr>
          <a:xfrm>
            <a:off x="215900" y="98375"/>
            <a:ext cx="2670175" cy="1150939"/>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0" name="Text Placeholder 10"/>
          <p:cNvSpPr>
            <a:spLocks noGrp="1"/>
          </p:cNvSpPr>
          <p:nvPr>
            <p:ph type="body" sz="quarter" idx="13"/>
          </p:nvPr>
        </p:nvSpPr>
        <p:spPr>
          <a:xfrm>
            <a:off x="3295651" y="98375"/>
            <a:ext cx="2596896" cy="1152144"/>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3" name="Text Placeholder 12"/>
          <p:cNvSpPr>
            <a:spLocks noGrp="1"/>
          </p:cNvSpPr>
          <p:nvPr>
            <p:ph type="body" sz="quarter" idx="14"/>
          </p:nvPr>
        </p:nvSpPr>
        <p:spPr>
          <a:xfrm>
            <a:off x="244475" y="1600200"/>
            <a:ext cx="2622550" cy="4391025"/>
          </a:xfrm>
        </p:spPr>
        <p:txBody>
          <a:bodyPr/>
          <a:lstStyle>
            <a:lvl1pPr>
              <a:defRPr>
                <a:solidFill>
                  <a:schemeClr val="tx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4" y="1600200"/>
            <a:ext cx="2593975" cy="4362450"/>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8" y="1600200"/>
            <a:ext cx="2633662" cy="4333875"/>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6" name="Picture 15" descr="verticalbar.png"/>
          <p:cNvPicPr>
            <a:picLocks noChangeAspect="1"/>
          </p:cNvPicPr>
          <p:nvPr/>
        </p:nvPicPr>
        <p:blipFill>
          <a:blip r:embed="rId2" cstate="print"/>
          <a:stretch>
            <a:fillRect/>
          </a:stretch>
        </p:blipFill>
        <p:spPr>
          <a:xfrm>
            <a:off x="3038158" y="777667"/>
            <a:ext cx="89319" cy="5287676"/>
          </a:xfrm>
          <a:prstGeom prst="rect">
            <a:avLst/>
          </a:prstGeom>
          <a:noFill/>
          <a:ln>
            <a:noFill/>
          </a:ln>
        </p:spPr>
      </p:pic>
      <p:pic>
        <p:nvPicPr>
          <p:cNvPr id="18" name="Picture 17" descr="verticalbar.png"/>
          <p:cNvPicPr>
            <a:picLocks noChangeAspect="1"/>
          </p:cNvPicPr>
          <p:nvPr/>
        </p:nvPicPr>
        <p:blipFill>
          <a:blip r:embed="rId2" cstate="print"/>
          <a:stretch>
            <a:fillRect/>
          </a:stretch>
        </p:blipFill>
        <p:spPr>
          <a:xfrm>
            <a:off x="6029008" y="777667"/>
            <a:ext cx="89319" cy="5287676"/>
          </a:xfrm>
          <a:prstGeom prst="rect">
            <a:avLst/>
          </a:prstGeom>
          <a:noFill/>
          <a:ln>
            <a:noFill/>
          </a:ln>
        </p:spPr>
      </p:pic>
    </p:spTree>
    <p:extLst>
      <p:ext uri="{BB962C8B-B14F-4D97-AF65-F5344CB8AC3E}">
        <p14:creationId xmlns:p14="http://schemas.microsoft.com/office/powerpoint/2010/main" val="403306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5" name="Rectangle 4"/>
          <p:cNvSpPr/>
          <p:nvPr/>
        </p:nvSpPr>
        <p:spPr>
          <a:xfrm>
            <a:off x="0" y="6339113"/>
            <a:ext cx="9144000" cy="27189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39" name="Title 1"/>
          <p:cNvSpPr>
            <a:spLocks noGrp="1"/>
          </p:cNvSpPr>
          <p:nvPr>
            <p:ph type="title" hasCustomPrompt="1"/>
          </p:nvPr>
        </p:nvSpPr>
        <p:spPr>
          <a:xfrm>
            <a:off x="246972" y="439710"/>
            <a:ext cx="8567244"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64" y="1476375"/>
            <a:ext cx="8439461" cy="4305300"/>
          </a:xfrm>
        </p:spPr>
        <p:txBody>
          <a:bodyPr anchor="ctr" anchorCtr="1"/>
          <a:lstStyle>
            <a:lvl1pPr>
              <a:buNone/>
              <a:defRPr>
                <a:latin typeface="+mj-lt"/>
              </a:defRPr>
            </a:lvl1pPr>
          </a:lstStyle>
          <a:p>
            <a:r>
              <a:rPr lang="en-US" smtClean="0"/>
              <a:t>Click icon to add chart</a:t>
            </a:r>
            <a:endParaRPr lang="en-US"/>
          </a:p>
        </p:txBody>
      </p:sp>
      <p:sp>
        <p:nvSpPr>
          <p:cNvPr id="4" name="Text Placeholder 9"/>
          <p:cNvSpPr>
            <a:spLocks noGrp="1"/>
          </p:cNvSpPr>
          <p:nvPr>
            <p:ph type="body" sz="quarter" idx="11" hasCustomPrompt="1"/>
          </p:nvPr>
        </p:nvSpPr>
        <p:spPr>
          <a:xfrm>
            <a:off x="249466" y="6062114"/>
            <a:ext cx="7461250" cy="276999"/>
          </a:xfrm>
        </p:spPr>
        <p:txBody>
          <a:bodyPr wrap="square" anchor="b" anchorCtr="0">
            <a:spAutoFit/>
          </a:bodyPr>
          <a:lstStyle>
            <a:lvl1pPr algn="l" defTabSz="804863">
              <a:lnSpc>
                <a:spcPct val="100000"/>
              </a:lnSpc>
              <a:spcBef>
                <a:spcPct val="50000"/>
              </a:spcBef>
              <a:buNone/>
              <a:defRPr sz="1200">
                <a:solidFill>
                  <a:schemeClr val="bg1">
                    <a:lumMod val="50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47376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600200"/>
            <a:ext cx="4005072" cy="3749040"/>
          </a:xfrm>
        </p:spPr>
        <p:txBody>
          <a:bodyPr anchor="ctr" anchorCtr="0">
            <a:normAutofit/>
          </a:bodyPr>
          <a:lstStyle>
            <a:lvl1pPr marL="0" indent="0">
              <a:buFontTx/>
              <a:buNone/>
              <a:defRPr sz="2400" baseline="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947672"/>
            <a:ext cx="3429000"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51841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158697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3776" y="5852160"/>
            <a:ext cx="8112126" cy="384175"/>
          </a:xfrm>
        </p:spPr>
        <p:txBody>
          <a:bodyPr>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solidFill>
                <a:srgbClr val="0096D6"/>
              </a:solidFill>
              <a:latin typeface="Arial"/>
            </a:endParaRPr>
          </a:p>
        </p:txBody>
      </p:sp>
      <p:sp>
        <p:nvSpPr>
          <p:cNvPr id="2" name="Title 1"/>
          <p:cNvSpPr>
            <a:spLocks noGrp="1"/>
          </p:cNvSpPr>
          <p:nvPr>
            <p:ph type="ctrTitle" hasCustomPrompt="1"/>
          </p:nvPr>
        </p:nvSpPr>
        <p:spPr>
          <a:xfrm>
            <a:off x="219456" y="649224"/>
            <a:ext cx="8112125" cy="4480560"/>
          </a:xfrm>
        </p:spPr>
        <p:txBody>
          <a:bodyPr/>
          <a:lstStyle>
            <a:lvl1pPr marL="233363" indent="-233363" algn="l" defTabSz="914400" rtl="0" eaLnBrk="1" latinLnBrk="0" hangingPunct="1">
              <a:lnSpc>
                <a:spcPct val="80000"/>
              </a:lnSpc>
              <a:spcBef>
                <a:spcPct val="0"/>
              </a:spcBef>
              <a:buClr>
                <a:schemeClr val="tx1"/>
              </a:buClr>
              <a:buFont typeface="Arial" pitchFamily="34" charset="0"/>
              <a:buChar char="“"/>
              <a:defRPr lang="en-US" sz="6000" b="0" kern="1200" spc="-2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Presentation Title Goes Here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solidFill>
                <a:srgbClr val="0096D6"/>
              </a:solidFill>
              <a:latin typeface="Arial"/>
            </a:endParaRPr>
          </a:p>
        </p:txBody>
      </p:sp>
    </p:spTree>
    <p:extLst>
      <p:ext uri="{BB962C8B-B14F-4D97-AF65-F5344CB8AC3E}">
        <p14:creationId xmlns:p14="http://schemas.microsoft.com/office/powerpoint/2010/main" val="289049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751" y="304800"/>
            <a:ext cx="7435849"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93751" y="1600200"/>
            <a:ext cx="743584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793751"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10" name="Text Placeholder 9"/>
          <p:cNvSpPr>
            <a:spLocks noGrp="1"/>
          </p:cNvSpPr>
          <p:nvPr>
            <p:ph type="body" sz="quarter" idx="11"/>
          </p:nvPr>
        </p:nvSpPr>
        <p:spPr>
          <a:xfrm>
            <a:off x="793750" y="6372423"/>
            <a:ext cx="7461250"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pic>
        <p:nvPicPr>
          <p:cNvPr id="6" name="Picture 6331" descr="cisco_badge_grn"/>
          <p:cNvPicPr>
            <a:picLocks noChangeAspect="1" noChangeArrowheads="1"/>
          </p:cNvPicPr>
          <p:nvPr userDrawn="1"/>
        </p:nvPicPr>
        <p:blipFill>
          <a:blip r:embed="rId2" cstate="print"/>
          <a:srcRect/>
          <a:stretch>
            <a:fillRect/>
          </a:stretch>
        </p:blipFill>
        <p:spPr bwMode="auto">
          <a:xfrm>
            <a:off x="7886700" y="230188"/>
            <a:ext cx="1016000" cy="1027112"/>
          </a:xfrm>
          <a:prstGeom prst="rect">
            <a:avLst/>
          </a:prstGeom>
          <a:noFill/>
          <a:ln w="9525">
            <a:noFill/>
            <a:miter lim="800000"/>
            <a:headEnd/>
            <a:tailEnd/>
          </a:ln>
        </p:spPr>
      </p:pic>
    </p:spTree>
  </p:cSld>
  <p:clrMapOvr>
    <a:masterClrMapping/>
  </p:clrMapOvr>
  <p:transition xmlns:p14="http://schemas.microsoft.com/office/powerpoint/2010/main">
    <p:wipe dir="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3" name="Rectangle 2"/>
          <p:cNvSpPr/>
          <p:nvPr/>
        </p:nvSpPr>
        <p:spPr>
          <a:xfrm flipV="1">
            <a:off x="217357" y="6355828"/>
            <a:ext cx="8694295"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310896"/>
            <a:ext cx="3895344" cy="6208776"/>
          </a:xfrm>
        </p:spPr>
        <p:txBody>
          <a:bodyPr anchor="ctr" anchorCtr="0">
            <a:normAutofit/>
          </a:bodyPr>
          <a:lstStyle>
            <a:lvl1pPr>
              <a:defRPr sz="2000" baseline="0">
                <a:solidFill>
                  <a:schemeClr val="tx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p:nvPicPr>
        <p:blipFill>
          <a:blip r:embed="rId2" cstate="print"/>
          <a:stretch>
            <a:fillRect/>
          </a:stretch>
        </p:blipFill>
        <p:spPr>
          <a:xfrm>
            <a:off x="4441927" y="777667"/>
            <a:ext cx="89319" cy="5287676"/>
          </a:xfrm>
          <a:prstGeom prst="rect">
            <a:avLst/>
          </a:prstGeom>
          <a:noFill/>
          <a:ln>
            <a:noFill/>
          </a:ln>
        </p:spPr>
      </p:pic>
    </p:spTree>
    <p:extLst>
      <p:ext uri="{BB962C8B-B14F-4D97-AF65-F5344CB8AC3E}">
        <p14:creationId xmlns:p14="http://schemas.microsoft.com/office/powerpoint/2010/main" val="390982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xmlns:p14="http://schemas.microsoft.com/office/powerpoint/2010/mai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83" y="4279392"/>
            <a:ext cx="4684867" cy="384175"/>
          </a:xfrm>
        </p:spPr>
        <p:txBody>
          <a:bodyPr vert="horz" lIns="91440" tIns="45720" rIns="91440" bIns="45720" rtlCol="0">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p:nvGrpSpPr>
        <p:grpSpPr>
          <a:xfrm>
            <a:off x="341313" y="311150"/>
            <a:ext cx="908367" cy="480227"/>
            <a:chOff x="609600" y="528537"/>
            <a:chExt cx="1444734" cy="763789"/>
          </a:xfrm>
          <a:gradFill flip="none" rotWithShape="1">
            <a:gsLst>
              <a:gs pos="11000">
                <a:schemeClr val="accent2"/>
              </a:gs>
              <a:gs pos="100000">
                <a:schemeClr val="accent5"/>
              </a:gs>
            </a:gsLst>
            <a:lin ang="2700000" scaled="1"/>
            <a:tileRect/>
          </a:gra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latin typeface="Arial"/>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latin typeface="Arial"/>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latin typeface="Arial"/>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latin typeface="Arial"/>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latin typeface="Arial"/>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latin typeface="Arial"/>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latin typeface="Arial"/>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latin typeface="Arial"/>
              </a:endParaRPr>
            </a:p>
          </p:txBody>
        </p:sp>
      </p:gr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solidFill>
                <a:srgbClr val="0096D6"/>
              </a:solidFill>
              <a:latin typeface="Arial"/>
            </a:endParaRPr>
          </a:p>
        </p:txBody>
      </p:sp>
      <p:sp>
        <p:nvSpPr>
          <p:cNvPr id="2" name="Title 1"/>
          <p:cNvSpPr>
            <a:spLocks noGrp="1"/>
          </p:cNvSpPr>
          <p:nvPr>
            <p:ph type="ctrTitle" hasCustomPrompt="1"/>
          </p:nvPr>
        </p:nvSpPr>
        <p:spPr>
          <a:xfrm>
            <a:off x="208693" y="3282696"/>
            <a:ext cx="4712557"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60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solidFill>
                <a:srgbClr val="0096D6"/>
              </a:solidFill>
              <a:latin typeface="Arial"/>
            </a:endParaRPr>
          </a:p>
        </p:txBody>
      </p:sp>
      <p:sp>
        <p:nvSpPr>
          <p:cNvPr id="31" name="Picture Placeholder 30"/>
          <p:cNvSpPr>
            <a:spLocks noGrp="1"/>
          </p:cNvSpPr>
          <p:nvPr>
            <p:ph type="pic" sz="quarter" idx="10" hasCustomPrompt="1"/>
          </p:nvPr>
        </p:nvSpPr>
        <p:spPr>
          <a:xfrm>
            <a:off x="5540375" y="1917700"/>
            <a:ext cx="2676525" cy="2889250"/>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105704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30" name="Rectangle 29"/>
          <p:cNvSpPr/>
          <p:nvPr/>
        </p:nvSpPr>
        <p:spPr>
          <a:xfrm>
            <a:off x="-12700" y="6141720"/>
            <a:ext cx="9156700" cy="7162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9" name="Rounded Rectangle 8"/>
          <p:cNvSpPr/>
          <p:nvPr/>
        </p:nvSpPr>
        <p:spPr>
          <a:xfrm>
            <a:off x="1823499" y="-3578087"/>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10" name="Rounded Rectangle 9"/>
          <p:cNvSpPr/>
          <p:nvPr/>
        </p:nvSpPr>
        <p:spPr>
          <a:xfrm>
            <a:off x="0" y="-645215"/>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11" name="Rounded Rectangle 10"/>
          <p:cNvSpPr/>
          <p:nvPr/>
        </p:nvSpPr>
        <p:spPr>
          <a:xfrm rot="10800000">
            <a:off x="1013791" y="-64521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12" name="Rounded Rectangle 11"/>
          <p:cNvSpPr/>
          <p:nvPr/>
        </p:nvSpPr>
        <p:spPr>
          <a:xfrm>
            <a:off x="6375620" y="17111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13" name="Rounded Rectangle 12"/>
          <p:cNvSpPr/>
          <p:nvPr/>
        </p:nvSpPr>
        <p:spPr>
          <a:xfrm>
            <a:off x="8105451" y="8348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14" name="Rounded Rectangle 13"/>
          <p:cNvSpPr/>
          <p:nvPr/>
        </p:nvSpPr>
        <p:spPr>
          <a:xfrm rot="10800000">
            <a:off x="3036073" y="-3377648"/>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 name="Title 1"/>
          <p:cNvSpPr>
            <a:spLocks noGrp="1"/>
          </p:cNvSpPr>
          <p:nvPr>
            <p:ph type="title"/>
          </p:nvPr>
        </p:nvSpPr>
        <p:spPr>
          <a:xfrm>
            <a:off x="237744" y="484632"/>
            <a:ext cx="8755128" cy="4372131"/>
          </a:xfrm>
        </p:spPr>
        <p:txBody>
          <a:bodyPr anchor="b" anchorCtr="0"/>
          <a:lstStyle>
            <a:lvl1pPr marL="174625" indent="-174625">
              <a:buFont typeface="Arial" pitchFamily="34" charset="0"/>
              <a:buChar char="“"/>
              <a:defRPr sz="5400" spc="-200" baseline="0">
                <a:solidFill>
                  <a:schemeClr val="bg1"/>
                </a:solidFill>
                <a:latin typeface="+mj-lt"/>
              </a:defRPr>
            </a:lvl1pPr>
          </a:lstStyle>
          <a:p>
            <a:r>
              <a:rPr lang="en-US" smtClean="0"/>
              <a:t>Click to edit Master title style</a:t>
            </a:r>
            <a:endParaRPr lang="en-US" dirty="0"/>
          </a:p>
        </p:txBody>
      </p:sp>
      <p:sp>
        <p:nvSpPr>
          <p:cNvPr id="28" name="Rectangle 5"/>
          <p:cNvSpPr>
            <a:spLocks noChangeArrowheads="1"/>
          </p:cNvSpPr>
          <p:nvPr/>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29" name="Rectangle 7"/>
          <p:cNvSpPr>
            <a:spLocks noChangeArrowheads="1"/>
          </p:cNvSpPr>
          <p:nvPr/>
        </p:nvSpPr>
        <p:spPr bwMode="ltGray">
          <a:xfrm>
            <a:off x="8649163" y="6580409"/>
            <a:ext cx="260791" cy="175257"/>
          </a:xfrm>
          <a:prstGeom prst="rect">
            <a:avLst/>
          </a:prstGeom>
          <a:noFill/>
          <a:ln w="9525" algn="ctr">
            <a:noFill/>
            <a:miter lim="800000"/>
            <a:headEnd/>
            <a:tailEnd/>
          </a:ln>
          <a:effectLst/>
        </p:spPr>
        <p:txBody>
          <a:bodyPr wrap="squar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19" name="Rectangle 5"/>
          <p:cNvSpPr>
            <a:spLocks noChangeArrowheads="1"/>
          </p:cNvSpPr>
          <p:nvPr/>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20" name="Rectangle 7"/>
          <p:cNvSpPr>
            <a:spLocks noChangeArrowheads="1"/>
          </p:cNvSpPr>
          <p:nvPr/>
        </p:nvSpPr>
        <p:spPr bwMode="ltGray">
          <a:xfrm>
            <a:off x="8649163" y="6580409"/>
            <a:ext cx="260791" cy="175257"/>
          </a:xfrm>
          <a:prstGeom prst="rect">
            <a:avLst/>
          </a:prstGeom>
          <a:noFill/>
          <a:ln w="9525" algn="ctr">
            <a:noFill/>
            <a:miter lim="800000"/>
            <a:headEnd/>
            <a:tailEnd/>
          </a:ln>
          <a:effectLst/>
        </p:spPr>
        <p:txBody>
          <a:bodyPr wrap="squar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7" name="Text Placeholder 4"/>
          <p:cNvSpPr>
            <a:spLocks noGrp="1"/>
          </p:cNvSpPr>
          <p:nvPr>
            <p:ph type="body" sz="quarter" idx="11" hasCustomPrompt="1"/>
          </p:nvPr>
        </p:nvSpPr>
        <p:spPr>
          <a:xfrm>
            <a:off x="429768" y="5358903"/>
            <a:ext cx="8574685" cy="614362"/>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2010 Cisco and/or its affiliates. All rights reserved.</a:t>
            </a:r>
            <a:endParaRPr lang="en-US" sz="600" dirty="0">
              <a:solidFill>
                <a:srgbClr val="FFFFFF"/>
              </a:solidFill>
              <a:latin typeface="Arial"/>
            </a:endParaRPr>
          </a:p>
        </p:txBody>
      </p:sp>
    </p:spTree>
    <p:extLst>
      <p:ext uri="{BB962C8B-B14F-4D97-AF65-F5344CB8AC3E}">
        <p14:creationId xmlns:p14="http://schemas.microsoft.com/office/powerpoint/2010/main" val="300485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xmlns:p14="http://schemas.microsoft.com/office/powerpoint/2010/mai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9" name="Rectangle 28"/>
          <p:cNvSpPr/>
          <p:nvPr/>
        </p:nvSpPr>
        <p:spPr>
          <a:xfrm>
            <a:off x="1891875" y="795528"/>
            <a:ext cx="5349240"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3" name="Rectangle 22"/>
          <p:cNvSpPr/>
          <p:nvPr/>
        </p:nvSpPr>
        <p:spPr>
          <a:xfrm>
            <a:off x="1891874" y="4794352"/>
            <a:ext cx="5347552"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6" name="Picture Placeholder 25"/>
          <p:cNvSpPr>
            <a:spLocks noGrp="1"/>
          </p:cNvSpPr>
          <p:nvPr>
            <p:ph type="pic" sz="quarter" idx="10" hasCustomPrompt="1"/>
          </p:nvPr>
        </p:nvSpPr>
        <p:spPr>
          <a:xfrm>
            <a:off x="1900238" y="795528"/>
            <a:ext cx="5329238"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065871" y="4873438"/>
            <a:ext cx="5074070"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286936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32" name="Rectangle 31"/>
          <p:cNvSpPr/>
          <p:nvPr/>
        </p:nvSpPr>
        <p:spPr>
          <a:xfrm>
            <a:off x="338328" y="310896"/>
            <a:ext cx="3273552"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6" name="Picture Placeholder 25"/>
          <p:cNvSpPr>
            <a:spLocks noGrp="1"/>
          </p:cNvSpPr>
          <p:nvPr>
            <p:ph type="pic" sz="quarter" idx="10" hasCustomPrompt="1"/>
          </p:nvPr>
        </p:nvSpPr>
        <p:spPr>
          <a:xfrm>
            <a:off x="338328" y="310896"/>
            <a:ext cx="3273552"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229703" y="3429000"/>
            <a:ext cx="7009298" cy="1421928"/>
          </a:xfrm>
        </p:spPr>
        <p:txBody>
          <a:bodyPr anchor="t">
            <a:sp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242044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40" name="Rectangle 39"/>
          <p:cNvSpPr/>
          <p:nvPr/>
        </p:nvSpPr>
        <p:spPr>
          <a:xfrm>
            <a:off x="4992624" y="859536"/>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6" name="Picture Placeholder 25"/>
          <p:cNvSpPr>
            <a:spLocks noGrp="1"/>
          </p:cNvSpPr>
          <p:nvPr>
            <p:ph type="pic" sz="quarter" idx="10" hasCustomPrompt="1"/>
          </p:nvPr>
        </p:nvSpPr>
        <p:spPr>
          <a:xfrm>
            <a:off x="4992624" y="859536"/>
            <a:ext cx="3630168"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229703" y="728972"/>
            <a:ext cx="4349918" cy="978729"/>
          </a:xfrm>
        </p:spPr>
        <p:txBody>
          <a:bodyPr anchor="t">
            <a:spAutoFit/>
          </a:bodyPr>
          <a:lstStyle>
            <a:lvl1pPr>
              <a:defRPr>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21937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48" name="Rectangle 47"/>
          <p:cNvSpPr/>
          <p:nvPr/>
        </p:nvSpPr>
        <p:spPr>
          <a:xfrm>
            <a:off x="3668713" y="311149"/>
            <a:ext cx="32681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9" name="Picture Placeholder 25"/>
          <p:cNvSpPr>
            <a:spLocks noGrp="1"/>
          </p:cNvSpPr>
          <p:nvPr>
            <p:ph type="pic" sz="quarter" idx="11" hasCustomPrompt="1"/>
          </p:nvPr>
        </p:nvSpPr>
        <p:spPr>
          <a:xfrm>
            <a:off x="3668989" y="311149"/>
            <a:ext cx="326786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334963" y="311149"/>
            <a:ext cx="3258612"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6" name="Picture Placeholder 25"/>
          <p:cNvSpPr>
            <a:spLocks noGrp="1"/>
          </p:cNvSpPr>
          <p:nvPr>
            <p:ph type="pic" sz="quarter" idx="10" hasCustomPrompt="1"/>
          </p:nvPr>
        </p:nvSpPr>
        <p:spPr>
          <a:xfrm>
            <a:off x="320824" y="311149"/>
            <a:ext cx="327275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7011988" y="311149"/>
            <a:ext cx="1806574"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51" name="Picture Placeholder 25"/>
          <p:cNvSpPr>
            <a:spLocks noGrp="1"/>
          </p:cNvSpPr>
          <p:nvPr>
            <p:ph type="pic" sz="quarter" idx="12" hasCustomPrompt="1"/>
          </p:nvPr>
        </p:nvSpPr>
        <p:spPr>
          <a:xfrm>
            <a:off x="7011988" y="311149"/>
            <a:ext cx="1806573"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334963" y="3028951"/>
            <a:ext cx="2501965"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53" name="Picture Placeholder 25"/>
          <p:cNvSpPr>
            <a:spLocks noGrp="1"/>
          </p:cNvSpPr>
          <p:nvPr>
            <p:ph type="pic" sz="quarter" idx="13" hasCustomPrompt="1"/>
          </p:nvPr>
        </p:nvSpPr>
        <p:spPr>
          <a:xfrm>
            <a:off x="320824" y="3028951"/>
            <a:ext cx="2516104"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76" y="3028951"/>
            <a:ext cx="4025374"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55" name="Picture Placeholder 25"/>
          <p:cNvSpPr>
            <a:spLocks noGrp="1"/>
          </p:cNvSpPr>
          <p:nvPr>
            <p:ph type="pic" sz="quarter" idx="14" hasCustomPrompt="1"/>
          </p:nvPr>
        </p:nvSpPr>
        <p:spPr>
          <a:xfrm>
            <a:off x="2908334" y="3028951"/>
            <a:ext cx="402851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7011988" y="1683657"/>
            <a:ext cx="1806574"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57" name="Picture Placeholder 25"/>
          <p:cNvSpPr>
            <a:spLocks noGrp="1"/>
          </p:cNvSpPr>
          <p:nvPr>
            <p:ph type="pic" sz="quarter" idx="15" hasCustomPrompt="1"/>
          </p:nvPr>
        </p:nvSpPr>
        <p:spPr>
          <a:xfrm>
            <a:off x="7011988" y="1676400"/>
            <a:ext cx="1806573"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7011988" y="5182960"/>
            <a:ext cx="1806574"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59" name="Picture Placeholder 25"/>
          <p:cNvSpPr>
            <a:spLocks noGrp="1"/>
          </p:cNvSpPr>
          <p:nvPr>
            <p:ph type="pic" sz="quarter" idx="16" hasCustomPrompt="1"/>
          </p:nvPr>
        </p:nvSpPr>
        <p:spPr>
          <a:xfrm>
            <a:off x="7011988" y="5182960"/>
            <a:ext cx="1806573"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342667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Large photo with bottom bar">
    <p:spTree>
      <p:nvGrpSpPr>
        <p:cNvPr id="1" name=""/>
        <p:cNvGrpSpPr/>
        <p:nvPr/>
      </p:nvGrpSpPr>
      <p:grpSpPr>
        <a:xfrm>
          <a:off x="0" y="0"/>
          <a:ext cx="0" cy="0"/>
          <a:chOff x="0" y="0"/>
          <a:chExt cx="0" cy="0"/>
        </a:xfrm>
      </p:grpSpPr>
      <p:sp>
        <p:nvSpPr>
          <p:cNvPr id="7" name="Rectangle 6"/>
          <p:cNvSpPr/>
          <p:nvPr/>
        </p:nvSpPr>
        <p:spPr>
          <a:xfrm>
            <a:off x="338328" y="310896"/>
            <a:ext cx="8476488" cy="607539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5" name="Picture Placeholder 4"/>
          <p:cNvSpPr>
            <a:spLocks noGrp="1"/>
          </p:cNvSpPr>
          <p:nvPr>
            <p:ph type="pic" sz="quarter" idx="10" hasCustomPrompt="1"/>
          </p:nvPr>
        </p:nvSpPr>
        <p:spPr>
          <a:xfrm>
            <a:off x="333375" y="310896"/>
            <a:ext cx="8474869" cy="6054185"/>
          </a:xfrm>
          <a:ln>
            <a:solidFill>
              <a:schemeClr val="bg2"/>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p:nvPicPr>
        <p:blipFill>
          <a:blip r:embed="rId2" cstate="print"/>
          <a:stretch>
            <a:fillRect/>
          </a:stretch>
        </p:blipFill>
        <p:spPr>
          <a:xfrm>
            <a:off x="333375" y="6374862"/>
            <a:ext cx="8477250" cy="171450"/>
          </a:xfrm>
          <a:prstGeom prst="rect">
            <a:avLst/>
          </a:prstGeom>
        </p:spPr>
      </p:pic>
      <p:sp>
        <p:nvSpPr>
          <p:cNvPr id="11"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2"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8"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Tree>
    <p:extLst>
      <p:ext uri="{BB962C8B-B14F-4D97-AF65-F5344CB8AC3E}">
        <p14:creationId xmlns:p14="http://schemas.microsoft.com/office/powerpoint/2010/main" val="113873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91440" y="-91440"/>
            <a:ext cx="9326880" cy="704088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301797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Wide screen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2" name="Rectangle 21"/>
          <p:cNvSpPr/>
          <p:nvPr/>
        </p:nvSpPr>
        <p:spPr>
          <a:xfrm>
            <a:off x="0" y="0"/>
            <a:ext cx="9144000"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grpSp>
        <p:nvGrpSpPr>
          <p:cNvPr id="2" name="Group 3"/>
          <p:cNvGrpSpPr/>
          <p:nvPr/>
        </p:nvGrpSpPr>
        <p:grpSpPr>
          <a:xfrm>
            <a:off x="341314" y="6124575"/>
            <a:ext cx="787133" cy="416134"/>
            <a:chOff x="609600" y="528537"/>
            <a:chExt cx="1444734" cy="763789"/>
          </a:xfrm>
          <a:solidFill>
            <a:schemeClr val="bg1"/>
          </a:solidFill>
        </p:grpSpPr>
        <p:sp>
          <p:nvSpPr>
            <p:cNvPr id="5" name="Rectangle 4"/>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latin typeface="Arial"/>
              </a:endParaRPr>
            </a:p>
          </p:txBody>
        </p:sp>
        <p:sp>
          <p:nvSpPr>
            <p:cNvPr id="6" name="Freeform 5"/>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latin typeface="Arial"/>
              </a:endParaRPr>
            </a:p>
          </p:txBody>
        </p:sp>
        <p:sp>
          <p:nvSpPr>
            <p:cNvPr id="7" name="Freeform 6"/>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latin typeface="Arial"/>
              </a:endParaRPr>
            </a:p>
          </p:txBody>
        </p:sp>
        <p:sp>
          <p:nvSpPr>
            <p:cNvPr id="8" name="Freeform 7"/>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latin typeface="Arial"/>
              </a:endParaRPr>
            </a:p>
          </p:txBody>
        </p:sp>
        <p:sp>
          <p:nvSpPr>
            <p:cNvPr id="9" name="Freeform 8"/>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latin typeface="Arial"/>
              </a:endParaRPr>
            </a:p>
          </p:txBody>
        </p:sp>
        <p:sp>
          <p:nvSpPr>
            <p:cNvPr id="10" name="Freeform 9"/>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latin typeface="Arial"/>
              </a:endParaRPr>
            </a:p>
          </p:txBody>
        </p:sp>
        <p:sp>
          <p:nvSpPr>
            <p:cNvPr id="11" name="Freeform 10"/>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12" name="Freeform 11"/>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13" name="Freeform 12"/>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14" name="Freeform 13"/>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latin typeface="Arial"/>
              </a:endParaRPr>
            </a:p>
          </p:txBody>
        </p:sp>
        <p:sp>
          <p:nvSpPr>
            <p:cNvPr id="15" name="Freeform 14"/>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16" name="Freeform 15"/>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17" name="Freeform 16"/>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18" name="Freeform 17"/>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latin typeface="Arial"/>
              </a:endParaRPr>
            </a:p>
          </p:txBody>
        </p:sp>
      </p:grpSp>
      <p:sp>
        <p:nvSpPr>
          <p:cNvPr id="40" name="Media Placeholder 39"/>
          <p:cNvSpPr>
            <a:spLocks noGrp="1"/>
          </p:cNvSpPr>
          <p:nvPr>
            <p:ph type="media" sz="quarter" idx="11" hasCustomPrompt="1"/>
          </p:nvPr>
        </p:nvSpPr>
        <p:spPr>
          <a:xfrm>
            <a:off x="329184" y="777240"/>
            <a:ext cx="848563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baseline="0" smtClean="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247399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751" y="304800"/>
            <a:ext cx="7435849"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93751" y="1600200"/>
            <a:ext cx="743584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793751"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10" name="Text Placeholder 9"/>
          <p:cNvSpPr>
            <a:spLocks noGrp="1"/>
          </p:cNvSpPr>
          <p:nvPr>
            <p:ph type="body" sz="quarter" idx="11"/>
          </p:nvPr>
        </p:nvSpPr>
        <p:spPr>
          <a:xfrm>
            <a:off x="793750" y="6372423"/>
            <a:ext cx="7461250"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pic>
        <p:nvPicPr>
          <p:cNvPr id="6" name="Picture 6331" descr="cisco_badge_grn"/>
          <p:cNvPicPr>
            <a:picLocks noChangeAspect="1" noChangeArrowheads="1"/>
          </p:cNvPicPr>
          <p:nvPr userDrawn="1"/>
        </p:nvPicPr>
        <p:blipFill>
          <a:blip r:embed="rId2" cstate="print"/>
          <a:srcRect/>
          <a:stretch>
            <a:fillRect/>
          </a:stretch>
        </p:blipFill>
        <p:spPr bwMode="auto">
          <a:xfrm>
            <a:off x="7886700" y="230188"/>
            <a:ext cx="1016000" cy="1027112"/>
          </a:xfrm>
          <a:prstGeom prst="rect">
            <a:avLst/>
          </a:prstGeom>
          <a:noFill/>
          <a:ln w="9525">
            <a:noFill/>
            <a:miter lim="800000"/>
            <a:headEnd/>
            <a:tailEnd/>
          </a:ln>
        </p:spPr>
      </p:pic>
    </p:spTree>
  </p:cSld>
  <p:clrMapOvr>
    <a:masterClrMapping/>
  </p:clrMapOvr>
  <p:transition xmlns:p14="http://schemas.microsoft.com/office/powerpoint/2010/main">
    <p:wipe dir="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2" name="Rectangle 21"/>
          <p:cNvSpPr/>
          <p:nvPr/>
        </p:nvSpPr>
        <p:spPr>
          <a:xfrm>
            <a:off x="0" y="0"/>
            <a:ext cx="9144000"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grpSp>
        <p:nvGrpSpPr>
          <p:cNvPr id="2" name="Group 3"/>
          <p:cNvGrpSpPr/>
          <p:nvPr/>
        </p:nvGrpSpPr>
        <p:grpSpPr>
          <a:xfrm>
            <a:off x="341314" y="6124575"/>
            <a:ext cx="787133" cy="416134"/>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latin typeface="Arial"/>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latin typeface="Arial"/>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latin typeface="Arial"/>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latin typeface="Arial"/>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latin typeface="Arial"/>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latin typeface="Arial"/>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latin typeface="Arial"/>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latin typeface="Arial"/>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latin typeface="Arial"/>
              </a:endParaRPr>
            </a:p>
          </p:txBody>
        </p:sp>
      </p:grpSp>
      <p:sp>
        <p:nvSpPr>
          <p:cNvPr id="21" name="Media Placeholder 20"/>
          <p:cNvSpPr>
            <a:spLocks noGrp="1"/>
          </p:cNvSpPr>
          <p:nvPr>
            <p:ph type="media" sz="quarter" idx="10" hasCustomPrompt="1"/>
          </p:nvPr>
        </p:nvSpPr>
        <p:spPr>
          <a:xfrm>
            <a:off x="2845150" y="778669"/>
            <a:ext cx="597103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187049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Tree>
    <p:extLst>
      <p:ext uri="{BB962C8B-B14F-4D97-AF65-F5344CB8AC3E}">
        <p14:creationId xmlns:p14="http://schemas.microsoft.com/office/powerpoint/2010/main" val="389347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3"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4"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5"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Tree>
    <p:extLst>
      <p:ext uri="{BB962C8B-B14F-4D97-AF65-F5344CB8AC3E}">
        <p14:creationId xmlns:p14="http://schemas.microsoft.com/office/powerpoint/2010/main" val="428828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p:nvSpPr>
        <p:spPr bwMode="black">
          <a:xfrm>
            <a:off x="4373702" y="5844550"/>
            <a:ext cx="41443" cy="157016"/>
          </a:xfrm>
          <a:prstGeom prst="rect">
            <a:avLst/>
          </a:prstGeom>
          <a:solidFill>
            <a:schemeClr val="bg1"/>
          </a:solidFill>
          <a:ln w="9525">
            <a:noFill/>
            <a:miter lim="800000"/>
            <a:headEnd/>
            <a:tailEnd/>
          </a:ln>
        </p:spPr>
        <p:txBody>
          <a:bodyPr/>
          <a:lstStyle/>
          <a:p>
            <a:endParaRPr lang="en-US">
              <a:solidFill>
                <a:srgbClr val="0096D6"/>
              </a:solidFill>
              <a:latin typeface="Arial"/>
            </a:endParaRPr>
          </a:p>
        </p:txBody>
      </p:sp>
      <p:sp>
        <p:nvSpPr>
          <p:cNvPr id="21" name="Freeform 20"/>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22" name="Freeform 21"/>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23" name="Freeform 22"/>
          <p:cNvSpPr>
            <a:spLocks noEditPoints="1"/>
          </p:cNvSpPr>
          <p:nvPr/>
        </p:nvSpPr>
        <p:spPr bwMode="black">
          <a:xfrm>
            <a:off x="4778491"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latin typeface="Arial"/>
            </a:endParaRPr>
          </a:p>
        </p:txBody>
      </p:sp>
      <p:sp>
        <p:nvSpPr>
          <p:cNvPr id="24" name="Freeform 23"/>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25" name="Freeform 24"/>
          <p:cNvSpPr>
            <a:spLocks/>
          </p:cNvSpPr>
          <p:nvPr/>
        </p:nvSpPr>
        <p:spPr bwMode="black">
          <a:xfrm>
            <a:off x="4117817"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26" name="Freeform 25"/>
          <p:cNvSpPr>
            <a:spLocks/>
          </p:cNvSpPr>
          <p:nvPr/>
        </p:nvSpPr>
        <p:spPr bwMode="black">
          <a:xfrm>
            <a:off x="4227206"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27" name="Freeform 26"/>
          <p:cNvSpPr>
            <a:spLocks/>
          </p:cNvSpPr>
          <p:nvPr/>
        </p:nvSpPr>
        <p:spPr bwMode="black">
          <a:xfrm>
            <a:off x="4334669" y="55256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28" name="Freeform 27"/>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29" name="Freeform 28"/>
          <p:cNvSpPr>
            <a:spLocks/>
          </p:cNvSpPr>
          <p:nvPr/>
        </p:nvSpPr>
        <p:spPr bwMode="black">
          <a:xfrm>
            <a:off x="4551038"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30" name="Freeform 29"/>
          <p:cNvSpPr>
            <a:spLocks/>
          </p:cNvSpPr>
          <p:nvPr/>
        </p:nvSpPr>
        <p:spPr bwMode="black">
          <a:xfrm>
            <a:off x="4660428"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31" name="Freeform 30"/>
          <p:cNvSpPr>
            <a:spLocks/>
          </p:cNvSpPr>
          <p:nvPr/>
        </p:nvSpPr>
        <p:spPr bwMode="black">
          <a:xfrm>
            <a:off x="4769818" y="55256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32" name="Freeform 31"/>
          <p:cNvSpPr>
            <a:spLocks/>
          </p:cNvSpPr>
          <p:nvPr/>
        </p:nvSpPr>
        <p:spPr bwMode="black">
          <a:xfrm>
            <a:off x="487727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33" name="Freeform 32"/>
          <p:cNvSpPr>
            <a:spLocks/>
          </p:cNvSpPr>
          <p:nvPr/>
        </p:nvSpPr>
        <p:spPr bwMode="black">
          <a:xfrm>
            <a:off x="4986669"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Arial"/>
            </a:endParaRPr>
          </a:p>
        </p:txBody>
      </p:sp>
    </p:spTree>
    <p:extLst>
      <p:ext uri="{BB962C8B-B14F-4D97-AF65-F5344CB8AC3E}">
        <p14:creationId xmlns:p14="http://schemas.microsoft.com/office/powerpoint/2010/main" val="319382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700"/>
                                        <p:tgtEl>
                                          <p:spTgt spid="2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700"/>
                                        <p:tgtEl>
                                          <p:spTgt spid="29"/>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00"/>
                                        <p:tgtEl>
                                          <p:spTgt spid="31"/>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700"/>
                                        <p:tgtEl>
                                          <p:spTgt spid="3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700"/>
                                        <p:tgtEl>
                                          <p:spTgt spid="26"/>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700"/>
                                        <p:tgtEl>
                                          <p:spTgt spid="2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700"/>
                                        <p:tgtEl>
                                          <p:spTgt spid="30"/>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700"/>
                                        <p:tgtEl>
                                          <p:spTgt spid="32"/>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25"/>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27"/>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29"/>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31"/>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33"/>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26"/>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28"/>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30"/>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32"/>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p:nvSpPr>
        <p:spPr bwMode="black">
          <a:xfrm>
            <a:off x="6312989" y="3708603"/>
            <a:ext cx="116616" cy="441827"/>
          </a:xfrm>
          <a:prstGeom prst="rect">
            <a:avLst/>
          </a:prstGeom>
          <a:solidFill>
            <a:schemeClr val="bg1"/>
          </a:solidFill>
          <a:ln w="9525">
            <a:noFill/>
            <a:miter lim="800000"/>
            <a:headEnd/>
            <a:tailEnd/>
          </a:ln>
        </p:spPr>
        <p:txBody>
          <a:bodyPr/>
          <a:lstStyle/>
          <a:p>
            <a:endParaRPr lang="en-US">
              <a:solidFill>
                <a:srgbClr val="0096D6"/>
              </a:solidFill>
              <a:latin typeface="Arial"/>
            </a:endParaRPr>
          </a:p>
        </p:txBody>
      </p:sp>
      <p:sp>
        <p:nvSpPr>
          <p:cNvPr id="21" name="Freeform 20"/>
          <p:cNvSpPr>
            <a:spLocks/>
          </p:cNvSpPr>
          <p:nvPr/>
        </p:nvSpPr>
        <p:spPr bwMode="black">
          <a:xfrm>
            <a:off x="6992342" y="369760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22" name="Freeform 21"/>
          <p:cNvSpPr>
            <a:spLocks/>
          </p:cNvSpPr>
          <p:nvPr/>
        </p:nvSpPr>
        <p:spPr bwMode="black">
          <a:xfrm>
            <a:off x="5824831" y="369760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23" name="Freeform 22"/>
          <p:cNvSpPr>
            <a:spLocks noEditPoints="1"/>
          </p:cNvSpPr>
          <p:nvPr/>
        </p:nvSpPr>
        <p:spPr bwMode="black">
          <a:xfrm>
            <a:off x="7452023" y="369760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latin typeface="Arial"/>
            </a:endParaRPr>
          </a:p>
        </p:txBody>
      </p:sp>
      <p:sp>
        <p:nvSpPr>
          <p:cNvPr id="24" name="Freeform 23"/>
          <p:cNvSpPr>
            <a:spLocks/>
          </p:cNvSpPr>
          <p:nvPr/>
        </p:nvSpPr>
        <p:spPr bwMode="black">
          <a:xfrm>
            <a:off x="6580117" y="369760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25" name="Freeform 24"/>
          <p:cNvSpPr>
            <a:spLocks/>
          </p:cNvSpPr>
          <p:nvPr/>
        </p:nvSpPr>
        <p:spPr bwMode="black">
          <a:xfrm>
            <a:off x="5592955"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26" name="Freeform 25"/>
          <p:cNvSpPr>
            <a:spLocks/>
          </p:cNvSpPr>
          <p:nvPr/>
        </p:nvSpPr>
        <p:spPr bwMode="black">
          <a:xfrm>
            <a:off x="5900764" y="29301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27" name="Freeform 26"/>
          <p:cNvSpPr>
            <a:spLocks/>
          </p:cNvSpPr>
          <p:nvPr/>
        </p:nvSpPr>
        <p:spPr bwMode="black">
          <a:xfrm>
            <a:off x="6203154" y="27208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28" name="Freeform 27"/>
          <p:cNvSpPr>
            <a:spLocks/>
          </p:cNvSpPr>
          <p:nvPr/>
        </p:nvSpPr>
        <p:spPr bwMode="black">
          <a:xfrm>
            <a:off x="6510963"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29" name="Freeform 28"/>
          <p:cNvSpPr>
            <a:spLocks/>
          </p:cNvSpPr>
          <p:nvPr/>
        </p:nvSpPr>
        <p:spPr bwMode="black">
          <a:xfrm>
            <a:off x="6811994" y="30824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30" name="Freeform 29"/>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31" name="Freeform 30"/>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32" name="Freeform 31"/>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33" name="Freeform 32"/>
          <p:cNvSpPr>
            <a:spLocks/>
          </p:cNvSpPr>
          <p:nvPr/>
        </p:nvSpPr>
        <p:spPr bwMode="black">
          <a:xfrm>
            <a:off x="8037814" y="30824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34" name="TextBox 33"/>
          <p:cNvSpPr txBox="1"/>
          <p:nvPr/>
        </p:nvSpPr>
        <p:spPr>
          <a:xfrm>
            <a:off x="644691" y="3060488"/>
            <a:ext cx="2437270" cy="646331"/>
          </a:xfrm>
          <a:prstGeom prst="rect">
            <a:avLst/>
          </a:prstGeom>
          <a:noFill/>
        </p:spPr>
        <p:txBody>
          <a:bodyPr wrap="none" rtlCol="0">
            <a:spAutoFit/>
          </a:bodyPr>
          <a:lstStyle/>
          <a:p>
            <a:r>
              <a:rPr lang="en-US" sz="3600" dirty="0" smtClean="0">
                <a:solidFill>
                  <a:srgbClr val="FFFFFF"/>
                </a:solidFill>
                <a:latin typeface="Arial"/>
              </a:rPr>
              <a:t>Thank you.</a:t>
            </a:r>
            <a:endParaRPr lang="en-US" sz="3600" dirty="0">
              <a:solidFill>
                <a:srgbClr val="FFFFFF"/>
              </a:solidFill>
              <a:latin typeface="Arial"/>
            </a:endParaRPr>
          </a:p>
        </p:txBody>
      </p:sp>
    </p:spTree>
    <p:extLst>
      <p:ext uri="{BB962C8B-B14F-4D97-AF65-F5344CB8AC3E}">
        <p14:creationId xmlns:p14="http://schemas.microsoft.com/office/powerpoint/2010/main" val="262674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00"/>
                                        <p:tgtEl>
                                          <p:spTgt spid="2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00"/>
                                        <p:tgtEl>
                                          <p:spTgt spid="2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700"/>
                                        <p:tgtEl>
                                          <p:spTgt spid="27"/>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700"/>
                                        <p:tgtEl>
                                          <p:spTgt spid="28"/>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00"/>
                                        <p:tgtEl>
                                          <p:spTgt spid="29"/>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700"/>
                                        <p:tgtEl>
                                          <p:spTgt spid="30"/>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00"/>
                                        <p:tgtEl>
                                          <p:spTgt spid="31"/>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700"/>
                                        <p:tgtEl>
                                          <p:spTgt spid="32"/>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700"/>
                                        <p:tgtEl>
                                          <p:spTgt spid="33"/>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25"/>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27"/>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29"/>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31"/>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33"/>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26"/>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28"/>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30"/>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32"/>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700"/>
                                        <p:tgtEl>
                                          <p:spTgt spid="22"/>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00"/>
                                        <p:tgtEl>
                                          <p:spTgt spid="20"/>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700"/>
                                        <p:tgtEl>
                                          <p:spTgt spid="24"/>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700"/>
                                        <p:tgtEl>
                                          <p:spTgt spid="21"/>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p:nvPicPr>
        <p:blipFill>
          <a:blip r:embed="rId2" cstate="print"/>
          <a:stretch>
            <a:fillRect/>
          </a:stretch>
        </p:blipFill>
        <p:spPr>
          <a:xfrm>
            <a:off x="0" y="0"/>
            <a:ext cx="9144000" cy="6858000"/>
          </a:xfrm>
          <a:prstGeom prst="rect">
            <a:avLst/>
          </a:prstGeom>
        </p:spPr>
      </p:pic>
      <p:sp>
        <p:nvSpPr>
          <p:cNvPr id="4" name="Rectangle 3"/>
          <p:cNvSpPr>
            <a:spLocks noChangeArrowheads="1"/>
          </p:cNvSpPr>
          <p:nvPr/>
        </p:nvSpPr>
        <p:spPr bwMode="black">
          <a:xfrm>
            <a:off x="4373702" y="5844550"/>
            <a:ext cx="41443" cy="157016"/>
          </a:xfrm>
          <a:prstGeom prst="rect">
            <a:avLst/>
          </a:prstGeom>
          <a:solidFill>
            <a:schemeClr val="bg1"/>
          </a:solidFill>
          <a:ln w="9525">
            <a:noFill/>
            <a:miter lim="800000"/>
            <a:headEnd/>
            <a:tailEnd/>
          </a:ln>
        </p:spPr>
        <p:txBody>
          <a:bodyPr/>
          <a:lstStyle/>
          <a:p>
            <a:endParaRPr lang="en-US">
              <a:solidFill>
                <a:srgbClr val="0096D6"/>
              </a:solidFill>
              <a:latin typeface="Arial"/>
            </a:endParaRPr>
          </a:p>
        </p:txBody>
      </p:sp>
      <p:sp>
        <p:nvSpPr>
          <p:cNvPr id="5" name="Freeform 4"/>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6" name="Freeform 5"/>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7" name="Freeform 6"/>
          <p:cNvSpPr>
            <a:spLocks noEditPoints="1"/>
          </p:cNvSpPr>
          <p:nvPr/>
        </p:nvSpPr>
        <p:spPr bwMode="black">
          <a:xfrm>
            <a:off x="4778491"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latin typeface="Arial"/>
            </a:endParaRPr>
          </a:p>
        </p:txBody>
      </p:sp>
      <p:sp>
        <p:nvSpPr>
          <p:cNvPr id="8" name="Freeform 7"/>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9" name="Freeform 8"/>
          <p:cNvSpPr>
            <a:spLocks/>
          </p:cNvSpPr>
          <p:nvPr/>
        </p:nvSpPr>
        <p:spPr bwMode="black">
          <a:xfrm>
            <a:off x="4117817"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10" name="Freeform 9"/>
          <p:cNvSpPr>
            <a:spLocks/>
          </p:cNvSpPr>
          <p:nvPr/>
        </p:nvSpPr>
        <p:spPr bwMode="black">
          <a:xfrm>
            <a:off x="4227206"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11" name="Freeform 10"/>
          <p:cNvSpPr>
            <a:spLocks/>
          </p:cNvSpPr>
          <p:nvPr/>
        </p:nvSpPr>
        <p:spPr bwMode="black">
          <a:xfrm>
            <a:off x="4334669" y="55256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12" name="Freeform 11"/>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14" name="Freeform 13"/>
          <p:cNvSpPr>
            <a:spLocks/>
          </p:cNvSpPr>
          <p:nvPr/>
        </p:nvSpPr>
        <p:spPr bwMode="black">
          <a:xfrm>
            <a:off x="4551038"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15" name="Freeform 14"/>
          <p:cNvSpPr>
            <a:spLocks/>
          </p:cNvSpPr>
          <p:nvPr/>
        </p:nvSpPr>
        <p:spPr bwMode="black">
          <a:xfrm>
            <a:off x="4660428"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16" name="Freeform 15"/>
          <p:cNvSpPr>
            <a:spLocks/>
          </p:cNvSpPr>
          <p:nvPr/>
        </p:nvSpPr>
        <p:spPr bwMode="black">
          <a:xfrm>
            <a:off x="4769818" y="55256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17" name="Freeform 16"/>
          <p:cNvSpPr>
            <a:spLocks/>
          </p:cNvSpPr>
          <p:nvPr/>
        </p:nvSpPr>
        <p:spPr bwMode="black">
          <a:xfrm>
            <a:off x="487727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18" name="Freeform 17"/>
          <p:cNvSpPr>
            <a:spLocks/>
          </p:cNvSpPr>
          <p:nvPr/>
        </p:nvSpPr>
        <p:spPr bwMode="black">
          <a:xfrm>
            <a:off x="4986669"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Arial"/>
            </a:endParaRPr>
          </a:p>
        </p:txBody>
      </p:sp>
    </p:spTree>
    <p:extLst>
      <p:ext uri="{BB962C8B-B14F-4D97-AF65-F5344CB8AC3E}">
        <p14:creationId xmlns:p14="http://schemas.microsoft.com/office/powerpoint/2010/main" val="43579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00"/>
                                        <p:tgtEl>
                                          <p:spTgt spid="20"/>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00"/>
                                        <p:tgtEl>
                                          <p:spTgt spid="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700"/>
                                        <p:tgtEl>
                                          <p:spTgt spid="1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00"/>
                                        <p:tgtEl>
                                          <p:spTgt spid="1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700"/>
                                        <p:tgtEl>
                                          <p:spTgt spid="16"/>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00"/>
                                        <p:tgtEl>
                                          <p:spTgt spid="18"/>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700"/>
                                        <p:tgtEl>
                                          <p:spTgt spid="1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700"/>
                                        <p:tgtEl>
                                          <p:spTgt spid="12"/>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00"/>
                                        <p:tgtEl>
                                          <p:spTgt spid="15"/>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700"/>
                                        <p:tgtEl>
                                          <p:spTgt spid="17"/>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14"/>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16"/>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1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1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12"/>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15"/>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17"/>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700"/>
                                        <p:tgtEl>
                                          <p:spTgt spid="6"/>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700"/>
                                        <p:tgtEl>
                                          <p:spTgt spid="4"/>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700"/>
                                        <p:tgtEl>
                                          <p:spTgt spid="8"/>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700"/>
                                        <p:tgtEl>
                                          <p:spTgt spid="5"/>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p:nvPicPr>
        <p:blipFill>
          <a:blip r:embed="rId2" cstate="print"/>
          <a:stretch>
            <a:fillRect/>
          </a:stretch>
        </p:blipFill>
        <p:spPr>
          <a:xfrm>
            <a:off x="0" y="0"/>
            <a:ext cx="9144000" cy="6858000"/>
          </a:xfrm>
          <a:prstGeom prst="rect">
            <a:avLst/>
          </a:prstGeom>
        </p:spPr>
      </p:pic>
      <p:sp>
        <p:nvSpPr>
          <p:cNvPr id="34" name="TextBox 33"/>
          <p:cNvSpPr txBox="1"/>
          <p:nvPr/>
        </p:nvSpPr>
        <p:spPr>
          <a:xfrm>
            <a:off x="644691" y="3060488"/>
            <a:ext cx="2437270" cy="646331"/>
          </a:xfrm>
          <a:prstGeom prst="rect">
            <a:avLst/>
          </a:prstGeom>
          <a:noFill/>
        </p:spPr>
        <p:txBody>
          <a:bodyPr wrap="none" rtlCol="0">
            <a:spAutoFit/>
          </a:bodyPr>
          <a:lstStyle/>
          <a:p>
            <a:r>
              <a:rPr lang="en-US" sz="3600" dirty="0" smtClean="0">
                <a:solidFill>
                  <a:srgbClr val="FFFFFF"/>
                </a:solidFill>
                <a:latin typeface="Arial"/>
              </a:rPr>
              <a:t>Thank you.</a:t>
            </a:r>
            <a:endParaRPr lang="en-US" sz="3600" dirty="0">
              <a:solidFill>
                <a:srgbClr val="FFFFFF"/>
              </a:solidFill>
              <a:latin typeface="Arial"/>
            </a:endParaRPr>
          </a:p>
        </p:txBody>
      </p:sp>
      <p:sp>
        <p:nvSpPr>
          <p:cNvPr id="19" name="Rectangle 18"/>
          <p:cNvSpPr>
            <a:spLocks noChangeArrowheads="1"/>
          </p:cNvSpPr>
          <p:nvPr/>
        </p:nvSpPr>
        <p:spPr bwMode="black">
          <a:xfrm>
            <a:off x="6312989" y="3708603"/>
            <a:ext cx="116616" cy="441827"/>
          </a:xfrm>
          <a:prstGeom prst="rect">
            <a:avLst/>
          </a:prstGeom>
          <a:solidFill>
            <a:schemeClr val="bg1"/>
          </a:solidFill>
          <a:ln w="9525">
            <a:noFill/>
            <a:miter lim="800000"/>
            <a:headEnd/>
            <a:tailEnd/>
          </a:ln>
        </p:spPr>
        <p:txBody>
          <a:bodyPr/>
          <a:lstStyle/>
          <a:p>
            <a:endParaRPr lang="en-US">
              <a:solidFill>
                <a:srgbClr val="0096D6"/>
              </a:solidFill>
              <a:latin typeface="Arial"/>
            </a:endParaRPr>
          </a:p>
        </p:txBody>
      </p:sp>
      <p:sp>
        <p:nvSpPr>
          <p:cNvPr id="35" name="Freeform 34"/>
          <p:cNvSpPr>
            <a:spLocks/>
          </p:cNvSpPr>
          <p:nvPr/>
        </p:nvSpPr>
        <p:spPr bwMode="black">
          <a:xfrm>
            <a:off x="6992342" y="369760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36" name="Freeform 35"/>
          <p:cNvSpPr>
            <a:spLocks/>
          </p:cNvSpPr>
          <p:nvPr/>
        </p:nvSpPr>
        <p:spPr bwMode="black">
          <a:xfrm>
            <a:off x="5824831" y="369760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37" name="Freeform 36"/>
          <p:cNvSpPr>
            <a:spLocks noEditPoints="1"/>
          </p:cNvSpPr>
          <p:nvPr/>
        </p:nvSpPr>
        <p:spPr bwMode="black">
          <a:xfrm>
            <a:off x="7452023" y="369760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latin typeface="Arial"/>
            </a:endParaRPr>
          </a:p>
        </p:txBody>
      </p:sp>
      <p:sp>
        <p:nvSpPr>
          <p:cNvPr id="38" name="Freeform 37"/>
          <p:cNvSpPr>
            <a:spLocks/>
          </p:cNvSpPr>
          <p:nvPr/>
        </p:nvSpPr>
        <p:spPr bwMode="black">
          <a:xfrm>
            <a:off x="6580117" y="369760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39" name="Freeform 38"/>
          <p:cNvSpPr>
            <a:spLocks/>
          </p:cNvSpPr>
          <p:nvPr/>
        </p:nvSpPr>
        <p:spPr bwMode="black">
          <a:xfrm>
            <a:off x="5592955"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40" name="Freeform 39"/>
          <p:cNvSpPr>
            <a:spLocks/>
          </p:cNvSpPr>
          <p:nvPr/>
        </p:nvSpPr>
        <p:spPr bwMode="black">
          <a:xfrm>
            <a:off x="5900764" y="29301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41" name="Freeform 40"/>
          <p:cNvSpPr>
            <a:spLocks/>
          </p:cNvSpPr>
          <p:nvPr/>
        </p:nvSpPr>
        <p:spPr bwMode="black">
          <a:xfrm>
            <a:off x="6203154" y="27208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42" name="Freeform 41"/>
          <p:cNvSpPr>
            <a:spLocks/>
          </p:cNvSpPr>
          <p:nvPr/>
        </p:nvSpPr>
        <p:spPr bwMode="black">
          <a:xfrm>
            <a:off x="6510963"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43" name="Freeform 42"/>
          <p:cNvSpPr>
            <a:spLocks/>
          </p:cNvSpPr>
          <p:nvPr/>
        </p:nvSpPr>
        <p:spPr bwMode="black">
          <a:xfrm>
            <a:off x="6811994" y="30824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44" name="Freeform 43"/>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45" name="Freeform 44"/>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46" name="Freeform 45"/>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Arial"/>
            </a:endParaRPr>
          </a:p>
        </p:txBody>
      </p:sp>
      <p:sp>
        <p:nvSpPr>
          <p:cNvPr id="47" name="Freeform 46"/>
          <p:cNvSpPr>
            <a:spLocks/>
          </p:cNvSpPr>
          <p:nvPr/>
        </p:nvSpPr>
        <p:spPr bwMode="black">
          <a:xfrm>
            <a:off x="8037814" y="30824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Arial"/>
            </a:endParaRPr>
          </a:p>
        </p:txBody>
      </p:sp>
    </p:spTree>
    <p:extLst>
      <p:ext uri="{BB962C8B-B14F-4D97-AF65-F5344CB8AC3E}">
        <p14:creationId xmlns:p14="http://schemas.microsoft.com/office/powerpoint/2010/main" val="366030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00"/>
                                        <p:tgtEl>
                                          <p:spTgt spid="18"/>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700"/>
                                        <p:tgtEl>
                                          <p:spTgt spid="39"/>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700"/>
                                        <p:tgtEl>
                                          <p:spTgt spid="40"/>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700"/>
                                        <p:tgtEl>
                                          <p:spTgt spid="41"/>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700"/>
                                        <p:tgtEl>
                                          <p:spTgt spid="42"/>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700"/>
                                        <p:tgtEl>
                                          <p:spTgt spid="43"/>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700"/>
                                        <p:tgtEl>
                                          <p:spTgt spid="44"/>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700"/>
                                        <p:tgtEl>
                                          <p:spTgt spid="45"/>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700"/>
                                        <p:tgtEl>
                                          <p:spTgt spid="46"/>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700"/>
                                        <p:tgtEl>
                                          <p:spTgt spid="47"/>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3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4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43"/>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45"/>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47"/>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4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42"/>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44"/>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46"/>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700"/>
                                        <p:tgtEl>
                                          <p:spTgt spid="36"/>
                                        </p:tgtEl>
                                      </p:cBhvr>
                                    </p:animEffect>
                                  </p:childTnLst>
                                </p:cTn>
                              </p:par>
                              <p:par>
                                <p:cTn id="62" presetID="10" presetClass="entr" presetSubtype="0" fill="hold" nodeType="withEffect">
                                  <p:stCondLst>
                                    <p:cond delay="10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700"/>
                                        <p:tgtEl>
                                          <p:spTgt spid="19"/>
                                        </p:tgtEl>
                                      </p:cBhvr>
                                    </p:animEffect>
                                  </p:childTnLst>
                                </p:cTn>
                              </p:par>
                              <p:par>
                                <p:cTn id="65" presetID="10" presetClass="entr" presetSubtype="0" fill="hold" nodeType="withEffect">
                                  <p:stCondLst>
                                    <p:cond delay="20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700"/>
                                        <p:tgtEl>
                                          <p:spTgt spid="38"/>
                                        </p:tgtEl>
                                      </p:cBhvr>
                                    </p:animEffect>
                                  </p:childTnLst>
                                </p:cTn>
                              </p:par>
                              <p:par>
                                <p:cTn id="68" presetID="10" presetClass="entr" presetSubtype="0" fill="hold" nodeType="withEffect">
                                  <p:stCondLst>
                                    <p:cond delay="30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700"/>
                                        <p:tgtEl>
                                          <p:spTgt spid="35"/>
                                        </p:tgtEl>
                                      </p:cBhvr>
                                    </p:animEffect>
                                  </p:childTnLst>
                                </p:cTn>
                              </p:par>
                              <p:par>
                                <p:cTn id="71" presetID="10" presetClass="entr" presetSubtype="0" fill="hold" nodeType="withEffect">
                                  <p:stCondLst>
                                    <p:cond delay="40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pic>
        <p:nvPicPr>
          <p:cNvPr id="4" name="Picture 330" descr="cisco_badge_grn"/>
          <p:cNvPicPr>
            <a:picLocks noChangeAspect="1" noChangeArrowheads="1"/>
          </p:cNvPicPr>
          <p:nvPr userDrawn="1"/>
        </p:nvPicPr>
        <p:blipFill>
          <a:blip r:embed="rId2" cstate="print"/>
          <a:srcRect/>
          <a:stretch>
            <a:fillRect/>
          </a:stretch>
        </p:blipFill>
        <p:spPr bwMode="auto">
          <a:xfrm>
            <a:off x="8215082" y="128493"/>
            <a:ext cx="774700" cy="783182"/>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589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425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6" name="Picture 6331" descr="cisco_badge_grn"/>
          <p:cNvPicPr>
            <a:picLocks noChangeAspect="1" noChangeArrowheads="1"/>
          </p:cNvPicPr>
          <p:nvPr userDrawn="1"/>
        </p:nvPicPr>
        <p:blipFill>
          <a:blip r:embed="rId2" cstate="print"/>
          <a:srcRect/>
          <a:stretch>
            <a:fillRect/>
          </a:stretch>
        </p:blipFill>
        <p:spPr bwMode="auto">
          <a:xfrm>
            <a:off x="7886700" y="230188"/>
            <a:ext cx="1016000" cy="1027112"/>
          </a:xfrm>
          <a:prstGeom prst="rect">
            <a:avLst/>
          </a:prstGeom>
          <a:noFill/>
          <a:ln w="9525">
            <a:noFill/>
            <a:miter lim="800000"/>
            <a:headEnd/>
            <a:tailEnd/>
          </a:ln>
        </p:spPr>
      </p:pic>
      <p:sp>
        <p:nvSpPr>
          <p:cNvPr id="2" name="Title 1"/>
          <p:cNvSpPr>
            <a:spLocks noGrp="1"/>
          </p:cNvSpPr>
          <p:nvPr>
            <p:ph type="title"/>
          </p:nvPr>
        </p:nvSpPr>
        <p:spPr>
          <a:xfrm>
            <a:off x="793751" y="304800"/>
            <a:ext cx="7435849"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93751" y="1600200"/>
            <a:ext cx="743584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793751"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10" name="Text Placeholder 9"/>
          <p:cNvSpPr>
            <a:spLocks noGrp="1"/>
          </p:cNvSpPr>
          <p:nvPr>
            <p:ph type="body" sz="quarter" idx="11"/>
          </p:nvPr>
        </p:nvSpPr>
        <p:spPr>
          <a:xfrm>
            <a:off x="793750" y="6372423"/>
            <a:ext cx="7461250"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extLst>
      <p:ext uri="{BB962C8B-B14F-4D97-AF65-F5344CB8AC3E}">
        <p14:creationId xmlns:p14="http://schemas.microsoft.com/office/powerpoint/2010/main" val="49912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6331" descr="cisco_badge_grn"/>
          <p:cNvPicPr>
            <a:picLocks noChangeAspect="1" noChangeArrowheads="1"/>
          </p:cNvPicPr>
          <p:nvPr userDrawn="1"/>
        </p:nvPicPr>
        <p:blipFill>
          <a:blip r:embed="rId2" cstate="print"/>
          <a:srcRect/>
          <a:stretch>
            <a:fillRect/>
          </a:stretch>
        </p:blipFill>
        <p:spPr bwMode="auto">
          <a:xfrm>
            <a:off x="7886700" y="230188"/>
            <a:ext cx="1016000" cy="1027112"/>
          </a:xfrm>
          <a:prstGeom prst="rect">
            <a:avLst/>
          </a:prstGeom>
          <a:noFill/>
          <a:ln w="9525">
            <a:noFill/>
            <a:miter lim="800000"/>
            <a:headEnd/>
            <a:tailEnd/>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cSld name="4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
        <p:nvSpPr>
          <p:cNvPr id="3" name="Rectangle 2"/>
          <p:cNvSpPr/>
          <p:nvPr userDrawn="1"/>
        </p:nvSpPr>
        <p:spPr>
          <a:xfrm>
            <a:off x="280220" y="6275439"/>
            <a:ext cx="8723671" cy="31709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Tree>
    <p:extLst>
      <p:ext uri="{BB962C8B-B14F-4D97-AF65-F5344CB8AC3E}">
        <p14:creationId xmlns:p14="http://schemas.microsoft.com/office/powerpoint/2010/main" val="60171523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1_Bullet_Title only">
    <p:spTree>
      <p:nvGrpSpPr>
        <p:cNvPr id="1" name=""/>
        <p:cNvGrpSpPr/>
        <p:nvPr/>
      </p:nvGrpSpPr>
      <p:grpSpPr>
        <a:xfrm>
          <a:off x="0" y="0"/>
          <a:ext cx="0" cy="0"/>
          <a:chOff x="0" y="0"/>
          <a:chExt cx="0" cy="0"/>
        </a:xfrm>
      </p:grpSpPr>
      <p:grpSp>
        <p:nvGrpSpPr>
          <p:cNvPr id="5" name="Group 4"/>
          <p:cNvGrpSpPr/>
          <p:nvPr userDrawn="1"/>
        </p:nvGrpSpPr>
        <p:grpSpPr>
          <a:xfrm>
            <a:off x="0" y="3075593"/>
            <a:ext cx="9144001" cy="3782409"/>
            <a:chOff x="0" y="3075593"/>
            <a:chExt cx="9144001" cy="3782409"/>
          </a:xfrm>
        </p:grpSpPr>
        <p:sp>
          <p:nvSpPr>
            <p:cNvPr id="4" name="Rectangle 3"/>
            <p:cNvSpPr/>
            <p:nvPr userDrawn="1"/>
          </p:nvSpPr>
          <p:spPr>
            <a:xfrm>
              <a:off x="0" y="6324600"/>
              <a:ext cx="9144000" cy="228600"/>
            </a:xfrm>
            <a:prstGeom prst="rect">
              <a:avLst/>
            </a:prstGeom>
            <a:solidFill>
              <a:schemeClr val="bg1"/>
            </a:solidFill>
            <a:ln>
              <a:no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algn="ctr"/>
              <a:endParaRPr lang="en-US">
                <a:solidFill>
                  <a:srgbClr val="FFFFFF">
                    <a:hueOff val="0"/>
                    <a:satOff val="0"/>
                    <a:lumOff val="0"/>
                    <a:alphaOff val="0"/>
                  </a:srgbClr>
                </a:solidFill>
                <a:latin typeface="Arial"/>
              </a:endParaRPr>
            </a:p>
          </p:txBody>
        </p:sp>
        <p:pic>
          <p:nvPicPr>
            <p:cNvPr id="3" name="Picture 2" descr="\\.PSF\.Mac\Volumes\16GB_FLASH\Matrix_Pattern1.png"/>
            <p:cNvPicPr>
              <a:picLocks noChangeAspect="1" noChangeArrowheads="1"/>
            </p:cNvPicPr>
            <p:nvPr userDrawn="1"/>
          </p:nvPicPr>
          <p:blipFill>
            <a:blip r:embed="rId2">
              <a:lum bright="-39000"/>
            </a:blip>
            <a:srcRect/>
            <a:stretch>
              <a:fillRect/>
            </a:stretch>
          </p:blipFill>
          <p:spPr bwMode="auto">
            <a:xfrm>
              <a:off x="1" y="3075593"/>
              <a:ext cx="9144000" cy="3782409"/>
            </a:xfrm>
            <a:prstGeom prst="rect">
              <a:avLst/>
            </a:prstGeom>
            <a:noFill/>
          </p:spPr>
        </p:pic>
      </p:grpSp>
      <p:sp>
        <p:nvSpPr>
          <p:cNvPr id="2" name="Title 1"/>
          <p:cNvSpPr>
            <a:spLocks noGrp="1"/>
          </p:cNvSpPr>
          <p:nvPr>
            <p:ph type="title"/>
          </p:nvPr>
        </p:nvSpPr>
        <p:spPr>
          <a:xfrm>
            <a:off x="229702" y="73152"/>
            <a:ext cx="8588861" cy="838200"/>
          </a:xfrm>
        </p:spPr>
        <p:txBody>
          <a:bodyPr/>
          <a:lstStyle>
            <a:lvl1pPr>
              <a:defRPr sz="3200">
                <a:gradFill>
                  <a:gsLst>
                    <a:gs pos="0">
                      <a:schemeClr val="tx1"/>
                    </a:gs>
                    <a:gs pos="44000">
                      <a:srgbClr val="01BBBB"/>
                    </a:gs>
                    <a:gs pos="100000">
                      <a:schemeClr val="accent4"/>
                    </a:gs>
                  </a:gsLst>
                  <a:lin ang="4800000" scaled="0"/>
                </a:gra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8585796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93750" y="1520825"/>
            <a:ext cx="3763963" cy="357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0113" y="1520825"/>
            <a:ext cx="3763962" cy="357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5519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39745"/>
            <a:ext cx="8578850" cy="4965700"/>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706781"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9775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4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
        <p:nvSpPr>
          <p:cNvPr id="3" name="Rectangle 2"/>
          <p:cNvSpPr/>
          <p:nvPr userDrawn="1"/>
        </p:nvSpPr>
        <p:spPr>
          <a:xfrm>
            <a:off x="280220" y="6275439"/>
            <a:ext cx="8723671" cy="31709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25172003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Horizontal 1">
    <p:spTree>
      <p:nvGrpSpPr>
        <p:cNvPr id="1" name=""/>
        <p:cNvGrpSpPr/>
        <p:nvPr/>
      </p:nvGrpSpPr>
      <p:grpSpPr>
        <a:xfrm>
          <a:off x="0" y="0"/>
          <a:ext cx="0" cy="0"/>
          <a:chOff x="0" y="0"/>
          <a:chExt cx="0" cy="0"/>
        </a:xfrm>
      </p:grpSpPr>
      <p:pic>
        <p:nvPicPr>
          <p:cNvPr id="41" name="Picture 40" descr="HIK00525.png"/>
          <p:cNvPicPr>
            <a:picLocks noChangeAspect="1"/>
          </p:cNvPicPr>
          <p:nvPr userDrawn="1"/>
        </p:nvPicPr>
        <p:blipFill>
          <a:blip r:embed="rId2" cstate="print"/>
          <a:srcRect t="26428" b="34362"/>
          <a:stretch>
            <a:fillRect/>
          </a:stretch>
        </p:blipFill>
        <p:spPr>
          <a:xfrm>
            <a:off x="1142" y="1616075"/>
            <a:ext cx="9142858" cy="2363788"/>
          </a:xfrm>
          <a:prstGeom prst="rect">
            <a:avLst/>
          </a:prstGeom>
        </p:spPr>
      </p:pic>
      <p:grpSp>
        <p:nvGrpSpPr>
          <p:cNvPr id="4" name="Group 7"/>
          <p:cNvGrpSpPr>
            <a:grpSpLocks/>
          </p:cNvGrpSpPr>
          <p:nvPr userDrawn="1"/>
        </p:nvGrpSpPr>
        <p:grpSpPr bwMode="black">
          <a:xfrm>
            <a:off x="609600" y="525463"/>
            <a:ext cx="1447800" cy="769937"/>
            <a:chOff x="3272" y="1316"/>
            <a:chExt cx="1889" cy="1002"/>
          </a:xfrm>
        </p:grpSpPr>
        <p:sp>
          <p:nvSpPr>
            <p:cNvPr id="9" name="AutoShape 8"/>
            <p:cNvSpPr>
              <a:spLocks noChangeAspect="1" noChangeArrowheads="1" noTextEdit="1"/>
            </p:cNvSpPr>
            <p:nvPr/>
          </p:nvSpPr>
          <p:spPr bwMode="black">
            <a:xfrm>
              <a:off x="3272" y="1316"/>
              <a:ext cx="1889" cy="1002"/>
            </a:xfrm>
            <a:prstGeom prst="rect">
              <a:avLst/>
            </a:prstGeom>
            <a:noFill/>
            <a:ln w="9525">
              <a:noFill/>
              <a:miter lim="800000"/>
              <a:headEnd/>
              <a:tailEnd/>
            </a:ln>
          </p:spPr>
          <p:txBody>
            <a:bodyPr/>
            <a:lstStyle/>
            <a:p>
              <a:endParaRPr lang="en-US">
                <a:solidFill>
                  <a:prstClr val="black"/>
                </a:solidFill>
              </a:endParaRPr>
            </a:p>
          </p:txBody>
        </p:sp>
        <p:sp>
          <p:nvSpPr>
            <p:cNvPr id="10" name="Rectangle 9"/>
            <p:cNvSpPr>
              <a:spLocks noChangeArrowheads="1"/>
            </p:cNvSpPr>
            <p:nvPr/>
          </p:nvSpPr>
          <p:spPr bwMode="black">
            <a:xfrm>
              <a:off x="3803" y="1980"/>
              <a:ext cx="86" cy="325"/>
            </a:xfrm>
            <a:prstGeom prst="rect">
              <a:avLst/>
            </a:prstGeom>
            <a:solidFill>
              <a:srgbClr val="B21A1A"/>
            </a:solidFill>
            <a:ln w="9525">
              <a:noFill/>
              <a:miter lim="800000"/>
              <a:headEnd/>
              <a:tailEnd/>
            </a:ln>
          </p:spPr>
          <p:txBody>
            <a:bodyPr/>
            <a:lstStyle/>
            <a:p>
              <a:endParaRPr lang="en-US">
                <a:solidFill>
                  <a:prstClr val="black"/>
                </a:solidFill>
              </a:endParaRPr>
            </a:p>
          </p:txBody>
        </p:sp>
        <p:sp>
          <p:nvSpPr>
            <p:cNvPr id="11" name="Freeform 10"/>
            <p:cNvSpPr>
              <a:spLocks/>
            </p:cNvSpPr>
            <p:nvPr/>
          </p:nvSpPr>
          <p:spPr bwMode="black">
            <a:xfrm>
              <a:off x="4304" y="1971"/>
              <a:ext cx="249" cy="343"/>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B21A1A"/>
            </a:solidFill>
            <a:ln w="9525">
              <a:noFill/>
              <a:round/>
              <a:headEnd/>
              <a:tailEnd/>
            </a:ln>
          </p:spPr>
          <p:txBody>
            <a:bodyPr/>
            <a:lstStyle/>
            <a:p>
              <a:endParaRPr lang="en-US">
                <a:solidFill>
                  <a:prstClr val="black"/>
                </a:solidFill>
              </a:endParaRPr>
            </a:p>
          </p:txBody>
        </p:sp>
        <p:sp>
          <p:nvSpPr>
            <p:cNvPr id="12" name="Freeform 11"/>
            <p:cNvSpPr>
              <a:spLocks/>
            </p:cNvSpPr>
            <p:nvPr/>
          </p:nvSpPr>
          <p:spPr bwMode="black">
            <a:xfrm>
              <a:off x="3443" y="1971"/>
              <a:ext cx="249" cy="343"/>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B21A1A"/>
            </a:solidFill>
            <a:ln w="9525">
              <a:noFill/>
              <a:round/>
              <a:headEnd/>
              <a:tailEnd/>
            </a:ln>
          </p:spPr>
          <p:txBody>
            <a:bodyPr/>
            <a:lstStyle/>
            <a:p>
              <a:endParaRPr lang="en-US">
                <a:solidFill>
                  <a:prstClr val="black"/>
                </a:solidFill>
              </a:endParaRPr>
            </a:p>
          </p:txBody>
        </p:sp>
        <p:sp>
          <p:nvSpPr>
            <p:cNvPr id="13" name="Freeform 12"/>
            <p:cNvSpPr>
              <a:spLocks noEditPoints="1"/>
            </p:cNvSpPr>
            <p:nvPr/>
          </p:nvSpPr>
          <p:spPr bwMode="black">
            <a:xfrm>
              <a:off x="4643" y="1971"/>
              <a:ext cx="342" cy="343"/>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B21A1A"/>
            </a:solidFill>
            <a:ln w="9525">
              <a:noFill/>
              <a:round/>
              <a:headEnd/>
              <a:tailEnd/>
            </a:ln>
          </p:spPr>
          <p:txBody>
            <a:bodyPr/>
            <a:lstStyle/>
            <a:p>
              <a:endParaRPr lang="en-US">
                <a:solidFill>
                  <a:prstClr val="black"/>
                </a:solidFill>
              </a:endParaRPr>
            </a:p>
          </p:txBody>
        </p:sp>
        <p:sp>
          <p:nvSpPr>
            <p:cNvPr id="14" name="Freeform 13"/>
            <p:cNvSpPr>
              <a:spLocks/>
            </p:cNvSpPr>
            <p:nvPr/>
          </p:nvSpPr>
          <p:spPr bwMode="black">
            <a:xfrm>
              <a:off x="4000" y="1971"/>
              <a:ext cx="223" cy="343"/>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B21A1A"/>
            </a:solidFill>
            <a:ln w="9525">
              <a:noFill/>
              <a:round/>
              <a:headEnd/>
              <a:tailEnd/>
            </a:ln>
          </p:spPr>
          <p:txBody>
            <a:bodyPr/>
            <a:lstStyle/>
            <a:p>
              <a:endParaRPr lang="en-US">
                <a:solidFill>
                  <a:prstClr val="black"/>
                </a:solidFill>
              </a:endParaRPr>
            </a:p>
          </p:txBody>
        </p:sp>
        <p:sp>
          <p:nvSpPr>
            <p:cNvPr id="15" name="Freeform 14"/>
            <p:cNvSpPr>
              <a:spLocks/>
            </p:cNvSpPr>
            <p:nvPr/>
          </p:nvSpPr>
          <p:spPr bwMode="black">
            <a:xfrm>
              <a:off x="3272" y="1586"/>
              <a:ext cx="81" cy="167"/>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015F85"/>
            </a:solidFill>
            <a:ln w="9525">
              <a:noFill/>
              <a:round/>
              <a:headEnd/>
              <a:tailEnd/>
            </a:ln>
          </p:spPr>
          <p:txBody>
            <a:bodyPr/>
            <a:lstStyle/>
            <a:p>
              <a:endParaRPr lang="en-US">
                <a:solidFill>
                  <a:prstClr val="black"/>
                </a:solidFill>
              </a:endParaRPr>
            </a:p>
          </p:txBody>
        </p:sp>
        <p:sp>
          <p:nvSpPr>
            <p:cNvPr id="16" name="Freeform 15"/>
            <p:cNvSpPr>
              <a:spLocks/>
            </p:cNvSpPr>
            <p:nvPr/>
          </p:nvSpPr>
          <p:spPr bwMode="black">
            <a:xfrm>
              <a:off x="3499" y="1474"/>
              <a:ext cx="81" cy="279"/>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015F85"/>
            </a:solidFill>
            <a:ln w="9525">
              <a:noFill/>
              <a:round/>
              <a:headEnd/>
              <a:tailEnd/>
            </a:ln>
          </p:spPr>
          <p:txBody>
            <a:bodyPr/>
            <a:lstStyle/>
            <a:p>
              <a:endParaRPr lang="en-US">
                <a:solidFill>
                  <a:prstClr val="black"/>
                </a:solidFill>
              </a:endParaRPr>
            </a:p>
          </p:txBody>
        </p:sp>
        <p:sp>
          <p:nvSpPr>
            <p:cNvPr id="17" name="Freeform 16"/>
            <p:cNvSpPr>
              <a:spLocks/>
            </p:cNvSpPr>
            <p:nvPr/>
          </p:nvSpPr>
          <p:spPr bwMode="black">
            <a:xfrm>
              <a:off x="3722" y="1320"/>
              <a:ext cx="81" cy="514"/>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015F85"/>
            </a:solidFill>
            <a:ln w="9525">
              <a:noFill/>
              <a:round/>
              <a:headEnd/>
              <a:tailEnd/>
            </a:ln>
          </p:spPr>
          <p:txBody>
            <a:bodyPr/>
            <a:lstStyle/>
            <a:p>
              <a:endParaRPr lang="en-US">
                <a:solidFill>
                  <a:prstClr val="black"/>
                </a:solidFill>
              </a:endParaRPr>
            </a:p>
          </p:txBody>
        </p:sp>
        <p:sp>
          <p:nvSpPr>
            <p:cNvPr id="18" name="Freeform 17"/>
            <p:cNvSpPr>
              <a:spLocks/>
            </p:cNvSpPr>
            <p:nvPr/>
          </p:nvSpPr>
          <p:spPr bwMode="black">
            <a:xfrm>
              <a:off x="3949" y="1474"/>
              <a:ext cx="81" cy="279"/>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015F85"/>
            </a:solidFill>
            <a:ln w="9525">
              <a:noFill/>
              <a:round/>
              <a:headEnd/>
              <a:tailEnd/>
            </a:ln>
          </p:spPr>
          <p:txBody>
            <a:bodyPr/>
            <a:lstStyle/>
            <a:p>
              <a:endParaRPr lang="en-US">
                <a:solidFill>
                  <a:prstClr val="black"/>
                </a:solidFill>
              </a:endParaRPr>
            </a:p>
          </p:txBody>
        </p:sp>
        <p:sp>
          <p:nvSpPr>
            <p:cNvPr id="19" name="Freeform 18"/>
            <p:cNvSpPr>
              <a:spLocks/>
            </p:cNvSpPr>
            <p:nvPr/>
          </p:nvSpPr>
          <p:spPr bwMode="black">
            <a:xfrm>
              <a:off x="4171" y="1586"/>
              <a:ext cx="86" cy="167"/>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015F85"/>
            </a:solidFill>
            <a:ln w="9525">
              <a:noFill/>
              <a:round/>
              <a:headEnd/>
              <a:tailEnd/>
            </a:ln>
          </p:spPr>
          <p:txBody>
            <a:bodyPr/>
            <a:lstStyle/>
            <a:p>
              <a:endParaRPr lang="en-US">
                <a:solidFill>
                  <a:prstClr val="black"/>
                </a:solidFill>
              </a:endParaRPr>
            </a:p>
          </p:txBody>
        </p:sp>
        <p:sp>
          <p:nvSpPr>
            <p:cNvPr id="20" name="Freeform 19"/>
            <p:cNvSpPr>
              <a:spLocks/>
            </p:cNvSpPr>
            <p:nvPr/>
          </p:nvSpPr>
          <p:spPr bwMode="black">
            <a:xfrm>
              <a:off x="4398" y="1474"/>
              <a:ext cx="82" cy="279"/>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015F85"/>
            </a:solidFill>
            <a:ln w="9525">
              <a:noFill/>
              <a:round/>
              <a:headEnd/>
              <a:tailEnd/>
            </a:ln>
          </p:spPr>
          <p:txBody>
            <a:bodyPr/>
            <a:lstStyle/>
            <a:p>
              <a:endParaRPr lang="en-US">
                <a:solidFill>
                  <a:prstClr val="black"/>
                </a:solidFill>
              </a:endParaRPr>
            </a:p>
          </p:txBody>
        </p:sp>
        <p:sp>
          <p:nvSpPr>
            <p:cNvPr id="21" name="Freeform 20"/>
            <p:cNvSpPr>
              <a:spLocks/>
            </p:cNvSpPr>
            <p:nvPr/>
          </p:nvSpPr>
          <p:spPr bwMode="black">
            <a:xfrm>
              <a:off x="4625" y="1320"/>
              <a:ext cx="82" cy="514"/>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015F85"/>
            </a:solidFill>
            <a:ln w="9525">
              <a:noFill/>
              <a:round/>
              <a:headEnd/>
              <a:tailEnd/>
            </a:ln>
          </p:spPr>
          <p:txBody>
            <a:bodyPr/>
            <a:lstStyle/>
            <a:p>
              <a:endParaRPr lang="en-US">
                <a:solidFill>
                  <a:prstClr val="black"/>
                </a:solidFill>
              </a:endParaRPr>
            </a:p>
          </p:txBody>
        </p:sp>
        <p:sp>
          <p:nvSpPr>
            <p:cNvPr id="22" name="Freeform 21"/>
            <p:cNvSpPr>
              <a:spLocks/>
            </p:cNvSpPr>
            <p:nvPr/>
          </p:nvSpPr>
          <p:spPr bwMode="black">
            <a:xfrm>
              <a:off x="4848" y="1474"/>
              <a:ext cx="82" cy="279"/>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015F85"/>
            </a:solidFill>
            <a:ln w="9525">
              <a:noFill/>
              <a:round/>
              <a:headEnd/>
              <a:tailEnd/>
            </a:ln>
          </p:spPr>
          <p:txBody>
            <a:bodyPr/>
            <a:lstStyle/>
            <a:p>
              <a:endParaRPr lang="en-US">
                <a:solidFill>
                  <a:prstClr val="black"/>
                </a:solidFill>
              </a:endParaRPr>
            </a:p>
          </p:txBody>
        </p:sp>
        <p:sp>
          <p:nvSpPr>
            <p:cNvPr id="23" name="Freeform 22"/>
            <p:cNvSpPr>
              <a:spLocks/>
            </p:cNvSpPr>
            <p:nvPr/>
          </p:nvSpPr>
          <p:spPr bwMode="black">
            <a:xfrm>
              <a:off x="5075" y="1586"/>
              <a:ext cx="82" cy="167"/>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015F85"/>
            </a:solidFill>
            <a:ln w="9525">
              <a:noFill/>
              <a:round/>
              <a:headEnd/>
              <a:tailEnd/>
            </a:ln>
          </p:spPr>
          <p:txBody>
            <a:bodyPr/>
            <a:lstStyle/>
            <a:p>
              <a:endParaRPr lang="en-US">
                <a:solidFill>
                  <a:prstClr val="black"/>
                </a:solidFill>
              </a:endParaRPr>
            </a:p>
          </p:txBody>
        </p:sp>
      </p:grpSp>
      <p:sp>
        <p:nvSpPr>
          <p:cNvPr id="27" name="Rectangle 3"/>
          <p:cNvSpPr>
            <a:spLocks noChangeArrowheads="1"/>
          </p:cNvSpPr>
          <p:nvPr userDrawn="1"/>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solidFill>
                <a:prstClr val="black"/>
              </a:solidFill>
            </a:endParaRPr>
          </a:p>
        </p:txBody>
      </p:sp>
      <p:sp>
        <p:nvSpPr>
          <p:cNvPr id="49" name="Rectangle 3"/>
          <p:cNvSpPr>
            <a:spLocks noChangeArrowheads="1"/>
          </p:cNvSpPr>
          <p:nvPr userDrawn="1"/>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solidFill>
                <a:prstClr val="black"/>
              </a:solidFill>
            </a:endParaRPr>
          </a:p>
        </p:txBody>
      </p:sp>
      <p:sp>
        <p:nvSpPr>
          <p:cNvPr id="1027" name="Rectangle 3"/>
          <p:cNvSpPr>
            <a:spLocks noChangeArrowheads="1"/>
          </p:cNvSpPr>
          <p:nvPr userDrawn="1"/>
        </p:nvSpPr>
        <p:spPr bwMode="auto">
          <a:xfrm flipV="1">
            <a:off x="0" y="1616075"/>
            <a:ext cx="9144000" cy="23813"/>
          </a:xfrm>
          <a:prstGeom prst="rect">
            <a:avLst/>
          </a:prstGeom>
          <a:gradFill rotWithShape="1">
            <a:gsLst>
              <a:gs pos="0">
                <a:srgbClr val="515157"/>
              </a:gs>
              <a:gs pos="100000">
                <a:srgbClr val="FFFFFF">
                  <a:alpha val="0"/>
                </a:srgb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solidFill>
                <a:prstClr val="black"/>
              </a:solidFill>
            </a:endParaRPr>
          </a:p>
        </p:txBody>
      </p:sp>
      <p:sp>
        <p:nvSpPr>
          <p:cNvPr id="1028" name="Rectangle 4"/>
          <p:cNvSpPr>
            <a:spLocks noChangeArrowheads="1"/>
          </p:cNvSpPr>
          <p:nvPr userDrawn="1"/>
        </p:nvSpPr>
        <p:spPr bwMode="auto">
          <a:xfrm flipV="1">
            <a:off x="0" y="3979863"/>
            <a:ext cx="9144000" cy="23812"/>
          </a:xfrm>
          <a:prstGeom prst="rect">
            <a:avLst/>
          </a:prstGeom>
          <a:gradFill rotWithShape="1">
            <a:gsLst>
              <a:gs pos="0">
                <a:srgbClr val="515157"/>
              </a:gs>
              <a:gs pos="100000">
                <a:srgbClr val="FFFFFF">
                  <a:alpha val="0"/>
                </a:srgb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solidFill>
                <a:prstClr val="black"/>
              </a:solidFill>
            </a:endParaRPr>
          </a:p>
        </p:txBody>
      </p:sp>
      <p:sp>
        <p:nvSpPr>
          <p:cNvPr id="1030" name="Rectangle 6"/>
          <p:cNvSpPr>
            <a:spLocks noChangeArrowheads="1"/>
          </p:cNvSpPr>
          <p:nvPr userDrawn="1"/>
        </p:nvSpPr>
        <p:spPr bwMode="auto">
          <a:xfrm>
            <a:off x="0" y="1670050"/>
            <a:ext cx="9144000" cy="2279650"/>
          </a:xfrm>
          <a:prstGeom prst="rect">
            <a:avLst/>
          </a:prstGeom>
          <a:gradFill rotWithShape="1">
            <a:gsLst>
              <a:gs pos="0">
                <a:schemeClr val="bg1">
                  <a:alpha val="50000"/>
                </a:schemeClr>
              </a:gs>
              <a:gs pos="100000">
                <a:schemeClr val="accent1">
                  <a:alpha val="0"/>
                </a:schemeClr>
              </a:gs>
            </a:gsLst>
            <a:lin ang="0" scaled="1"/>
          </a:gradFill>
          <a:ln w="9525" algn="ctr">
            <a:noFill/>
            <a:miter lim="800000"/>
            <a:headEnd/>
            <a:tailEnd/>
          </a:ln>
          <a:effectLst/>
        </p:spPr>
        <p:txBody>
          <a:bodyPr vert="horz" wrap="none" lIns="82124" tIns="41061" rIns="82124" bIns="41061" numCol="1" anchor="ctr" anchorCtr="0" compatLnSpc="1">
            <a:prstTxWarp prst="textNoShape">
              <a:avLst/>
            </a:prstTxWarp>
            <a:spAutoFit/>
          </a:bodyPr>
          <a:lstStyle/>
          <a:p>
            <a:endParaRPr lang="en-US">
              <a:solidFill>
                <a:prstClr val="black"/>
              </a:solidFill>
            </a:endParaRPr>
          </a:p>
        </p:txBody>
      </p:sp>
      <p:sp>
        <p:nvSpPr>
          <p:cNvPr id="3" name="Subtitle 2"/>
          <p:cNvSpPr>
            <a:spLocks noGrp="1"/>
          </p:cNvSpPr>
          <p:nvPr userDrawn="1">
            <p:ph type="subTitle" idx="1" hasCustomPrompt="1"/>
          </p:nvPr>
        </p:nvSpPr>
        <p:spPr>
          <a:xfrm>
            <a:off x="650874" y="5483225"/>
            <a:ext cx="8112126" cy="384175"/>
          </a:xfrm>
        </p:spPr>
        <p:txBody>
          <a:bodyPr>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 name="Title 1"/>
          <p:cNvSpPr>
            <a:spLocks noGrp="1"/>
          </p:cNvSpPr>
          <p:nvPr userDrawn="1">
            <p:ph type="ctrTitle" hasCustomPrompt="1"/>
          </p:nvPr>
        </p:nvSpPr>
        <p:spPr>
          <a:xfrm>
            <a:off x="650874" y="4114800"/>
            <a:ext cx="8112125" cy="1022350"/>
          </a:xfrm>
        </p:spPr>
        <p:txBody>
          <a:bodyPr/>
          <a:lstStyle>
            <a:lvl1pPr>
              <a:defRPr b="0">
                <a:solidFill>
                  <a:schemeClr val="tx1"/>
                </a:solidFill>
              </a:defRPr>
            </a:lvl1pPr>
          </a:lstStyle>
          <a:p>
            <a:r>
              <a:rPr lang="en-US" dirty="0" smtClean="0"/>
              <a:t>Presentation Title Goes Here</a:t>
            </a:r>
            <a:endParaRPr lang="en-US" dirty="0"/>
          </a:p>
        </p:txBody>
      </p:sp>
    </p:spTree>
  </p:cSld>
  <p:clrMapOvr>
    <a:masterClrMapping/>
  </p:clrMapOvr>
  <p:transition xmlns:p14="http://schemas.microsoft.com/office/powerpoint/2010/mai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3751" y="304800"/>
            <a:ext cx="7435849" cy="838200"/>
          </a:xfrm>
        </p:spPr>
        <p:txBody>
          <a:bodyPr/>
          <a:lstStyle/>
          <a:p>
            <a:r>
              <a:rPr lang="en-US" dirty="0" smtClean="0"/>
              <a:t>Slide Title Goes Here</a:t>
            </a:r>
            <a:endParaRPr lang="en-US" dirty="0"/>
          </a:p>
        </p:txBody>
      </p:sp>
      <p:sp>
        <p:nvSpPr>
          <p:cNvPr id="3" name="Content Placeholder 2"/>
          <p:cNvSpPr>
            <a:spLocks noGrp="1"/>
          </p:cNvSpPr>
          <p:nvPr>
            <p:ph idx="1" hasCustomPrompt="1"/>
          </p:nvPr>
        </p:nvSpPr>
        <p:spPr>
          <a:xfrm>
            <a:off x="793751" y="1600200"/>
            <a:ext cx="7435849" cy="4525963"/>
          </a:xfrm>
        </p:spPr>
        <p:txBody>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0" hasCustomPrompt="1"/>
          </p:nvPr>
        </p:nvSpPr>
        <p:spPr>
          <a:xfrm>
            <a:off x="793751" y="1186542"/>
            <a:ext cx="7435849" cy="381000"/>
          </a:xfrm>
        </p:spPr>
        <p:txBody>
          <a:bodyPr anchor="ctr" anchorCtr="0">
            <a:noAutofit/>
          </a:bodyPr>
          <a:lstStyle>
            <a:lvl1pPr>
              <a:buFontTx/>
              <a:buNone/>
              <a:defRPr sz="2400"/>
            </a:lvl1pPr>
            <a:lvl2pPr>
              <a:defRPr sz="2400"/>
            </a:lvl2pPr>
            <a:lvl3pPr>
              <a:defRPr sz="2400"/>
            </a:lvl3pPr>
            <a:lvl4pPr>
              <a:defRPr sz="2400"/>
            </a:lvl4pPr>
            <a:lvl5pPr>
              <a:defRPr sz="2400"/>
            </a:lvl5pPr>
          </a:lstStyle>
          <a:p>
            <a:pPr lvl="0"/>
            <a:r>
              <a:rPr lang="en-US" dirty="0" smtClean="0"/>
              <a:t>Subtitle Goes Here</a:t>
            </a:r>
            <a:endParaRPr lang="en-US" dirty="0"/>
          </a:p>
        </p:txBody>
      </p:sp>
      <p:sp>
        <p:nvSpPr>
          <p:cNvPr id="10" name="Text Placeholder 9"/>
          <p:cNvSpPr>
            <a:spLocks noGrp="1"/>
          </p:cNvSpPr>
          <p:nvPr>
            <p:ph type="body" sz="quarter" idx="11" hasCustomPrompt="1"/>
          </p:nvPr>
        </p:nvSpPr>
        <p:spPr>
          <a:xfrm>
            <a:off x="793750" y="6372423"/>
            <a:ext cx="7461250" cy="307777"/>
          </a:xfrm>
        </p:spPr>
        <p:txBody>
          <a:bodyPr wrap="square" anchor="b" anchorCtr="0">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14 Points</a:t>
            </a:r>
          </a:p>
        </p:txBody>
      </p:sp>
    </p:spTree>
  </p:cSld>
  <p:clrMapOvr>
    <a:masterClrMapping/>
  </p:clrMapOvr>
  <p:transition xmlns:p14="http://schemas.microsoft.com/office/powerpoint/2010/mai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3751" y="304800"/>
            <a:ext cx="7435849" cy="838200"/>
          </a:xfrm>
        </p:spPr>
        <p:txBody>
          <a:bodyPr/>
          <a:lstStyle/>
          <a:p>
            <a:r>
              <a:rPr lang="en-US" dirty="0" smtClean="0"/>
              <a:t>Slide Title Goes Here</a:t>
            </a:r>
            <a:endParaRPr lang="en-US" dirty="0"/>
          </a:p>
        </p:txBody>
      </p:sp>
      <p:sp>
        <p:nvSpPr>
          <p:cNvPr id="3" name="Content Placeholder 2"/>
          <p:cNvSpPr>
            <a:spLocks noGrp="1"/>
          </p:cNvSpPr>
          <p:nvPr>
            <p:ph idx="1" hasCustomPrompt="1"/>
          </p:nvPr>
        </p:nvSpPr>
        <p:spPr>
          <a:xfrm>
            <a:off x="793751" y="1600200"/>
            <a:ext cx="7435849" cy="4525963"/>
          </a:xfrm>
        </p:spPr>
        <p:txBody>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0" hasCustomPrompt="1"/>
          </p:nvPr>
        </p:nvSpPr>
        <p:spPr>
          <a:xfrm>
            <a:off x="793751" y="1186542"/>
            <a:ext cx="7435849" cy="381000"/>
          </a:xfrm>
        </p:spPr>
        <p:txBody>
          <a:bodyPr anchor="ctr" anchorCtr="0">
            <a:noAutofit/>
          </a:bodyPr>
          <a:lstStyle>
            <a:lvl1pPr>
              <a:buFontTx/>
              <a:buNone/>
              <a:defRPr sz="2400"/>
            </a:lvl1pPr>
            <a:lvl2pPr>
              <a:defRPr sz="2400"/>
            </a:lvl2pPr>
            <a:lvl3pPr>
              <a:defRPr sz="2400"/>
            </a:lvl3pPr>
            <a:lvl4pPr>
              <a:defRPr sz="2400"/>
            </a:lvl4pPr>
            <a:lvl5pPr>
              <a:defRPr sz="2400"/>
            </a:lvl5pPr>
          </a:lstStyle>
          <a:p>
            <a:pPr lvl="0"/>
            <a:r>
              <a:rPr lang="en-US" dirty="0" smtClean="0"/>
              <a:t>Subtitle Goes Here</a:t>
            </a:r>
            <a:endParaRPr lang="en-US" dirty="0"/>
          </a:p>
        </p:txBody>
      </p:sp>
      <p:sp>
        <p:nvSpPr>
          <p:cNvPr id="10" name="Text Placeholder 9"/>
          <p:cNvSpPr>
            <a:spLocks noGrp="1"/>
          </p:cNvSpPr>
          <p:nvPr>
            <p:ph type="body" sz="quarter" idx="11" hasCustomPrompt="1"/>
          </p:nvPr>
        </p:nvSpPr>
        <p:spPr>
          <a:xfrm>
            <a:off x="793750" y="6372423"/>
            <a:ext cx="7461250" cy="307777"/>
          </a:xfrm>
        </p:spPr>
        <p:txBody>
          <a:bodyPr wrap="square" anchor="b" anchorCtr="0">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14 Points</a:t>
            </a:r>
          </a:p>
        </p:txBody>
      </p:sp>
    </p:spTree>
  </p:cSld>
  <p:clrMapOvr>
    <a:masterClrMapping/>
  </p:clrMapOvr>
  <p:transition xmlns:p14="http://schemas.microsoft.com/office/powerpoint/2010/mai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Two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Goes Here</a:t>
            </a:r>
            <a:endParaRPr lang="en-US" dirty="0"/>
          </a:p>
        </p:txBody>
      </p:sp>
      <p:sp>
        <p:nvSpPr>
          <p:cNvPr id="3" name="Content Placeholder 2"/>
          <p:cNvSpPr>
            <a:spLocks noGrp="1"/>
          </p:cNvSpPr>
          <p:nvPr>
            <p:ph sz="half" idx="1" hasCustomPrompt="1"/>
          </p:nvPr>
        </p:nvSpPr>
        <p:spPr>
          <a:xfrm>
            <a:off x="793750" y="1600200"/>
            <a:ext cx="3549649" cy="4525963"/>
          </a:xfrm>
        </p:spPr>
        <p:txBody>
          <a:bodyPr>
            <a:normAutofit/>
          </a:bodyPr>
          <a:lstStyle>
            <a:lvl1pPr>
              <a:defRPr sz="2400"/>
            </a:lvl1pPr>
            <a:lvl2pPr>
              <a:defRPr sz="2000"/>
            </a:lvl2pPr>
            <a:lvl3pPr>
              <a:defRPr sz="1600"/>
            </a:lvl3pPr>
            <a:lvl4pPr>
              <a:defRPr sz="1200"/>
            </a:lvl4pPr>
            <a:lvl5pPr>
              <a:defRPr sz="1200"/>
            </a:lvl5pPr>
            <a:lvl6pPr>
              <a:defRPr sz="1800"/>
            </a:lvl6pPr>
            <a:lvl7pPr>
              <a:defRPr sz="1800"/>
            </a:lvl7pPr>
            <a:lvl8pPr>
              <a:defRPr sz="1800"/>
            </a:lvl8pPr>
            <a:lvl9pPr>
              <a:defRPr sz="1800"/>
            </a:lvl9p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79951" y="1600200"/>
            <a:ext cx="3549649" cy="4525963"/>
          </a:xfrm>
        </p:spPr>
        <p:txBody>
          <a:bodyPr>
            <a:normAutofit/>
          </a:bodyPr>
          <a:lstStyle>
            <a:lvl1pPr>
              <a:defRPr sz="2400"/>
            </a:lvl1pPr>
            <a:lvl2pPr>
              <a:defRPr sz="2000"/>
            </a:lvl2pPr>
            <a:lvl3pPr>
              <a:defRPr sz="1600"/>
            </a:lvl3pPr>
            <a:lvl4pPr>
              <a:defRPr sz="1200"/>
            </a:lvl4pPr>
            <a:lvl5pPr>
              <a:defRPr sz="1200"/>
            </a:lvl5pPr>
            <a:lvl6pPr>
              <a:defRPr sz="1800"/>
            </a:lvl6pPr>
            <a:lvl7pPr>
              <a:defRPr sz="1800"/>
            </a:lvl7pPr>
            <a:lvl8pPr>
              <a:defRPr sz="1800"/>
            </a:lvl8pPr>
            <a:lvl9pPr>
              <a:defRPr sz="1800"/>
            </a:lvl9p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hasCustomPrompt="1"/>
          </p:nvPr>
        </p:nvSpPr>
        <p:spPr>
          <a:xfrm>
            <a:off x="793751" y="1186542"/>
            <a:ext cx="7435849" cy="381000"/>
          </a:xfrm>
        </p:spPr>
        <p:txBody>
          <a:bodyPr anchor="ctr" anchorCtr="0">
            <a:noAutofit/>
          </a:bodyPr>
          <a:lstStyle>
            <a:lvl1pPr>
              <a:buFontTx/>
              <a:buNone/>
              <a:defRPr sz="2400"/>
            </a:lvl1pPr>
            <a:lvl2pPr>
              <a:defRPr sz="2400"/>
            </a:lvl2pPr>
            <a:lvl3pPr>
              <a:defRPr sz="2400"/>
            </a:lvl3pPr>
            <a:lvl4pPr>
              <a:defRPr sz="2400"/>
            </a:lvl4pPr>
            <a:lvl5pPr>
              <a:defRPr sz="2400"/>
            </a:lvl5pPr>
          </a:lstStyle>
          <a:p>
            <a:pPr lvl="0"/>
            <a:r>
              <a:rPr lang="en-US" dirty="0" smtClean="0"/>
              <a:t>Subtitle Goes Here</a:t>
            </a:r>
            <a:endParaRPr lang="en-US" dirty="0"/>
          </a:p>
        </p:txBody>
      </p:sp>
      <p:sp>
        <p:nvSpPr>
          <p:cNvPr id="9" name="Text Placeholder 9"/>
          <p:cNvSpPr>
            <a:spLocks noGrp="1"/>
          </p:cNvSpPr>
          <p:nvPr>
            <p:ph type="body" sz="quarter" idx="11" hasCustomPrompt="1"/>
          </p:nvPr>
        </p:nvSpPr>
        <p:spPr>
          <a:xfrm>
            <a:off x="793750" y="6372423"/>
            <a:ext cx="7461250" cy="307777"/>
          </a:xfrm>
        </p:spPr>
        <p:txBody>
          <a:bodyPr wrap="square" anchor="b" anchorCtr="0">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14 Points</a:t>
            </a:r>
          </a:p>
        </p:txBody>
      </p:sp>
    </p:spTree>
  </p:cSld>
  <p:clrMapOvr>
    <a:masterClrMapping/>
  </p:clrMapOvr>
  <p:transition xmlns:p14="http://schemas.microsoft.com/office/powerpoint/2010/mai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Tree>
  </p:cSld>
  <p:clrMapOvr>
    <a:masterClrMapping/>
  </p:clrMapOvr>
  <p:transition xmlns:p14="http://schemas.microsoft.com/office/powerpoint/2010/mai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Slide">
    <p:spTree>
      <p:nvGrpSpPr>
        <p:cNvPr id="1" name=""/>
        <p:cNvGrpSpPr/>
        <p:nvPr/>
      </p:nvGrpSpPr>
      <p:grpSpPr>
        <a:xfrm>
          <a:off x="0" y="0"/>
          <a:ext cx="0" cy="0"/>
          <a:chOff x="0" y="0"/>
          <a:chExt cx="0" cy="0"/>
        </a:xfrm>
      </p:grpSpPr>
      <p:pic>
        <p:nvPicPr>
          <p:cNvPr id="13" name="Picture 12" descr="Cisco_Logo_rgb_large2"/>
          <p:cNvPicPr>
            <a:picLocks noChangeAspect="1" noChangeArrowheads="1"/>
          </p:cNvPicPr>
          <p:nvPr userDrawn="1"/>
        </p:nvPicPr>
        <p:blipFill>
          <a:blip r:embed="rId2" cstate="print"/>
          <a:srcRect/>
          <a:stretch>
            <a:fillRect/>
          </a:stretch>
        </p:blipFill>
        <p:spPr bwMode="black">
          <a:xfrm>
            <a:off x="2803525" y="2420938"/>
            <a:ext cx="3529013" cy="1857375"/>
          </a:xfrm>
          <a:prstGeom prst="rect">
            <a:avLst/>
          </a:prstGeom>
          <a:noFill/>
        </p:spPr>
      </p:pic>
    </p:spTree>
  </p:cSld>
  <p:clrMapOvr>
    <a:masterClrMapping/>
  </p:clrMapOvr>
  <p:transition xmlns:p14="http://schemas.microsoft.com/office/powerpoint/2010/mai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3751" y="304800"/>
            <a:ext cx="7435849" cy="838200"/>
          </a:xfrm>
        </p:spPr>
        <p:txBody>
          <a:bodyPr/>
          <a:lstStyle/>
          <a:p>
            <a:r>
              <a:rPr lang="en-US" dirty="0" smtClean="0"/>
              <a:t>Slide Title Goes Here</a:t>
            </a:r>
            <a:endParaRPr lang="en-US" dirty="0"/>
          </a:p>
        </p:txBody>
      </p:sp>
      <p:sp>
        <p:nvSpPr>
          <p:cNvPr id="3" name="Content Placeholder 2"/>
          <p:cNvSpPr>
            <a:spLocks noGrp="1"/>
          </p:cNvSpPr>
          <p:nvPr>
            <p:ph idx="1" hasCustomPrompt="1"/>
          </p:nvPr>
        </p:nvSpPr>
        <p:spPr>
          <a:xfrm>
            <a:off x="793751" y="1600200"/>
            <a:ext cx="7435849" cy="4525963"/>
          </a:xfrm>
        </p:spPr>
        <p:txBody>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0" hasCustomPrompt="1"/>
          </p:nvPr>
        </p:nvSpPr>
        <p:spPr>
          <a:xfrm>
            <a:off x="793751" y="1186542"/>
            <a:ext cx="7435849" cy="381000"/>
          </a:xfrm>
        </p:spPr>
        <p:txBody>
          <a:bodyPr anchor="ctr" anchorCtr="0">
            <a:noAutofit/>
          </a:bodyPr>
          <a:lstStyle>
            <a:lvl1pPr>
              <a:buFontTx/>
              <a:buNone/>
              <a:defRPr sz="2400"/>
            </a:lvl1pPr>
            <a:lvl2pPr>
              <a:defRPr sz="2400"/>
            </a:lvl2pPr>
            <a:lvl3pPr>
              <a:defRPr sz="2400"/>
            </a:lvl3pPr>
            <a:lvl4pPr>
              <a:defRPr sz="2400"/>
            </a:lvl4pPr>
            <a:lvl5pPr>
              <a:defRPr sz="2400"/>
            </a:lvl5pPr>
          </a:lstStyle>
          <a:p>
            <a:pPr lvl="0"/>
            <a:r>
              <a:rPr lang="en-US" dirty="0" smtClean="0"/>
              <a:t>Subtitle Goes Here</a:t>
            </a:r>
            <a:endParaRPr lang="en-US" dirty="0"/>
          </a:p>
        </p:txBody>
      </p:sp>
      <p:sp>
        <p:nvSpPr>
          <p:cNvPr id="10" name="Text Placeholder 9"/>
          <p:cNvSpPr>
            <a:spLocks noGrp="1"/>
          </p:cNvSpPr>
          <p:nvPr>
            <p:ph type="body" sz="quarter" idx="11" hasCustomPrompt="1"/>
          </p:nvPr>
        </p:nvSpPr>
        <p:spPr>
          <a:xfrm>
            <a:off x="793750" y="6372423"/>
            <a:ext cx="7461250" cy="307777"/>
          </a:xfrm>
        </p:spPr>
        <p:txBody>
          <a:bodyPr wrap="square" anchor="b" anchorCtr="0">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14 Points</a:t>
            </a:r>
          </a:p>
        </p:txBody>
      </p:sp>
    </p:spTree>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751" y="304800"/>
            <a:ext cx="7435849"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93751" y="1600200"/>
            <a:ext cx="743584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793751"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10" name="Text Placeholder 9"/>
          <p:cNvSpPr>
            <a:spLocks noGrp="1"/>
          </p:cNvSpPr>
          <p:nvPr>
            <p:ph type="body" sz="quarter" idx="11"/>
          </p:nvPr>
        </p:nvSpPr>
        <p:spPr>
          <a:xfrm>
            <a:off x="793750" y="6372423"/>
            <a:ext cx="7461250"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cSld>
  <p:clrMapOvr>
    <a:masterClrMapping/>
  </p:clrMapOvr>
  <p:transition xmlns:p14="http://schemas.microsoft.com/office/powerpoint/2010/mai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751" y="304800"/>
            <a:ext cx="7435849"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93751" y="1600200"/>
            <a:ext cx="743584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793751"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10" name="Text Placeholder 9"/>
          <p:cNvSpPr>
            <a:spLocks noGrp="1"/>
          </p:cNvSpPr>
          <p:nvPr>
            <p:ph type="body" sz="quarter" idx="11"/>
          </p:nvPr>
        </p:nvSpPr>
        <p:spPr>
          <a:xfrm>
            <a:off x="793750" y="6372423"/>
            <a:ext cx="7461250"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cSld>
  <p:clrMapOvr>
    <a:masterClrMapping/>
  </p:clrMapOvr>
  <p:transition xmlns:p14="http://schemas.microsoft.com/office/powerpoint/2010/mai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751" y="304800"/>
            <a:ext cx="7435849"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93751" y="1600200"/>
            <a:ext cx="743584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793751"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10" name="Text Placeholder 9"/>
          <p:cNvSpPr>
            <a:spLocks noGrp="1"/>
          </p:cNvSpPr>
          <p:nvPr>
            <p:ph type="body" sz="quarter" idx="11"/>
          </p:nvPr>
        </p:nvSpPr>
        <p:spPr>
          <a:xfrm>
            <a:off x="793750" y="6372423"/>
            <a:ext cx="7461250"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cSld>
  <p:clrMapOvr>
    <a:masterClrMapping/>
  </p:clrMapOvr>
  <p:transition xmlns:p14="http://schemas.microsoft.com/office/powerpoint/2010/mai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751" y="304800"/>
            <a:ext cx="7435849"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93751" y="1600200"/>
            <a:ext cx="743584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793751"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10" name="Text Placeholder 9"/>
          <p:cNvSpPr>
            <a:spLocks noGrp="1"/>
          </p:cNvSpPr>
          <p:nvPr>
            <p:ph type="body" sz="quarter" idx="11"/>
          </p:nvPr>
        </p:nvSpPr>
        <p:spPr>
          <a:xfrm>
            <a:off x="793750" y="6372423"/>
            <a:ext cx="7461250"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cSld>
  <p:clrMapOvr>
    <a:masterClrMapping/>
  </p:clrMapOvr>
  <p:transition xmlns:p14="http://schemas.microsoft.com/office/powerpoint/2010/mai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751" y="304800"/>
            <a:ext cx="7435849"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93751" y="1600200"/>
            <a:ext cx="743584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793751"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10" name="Text Placeholder 9"/>
          <p:cNvSpPr>
            <a:spLocks noGrp="1"/>
          </p:cNvSpPr>
          <p:nvPr>
            <p:ph type="body" sz="quarter" idx="11"/>
          </p:nvPr>
        </p:nvSpPr>
        <p:spPr>
          <a:xfrm>
            <a:off x="793750" y="6372423"/>
            <a:ext cx="7461250"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cSld>
  <p:clrMapOvr>
    <a:masterClrMapping/>
  </p:clrMapOvr>
  <p:transition xmlns:p14="http://schemas.microsoft.com/office/powerpoint/2010/mai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Two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Goes Here</a:t>
            </a:r>
            <a:endParaRPr lang="en-US" dirty="0"/>
          </a:p>
        </p:txBody>
      </p:sp>
      <p:sp>
        <p:nvSpPr>
          <p:cNvPr id="3" name="Content Placeholder 2"/>
          <p:cNvSpPr>
            <a:spLocks noGrp="1"/>
          </p:cNvSpPr>
          <p:nvPr>
            <p:ph sz="half" idx="1" hasCustomPrompt="1"/>
          </p:nvPr>
        </p:nvSpPr>
        <p:spPr>
          <a:xfrm>
            <a:off x="793750" y="1600200"/>
            <a:ext cx="3549649" cy="4525963"/>
          </a:xfrm>
        </p:spPr>
        <p:txBody>
          <a:bodyPr>
            <a:normAutofit/>
          </a:bodyPr>
          <a:lstStyle>
            <a:lvl1pPr>
              <a:defRPr sz="2400"/>
            </a:lvl1pPr>
            <a:lvl2pPr>
              <a:defRPr sz="2000"/>
            </a:lvl2pPr>
            <a:lvl3pPr>
              <a:defRPr sz="1600"/>
            </a:lvl3pPr>
            <a:lvl4pPr>
              <a:defRPr sz="1200"/>
            </a:lvl4pPr>
            <a:lvl5pPr>
              <a:defRPr sz="1200"/>
            </a:lvl5pPr>
            <a:lvl6pPr>
              <a:defRPr sz="1800"/>
            </a:lvl6pPr>
            <a:lvl7pPr>
              <a:defRPr sz="1800"/>
            </a:lvl7pPr>
            <a:lvl8pPr>
              <a:defRPr sz="1800"/>
            </a:lvl8pPr>
            <a:lvl9pPr>
              <a:defRPr sz="1800"/>
            </a:lvl9p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79951" y="1600200"/>
            <a:ext cx="3549649" cy="4525963"/>
          </a:xfrm>
        </p:spPr>
        <p:txBody>
          <a:bodyPr>
            <a:normAutofit/>
          </a:bodyPr>
          <a:lstStyle>
            <a:lvl1pPr>
              <a:defRPr sz="2400"/>
            </a:lvl1pPr>
            <a:lvl2pPr>
              <a:defRPr sz="2000"/>
            </a:lvl2pPr>
            <a:lvl3pPr>
              <a:defRPr sz="1600"/>
            </a:lvl3pPr>
            <a:lvl4pPr>
              <a:defRPr sz="1200"/>
            </a:lvl4pPr>
            <a:lvl5pPr>
              <a:defRPr sz="1200"/>
            </a:lvl5pPr>
            <a:lvl6pPr>
              <a:defRPr sz="1800"/>
            </a:lvl6pPr>
            <a:lvl7pPr>
              <a:defRPr sz="1800"/>
            </a:lvl7pPr>
            <a:lvl8pPr>
              <a:defRPr sz="1800"/>
            </a:lvl8pPr>
            <a:lvl9pPr>
              <a:defRPr sz="1800"/>
            </a:lvl9p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hasCustomPrompt="1"/>
          </p:nvPr>
        </p:nvSpPr>
        <p:spPr>
          <a:xfrm>
            <a:off x="793751" y="1186542"/>
            <a:ext cx="7435849" cy="381000"/>
          </a:xfrm>
        </p:spPr>
        <p:txBody>
          <a:bodyPr anchor="ctr" anchorCtr="0">
            <a:noAutofit/>
          </a:bodyPr>
          <a:lstStyle>
            <a:lvl1pPr>
              <a:buFontTx/>
              <a:buNone/>
              <a:defRPr sz="2400"/>
            </a:lvl1pPr>
            <a:lvl2pPr>
              <a:defRPr sz="2400"/>
            </a:lvl2pPr>
            <a:lvl3pPr>
              <a:defRPr sz="2400"/>
            </a:lvl3pPr>
            <a:lvl4pPr>
              <a:defRPr sz="2400"/>
            </a:lvl4pPr>
            <a:lvl5pPr>
              <a:defRPr sz="2400"/>
            </a:lvl5pPr>
          </a:lstStyle>
          <a:p>
            <a:pPr lvl="0"/>
            <a:r>
              <a:rPr lang="en-US" dirty="0" smtClean="0"/>
              <a:t>Subtitle Goes Here</a:t>
            </a:r>
            <a:endParaRPr lang="en-US" dirty="0"/>
          </a:p>
        </p:txBody>
      </p:sp>
      <p:sp>
        <p:nvSpPr>
          <p:cNvPr id="9" name="Text Placeholder 9"/>
          <p:cNvSpPr>
            <a:spLocks noGrp="1"/>
          </p:cNvSpPr>
          <p:nvPr>
            <p:ph type="body" sz="quarter" idx="11" hasCustomPrompt="1"/>
          </p:nvPr>
        </p:nvSpPr>
        <p:spPr>
          <a:xfrm>
            <a:off x="793750" y="6372423"/>
            <a:ext cx="7461250" cy="307777"/>
          </a:xfrm>
        </p:spPr>
        <p:txBody>
          <a:bodyPr wrap="square" anchor="b" anchorCtr="0">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14 Points</a:t>
            </a:r>
          </a:p>
        </p:txBody>
      </p:sp>
      <p:pic>
        <p:nvPicPr>
          <p:cNvPr id="7" name="Picture 6331" descr="cisco_badge_grn"/>
          <p:cNvPicPr>
            <a:picLocks noChangeAspect="1" noChangeArrowheads="1"/>
          </p:cNvPicPr>
          <p:nvPr userDrawn="1"/>
        </p:nvPicPr>
        <p:blipFill>
          <a:blip r:embed="rId2" cstate="print"/>
          <a:srcRect/>
          <a:stretch>
            <a:fillRect/>
          </a:stretch>
        </p:blipFill>
        <p:spPr bwMode="auto">
          <a:xfrm>
            <a:off x="7886700" y="230188"/>
            <a:ext cx="1016000" cy="1027112"/>
          </a:xfrm>
          <a:prstGeom prst="rect">
            <a:avLst/>
          </a:prstGeom>
          <a:noFill/>
          <a:ln w="9525">
            <a:noFill/>
            <a:miter lim="800000"/>
            <a:headEnd/>
            <a:tailEnd/>
          </a:ln>
        </p:spPr>
      </p:pic>
    </p:spTree>
  </p:cSld>
  <p:clrMapOvr>
    <a:masterClrMapping/>
  </p:clrMapOvr>
  <p:transition xmlns:p14="http://schemas.microsoft.com/office/powerpoint/2010/main">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751" y="304800"/>
            <a:ext cx="7435849"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93751" y="1600200"/>
            <a:ext cx="743584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793751"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10" name="Text Placeholder 9"/>
          <p:cNvSpPr>
            <a:spLocks noGrp="1"/>
          </p:cNvSpPr>
          <p:nvPr>
            <p:ph type="body" sz="quarter" idx="11"/>
          </p:nvPr>
        </p:nvSpPr>
        <p:spPr>
          <a:xfrm>
            <a:off x="793750" y="6372423"/>
            <a:ext cx="7461250"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cSld>
  <p:clrMapOvr>
    <a:masterClrMapping/>
  </p:clrMapOvr>
  <p:transition xmlns:p14="http://schemas.microsoft.com/office/powerpoint/2010/mai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4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
        <p:nvSpPr>
          <p:cNvPr id="3" name="Rectangle 2"/>
          <p:cNvSpPr/>
          <p:nvPr userDrawn="1"/>
        </p:nvSpPr>
        <p:spPr>
          <a:xfrm>
            <a:off x="280220" y="6275439"/>
            <a:ext cx="8723671" cy="31709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6595937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230955110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Horizontal 1">
    <p:spTree>
      <p:nvGrpSpPr>
        <p:cNvPr id="1" name=""/>
        <p:cNvGrpSpPr/>
        <p:nvPr/>
      </p:nvGrpSpPr>
      <p:grpSpPr>
        <a:xfrm>
          <a:off x="0" y="0"/>
          <a:ext cx="0" cy="0"/>
          <a:chOff x="0" y="0"/>
          <a:chExt cx="0" cy="0"/>
        </a:xfrm>
      </p:grpSpPr>
      <p:pic>
        <p:nvPicPr>
          <p:cNvPr id="28" name="Picture 27" descr="MIK00512.jpg"/>
          <p:cNvPicPr>
            <a:picLocks noChangeAspect="1"/>
          </p:cNvPicPr>
          <p:nvPr userDrawn="1"/>
        </p:nvPicPr>
        <p:blipFill>
          <a:blip r:embed="rId2" cstate="print"/>
          <a:srcRect t="18185" b="42171"/>
          <a:stretch>
            <a:fillRect/>
          </a:stretch>
        </p:blipFill>
        <p:spPr>
          <a:xfrm>
            <a:off x="0" y="1620982"/>
            <a:ext cx="9144000" cy="2369127"/>
          </a:xfrm>
          <a:prstGeom prst="rect">
            <a:avLst/>
          </a:prstGeom>
        </p:spPr>
      </p:pic>
      <p:grpSp>
        <p:nvGrpSpPr>
          <p:cNvPr id="4" name="Group 7"/>
          <p:cNvGrpSpPr>
            <a:grpSpLocks/>
          </p:cNvGrpSpPr>
          <p:nvPr userDrawn="1"/>
        </p:nvGrpSpPr>
        <p:grpSpPr bwMode="black">
          <a:xfrm>
            <a:off x="609600" y="525463"/>
            <a:ext cx="1447800" cy="769937"/>
            <a:chOff x="3272" y="1316"/>
            <a:chExt cx="1889" cy="1002"/>
          </a:xfrm>
        </p:grpSpPr>
        <p:sp>
          <p:nvSpPr>
            <p:cNvPr id="9" name="AutoShape 8"/>
            <p:cNvSpPr>
              <a:spLocks noChangeAspect="1" noChangeArrowheads="1" noTextEdit="1"/>
            </p:cNvSpPr>
            <p:nvPr/>
          </p:nvSpPr>
          <p:spPr bwMode="black">
            <a:xfrm>
              <a:off x="3272" y="1316"/>
              <a:ext cx="1889" cy="1002"/>
            </a:xfrm>
            <a:prstGeom prst="rect">
              <a:avLst/>
            </a:prstGeom>
            <a:noFill/>
            <a:ln w="9525">
              <a:noFill/>
              <a:miter lim="800000"/>
              <a:headEnd/>
              <a:tailEnd/>
            </a:ln>
          </p:spPr>
          <p:txBody>
            <a:bodyPr/>
            <a:lstStyle/>
            <a:p>
              <a:pPr algn="l" rtl="0"/>
              <a:endParaRPr lang="en-US" kern="1200">
                <a:solidFill>
                  <a:prstClr val="black"/>
                </a:solidFill>
                <a:latin typeface="Arial"/>
                <a:ea typeface="+mn-ea"/>
                <a:cs typeface="+mn-cs"/>
              </a:endParaRPr>
            </a:p>
          </p:txBody>
        </p:sp>
        <p:sp>
          <p:nvSpPr>
            <p:cNvPr id="10" name="Rectangle 9"/>
            <p:cNvSpPr>
              <a:spLocks noChangeArrowheads="1"/>
            </p:cNvSpPr>
            <p:nvPr/>
          </p:nvSpPr>
          <p:spPr bwMode="black">
            <a:xfrm>
              <a:off x="3803" y="1980"/>
              <a:ext cx="86" cy="325"/>
            </a:xfrm>
            <a:prstGeom prst="rect">
              <a:avLst/>
            </a:prstGeom>
            <a:solidFill>
              <a:srgbClr val="B21A1A"/>
            </a:solidFill>
            <a:ln w="9525">
              <a:noFill/>
              <a:miter lim="800000"/>
              <a:headEnd/>
              <a:tailEnd/>
            </a:ln>
          </p:spPr>
          <p:txBody>
            <a:bodyPr/>
            <a:lstStyle/>
            <a:p>
              <a:pPr algn="l" rtl="0"/>
              <a:endParaRPr lang="en-US" kern="1200">
                <a:solidFill>
                  <a:prstClr val="black"/>
                </a:solidFill>
                <a:latin typeface="Arial"/>
                <a:ea typeface="+mn-ea"/>
                <a:cs typeface="+mn-cs"/>
              </a:endParaRPr>
            </a:p>
          </p:txBody>
        </p:sp>
        <p:sp>
          <p:nvSpPr>
            <p:cNvPr id="11" name="Freeform 10"/>
            <p:cNvSpPr>
              <a:spLocks/>
            </p:cNvSpPr>
            <p:nvPr/>
          </p:nvSpPr>
          <p:spPr bwMode="black">
            <a:xfrm>
              <a:off x="4304" y="1971"/>
              <a:ext cx="249" cy="343"/>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B21A1A"/>
            </a:solidFill>
            <a:ln w="9525">
              <a:noFill/>
              <a:round/>
              <a:headEnd/>
              <a:tailEnd/>
            </a:ln>
          </p:spPr>
          <p:txBody>
            <a:bodyPr/>
            <a:lstStyle/>
            <a:p>
              <a:pPr algn="l" rtl="0"/>
              <a:endParaRPr lang="en-US" kern="1200">
                <a:solidFill>
                  <a:prstClr val="black"/>
                </a:solidFill>
                <a:latin typeface="Arial"/>
                <a:ea typeface="+mn-ea"/>
                <a:cs typeface="+mn-cs"/>
              </a:endParaRPr>
            </a:p>
          </p:txBody>
        </p:sp>
        <p:sp>
          <p:nvSpPr>
            <p:cNvPr id="12" name="Freeform 11"/>
            <p:cNvSpPr>
              <a:spLocks/>
            </p:cNvSpPr>
            <p:nvPr/>
          </p:nvSpPr>
          <p:spPr bwMode="black">
            <a:xfrm>
              <a:off x="3443" y="1971"/>
              <a:ext cx="249" cy="343"/>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B21A1A"/>
            </a:solidFill>
            <a:ln w="9525">
              <a:noFill/>
              <a:round/>
              <a:headEnd/>
              <a:tailEnd/>
            </a:ln>
          </p:spPr>
          <p:txBody>
            <a:bodyPr/>
            <a:lstStyle/>
            <a:p>
              <a:pPr algn="l" rtl="0"/>
              <a:endParaRPr lang="en-US" kern="1200">
                <a:solidFill>
                  <a:prstClr val="black"/>
                </a:solidFill>
                <a:latin typeface="Arial"/>
                <a:ea typeface="+mn-ea"/>
                <a:cs typeface="+mn-cs"/>
              </a:endParaRPr>
            </a:p>
          </p:txBody>
        </p:sp>
        <p:sp>
          <p:nvSpPr>
            <p:cNvPr id="13" name="Freeform 12"/>
            <p:cNvSpPr>
              <a:spLocks noEditPoints="1"/>
            </p:cNvSpPr>
            <p:nvPr/>
          </p:nvSpPr>
          <p:spPr bwMode="black">
            <a:xfrm>
              <a:off x="4643" y="1971"/>
              <a:ext cx="342" cy="343"/>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B21A1A"/>
            </a:solidFill>
            <a:ln w="9525">
              <a:noFill/>
              <a:round/>
              <a:headEnd/>
              <a:tailEnd/>
            </a:ln>
          </p:spPr>
          <p:txBody>
            <a:bodyPr/>
            <a:lstStyle/>
            <a:p>
              <a:pPr algn="l" rtl="0"/>
              <a:endParaRPr lang="en-US" kern="1200">
                <a:solidFill>
                  <a:prstClr val="black"/>
                </a:solidFill>
                <a:latin typeface="Arial"/>
                <a:ea typeface="+mn-ea"/>
                <a:cs typeface="+mn-cs"/>
              </a:endParaRPr>
            </a:p>
          </p:txBody>
        </p:sp>
        <p:sp>
          <p:nvSpPr>
            <p:cNvPr id="14" name="Freeform 13"/>
            <p:cNvSpPr>
              <a:spLocks/>
            </p:cNvSpPr>
            <p:nvPr/>
          </p:nvSpPr>
          <p:spPr bwMode="black">
            <a:xfrm>
              <a:off x="4000" y="1971"/>
              <a:ext cx="223" cy="343"/>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B21A1A"/>
            </a:solidFill>
            <a:ln w="9525">
              <a:noFill/>
              <a:round/>
              <a:headEnd/>
              <a:tailEnd/>
            </a:ln>
          </p:spPr>
          <p:txBody>
            <a:bodyPr/>
            <a:lstStyle/>
            <a:p>
              <a:pPr algn="l" rtl="0"/>
              <a:endParaRPr lang="en-US" kern="1200">
                <a:solidFill>
                  <a:prstClr val="black"/>
                </a:solidFill>
                <a:latin typeface="Arial"/>
                <a:ea typeface="+mn-ea"/>
                <a:cs typeface="+mn-cs"/>
              </a:endParaRPr>
            </a:p>
          </p:txBody>
        </p:sp>
        <p:sp>
          <p:nvSpPr>
            <p:cNvPr id="15" name="Freeform 14"/>
            <p:cNvSpPr>
              <a:spLocks/>
            </p:cNvSpPr>
            <p:nvPr/>
          </p:nvSpPr>
          <p:spPr bwMode="black">
            <a:xfrm>
              <a:off x="3272" y="1586"/>
              <a:ext cx="81" cy="167"/>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015F85"/>
            </a:solidFill>
            <a:ln w="9525">
              <a:noFill/>
              <a:round/>
              <a:headEnd/>
              <a:tailEnd/>
            </a:ln>
          </p:spPr>
          <p:txBody>
            <a:bodyPr/>
            <a:lstStyle/>
            <a:p>
              <a:pPr algn="l" rtl="0"/>
              <a:endParaRPr lang="en-US" kern="1200">
                <a:solidFill>
                  <a:prstClr val="black"/>
                </a:solidFill>
                <a:latin typeface="Arial"/>
                <a:ea typeface="+mn-ea"/>
                <a:cs typeface="+mn-cs"/>
              </a:endParaRPr>
            </a:p>
          </p:txBody>
        </p:sp>
        <p:sp>
          <p:nvSpPr>
            <p:cNvPr id="16" name="Freeform 15"/>
            <p:cNvSpPr>
              <a:spLocks/>
            </p:cNvSpPr>
            <p:nvPr/>
          </p:nvSpPr>
          <p:spPr bwMode="black">
            <a:xfrm>
              <a:off x="3499" y="1474"/>
              <a:ext cx="81" cy="279"/>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015F85"/>
            </a:solidFill>
            <a:ln w="9525">
              <a:noFill/>
              <a:round/>
              <a:headEnd/>
              <a:tailEnd/>
            </a:ln>
          </p:spPr>
          <p:txBody>
            <a:bodyPr/>
            <a:lstStyle/>
            <a:p>
              <a:pPr algn="l" rtl="0"/>
              <a:endParaRPr lang="en-US" kern="1200">
                <a:solidFill>
                  <a:prstClr val="black"/>
                </a:solidFill>
                <a:latin typeface="Arial"/>
                <a:ea typeface="+mn-ea"/>
                <a:cs typeface="+mn-cs"/>
              </a:endParaRPr>
            </a:p>
          </p:txBody>
        </p:sp>
        <p:sp>
          <p:nvSpPr>
            <p:cNvPr id="17" name="Freeform 16"/>
            <p:cNvSpPr>
              <a:spLocks/>
            </p:cNvSpPr>
            <p:nvPr/>
          </p:nvSpPr>
          <p:spPr bwMode="black">
            <a:xfrm>
              <a:off x="3722" y="1320"/>
              <a:ext cx="81" cy="514"/>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015F85"/>
            </a:solidFill>
            <a:ln w="9525">
              <a:noFill/>
              <a:round/>
              <a:headEnd/>
              <a:tailEnd/>
            </a:ln>
          </p:spPr>
          <p:txBody>
            <a:bodyPr/>
            <a:lstStyle/>
            <a:p>
              <a:pPr algn="l" rtl="0"/>
              <a:endParaRPr lang="en-US" kern="1200">
                <a:solidFill>
                  <a:prstClr val="black"/>
                </a:solidFill>
                <a:latin typeface="Arial"/>
                <a:ea typeface="+mn-ea"/>
                <a:cs typeface="+mn-cs"/>
              </a:endParaRPr>
            </a:p>
          </p:txBody>
        </p:sp>
        <p:sp>
          <p:nvSpPr>
            <p:cNvPr id="18" name="Freeform 17"/>
            <p:cNvSpPr>
              <a:spLocks/>
            </p:cNvSpPr>
            <p:nvPr/>
          </p:nvSpPr>
          <p:spPr bwMode="black">
            <a:xfrm>
              <a:off x="3949" y="1474"/>
              <a:ext cx="81" cy="279"/>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015F85"/>
            </a:solidFill>
            <a:ln w="9525">
              <a:noFill/>
              <a:round/>
              <a:headEnd/>
              <a:tailEnd/>
            </a:ln>
          </p:spPr>
          <p:txBody>
            <a:bodyPr/>
            <a:lstStyle/>
            <a:p>
              <a:pPr algn="l" rtl="0"/>
              <a:endParaRPr lang="en-US" kern="1200">
                <a:solidFill>
                  <a:prstClr val="black"/>
                </a:solidFill>
                <a:latin typeface="Arial"/>
                <a:ea typeface="+mn-ea"/>
                <a:cs typeface="+mn-cs"/>
              </a:endParaRPr>
            </a:p>
          </p:txBody>
        </p:sp>
        <p:sp>
          <p:nvSpPr>
            <p:cNvPr id="19" name="Freeform 18"/>
            <p:cNvSpPr>
              <a:spLocks/>
            </p:cNvSpPr>
            <p:nvPr/>
          </p:nvSpPr>
          <p:spPr bwMode="black">
            <a:xfrm>
              <a:off x="4171" y="1586"/>
              <a:ext cx="86" cy="167"/>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015F85"/>
            </a:solidFill>
            <a:ln w="9525">
              <a:noFill/>
              <a:round/>
              <a:headEnd/>
              <a:tailEnd/>
            </a:ln>
          </p:spPr>
          <p:txBody>
            <a:bodyPr/>
            <a:lstStyle/>
            <a:p>
              <a:pPr algn="l" rtl="0"/>
              <a:endParaRPr lang="en-US" kern="1200">
                <a:solidFill>
                  <a:prstClr val="black"/>
                </a:solidFill>
                <a:latin typeface="Arial"/>
                <a:ea typeface="+mn-ea"/>
                <a:cs typeface="+mn-cs"/>
              </a:endParaRPr>
            </a:p>
          </p:txBody>
        </p:sp>
        <p:sp>
          <p:nvSpPr>
            <p:cNvPr id="20" name="Freeform 19"/>
            <p:cNvSpPr>
              <a:spLocks/>
            </p:cNvSpPr>
            <p:nvPr/>
          </p:nvSpPr>
          <p:spPr bwMode="black">
            <a:xfrm>
              <a:off x="4398" y="1474"/>
              <a:ext cx="82" cy="279"/>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015F85"/>
            </a:solidFill>
            <a:ln w="9525">
              <a:noFill/>
              <a:round/>
              <a:headEnd/>
              <a:tailEnd/>
            </a:ln>
          </p:spPr>
          <p:txBody>
            <a:bodyPr/>
            <a:lstStyle/>
            <a:p>
              <a:pPr algn="l" rtl="0"/>
              <a:endParaRPr lang="en-US" kern="1200">
                <a:solidFill>
                  <a:prstClr val="black"/>
                </a:solidFill>
                <a:latin typeface="Arial"/>
                <a:ea typeface="+mn-ea"/>
                <a:cs typeface="+mn-cs"/>
              </a:endParaRPr>
            </a:p>
          </p:txBody>
        </p:sp>
        <p:sp>
          <p:nvSpPr>
            <p:cNvPr id="21" name="Freeform 20"/>
            <p:cNvSpPr>
              <a:spLocks/>
            </p:cNvSpPr>
            <p:nvPr/>
          </p:nvSpPr>
          <p:spPr bwMode="black">
            <a:xfrm>
              <a:off x="4625" y="1320"/>
              <a:ext cx="82" cy="514"/>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015F85"/>
            </a:solidFill>
            <a:ln w="9525">
              <a:noFill/>
              <a:round/>
              <a:headEnd/>
              <a:tailEnd/>
            </a:ln>
          </p:spPr>
          <p:txBody>
            <a:bodyPr/>
            <a:lstStyle/>
            <a:p>
              <a:pPr algn="l" rtl="0"/>
              <a:endParaRPr lang="en-US" kern="1200">
                <a:solidFill>
                  <a:prstClr val="black"/>
                </a:solidFill>
                <a:latin typeface="Arial"/>
                <a:ea typeface="+mn-ea"/>
                <a:cs typeface="+mn-cs"/>
              </a:endParaRPr>
            </a:p>
          </p:txBody>
        </p:sp>
        <p:sp>
          <p:nvSpPr>
            <p:cNvPr id="22" name="Freeform 21"/>
            <p:cNvSpPr>
              <a:spLocks/>
            </p:cNvSpPr>
            <p:nvPr/>
          </p:nvSpPr>
          <p:spPr bwMode="black">
            <a:xfrm>
              <a:off x="4848" y="1474"/>
              <a:ext cx="82" cy="279"/>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015F85"/>
            </a:solidFill>
            <a:ln w="9525">
              <a:noFill/>
              <a:round/>
              <a:headEnd/>
              <a:tailEnd/>
            </a:ln>
          </p:spPr>
          <p:txBody>
            <a:bodyPr/>
            <a:lstStyle/>
            <a:p>
              <a:pPr algn="l" rtl="0"/>
              <a:endParaRPr lang="en-US" kern="1200">
                <a:solidFill>
                  <a:prstClr val="black"/>
                </a:solidFill>
                <a:latin typeface="Arial"/>
                <a:ea typeface="+mn-ea"/>
                <a:cs typeface="+mn-cs"/>
              </a:endParaRPr>
            </a:p>
          </p:txBody>
        </p:sp>
        <p:sp>
          <p:nvSpPr>
            <p:cNvPr id="23" name="Freeform 22"/>
            <p:cNvSpPr>
              <a:spLocks/>
            </p:cNvSpPr>
            <p:nvPr/>
          </p:nvSpPr>
          <p:spPr bwMode="black">
            <a:xfrm>
              <a:off x="5075" y="1586"/>
              <a:ext cx="82" cy="167"/>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015F85"/>
            </a:solidFill>
            <a:ln w="9525">
              <a:noFill/>
              <a:round/>
              <a:headEnd/>
              <a:tailEnd/>
            </a:ln>
          </p:spPr>
          <p:txBody>
            <a:bodyPr/>
            <a:lstStyle/>
            <a:p>
              <a:pPr algn="l" rtl="0"/>
              <a:endParaRPr lang="en-US" kern="1200">
                <a:solidFill>
                  <a:prstClr val="black"/>
                </a:solidFill>
                <a:latin typeface="Arial"/>
                <a:ea typeface="+mn-ea"/>
                <a:cs typeface="+mn-cs"/>
              </a:endParaRPr>
            </a:p>
          </p:txBody>
        </p:sp>
      </p:grpSp>
      <p:sp>
        <p:nvSpPr>
          <p:cNvPr id="27" name="Rectangle 3"/>
          <p:cNvSpPr>
            <a:spLocks noChangeArrowheads="1"/>
          </p:cNvSpPr>
          <p:nvPr userDrawn="1"/>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pPr algn="l" rtl="0"/>
            <a:endParaRPr lang="en-US" kern="1200">
              <a:solidFill>
                <a:prstClr val="black"/>
              </a:solidFill>
              <a:latin typeface="Arial"/>
              <a:ea typeface="+mn-ea"/>
              <a:cs typeface="+mn-cs"/>
            </a:endParaRPr>
          </a:p>
        </p:txBody>
      </p:sp>
      <p:sp>
        <p:nvSpPr>
          <p:cNvPr id="49" name="Rectangle 3"/>
          <p:cNvSpPr>
            <a:spLocks noChangeArrowheads="1"/>
          </p:cNvSpPr>
          <p:nvPr userDrawn="1"/>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algn="l" rtl="0"/>
            <a:endParaRPr lang="en-US" kern="1200">
              <a:solidFill>
                <a:prstClr val="black"/>
              </a:solidFill>
              <a:latin typeface="Arial"/>
              <a:ea typeface="+mn-ea"/>
              <a:cs typeface="+mn-cs"/>
            </a:endParaRPr>
          </a:p>
        </p:txBody>
      </p:sp>
      <p:grpSp>
        <p:nvGrpSpPr>
          <p:cNvPr id="5" name="Group 28"/>
          <p:cNvGrpSpPr/>
          <p:nvPr userDrawn="1"/>
        </p:nvGrpSpPr>
        <p:grpSpPr>
          <a:xfrm flipH="1">
            <a:off x="0" y="1616075"/>
            <a:ext cx="9144000" cy="2387600"/>
            <a:chOff x="0" y="1616075"/>
            <a:chExt cx="9144000" cy="2387600"/>
          </a:xfrm>
        </p:grpSpPr>
        <p:sp>
          <p:nvSpPr>
            <p:cNvPr id="1027" name="Rectangle 3"/>
            <p:cNvSpPr>
              <a:spLocks noChangeArrowheads="1"/>
            </p:cNvSpPr>
            <p:nvPr userDrawn="1"/>
          </p:nvSpPr>
          <p:spPr bwMode="auto">
            <a:xfrm flipV="1">
              <a:off x="0" y="1616075"/>
              <a:ext cx="9144000" cy="23813"/>
            </a:xfrm>
            <a:prstGeom prst="rect">
              <a:avLst/>
            </a:prstGeom>
            <a:gradFill rotWithShape="1">
              <a:gsLst>
                <a:gs pos="0">
                  <a:srgbClr val="515157"/>
                </a:gs>
                <a:gs pos="100000">
                  <a:srgbClr val="FFFFFF">
                    <a:alpha val="0"/>
                  </a:srgb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l" rtl="0"/>
              <a:endParaRPr lang="en-US" kern="1200">
                <a:solidFill>
                  <a:prstClr val="black"/>
                </a:solidFill>
                <a:latin typeface="Arial"/>
                <a:ea typeface="+mn-ea"/>
                <a:cs typeface="+mn-cs"/>
              </a:endParaRPr>
            </a:p>
          </p:txBody>
        </p:sp>
        <p:sp>
          <p:nvSpPr>
            <p:cNvPr id="1028" name="Rectangle 4"/>
            <p:cNvSpPr>
              <a:spLocks noChangeArrowheads="1"/>
            </p:cNvSpPr>
            <p:nvPr userDrawn="1"/>
          </p:nvSpPr>
          <p:spPr bwMode="auto">
            <a:xfrm flipV="1">
              <a:off x="0" y="3979863"/>
              <a:ext cx="9144000" cy="23812"/>
            </a:xfrm>
            <a:prstGeom prst="rect">
              <a:avLst/>
            </a:prstGeom>
            <a:gradFill rotWithShape="1">
              <a:gsLst>
                <a:gs pos="0">
                  <a:srgbClr val="515157"/>
                </a:gs>
                <a:gs pos="100000">
                  <a:srgbClr val="FFFFFF">
                    <a:alpha val="0"/>
                  </a:srgb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l" rtl="0"/>
              <a:endParaRPr lang="en-US" kern="1200">
                <a:solidFill>
                  <a:prstClr val="black"/>
                </a:solidFill>
                <a:latin typeface="Arial"/>
                <a:ea typeface="+mn-ea"/>
                <a:cs typeface="+mn-cs"/>
              </a:endParaRPr>
            </a:p>
          </p:txBody>
        </p:sp>
      </p:grpSp>
      <p:sp>
        <p:nvSpPr>
          <p:cNvPr id="3" name="Subtitle 2"/>
          <p:cNvSpPr>
            <a:spLocks noGrp="1"/>
          </p:cNvSpPr>
          <p:nvPr userDrawn="1">
            <p:ph type="subTitle" idx="1" hasCustomPrompt="1"/>
          </p:nvPr>
        </p:nvSpPr>
        <p:spPr>
          <a:xfrm>
            <a:off x="650874" y="5483225"/>
            <a:ext cx="8112126" cy="384175"/>
          </a:xfrm>
        </p:spPr>
        <p:txBody>
          <a:bodyPr>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 name="Title 1"/>
          <p:cNvSpPr>
            <a:spLocks noGrp="1"/>
          </p:cNvSpPr>
          <p:nvPr userDrawn="1">
            <p:ph type="ctrTitle" hasCustomPrompt="1"/>
          </p:nvPr>
        </p:nvSpPr>
        <p:spPr>
          <a:xfrm>
            <a:off x="650874" y="4114800"/>
            <a:ext cx="8112125" cy="1022350"/>
          </a:xfrm>
        </p:spPr>
        <p:txBody>
          <a:bodyPr/>
          <a:lstStyle>
            <a:lvl1pPr>
              <a:defRPr b="0">
                <a:solidFill>
                  <a:schemeClr val="tx1"/>
                </a:solidFill>
              </a:defRPr>
            </a:lvl1pPr>
          </a:lstStyle>
          <a:p>
            <a:r>
              <a:rPr lang="en-US" dirty="0" smtClean="0"/>
              <a:t>Presentation Title Goes Here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3751" y="304800"/>
            <a:ext cx="7435849" cy="838200"/>
          </a:xfrm>
        </p:spPr>
        <p:txBody>
          <a:bodyPr/>
          <a:lstStyle/>
          <a:p>
            <a:r>
              <a:rPr lang="en-US" dirty="0" smtClean="0"/>
              <a:t>Slide Title Goes Here</a:t>
            </a:r>
            <a:endParaRPr lang="en-US" dirty="0"/>
          </a:p>
        </p:txBody>
      </p:sp>
      <p:sp>
        <p:nvSpPr>
          <p:cNvPr id="3" name="Content Placeholder 2"/>
          <p:cNvSpPr>
            <a:spLocks noGrp="1"/>
          </p:cNvSpPr>
          <p:nvPr>
            <p:ph idx="1" hasCustomPrompt="1"/>
          </p:nvPr>
        </p:nvSpPr>
        <p:spPr>
          <a:xfrm>
            <a:off x="793751" y="1600200"/>
            <a:ext cx="7435849" cy="4525963"/>
          </a:xfrm>
        </p:spPr>
        <p:txBody>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0" hasCustomPrompt="1"/>
          </p:nvPr>
        </p:nvSpPr>
        <p:spPr>
          <a:xfrm>
            <a:off x="793751" y="1186542"/>
            <a:ext cx="7435849" cy="381000"/>
          </a:xfrm>
        </p:spPr>
        <p:txBody>
          <a:bodyPr anchor="ctr" anchorCtr="0">
            <a:noAutofit/>
          </a:bodyPr>
          <a:lstStyle>
            <a:lvl1pPr>
              <a:buFontTx/>
              <a:buNone/>
              <a:defRPr sz="2400"/>
            </a:lvl1pPr>
            <a:lvl2pPr>
              <a:defRPr sz="2400"/>
            </a:lvl2pPr>
            <a:lvl3pPr>
              <a:defRPr sz="2400"/>
            </a:lvl3pPr>
            <a:lvl4pPr>
              <a:defRPr sz="2400"/>
            </a:lvl4pPr>
            <a:lvl5pPr>
              <a:defRPr sz="2400"/>
            </a:lvl5pPr>
          </a:lstStyle>
          <a:p>
            <a:pPr lvl="0"/>
            <a:r>
              <a:rPr lang="en-US" dirty="0" smtClean="0"/>
              <a:t>Subtitle Goes Here</a:t>
            </a:r>
            <a:endParaRPr lang="en-US" dirty="0"/>
          </a:p>
        </p:txBody>
      </p:sp>
      <p:sp>
        <p:nvSpPr>
          <p:cNvPr id="10" name="Text Placeholder 9"/>
          <p:cNvSpPr>
            <a:spLocks noGrp="1"/>
          </p:cNvSpPr>
          <p:nvPr>
            <p:ph type="body" sz="quarter" idx="11" hasCustomPrompt="1"/>
          </p:nvPr>
        </p:nvSpPr>
        <p:spPr>
          <a:xfrm>
            <a:off x="793750" y="6372423"/>
            <a:ext cx="7461250" cy="307777"/>
          </a:xfrm>
        </p:spPr>
        <p:txBody>
          <a:bodyPr wrap="square" anchor="b" anchorCtr="0">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14 Points</a:t>
            </a:r>
          </a:p>
        </p:txBody>
      </p:sp>
    </p:spTree>
  </p:cSld>
  <p:clrMapOvr>
    <a:masterClrMapping/>
  </p:clrMapOvr>
  <p:transition xmlns:p14="http://schemas.microsoft.com/office/powerpoint/2010/mai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Two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Goes Here</a:t>
            </a:r>
            <a:endParaRPr lang="en-US" dirty="0"/>
          </a:p>
        </p:txBody>
      </p:sp>
      <p:sp>
        <p:nvSpPr>
          <p:cNvPr id="3" name="Content Placeholder 2"/>
          <p:cNvSpPr>
            <a:spLocks noGrp="1"/>
          </p:cNvSpPr>
          <p:nvPr>
            <p:ph sz="half" idx="1" hasCustomPrompt="1"/>
          </p:nvPr>
        </p:nvSpPr>
        <p:spPr>
          <a:xfrm>
            <a:off x="793750" y="1600200"/>
            <a:ext cx="3549649" cy="4525963"/>
          </a:xfrm>
        </p:spPr>
        <p:txBody>
          <a:bodyPr>
            <a:normAutofit/>
          </a:bodyPr>
          <a:lstStyle>
            <a:lvl1pPr>
              <a:defRPr sz="2400"/>
            </a:lvl1pPr>
            <a:lvl2pPr>
              <a:defRPr sz="2000"/>
            </a:lvl2pPr>
            <a:lvl3pPr>
              <a:defRPr sz="1600"/>
            </a:lvl3pPr>
            <a:lvl4pPr>
              <a:defRPr sz="1200"/>
            </a:lvl4pPr>
            <a:lvl5pPr>
              <a:defRPr sz="1200"/>
            </a:lvl5pPr>
            <a:lvl6pPr>
              <a:defRPr sz="1800"/>
            </a:lvl6pPr>
            <a:lvl7pPr>
              <a:defRPr sz="1800"/>
            </a:lvl7pPr>
            <a:lvl8pPr>
              <a:defRPr sz="1800"/>
            </a:lvl8pPr>
            <a:lvl9pPr>
              <a:defRPr sz="1800"/>
            </a:lvl9p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79951" y="1600200"/>
            <a:ext cx="3549649" cy="4525963"/>
          </a:xfrm>
        </p:spPr>
        <p:txBody>
          <a:bodyPr>
            <a:normAutofit/>
          </a:bodyPr>
          <a:lstStyle>
            <a:lvl1pPr>
              <a:defRPr sz="2400"/>
            </a:lvl1pPr>
            <a:lvl2pPr>
              <a:defRPr sz="2000"/>
            </a:lvl2pPr>
            <a:lvl3pPr>
              <a:defRPr sz="1600"/>
            </a:lvl3pPr>
            <a:lvl4pPr>
              <a:defRPr sz="1200"/>
            </a:lvl4pPr>
            <a:lvl5pPr>
              <a:defRPr sz="1200"/>
            </a:lvl5pPr>
            <a:lvl6pPr>
              <a:defRPr sz="1800"/>
            </a:lvl6pPr>
            <a:lvl7pPr>
              <a:defRPr sz="1800"/>
            </a:lvl7pPr>
            <a:lvl8pPr>
              <a:defRPr sz="1800"/>
            </a:lvl8pPr>
            <a:lvl9pPr>
              <a:defRPr sz="1800"/>
            </a:lvl9p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hasCustomPrompt="1"/>
          </p:nvPr>
        </p:nvSpPr>
        <p:spPr>
          <a:xfrm>
            <a:off x="793751" y="1186542"/>
            <a:ext cx="7435849" cy="381000"/>
          </a:xfrm>
        </p:spPr>
        <p:txBody>
          <a:bodyPr anchor="ctr" anchorCtr="0">
            <a:noAutofit/>
          </a:bodyPr>
          <a:lstStyle>
            <a:lvl1pPr>
              <a:buFontTx/>
              <a:buNone/>
              <a:defRPr sz="2400"/>
            </a:lvl1pPr>
            <a:lvl2pPr>
              <a:defRPr sz="2400"/>
            </a:lvl2pPr>
            <a:lvl3pPr>
              <a:defRPr sz="2400"/>
            </a:lvl3pPr>
            <a:lvl4pPr>
              <a:defRPr sz="2400"/>
            </a:lvl4pPr>
            <a:lvl5pPr>
              <a:defRPr sz="2400"/>
            </a:lvl5pPr>
          </a:lstStyle>
          <a:p>
            <a:pPr lvl="0"/>
            <a:r>
              <a:rPr lang="en-US" dirty="0" smtClean="0"/>
              <a:t>Subtitle Goes Here</a:t>
            </a:r>
            <a:endParaRPr lang="en-US" dirty="0"/>
          </a:p>
        </p:txBody>
      </p:sp>
      <p:sp>
        <p:nvSpPr>
          <p:cNvPr id="9" name="Text Placeholder 9"/>
          <p:cNvSpPr>
            <a:spLocks noGrp="1"/>
          </p:cNvSpPr>
          <p:nvPr>
            <p:ph type="body" sz="quarter" idx="11" hasCustomPrompt="1"/>
          </p:nvPr>
        </p:nvSpPr>
        <p:spPr>
          <a:xfrm>
            <a:off x="793750" y="6372423"/>
            <a:ext cx="7461250" cy="307777"/>
          </a:xfrm>
        </p:spPr>
        <p:txBody>
          <a:bodyPr wrap="square" anchor="b" anchorCtr="0">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14 Points</a:t>
            </a:r>
          </a:p>
        </p:txBody>
      </p:sp>
    </p:spTree>
  </p:cSld>
  <p:clrMapOvr>
    <a:masterClrMapping/>
  </p:clrMapOvr>
  <p:transition xmlns:p14="http://schemas.microsoft.com/office/powerpoint/2010/main">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Tree>
  </p:cSld>
  <p:clrMapOvr>
    <a:masterClrMapping/>
  </p:clrMapOvr>
  <p:transition xmlns:p14="http://schemas.microsoft.com/office/powerpoint/2010/main">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gue Option 4">
    <p:spTree>
      <p:nvGrpSpPr>
        <p:cNvPr id="1" name=""/>
        <p:cNvGrpSpPr/>
        <p:nvPr/>
      </p:nvGrpSpPr>
      <p:grpSpPr>
        <a:xfrm>
          <a:off x="0" y="0"/>
          <a:ext cx="0" cy="0"/>
          <a:chOff x="0" y="0"/>
          <a:chExt cx="0" cy="0"/>
        </a:xfrm>
      </p:grpSpPr>
      <p:sp>
        <p:nvSpPr>
          <p:cNvPr id="21" name="Rectangle 6310"/>
          <p:cNvSpPr>
            <a:spLocks noChangeArrowheads="1"/>
          </p:cNvSpPr>
          <p:nvPr userDrawn="1"/>
        </p:nvSpPr>
        <p:spPr bwMode="auto">
          <a:xfrm rot="10800000" flipV="1">
            <a:off x="0" y="3694112"/>
            <a:ext cx="9144000" cy="3163888"/>
          </a:xfrm>
          <a:prstGeom prst="rect">
            <a:avLst/>
          </a:prstGeom>
          <a:gradFill rotWithShape="1">
            <a:gsLst>
              <a:gs pos="0">
                <a:srgbClr val="969696">
                  <a:gamma/>
                  <a:shade val="46275"/>
                  <a:invGamma/>
                  <a:alpha val="0"/>
                </a:srgbClr>
              </a:gs>
              <a:gs pos="100000">
                <a:srgbClr val="969696">
                  <a:alpha val="41000"/>
                </a:srgbClr>
              </a:gs>
            </a:gsLst>
            <a:lin ang="5400000" scaled="1"/>
          </a:gradFill>
          <a:ln w="9525" algn="ctr">
            <a:noFill/>
            <a:miter lim="800000"/>
            <a:headEnd/>
            <a:tailEnd/>
          </a:ln>
          <a:effectLst/>
        </p:spPr>
        <p:txBody>
          <a:bodyPr rot="10800000" lIns="82124" tIns="41061" rIns="82124" bIns="41061" anchor="ctr"/>
          <a:lstStyle/>
          <a:p>
            <a:pPr algn="l" defTabSz="814388" rtl="0"/>
            <a:endParaRPr lang="en-US" kern="1200">
              <a:solidFill>
                <a:prstClr val="black"/>
              </a:solidFill>
              <a:latin typeface="Arial"/>
              <a:ea typeface="+mn-ea"/>
              <a:cs typeface="+mn-cs"/>
            </a:endParaRPr>
          </a:p>
        </p:txBody>
      </p:sp>
      <p:pic>
        <p:nvPicPr>
          <p:cNvPr id="14" name="Picture 13" descr="HIK00531.png"/>
          <p:cNvPicPr>
            <a:picLocks noChangeAspect="1"/>
          </p:cNvPicPr>
          <p:nvPr userDrawn="1"/>
        </p:nvPicPr>
        <p:blipFill>
          <a:blip r:embed="rId2" cstate="print"/>
          <a:srcRect t="42545" b="18674"/>
          <a:stretch>
            <a:fillRect/>
          </a:stretch>
        </p:blipFill>
        <p:spPr>
          <a:xfrm>
            <a:off x="1142" y="1616075"/>
            <a:ext cx="9142858" cy="2363788"/>
          </a:xfrm>
          <a:prstGeom prst="rect">
            <a:avLst/>
          </a:prstGeom>
        </p:spPr>
      </p:pic>
      <p:sp>
        <p:nvSpPr>
          <p:cNvPr id="31" name="Title 1"/>
          <p:cNvSpPr>
            <a:spLocks noGrp="1"/>
          </p:cNvSpPr>
          <p:nvPr>
            <p:ph type="ctrTitle" hasCustomPrompt="1"/>
          </p:nvPr>
        </p:nvSpPr>
        <p:spPr>
          <a:xfrm>
            <a:off x="774699" y="4298950"/>
            <a:ext cx="5330825" cy="1022350"/>
          </a:xfrm>
        </p:spPr>
        <p:txBody>
          <a:bodyPr anchor="ctr" anchorCtr="0"/>
          <a:lstStyle>
            <a:lvl1pPr>
              <a:defRPr b="0">
                <a:solidFill>
                  <a:schemeClr val="tx1"/>
                </a:solidFill>
              </a:defRPr>
            </a:lvl1pPr>
          </a:lstStyle>
          <a:p>
            <a:r>
              <a:rPr lang="en-US" dirty="0" smtClean="0"/>
              <a:t>Segue Text Here</a:t>
            </a:r>
            <a:endParaRPr lang="en-US" dirty="0"/>
          </a:p>
        </p:txBody>
      </p:sp>
      <p:sp>
        <p:nvSpPr>
          <p:cNvPr id="15" name="Rectangle 4"/>
          <p:cNvSpPr>
            <a:spLocks noChangeArrowheads="1"/>
          </p:cNvSpPr>
          <p:nvPr userDrawn="1"/>
        </p:nvSpPr>
        <p:spPr bwMode="ltGray">
          <a:xfrm>
            <a:off x="2206625" y="6634163"/>
            <a:ext cx="2249756" cy="190646"/>
          </a:xfrm>
          <a:prstGeom prst="rect">
            <a:avLst/>
          </a:prstGeom>
          <a:noFill/>
          <a:ln w="9525">
            <a:noFill/>
            <a:miter lim="800000"/>
            <a:headEnd/>
            <a:tailEnd/>
          </a:ln>
          <a:effectLst/>
        </p:spPr>
        <p:txBody>
          <a:bodyPr wrap="none" lIns="82124" tIns="41061" rIns="82124" bIns="41061" anchor="b" anchorCtr="1">
            <a:spAutoFit/>
          </a:bodyPr>
          <a:lstStyle/>
          <a:p>
            <a:pPr algn="l" defTabSz="814388" rtl="0"/>
            <a:r>
              <a:rPr lang="en-US" sz="700" kern="1200" dirty="0">
                <a:solidFill>
                  <a:srgbClr val="8E8E95"/>
                </a:solidFill>
                <a:latin typeface="Arial"/>
                <a:ea typeface="+mn-ea"/>
                <a:cs typeface="+mn-cs"/>
              </a:rPr>
              <a:t>© 2010 Cisco and/or its affiliates. All rights reserved.</a:t>
            </a:r>
          </a:p>
        </p:txBody>
      </p:sp>
      <p:sp>
        <p:nvSpPr>
          <p:cNvPr id="16" name="Rectangle 5"/>
          <p:cNvSpPr>
            <a:spLocks noChangeArrowheads="1"/>
          </p:cNvSpPr>
          <p:nvPr userDrawn="1"/>
        </p:nvSpPr>
        <p:spPr bwMode="ltGray">
          <a:xfrm>
            <a:off x="4546600" y="6634163"/>
            <a:ext cx="877887" cy="188912"/>
          </a:xfrm>
          <a:prstGeom prst="rect">
            <a:avLst/>
          </a:prstGeom>
          <a:noFill/>
          <a:ln w="9525">
            <a:noFill/>
            <a:miter lim="800000"/>
            <a:headEnd/>
            <a:tailEnd/>
          </a:ln>
          <a:effectLst/>
        </p:spPr>
        <p:txBody>
          <a:bodyPr wrap="none" lIns="82124" tIns="41061" rIns="82124" bIns="41061" anchor="b">
            <a:spAutoFit/>
          </a:bodyPr>
          <a:lstStyle/>
          <a:p>
            <a:pPr algn="r" defTabSz="814388" rtl="0"/>
            <a:r>
              <a:rPr lang="en-US" sz="700" kern="1200" dirty="0">
                <a:solidFill>
                  <a:srgbClr val="8E8E95"/>
                </a:solidFill>
                <a:latin typeface="Arial"/>
                <a:ea typeface="+mn-ea"/>
                <a:cs typeface="+mn-cs"/>
              </a:rPr>
              <a:t>Cisco Confidential</a:t>
            </a:r>
          </a:p>
        </p:txBody>
      </p:sp>
      <p:sp>
        <p:nvSpPr>
          <p:cNvPr id="17" name="Rectangle 6"/>
          <p:cNvSpPr>
            <a:spLocks noChangeArrowheads="1"/>
          </p:cNvSpPr>
          <p:nvPr userDrawn="1"/>
        </p:nvSpPr>
        <p:spPr bwMode="ltGray">
          <a:xfrm>
            <a:off x="812800" y="6634163"/>
            <a:ext cx="962025" cy="188912"/>
          </a:xfrm>
          <a:prstGeom prst="rect">
            <a:avLst/>
          </a:prstGeom>
          <a:noFill/>
          <a:ln w="9525">
            <a:noFill/>
            <a:miter lim="800000"/>
            <a:headEnd/>
            <a:tailEnd/>
          </a:ln>
          <a:effectLst/>
        </p:spPr>
        <p:txBody>
          <a:bodyPr lIns="82124" tIns="41061" rIns="82124" bIns="41061" anchor="b">
            <a:spAutoFit/>
          </a:bodyPr>
          <a:lstStyle/>
          <a:p>
            <a:pPr algn="l" defTabSz="814388" rtl="0"/>
            <a:r>
              <a:rPr lang="en-US" sz="700" kern="1200" dirty="0" err="1">
                <a:solidFill>
                  <a:srgbClr val="8E8E95"/>
                </a:solidFill>
                <a:latin typeface="Arial"/>
                <a:ea typeface="+mn-ea"/>
                <a:cs typeface="+mn-cs"/>
              </a:rPr>
              <a:t>Presentation_ID</a:t>
            </a:r>
            <a:endParaRPr lang="en-US" sz="700" kern="1200" dirty="0">
              <a:solidFill>
                <a:srgbClr val="8E8E95"/>
              </a:solidFill>
              <a:latin typeface="Arial"/>
              <a:ea typeface="+mn-ea"/>
              <a:cs typeface="+mn-cs"/>
            </a:endParaRPr>
          </a:p>
        </p:txBody>
      </p:sp>
      <p:sp>
        <p:nvSpPr>
          <p:cNvPr id="18" name="Rectangle 7"/>
          <p:cNvSpPr>
            <a:spLocks noChangeArrowheads="1"/>
          </p:cNvSpPr>
          <p:nvPr userDrawn="1"/>
        </p:nvSpPr>
        <p:spPr bwMode="ltGray">
          <a:xfrm>
            <a:off x="859631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rtl="0"/>
            <a:fld id="{DFCF27A5-1A5B-48D3-A060-2758FFBB1ADD}" type="slidenum">
              <a:rPr lang="en-US" sz="1000" kern="1200">
                <a:solidFill>
                  <a:srgbClr val="8E8E95"/>
                </a:solidFill>
                <a:latin typeface="Arial"/>
                <a:ea typeface="+mn-ea"/>
                <a:cs typeface="+mn-cs"/>
              </a:rPr>
              <a:pPr algn="r" defTabSz="814388" rtl="0"/>
              <a:t>‹#›</a:t>
            </a:fld>
            <a:endParaRPr lang="en-US" sz="1000" kern="1200" dirty="0">
              <a:solidFill>
                <a:srgbClr val="8E8E95"/>
              </a:solidFill>
              <a:latin typeface="Arial"/>
              <a:ea typeface="+mn-ea"/>
              <a:cs typeface="+mn-cs"/>
            </a:endParaRPr>
          </a:p>
        </p:txBody>
      </p:sp>
      <p:sp>
        <p:nvSpPr>
          <p:cNvPr id="10" name="Rectangle 3"/>
          <p:cNvSpPr>
            <a:spLocks noChangeArrowheads="1"/>
          </p:cNvSpPr>
          <p:nvPr userDrawn="1"/>
        </p:nvSpPr>
        <p:spPr bwMode="auto">
          <a:xfrm flipV="1">
            <a:off x="0" y="1616075"/>
            <a:ext cx="9144000" cy="23813"/>
          </a:xfrm>
          <a:prstGeom prst="rect">
            <a:avLst/>
          </a:prstGeom>
          <a:gradFill rotWithShape="1">
            <a:gsLst>
              <a:gs pos="0">
                <a:srgbClr val="515157"/>
              </a:gs>
              <a:gs pos="100000">
                <a:srgbClr val="FFFFFF">
                  <a:alpha val="0"/>
                </a:srgb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l" rtl="0"/>
            <a:endParaRPr lang="en-US" kern="1200">
              <a:solidFill>
                <a:prstClr val="black"/>
              </a:solidFill>
              <a:latin typeface="Arial"/>
              <a:ea typeface="+mn-ea"/>
              <a:cs typeface="+mn-cs"/>
            </a:endParaRPr>
          </a:p>
        </p:txBody>
      </p:sp>
      <p:sp>
        <p:nvSpPr>
          <p:cNvPr id="11" name="Rectangle 4"/>
          <p:cNvSpPr>
            <a:spLocks noChangeArrowheads="1"/>
          </p:cNvSpPr>
          <p:nvPr userDrawn="1"/>
        </p:nvSpPr>
        <p:spPr bwMode="auto">
          <a:xfrm flipV="1">
            <a:off x="0" y="3979863"/>
            <a:ext cx="9144000" cy="23812"/>
          </a:xfrm>
          <a:prstGeom prst="rect">
            <a:avLst/>
          </a:prstGeom>
          <a:gradFill rotWithShape="1">
            <a:gsLst>
              <a:gs pos="0">
                <a:srgbClr val="515157"/>
              </a:gs>
              <a:gs pos="100000">
                <a:srgbClr val="FFFFFF">
                  <a:alpha val="0"/>
                </a:srgb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l" rtl="0"/>
            <a:endParaRPr lang="en-US" kern="1200">
              <a:solidFill>
                <a:prstClr val="black"/>
              </a:solidFill>
              <a:latin typeface="Arial"/>
              <a:ea typeface="+mn-ea"/>
              <a:cs typeface="+mn-cs"/>
            </a:endParaRPr>
          </a:p>
        </p:txBody>
      </p:sp>
      <p:sp>
        <p:nvSpPr>
          <p:cNvPr id="13" name="Rectangle 6"/>
          <p:cNvSpPr>
            <a:spLocks noChangeArrowheads="1"/>
          </p:cNvSpPr>
          <p:nvPr userDrawn="1"/>
        </p:nvSpPr>
        <p:spPr bwMode="auto">
          <a:xfrm>
            <a:off x="1142" y="1670050"/>
            <a:ext cx="9144000" cy="2279650"/>
          </a:xfrm>
          <a:prstGeom prst="rect">
            <a:avLst/>
          </a:prstGeom>
          <a:gradFill rotWithShape="1">
            <a:gsLst>
              <a:gs pos="0">
                <a:schemeClr val="bg1">
                  <a:alpha val="50000"/>
                </a:schemeClr>
              </a:gs>
              <a:gs pos="100000">
                <a:schemeClr val="accent1">
                  <a:alpha val="0"/>
                </a:schemeClr>
              </a:gs>
            </a:gsLst>
            <a:lin ang="0" scaled="1"/>
          </a:gradFill>
          <a:ln w="9525" algn="ctr">
            <a:noFill/>
            <a:miter lim="800000"/>
            <a:headEnd/>
            <a:tailEnd/>
          </a:ln>
          <a:effectLst/>
        </p:spPr>
        <p:txBody>
          <a:bodyPr vert="horz" wrap="none" lIns="82124" tIns="41061" rIns="82124" bIns="41061" numCol="1" anchor="ctr" anchorCtr="0" compatLnSpc="1">
            <a:prstTxWarp prst="textNoShape">
              <a:avLst/>
            </a:prstTxWarp>
            <a:spAutoFit/>
          </a:bodyPr>
          <a:lstStyle/>
          <a:p>
            <a:pPr algn="l" rtl="0"/>
            <a:endParaRPr lang="en-US" kern="1200">
              <a:solidFill>
                <a:prstClr val="black"/>
              </a:solidFill>
              <a:latin typeface="Arial"/>
              <a:ea typeface="+mn-ea"/>
              <a:cs typeface="+mn-cs"/>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Segue Option 4">
    <p:spTree>
      <p:nvGrpSpPr>
        <p:cNvPr id="1" name=""/>
        <p:cNvGrpSpPr/>
        <p:nvPr/>
      </p:nvGrpSpPr>
      <p:grpSpPr>
        <a:xfrm>
          <a:off x="0" y="0"/>
          <a:ext cx="0" cy="0"/>
          <a:chOff x="0" y="0"/>
          <a:chExt cx="0" cy="0"/>
        </a:xfrm>
      </p:grpSpPr>
      <p:pic>
        <p:nvPicPr>
          <p:cNvPr id="19" name="Picture 18" descr="HIK00544.png"/>
          <p:cNvPicPr>
            <a:picLocks noChangeAspect="1"/>
          </p:cNvPicPr>
          <p:nvPr userDrawn="1"/>
        </p:nvPicPr>
        <p:blipFill>
          <a:blip r:embed="rId2" cstate="print"/>
          <a:srcRect t="30050" b="30778"/>
          <a:stretch>
            <a:fillRect/>
          </a:stretch>
        </p:blipFill>
        <p:spPr>
          <a:xfrm>
            <a:off x="1142" y="1616075"/>
            <a:ext cx="9142858" cy="2387600"/>
          </a:xfrm>
          <a:prstGeom prst="rect">
            <a:avLst/>
          </a:prstGeom>
        </p:spPr>
      </p:pic>
      <p:sp>
        <p:nvSpPr>
          <p:cNvPr id="21" name="Rectangle 6310"/>
          <p:cNvSpPr>
            <a:spLocks noChangeArrowheads="1"/>
          </p:cNvSpPr>
          <p:nvPr userDrawn="1"/>
        </p:nvSpPr>
        <p:spPr bwMode="auto">
          <a:xfrm rot="10800000" flipV="1">
            <a:off x="0" y="3694112"/>
            <a:ext cx="9144000" cy="3163888"/>
          </a:xfrm>
          <a:prstGeom prst="rect">
            <a:avLst/>
          </a:prstGeom>
          <a:gradFill rotWithShape="1">
            <a:gsLst>
              <a:gs pos="0">
                <a:srgbClr val="969696">
                  <a:gamma/>
                  <a:shade val="46275"/>
                  <a:invGamma/>
                  <a:alpha val="0"/>
                </a:srgbClr>
              </a:gs>
              <a:gs pos="100000">
                <a:srgbClr val="969696">
                  <a:alpha val="41000"/>
                </a:srgbClr>
              </a:gs>
            </a:gsLst>
            <a:lin ang="5400000" scaled="1"/>
          </a:gradFill>
          <a:ln w="9525" algn="ctr">
            <a:noFill/>
            <a:miter lim="800000"/>
            <a:headEnd/>
            <a:tailEnd/>
          </a:ln>
          <a:effectLst/>
        </p:spPr>
        <p:txBody>
          <a:bodyPr rot="10800000" lIns="82124" tIns="41061" rIns="82124" bIns="41061" anchor="ctr"/>
          <a:lstStyle/>
          <a:p>
            <a:pPr algn="l" defTabSz="814388" rtl="0"/>
            <a:endParaRPr lang="en-US" kern="1200">
              <a:solidFill>
                <a:prstClr val="black"/>
              </a:solidFill>
              <a:latin typeface="Arial"/>
              <a:ea typeface="+mn-ea"/>
              <a:cs typeface="+mn-cs"/>
            </a:endParaRPr>
          </a:p>
        </p:txBody>
      </p:sp>
      <p:sp>
        <p:nvSpPr>
          <p:cNvPr id="31" name="Title 1"/>
          <p:cNvSpPr>
            <a:spLocks noGrp="1"/>
          </p:cNvSpPr>
          <p:nvPr>
            <p:ph type="ctrTitle" hasCustomPrompt="1"/>
          </p:nvPr>
        </p:nvSpPr>
        <p:spPr>
          <a:xfrm>
            <a:off x="774699" y="4298950"/>
            <a:ext cx="5330825" cy="1022350"/>
          </a:xfrm>
        </p:spPr>
        <p:txBody>
          <a:bodyPr anchor="ctr" anchorCtr="0"/>
          <a:lstStyle>
            <a:lvl1pPr>
              <a:defRPr b="1">
                <a:solidFill>
                  <a:schemeClr val="accent1"/>
                </a:solidFill>
              </a:defRPr>
            </a:lvl1pPr>
          </a:lstStyle>
          <a:p>
            <a:r>
              <a:rPr lang="en-US" dirty="0" smtClean="0"/>
              <a:t>Segue Text Here</a:t>
            </a:r>
            <a:endParaRPr lang="en-US" dirty="0"/>
          </a:p>
        </p:txBody>
      </p:sp>
      <p:sp>
        <p:nvSpPr>
          <p:cNvPr id="15" name="Rectangle 4"/>
          <p:cNvSpPr>
            <a:spLocks noChangeArrowheads="1"/>
          </p:cNvSpPr>
          <p:nvPr userDrawn="1"/>
        </p:nvSpPr>
        <p:spPr bwMode="ltGray">
          <a:xfrm>
            <a:off x="2206625" y="6634163"/>
            <a:ext cx="2249756" cy="190646"/>
          </a:xfrm>
          <a:prstGeom prst="rect">
            <a:avLst/>
          </a:prstGeom>
          <a:noFill/>
          <a:ln w="9525">
            <a:noFill/>
            <a:miter lim="800000"/>
            <a:headEnd/>
            <a:tailEnd/>
          </a:ln>
          <a:effectLst/>
        </p:spPr>
        <p:txBody>
          <a:bodyPr wrap="none" lIns="82124" tIns="41061" rIns="82124" bIns="41061" anchor="b" anchorCtr="1">
            <a:spAutoFit/>
          </a:bodyPr>
          <a:lstStyle/>
          <a:p>
            <a:pPr algn="l" defTabSz="814388" rtl="0"/>
            <a:r>
              <a:rPr lang="en-US" sz="700" kern="1200" dirty="0">
                <a:solidFill>
                  <a:srgbClr val="8E8E95"/>
                </a:solidFill>
                <a:latin typeface="Arial"/>
                <a:ea typeface="+mn-ea"/>
                <a:cs typeface="+mn-cs"/>
              </a:rPr>
              <a:t>© 2010 Cisco and/or its affiliates. All rights reserved.</a:t>
            </a:r>
          </a:p>
        </p:txBody>
      </p:sp>
      <p:sp>
        <p:nvSpPr>
          <p:cNvPr id="16" name="Rectangle 5"/>
          <p:cNvSpPr>
            <a:spLocks noChangeArrowheads="1"/>
          </p:cNvSpPr>
          <p:nvPr userDrawn="1"/>
        </p:nvSpPr>
        <p:spPr bwMode="ltGray">
          <a:xfrm>
            <a:off x="4546600" y="6634163"/>
            <a:ext cx="877887" cy="188912"/>
          </a:xfrm>
          <a:prstGeom prst="rect">
            <a:avLst/>
          </a:prstGeom>
          <a:noFill/>
          <a:ln w="9525">
            <a:noFill/>
            <a:miter lim="800000"/>
            <a:headEnd/>
            <a:tailEnd/>
          </a:ln>
          <a:effectLst/>
        </p:spPr>
        <p:txBody>
          <a:bodyPr wrap="none" lIns="82124" tIns="41061" rIns="82124" bIns="41061" anchor="b">
            <a:spAutoFit/>
          </a:bodyPr>
          <a:lstStyle/>
          <a:p>
            <a:pPr algn="r" defTabSz="814388" rtl="0"/>
            <a:r>
              <a:rPr lang="en-US" sz="700" kern="1200" dirty="0">
                <a:solidFill>
                  <a:srgbClr val="8E8E95"/>
                </a:solidFill>
                <a:latin typeface="Arial"/>
                <a:ea typeface="+mn-ea"/>
                <a:cs typeface="+mn-cs"/>
              </a:rPr>
              <a:t>Cisco Confidential</a:t>
            </a:r>
          </a:p>
        </p:txBody>
      </p:sp>
      <p:sp>
        <p:nvSpPr>
          <p:cNvPr id="17" name="Rectangle 6"/>
          <p:cNvSpPr>
            <a:spLocks noChangeArrowheads="1"/>
          </p:cNvSpPr>
          <p:nvPr userDrawn="1"/>
        </p:nvSpPr>
        <p:spPr bwMode="ltGray">
          <a:xfrm>
            <a:off x="812800" y="6634163"/>
            <a:ext cx="962025" cy="188912"/>
          </a:xfrm>
          <a:prstGeom prst="rect">
            <a:avLst/>
          </a:prstGeom>
          <a:noFill/>
          <a:ln w="9525">
            <a:noFill/>
            <a:miter lim="800000"/>
            <a:headEnd/>
            <a:tailEnd/>
          </a:ln>
          <a:effectLst/>
        </p:spPr>
        <p:txBody>
          <a:bodyPr lIns="82124" tIns="41061" rIns="82124" bIns="41061" anchor="b">
            <a:spAutoFit/>
          </a:bodyPr>
          <a:lstStyle/>
          <a:p>
            <a:pPr algn="l" defTabSz="814388" rtl="0"/>
            <a:r>
              <a:rPr lang="en-US" sz="700" kern="1200" dirty="0" err="1">
                <a:solidFill>
                  <a:srgbClr val="8E8E95"/>
                </a:solidFill>
                <a:latin typeface="Arial"/>
                <a:ea typeface="+mn-ea"/>
                <a:cs typeface="+mn-cs"/>
              </a:rPr>
              <a:t>Presentation_ID</a:t>
            </a:r>
            <a:endParaRPr lang="en-US" sz="700" kern="1200" dirty="0">
              <a:solidFill>
                <a:srgbClr val="8E8E95"/>
              </a:solidFill>
              <a:latin typeface="Arial"/>
              <a:ea typeface="+mn-ea"/>
              <a:cs typeface="+mn-cs"/>
            </a:endParaRPr>
          </a:p>
        </p:txBody>
      </p:sp>
      <p:sp>
        <p:nvSpPr>
          <p:cNvPr id="18" name="Rectangle 7"/>
          <p:cNvSpPr>
            <a:spLocks noChangeArrowheads="1"/>
          </p:cNvSpPr>
          <p:nvPr userDrawn="1"/>
        </p:nvSpPr>
        <p:spPr bwMode="ltGray">
          <a:xfrm>
            <a:off x="859631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rtl="0"/>
            <a:fld id="{DFCF27A5-1A5B-48D3-A060-2758FFBB1ADD}" type="slidenum">
              <a:rPr lang="en-US" sz="1000" kern="1200">
                <a:solidFill>
                  <a:srgbClr val="8E8E95"/>
                </a:solidFill>
                <a:latin typeface="Arial"/>
                <a:ea typeface="+mn-ea"/>
                <a:cs typeface="+mn-cs"/>
              </a:rPr>
              <a:pPr algn="r" defTabSz="814388" rtl="0"/>
              <a:t>‹#›</a:t>
            </a:fld>
            <a:endParaRPr lang="en-US" sz="1000" kern="1200" dirty="0">
              <a:solidFill>
                <a:srgbClr val="8E8E95"/>
              </a:solidFill>
              <a:latin typeface="Arial"/>
              <a:ea typeface="+mn-ea"/>
              <a:cs typeface="+mn-cs"/>
            </a:endParaRPr>
          </a:p>
        </p:txBody>
      </p:sp>
      <p:sp>
        <p:nvSpPr>
          <p:cNvPr id="10" name="Rectangle 3"/>
          <p:cNvSpPr>
            <a:spLocks noChangeArrowheads="1"/>
          </p:cNvSpPr>
          <p:nvPr userDrawn="1"/>
        </p:nvSpPr>
        <p:spPr bwMode="auto">
          <a:xfrm flipV="1">
            <a:off x="0" y="1616075"/>
            <a:ext cx="9144000" cy="23813"/>
          </a:xfrm>
          <a:prstGeom prst="rect">
            <a:avLst/>
          </a:prstGeom>
          <a:gradFill rotWithShape="1">
            <a:gsLst>
              <a:gs pos="0">
                <a:srgbClr val="515157"/>
              </a:gs>
              <a:gs pos="100000">
                <a:srgbClr val="FFFFFF">
                  <a:alpha val="0"/>
                </a:srgb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l" rtl="0"/>
            <a:endParaRPr lang="en-US" kern="1200">
              <a:solidFill>
                <a:prstClr val="black"/>
              </a:solidFill>
              <a:latin typeface="Arial"/>
              <a:ea typeface="+mn-ea"/>
              <a:cs typeface="+mn-cs"/>
            </a:endParaRPr>
          </a:p>
        </p:txBody>
      </p:sp>
      <p:sp>
        <p:nvSpPr>
          <p:cNvPr id="11" name="Rectangle 4"/>
          <p:cNvSpPr>
            <a:spLocks noChangeArrowheads="1"/>
          </p:cNvSpPr>
          <p:nvPr userDrawn="1"/>
        </p:nvSpPr>
        <p:spPr bwMode="auto">
          <a:xfrm flipV="1">
            <a:off x="0" y="3979863"/>
            <a:ext cx="9144000" cy="23812"/>
          </a:xfrm>
          <a:prstGeom prst="rect">
            <a:avLst/>
          </a:prstGeom>
          <a:gradFill rotWithShape="1">
            <a:gsLst>
              <a:gs pos="0">
                <a:srgbClr val="515157"/>
              </a:gs>
              <a:gs pos="100000">
                <a:srgbClr val="FFFFFF">
                  <a:alpha val="0"/>
                </a:srgb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l" rtl="0"/>
            <a:endParaRPr lang="en-US" kern="1200">
              <a:solidFill>
                <a:prstClr val="black"/>
              </a:solidFill>
              <a:latin typeface="Arial"/>
              <a:ea typeface="+mn-ea"/>
              <a:cs typeface="+mn-cs"/>
            </a:endParaRPr>
          </a:p>
        </p:txBody>
      </p:sp>
      <p:sp>
        <p:nvSpPr>
          <p:cNvPr id="13" name="Rectangle 6"/>
          <p:cNvSpPr>
            <a:spLocks noChangeArrowheads="1"/>
          </p:cNvSpPr>
          <p:nvPr userDrawn="1"/>
        </p:nvSpPr>
        <p:spPr bwMode="auto">
          <a:xfrm>
            <a:off x="1142" y="1670050"/>
            <a:ext cx="9144000" cy="2279650"/>
          </a:xfrm>
          <a:prstGeom prst="rect">
            <a:avLst/>
          </a:prstGeom>
          <a:gradFill rotWithShape="1">
            <a:gsLst>
              <a:gs pos="0">
                <a:schemeClr val="bg1">
                  <a:alpha val="50000"/>
                </a:schemeClr>
              </a:gs>
              <a:gs pos="100000">
                <a:schemeClr val="accent1">
                  <a:alpha val="0"/>
                </a:schemeClr>
              </a:gs>
            </a:gsLst>
            <a:lin ang="0" scaled="1"/>
          </a:gradFill>
          <a:ln w="9525" algn="ctr">
            <a:noFill/>
            <a:miter lim="800000"/>
            <a:headEnd/>
            <a:tailEnd/>
          </a:ln>
          <a:effectLst/>
        </p:spPr>
        <p:txBody>
          <a:bodyPr vert="horz" wrap="none" lIns="82124" tIns="41061" rIns="82124" bIns="41061" numCol="1" anchor="ctr" anchorCtr="0" compatLnSpc="1">
            <a:prstTxWarp prst="textNoShape">
              <a:avLst/>
            </a:prstTxWarp>
            <a:spAutoFit/>
          </a:bodyPr>
          <a:lstStyle/>
          <a:p>
            <a:pPr algn="l" rtl="0"/>
            <a:endParaRPr lang="en-US" kern="1200">
              <a:solidFill>
                <a:prstClr val="black"/>
              </a:solidFill>
              <a:latin typeface="Arial"/>
              <a:ea typeface="+mn-ea"/>
              <a:cs typeface="+mn-cs"/>
            </a:endParaRPr>
          </a:p>
        </p:txBody>
      </p:sp>
    </p:spTree>
  </p:cSld>
  <p:clrMapOvr>
    <a:masterClrMapping/>
  </p:clrMapOvr>
  <p:transition xmlns:p14="http://schemas.microsoft.com/office/powerpoint/2010/mai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pic>
        <p:nvPicPr>
          <p:cNvPr id="3" name="Picture 6331" descr="cisco_badge_grn"/>
          <p:cNvPicPr>
            <a:picLocks noChangeAspect="1" noChangeArrowheads="1"/>
          </p:cNvPicPr>
          <p:nvPr userDrawn="1"/>
        </p:nvPicPr>
        <p:blipFill>
          <a:blip r:embed="rId2" cstate="print"/>
          <a:srcRect/>
          <a:stretch>
            <a:fillRect/>
          </a:stretch>
        </p:blipFill>
        <p:spPr bwMode="auto">
          <a:xfrm>
            <a:off x="7886700" y="230188"/>
            <a:ext cx="1016000" cy="1027112"/>
          </a:xfrm>
          <a:prstGeom prst="rect">
            <a:avLst/>
          </a:prstGeom>
          <a:noFill/>
          <a:ln w="9525">
            <a:noFill/>
            <a:miter lim="800000"/>
            <a:headEnd/>
            <a:tailEnd/>
          </a:ln>
        </p:spPr>
      </p:pic>
    </p:spTree>
  </p:cSld>
  <p:clrMapOvr>
    <a:masterClrMapping/>
  </p:clrMapOvr>
  <p:transition xmlns:p14="http://schemas.microsoft.com/office/powerpoint/2010/main">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Segue Option 4">
    <p:spTree>
      <p:nvGrpSpPr>
        <p:cNvPr id="1" name=""/>
        <p:cNvGrpSpPr/>
        <p:nvPr/>
      </p:nvGrpSpPr>
      <p:grpSpPr>
        <a:xfrm>
          <a:off x="0" y="0"/>
          <a:ext cx="0" cy="0"/>
          <a:chOff x="0" y="0"/>
          <a:chExt cx="0" cy="0"/>
        </a:xfrm>
      </p:grpSpPr>
      <p:pic>
        <p:nvPicPr>
          <p:cNvPr id="14" name="Picture 13" descr="HIK00520.png"/>
          <p:cNvPicPr>
            <a:picLocks noChangeAspect="1"/>
          </p:cNvPicPr>
          <p:nvPr userDrawn="1"/>
        </p:nvPicPr>
        <p:blipFill>
          <a:blip r:embed="rId2" cstate="print"/>
          <a:srcRect t="25043" b="40138"/>
          <a:stretch>
            <a:fillRect/>
          </a:stretch>
        </p:blipFill>
        <p:spPr>
          <a:xfrm>
            <a:off x="1142" y="1616075"/>
            <a:ext cx="9142858" cy="2387600"/>
          </a:xfrm>
          <a:prstGeom prst="rect">
            <a:avLst/>
          </a:prstGeom>
        </p:spPr>
      </p:pic>
      <p:sp>
        <p:nvSpPr>
          <p:cNvPr id="21" name="Rectangle 6310"/>
          <p:cNvSpPr>
            <a:spLocks noChangeArrowheads="1"/>
          </p:cNvSpPr>
          <p:nvPr userDrawn="1"/>
        </p:nvSpPr>
        <p:spPr bwMode="auto">
          <a:xfrm rot="10800000" flipV="1">
            <a:off x="0" y="3694112"/>
            <a:ext cx="9144000" cy="3163888"/>
          </a:xfrm>
          <a:prstGeom prst="rect">
            <a:avLst/>
          </a:prstGeom>
          <a:gradFill rotWithShape="1">
            <a:gsLst>
              <a:gs pos="0">
                <a:srgbClr val="969696">
                  <a:gamma/>
                  <a:shade val="46275"/>
                  <a:invGamma/>
                  <a:alpha val="0"/>
                </a:srgbClr>
              </a:gs>
              <a:gs pos="100000">
                <a:srgbClr val="969696">
                  <a:alpha val="41000"/>
                </a:srgbClr>
              </a:gs>
            </a:gsLst>
            <a:lin ang="5400000" scaled="1"/>
          </a:gradFill>
          <a:ln w="9525" algn="ctr">
            <a:noFill/>
            <a:miter lim="800000"/>
            <a:headEnd/>
            <a:tailEnd/>
          </a:ln>
          <a:effectLst/>
        </p:spPr>
        <p:txBody>
          <a:bodyPr rot="10800000" lIns="82124" tIns="41061" rIns="82124" bIns="41061" anchor="ctr"/>
          <a:lstStyle/>
          <a:p>
            <a:pPr algn="l" defTabSz="814388" rtl="0"/>
            <a:endParaRPr lang="en-US" kern="1200">
              <a:solidFill>
                <a:prstClr val="black"/>
              </a:solidFill>
              <a:latin typeface="Arial"/>
              <a:ea typeface="+mn-ea"/>
              <a:cs typeface="+mn-cs"/>
            </a:endParaRPr>
          </a:p>
        </p:txBody>
      </p:sp>
      <p:sp>
        <p:nvSpPr>
          <p:cNvPr id="31" name="Title 1"/>
          <p:cNvSpPr>
            <a:spLocks noGrp="1"/>
          </p:cNvSpPr>
          <p:nvPr>
            <p:ph type="ctrTitle" hasCustomPrompt="1"/>
          </p:nvPr>
        </p:nvSpPr>
        <p:spPr>
          <a:xfrm>
            <a:off x="774699" y="4298950"/>
            <a:ext cx="5330825" cy="1022350"/>
          </a:xfrm>
        </p:spPr>
        <p:txBody>
          <a:bodyPr anchor="ctr" anchorCtr="0"/>
          <a:lstStyle>
            <a:lvl1pPr>
              <a:defRPr b="1">
                <a:solidFill>
                  <a:schemeClr val="accent1"/>
                </a:solidFill>
              </a:defRPr>
            </a:lvl1pPr>
          </a:lstStyle>
          <a:p>
            <a:r>
              <a:rPr lang="en-US" dirty="0" smtClean="0"/>
              <a:t>Segue Text Here</a:t>
            </a:r>
            <a:endParaRPr lang="en-US" dirty="0"/>
          </a:p>
        </p:txBody>
      </p:sp>
      <p:sp>
        <p:nvSpPr>
          <p:cNvPr id="15" name="Rectangle 4"/>
          <p:cNvSpPr>
            <a:spLocks noChangeArrowheads="1"/>
          </p:cNvSpPr>
          <p:nvPr userDrawn="1"/>
        </p:nvSpPr>
        <p:spPr bwMode="ltGray">
          <a:xfrm>
            <a:off x="2206625" y="6634163"/>
            <a:ext cx="2249756" cy="190646"/>
          </a:xfrm>
          <a:prstGeom prst="rect">
            <a:avLst/>
          </a:prstGeom>
          <a:noFill/>
          <a:ln w="9525">
            <a:noFill/>
            <a:miter lim="800000"/>
            <a:headEnd/>
            <a:tailEnd/>
          </a:ln>
          <a:effectLst/>
        </p:spPr>
        <p:txBody>
          <a:bodyPr wrap="none" lIns="82124" tIns="41061" rIns="82124" bIns="41061" anchor="b" anchorCtr="1">
            <a:spAutoFit/>
          </a:bodyPr>
          <a:lstStyle/>
          <a:p>
            <a:pPr algn="l" defTabSz="814388" rtl="0"/>
            <a:r>
              <a:rPr lang="en-US" sz="700" kern="1200" dirty="0">
                <a:solidFill>
                  <a:srgbClr val="8E8E95"/>
                </a:solidFill>
                <a:latin typeface="Arial"/>
                <a:ea typeface="+mn-ea"/>
                <a:cs typeface="+mn-cs"/>
              </a:rPr>
              <a:t>© 2010 Cisco and/or its affiliates. All rights reserved.</a:t>
            </a:r>
          </a:p>
        </p:txBody>
      </p:sp>
      <p:sp>
        <p:nvSpPr>
          <p:cNvPr id="16" name="Rectangle 5"/>
          <p:cNvSpPr>
            <a:spLocks noChangeArrowheads="1"/>
          </p:cNvSpPr>
          <p:nvPr userDrawn="1"/>
        </p:nvSpPr>
        <p:spPr bwMode="ltGray">
          <a:xfrm>
            <a:off x="4546600" y="6634163"/>
            <a:ext cx="877887" cy="188912"/>
          </a:xfrm>
          <a:prstGeom prst="rect">
            <a:avLst/>
          </a:prstGeom>
          <a:noFill/>
          <a:ln w="9525">
            <a:noFill/>
            <a:miter lim="800000"/>
            <a:headEnd/>
            <a:tailEnd/>
          </a:ln>
          <a:effectLst/>
        </p:spPr>
        <p:txBody>
          <a:bodyPr wrap="none" lIns="82124" tIns="41061" rIns="82124" bIns="41061" anchor="b">
            <a:spAutoFit/>
          </a:bodyPr>
          <a:lstStyle/>
          <a:p>
            <a:pPr algn="r" defTabSz="814388" rtl="0"/>
            <a:r>
              <a:rPr lang="en-US" sz="700" kern="1200" dirty="0">
                <a:solidFill>
                  <a:srgbClr val="8E8E95"/>
                </a:solidFill>
                <a:latin typeface="Arial"/>
                <a:ea typeface="+mn-ea"/>
                <a:cs typeface="+mn-cs"/>
              </a:rPr>
              <a:t>Cisco Confidential</a:t>
            </a:r>
          </a:p>
        </p:txBody>
      </p:sp>
      <p:sp>
        <p:nvSpPr>
          <p:cNvPr id="17" name="Rectangle 6"/>
          <p:cNvSpPr>
            <a:spLocks noChangeArrowheads="1"/>
          </p:cNvSpPr>
          <p:nvPr userDrawn="1"/>
        </p:nvSpPr>
        <p:spPr bwMode="ltGray">
          <a:xfrm>
            <a:off x="812800" y="6634163"/>
            <a:ext cx="962025" cy="188912"/>
          </a:xfrm>
          <a:prstGeom prst="rect">
            <a:avLst/>
          </a:prstGeom>
          <a:noFill/>
          <a:ln w="9525">
            <a:noFill/>
            <a:miter lim="800000"/>
            <a:headEnd/>
            <a:tailEnd/>
          </a:ln>
          <a:effectLst/>
        </p:spPr>
        <p:txBody>
          <a:bodyPr lIns="82124" tIns="41061" rIns="82124" bIns="41061" anchor="b">
            <a:spAutoFit/>
          </a:bodyPr>
          <a:lstStyle/>
          <a:p>
            <a:pPr algn="l" defTabSz="814388" rtl="0"/>
            <a:r>
              <a:rPr lang="en-US" sz="700" kern="1200" dirty="0" err="1">
                <a:solidFill>
                  <a:srgbClr val="8E8E95"/>
                </a:solidFill>
                <a:latin typeface="Arial"/>
                <a:ea typeface="+mn-ea"/>
                <a:cs typeface="+mn-cs"/>
              </a:rPr>
              <a:t>Presentation_ID</a:t>
            </a:r>
            <a:endParaRPr lang="en-US" sz="700" kern="1200" dirty="0">
              <a:solidFill>
                <a:srgbClr val="8E8E95"/>
              </a:solidFill>
              <a:latin typeface="Arial"/>
              <a:ea typeface="+mn-ea"/>
              <a:cs typeface="+mn-cs"/>
            </a:endParaRPr>
          </a:p>
        </p:txBody>
      </p:sp>
      <p:sp>
        <p:nvSpPr>
          <p:cNvPr id="18" name="Rectangle 7"/>
          <p:cNvSpPr>
            <a:spLocks noChangeArrowheads="1"/>
          </p:cNvSpPr>
          <p:nvPr userDrawn="1"/>
        </p:nvSpPr>
        <p:spPr bwMode="ltGray">
          <a:xfrm>
            <a:off x="859631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rtl="0"/>
            <a:fld id="{DFCF27A5-1A5B-48D3-A060-2758FFBB1ADD}" type="slidenum">
              <a:rPr lang="en-US" sz="1000" kern="1200">
                <a:solidFill>
                  <a:srgbClr val="8E8E95"/>
                </a:solidFill>
                <a:latin typeface="Arial"/>
                <a:ea typeface="+mn-ea"/>
                <a:cs typeface="+mn-cs"/>
              </a:rPr>
              <a:pPr algn="r" defTabSz="814388" rtl="0"/>
              <a:t>‹#›</a:t>
            </a:fld>
            <a:endParaRPr lang="en-US" sz="1000" kern="1200" dirty="0">
              <a:solidFill>
                <a:srgbClr val="8E8E95"/>
              </a:solidFill>
              <a:latin typeface="Arial"/>
              <a:ea typeface="+mn-ea"/>
              <a:cs typeface="+mn-cs"/>
            </a:endParaRPr>
          </a:p>
        </p:txBody>
      </p:sp>
      <p:sp>
        <p:nvSpPr>
          <p:cNvPr id="10" name="Rectangle 3"/>
          <p:cNvSpPr>
            <a:spLocks noChangeArrowheads="1"/>
          </p:cNvSpPr>
          <p:nvPr userDrawn="1"/>
        </p:nvSpPr>
        <p:spPr bwMode="auto">
          <a:xfrm flipV="1">
            <a:off x="0" y="1616075"/>
            <a:ext cx="9144000" cy="23813"/>
          </a:xfrm>
          <a:prstGeom prst="rect">
            <a:avLst/>
          </a:prstGeom>
          <a:gradFill rotWithShape="1">
            <a:gsLst>
              <a:gs pos="0">
                <a:srgbClr val="515157"/>
              </a:gs>
              <a:gs pos="100000">
                <a:srgbClr val="FFFFFF">
                  <a:alpha val="0"/>
                </a:srgb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l" rtl="0"/>
            <a:endParaRPr lang="en-US" kern="1200">
              <a:solidFill>
                <a:prstClr val="black"/>
              </a:solidFill>
              <a:latin typeface="Arial"/>
              <a:ea typeface="+mn-ea"/>
              <a:cs typeface="+mn-cs"/>
            </a:endParaRPr>
          </a:p>
        </p:txBody>
      </p:sp>
      <p:sp>
        <p:nvSpPr>
          <p:cNvPr id="11" name="Rectangle 4"/>
          <p:cNvSpPr>
            <a:spLocks noChangeArrowheads="1"/>
          </p:cNvSpPr>
          <p:nvPr userDrawn="1"/>
        </p:nvSpPr>
        <p:spPr bwMode="auto">
          <a:xfrm flipV="1">
            <a:off x="0" y="3979863"/>
            <a:ext cx="9144000" cy="23812"/>
          </a:xfrm>
          <a:prstGeom prst="rect">
            <a:avLst/>
          </a:prstGeom>
          <a:gradFill rotWithShape="1">
            <a:gsLst>
              <a:gs pos="0">
                <a:srgbClr val="515157"/>
              </a:gs>
              <a:gs pos="100000">
                <a:srgbClr val="FFFFFF">
                  <a:alpha val="0"/>
                </a:srgb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l" rtl="0"/>
            <a:endParaRPr lang="en-US" kern="1200">
              <a:solidFill>
                <a:prstClr val="black"/>
              </a:solidFill>
              <a:latin typeface="Arial"/>
              <a:ea typeface="+mn-ea"/>
              <a:cs typeface="+mn-cs"/>
            </a:endParaRPr>
          </a:p>
        </p:txBody>
      </p:sp>
      <p:sp>
        <p:nvSpPr>
          <p:cNvPr id="13" name="Rectangle 6"/>
          <p:cNvSpPr>
            <a:spLocks noChangeArrowheads="1"/>
          </p:cNvSpPr>
          <p:nvPr userDrawn="1"/>
        </p:nvSpPr>
        <p:spPr bwMode="auto">
          <a:xfrm>
            <a:off x="1142" y="1670050"/>
            <a:ext cx="9144000" cy="2279650"/>
          </a:xfrm>
          <a:prstGeom prst="rect">
            <a:avLst/>
          </a:prstGeom>
          <a:gradFill rotWithShape="1">
            <a:gsLst>
              <a:gs pos="0">
                <a:schemeClr val="bg1">
                  <a:alpha val="50000"/>
                </a:schemeClr>
              </a:gs>
              <a:gs pos="100000">
                <a:schemeClr val="accent1">
                  <a:alpha val="0"/>
                </a:schemeClr>
              </a:gs>
            </a:gsLst>
            <a:lin ang="0" scaled="1"/>
          </a:gradFill>
          <a:ln w="9525" algn="ctr">
            <a:noFill/>
            <a:miter lim="800000"/>
            <a:headEnd/>
            <a:tailEnd/>
          </a:ln>
          <a:effectLst/>
        </p:spPr>
        <p:txBody>
          <a:bodyPr vert="horz" wrap="none" lIns="82124" tIns="41061" rIns="82124" bIns="41061" numCol="1" anchor="ctr" anchorCtr="0" compatLnSpc="1">
            <a:prstTxWarp prst="textNoShape">
              <a:avLst/>
            </a:prstTxWarp>
            <a:spAutoFit/>
          </a:bodyPr>
          <a:lstStyle/>
          <a:p>
            <a:pPr algn="l" rtl="0"/>
            <a:endParaRPr lang="en-US" kern="1200">
              <a:solidFill>
                <a:prstClr val="black"/>
              </a:solidFill>
              <a:latin typeface="Arial"/>
              <a:ea typeface="+mn-ea"/>
              <a:cs typeface="+mn-cs"/>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losing Slide">
    <p:spTree>
      <p:nvGrpSpPr>
        <p:cNvPr id="1" name=""/>
        <p:cNvGrpSpPr/>
        <p:nvPr/>
      </p:nvGrpSpPr>
      <p:grpSpPr>
        <a:xfrm>
          <a:off x="0" y="0"/>
          <a:ext cx="0" cy="0"/>
          <a:chOff x="0" y="0"/>
          <a:chExt cx="0" cy="0"/>
        </a:xfrm>
      </p:grpSpPr>
      <p:pic>
        <p:nvPicPr>
          <p:cNvPr id="13" name="Picture 12" descr="Cisco_Logo_rgb_large2"/>
          <p:cNvPicPr>
            <a:picLocks noChangeAspect="1" noChangeArrowheads="1"/>
          </p:cNvPicPr>
          <p:nvPr userDrawn="1"/>
        </p:nvPicPr>
        <p:blipFill>
          <a:blip r:embed="rId2" cstate="print"/>
          <a:srcRect/>
          <a:stretch>
            <a:fillRect/>
          </a:stretch>
        </p:blipFill>
        <p:spPr bwMode="black">
          <a:xfrm>
            <a:off x="2803525" y="2420938"/>
            <a:ext cx="3529013" cy="1857375"/>
          </a:xfrm>
          <a:prstGeom prst="rect">
            <a:avLst/>
          </a:prstGeom>
          <a:noFill/>
        </p:spPr>
      </p:pic>
    </p:spTree>
  </p:cSld>
  <p:clrMapOvr>
    <a:masterClrMapping/>
  </p:clrMapOvr>
  <p:transition xmlns:p14="http://schemas.microsoft.com/office/powerpoint/2010/mai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751" y="304800"/>
            <a:ext cx="7435849"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93751" y="1600200"/>
            <a:ext cx="743584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793751"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10" name="Text Placeholder 9"/>
          <p:cNvSpPr>
            <a:spLocks noGrp="1"/>
          </p:cNvSpPr>
          <p:nvPr>
            <p:ph type="body" sz="quarter" idx="11"/>
          </p:nvPr>
        </p:nvSpPr>
        <p:spPr>
          <a:xfrm>
            <a:off x="793750" y="6372423"/>
            <a:ext cx="7461250"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cSld>
  <p:clrMapOvr>
    <a:masterClrMapping/>
  </p:clrMapOvr>
  <p:transition xmlns:p14="http://schemas.microsoft.com/office/powerpoint/2010/main">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751" y="304800"/>
            <a:ext cx="7435849"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93751" y="1600200"/>
            <a:ext cx="743584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793751"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10" name="Text Placeholder 9"/>
          <p:cNvSpPr>
            <a:spLocks noGrp="1"/>
          </p:cNvSpPr>
          <p:nvPr>
            <p:ph type="body" sz="quarter" idx="11"/>
          </p:nvPr>
        </p:nvSpPr>
        <p:spPr>
          <a:xfrm>
            <a:off x="793750" y="6372423"/>
            <a:ext cx="7461250"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cSld>
  <p:clrMapOvr>
    <a:masterClrMapping/>
  </p:clrMapOvr>
  <p:transition xmlns:p14="http://schemas.microsoft.com/office/powerpoint/2010/main">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751" y="304800"/>
            <a:ext cx="7435849"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93751" y="1600200"/>
            <a:ext cx="743584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793751"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10" name="Text Placeholder 9"/>
          <p:cNvSpPr>
            <a:spLocks noGrp="1"/>
          </p:cNvSpPr>
          <p:nvPr>
            <p:ph type="body" sz="quarter" idx="11"/>
          </p:nvPr>
        </p:nvSpPr>
        <p:spPr>
          <a:xfrm>
            <a:off x="793750" y="6372423"/>
            <a:ext cx="7461250"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cSld>
  <p:clrMapOvr>
    <a:masterClrMapping/>
  </p:clrMapOvr>
  <p:transition xmlns:p14="http://schemas.microsoft.com/office/powerpoint/2010/main">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751" y="304800"/>
            <a:ext cx="7435849"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93751" y="1600200"/>
            <a:ext cx="743584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793751"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10" name="Text Placeholder 9"/>
          <p:cNvSpPr>
            <a:spLocks noGrp="1"/>
          </p:cNvSpPr>
          <p:nvPr>
            <p:ph type="body" sz="quarter" idx="11"/>
          </p:nvPr>
        </p:nvSpPr>
        <p:spPr>
          <a:xfrm>
            <a:off x="793750" y="6372423"/>
            <a:ext cx="7461250"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cSld>
  <p:clrMapOvr>
    <a:masterClrMapping/>
  </p:clrMapOvr>
  <p:transition xmlns:p14="http://schemas.microsoft.com/office/powerpoint/2010/main">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75"/>
          <p:cNvSpPr>
            <a:spLocks noChangeArrowheads="1"/>
          </p:cNvSpPr>
          <p:nvPr/>
        </p:nvSpPr>
        <p:spPr bwMode="auto">
          <a:xfrm rot="16200000">
            <a:off x="3200400" y="-1600200"/>
            <a:ext cx="2743200" cy="9144000"/>
          </a:xfrm>
          <a:prstGeom prst="rect">
            <a:avLst/>
          </a:prstGeom>
          <a:solidFill>
            <a:srgbClr val="015F85"/>
          </a:solidFill>
          <a:ln w="9525" algn="ctr">
            <a:noFill/>
            <a:miter lim="800000"/>
            <a:headEnd/>
            <a:tailEnd/>
          </a:ln>
          <a:effectLst/>
        </p:spPr>
        <p:txBody>
          <a:bodyPr wrap="none" lIns="73025" tIns="36512" rIns="73025" bIns="36512" anchor="ctr"/>
          <a:lstStyle/>
          <a:p>
            <a:pPr algn="ctr" rtl="0" eaLnBrk="0" fontAlgn="base" hangingPunct="0">
              <a:lnSpc>
                <a:spcPct val="90000"/>
              </a:lnSpc>
              <a:spcBef>
                <a:spcPct val="0"/>
              </a:spcBef>
              <a:spcAft>
                <a:spcPct val="0"/>
              </a:spcAft>
              <a:defRPr/>
            </a:pPr>
            <a:endParaRPr lang="en-US" sz="2400" kern="1200">
              <a:solidFill>
                <a:srgbClr val="000000"/>
              </a:solidFill>
              <a:latin typeface="Arial" charset="0"/>
              <a:ea typeface="+mn-ea"/>
              <a:cs typeface="+mn-cs"/>
            </a:endParaRPr>
          </a:p>
        </p:txBody>
      </p:sp>
      <p:sp>
        <p:nvSpPr>
          <p:cNvPr id="8" name="Rectangle 281"/>
          <p:cNvSpPr>
            <a:spLocks noChangeArrowheads="1"/>
          </p:cNvSpPr>
          <p:nvPr/>
        </p:nvSpPr>
        <p:spPr bwMode="auto">
          <a:xfrm>
            <a:off x="859631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rtl="0" eaLnBrk="0" fontAlgn="base" hangingPunct="0">
              <a:spcBef>
                <a:spcPct val="0"/>
              </a:spcBef>
              <a:spcAft>
                <a:spcPct val="0"/>
              </a:spcAft>
              <a:defRPr/>
            </a:pPr>
            <a:fld id="{F5BDD1A3-772A-4D9C-8EE7-A1DC497E425B}" type="slidenum">
              <a:rPr lang="en-US" sz="1000" kern="1200">
                <a:solidFill>
                  <a:srgbClr val="D3D3D3"/>
                </a:solidFill>
                <a:latin typeface="Arial" charset="0"/>
                <a:ea typeface="+mn-ea"/>
                <a:cs typeface="+mn-cs"/>
              </a:rPr>
              <a:pPr algn="r" defTabSz="814388" rtl="0" eaLnBrk="0" fontAlgn="base" hangingPunct="0">
                <a:spcBef>
                  <a:spcPct val="0"/>
                </a:spcBef>
                <a:spcAft>
                  <a:spcPct val="0"/>
                </a:spcAft>
                <a:defRPr/>
              </a:pPr>
              <a:t>‹#›</a:t>
            </a:fld>
            <a:endParaRPr lang="en-US" sz="1000" kern="1200">
              <a:solidFill>
                <a:srgbClr val="D3D3D3"/>
              </a:solidFill>
              <a:latin typeface="Arial" charset="0"/>
              <a:ea typeface="+mn-ea"/>
              <a:cs typeface="+mn-cs"/>
            </a:endParaRPr>
          </a:p>
        </p:txBody>
      </p:sp>
      <p:grpSp>
        <p:nvGrpSpPr>
          <p:cNvPr id="2" name="Group 283"/>
          <p:cNvGrpSpPr>
            <a:grpSpLocks/>
          </p:cNvGrpSpPr>
          <p:nvPr/>
        </p:nvGrpSpPr>
        <p:grpSpPr bwMode="auto">
          <a:xfrm>
            <a:off x="609600" y="525463"/>
            <a:ext cx="1447800" cy="769937"/>
            <a:chOff x="3272" y="1316"/>
            <a:chExt cx="1889" cy="1002"/>
          </a:xfrm>
        </p:grpSpPr>
        <p:sp>
          <p:nvSpPr>
            <p:cNvPr id="10" name="AutoShape 284"/>
            <p:cNvSpPr>
              <a:spLocks noChangeAspect="1" noChangeArrowheads="1" noTextEdit="1"/>
            </p:cNvSpPr>
            <p:nvPr/>
          </p:nvSpPr>
          <p:spPr bwMode="auto">
            <a:xfrm>
              <a:off x="3272" y="1316"/>
              <a:ext cx="1889" cy="1002"/>
            </a:xfrm>
            <a:prstGeom prst="rect">
              <a:avLst/>
            </a:prstGeom>
            <a:noFill/>
            <a:ln w="9525">
              <a:noFill/>
              <a:miter lim="800000"/>
              <a:headEnd/>
              <a:tailEnd/>
            </a:ln>
          </p:spPr>
          <p:txBody>
            <a:bodyPr/>
            <a:lstStyle/>
            <a:p>
              <a:pPr algn="ctr" rtl="0" eaLnBrk="0" fontAlgn="base" hangingPunct="0">
                <a:lnSpc>
                  <a:spcPct val="90000"/>
                </a:lnSpc>
                <a:spcBef>
                  <a:spcPct val="0"/>
                </a:spcBef>
                <a:spcAft>
                  <a:spcPct val="0"/>
                </a:spcAft>
                <a:defRPr/>
              </a:pPr>
              <a:endParaRPr lang="en-US" sz="2400" kern="1200">
                <a:solidFill>
                  <a:srgbClr val="000000"/>
                </a:solidFill>
                <a:latin typeface="Arial" charset="0"/>
                <a:ea typeface="+mn-ea"/>
                <a:cs typeface="+mn-cs"/>
              </a:endParaRPr>
            </a:p>
          </p:txBody>
        </p:sp>
        <p:sp>
          <p:nvSpPr>
            <p:cNvPr id="11" name="Rectangle 285"/>
            <p:cNvSpPr>
              <a:spLocks noChangeArrowheads="1"/>
            </p:cNvSpPr>
            <p:nvPr/>
          </p:nvSpPr>
          <p:spPr bwMode="auto">
            <a:xfrm>
              <a:off x="3802" y="1979"/>
              <a:ext cx="87" cy="326"/>
            </a:xfrm>
            <a:prstGeom prst="rect">
              <a:avLst/>
            </a:prstGeom>
            <a:solidFill>
              <a:srgbClr val="B21A1A"/>
            </a:solidFill>
            <a:ln w="9525">
              <a:noFill/>
              <a:miter lim="800000"/>
              <a:headEnd/>
              <a:tailEnd/>
            </a:ln>
          </p:spPr>
          <p:txBody>
            <a:bodyPr/>
            <a:lstStyle/>
            <a:p>
              <a:pPr algn="ctr" rtl="0" eaLnBrk="0" fontAlgn="base" hangingPunct="0">
                <a:lnSpc>
                  <a:spcPct val="90000"/>
                </a:lnSpc>
                <a:spcBef>
                  <a:spcPct val="0"/>
                </a:spcBef>
                <a:spcAft>
                  <a:spcPct val="0"/>
                </a:spcAft>
                <a:defRPr/>
              </a:pPr>
              <a:endParaRPr lang="en-US" sz="2400" kern="1200">
                <a:solidFill>
                  <a:srgbClr val="000000"/>
                </a:solidFill>
                <a:latin typeface="Arial" charset="0"/>
                <a:ea typeface="+mn-ea"/>
                <a:cs typeface="+mn-cs"/>
              </a:endParaRPr>
            </a:p>
          </p:txBody>
        </p:sp>
        <p:sp>
          <p:nvSpPr>
            <p:cNvPr id="12" name="Freeform 286"/>
            <p:cNvSpPr>
              <a:spLocks/>
            </p:cNvSpPr>
            <p:nvPr/>
          </p:nvSpPr>
          <p:spPr bwMode="auto">
            <a:xfrm>
              <a:off x="4303" y="1971"/>
              <a:ext cx="249" cy="343"/>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B21A1A"/>
            </a:solidFill>
            <a:ln w="9525">
              <a:noFill/>
              <a:round/>
              <a:headEnd/>
              <a:tailEnd/>
            </a:ln>
          </p:spPr>
          <p:txBody>
            <a:bodyPr/>
            <a:lstStyle/>
            <a:p>
              <a:pPr algn="ctr" rtl="0" eaLnBrk="0" fontAlgn="base" hangingPunct="0">
                <a:lnSpc>
                  <a:spcPct val="90000"/>
                </a:lnSpc>
                <a:spcBef>
                  <a:spcPct val="0"/>
                </a:spcBef>
                <a:spcAft>
                  <a:spcPct val="0"/>
                </a:spcAft>
                <a:defRPr/>
              </a:pPr>
              <a:endParaRPr lang="en-US" sz="2400" kern="1200">
                <a:solidFill>
                  <a:srgbClr val="000000"/>
                </a:solidFill>
                <a:latin typeface="Arial" charset="0"/>
                <a:ea typeface="+mn-ea"/>
                <a:cs typeface="+mn-cs"/>
              </a:endParaRPr>
            </a:p>
          </p:txBody>
        </p:sp>
        <p:sp>
          <p:nvSpPr>
            <p:cNvPr id="13" name="Freeform 287"/>
            <p:cNvSpPr>
              <a:spLocks/>
            </p:cNvSpPr>
            <p:nvPr/>
          </p:nvSpPr>
          <p:spPr bwMode="auto">
            <a:xfrm>
              <a:off x="3444" y="1971"/>
              <a:ext cx="249" cy="343"/>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B21A1A"/>
            </a:solidFill>
            <a:ln w="9525">
              <a:noFill/>
              <a:round/>
              <a:headEnd/>
              <a:tailEnd/>
            </a:ln>
          </p:spPr>
          <p:txBody>
            <a:bodyPr/>
            <a:lstStyle/>
            <a:p>
              <a:pPr algn="ctr" rtl="0" eaLnBrk="0" fontAlgn="base" hangingPunct="0">
                <a:lnSpc>
                  <a:spcPct val="90000"/>
                </a:lnSpc>
                <a:spcBef>
                  <a:spcPct val="0"/>
                </a:spcBef>
                <a:spcAft>
                  <a:spcPct val="0"/>
                </a:spcAft>
                <a:defRPr/>
              </a:pPr>
              <a:endParaRPr lang="en-US" sz="2400" kern="1200">
                <a:solidFill>
                  <a:srgbClr val="000000"/>
                </a:solidFill>
                <a:latin typeface="Arial" charset="0"/>
                <a:ea typeface="+mn-ea"/>
                <a:cs typeface="+mn-cs"/>
              </a:endParaRPr>
            </a:p>
          </p:txBody>
        </p:sp>
        <p:sp>
          <p:nvSpPr>
            <p:cNvPr id="14" name="Freeform 288"/>
            <p:cNvSpPr>
              <a:spLocks noEditPoints="1"/>
            </p:cNvSpPr>
            <p:nvPr/>
          </p:nvSpPr>
          <p:spPr bwMode="auto">
            <a:xfrm>
              <a:off x="4643" y="1971"/>
              <a:ext cx="342" cy="343"/>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B21A1A"/>
            </a:solidFill>
            <a:ln w="9525">
              <a:noFill/>
              <a:round/>
              <a:headEnd/>
              <a:tailEnd/>
            </a:ln>
          </p:spPr>
          <p:txBody>
            <a:bodyPr/>
            <a:lstStyle/>
            <a:p>
              <a:pPr algn="ctr" rtl="0" eaLnBrk="0" fontAlgn="base" hangingPunct="0">
                <a:lnSpc>
                  <a:spcPct val="90000"/>
                </a:lnSpc>
                <a:spcBef>
                  <a:spcPct val="0"/>
                </a:spcBef>
                <a:spcAft>
                  <a:spcPct val="0"/>
                </a:spcAft>
                <a:defRPr/>
              </a:pPr>
              <a:endParaRPr lang="en-US" sz="2400" kern="1200">
                <a:solidFill>
                  <a:srgbClr val="000000"/>
                </a:solidFill>
                <a:latin typeface="Arial" charset="0"/>
                <a:ea typeface="+mn-ea"/>
                <a:cs typeface="+mn-cs"/>
              </a:endParaRPr>
            </a:p>
          </p:txBody>
        </p:sp>
        <p:sp>
          <p:nvSpPr>
            <p:cNvPr id="15" name="Freeform 289"/>
            <p:cNvSpPr>
              <a:spLocks/>
            </p:cNvSpPr>
            <p:nvPr/>
          </p:nvSpPr>
          <p:spPr bwMode="auto">
            <a:xfrm>
              <a:off x="3999" y="1971"/>
              <a:ext cx="224" cy="343"/>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B21A1A"/>
            </a:solidFill>
            <a:ln w="9525">
              <a:noFill/>
              <a:round/>
              <a:headEnd/>
              <a:tailEnd/>
            </a:ln>
          </p:spPr>
          <p:txBody>
            <a:bodyPr/>
            <a:lstStyle/>
            <a:p>
              <a:pPr algn="ctr" rtl="0" eaLnBrk="0" fontAlgn="base" hangingPunct="0">
                <a:lnSpc>
                  <a:spcPct val="90000"/>
                </a:lnSpc>
                <a:spcBef>
                  <a:spcPct val="0"/>
                </a:spcBef>
                <a:spcAft>
                  <a:spcPct val="0"/>
                </a:spcAft>
                <a:defRPr/>
              </a:pPr>
              <a:endParaRPr lang="en-US" sz="2400" kern="1200">
                <a:solidFill>
                  <a:srgbClr val="000000"/>
                </a:solidFill>
                <a:latin typeface="Arial" charset="0"/>
                <a:ea typeface="+mn-ea"/>
                <a:cs typeface="+mn-cs"/>
              </a:endParaRPr>
            </a:p>
          </p:txBody>
        </p:sp>
        <p:sp>
          <p:nvSpPr>
            <p:cNvPr id="16" name="Freeform 290"/>
            <p:cNvSpPr>
              <a:spLocks/>
            </p:cNvSpPr>
            <p:nvPr/>
          </p:nvSpPr>
          <p:spPr bwMode="auto">
            <a:xfrm>
              <a:off x="3272" y="1587"/>
              <a:ext cx="81" cy="167"/>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015F85"/>
            </a:solidFill>
            <a:ln w="9525">
              <a:noFill/>
              <a:round/>
              <a:headEnd/>
              <a:tailEnd/>
            </a:ln>
          </p:spPr>
          <p:txBody>
            <a:bodyPr/>
            <a:lstStyle/>
            <a:p>
              <a:pPr algn="ctr" rtl="0" eaLnBrk="0" fontAlgn="base" hangingPunct="0">
                <a:lnSpc>
                  <a:spcPct val="90000"/>
                </a:lnSpc>
                <a:spcBef>
                  <a:spcPct val="0"/>
                </a:spcBef>
                <a:spcAft>
                  <a:spcPct val="0"/>
                </a:spcAft>
                <a:defRPr/>
              </a:pPr>
              <a:endParaRPr lang="en-US" sz="2400" kern="1200">
                <a:solidFill>
                  <a:srgbClr val="000000"/>
                </a:solidFill>
                <a:latin typeface="Arial" charset="0"/>
                <a:ea typeface="+mn-ea"/>
                <a:cs typeface="+mn-cs"/>
              </a:endParaRPr>
            </a:p>
          </p:txBody>
        </p:sp>
        <p:sp>
          <p:nvSpPr>
            <p:cNvPr id="17" name="Freeform 291"/>
            <p:cNvSpPr>
              <a:spLocks/>
            </p:cNvSpPr>
            <p:nvPr/>
          </p:nvSpPr>
          <p:spPr bwMode="auto">
            <a:xfrm>
              <a:off x="3500" y="1473"/>
              <a:ext cx="81" cy="28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015F85"/>
            </a:solidFill>
            <a:ln w="9525">
              <a:noFill/>
              <a:round/>
              <a:headEnd/>
              <a:tailEnd/>
            </a:ln>
          </p:spPr>
          <p:txBody>
            <a:bodyPr/>
            <a:lstStyle/>
            <a:p>
              <a:pPr algn="ctr" rtl="0" eaLnBrk="0" fontAlgn="base" hangingPunct="0">
                <a:lnSpc>
                  <a:spcPct val="90000"/>
                </a:lnSpc>
                <a:spcBef>
                  <a:spcPct val="0"/>
                </a:spcBef>
                <a:spcAft>
                  <a:spcPct val="0"/>
                </a:spcAft>
                <a:defRPr/>
              </a:pPr>
              <a:endParaRPr lang="en-US" sz="2400" kern="1200">
                <a:solidFill>
                  <a:srgbClr val="000000"/>
                </a:solidFill>
                <a:latin typeface="Arial" charset="0"/>
                <a:ea typeface="+mn-ea"/>
                <a:cs typeface="+mn-cs"/>
              </a:endParaRPr>
            </a:p>
          </p:txBody>
        </p:sp>
        <p:sp>
          <p:nvSpPr>
            <p:cNvPr id="18" name="Freeform 292"/>
            <p:cNvSpPr>
              <a:spLocks/>
            </p:cNvSpPr>
            <p:nvPr/>
          </p:nvSpPr>
          <p:spPr bwMode="auto">
            <a:xfrm>
              <a:off x="3721" y="1320"/>
              <a:ext cx="81" cy="514"/>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015F85"/>
            </a:solidFill>
            <a:ln w="9525">
              <a:noFill/>
              <a:round/>
              <a:headEnd/>
              <a:tailEnd/>
            </a:ln>
          </p:spPr>
          <p:txBody>
            <a:bodyPr/>
            <a:lstStyle/>
            <a:p>
              <a:pPr algn="ctr" rtl="0" eaLnBrk="0" fontAlgn="base" hangingPunct="0">
                <a:lnSpc>
                  <a:spcPct val="90000"/>
                </a:lnSpc>
                <a:spcBef>
                  <a:spcPct val="0"/>
                </a:spcBef>
                <a:spcAft>
                  <a:spcPct val="0"/>
                </a:spcAft>
                <a:defRPr/>
              </a:pPr>
              <a:endParaRPr lang="en-US" sz="2400" kern="1200">
                <a:solidFill>
                  <a:srgbClr val="000000"/>
                </a:solidFill>
                <a:latin typeface="Arial" charset="0"/>
                <a:ea typeface="+mn-ea"/>
                <a:cs typeface="+mn-cs"/>
              </a:endParaRPr>
            </a:p>
          </p:txBody>
        </p:sp>
        <p:sp>
          <p:nvSpPr>
            <p:cNvPr id="19" name="Freeform 293"/>
            <p:cNvSpPr>
              <a:spLocks/>
            </p:cNvSpPr>
            <p:nvPr/>
          </p:nvSpPr>
          <p:spPr bwMode="auto">
            <a:xfrm>
              <a:off x="3949" y="1473"/>
              <a:ext cx="81" cy="28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015F85"/>
            </a:solidFill>
            <a:ln w="9525">
              <a:noFill/>
              <a:round/>
              <a:headEnd/>
              <a:tailEnd/>
            </a:ln>
          </p:spPr>
          <p:txBody>
            <a:bodyPr/>
            <a:lstStyle/>
            <a:p>
              <a:pPr algn="ctr" rtl="0" eaLnBrk="0" fontAlgn="base" hangingPunct="0">
                <a:lnSpc>
                  <a:spcPct val="90000"/>
                </a:lnSpc>
                <a:spcBef>
                  <a:spcPct val="0"/>
                </a:spcBef>
                <a:spcAft>
                  <a:spcPct val="0"/>
                </a:spcAft>
                <a:defRPr/>
              </a:pPr>
              <a:endParaRPr lang="en-US" sz="2400" kern="1200">
                <a:solidFill>
                  <a:srgbClr val="000000"/>
                </a:solidFill>
                <a:latin typeface="Arial" charset="0"/>
                <a:ea typeface="+mn-ea"/>
                <a:cs typeface="+mn-cs"/>
              </a:endParaRPr>
            </a:p>
          </p:txBody>
        </p:sp>
        <p:sp>
          <p:nvSpPr>
            <p:cNvPr id="20" name="Freeform 294"/>
            <p:cNvSpPr>
              <a:spLocks/>
            </p:cNvSpPr>
            <p:nvPr/>
          </p:nvSpPr>
          <p:spPr bwMode="auto">
            <a:xfrm>
              <a:off x="4171" y="1587"/>
              <a:ext cx="87" cy="167"/>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015F85"/>
            </a:solidFill>
            <a:ln w="9525">
              <a:noFill/>
              <a:round/>
              <a:headEnd/>
              <a:tailEnd/>
            </a:ln>
          </p:spPr>
          <p:txBody>
            <a:bodyPr/>
            <a:lstStyle/>
            <a:p>
              <a:pPr algn="ctr" rtl="0" eaLnBrk="0" fontAlgn="base" hangingPunct="0">
                <a:lnSpc>
                  <a:spcPct val="90000"/>
                </a:lnSpc>
                <a:spcBef>
                  <a:spcPct val="0"/>
                </a:spcBef>
                <a:spcAft>
                  <a:spcPct val="0"/>
                </a:spcAft>
                <a:defRPr/>
              </a:pPr>
              <a:endParaRPr lang="en-US" sz="2400" kern="1200">
                <a:solidFill>
                  <a:srgbClr val="000000"/>
                </a:solidFill>
                <a:latin typeface="Arial" charset="0"/>
                <a:ea typeface="+mn-ea"/>
                <a:cs typeface="+mn-cs"/>
              </a:endParaRPr>
            </a:p>
          </p:txBody>
        </p:sp>
        <p:sp>
          <p:nvSpPr>
            <p:cNvPr id="21" name="Freeform 295"/>
            <p:cNvSpPr>
              <a:spLocks/>
            </p:cNvSpPr>
            <p:nvPr/>
          </p:nvSpPr>
          <p:spPr bwMode="auto">
            <a:xfrm>
              <a:off x="4399" y="1473"/>
              <a:ext cx="81" cy="28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015F85"/>
            </a:solidFill>
            <a:ln w="9525">
              <a:noFill/>
              <a:round/>
              <a:headEnd/>
              <a:tailEnd/>
            </a:ln>
          </p:spPr>
          <p:txBody>
            <a:bodyPr/>
            <a:lstStyle/>
            <a:p>
              <a:pPr algn="ctr" rtl="0" eaLnBrk="0" fontAlgn="base" hangingPunct="0">
                <a:lnSpc>
                  <a:spcPct val="90000"/>
                </a:lnSpc>
                <a:spcBef>
                  <a:spcPct val="0"/>
                </a:spcBef>
                <a:spcAft>
                  <a:spcPct val="0"/>
                </a:spcAft>
                <a:defRPr/>
              </a:pPr>
              <a:endParaRPr lang="en-US" sz="2400" kern="1200">
                <a:solidFill>
                  <a:srgbClr val="000000"/>
                </a:solidFill>
                <a:latin typeface="Arial" charset="0"/>
                <a:ea typeface="+mn-ea"/>
                <a:cs typeface="+mn-cs"/>
              </a:endParaRPr>
            </a:p>
          </p:txBody>
        </p:sp>
        <p:sp>
          <p:nvSpPr>
            <p:cNvPr id="22" name="Freeform 296"/>
            <p:cNvSpPr>
              <a:spLocks/>
            </p:cNvSpPr>
            <p:nvPr/>
          </p:nvSpPr>
          <p:spPr bwMode="auto">
            <a:xfrm>
              <a:off x="4625" y="1320"/>
              <a:ext cx="83" cy="514"/>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015F85"/>
            </a:solidFill>
            <a:ln w="9525">
              <a:noFill/>
              <a:round/>
              <a:headEnd/>
              <a:tailEnd/>
            </a:ln>
          </p:spPr>
          <p:txBody>
            <a:bodyPr/>
            <a:lstStyle/>
            <a:p>
              <a:pPr algn="ctr" rtl="0" eaLnBrk="0" fontAlgn="base" hangingPunct="0">
                <a:lnSpc>
                  <a:spcPct val="90000"/>
                </a:lnSpc>
                <a:spcBef>
                  <a:spcPct val="0"/>
                </a:spcBef>
                <a:spcAft>
                  <a:spcPct val="0"/>
                </a:spcAft>
                <a:defRPr/>
              </a:pPr>
              <a:endParaRPr lang="en-US" sz="2400" kern="1200">
                <a:solidFill>
                  <a:srgbClr val="000000"/>
                </a:solidFill>
                <a:latin typeface="Arial" charset="0"/>
                <a:ea typeface="+mn-ea"/>
                <a:cs typeface="+mn-cs"/>
              </a:endParaRPr>
            </a:p>
          </p:txBody>
        </p:sp>
        <p:sp>
          <p:nvSpPr>
            <p:cNvPr id="23" name="Freeform 297"/>
            <p:cNvSpPr>
              <a:spLocks/>
            </p:cNvSpPr>
            <p:nvPr/>
          </p:nvSpPr>
          <p:spPr bwMode="auto">
            <a:xfrm>
              <a:off x="4848" y="1473"/>
              <a:ext cx="81" cy="28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015F85"/>
            </a:solidFill>
            <a:ln w="9525">
              <a:noFill/>
              <a:round/>
              <a:headEnd/>
              <a:tailEnd/>
            </a:ln>
          </p:spPr>
          <p:txBody>
            <a:bodyPr/>
            <a:lstStyle/>
            <a:p>
              <a:pPr algn="ctr" rtl="0" eaLnBrk="0" fontAlgn="base" hangingPunct="0">
                <a:lnSpc>
                  <a:spcPct val="90000"/>
                </a:lnSpc>
                <a:spcBef>
                  <a:spcPct val="0"/>
                </a:spcBef>
                <a:spcAft>
                  <a:spcPct val="0"/>
                </a:spcAft>
                <a:defRPr/>
              </a:pPr>
              <a:endParaRPr lang="en-US" sz="2400" kern="1200">
                <a:solidFill>
                  <a:srgbClr val="000000"/>
                </a:solidFill>
                <a:latin typeface="Arial" charset="0"/>
                <a:ea typeface="+mn-ea"/>
                <a:cs typeface="+mn-cs"/>
              </a:endParaRPr>
            </a:p>
          </p:txBody>
        </p:sp>
        <p:sp>
          <p:nvSpPr>
            <p:cNvPr id="24" name="Freeform 298"/>
            <p:cNvSpPr>
              <a:spLocks/>
            </p:cNvSpPr>
            <p:nvPr/>
          </p:nvSpPr>
          <p:spPr bwMode="auto">
            <a:xfrm>
              <a:off x="5074" y="1587"/>
              <a:ext cx="83" cy="167"/>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015F85"/>
            </a:solidFill>
            <a:ln w="9525">
              <a:noFill/>
              <a:round/>
              <a:headEnd/>
              <a:tailEnd/>
            </a:ln>
          </p:spPr>
          <p:txBody>
            <a:bodyPr/>
            <a:lstStyle/>
            <a:p>
              <a:pPr algn="ctr" rtl="0" eaLnBrk="0" fontAlgn="base" hangingPunct="0">
                <a:lnSpc>
                  <a:spcPct val="90000"/>
                </a:lnSpc>
                <a:spcBef>
                  <a:spcPct val="0"/>
                </a:spcBef>
                <a:spcAft>
                  <a:spcPct val="0"/>
                </a:spcAft>
                <a:defRPr/>
              </a:pPr>
              <a:endParaRPr lang="en-US" sz="2400" kern="1200">
                <a:solidFill>
                  <a:srgbClr val="000000"/>
                </a:solidFill>
                <a:latin typeface="Arial" charset="0"/>
                <a:ea typeface="+mn-ea"/>
                <a:cs typeface="+mn-cs"/>
              </a:endParaRPr>
            </a:p>
          </p:txBody>
        </p:sp>
      </p:grpSp>
      <p:pic>
        <p:nvPicPr>
          <p:cNvPr id="25" name="Picture 342" descr="LIK00506"/>
          <p:cNvPicPr>
            <a:picLocks noChangeAspect="1" noChangeArrowheads="1"/>
          </p:cNvPicPr>
          <p:nvPr userDrawn="1"/>
        </p:nvPicPr>
        <p:blipFill>
          <a:blip r:embed="rId2" cstate="print"/>
          <a:srcRect t="4178" b="14104"/>
          <a:stretch>
            <a:fillRect/>
          </a:stretch>
        </p:blipFill>
        <p:spPr bwMode="auto">
          <a:xfrm>
            <a:off x="4687888" y="1600200"/>
            <a:ext cx="4456112" cy="2732088"/>
          </a:xfrm>
          <a:prstGeom prst="rect">
            <a:avLst/>
          </a:prstGeom>
          <a:noFill/>
          <a:ln w="9525">
            <a:noFill/>
            <a:miter lim="800000"/>
            <a:headEnd/>
            <a:tailEnd/>
          </a:ln>
        </p:spPr>
      </p:pic>
      <p:pic>
        <p:nvPicPr>
          <p:cNvPr id="26" name="Picture 330" descr="cisco_badge_grn"/>
          <p:cNvPicPr>
            <a:picLocks noChangeAspect="1" noChangeArrowheads="1"/>
          </p:cNvPicPr>
          <p:nvPr userDrawn="1"/>
        </p:nvPicPr>
        <p:blipFill>
          <a:blip r:embed="rId3" cstate="print"/>
          <a:srcRect/>
          <a:stretch>
            <a:fillRect/>
          </a:stretch>
        </p:blipFill>
        <p:spPr bwMode="auto">
          <a:xfrm>
            <a:off x="7532688" y="3611563"/>
            <a:ext cx="1304925" cy="1319212"/>
          </a:xfrm>
          <a:prstGeom prst="rect">
            <a:avLst/>
          </a:prstGeom>
          <a:noFill/>
          <a:ln w="9525">
            <a:noFill/>
            <a:miter lim="800000"/>
            <a:headEnd/>
            <a:tailEnd/>
          </a:ln>
        </p:spPr>
      </p:pic>
      <p:sp>
        <p:nvSpPr>
          <p:cNvPr id="369873" name="Rectangle 209"/>
          <p:cNvSpPr>
            <a:spLocks noGrp="1" noChangeArrowheads="1"/>
          </p:cNvSpPr>
          <p:nvPr>
            <p:ph type="ctrTitle"/>
          </p:nvPr>
        </p:nvSpPr>
        <p:spPr bwMode="white">
          <a:xfrm>
            <a:off x="468313" y="1844675"/>
            <a:ext cx="3768725" cy="2268538"/>
          </a:xfrm>
          <a:ln/>
        </p:spPr>
        <p:txBody>
          <a:bodyPr/>
          <a:lstStyle>
            <a:lvl1pPr>
              <a:defRPr sz="3000" b="0">
                <a:solidFill>
                  <a:srgbClr val="FFFFFF"/>
                </a:solidFill>
              </a:defRPr>
            </a:lvl1pPr>
          </a:lstStyle>
          <a:p>
            <a:r>
              <a:rPr lang="en-US"/>
              <a:t>Click To Edit Master Title Style</a:t>
            </a:r>
          </a:p>
        </p:txBody>
      </p:sp>
      <p:sp>
        <p:nvSpPr>
          <p:cNvPr id="369874" name="Rectangle 210"/>
          <p:cNvSpPr>
            <a:spLocks noGrp="1" noChangeArrowheads="1"/>
          </p:cNvSpPr>
          <p:nvPr>
            <p:ph type="subTitle" idx="1"/>
          </p:nvPr>
        </p:nvSpPr>
        <p:spPr>
          <a:xfrm>
            <a:off x="650875" y="4733925"/>
            <a:ext cx="6226175" cy="1179513"/>
          </a:xfrm>
          <a:ln/>
        </p:spPr>
        <p:txBody>
          <a:bodyPr/>
          <a:lstStyle>
            <a:lvl1pPr marL="0" indent="0">
              <a:spcBef>
                <a:spcPct val="15000"/>
              </a:spcBef>
              <a:buFont typeface="Wingdings" pitchFamily="2" charset="2"/>
              <a:buNone/>
              <a:defRPr sz="2000" b="1">
                <a:solidFill>
                  <a:schemeClr val="bg2"/>
                </a:solidFill>
              </a:defRPr>
            </a:lvl1pPr>
          </a:lstStyle>
          <a:p>
            <a:r>
              <a:rPr lang="en-US"/>
              <a:t>Click to Edit Master Subtitle Style</a:t>
            </a:r>
          </a:p>
        </p:txBody>
      </p:sp>
      <p:sp>
        <p:nvSpPr>
          <p:cNvPr id="27" name="Rectangle 6279"/>
          <p:cNvSpPr>
            <a:spLocks noChangeArrowheads="1"/>
          </p:cNvSpPr>
          <p:nvPr userDrawn="1"/>
        </p:nvSpPr>
        <p:spPr bwMode="auto">
          <a:xfrm>
            <a:off x="1150938" y="6672263"/>
            <a:ext cx="2022475" cy="188912"/>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700" dirty="0">
                <a:solidFill>
                  <a:srgbClr val="D3D3D3"/>
                </a:solidFill>
              </a:rPr>
              <a:t>© </a:t>
            </a:r>
            <a:r>
              <a:rPr lang="en-US" sz="700" dirty="0" smtClean="0">
                <a:solidFill>
                  <a:srgbClr val="D3D3D3"/>
                </a:solidFill>
              </a:rPr>
              <a:t>2010 </a:t>
            </a:r>
            <a:r>
              <a:rPr lang="en-US" sz="700" dirty="0">
                <a:solidFill>
                  <a:srgbClr val="D3D3D3"/>
                </a:solidFill>
              </a:rPr>
              <a:t>Cisco Systems, Inc. All rights reserved.</a:t>
            </a:r>
          </a:p>
        </p:txBody>
      </p:sp>
      <p:sp>
        <p:nvSpPr>
          <p:cNvPr id="28" name="Rectangle 6280"/>
          <p:cNvSpPr>
            <a:spLocks noChangeArrowheads="1"/>
          </p:cNvSpPr>
          <p:nvPr userDrawn="1"/>
        </p:nvSpPr>
        <p:spPr bwMode="auto">
          <a:xfrm>
            <a:off x="3173413" y="6672263"/>
            <a:ext cx="877887" cy="188912"/>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700">
                <a:solidFill>
                  <a:srgbClr val="D3D3D3"/>
                </a:solidFill>
              </a:rPr>
              <a:t>Cisco Confidential</a:t>
            </a:r>
          </a:p>
        </p:txBody>
      </p:sp>
      <p:sp>
        <p:nvSpPr>
          <p:cNvPr id="29" name="Rectangle 6281"/>
          <p:cNvSpPr>
            <a:spLocks noChangeArrowheads="1"/>
          </p:cNvSpPr>
          <p:nvPr userDrawn="1"/>
        </p:nvSpPr>
        <p:spPr bwMode="auto">
          <a:xfrm>
            <a:off x="193675" y="6559249"/>
            <a:ext cx="962025" cy="298368"/>
          </a:xfrm>
          <a:prstGeom prst="rect">
            <a:avLst/>
          </a:prstGeom>
          <a:noFill/>
          <a:ln w="9525">
            <a:noFill/>
            <a:miter lim="800000"/>
            <a:headEnd/>
            <a:tailEnd/>
          </a:ln>
          <a:effectLst/>
        </p:spPr>
        <p:txBody>
          <a:bodyPr lIns="82124" tIns="41061" rIns="82124" bIns="41061" anchor="b">
            <a:spAutoFit/>
          </a:bodyPr>
          <a:lstStyle/>
          <a:p>
            <a:pPr algn="l" defTabSz="814388">
              <a:lnSpc>
                <a:spcPct val="100000"/>
              </a:lnSpc>
            </a:pPr>
            <a:r>
              <a:rPr lang="en-US" sz="700" dirty="0" smtClean="0">
                <a:solidFill>
                  <a:srgbClr val="D3D3D3"/>
                </a:solidFill>
              </a:rPr>
              <a:t>Portfolio Evolution-Oct-RS</a:t>
            </a:r>
            <a:endParaRPr lang="en-US" sz="700" dirty="0">
              <a:solidFill>
                <a:srgbClr val="D3D3D3"/>
              </a:solidFill>
            </a:endParaRPr>
          </a:p>
        </p:txBody>
      </p:sp>
    </p:spTree>
  </p:cSld>
  <p:clrMapOvr>
    <a:masterClrMapping/>
  </p:clrMapOvr>
  <p:transition xmlns:p14="http://schemas.microsoft.com/office/powerpoint/2010/mai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gue Option 4">
    <p:spTree>
      <p:nvGrpSpPr>
        <p:cNvPr id="1" name=""/>
        <p:cNvGrpSpPr/>
        <p:nvPr/>
      </p:nvGrpSpPr>
      <p:grpSpPr>
        <a:xfrm>
          <a:off x="0" y="0"/>
          <a:ext cx="0" cy="0"/>
          <a:chOff x="0" y="0"/>
          <a:chExt cx="0" cy="0"/>
        </a:xfrm>
      </p:grpSpPr>
      <p:sp>
        <p:nvSpPr>
          <p:cNvPr id="21" name="Rectangle 6310"/>
          <p:cNvSpPr>
            <a:spLocks noChangeArrowheads="1"/>
          </p:cNvSpPr>
          <p:nvPr userDrawn="1"/>
        </p:nvSpPr>
        <p:spPr bwMode="auto">
          <a:xfrm rot="10800000" flipV="1">
            <a:off x="0" y="3694112"/>
            <a:ext cx="9144000" cy="3163888"/>
          </a:xfrm>
          <a:prstGeom prst="rect">
            <a:avLst/>
          </a:prstGeom>
          <a:gradFill rotWithShape="1">
            <a:gsLst>
              <a:gs pos="0">
                <a:srgbClr val="969696">
                  <a:gamma/>
                  <a:shade val="46275"/>
                  <a:invGamma/>
                  <a:alpha val="0"/>
                </a:srgbClr>
              </a:gs>
              <a:gs pos="100000">
                <a:srgbClr val="969696">
                  <a:alpha val="41000"/>
                </a:srgbClr>
              </a:gs>
            </a:gsLst>
            <a:lin ang="5400000" scaled="1"/>
          </a:gradFill>
          <a:ln w="9525" algn="ctr">
            <a:noFill/>
            <a:miter lim="800000"/>
            <a:headEnd/>
            <a:tailEnd/>
          </a:ln>
          <a:effectLst/>
        </p:spPr>
        <p:txBody>
          <a:bodyPr rot="10800000" lIns="82124" tIns="41061" rIns="82124" bIns="41061" anchor="ctr"/>
          <a:lstStyle/>
          <a:p>
            <a:pPr defTabSz="814388"/>
            <a:endParaRPr lang="en-US"/>
          </a:p>
        </p:txBody>
      </p:sp>
      <p:pic>
        <p:nvPicPr>
          <p:cNvPr id="14" name="Picture 13" descr="HIK00531.png"/>
          <p:cNvPicPr>
            <a:picLocks noChangeAspect="1"/>
          </p:cNvPicPr>
          <p:nvPr userDrawn="1"/>
        </p:nvPicPr>
        <p:blipFill>
          <a:blip r:embed="rId2" cstate="print"/>
          <a:srcRect t="42545" b="18674"/>
          <a:stretch>
            <a:fillRect/>
          </a:stretch>
        </p:blipFill>
        <p:spPr>
          <a:xfrm>
            <a:off x="1142" y="1616075"/>
            <a:ext cx="9142858" cy="2363788"/>
          </a:xfrm>
          <a:prstGeom prst="rect">
            <a:avLst/>
          </a:prstGeom>
        </p:spPr>
      </p:pic>
      <p:sp>
        <p:nvSpPr>
          <p:cNvPr id="31" name="Title 1"/>
          <p:cNvSpPr>
            <a:spLocks noGrp="1"/>
          </p:cNvSpPr>
          <p:nvPr>
            <p:ph type="ctrTitle" hasCustomPrompt="1"/>
          </p:nvPr>
        </p:nvSpPr>
        <p:spPr>
          <a:xfrm>
            <a:off x="774699" y="4298950"/>
            <a:ext cx="5330825" cy="1022350"/>
          </a:xfrm>
        </p:spPr>
        <p:txBody>
          <a:bodyPr anchor="ctr" anchorCtr="0"/>
          <a:lstStyle>
            <a:lvl1pPr>
              <a:defRPr b="0">
                <a:solidFill>
                  <a:schemeClr val="tx1"/>
                </a:solidFill>
              </a:defRPr>
            </a:lvl1pPr>
          </a:lstStyle>
          <a:p>
            <a:r>
              <a:rPr lang="en-US" dirty="0" smtClean="0"/>
              <a:t>Segue Text Here</a:t>
            </a:r>
            <a:endParaRPr lang="en-US" dirty="0"/>
          </a:p>
        </p:txBody>
      </p:sp>
      <p:sp>
        <p:nvSpPr>
          <p:cNvPr id="15" name="Rectangle 4"/>
          <p:cNvSpPr>
            <a:spLocks noChangeArrowheads="1"/>
          </p:cNvSpPr>
          <p:nvPr userDrawn="1"/>
        </p:nvSpPr>
        <p:spPr bwMode="ltGray">
          <a:xfrm>
            <a:off x="2206625" y="6634163"/>
            <a:ext cx="2249756" cy="190646"/>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700" dirty="0" smtClean="0">
                <a:solidFill>
                  <a:srgbClr val="8E8E95"/>
                </a:solidFill>
              </a:rPr>
              <a:t>© 2010 Cisco and/or its affiliates. All rights reserved.</a:t>
            </a:r>
            <a:endParaRPr lang="en-US" sz="700" dirty="0">
              <a:solidFill>
                <a:srgbClr val="8E8E95"/>
              </a:solidFill>
            </a:endParaRPr>
          </a:p>
        </p:txBody>
      </p:sp>
      <p:sp>
        <p:nvSpPr>
          <p:cNvPr id="16" name="Rectangle 5"/>
          <p:cNvSpPr>
            <a:spLocks noChangeArrowheads="1"/>
          </p:cNvSpPr>
          <p:nvPr userDrawn="1"/>
        </p:nvSpPr>
        <p:spPr bwMode="ltGray">
          <a:xfrm>
            <a:off x="4546600" y="6634163"/>
            <a:ext cx="877887" cy="188912"/>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700" dirty="0">
                <a:solidFill>
                  <a:srgbClr val="8E8E95"/>
                </a:solidFill>
              </a:rPr>
              <a:t>Cisco Confidential</a:t>
            </a:r>
          </a:p>
        </p:txBody>
      </p:sp>
      <p:sp>
        <p:nvSpPr>
          <p:cNvPr id="17" name="Rectangle 6"/>
          <p:cNvSpPr>
            <a:spLocks noChangeArrowheads="1"/>
          </p:cNvSpPr>
          <p:nvPr userDrawn="1"/>
        </p:nvSpPr>
        <p:spPr bwMode="ltGray">
          <a:xfrm>
            <a:off x="812800" y="6634163"/>
            <a:ext cx="962025" cy="188912"/>
          </a:xfrm>
          <a:prstGeom prst="rect">
            <a:avLst/>
          </a:prstGeom>
          <a:noFill/>
          <a:ln w="9525">
            <a:noFill/>
            <a:miter lim="800000"/>
            <a:headEnd/>
            <a:tailEnd/>
          </a:ln>
          <a:effectLst/>
        </p:spPr>
        <p:txBody>
          <a:bodyPr lIns="82124" tIns="41061" rIns="82124" bIns="41061" anchor="b">
            <a:spAutoFit/>
          </a:bodyPr>
          <a:lstStyle/>
          <a:p>
            <a:pPr algn="l" defTabSz="814388">
              <a:lnSpc>
                <a:spcPct val="100000"/>
              </a:lnSpc>
            </a:pPr>
            <a:r>
              <a:rPr lang="en-US" sz="700" dirty="0" err="1">
                <a:solidFill>
                  <a:srgbClr val="8E8E95"/>
                </a:solidFill>
              </a:rPr>
              <a:t>Presentation_ID</a:t>
            </a:r>
            <a:endParaRPr lang="en-US" sz="700" dirty="0">
              <a:solidFill>
                <a:srgbClr val="8E8E95"/>
              </a:solidFill>
            </a:endParaRPr>
          </a:p>
        </p:txBody>
      </p:sp>
      <p:sp>
        <p:nvSpPr>
          <p:cNvPr id="18" name="Rectangle 7"/>
          <p:cNvSpPr>
            <a:spLocks noChangeArrowheads="1"/>
          </p:cNvSpPr>
          <p:nvPr userDrawn="1"/>
        </p:nvSpPr>
        <p:spPr bwMode="ltGray">
          <a:xfrm>
            <a:off x="859631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1000">
                <a:solidFill>
                  <a:srgbClr val="8E8E95"/>
                </a:solidFill>
              </a:rPr>
              <a:pPr algn="r" defTabSz="814388">
                <a:lnSpc>
                  <a:spcPct val="100000"/>
                </a:lnSpc>
              </a:pPr>
              <a:t>‹#›</a:t>
            </a:fld>
            <a:endParaRPr lang="en-US" sz="1000" dirty="0">
              <a:solidFill>
                <a:srgbClr val="8E8E95"/>
              </a:solidFill>
            </a:endParaRPr>
          </a:p>
        </p:txBody>
      </p:sp>
      <p:sp>
        <p:nvSpPr>
          <p:cNvPr id="10" name="Rectangle 3"/>
          <p:cNvSpPr>
            <a:spLocks noChangeArrowheads="1"/>
          </p:cNvSpPr>
          <p:nvPr userDrawn="1"/>
        </p:nvSpPr>
        <p:spPr bwMode="auto">
          <a:xfrm flipV="1">
            <a:off x="0" y="1616075"/>
            <a:ext cx="9144000" cy="23813"/>
          </a:xfrm>
          <a:prstGeom prst="rect">
            <a:avLst/>
          </a:prstGeom>
          <a:gradFill rotWithShape="1">
            <a:gsLst>
              <a:gs pos="0">
                <a:srgbClr val="515157"/>
              </a:gs>
              <a:gs pos="100000">
                <a:srgbClr val="FFFFFF">
                  <a:alpha val="0"/>
                </a:srgb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1" name="Rectangle 4"/>
          <p:cNvSpPr>
            <a:spLocks noChangeArrowheads="1"/>
          </p:cNvSpPr>
          <p:nvPr userDrawn="1"/>
        </p:nvSpPr>
        <p:spPr bwMode="auto">
          <a:xfrm flipV="1">
            <a:off x="0" y="3979863"/>
            <a:ext cx="9144000" cy="23812"/>
          </a:xfrm>
          <a:prstGeom prst="rect">
            <a:avLst/>
          </a:prstGeom>
          <a:gradFill rotWithShape="1">
            <a:gsLst>
              <a:gs pos="0">
                <a:srgbClr val="515157"/>
              </a:gs>
              <a:gs pos="100000">
                <a:srgbClr val="FFFFFF">
                  <a:alpha val="0"/>
                </a:srgb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Tree>
  </p:cSld>
  <p:clrMapOvr>
    <a:masterClrMapping/>
  </p:clrMapOvr>
  <p:transition xmlns:p14="http://schemas.microsoft.com/office/powerpoint/2010/main">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55638" y="1520825"/>
            <a:ext cx="3894137" cy="357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2175" y="1520825"/>
            <a:ext cx="3894138" cy="357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938" y="304800"/>
            <a:ext cx="1984375" cy="4787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5638" y="304800"/>
            <a:ext cx="5803900" cy="4787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pic>
        <p:nvPicPr>
          <p:cNvPr id="38" name="Picture 37" descr="bottom bar.jpg"/>
          <p:cNvPicPr>
            <a:picLocks noChangeAspect="1"/>
          </p:cNvPicPr>
          <p:nvPr userDrawn="1"/>
        </p:nvPicPr>
        <p:blipFill>
          <a:blip r:embed="rId2" cstate="print"/>
          <a:stretch>
            <a:fillRect/>
          </a:stretch>
        </p:blipFill>
        <p:spPr>
          <a:xfrm>
            <a:off x="333376" y="6378339"/>
            <a:ext cx="8477250" cy="162912"/>
          </a:xfrm>
          <a:prstGeom prst="rect">
            <a:avLst/>
          </a:prstGeom>
        </p:spPr>
      </p:pic>
      <p:sp>
        <p:nvSpPr>
          <p:cNvPr id="39" name="Rectangle 38"/>
          <p:cNvSpPr/>
          <p:nvPr userDrawn="1"/>
        </p:nvSpPr>
        <p:spPr>
          <a:xfrm>
            <a:off x="3405402" y="5948736"/>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40" name="Rectangle 39"/>
          <p:cNvSpPr/>
          <p:nvPr userDrawn="1"/>
        </p:nvSpPr>
        <p:spPr>
          <a:xfrm>
            <a:off x="1460940" y="5948736"/>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42" name="Rectangle 41"/>
          <p:cNvSpPr/>
          <p:nvPr userDrawn="1"/>
        </p:nvSpPr>
        <p:spPr>
          <a:xfrm>
            <a:off x="4771699" y="5948736"/>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43" name="Rounded Rectangle 42"/>
          <p:cNvSpPr/>
          <p:nvPr userDrawn="1"/>
        </p:nvSpPr>
        <p:spPr>
          <a:xfrm rot="10800000" flipH="1">
            <a:off x="2856506" y="831272"/>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45" name="Rounded Rectangle 44"/>
          <p:cNvSpPr/>
          <p:nvPr userDrawn="1"/>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46" name="Rounded Rectangle 45"/>
          <p:cNvSpPr/>
          <p:nvPr userDrawn="1"/>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47" name="Rounded Rectangle 46"/>
          <p:cNvSpPr/>
          <p:nvPr userDrawn="1"/>
        </p:nvSpPr>
        <p:spPr>
          <a:xfrm rot="10800000" flipH="1">
            <a:off x="5869870" y="6614164"/>
            <a:ext cx="780312"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48" name="Rounded Rectangle 47"/>
          <p:cNvSpPr/>
          <p:nvPr userDrawn="1"/>
        </p:nvSpPr>
        <p:spPr>
          <a:xfrm rot="10800000" flipH="1">
            <a:off x="6933207" y="661416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49" name="Rounded Rectangle 48"/>
          <p:cNvSpPr/>
          <p:nvPr userDrawn="1"/>
        </p:nvSpPr>
        <p:spPr>
          <a:xfrm rot="10800000" flipH="1">
            <a:off x="2191536" y="6719550"/>
            <a:ext cx="66254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50" name="Rounded Rectangle 49"/>
          <p:cNvSpPr/>
          <p:nvPr userDrawn="1"/>
        </p:nvSpPr>
        <p:spPr>
          <a:xfrm rot="10800000" flipH="1">
            <a:off x="2794162" y="6668595"/>
            <a:ext cx="779356" cy="5546310"/>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51" name="Rounded Rectangle 50"/>
          <p:cNvSpPr/>
          <p:nvPr userDrawn="1"/>
        </p:nvSpPr>
        <p:spPr>
          <a:xfrm rot="10800000" flipH="1">
            <a:off x="4920835" y="1025236"/>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52" name="Rounded Rectangle 51"/>
          <p:cNvSpPr/>
          <p:nvPr userDrawn="1"/>
        </p:nvSpPr>
        <p:spPr>
          <a:xfrm rot="10800000" flipH="1">
            <a:off x="539188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53" name="Rounded Rectangle 52"/>
          <p:cNvSpPr/>
          <p:nvPr userDrawn="1"/>
        </p:nvSpPr>
        <p:spPr>
          <a:xfrm rot="10800000" flipH="1">
            <a:off x="341314" y="6708760"/>
            <a:ext cx="780312"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54" name="Rounded Rectangle 53"/>
          <p:cNvSpPr/>
          <p:nvPr userDrawn="1"/>
        </p:nvSpPr>
        <p:spPr>
          <a:xfrm rot="10800000" flipH="1">
            <a:off x="8038251" y="8318368"/>
            <a:ext cx="780312"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55" name="Rounded Rectangle 54"/>
          <p:cNvSpPr/>
          <p:nvPr userDrawn="1"/>
        </p:nvSpPr>
        <p:spPr>
          <a:xfrm rot="10800000" flipH="1">
            <a:off x="8162250"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56" name="Rounded Rectangle 55"/>
          <p:cNvSpPr/>
          <p:nvPr userDrawn="1"/>
        </p:nvSpPr>
        <p:spPr>
          <a:xfrm rot="10800000" flipH="1">
            <a:off x="3770907"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57" name="Rectangle 56"/>
          <p:cNvSpPr/>
          <p:nvPr userDrawn="1"/>
        </p:nvSpPr>
        <p:spPr>
          <a:xfrm>
            <a:off x="0" y="100"/>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nvGrpSpPr>
          <p:cNvPr id="59" name="Group 67"/>
          <p:cNvGrpSpPr/>
          <p:nvPr userDrawn="1"/>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latin typeface="Arial"/>
              </a:endParaRPr>
            </a:p>
          </p:txBody>
        </p:sp>
      </p:grpSp>
      <p:sp>
        <p:nvSpPr>
          <p:cNvPr id="88" name="Rectangle 87"/>
          <p:cNvSpPr/>
          <p:nvPr userDrawn="1"/>
        </p:nvSpPr>
        <p:spPr>
          <a:xfrm>
            <a:off x="1" y="6541294"/>
            <a:ext cx="9129008" cy="316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90" name="Rectangle 5"/>
          <p:cNvSpPr>
            <a:spLocks noChangeArrowheads="1"/>
          </p:cNvSpPr>
          <p:nvPr userDrawn="1"/>
        </p:nvSpPr>
        <p:spPr bwMode="ltGray">
          <a:xfrm>
            <a:off x="7789662" y="6584612"/>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8640569" y="658050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2" name="Title 1"/>
          <p:cNvSpPr>
            <a:spLocks noGrp="1"/>
          </p:cNvSpPr>
          <p:nvPr>
            <p:ph type="ctrTitle" hasCustomPrompt="1"/>
          </p:nvPr>
        </p:nvSpPr>
        <p:spPr>
          <a:xfrm>
            <a:off x="221393" y="1236789"/>
            <a:ext cx="8112125" cy="2918779"/>
          </a:xfrm>
        </p:spPr>
        <p:txBody>
          <a:bodyPr/>
          <a:lstStyle>
            <a:lvl1pPr>
              <a:lnSpc>
                <a:spcPct val="90000"/>
              </a:lnSpc>
              <a:defRPr lang="en-US" sz="54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168"/>
            <a:ext cx="8112126" cy="384175"/>
          </a:xfrm>
        </p:spPr>
        <p:txBody>
          <a:bodyPr anchor="b" anchorCtr="0">
            <a:noAutofit/>
          </a:bodyPr>
          <a:lstStyle>
            <a:lvl1pPr marL="0" indent="0" algn="l">
              <a:buNone/>
              <a:defRPr lang="en-US" sz="2000" b="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952"/>
            <a:ext cx="8097838" cy="384175"/>
          </a:xfrm>
        </p:spPr>
        <p:txBody>
          <a:bodyPr/>
          <a:lstStyle>
            <a:lvl1pPr marL="0" indent="0">
              <a:buFontTx/>
              <a:buNone/>
              <a:defRPr lang="en-US" sz="1800" b="0" kern="1200" dirty="0">
                <a:solidFill>
                  <a:srgbClr val="6DB344"/>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40" y="5232870"/>
            <a:ext cx="8112125" cy="384175"/>
          </a:xfrm>
        </p:spPr>
        <p:txBody>
          <a:bodyPr/>
          <a:lstStyle>
            <a:lvl1pPr marL="0" indent="0">
              <a:buFontTx/>
              <a:buNone/>
              <a:defRPr lang="en-US" sz="1400" b="0" kern="1200" dirty="0">
                <a:solidFill>
                  <a:srgbClr val="6DB344"/>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65" name="Rectangle 4"/>
          <p:cNvSpPr>
            <a:spLocks noChangeArrowheads="1"/>
          </p:cNvSpPr>
          <p:nvPr userDrawn="1"/>
        </p:nvSpPr>
        <p:spPr bwMode="ltGray">
          <a:xfrm>
            <a:off x="251422" y="65863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Tree>
    <p:extLst>
      <p:ext uri="{BB962C8B-B14F-4D97-AF65-F5344CB8AC3E}">
        <p14:creationId xmlns:p14="http://schemas.microsoft.com/office/powerpoint/2010/main" val="108227073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45"/>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46"/>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47"/>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48"/>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4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49"/>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50"/>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51"/>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52"/>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53"/>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54"/>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55"/>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56"/>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2"/>
                                        </p:tgtEl>
                                        <p:attrNameLst>
                                          <p:attrName>style.color</p:attrName>
                                        </p:attrNameLst>
                                      </p:cBhvr>
                                      <p:to>
                                        <a:srgbClr val="60CCCC"/>
                                      </p:to>
                                    </p:animClr>
                                    <p:animClr clrSpc="rgb" dir="cw">
                                      <p:cBhvr>
                                        <p:cTn id="33" dur="6650" autoRev="1" fill="hold"/>
                                        <p:tgtEl>
                                          <p:spTgt spid="42"/>
                                        </p:tgtEl>
                                        <p:attrNameLst>
                                          <p:attrName>fillcolor</p:attrName>
                                        </p:attrNameLst>
                                      </p:cBhvr>
                                      <p:to>
                                        <a:srgbClr val="60CCCC"/>
                                      </p:to>
                                    </p:animClr>
                                    <p:set>
                                      <p:cBhvr>
                                        <p:cTn id="34" dur="6650" autoRev="1" fill="hold"/>
                                        <p:tgtEl>
                                          <p:spTgt spid="42"/>
                                        </p:tgtEl>
                                        <p:attrNameLst>
                                          <p:attrName>fill.type</p:attrName>
                                        </p:attrNameLst>
                                      </p:cBhvr>
                                      <p:to>
                                        <p:strVal val="solid"/>
                                      </p:to>
                                    </p:set>
                                    <p:set>
                                      <p:cBhvr>
                                        <p:cTn id="35" dur="6650" autoRev="1" fill="hold"/>
                                        <p:tgtEl>
                                          <p:spTgt spid="42"/>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0"/>
                                        </p:tgtEl>
                                        <p:attrNameLst>
                                          <p:attrName>style.color</p:attrName>
                                        </p:attrNameLst>
                                      </p:cBhvr>
                                      <p:to>
                                        <a:srgbClr val="60CCCC"/>
                                      </p:to>
                                    </p:animClr>
                                    <p:animClr clrSpc="rgb" dir="cw">
                                      <p:cBhvr>
                                        <p:cTn id="38" dur="5350" autoRev="1" fill="hold"/>
                                        <p:tgtEl>
                                          <p:spTgt spid="40"/>
                                        </p:tgtEl>
                                        <p:attrNameLst>
                                          <p:attrName>fillcolor</p:attrName>
                                        </p:attrNameLst>
                                      </p:cBhvr>
                                      <p:to>
                                        <a:srgbClr val="60CCCC"/>
                                      </p:to>
                                    </p:animClr>
                                    <p:set>
                                      <p:cBhvr>
                                        <p:cTn id="39" dur="5350" autoRev="1" fill="hold"/>
                                        <p:tgtEl>
                                          <p:spTgt spid="40"/>
                                        </p:tgtEl>
                                        <p:attrNameLst>
                                          <p:attrName>fill.type</p:attrName>
                                        </p:attrNameLst>
                                      </p:cBhvr>
                                      <p:to>
                                        <p:strVal val="solid"/>
                                      </p:to>
                                    </p:set>
                                    <p:set>
                                      <p:cBhvr>
                                        <p:cTn id="40" dur="5350" autoRev="1" fill="hold"/>
                                        <p:tgtEl>
                                          <p:spTgt spid="40"/>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39"/>
                                        </p:tgtEl>
                                        <p:attrNameLst>
                                          <p:attrName>style.color</p:attrName>
                                        </p:attrNameLst>
                                      </p:cBhvr>
                                      <p:to>
                                        <a:srgbClr val="60CCCC"/>
                                      </p:to>
                                    </p:animClr>
                                    <p:animClr clrSpc="rgb" dir="cw">
                                      <p:cBhvr>
                                        <p:cTn id="43" dur="6650" autoRev="1" fill="hold"/>
                                        <p:tgtEl>
                                          <p:spTgt spid="39"/>
                                        </p:tgtEl>
                                        <p:attrNameLst>
                                          <p:attrName>fillcolor</p:attrName>
                                        </p:attrNameLst>
                                      </p:cBhvr>
                                      <p:to>
                                        <a:srgbClr val="60CCCC"/>
                                      </p:to>
                                    </p:animClr>
                                    <p:set>
                                      <p:cBhvr>
                                        <p:cTn id="44" dur="6650" autoRev="1" fill="hold"/>
                                        <p:tgtEl>
                                          <p:spTgt spid="39"/>
                                        </p:tgtEl>
                                        <p:attrNameLst>
                                          <p:attrName>fill.type</p:attrName>
                                        </p:attrNameLst>
                                      </p:cBhvr>
                                      <p:to>
                                        <p:strVal val="solid"/>
                                      </p:to>
                                    </p:set>
                                    <p:set>
                                      <p:cBhvr>
                                        <p:cTn id="45" dur="6650" autoRev="1"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gue Option 4">
    <p:spTree>
      <p:nvGrpSpPr>
        <p:cNvPr id="1" name=""/>
        <p:cNvGrpSpPr/>
        <p:nvPr/>
      </p:nvGrpSpPr>
      <p:grpSpPr>
        <a:xfrm>
          <a:off x="0" y="0"/>
          <a:ext cx="0" cy="0"/>
          <a:chOff x="0" y="0"/>
          <a:chExt cx="0" cy="0"/>
        </a:xfrm>
      </p:grpSpPr>
      <p:sp>
        <p:nvSpPr>
          <p:cNvPr id="31" name="Title 1"/>
          <p:cNvSpPr>
            <a:spLocks noGrp="1"/>
          </p:cNvSpPr>
          <p:nvPr>
            <p:ph type="ctrTitle" hasCustomPrompt="1"/>
          </p:nvPr>
        </p:nvSpPr>
        <p:spPr>
          <a:xfrm>
            <a:off x="774699" y="4298950"/>
            <a:ext cx="5330825" cy="1022350"/>
          </a:xfrm>
        </p:spPr>
        <p:txBody>
          <a:bodyPr anchor="ctr" anchorCtr="0"/>
          <a:lstStyle>
            <a:lvl1pPr>
              <a:defRPr b="1">
                <a:solidFill>
                  <a:schemeClr val="accent1"/>
                </a:solidFill>
              </a:defRPr>
            </a:lvl1pPr>
          </a:lstStyle>
          <a:p>
            <a:r>
              <a:rPr lang="en-US" dirty="0" smtClean="0"/>
              <a:t>Segue Text Here</a:t>
            </a:r>
            <a:endParaRPr lang="en-US" dirty="0"/>
          </a:p>
        </p:txBody>
      </p:sp>
      <p:sp>
        <p:nvSpPr>
          <p:cNvPr id="15" name="Rectangle 4"/>
          <p:cNvSpPr>
            <a:spLocks noChangeArrowheads="1"/>
          </p:cNvSpPr>
          <p:nvPr userDrawn="1"/>
        </p:nvSpPr>
        <p:spPr bwMode="ltGray">
          <a:xfrm>
            <a:off x="2206625" y="6634163"/>
            <a:ext cx="2249756" cy="190646"/>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700" dirty="0" smtClean="0">
                <a:solidFill>
                  <a:srgbClr val="8E8E95"/>
                </a:solidFill>
              </a:rPr>
              <a:t>© 2010 Cisco and/or its affiliates. All rights reserved.</a:t>
            </a:r>
            <a:endParaRPr lang="en-US" sz="700" dirty="0">
              <a:solidFill>
                <a:srgbClr val="8E8E95"/>
              </a:solidFill>
            </a:endParaRPr>
          </a:p>
        </p:txBody>
      </p:sp>
      <p:sp>
        <p:nvSpPr>
          <p:cNvPr id="16" name="Rectangle 5"/>
          <p:cNvSpPr>
            <a:spLocks noChangeArrowheads="1"/>
          </p:cNvSpPr>
          <p:nvPr userDrawn="1"/>
        </p:nvSpPr>
        <p:spPr bwMode="ltGray">
          <a:xfrm>
            <a:off x="4546600" y="6634163"/>
            <a:ext cx="877887" cy="188912"/>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700" dirty="0">
                <a:solidFill>
                  <a:srgbClr val="8E8E95"/>
                </a:solidFill>
              </a:rPr>
              <a:t>Cisco Confidential</a:t>
            </a:r>
          </a:p>
        </p:txBody>
      </p:sp>
      <p:sp>
        <p:nvSpPr>
          <p:cNvPr id="17" name="Rectangle 6"/>
          <p:cNvSpPr>
            <a:spLocks noChangeArrowheads="1"/>
          </p:cNvSpPr>
          <p:nvPr userDrawn="1"/>
        </p:nvSpPr>
        <p:spPr bwMode="ltGray">
          <a:xfrm>
            <a:off x="812800" y="6634163"/>
            <a:ext cx="962025" cy="188912"/>
          </a:xfrm>
          <a:prstGeom prst="rect">
            <a:avLst/>
          </a:prstGeom>
          <a:noFill/>
          <a:ln w="9525">
            <a:noFill/>
            <a:miter lim="800000"/>
            <a:headEnd/>
            <a:tailEnd/>
          </a:ln>
          <a:effectLst/>
        </p:spPr>
        <p:txBody>
          <a:bodyPr lIns="82124" tIns="41061" rIns="82124" bIns="41061" anchor="b">
            <a:spAutoFit/>
          </a:bodyPr>
          <a:lstStyle/>
          <a:p>
            <a:pPr algn="l" defTabSz="814388">
              <a:lnSpc>
                <a:spcPct val="100000"/>
              </a:lnSpc>
            </a:pPr>
            <a:r>
              <a:rPr lang="en-US" sz="700" dirty="0" err="1">
                <a:solidFill>
                  <a:srgbClr val="8E8E95"/>
                </a:solidFill>
              </a:rPr>
              <a:t>Presentation_ID</a:t>
            </a:r>
            <a:endParaRPr lang="en-US" sz="700" dirty="0">
              <a:solidFill>
                <a:srgbClr val="8E8E95"/>
              </a:solidFill>
            </a:endParaRPr>
          </a:p>
        </p:txBody>
      </p:sp>
      <p:sp>
        <p:nvSpPr>
          <p:cNvPr id="18" name="Rectangle 7"/>
          <p:cNvSpPr>
            <a:spLocks noChangeArrowheads="1"/>
          </p:cNvSpPr>
          <p:nvPr userDrawn="1"/>
        </p:nvSpPr>
        <p:spPr bwMode="ltGray">
          <a:xfrm>
            <a:off x="859631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1000">
                <a:solidFill>
                  <a:srgbClr val="8E8E95"/>
                </a:solidFill>
              </a:rPr>
              <a:pPr algn="r" defTabSz="814388">
                <a:lnSpc>
                  <a:spcPct val="100000"/>
                </a:lnSpc>
              </a:pPr>
              <a:t>‹#›</a:t>
            </a:fld>
            <a:endParaRPr lang="en-US" sz="1000" dirty="0">
              <a:solidFill>
                <a:srgbClr val="8E8E95"/>
              </a:solidFill>
            </a:endParaRPr>
          </a:p>
        </p:txBody>
      </p:sp>
    </p:spTree>
  </p:cSld>
  <p:clrMapOvr>
    <a:masterClrMapping/>
  </p:clrMapOvr>
  <p:transition xmlns:p14="http://schemas.microsoft.com/office/powerpoint/2010/main">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Title Slide-White">
    <p:spTree>
      <p:nvGrpSpPr>
        <p:cNvPr id="1" name=""/>
        <p:cNvGrpSpPr/>
        <p:nvPr/>
      </p:nvGrpSpPr>
      <p:grpSpPr>
        <a:xfrm>
          <a:off x="0" y="0"/>
          <a:ext cx="0" cy="0"/>
          <a:chOff x="0" y="0"/>
          <a:chExt cx="0" cy="0"/>
        </a:xfrm>
      </p:grpSpPr>
      <p:pic>
        <p:nvPicPr>
          <p:cNvPr id="38" name="Picture 37" descr="bottom bar.jpg"/>
          <p:cNvPicPr>
            <a:picLocks noChangeAspect="1"/>
          </p:cNvPicPr>
          <p:nvPr userDrawn="1"/>
        </p:nvPicPr>
        <p:blipFill>
          <a:blip r:embed="rId2" cstate="print"/>
          <a:stretch>
            <a:fillRect/>
          </a:stretch>
        </p:blipFill>
        <p:spPr>
          <a:xfrm>
            <a:off x="333376" y="6378339"/>
            <a:ext cx="8477250" cy="162912"/>
          </a:xfrm>
          <a:prstGeom prst="rect">
            <a:avLst/>
          </a:prstGeom>
        </p:spPr>
      </p:pic>
      <p:sp>
        <p:nvSpPr>
          <p:cNvPr id="57" name="Rectangle 56"/>
          <p:cNvSpPr/>
          <p:nvPr userDrawn="1"/>
        </p:nvSpPr>
        <p:spPr>
          <a:xfrm>
            <a:off x="0" y="100"/>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nvGrpSpPr>
          <p:cNvPr id="4" name="Group 67"/>
          <p:cNvGrpSpPr/>
          <p:nvPr userDrawn="1"/>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latin typeface="Arial"/>
              </a:endParaRPr>
            </a:p>
          </p:txBody>
        </p:sp>
      </p:grpSp>
      <p:sp>
        <p:nvSpPr>
          <p:cNvPr id="88" name="Rectangle 87"/>
          <p:cNvSpPr/>
          <p:nvPr userDrawn="1"/>
        </p:nvSpPr>
        <p:spPr>
          <a:xfrm>
            <a:off x="1" y="6541294"/>
            <a:ext cx="9129008" cy="316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90" name="Rectangle 5"/>
          <p:cNvSpPr>
            <a:spLocks noChangeArrowheads="1"/>
          </p:cNvSpPr>
          <p:nvPr userDrawn="1"/>
        </p:nvSpPr>
        <p:spPr bwMode="ltGray">
          <a:xfrm>
            <a:off x="7789662" y="6584612"/>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8640569" y="658050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2" name="Title 1"/>
          <p:cNvSpPr>
            <a:spLocks noGrp="1"/>
          </p:cNvSpPr>
          <p:nvPr>
            <p:ph type="ctrTitle" hasCustomPrompt="1"/>
          </p:nvPr>
        </p:nvSpPr>
        <p:spPr>
          <a:xfrm>
            <a:off x="221393" y="1236789"/>
            <a:ext cx="8112125" cy="2918779"/>
          </a:xfrm>
        </p:spPr>
        <p:txBody>
          <a:bodyPr/>
          <a:lstStyle>
            <a:lvl1pPr>
              <a:lnSpc>
                <a:spcPct val="90000"/>
              </a:lnSpc>
              <a:defRPr lang="en-US" sz="54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168"/>
            <a:ext cx="8112126" cy="384175"/>
          </a:xfrm>
        </p:spPr>
        <p:txBody>
          <a:bodyPr anchor="b" anchorCtr="0">
            <a:noAutofit/>
          </a:bodyPr>
          <a:lstStyle>
            <a:lvl1pPr marL="0" indent="0" algn="l">
              <a:buNone/>
              <a:defRPr lang="en-US" sz="2000" b="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952"/>
            <a:ext cx="8097838" cy="384175"/>
          </a:xfrm>
        </p:spPr>
        <p:txBody>
          <a:bodyPr/>
          <a:lstStyle>
            <a:lvl1pPr marL="0" indent="0">
              <a:buFontTx/>
              <a:buNone/>
              <a:defRPr lang="en-US" sz="1800" b="0" kern="1200" dirty="0">
                <a:solidFill>
                  <a:srgbClr val="6DB344"/>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40" y="5232870"/>
            <a:ext cx="8112125" cy="384175"/>
          </a:xfrm>
        </p:spPr>
        <p:txBody>
          <a:bodyPr/>
          <a:lstStyle>
            <a:lvl1pPr marL="0" indent="0">
              <a:buFontTx/>
              <a:buNone/>
              <a:defRPr lang="en-US" sz="1400" b="0" kern="1200" dirty="0">
                <a:solidFill>
                  <a:srgbClr val="6DB344"/>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0" name="Rectangle 4"/>
          <p:cNvSpPr>
            <a:spLocks noChangeArrowheads="1"/>
          </p:cNvSpPr>
          <p:nvPr userDrawn="1"/>
        </p:nvSpPr>
        <p:spPr bwMode="ltGray">
          <a:xfrm>
            <a:off x="251422" y="65863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Tree>
    <p:extLst>
      <p:ext uri="{BB962C8B-B14F-4D97-AF65-F5344CB8AC3E}">
        <p14:creationId xmlns:p14="http://schemas.microsoft.com/office/powerpoint/2010/main" val="77810125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spTree>
      <p:nvGrpSpPr>
        <p:cNvPr id="1" name=""/>
        <p:cNvGrpSpPr/>
        <p:nvPr/>
      </p:nvGrpSpPr>
      <p:grpSpPr>
        <a:xfrm>
          <a:off x="0" y="0"/>
          <a:ext cx="0" cy="0"/>
          <a:chOff x="0" y="0"/>
          <a:chExt cx="0" cy="0"/>
        </a:xfrm>
      </p:grpSpPr>
      <p:pic>
        <p:nvPicPr>
          <p:cNvPr id="58"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699" y="0"/>
            <a:ext cx="9156700" cy="6858000"/>
          </a:xfrm>
          <a:prstGeom prst="rect">
            <a:avLst/>
          </a:prstGeom>
          <a:noFill/>
        </p:spPr>
      </p:pic>
      <p:sp>
        <p:nvSpPr>
          <p:cNvPr id="59" name="Rounded Rectangle 58"/>
          <p:cNvSpPr/>
          <p:nvPr userDrawn="1"/>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64" name="Rounded Rectangle 63"/>
          <p:cNvSpPr/>
          <p:nvPr userDrawn="1"/>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65" name="Rounded Rectangle 64"/>
          <p:cNvSpPr/>
          <p:nvPr userDrawn="1"/>
        </p:nvSpPr>
        <p:spPr>
          <a:xfrm rot="10800000">
            <a:off x="1013792"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66" name="Rounded Rectangle 65"/>
          <p:cNvSpPr/>
          <p:nvPr userDrawn="1"/>
        </p:nvSpPr>
        <p:spPr>
          <a:xfrm>
            <a:off x="6585484"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67" name="Rounded Rectangle 66"/>
          <p:cNvSpPr/>
          <p:nvPr userDrawn="1"/>
        </p:nvSpPr>
        <p:spPr>
          <a:xfrm>
            <a:off x="8105452"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68" name="Rounded Rectangle 67"/>
          <p:cNvSpPr/>
          <p:nvPr userDrawn="1"/>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69" name="Rectangle 5"/>
          <p:cNvSpPr>
            <a:spLocks noChangeArrowheads="1"/>
          </p:cNvSpPr>
          <p:nvPr userDrawn="1"/>
        </p:nvSpPr>
        <p:spPr bwMode="ltGray">
          <a:xfrm>
            <a:off x="7789662" y="6584612"/>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251422" y="65863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8640569" y="658050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221393" y="1236789"/>
            <a:ext cx="8112125" cy="2918779"/>
          </a:xfrm>
        </p:spPr>
        <p:txBody>
          <a:bodyPr/>
          <a:lstStyle>
            <a:lvl1pPr>
              <a:lnSpc>
                <a:spcPct val="90000"/>
              </a:lnSpc>
              <a:defRPr lang="en-US" sz="5400" b="0" kern="1200" spc="-20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168"/>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952"/>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40" y="5232870"/>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72" name="Group 38"/>
          <p:cNvGrpSpPr/>
          <p:nvPr userDrawn="1"/>
        </p:nvGrpSpPr>
        <p:grpSpPr>
          <a:xfrm>
            <a:off x="341314" y="311151"/>
            <a:ext cx="829170" cy="438358"/>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latin typeface="Arial"/>
              </a:endParaRPr>
            </a:p>
          </p:txBody>
        </p:sp>
      </p:grpSp>
    </p:spTree>
    <p:extLst>
      <p:ext uri="{BB962C8B-B14F-4D97-AF65-F5344CB8AC3E}">
        <p14:creationId xmlns:p14="http://schemas.microsoft.com/office/powerpoint/2010/main" val="401318896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4_Title Slide Gradient">
    <p:spTree>
      <p:nvGrpSpPr>
        <p:cNvPr id="1" name=""/>
        <p:cNvGrpSpPr/>
        <p:nvPr/>
      </p:nvGrpSpPr>
      <p:grpSpPr>
        <a:xfrm>
          <a:off x="0" y="0"/>
          <a:ext cx="0" cy="0"/>
          <a:chOff x="0" y="0"/>
          <a:chExt cx="0" cy="0"/>
        </a:xfrm>
      </p:grpSpPr>
      <p:grpSp>
        <p:nvGrpSpPr>
          <p:cNvPr id="31" name="Group 30"/>
          <p:cNvGrpSpPr/>
          <p:nvPr userDrawn="1"/>
        </p:nvGrpSpPr>
        <p:grpSpPr>
          <a:xfrm>
            <a:off x="-12699" y="-2056029"/>
            <a:ext cx="9847891" cy="19379146"/>
            <a:chOff x="-12700" y="-2056029"/>
            <a:chExt cx="9847891" cy="19379146"/>
          </a:xfrm>
        </p:grpSpPr>
        <p:pic>
          <p:nvPicPr>
            <p:cNvPr id="3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3" name="Rounded Rectangle 32"/>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34" name="Rounded Rectangle 33"/>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35" name="Rounded Rectangle 3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36" name="Rounded Rectangle 35"/>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37" name="Rounded Rectangle 36"/>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38" name="Rounded Rectangle 37"/>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sp>
        <p:nvSpPr>
          <p:cNvPr id="69" name="Rectangle 5"/>
          <p:cNvSpPr>
            <a:spLocks noChangeArrowheads="1"/>
          </p:cNvSpPr>
          <p:nvPr userDrawn="1"/>
        </p:nvSpPr>
        <p:spPr bwMode="ltGray">
          <a:xfrm>
            <a:off x="7789662" y="6584612"/>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251422" y="65863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8640569" y="658050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221393" y="1236789"/>
            <a:ext cx="8112125" cy="2918779"/>
          </a:xfrm>
        </p:spPr>
        <p:txBody>
          <a:bodyPr/>
          <a:lstStyle>
            <a:lvl1pPr>
              <a:lnSpc>
                <a:spcPct val="90000"/>
              </a:lnSpc>
              <a:defRPr lang="en-US" sz="5400" b="0" kern="1200" spc="-20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168"/>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952"/>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40" y="5232870"/>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4" name="Group 38"/>
          <p:cNvGrpSpPr/>
          <p:nvPr userDrawn="1"/>
        </p:nvGrpSpPr>
        <p:grpSpPr>
          <a:xfrm>
            <a:off x="341314" y="311151"/>
            <a:ext cx="829170" cy="438358"/>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latin typeface="Arial"/>
              </a:endParaRPr>
            </a:p>
          </p:txBody>
        </p:sp>
      </p:grpSp>
    </p:spTree>
    <p:extLst>
      <p:ext uri="{BB962C8B-B14F-4D97-AF65-F5344CB8AC3E}">
        <p14:creationId xmlns:p14="http://schemas.microsoft.com/office/powerpoint/2010/main" val="308003898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333376" y="3102826"/>
            <a:ext cx="8477250" cy="3438525"/>
          </a:xfrm>
          <a:prstGeom prst="rect">
            <a:avLst/>
          </a:prstGeom>
          <a:noFill/>
        </p:spPr>
      </p:pic>
      <p:sp>
        <p:nvSpPr>
          <p:cNvPr id="26" name="Rectangle 25"/>
          <p:cNvSpPr/>
          <p:nvPr userDrawn="1"/>
        </p:nvSpPr>
        <p:spPr>
          <a:xfrm>
            <a:off x="217358" y="3020618"/>
            <a:ext cx="8694295" cy="3357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latin typeface="Arial"/>
            </a:endParaRPr>
          </a:p>
        </p:txBody>
      </p:sp>
      <p:sp>
        <p:nvSpPr>
          <p:cNvPr id="2" name="Title 1"/>
          <p:cNvSpPr>
            <a:spLocks noGrp="1"/>
          </p:cNvSpPr>
          <p:nvPr>
            <p:ph type="ctrTitle" hasCustomPrompt="1"/>
          </p:nvPr>
        </p:nvSpPr>
        <p:spPr>
          <a:xfrm>
            <a:off x="221393" y="399143"/>
            <a:ext cx="8112125" cy="2407042"/>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latin typeface="Arial"/>
            </a:endParaRPr>
          </a:p>
        </p:txBody>
      </p:sp>
      <p:sp>
        <p:nvSpPr>
          <p:cNvPr id="24" name="Rectangle 5"/>
          <p:cNvSpPr>
            <a:spLocks noChangeArrowheads="1"/>
          </p:cNvSpPr>
          <p:nvPr userDrawn="1"/>
        </p:nvSpPr>
        <p:spPr bwMode="ltGray">
          <a:xfrm>
            <a:off x="7789662" y="6584612"/>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1" name="Rectangle 7"/>
          <p:cNvSpPr>
            <a:spLocks noChangeArrowheads="1"/>
          </p:cNvSpPr>
          <p:nvPr userDrawn="1"/>
        </p:nvSpPr>
        <p:spPr bwMode="ltGray">
          <a:xfrm>
            <a:off x="8640569" y="658050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pic>
        <p:nvPicPr>
          <p:cNvPr id="13" name="Picture 12" descr="bottom bar.jpg"/>
          <p:cNvPicPr>
            <a:picLocks noChangeAspect="1"/>
          </p:cNvPicPr>
          <p:nvPr userDrawn="1"/>
        </p:nvPicPr>
        <p:blipFill>
          <a:blip r:embed="rId3" cstate="print"/>
          <a:stretch>
            <a:fillRect/>
          </a:stretch>
        </p:blipFill>
        <p:spPr>
          <a:xfrm>
            <a:off x="333376" y="6378339"/>
            <a:ext cx="8477250" cy="162912"/>
          </a:xfrm>
          <a:prstGeom prst="rect">
            <a:avLst/>
          </a:prstGeom>
        </p:spPr>
      </p:pic>
      <p:sp>
        <p:nvSpPr>
          <p:cNvPr id="12" name="Rectangle 4"/>
          <p:cNvSpPr>
            <a:spLocks noChangeArrowheads="1"/>
          </p:cNvSpPr>
          <p:nvPr userDrawn="1"/>
        </p:nvSpPr>
        <p:spPr bwMode="ltGray">
          <a:xfrm>
            <a:off x="251422" y="65863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Tree>
    <p:extLst>
      <p:ext uri="{BB962C8B-B14F-4D97-AF65-F5344CB8AC3E}">
        <p14:creationId xmlns:p14="http://schemas.microsoft.com/office/powerpoint/2010/main" val="218668150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1_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333376" y="3102826"/>
            <a:ext cx="8477250" cy="3438525"/>
          </a:xfrm>
          <a:prstGeom prst="rect">
            <a:avLst/>
          </a:prstGeom>
          <a:noFill/>
        </p:spPr>
      </p:pic>
      <p:sp>
        <p:nvSpPr>
          <p:cNvPr id="26" name="Rectangle 25"/>
          <p:cNvSpPr/>
          <p:nvPr userDrawn="1"/>
        </p:nvSpPr>
        <p:spPr>
          <a:xfrm>
            <a:off x="217358" y="3020519"/>
            <a:ext cx="8694295" cy="1757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latin typeface="Arial"/>
            </a:endParaRPr>
          </a:p>
        </p:txBody>
      </p:sp>
      <p:sp>
        <p:nvSpPr>
          <p:cNvPr id="2" name="Title 1"/>
          <p:cNvSpPr>
            <a:spLocks noGrp="1"/>
          </p:cNvSpPr>
          <p:nvPr>
            <p:ph type="ctrTitle" hasCustomPrompt="1"/>
          </p:nvPr>
        </p:nvSpPr>
        <p:spPr>
          <a:xfrm>
            <a:off x="221393" y="1967967"/>
            <a:ext cx="8112125" cy="2407042"/>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latin typeface="Arial"/>
            </a:endParaRPr>
          </a:p>
        </p:txBody>
      </p:sp>
      <p:sp>
        <p:nvSpPr>
          <p:cNvPr id="24" name="Rectangle 5"/>
          <p:cNvSpPr>
            <a:spLocks noChangeArrowheads="1"/>
          </p:cNvSpPr>
          <p:nvPr userDrawn="1"/>
        </p:nvSpPr>
        <p:spPr bwMode="ltGray">
          <a:xfrm>
            <a:off x="7789662" y="6584612"/>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1" name="Rectangle 7"/>
          <p:cNvSpPr>
            <a:spLocks noChangeArrowheads="1"/>
          </p:cNvSpPr>
          <p:nvPr userDrawn="1"/>
        </p:nvSpPr>
        <p:spPr bwMode="ltGray">
          <a:xfrm>
            <a:off x="8640569" y="658050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pic>
        <p:nvPicPr>
          <p:cNvPr id="13" name="Picture 12" descr="bottom bar.jpg"/>
          <p:cNvPicPr>
            <a:picLocks noChangeAspect="1"/>
          </p:cNvPicPr>
          <p:nvPr userDrawn="1"/>
        </p:nvPicPr>
        <p:blipFill>
          <a:blip r:embed="rId3" cstate="print"/>
          <a:stretch>
            <a:fillRect/>
          </a:stretch>
        </p:blipFill>
        <p:spPr>
          <a:xfrm>
            <a:off x="333376" y="6378339"/>
            <a:ext cx="8477250" cy="162912"/>
          </a:xfrm>
          <a:prstGeom prst="rect">
            <a:avLst/>
          </a:prstGeom>
        </p:spPr>
      </p:pic>
      <p:sp>
        <p:nvSpPr>
          <p:cNvPr id="12" name="Rectangle 4"/>
          <p:cNvSpPr>
            <a:spLocks noChangeArrowheads="1"/>
          </p:cNvSpPr>
          <p:nvPr userDrawn="1"/>
        </p:nvSpPr>
        <p:spPr bwMode="ltGray">
          <a:xfrm>
            <a:off x="251422" y="65863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Tree>
    <p:extLst>
      <p:ext uri="{BB962C8B-B14F-4D97-AF65-F5344CB8AC3E}">
        <p14:creationId xmlns:p14="http://schemas.microsoft.com/office/powerpoint/2010/main" val="75903291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4" y="1344168"/>
            <a:ext cx="8578850" cy="4965192"/>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3640146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239763" y="1339745"/>
            <a:ext cx="4122425" cy="4965700"/>
          </a:xfrm>
        </p:spPr>
        <p:txBody>
          <a:bodyPr>
            <a:no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706831" y="1339745"/>
            <a:ext cx="4122425" cy="4965700"/>
          </a:xfrm>
        </p:spPr>
        <p:txBody>
          <a:bodyPr>
            <a:no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2157941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39715" y="1339745"/>
            <a:ext cx="4103687" cy="4965700"/>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5221224" y="1747690"/>
            <a:ext cx="3236976" cy="646331"/>
          </a:xfrm>
        </p:spPr>
        <p:txBody>
          <a:bodyPr>
            <a:noAutofit/>
          </a:bodyPr>
          <a:lstStyle>
            <a:lvl1pPr marL="114300" indent="-114300" algn="l" defTabSz="914400" rtl="0" eaLnBrk="1" latinLnBrk="0" hangingPunct="1">
              <a:lnSpc>
                <a:spcPct val="90000"/>
              </a:lnSpc>
              <a:spcBef>
                <a:spcPts val="0"/>
              </a:spcBef>
              <a:buNone/>
              <a:defRPr lang="en-US" sz="2000" kern="1200" dirty="0" smtClean="0">
                <a:gradFill>
                  <a:gsLst>
                    <a:gs pos="0">
                      <a:schemeClr val="tx1"/>
                    </a:gs>
                    <a:gs pos="47000">
                      <a:schemeClr val="accent2"/>
                    </a:gs>
                    <a:gs pos="100000">
                      <a:schemeClr val="accent4"/>
                    </a:gs>
                  </a:gsLst>
                  <a:lin ang="3600000" scaled="0"/>
                </a:gradFill>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4" name="Rectangle 5"/>
          <p:cNvSpPr>
            <a:spLocks noChangeArrowheads="1"/>
          </p:cNvSpPr>
          <p:nvPr userDrawn="1"/>
        </p:nvSpPr>
        <p:spPr bwMode="ltGray">
          <a:xfrm>
            <a:off x="7789662" y="6584612"/>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3" name="Rectangle 7"/>
          <p:cNvSpPr>
            <a:spLocks noChangeArrowheads="1"/>
          </p:cNvSpPr>
          <p:nvPr userDrawn="1"/>
        </p:nvSpPr>
        <p:spPr bwMode="ltGray">
          <a:xfrm>
            <a:off x="8640569" y="658050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16" name="Title 15"/>
          <p:cNvSpPr>
            <a:spLocks noGrp="1"/>
          </p:cNvSpPr>
          <p:nvPr>
            <p:ph type="title"/>
          </p:nvPr>
        </p:nvSpPr>
        <p:spPr/>
        <p:txBody>
          <a:body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5334001" y="4876800"/>
            <a:ext cx="3200400" cy="457200"/>
          </a:xfrm>
        </p:spPr>
        <p:txBody>
          <a:bodyPr anchor="t">
            <a:noAutofit/>
          </a:bodyPr>
          <a:lstStyle>
            <a:lvl1pPr marL="0" indent="0">
              <a:buFontTx/>
              <a:buNone/>
              <a:defRPr sz="1600">
                <a:solidFill>
                  <a:schemeClr val="bg2">
                    <a:lumMod val="50000"/>
                  </a:schemeClr>
                </a:solidFill>
              </a:defRPr>
            </a:lvl1pPr>
          </a:lstStyle>
          <a:p>
            <a:pPr lvl="0"/>
            <a:r>
              <a:rPr lang="en-US" dirty="0" smtClean="0"/>
              <a:t>Source Name</a:t>
            </a:r>
            <a:endParaRPr lang="en-US" dirty="0"/>
          </a:p>
        </p:txBody>
      </p:sp>
      <p:pic>
        <p:nvPicPr>
          <p:cNvPr id="9" name="Picture 8" descr="bottom bar.jpg"/>
          <p:cNvPicPr>
            <a:picLocks noChangeAspect="1"/>
          </p:cNvPicPr>
          <p:nvPr userDrawn="1"/>
        </p:nvPicPr>
        <p:blipFill>
          <a:blip r:embed="rId2" cstate="print"/>
          <a:stretch>
            <a:fillRect/>
          </a:stretch>
        </p:blipFill>
        <p:spPr>
          <a:xfrm>
            <a:off x="333376" y="6378339"/>
            <a:ext cx="8477250" cy="162912"/>
          </a:xfrm>
          <a:prstGeom prst="rect">
            <a:avLst/>
          </a:prstGeom>
        </p:spPr>
      </p:pic>
      <p:sp>
        <p:nvSpPr>
          <p:cNvPr id="10" name="Rectangle 4"/>
          <p:cNvSpPr>
            <a:spLocks noChangeArrowheads="1"/>
          </p:cNvSpPr>
          <p:nvPr userDrawn="1"/>
        </p:nvSpPr>
        <p:spPr bwMode="ltGray">
          <a:xfrm>
            <a:off x="251422" y="65863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Tree>
    <p:extLst>
      <p:ext uri="{BB962C8B-B14F-4D97-AF65-F5344CB8AC3E}">
        <p14:creationId xmlns:p14="http://schemas.microsoft.com/office/powerpoint/2010/main" val="193866011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73613019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3" y="295275"/>
            <a:ext cx="4123944"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19456" y="1600200"/>
            <a:ext cx="4142232" cy="4526280"/>
          </a:xfrm>
        </p:spPr>
        <p:txBody>
          <a:bodyPr/>
          <a:lstStyle>
            <a:lvl1pPr marL="0" indent="0">
              <a:buNone/>
              <a:defRPr>
                <a:solidFill>
                  <a:schemeClr val="tx2"/>
                </a:solidFill>
                <a:latin typeface="+mj-lt"/>
              </a:defRPr>
            </a:lvl1pPr>
            <a:lvl2pPr marL="635000" indent="-228600">
              <a:buClr>
                <a:schemeClr val="accent5"/>
              </a:buClr>
              <a:buFont typeface="Arial" pitchFamily="34" charset="0"/>
              <a:buChar char="•"/>
              <a:tabLst/>
              <a:defRPr>
                <a:solidFill>
                  <a:schemeClr val="tx2"/>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9" y="1600200"/>
            <a:ext cx="4005072" cy="4526280"/>
          </a:xfrm>
        </p:spPr>
        <p:txBody>
          <a:bodyPr/>
          <a:lstStyle>
            <a:lvl1pPr marL="0" indent="0">
              <a:buFontTx/>
              <a:buNone/>
              <a:defRPr>
                <a:solidFill>
                  <a:schemeClr val="accent1"/>
                </a:solidFill>
                <a:latin typeface="+mj-lt"/>
              </a:defRPr>
            </a:lvl1pPr>
            <a:lvl2pPr marL="635000" indent="-228600">
              <a:buClr>
                <a:schemeClr val="accent1">
                  <a:lumMod val="40000"/>
                  <a:lumOff val="60000"/>
                </a:schemeClr>
              </a:buClr>
              <a:buFont typeface="Arial" pitchFamily="34" charset="0"/>
              <a:buChar char="•"/>
              <a:defRPr>
                <a:solidFill>
                  <a:schemeClr val="accent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22" name="Rectangle 5"/>
          <p:cNvSpPr>
            <a:spLocks noChangeArrowheads="1"/>
          </p:cNvSpPr>
          <p:nvPr/>
        </p:nvSpPr>
        <p:spPr bwMode="ltGray">
          <a:xfrm>
            <a:off x="7789662" y="6584612"/>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1" name="Rectangle 7"/>
          <p:cNvSpPr>
            <a:spLocks noChangeArrowheads="1"/>
          </p:cNvSpPr>
          <p:nvPr userDrawn="1"/>
        </p:nvSpPr>
        <p:spPr bwMode="ltGray">
          <a:xfrm>
            <a:off x="8640569" y="658050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16" name="Text Placeholder 15"/>
          <p:cNvSpPr>
            <a:spLocks noGrp="1"/>
          </p:cNvSpPr>
          <p:nvPr>
            <p:ph type="body" sz="quarter" idx="13" hasCustomPrompt="1"/>
          </p:nvPr>
        </p:nvSpPr>
        <p:spPr>
          <a:xfrm>
            <a:off x="4830903" y="295275"/>
            <a:ext cx="4132262" cy="838200"/>
          </a:xfrm>
        </p:spPr>
        <p:txBody>
          <a:bodyPr lIns="82296" rIns="82296"/>
          <a:lstStyle>
            <a:lvl1pPr marL="0" indent="0" algn="l" defTabSz="914400" rtl="0" eaLnBrk="1" latinLnBrk="0" hangingPunct="1">
              <a:lnSpc>
                <a:spcPct val="80000"/>
              </a:lnSpc>
              <a:spcBef>
                <a:spcPct val="0"/>
              </a:spcBef>
              <a:buFontTx/>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pPr lvl="0"/>
            <a:r>
              <a:rPr kumimoji="0" lang="en-US" sz="3600" b="0" i="0" u="none" strike="noStrike" kern="1200" cap="none" spc="-100" normalizeH="0" baseline="0" noProof="0" dirty="0" smtClean="0">
                <a:ln>
                  <a:noFill/>
                </a:ln>
                <a:gradFill>
                  <a:gsLst>
                    <a:gs pos="0">
                      <a:srgbClr val="0096D6"/>
                    </a:gs>
                    <a:gs pos="44000">
                      <a:srgbClr val="01BBBB"/>
                    </a:gs>
                    <a:gs pos="100000">
                      <a:srgbClr val="008041"/>
                    </a:gs>
                  </a:gsLst>
                  <a:lin ang="4800000" scaled="0"/>
                </a:gradFill>
                <a:effectLst/>
                <a:uLnTx/>
                <a:uFillTx/>
                <a:latin typeface="+mj-lt"/>
                <a:ea typeface="+mj-ea"/>
                <a:cs typeface="+mj-cs"/>
              </a:rPr>
              <a:t>Two Column</a:t>
            </a:r>
            <a:br>
              <a:rPr kumimoji="0" lang="en-US" sz="3600" b="0" i="0" u="none" strike="noStrike" kern="1200" cap="none" spc="-100" normalizeH="0" baseline="0" noProof="0" dirty="0" smtClean="0">
                <a:ln>
                  <a:noFill/>
                </a:ln>
                <a:gradFill>
                  <a:gsLst>
                    <a:gs pos="0">
                      <a:srgbClr val="0096D6"/>
                    </a:gs>
                    <a:gs pos="44000">
                      <a:srgbClr val="01BBBB"/>
                    </a:gs>
                    <a:gs pos="100000">
                      <a:srgbClr val="008041"/>
                    </a:gs>
                  </a:gsLst>
                  <a:lin ang="4800000" scaled="0"/>
                </a:gradFill>
                <a:effectLst/>
                <a:uLnTx/>
                <a:uFillTx/>
                <a:latin typeface="+mj-lt"/>
                <a:ea typeface="+mj-ea"/>
                <a:cs typeface="+mj-cs"/>
              </a:rPr>
            </a:br>
            <a:r>
              <a:rPr kumimoji="0" lang="en-US" sz="3600" b="0" i="0" u="none" strike="noStrike" kern="1200" cap="none" spc="-100" normalizeH="0" baseline="0" noProof="0" dirty="0" smtClean="0">
                <a:ln>
                  <a:noFill/>
                </a:ln>
                <a:gradFill>
                  <a:gsLst>
                    <a:gs pos="0">
                      <a:srgbClr val="0096D6"/>
                    </a:gs>
                    <a:gs pos="44000">
                      <a:srgbClr val="01BBBB"/>
                    </a:gs>
                    <a:gs pos="100000">
                      <a:srgbClr val="008041"/>
                    </a:gs>
                  </a:gsLst>
                  <a:lin ang="4800000" scaled="0"/>
                </a:gradFill>
                <a:effectLst/>
                <a:uLnTx/>
                <a:uFillTx/>
                <a:latin typeface="+mj-lt"/>
                <a:ea typeface="+mj-ea"/>
                <a:cs typeface="+mj-cs"/>
              </a:rPr>
              <a:t>Title Right</a:t>
            </a:r>
            <a:endParaRPr lang="en-US" dirty="0"/>
          </a:p>
        </p:txBody>
      </p:sp>
      <p:pic>
        <p:nvPicPr>
          <p:cNvPr id="13" name="Picture 12" descr="bottom bar.jpg"/>
          <p:cNvPicPr>
            <a:picLocks noChangeAspect="1"/>
          </p:cNvPicPr>
          <p:nvPr userDrawn="1"/>
        </p:nvPicPr>
        <p:blipFill>
          <a:blip r:embed="rId2" cstate="print"/>
          <a:stretch>
            <a:fillRect/>
          </a:stretch>
        </p:blipFill>
        <p:spPr>
          <a:xfrm>
            <a:off x="333376" y="6378339"/>
            <a:ext cx="8477250" cy="162912"/>
          </a:xfrm>
          <a:prstGeom prst="rect">
            <a:avLst/>
          </a:prstGeom>
        </p:spPr>
      </p:pic>
      <p:sp>
        <p:nvSpPr>
          <p:cNvPr id="14" name="Rectangle 4"/>
          <p:cNvSpPr>
            <a:spLocks noChangeArrowheads="1"/>
          </p:cNvSpPr>
          <p:nvPr userDrawn="1"/>
        </p:nvSpPr>
        <p:spPr bwMode="ltGray">
          <a:xfrm>
            <a:off x="251422" y="65863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Tree>
    <p:extLst>
      <p:ext uri="{BB962C8B-B14F-4D97-AF65-F5344CB8AC3E}">
        <p14:creationId xmlns:p14="http://schemas.microsoft.com/office/powerpoint/2010/main" val="310039491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Segue Option 4">
    <p:spTree>
      <p:nvGrpSpPr>
        <p:cNvPr id="1" name=""/>
        <p:cNvGrpSpPr/>
        <p:nvPr/>
      </p:nvGrpSpPr>
      <p:grpSpPr>
        <a:xfrm>
          <a:off x="0" y="0"/>
          <a:ext cx="0" cy="0"/>
          <a:chOff x="0" y="0"/>
          <a:chExt cx="0" cy="0"/>
        </a:xfrm>
      </p:grpSpPr>
      <p:pic>
        <p:nvPicPr>
          <p:cNvPr id="14" name="Picture 13" descr="HIK00520.png"/>
          <p:cNvPicPr>
            <a:picLocks noChangeAspect="1"/>
          </p:cNvPicPr>
          <p:nvPr userDrawn="1"/>
        </p:nvPicPr>
        <p:blipFill>
          <a:blip r:embed="rId2" cstate="print"/>
          <a:srcRect t="25043" b="40138"/>
          <a:stretch>
            <a:fillRect/>
          </a:stretch>
        </p:blipFill>
        <p:spPr>
          <a:xfrm>
            <a:off x="1142" y="1616075"/>
            <a:ext cx="9142858" cy="2387600"/>
          </a:xfrm>
          <a:prstGeom prst="rect">
            <a:avLst/>
          </a:prstGeom>
        </p:spPr>
      </p:pic>
      <p:sp>
        <p:nvSpPr>
          <p:cNvPr id="21" name="Rectangle 6310"/>
          <p:cNvSpPr>
            <a:spLocks noChangeArrowheads="1"/>
          </p:cNvSpPr>
          <p:nvPr userDrawn="1"/>
        </p:nvSpPr>
        <p:spPr bwMode="auto">
          <a:xfrm rot="10800000" flipV="1">
            <a:off x="0" y="3694112"/>
            <a:ext cx="9144000" cy="3163888"/>
          </a:xfrm>
          <a:prstGeom prst="rect">
            <a:avLst/>
          </a:prstGeom>
          <a:gradFill rotWithShape="1">
            <a:gsLst>
              <a:gs pos="0">
                <a:srgbClr val="969696">
                  <a:gamma/>
                  <a:shade val="46275"/>
                  <a:invGamma/>
                  <a:alpha val="0"/>
                </a:srgbClr>
              </a:gs>
              <a:gs pos="100000">
                <a:srgbClr val="969696">
                  <a:alpha val="41000"/>
                </a:srgbClr>
              </a:gs>
            </a:gsLst>
            <a:lin ang="5400000" scaled="1"/>
          </a:gradFill>
          <a:ln w="9525" algn="ctr">
            <a:noFill/>
            <a:miter lim="800000"/>
            <a:headEnd/>
            <a:tailEnd/>
          </a:ln>
          <a:effectLst/>
        </p:spPr>
        <p:txBody>
          <a:bodyPr rot="10800000" lIns="82124" tIns="41061" rIns="82124" bIns="41061" anchor="ctr"/>
          <a:lstStyle/>
          <a:p>
            <a:pPr defTabSz="814388"/>
            <a:endParaRPr lang="en-US"/>
          </a:p>
        </p:txBody>
      </p:sp>
      <p:sp>
        <p:nvSpPr>
          <p:cNvPr id="31" name="Title 1"/>
          <p:cNvSpPr>
            <a:spLocks noGrp="1"/>
          </p:cNvSpPr>
          <p:nvPr>
            <p:ph type="ctrTitle" hasCustomPrompt="1"/>
          </p:nvPr>
        </p:nvSpPr>
        <p:spPr>
          <a:xfrm>
            <a:off x="774699" y="4298950"/>
            <a:ext cx="5330825" cy="1022350"/>
          </a:xfrm>
        </p:spPr>
        <p:txBody>
          <a:bodyPr anchor="ctr" anchorCtr="0"/>
          <a:lstStyle>
            <a:lvl1pPr>
              <a:defRPr b="1">
                <a:solidFill>
                  <a:schemeClr val="accent1"/>
                </a:solidFill>
              </a:defRPr>
            </a:lvl1pPr>
          </a:lstStyle>
          <a:p>
            <a:r>
              <a:rPr lang="en-US" dirty="0" smtClean="0"/>
              <a:t>Segue Text Here</a:t>
            </a:r>
            <a:endParaRPr lang="en-US" dirty="0"/>
          </a:p>
        </p:txBody>
      </p:sp>
      <p:sp>
        <p:nvSpPr>
          <p:cNvPr id="15" name="Rectangle 4"/>
          <p:cNvSpPr>
            <a:spLocks noChangeArrowheads="1"/>
          </p:cNvSpPr>
          <p:nvPr userDrawn="1"/>
        </p:nvSpPr>
        <p:spPr bwMode="ltGray">
          <a:xfrm>
            <a:off x="2206625" y="6634163"/>
            <a:ext cx="2249756" cy="190646"/>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700" dirty="0" smtClean="0">
                <a:solidFill>
                  <a:srgbClr val="8E8E95"/>
                </a:solidFill>
              </a:rPr>
              <a:t>© 2010 Cisco and/or its affiliates. All rights reserved.</a:t>
            </a:r>
            <a:endParaRPr lang="en-US" sz="700" dirty="0">
              <a:solidFill>
                <a:srgbClr val="8E8E95"/>
              </a:solidFill>
            </a:endParaRPr>
          </a:p>
        </p:txBody>
      </p:sp>
      <p:sp>
        <p:nvSpPr>
          <p:cNvPr id="16" name="Rectangle 5"/>
          <p:cNvSpPr>
            <a:spLocks noChangeArrowheads="1"/>
          </p:cNvSpPr>
          <p:nvPr userDrawn="1"/>
        </p:nvSpPr>
        <p:spPr bwMode="ltGray">
          <a:xfrm>
            <a:off x="4546600" y="6634163"/>
            <a:ext cx="877887" cy="188912"/>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700" dirty="0">
                <a:solidFill>
                  <a:srgbClr val="8E8E95"/>
                </a:solidFill>
              </a:rPr>
              <a:t>Cisco Confidential</a:t>
            </a:r>
          </a:p>
        </p:txBody>
      </p:sp>
      <p:sp>
        <p:nvSpPr>
          <p:cNvPr id="17" name="Rectangle 6"/>
          <p:cNvSpPr>
            <a:spLocks noChangeArrowheads="1"/>
          </p:cNvSpPr>
          <p:nvPr userDrawn="1"/>
        </p:nvSpPr>
        <p:spPr bwMode="ltGray">
          <a:xfrm>
            <a:off x="812800" y="6634163"/>
            <a:ext cx="962025" cy="188912"/>
          </a:xfrm>
          <a:prstGeom prst="rect">
            <a:avLst/>
          </a:prstGeom>
          <a:noFill/>
          <a:ln w="9525">
            <a:noFill/>
            <a:miter lim="800000"/>
            <a:headEnd/>
            <a:tailEnd/>
          </a:ln>
          <a:effectLst/>
        </p:spPr>
        <p:txBody>
          <a:bodyPr lIns="82124" tIns="41061" rIns="82124" bIns="41061" anchor="b">
            <a:spAutoFit/>
          </a:bodyPr>
          <a:lstStyle/>
          <a:p>
            <a:pPr algn="l" defTabSz="814388">
              <a:lnSpc>
                <a:spcPct val="100000"/>
              </a:lnSpc>
            </a:pPr>
            <a:r>
              <a:rPr lang="en-US" sz="700" dirty="0" err="1">
                <a:solidFill>
                  <a:srgbClr val="8E8E95"/>
                </a:solidFill>
              </a:rPr>
              <a:t>Presentation_ID</a:t>
            </a:r>
            <a:endParaRPr lang="en-US" sz="700" dirty="0">
              <a:solidFill>
                <a:srgbClr val="8E8E95"/>
              </a:solidFill>
            </a:endParaRPr>
          </a:p>
        </p:txBody>
      </p:sp>
      <p:sp>
        <p:nvSpPr>
          <p:cNvPr id="18" name="Rectangle 7"/>
          <p:cNvSpPr>
            <a:spLocks noChangeArrowheads="1"/>
          </p:cNvSpPr>
          <p:nvPr userDrawn="1"/>
        </p:nvSpPr>
        <p:spPr bwMode="ltGray">
          <a:xfrm>
            <a:off x="859631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1000">
                <a:solidFill>
                  <a:srgbClr val="8E8E95"/>
                </a:solidFill>
              </a:rPr>
              <a:pPr algn="r" defTabSz="814388">
                <a:lnSpc>
                  <a:spcPct val="100000"/>
                </a:lnSpc>
              </a:pPr>
              <a:t>‹#›</a:t>
            </a:fld>
            <a:endParaRPr lang="en-US" sz="1000" dirty="0">
              <a:solidFill>
                <a:srgbClr val="8E8E95"/>
              </a:solidFill>
            </a:endParaRPr>
          </a:p>
        </p:txBody>
      </p:sp>
      <p:sp>
        <p:nvSpPr>
          <p:cNvPr id="10" name="Rectangle 3"/>
          <p:cNvSpPr>
            <a:spLocks noChangeArrowheads="1"/>
          </p:cNvSpPr>
          <p:nvPr userDrawn="1"/>
        </p:nvSpPr>
        <p:spPr bwMode="auto">
          <a:xfrm flipV="1">
            <a:off x="0" y="1616075"/>
            <a:ext cx="9144000" cy="23813"/>
          </a:xfrm>
          <a:prstGeom prst="rect">
            <a:avLst/>
          </a:prstGeom>
          <a:gradFill rotWithShape="1">
            <a:gsLst>
              <a:gs pos="0">
                <a:srgbClr val="515157"/>
              </a:gs>
              <a:gs pos="100000">
                <a:srgbClr val="FFFFFF">
                  <a:alpha val="0"/>
                </a:srgb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1" name="Rectangle 4"/>
          <p:cNvSpPr>
            <a:spLocks noChangeArrowheads="1"/>
          </p:cNvSpPr>
          <p:nvPr userDrawn="1"/>
        </p:nvSpPr>
        <p:spPr bwMode="auto">
          <a:xfrm flipV="1">
            <a:off x="0" y="3979863"/>
            <a:ext cx="9144000" cy="23812"/>
          </a:xfrm>
          <a:prstGeom prst="rect">
            <a:avLst/>
          </a:prstGeom>
          <a:gradFill rotWithShape="1">
            <a:gsLst>
              <a:gs pos="0">
                <a:srgbClr val="515157"/>
              </a:gs>
              <a:gs pos="100000">
                <a:srgbClr val="FFFFFF">
                  <a:alpha val="0"/>
                </a:srgb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Tree>
  </p:cSld>
  <p:clrMapOvr>
    <a:masterClrMapping/>
  </p:clrMapOvr>
  <p:transition xmlns:p14="http://schemas.microsoft.com/office/powerpoint/2010/main">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244476" y="1600206"/>
            <a:ext cx="2622550" cy="4391025"/>
          </a:xfrm>
        </p:spPr>
        <p:txBody>
          <a:bodyPr/>
          <a:lstStyle>
            <a:lvl1pPr>
              <a:defRPr>
                <a:solidFill>
                  <a:schemeClr val="tx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524" y="1600200"/>
            <a:ext cx="2593975" cy="4362450"/>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9" y="1600207"/>
            <a:ext cx="2633662" cy="4333875"/>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219457"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3255265"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6273304"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73507867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246972" y="439710"/>
            <a:ext cx="8567244" cy="838200"/>
          </a:xfrm>
        </p:spPr>
        <p:txBody>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67" y="1476375"/>
            <a:ext cx="8439461" cy="4305300"/>
          </a:xfrm>
        </p:spPr>
        <p:txBody>
          <a:bodyPr anchor="ctr" anchorCtr="1"/>
          <a:lstStyle>
            <a:lvl1pPr>
              <a:buNone/>
              <a:defRPr>
                <a:latin typeface="+mj-lt"/>
              </a:defRPr>
            </a:lvl1pPr>
          </a:lstStyle>
          <a:p>
            <a:r>
              <a:rPr lang="en-US" dirty="0" smtClean="0"/>
              <a:t>Click icon to add chart</a:t>
            </a:r>
            <a:endParaRPr lang="en-US" dirty="0"/>
          </a:p>
        </p:txBody>
      </p:sp>
      <p:sp>
        <p:nvSpPr>
          <p:cNvPr id="4" name="Text Placeholder 9"/>
          <p:cNvSpPr>
            <a:spLocks noGrp="1"/>
          </p:cNvSpPr>
          <p:nvPr>
            <p:ph type="body" sz="quarter" idx="11" hasCustomPrompt="1"/>
          </p:nvPr>
        </p:nvSpPr>
        <p:spPr>
          <a:xfrm>
            <a:off x="249467" y="6062214"/>
            <a:ext cx="7461250" cy="276999"/>
          </a:xfrm>
        </p:spPr>
        <p:txBody>
          <a:bodyPr wrap="square" anchor="b" anchorCtr="0">
            <a:noAutofit/>
          </a:bodyPr>
          <a:lstStyle>
            <a:lvl1pPr algn="l" defTabSz="804863">
              <a:lnSpc>
                <a:spcPct val="100000"/>
              </a:lnSpc>
              <a:spcBef>
                <a:spcPct val="50000"/>
              </a:spcBef>
              <a:buNone/>
              <a:defRPr sz="1200">
                <a:solidFill>
                  <a:schemeClr val="bg1">
                    <a:lumMod val="50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124119133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90" y="1600200"/>
            <a:ext cx="4005072" cy="3749040"/>
          </a:xfrm>
        </p:spPr>
        <p:txBody>
          <a:bodyPr anchor="ctr" anchorCtr="0">
            <a:noAutofit/>
          </a:bodyPr>
          <a:lstStyle>
            <a:lvl1pPr marL="0" indent="0">
              <a:buFontTx/>
              <a:buNone/>
              <a:defRPr sz="2400" baseline="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3" y="1947672"/>
            <a:ext cx="3429000"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84687270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75728610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65202" y="5842735"/>
            <a:ext cx="8112126" cy="384175"/>
          </a:xfrm>
        </p:spPr>
        <p:txBody>
          <a:bodyPr anchor="b" anchorCtr="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latin typeface="Arial"/>
            </a:endParaRPr>
          </a:p>
        </p:txBody>
      </p:sp>
      <p:sp>
        <p:nvSpPr>
          <p:cNvPr id="2" name="Title 1"/>
          <p:cNvSpPr>
            <a:spLocks noGrp="1"/>
          </p:cNvSpPr>
          <p:nvPr>
            <p:ph type="ctrTitle" hasCustomPrompt="1"/>
          </p:nvPr>
        </p:nvSpPr>
        <p:spPr>
          <a:xfrm>
            <a:off x="219458" y="649224"/>
            <a:ext cx="8112125" cy="4480560"/>
          </a:xfrm>
        </p:spPr>
        <p:txBody>
          <a:bodyPr/>
          <a:lstStyle>
            <a:lvl1pPr marL="233363" indent="-233363" algn="l" defTabSz="914400" rtl="0" eaLnBrk="1" latinLnBrk="0" hangingPunct="1">
              <a:lnSpc>
                <a:spcPct val="80000"/>
              </a:lnSpc>
              <a:spcBef>
                <a:spcPct val="0"/>
              </a:spcBef>
              <a:buClr>
                <a:schemeClr val="tx1"/>
              </a:buClr>
              <a:buFont typeface="Arial" pitchFamily="34" charset="0"/>
              <a:buChar char="“"/>
              <a:defRPr lang="en-US" sz="54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Presentation Title Goes Here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latin typeface="Arial"/>
            </a:endParaRPr>
          </a:p>
        </p:txBody>
      </p:sp>
    </p:spTree>
    <p:extLst>
      <p:ext uri="{BB962C8B-B14F-4D97-AF65-F5344CB8AC3E}">
        <p14:creationId xmlns:p14="http://schemas.microsoft.com/office/powerpoint/2010/main" val="70528425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3" name="Rectangle 2"/>
          <p:cNvSpPr/>
          <p:nvPr/>
        </p:nvSpPr>
        <p:spPr>
          <a:xfrm flipV="1">
            <a:off x="217358" y="6355928"/>
            <a:ext cx="8694295"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310896"/>
            <a:ext cx="3895344" cy="6208776"/>
          </a:xfrm>
        </p:spPr>
        <p:txBody>
          <a:bodyPr anchor="ctr" anchorCtr="0">
            <a:noAutofit/>
          </a:bodyPr>
          <a:lstStyle>
            <a:lvl1pPr marL="0" indent="0">
              <a:buFontTx/>
              <a:buNone/>
              <a:defRPr sz="2000" baseline="0">
                <a:solidFill>
                  <a:schemeClr val="tx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userDrawn="1"/>
        </p:nvPicPr>
        <p:blipFill>
          <a:blip r:embed="rId2" cstate="print"/>
          <a:stretch>
            <a:fillRect/>
          </a:stretch>
        </p:blipFill>
        <p:spPr>
          <a:xfrm>
            <a:off x="4441977" y="777667"/>
            <a:ext cx="89319" cy="5287676"/>
          </a:xfrm>
          <a:prstGeom prst="rect">
            <a:avLst/>
          </a:prstGeom>
          <a:noFill/>
          <a:ln>
            <a:noFill/>
          </a:ln>
        </p:spPr>
      </p:pic>
    </p:spTree>
    <p:extLst>
      <p:ext uri="{BB962C8B-B14F-4D97-AF65-F5344CB8AC3E}">
        <p14:creationId xmlns:p14="http://schemas.microsoft.com/office/powerpoint/2010/main" val="154085110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xmlns:p14="http://schemas.microsoft.com/office/powerpoint/2010/mai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310896"/>
            <a:ext cx="3895344" cy="6208776"/>
          </a:xfrm>
        </p:spPr>
        <p:txBody>
          <a:bodyPr anchor="ctr" anchorCtr="0">
            <a:noAutofit/>
          </a:bodyPr>
          <a:lstStyle>
            <a:lvl1pPr marL="0" indent="0">
              <a:buFontTx/>
              <a:buNone/>
              <a:defRPr sz="2000" baseline="0">
                <a:solidFill>
                  <a:schemeClr val="tx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307098907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432" y="4279492"/>
            <a:ext cx="4684867" cy="384175"/>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userDrawn="1"/>
        </p:nvGrpSpPr>
        <p:grpSpPr>
          <a:xfrm>
            <a:off x="341363" y="311250"/>
            <a:ext cx="908367" cy="480227"/>
            <a:chOff x="609600" y="528537"/>
            <a:chExt cx="1444734" cy="763789"/>
          </a:xfrm>
          <a:gradFill flip="none" rotWithShape="1">
            <a:gsLst>
              <a:gs pos="11000">
                <a:schemeClr val="accent2"/>
              </a:gs>
              <a:gs pos="100000">
                <a:schemeClr val="accent5"/>
              </a:gs>
            </a:gsLst>
            <a:lin ang="2700000" scaled="1"/>
            <a:tileRect/>
          </a:gra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latin typeface="Arial"/>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latin typeface="Arial"/>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latin typeface="Arial"/>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latin typeface="Arial"/>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latin typeface="Arial"/>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latin typeface="Arial"/>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latin typeface="Arial"/>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latin typeface="Arial"/>
              </a:endParaRPr>
            </a:p>
          </p:txBody>
        </p:sp>
      </p:gr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latin typeface="Arial"/>
            </a:endParaRPr>
          </a:p>
        </p:txBody>
      </p:sp>
      <p:sp>
        <p:nvSpPr>
          <p:cNvPr id="2" name="Title 1"/>
          <p:cNvSpPr>
            <a:spLocks noGrp="1"/>
          </p:cNvSpPr>
          <p:nvPr>
            <p:ph type="ctrTitle" hasCustomPrompt="1"/>
          </p:nvPr>
        </p:nvSpPr>
        <p:spPr>
          <a:xfrm>
            <a:off x="208743" y="3282696"/>
            <a:ext cx="4712557"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latin typeface="Arial"/>
            </a:endParaRPr>
          </a:p>
        </p:txBody>
      </p:sp>
      <p:sp>
        <p:nvSpPr>
          <p:cNvPr id="31" name="Picture Placeholder 30"/>
          <p:cNvSpPr>
            <a:spLocks noGrp="1"/>
          </p:cNvSpPr>
          <p:nvPr>
            <p:ph type="pic" sz="quarter" idx="10" hasCustomPrompt="1"/>
          </p:nvPr>
        </p:nvSpPr>
        <p:spPr>
          <a:xfrm>
            <a:off x="5540425" y="1917700"/>
            <a:ext cx="2676525" cy="2889250"/>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143116163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30" name="Rectangle 29"/>
          <p:cNvSpPr/>
          <p:nvPr/>
        </p:nvSpPr>
        <p:spPr>
          <a:xfrm>
            <a:off x="-12699" y="6141820"/>
            <a:ext cx="9156700" cy="7162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699" y="0"/>
            <a:ext cx="9156700" cy="6858000"/>
          </a:xfrm>
          <a:prstGeom prst="rect">
            <a:avLst/>
          </a:prstGeom>
          <a:noFill/>
        </p:spPr>
      </p:pic>
      <p:sp>
        <p:nvSpPr>
          <p:cNvPr id="9" name="Rounded Rectangle 8"/>
          <p:cNvSpPr/>
          <p:nvPr userDrawn="1"/>
        </p:nvSpPr>
        <p:spPr>
          <a:xfrm>
            <a:off x="1823499" y="-3578087"/>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10" name="Rounded Rectangle 9"/>
          <p:cNvSpPr/>
          <p:nvPr userDrawn="1"/>
        </p:nvSpPr>
        <p:spPr>
          <a:xfrm>
            <a:off x="0" y="-645215"/>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11" name="Rounded Rectangle 10"/>
          <p:cNvSpPr/>
          <p:nvPr userDrawn="1"/>
        </p:nvSpPr>
        <p:spPr>
          <a:xfrm rot="10800000">
            <a:off x="1013792" y="-64521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12" name="Rounded Rectangle 11"/>
          <p:cNvSpPr/>
          <p:nvPr/>
        </p:nvSpPr>
        <p:spPr>
          <a:xfrm>
            <a:off x="6375620" y="17111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13" name="Rounded Rectangle 12"/>
          <p:cNvSpPr/>
          <p:nvPr/>
        </p:nvSpPr>
        <p:spPr>
          <a:xfrm>
            <a:off x="8105452" y="8348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14" name="Rounded Rectangle 13"/>
          <p:cNvSpPr/>
          <p:nvPr/>
        </p:nvSpPr>
        <p:spPr>
          <a:xfrm rot="10800000">
            <a:off x="3036073" y="-3377648"/>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2" name="Title 1"/>
          <p:cNvSpPr>
            <a:spLocks noGrp="1"/>
          </p:cNvSpPr>
          <p:nvPr>
            <p:ph type="title" hasCustomPrompt="1"/>
          </p:nvPr>
        </p:nvSpPr>
        <p:spPr>
          <a:xfrm>
            <a:off x="237745" y="484732"/>
            <a:ext cx="8755128" cy="4372131"/>
          </a:xfrm>
        </p:spPr>
        <p:txBody>
          <a:bodyPr anchor="b" anchorCtr="0"/>
          <a:lstStyle>
            <a:lvl1pPr marL="228600" indent="-228600">
              <a:buFont typeface="Arial" pitchFamily="34" charset="0"/>
              <a:buChar char="“"/>
              <a:defRPr sz="60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28" name="Rectangle 5"/>
          <p:cNvSpPr>
            <a:spLocks noChangeArrowheads="1"/>
          </p:cNvSpPr>
          <p:nvPr/>
        </p:nvSpPr>
        <p:spPr bwMode="ltGray">
          <a:xfrm>
            <a:off x="7762659" y="65846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19" name="Rectangle 5"/>
          <p:cNvSpPr>
            <a:spLocks noChangeArrowheads="1"/>
          </p:cNvSpPr>
          <p:nvPr userDrawn="1"/>
        </p:nvSpPr>
        <p:spPr bwMode="ltGray">
          <a:xfrm>
            <a:off x="7762659" y="65846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7" name="Text Placeholder 4"/>
          <p:cNvSpPr>
            <a:spLocks noGrp="1"/>
          </p:cNvSpPr>
          <p:nvPr>
            <p:ph type="body" sz="quarter" idx="11" hasCustomPrompt="1"/>
          </p:nvPr>
        </p:nvSpPr>
        <p:spPr>
          <a:xfrm>
            <a:off x="460249" y="5358903"/>
            <a:ext cx="8574685" cy="614362"/>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251422" y="65863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22" name="Rectangle 7"/>
          <p:cNvSpPr>
            <a:spLocks noChangeArrowheads="1"/>
          </p:cNvSpPr>
          <p:nvPr userDrawn="1"/>
        </p:nvSpPr>
        <p:spPr bwMode="ltGray">
          <a:xfrm>
            <a:off x="8640569" y="658050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397528824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xmlns:p14="http://schemas.microsoft.com/office/powerpoint/2010/mai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699" y="0"/>
            <a:ext cx="9156700" cy="6858000"/>
          </a:xfrm>
          <a:prstGeom prst="rect">
            <a:avLst/>
          </a:prstGeom>
          <a:noFill/>
        </p:spPr>
      </p:pic>
      <p:sp>
        <p:nvSpPr>
          <p:cNvPr id="29" name="Rectangle 28"/>
          <p:cNvSpPr/>
          <p:nvPr/>
        </p:nvSpPr>
        <p:spPr>
          <a:xfrm>
            <a:off x="1891876" y="795528"/>
            <a:ext cx="5349240"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23" name="Rectangle 22"/>
          <p:cNvSpPr/>
          <p:nvPr userDrawn="1"/>
        </p:nvSpPr>
        <p:spPr>
          <a:xfrm>
            <a:off x="1891875" y="4794352"/>
            <a:ext cx="5347552"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26" name="Picture Placeholder 25"/>
          <p:cNvSpPr>
            <a:spLocks noGrp="1"/>
          </p:cNvSpPr>
          <p:nvPr>
            <p:ph type="pic" sz="quarter" idx="10" hasCustomPrompt="1"/>
          </p:nvPr>
        </p:nvSpPr>
        <p:spPr>
          <a:xfrm>
            <a:off x="1900238" y="795528"/>
            <a:ext cx="5329238"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065871" y="4873438"/>
            <a:ext cx="5074070" cy="838200"/>
          </a:xfrm>
        </p:spPr>
        <p:txBody>
          <a:bodyPr anchor="ctr"/>
          <a:lstStyle>
            <a:lvl1pPr>
              <a:defRPr sz="2600">
                <a:latin typeface="+mj-lt"/>
              </a:defRPr>
            </a:lvl1pPr>
          </a:lstStyle>
          <a:p>
            <a:r>
              <a:rPr lang="en-US" smtClean="0"/>
              <a:t>Click to edit Master title style</a:t>
            </a:r>
            <a:endParaRPr lang="en-US" dirty="0"/>
          </a:p>
        </p:txBody>
      </p:sp>
      <p:sp>
        <p:nvSpPr>
          <p:cNvPr id="7" name="Rectangle 5"/>
          <p:cNvSpPr>
            <a:spLocks noChangeArrowheads="1"/>
          </p:cNvSpPr>
          <p:nvPr userDrawn="1"/>
        </p:nvSpPr>
        <p:spPr bwMode="ltGray">
          <a:xfrm>
            <a:off x="7762659" y="65846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8" name="Rectangle 5"/>
          <p:cNvSpPr>
            <a:spLocks noChangeArrowheads="1"/>
          </p:cNvSpPr>
          <p:nvPr userDrawn="1"/>
        </p:nvSpPr>
        <p:spPr bwMode="ltGray">
          <a:xfrm>
            <a:off x="7762659" y="65846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9" name="Rectangle 4"/>
          <p:cNvSpPr>
            <a:spLocks noChangeArrowheads="1"/>
          </p:cNvSpPr>
          <p:nvPr userDrawn="1"/>
        </p:nvSpPr>
        <p:spPr bwMode="ltGray">
          <a:xfrm>
            <a:off x="251422" y="65863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10" name="Rectangle 7"/>
          <p:cNvSpPr>
            <a:spLocks noChangeArrowheads="1"/>
          </p:cNvSpPr>
          <p:nvPr userDrawn="1"/>
        </p:nvSpPr>
        <p:spPr bwMode="ltGray">
          <a:xfrm>
            <a:off x="8640569" y="658050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420688676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losing Slide">
    <p:spTree>
      <p:nvGrpSpPr>
        <p:cNvPr id="1" name=""/>
        <p:cNvGrpSpPr/>
        <p:nvPr/>
      </p:nvGrpSpPr>
      <p:grpSpPr>
        <a:xfrm>
          <a:off x="0" y="0"/>
          <a:ext cx="0" cy="0"/>
          <a:chOff x="0" y="0"/>
          <a:chExt cx="0" cy="0"/>
        </a:xfrm>
      </p:grpSpPr>
      <p:pic>
        <p:nvPicPr>
          <p:cNvPr id="13" name="Picture 12" descr="Cisco_Logo_rgb_large2"/>
          <p:cNvPicPr>
            <a:picLocks noChangeAspect="1" noChangeArrowheads="1"/>
          </p:cNvPicPr>
          <p:nvPr userDrawn="1"/>
        </p:nvPicPr>
        <p:blipFill>
          <a:blip r:embed="rId2" cstate="print"/>
          <a:srcRect/>
          <a:stretch>
            <a:fillRect/>
          </a:stretch>
        </p:blipFill>
        <p:spPr bwMode="black">
          <a:xfrm>
            <a:off x="2803525" y="2420938"/>
            <a:ext cx="3529013" cy="1857375"/>
          </a:xfrm>
          <a:prstGeom prst="rect">
            <a:avLst/>
          </a:prstGeom>
          <a:noFill/>
        </p:spPr>
      </p:pic>
    </p:spTree>
  </p:cSld>
  <p:clrMapOvr>
    <a:masterClrMapping/>
  </p:clrMapOvr>
  <p:transition xmlns:p14="http://schemas.microsoft.com/office/powerpoint/2010/main">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699" y="0"/>
            <a:ext cx="9156700" cy="6858000"/>
          </a:xfrm>
          <a:prstGeom prst="rect">
            <a:avLst/>
          </a:prstGeom>
          <a:noFill/>
        </p:spPr>
      </p:pic>
      <p:sp>
        <p:nvSpPr>
          <p:cNvPr id="32" name="Rectangle 31"/>
          <p:cNvSpPr/>
          <p:nvPr/>
        </p:nvSpPr>
        <p:spPr>
          <a:xfrm>
            <a:off x="338329" y="310896"/>
            <a:ext cx="3273552"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26" name="Picture Placeholder 25"/>
          <p:cNvSpPr>
            <a:spLocks noGrp="1"/>
          </p:cNvSpPr>
          <p:nvPr>
            <p:ph type="pic" sz="quarter" idx="10" hasCustomPrompt="1"/>
          </p:nvPr>
        </p:nvSpPr>
        <p:spPr>
          <a:xfrm>
            <a:off x="338329" y="310896"/>
            <a:ext cx="3273552"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229703" y="3429000"/>
            <a:ext cx="7009298" cy="1421928"/>
          </a:xfrm>
        </p:spPr>
        <p:txBody>
          <a:bodyPr anchor="t">
            <a:no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
        <p:nvSpPr>
          <p:cNvPr id="6" name="Rectangle 5"/>
          <p:cNvSpPr>
            <a:spLocks noChangeArrowheads="1"/>
          </p:cNvSpPr>
          <p:nvPr userDrawn="1"/>
        </p:nvSpPr>
        <p:spPr bwMode="ltGray">
          <a:xfrm>
            <a:off x="7762659" y="65846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7" name="Rectangle 5"/>
          <p:cNvSpPr>
            <a:spLocks noChangeArrowheads="1"/>
          </p:cNvSpPr>
          <p:nvPr userDrawn="1"/>
        </p:nvSpPr>
        <p:spPr bwMode="ltGray">
          <a:xfrm>
            <a:off x="7762659" y="65846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8" name="Rectangle 4"/>
          <p:cNvSpPr>
            <a:spLocks noChangeArrowheads="1"/>
          </p:cNvSpPr>
          <p:nvPr userDrawn="1"/>
        </p:nvSpPr>
        <p:spPr bwMode="ltGray">
          <a:xfrm>
            <a:off x="251422" y="65863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10" name="Rectangle 7"/>
          <p:cNvSpPr>
            <a:spLocks noChangeArrowheads="1"/>
          </p:cNvSpPr>
          <p:nvPr userDrawn="1"/>
        </p:nvSpPr>
        <p:spPr bwMode="ltGray">
          <a:xfrm>
            <a:off x="8640569" y="658050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168936403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699" y="0"/>
            <a:ext cx="9156700" cy="6858000"/>
          </a:xfrm>
          <a:prstGeom prst="rect">
            <a:avLst/>
          </a:prstGeom>
          <a:noFill/>
        </p:spPr>
      </p:pic>
      <p:sp>
        <p:nvSpPr>
          <p:cNvPr id="40" name="Rectangle 39"/>
          <p:cNvSpPr/>
          <p:nvPr/>
        </p:nvSpPr>
        <p:spPr>
          <a:xfrm>
            <a:off x="4992624" y="859536"/>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26" name="Picture Placeholder 25"/>
          <p:cNvSpPr>
            <a:spLocks noGrp="1"/>
          </p:cNvSpPr>
          <p:nvPr>
            <p:ph type="pic" sz="quarter" idx="10" hasCustomPrompt="1"/>
          </p:nvPr>
        </p:nvSpPr>
        <p:spPr>
          <a:xfrm>
            <a:off x="4992624" y="859536"/>
            <a:ext cx="3630168"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229703" y="729072"/>
            <a:ext cx="4349918" cy="1089529"/>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
        <p:nvSpPr>
          <p:cNvPr id="6" name="Rectangle 5"/>
          <p:cNvSpPr>
            <a:spLocks noChangeArrowheads="1"/>
          </p:cNvSpPr>
          <p:nvPr userDrawn="1"/>
        </p:nvSpPr>
        <p:spPr bwMode="ltGray">
          <a:xfrm>
            <a:off x="7762659" y="65846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7" name="Rectangle 5"/>
          <p:cNvSpPr>
            <a:spLocks noChangeArrowheads="1"/>
          </p:cNvSpPr>
          <p:nvPr userDrawn="1"/>
        </p:nvSpPr>
        <p:spPr bwMode="ltGray">
          <a:xfrm>
            <a:off x="7762659" y="65846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8" name="Rectangle 4"/>
          <p:cNvSpPr>
            <a:spLocks noChangeArrowheads="1"/>
          </p:cNvSpPr>
          <p:nvPr userDrawn="1"/>
        </p:nvSpPr>
        <p:spPr bwMode="ltGray">
          <a:xfrm>
            <a:off x="251422" y="65863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10" name="Rectangle 7"/>
          <p:cNvSpPr>
            <a:spLocks noChangeArrowheads="1"/>
          </p:cNvSpPr>
          <p:nvPr userDrawn="1"/>
        </p:nvSpPr>
        <p:spPr bwMode="ltGray">
          <a:xfrm>
            <a:off x="8640569" y="658050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416873482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699" y="0"/>
            <a:ext cx="9156700" cy="6858000"/>
          </a:xfrm>
          <a:prstGeom prst="rect">
            <a:avLst/>
          </a:prstGeom>
          <a:noFill/>
        </p:spPr>
      </p:pic>
      <p:sp>
        <p:nvSpPr>
          <p:cNvPr id="48" name="Rectangle 47"/>
          <p:cNvSpPr/>
          <p:nvPr/>
        </p:nvSpPr>
        <p:spPr>
          <a:xfrm>
            <a:off x="3668714" y="311149"/>
            <a:ext cx="32681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49" name="Picture Placeholder 25"/>
          <p:cNvSpPr>
            <a:spLocks noGrp="1"/>
          </p:cNvSpPr>
          <p:nvPr>
            <p:ph type="pic" sz="quarter" idx="11" hasCustomPrompt="1"/>
          </p:nvPr>
        </p:nvSpPr>
        <p:spPr>
          <a:xfrm>
            <a:off x="3669039" y="311149"/>
            <a:ext cx="326786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334964" y="311149"/>
            <a:ext cx="3258612"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26" name="Picture Placeholder 25"/>
          <p:cNvSpPr>
            <a:spLocks noGrp="1"/>
          </p:cNvSpPr>
          <p:nvPr>
            <p:ph type="pic" sz="quarter" idx="10" hasCustomPrompt="1"/>
          </p:nvPr>
        </p:nvSpPr>
        <p:spPr>
          <a:xfrm>
            <a:off x="320826" y="311149"/>
            <a:ext cx="327275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7011988" y="311151"/>
            <a:ext cx="1806574"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51" name="Picture Placeholder 25"/>
          <p:cNvSpPr>
            <a:spLocks noGrp="1"/>
          </p:cNvSpPr>
          <p:nvPr>
            <p:ph type="pic" sz="quarter" idx="12" hasCustomPrompt="1"/>
          </p:nvPr>
        </p:nvSpPr>
        <p:spPr>
          <a:xfrm>
            <a:off x="7012038" y="311151"/>
            <a:ext cx="1806573"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335012" y="3028951"/>
            <a:ext cx="2501965"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53" name="Picture Placeholder 25"/>
          <p:cNvSpPr>
            <a:spLocks noGrp="1"/>
          </p:cNvSpPr>
          <p:nvPr>
            <p:ph type="pic" sz="quarter" idx="13" hasCustomPrompt="1"/>
          </p:nvPr>
        </p:nvSpPr>
        <p:spPr>
          <a:xfrm>
            <a:off x="320824" y="3028951"/>
            <a:ext cx="2516104"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77" y="3028951"/>
            <a:ext cx="4025374"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55" name="Picture Placeholder 25"/>
          <p:cNvSpPr>
            <a:spLocks noGrp="1"/>
          </p:cNvSpPr>
          <p:nvPr>
            <p:ph type="pic" sz="quarter" idx="14" hasCustomPrompt="1"/>
          </p:nvPr>
        </p:nvSpPr>
        <p:spPr>
          <a:xfrm>
            <a:off x="2908334" y="3028951"/>
            <a:ext cx="402851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7011988" y="1683757"/>
            <a:ext cx="1806574"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57" name="Picture Placeholder 25"/>
          <p:cNvSpPr>
            <a:spLocks noGrp="1"/>
          </p:cNvSpPr>
          <p:nvPr>
            <p:ph type="pic" sz="quarter" idx="15" hasCustomPrompt="1"/>
          </p:nvPr>
        </p:nvSpPr>
        <p:spPr>
          <a:xfrm>
            <a:off x="7012038" y="1676400"/>
            <a:ext cx="1806573"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7011988" y="5183060"/>
            <a:ext cx="1806574"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59" name="Picture Placeholder 25"/>
          <p:cNvSpPr>
            <a:spLocks noGrp="1"/>
          </p:cNvSpPr>
          <p:nvPr>
            <p:ph type="pic" sz="quarter" idx="16" hasCustomPrompt="1"/>
          </p:nvPr>
        </p:nvSpPr>
        <p:spPr>
          <a:xfrm>
            <a:off x="7012038" y="5183060"/>
            <a:ext cx="1806573"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17" name="Rectangle 5"/>
          <p:cNvSpPr>
            <a:spLocks noChangeArrowheads="1"/>
          </p:cNvSpPr>
          <p:nvPr userDrawn="1"/>
        </p:nvSpPr>
        <p:spPr bwMode="ltGray">
          <a:xfrm>
            <a:off x="7762659" y="65846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18" name="Rectangle 5"/>
          <p:cNvSpPr>
            <a:spLocks noChangeArrowheads="1"/>
          </p:cNvSpPr>
          <p:nvPr userDrawn="1"/>
        </p:nvSpPr>
        <p:spPr bwMode="ltGray">
          <a:xfrm>
            <a:off x="7762659" y="65846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20" name="Rectangle 4"/>
          <p:cNvSpPr>
            <a:spLocks noChangeArrowheads="1"/>
          </p:cNvSpPr>
          <p:nvPr userDrawn="1"/>
        </p:nvSpPr>
        <p:spPr bwMode="ltGray">
          <a:xfrm>
            <a:off x="251422" y="65863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21" name="Rectangle 7"/>
          <p:cNvSpPr>
            <a:spLocks noChangeArrowheads="1"/>
          </p:cNvSpPr>
          <p:nvPr userDrawn="1"/>
        </p:nvSpPr>
        <p:spPr bwMode="ltGray">
          <a:xfrm>
            <a:off x="8640569" y="658050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117488945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Large photo with bottom bar">
    <p:spTree>
      <p:nvGrpSpPr>
        <p:cNvPr id="1" name=""/>
        <p:cNvGrpSpPr/>
        <p:nvPr/>
      </p:nvGrpSpPr>
      <p:grpSpPr>
        <a:xfrm>
          <a:off x="0" y="0"/>
          <a:ext cx="0" cy="0"/>
          <a:chOff x="0" y="0"/>
          <a:chExt cx="0" cy="0"/>
        </a:xfrm>
      </p:grpSpPr>
      <p:sp>
        <p:nvSpPr>
          <p:cNvPr id="7" name="Rectangle 6"/>
          <p:cNvSpPr/>
          <p:nvPr/>
        </p:nvSpPr>
        <p:spPr>
          <a:xfrm>
            <a:off x="338328" y="310896"/>
            <a:ext cx="8476488" cy="607539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5" name="Picture Placeholder 4"/>
          <p:cNvSpPr>
            <a:spLocks noGrp="1"/>
          </p:cNvSpPr>
          <p:nvPr>
            <p:ph type="pic" sz="quarter" idx="10" hasCustomPrompt="1"/>
          </p:nvPr>
        </p:nvSpPr>
        <p:spPr>
          <a:xfrm>
            <a:off x="333424" y="310996"/>
            <a:ext cx="8474869" cy="6054185"/>
          </a:xfrm>
          <a:ln>
            <a:solidFill>
              <a:schemeClr val="bg2"/>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userDrawn="1"/>
        </p:nvPicPr>
        <p:blipFill>
          <a:blip r:embed="rId2" cstate="print"/>
          <a:stretch>
            <a:fillRect/>
          </a:stretch>
        </p:blipFill>
        <p:spPr>
          <a:xfrm>
            <a:off x="333376" y="6374862"/>
            <a:ext cx="8477250" cy="171450"/>
          </a:xfrm>
          <a:prstGeom prst="rect">
            <a:avLst/>
          </a:prstGeom>
        </p:spPr>
      </p:pic>
      <p:sp>
        <p:nvSpPr>
          <p:cNvPr id="11" name="Rectangle 5"/>
          <p:cNvSpPr>
            <a:spLocks noChangeArrowheads="1"/>
          </p:cNvSpPr>
          <p:nvPr userDrawn="1"/>
        </p:nvSpPr>
        <p:spPr bwMode="ltGray">
          <a:xfrm>
            <a:off x="7789662" y="6584612"/>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8" name="Rectangle 4"/>
          <p:cNvSpPr>
            <a:spLocks noChangeArrowheads="1"/>
          </p:cNvSpPr>
          <p:nvPr userDrawn="1"/>
        </p:nvSpPr>
        <p:spPr bwMode="ltGray">
          <a:xfrm>
            <a:off x="251422" y="65863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0" name="Rectangle 7"/>
          <p:cNvSpPr>
            <a:spLocks noChangeArrowheads="1"/>
          </p:cNvSpPr>
          <p:nvPr userDrawn="1"/>
        </p:nvSpPr>
        <p:spPr bwMode="ltGray">
          <a:xfrm>
            <a:off x="8640569" y="658050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100445246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132267059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699" y="0"/>
            <a:ext cx="9156700" cy="6858000"/>
          </a:xfrm>
          <a:prstGeom prst="rect">
            <a:avLst/>
          </a:prstGeom>
          <a:noFill/>
        </p:spPr>
      </p:pic>
      <p:sp>
        <p:nvSpPr>
          <p:cNvPr id="22" name="Rectangle 21"/>
          <p:cNvSpPr/>
          <p:nvPr userDrawn="1"/>
        </p:nvSpPr>
        <p:spPr>
          <a:xfrm>
            <a:off x="0" y="0"/>
            <a:ext cx="9144000"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nvGrpSpPr>
          <p:cNvPr id="2" name="Group 3"/>
          <p:cNvGrpSpPr/>
          <p:nvPr userDrawn="1"/>
        </p:nvGrpSpPr>
        <p:grpSpPr>
          <a:xfrm>
            <a:off x="341363" y="6124575"/>
            <a:ext cx="787133" cy="416134"/>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latin typeface="Arial"/>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latin typeface="Arial"/>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latin typeface="Arial"/>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latin typeface="Arial"/>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latin typeface="Arial"/>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latin typeface="Arial"/>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latin typeface="Arial"/>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latin typeface="Arial"/>
              </a:endParaRPr>
            </a:p>
          </p:txBody>
        </p:sp>
      </p:grpSp>
      <p:sp>
        <p:nvSpPr>
          <p:cNvPr id="21" name="Media Placeholder 20"/>
          <p:cNvSpPr>
            <a:spLocks noGrp="1"/>
          </p:cNvSpPr>
          <p:nvPr>
            <p:ph type="media" sz="quarter" idx="10" hasCustomPrompt="1"/>
          </p:nvPr>
        </p:nvSpPr>
        <p:spPr>
          <a:xfrm>
            <a:off x="2639917" y="778669"/>
            <a:ext cx="5897880"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254844206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699" y="0"/>
            <a:ext cx="9156700" cy="6858000"/>
          </a:xfrm>
          <a:prstGeom prst="rect">
            <a:avLst/>
          </a:prstGeom>
          <a:noFill/>
        </p:spPr>
      </p:pic>
      <p:sp>
        <p:nvSpPr>
          <p:cNvPr id="4" name="Rectangle 5"/>
          <p:cNvSpPr>
            <a:spLocks noChangeArrowheads="1"/>
          </p:cNvSpPr>
          <p:nvPr userDrawn="1"/>
        </p:nvSpPr>
        <p:spPr bwMode="ltGray">
          <a:xfrm>
            <a:off x="7762659" y="65846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5" name="Rectangle 5"/>
          <p:cNvSpPr>
            <a:spLocks noChangeArrowheads="1"/>
          </p:cNvSpPr>
          <p:nvPr userDrawn="1"/>
        </p:nvSpPr>
        <p:spPr bwMode="ltGray">
          <a:xfrm>
            <a:off x="7762659" y="65846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6" name="Rectangle 4"/>
          <p:cNvSpPr>
            <a:spLocks noChangeArrowheads="1"/>
          </p:cNvSpPr>
          <p:nvPr userDrawn="1"/>
        </p:nvSpPr>
        <p:spPr bwMode="ltGray">
          <a:xfrm>
            <a:off x="251422" y="65863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2011 Cisco and/or its affiliates. All rights reserved.</a:t>
            </a:r>
            <a:endParaRPr lang="en-US" sz="600" dirty="0">
              <a:solidFill>
                <a:srgbClr val="FFFFFF"/>
              </a:solidFill>
              <a:latin typeface="Arial"/>
            </a:endParaRPr>
          </a:p>
        </p:txBody>
      </p:sp>
      <p:sp>
        <p:nvSpPr>
          <p:cNvPr id="7" name="Rectangle 7"/>
          <p:cNvSpPr>
            <a:spLocks noChangeArrowheads="1"/>
          </p:cNvSpPr>
          <p:nvPr userDrawn="1"/>
        </p:nvSpPr>
        <p:spPr bwMode="ltGray">
          <a:xfrm>
            <a:off x="8640569" y="658050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13740373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789662" y="6584612"/>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251422" y="65863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6" name="Rectangle 7"/>
          <p:cNvSpPr>
            <a:spLocks noChangeArrowheads="1"/>
          </p:cNvSpPr>
          <p:nvPr userDrawn="1"/>
        </p:nvSpPr>
        <p:spPr bwMode="ltGray">
          <a:xfrm>
            <a:off x="8640569" y="658050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421055841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699" y="0"/>
            <a:ext cx="9156700" cy="6858000"/>
          </a:xfrm>
          <a:prstGeom prst="rect">
            <a:avLst/>
          </a:prstGeom>
          <a:noFill/>
        </p:spPr>
      </p:pic>
      <p:sp>
        <p:nvSpPr>
          <p:cNvPr id="20" name="Rectangle 19"/>
          <p:cNvSpPr>
            <a:spLocks noChangeArrowheads="1"/>
          </p:cNvSpPr>
          <p:nvPr/>
        </p:nvSpPr>
        <p:spPr bwMode="black">
          <a:xfrm>
            <a:off x="4373752" y="5844550"/>
            <a:ext cx="41443" cy="157016"/>
          </a:xfrm>
          <a:prstGeom prst="rect">
            <a:avLst/>
          </a:prstGeom>
          <a:solidFill>
            <a:schemeClr val="bg1"/>
          </a:solidFill>
          <a:ln w="9525">
            <a:noFill/>
            <a:miter lim="800000"/>
            <a:headEnd/>
            <a:tailEnd/>
          </a:ln>
        </p:spPr>
        <p:txBody>
          <a:bodyPr/>
          <a:lstStyle/>
          <a:p>
            <a:endParaRPr lang="en-US" dirty="0">
              <a:solidFill>
                <a:srgbClr val="0096D6"/>
              </a:solidFill>
              <a:latin typeface="Arial"/>
            </a:endParaRPr>
          </a:p>
        </p:txBody>
      </p:sp>
      <p:sp>
        <p:nvSpPr>
          <p:cNvPr id="21" name="Freeform 20"/>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22" name="Freeform 21"/>
          <p:cNvSpPr>
            <a:spLocks/>
          </p:cNvSpPr>
          <p:nvPr/>
        </p:nvSpPr>
        <p:spPr bwMode="black">
          <a:xfrm>
            <a:off x="4200222"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23" name="Freeform 22"/>
          <p:cNvSpPr>
            <a:spLocks noEditPoints="1"/>
          </p:cNvSpPr>
          <p:nvPr userDrawn="1"/>
        </p:nvSpPr>
        <p:spPr bwMode="black">
          <a:xfrm>
            <a:off x="4778541"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24" name="Freeform 23"/>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25" name="Freeform 24"/>
          <p:cNvSpPr>
            <a:spLocks/>
          </p:cNvSpPr>
          <p:nvPr/>
        </p:nvSpPr>
        <p:spPr bwMode="black">
          <a:xfrm>
            <a:off x="4117818"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26" name="Freeform 25"/>
          <p:cNvSpPr>
            <a:spLocks/>
          </p:cNvSpPr>
          <p:nvPr/>
        </p:nvSpPr>
        <p:spPr bwMode="black">
          <a:xfrm>
            <a:off x="4227207"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27" name="Freeform 26"/>
          <p:cNvSpPr>
            <a:spLocks/>
          </p:cNvSpPr>
          <p:nvPr/>
        </p:nvSpPr>
        <p:spPr bwMode="black">
          <a:xfrm>
            <a:off x="4334671" y="55257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28" name="Freeform 27"/>
          <p:cNvSpPr>
            <a:spLocks/>
          </p:cNvSpPr>
          <p:nvPr/>
        </p:nvSpPr>
        <p:spPr bwMode="black">
          <a:xfrm>
            <a:off x="4444060"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29" name="Freeform 28"/>
          <p:cNvSpPr>
            <a:spLocks/>
          </p:cNvSpPr>
          <p:nvPr/>
        </p:nvSpPr>
        <p:spPr bwMode="black">
          <a:xfrm>
            <a:off x="4551088"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30" name="Freeform 29"/>
          <p:cNvSpPr>
            <a:spLocks/>
          </p:cNvSpPr>
          <p:nvPr/>
        </p:nvSpPr>
        <p:spPr bwMode="black">
          <a:xfrm>
            <a:off x="4660477"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31" name="Freeform 30"/>
          <p:cNvSpPr>
            <a:spLocks/>
          </p:cNvSpPr>
          <p:nvPr/>
        </p:nvSpPr>
        <p:spPr bwMode="black">
          <a:xfrm>
            <a:off x="4769868" y="55257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32" name="Freeform 31"/>
          <p:cNvSpPr>
            <a:spLocks/>
          </p:cNvSpPr>
          <p:nvPr/>
        </p:nvSpPr>
        <p:spPr bwMode="black">
          <a:xfrm>
            <a:off x="487732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33" name="Freeform 32"/>
          <p:cNvSpPr>
            <a:spLocks/>
          </p:cNvSpPr>
          <p:nvPr/>
        </p:nvSpPr>
        <p:spPr bwMode="black">
          <a:xfrm>
            <a:off x="4986718"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Tree>
    <p:extLst>
      <p:ext uri="{BB962C8B-B14F-4D97-AF65-F5344CB8AC3E}">
        <p14:creationId xmlns:p14="http://schemas.microsoft.com/office/powerpoint/2010/main" val="147247209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700"/>
                                        <p:tgtEl>
                                          <p:spTgt spid="2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700"/>
                                        <p:tgtEl>
                                          <p:spTgt spid="29"/>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00"/>
                                        <p:tgtEl>
                                          <p:spTgt spid="31"/>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700"/>
                                        <p:tgtEl>
                                          <p:spTgt spid="3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700"/>
                                        <p:tgtEl>
                                          <p:spTgt spid="26"/>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700"/>
                                        <p:tgtEl>
                                          <p:spTgt spid="2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700"/>
                                        <p:tgtEl>
                                          <p:spTgt spid="30"/>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700"/>
                                        <p:tgtEl>
                                          <p:spTgt spid="32"/>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25"/>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27"/>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29"/>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31"/>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33"/>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26"/>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28"/>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30"/>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32"/>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699" y="0"/>
            <a:ext cx="9156700" cy="6858000"/>
          </a:xfrm>
          <a:prstGeom prst="rect">
            <a:avLst/>
          </a:prstGeom>
          <a:noFill/>
        </p:spPr>
      </p:pic>
      <p:sp>
        <p:nvSpPr>
          <p:cNvPr id="20" name="Rectangle 19"/>
          <p:cNvSpPr>
            <a:spLocks noChangeArrowheads="1"/>
          </p:cNvSpPr>
          <p:nvPr userDrawn="1"/>
        </p:nvSpPr>
        <p:spPr bwMode="black">
          <a:xfrm>
            <a:off x="6312989" y="3708611"/>
            <a:ext cx="116616" cy="441827"/>
          </a:xfrm>
          <a:prstGeom prst="rect">
            <a:avLst/>
          </a:prstGeom>
          <a:solidFill>
            <a:schemeClr val="bg1"/>
          </a:solidFill>
          <a:ln w="9525">
            <a:noFill/>
            <a:miter lim="800000"/>
            <a:headEnd/>
            <a:tailEnd/>
          </a:ln>
        </p:spPr>
        <p:txBody>
          <a:bodyPr/>
          <a:lstStyle/>
          <a:p>
            <a:endParaRPr lang="en-US" dirty="0">
              <a:solidFill>
                <a:srgbClr val="0096D6"/>
              </a:solidFill>
              <a:latin typeface="Arial"/>
            </a:endParaRPr>
          </a:p>
        </p:txBody>
      </p:sp>
      <p:sp>
        <p:nvSpPr>
          <p:cNvPr id="21" name="Freeform 20"/>
          <p:cNvSpPr>
            <a:spLocks/>
          </p:cNvSpPr>
          <p:nvPr/>
        </p:nvSpPr>
        <p:spPr bwMode="black">
          <a:xfrm>
            <a:off x="6992342" y="3697606"/>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22" name="Freeform 21"/>
          <p:cNvSpPr>
            <a:spLocks/>
          </p:cNvSpPr>
          <p:nvPr/>
        </p:nvSpPr>
        <p:spPr bwMode="black">
          <a:xfrm>
            <a:off x="5824831" y="3697606"/>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23" name="Freeform 22"/>
          <p:cNvSpPr>
            <a:spLocks noEditPoints="1"/>
          </p:cNvSpPr>
          <p:nvPr/>
        </p:nvSpPr>
        <p:spPr bwMode="black">
          <a:xfrm>
            <a:off x="7452023" y="3697606"/>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24" name="Freeform 23"/>
          <p:cNvSpPr>
            <a:spLocks/>
          </p:cNvSpPr>
          <p:nvPr/>
        </p:nvSpPr>
        <p:spPr bwMode="black">
          <a:xfrm>
            <a:off x="6580118" y="3697606"/>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25" name="Freeform 24"/>
          <p:cNvSpPr>
            <a:spLocks/>
          </p:cNvSpPr>
          <p:nvPr/>
        </p:nvSpPr>
        <p:spPr bwMode="black">
          <a:xfrm>
            <a:off x="5593005"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26" name="Freeform 25"/>
          <p:cNvSpPr>
            <a:spLocks/>
          </p:cNvSpPr>
          <p:nvPr/>
        </p:nvSpPr>
        <p:spPr bwMode="black">
          <a:xfrm>
            <a:off x="5900813" y="29302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27" name="Freeform 26"/>
          <p:cNvSpPr>
            <a:spLocks/>
          </p:cNvSpPr>
          <p:nvPr/>
        </p:nvSpPr>
        <p:spPr bwMode="black">
          <a:xfrm>
            <a:off x="6203203" y="27209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28" name="Freeform 27"/>
          <p:cNvSpPr>
            <a:spLocks/>
          </p:cNvSpPr>
          <p:nvPr/>
        </p:nvSpPr>
        <p:spPr bwMode="black">
          <a:xfrm>
            <a:off x="6511012"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29" name="Freeform 28"/>
          <p:cNvSpPr>
            <a:spLocks/>
          </p:cNvSpPr>
          <p:nvPr/>
        </p:nvSpPr>
        <p:spPr bwMode="black">
          <a:xfrm>
            <a:off x="6811994" y="30825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30" name="Freeform 29"/>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31" name="Freeform 30"/>
          <p:cNvSpPr>
            <a:spLocks/>
          </p:cNvSpPr>
          <p:nvPr/>
        </p:nvSpPr>
        <p:spPr bwMode="black">
          <a:xfrm>
            <a:off x="7427621"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32" name="Freeform 31"/>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33" name="Freeform 32"/>
          <p:cNvSpPr>
            <a:spLocks/>
          </p:cNvSpPr>
          <p:nvPr/>
        </p:nvSpPr>
        <p:spPr bwMode="black">
          <a:xfrm>
            <a:off x="8037815" y="30825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34" name="TextBox 33"/>
          <p:cNvSpPr txBox="1"/>
          <p:nvPr userDrawn="1"/>
        </p:nvSpPr>
        <p:spPr>
          <a:xfrm>
            <a:off x="644691" y="3060588"/>
            <a:ext cx="2468644" cy="646331"/>
          </a:xfrm>
          <a:prstGeom prst="rect">
            <a:avLst/>
          </a:prstGeom>
          <a:noFill/>
        </p:spPr>
        <p:txBody>
          <a:bodyPr wrap="none" rtlCol="0">
            <a:spAutoFit/>
          </a:bodyPr>
          <a:lstStyle/>
          <a:p>
            <a:r>
              <a:rPr lang="en-US" sz="3600" dirty="0" smtClean="0">
                <a:solidFill>
                  <a:srgbClr val="FFFFFF"/>
                </a:solidFill>
                <a:latin typeface="Arial"/>
              </a:rPr>
              <a:t>Thank you.</a:t>
            </a:r>
            <a:endParaRPr lang="en-US" sz="3600" dirty="0">
              <a:solidFill>
                <a:srgbClr val="FFFFFF"/>
              </a:solidFill>
              <a:latin typeface="Arial"/>
            </a:endParaRPr>
          </a:p>
        </p:txBody>
      </p:sp>
    </p:spTree>
    <p:extLst>
      <p:ext uri="{BB962C8B-B14F-4D97-AF65-F5344CB8AC3E}">
        <p14:creationId xmlns:p14="http://schemas.microsoft.com/office/powerpoint/2010/main" val="422452934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00"/>
                                        <p:tgtEl>
                                          <p:spTgt spid="2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00"/>
                                        <p:tgtEl>
                                          <p:spTgt spid="2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700"/>
                                        <p:tgtEl>
                                          <p:spTgt spid="27"/>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700"/>
                                        <p:tgtEl>
                                          <p:spTgt spid="28"/>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00"/>
                                        <p:tgtEl>
                                          <p:spTgt spid="29"/>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700"/>
                                        <p:tgtEl>
                                          <p:spTgt spid="30"/>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00"/>
                                        <p:tgtEl>
                                          <p:spTgt spid="31"/>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700"/>
                                        <p:tgtEl>
                                          <p:spTgt spid="32"/>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700"/>
                                        <p:tgtEl>
                                          <p:spTgt spid="33"/>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25"/>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27"/>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29"/>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31"/>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33"/>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26"/>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28"/>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30"/>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32"/>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700"/>
                                        <p:tgtEl>
                                          <p:spTgt spid="22"/>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00"/>
                                        <p:tgtEl>
                                          <p:spTgt spid="20"/>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700"/>
                                        <p:tgtEl>
                                          <p:spTgt spid="24"/>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700"/>
                                        <p:tgtEl>
                                          <p:spTgt spid="21"/>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4" name="Picture 6331" descr="cisco_badge_grn"/>
          <p:cNvPicPr>
            <a:picLocks noChangeAspect="1" noChangeArrowheads="1"/>
          </p:cNvPicPr>
          <p:nvPr userDrawn="1"/>
        </p:nvPicPr>
        <p:blipFill>
          <a:blip r:embed="rId2" cstate="print"/>
          <a:srcRect/>
          <a:stretch>
            <a:fillRect/>
          </a:stretch>
        </p:blipFill>
        <p:spPr bwMode="auto">
          <a:xfrm>
            <a:off x="7886700" y="230188"/>
            <a:ext cx="1016000" cy="1027112"/>
          </a:xfrm>
          <a:prstGeom prst="rect">
            <a:avLst/>
          </a:prstGeom>
          <a:noFill/>
          <a:ln w="9525">
            <a:noFill/>
            <a:miter lim="800000"/>
            <a:headEnd/>
            <a:tailEnd/>
          </a:ln>
        </p:spPr>
      </p:pic>
    </p:spTree>
  </p:cSld>
  <p:clrMapOvr>
    <a:masterClrMapping/>
  </p:clrMapOvr>
  <p:transition xmlns:p14="http://schemas.microsoft.com/office/powerpoint/2010/main">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print"/>
          <a:srcRect l="1695" r="14438"/>
          <a:stretch>
            <a:fillRect/>
          </a:stretch>
        </p:blipFill>
        <p:spPr>
          <a:xfrm>
            <a:off x="0" y="0"/>
            <a:ext cx="9144000" cy="6858000"/>
          </a:xfrm>
          <a:prstGeom prst="rect">
            <a:avLst/>
          </a:prstGeom>
        </p:spPr>
      </p:pic>
      <p:sp>
        <p:nvSpPr>
          <p:cNvPr id="4" name="Rectangle 3"/>
          <p:cNvSpPr>
            <a:spLocks noChangeArrowheads="1"/>
          </p:cNvSpPr>
          <p:nvPr/>
        </p:nvSpPr>
        <p:spPr bwMode="black">
          <a:xfrm>
            <a:off x="4373752" y="5844550"/>
            <a:ext cx="41443" cy="157016"/>
          </a:xfrm>
          <a:prstGeom prst="rect">
            <a:avLst/>
          </a:prstGeom>
          <a:solidFill>
            <a:schemeClr val="bg1"/>
          </a:solidFill>
          <a:ln w="9525">
            <a:noFill/>
            <a:miter lim="800000"/>
            <a:headEnd/>
            <a:tailEnd/>
          </a:ln>
        </p:spPr>
        <p:txBody>
          <a:bodyPr/>
          <a:lstStyle/>
          <a:p>
            <a:endParaRPr lang="en-US" dirty="0">
              <a:solidFill>
                <a:srgbClr val="0096D6"/>
              </a:solidFill>
              <a:latin typeface="Arial"/>
            </a:endParaRPr>
          </a:p>
        </p:txBody>
      </p:sp>
      <p:sp>
        <p:nvSpPr>
          <p:cNvPr id="5" name="Freeform 4"/>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6" name="Freeform 5"/>
          <p:cNvSpPr>
            <a:spLocks/>
          </p:cNvSpPr>
          <p:nvPr/>
        </p:nvSpPr>
        <p:spPr bwMode="black">
          <a:xfrm>
            <a:off x="4200222"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7" name="Freeform 6"/>
          <p:cNvSpPr>
            <a:spLocks noEditPoints="1"/>
          </p:cNvSpPr>
          <p:nvPr userDrawn="1"/>
        </p:nvSpPr>
        <p:spPr bwMode="black">
          <a:xfrm>
            <a:off x="4778541"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8" name="Freeform 7"/>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9" name="Freeform 8"/>
          <p:cNvSpPr>
            <a:spLocks/>
          </p:cNvSpPr>
          <p:nvPr/>
        </p:nvSpPr>
        <p:spPr bwMode="black">
          <a:xfrm>
            <a:off x="4117818"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10" name="Freeform 9"/>
          <p:cNvSpPr>
            <a:spLocks/>
          </p:cNvSpPr>
          <p:nvPr/>
        </p:nvSpPr>
        <p:spPr bwMode="black">
          <a:xfrm>
            <a:off x="4227207"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11" name="Freeform 10"/>
          <p:cNvSpPr>
            <a:spLocks/>
          </p:cNvSpPr>
          <p:nvPr/>
        </p:nvSpPr>
        <p:spPr bwMode="black">
          <a:xfrm>
            <a:off x="4334671" y="55257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12" name="Freeform 11"/>
          <p:cNvSpPr>
            <a:spLocks/>
          </p:cNvSpPr>
          <p:nvPr/>
        </p:nvSpPr>
        <p:spPr bwMode="black">
          <a:xfrm>
            <a:off x="4444060"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14" name="Freeform 13"/>
          <p:cNvSpPr>
            <a:spLocks/>
          </p:cNvSpPr>
          <p:nvPr/>
        </p:nvSpPr>
        <p:spPr bwMode="black">
          <a:xfrm>
            <a:off x="4551088"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15" name="Freeform 14"/>
          <p:cNvSpPr>
            <a:spLocks/>
          </p:cNvSpPr>
          <p:nvPr/>
        </p:nvSpPr>
        <p:spPr bwMode="black">
          <a:xfrm>
            <a:off x="4660477"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16" name="Freeform 15"/>
          <p:cNvSpPr>
            <a:spLocks/>
          </p:cNvSpPr>
          <p:nvPr/>
        </p:nvSpPr>
        <p:spPr bwMode="black">
          <a:xfrm>
            <a:off x="4769868" y="55257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17" name="Freeform 16"/>
          <p:cNvSpPr>
            <a:spLocks/>
          </p:cNvSpPr>
          <p:nvPr/>
        </p:nvSpPr>
        <p:spPr bwMode="black">
          <a:xfrm>
            <a:off x="487732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18" name="Freeform 17"/>
          <p:cNvSpPr>
            <a:spLocks/>
          </p:cNvSpPr>
          <p:nvPr/>
        </p:nvSpPr>
        <p:spPr bwMode="black">
          <a:xfrm>
            <a:off x="4986718"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Tree>
    <p:extLst>
      <p:ext uri="{BB962C8B-B14F-4D97-AF65-F5344CB8AC3E}">
        <p14:creationId xmlns:p14="http://schemas.microsoft.com/office/powerpoint/2010/main" val="276780751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00"/>
                                        <p:tgtEl>
                                          <p:spTgt spid="20"/>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00"/>
                                        <p:tgtEl>
                                          <p:spTgt spid="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700"/>
                                        <p:tgtEl>
                                          <p:spTgt spid="1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00"/>
                                        <p:tgtEl>
                                          <p:spTgt spid="1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700"/>
                                        <p:tgtEl>
                                          <p:spTgt spid="16"/>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00"/>
                                        <p:tgtEl>
                                          <p:spTgt spid="18"/>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700"/>
                                        <p:tgtEl>
                                          <p:spTgt spid="1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700"/>
                                        <p:tgtEl>
                                          <p:spTgt spid="12"/>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00"/>
                                        <p:tgtEl>
                                          <p:spTgt spid="15"/>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700"/>
                                        <p:tgtEl>
                                          <p:spTgt spid="17"/>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14"/>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16"/>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1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1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12"/>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15"/>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17"/>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700"/>
                                        <p:tgtEl>
                                          <p:spTgt spid="6"/>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700"/>
                                        <p:tgtEl>
                                          <p:spTgt spid="4"/>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700"/>
                                        <p:tgtEl>
                                          <p:spTgt spid="8"/>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700"/>
                                        <p:tgtEl>
                                          <p:spTgt spid="5"/>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print"/>
          <a:srcRect l="1695" r="14438"/>
          <a:stretch>
            <a:fillRect/>
          </a:stretch>
        </p:blipFill>
        <p:spPr>
          <a:xfrm>
            <a:off x="0" y="0"/>
            <a:ext cx="9144000" cy="6858000"/>
          </a:xfrm>
          <a:prstGeom prst="rect">
            <a:avLst/>
          </a:prstGeom>
        </p:spPr>
      </p:pic>
      <p:sp>
        <p:nvSpPr>
          <p:cNvPr id="34" name="TextBox 33"/>
          <p:cNvSpPr txBox="1"/>
          <p:nvPr userDrawn="1"/>
        </p:nvSpPr>
        <p:spPr>
          <a:xfrm>
            <a:off x="644691" y="3060588"/>
            <a:ext cx="2468644" cy="646331"/>
          </a:xfrm>
          <a:prstGeom prst="rect">
            <a:avLst/>
          </a:prstGeom>
          <a:noFill/>
        </p:spPr>
        <p:txBody>
          <a:bodyPr wrap="none" rtlCol="0">
            <a:spAutoFit/>
          </a:bodyPr>
          <a:lstStyle/>
          <a:p>
            <a:r>
              <a:rPr lang="en-US" sz="3600" dirty="0" smtClean="0">
                <a:solidFill>
                  <a:srgbClr val="FFFFFF"/>
                </a:solidFill>
                <a:latin typeface="Arial"/>
              </a:rPr>
              <a:t>Thank you.</a:t>
            </a:r>
            <a:endParaRPr lang="en-US" sz="3600" dirty="0">
              <a:solidFill>
                <a:srgbClr val="FFFFFF"/>
              </a:solidFill>
              <a:latin typeface="Arial"/>
            </a:endParaRPr>
          </a:p>
        </p:txBody>
      </p:sp>
      <p:sp>
        <p:nvSpPr>
          <p:cNvPr id="19" name="Rectangle 18"/>
          <p:cNvSpPr>
            <a:spLocks noChangeArrowheads="1"/>
          </p:cNvSpPr>
          <p:nvPr/>
        </p:nvSpPr>
        <p:spPr bwMode="black">
          <a:xfrm>
            <a:off x="6312989" y="3708611"/>
            <a:ext cx="116616" cy="441827"/>
          </a:xfrm>
          <a:prstGeom prst="rect">
            <a:avLst/>
          </a:prstGeom>
          <a:solidFill>
            <a:schemeClr val="bg1"/>
          </a:solidFill>
          <a:ln w="9525">
            <a:noFill/>
            <a:miter lim="800000"/>
            <a:headEnd/>
            <a:tailEnd/>
          </a:ln>
        </p:spPr>
        <p:txBody>
          <a:bodyPr/>
          <a:lstStyle/>
          <a:p>
            <a:endParaRPr lang="en-US" dirty="0">
              <a:solidFill>
                <a:srgbClr val="0096D6"/>
              </a:solidFill>
              <a:latin typeface="Arial"/>
            </a:endParaRPr>
          </a:p>
        </p:txBody>
      </p:sp>
      <p:sp>
        <p:nvSpPr>
          <p:cNvPr id="35" name="Freeform 34"/>
          <p:cNvSpPr>
            <a:spLocks/>
          </p:cNvSpPr>
          <p:nvPr/>
        </p:nvSpPr>
        <p:spPr bwMode="black">
          <a:xfrm>
            <a:off x="6992342" y="3697606"/>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36" name="Freeform 35"/>
          <p:cNvSpPr>
            <a:spLocks/>
          </p:cNvSpPr>
          <p:nvPr userDrawn="1"/>
        </p:nvSpPr>
        <p:spPr bwMode="black">
          <a:xfrm>
            <a:off x="5824831" y="3697606"/>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37" name="Freeform 36"/>
          <p:cNvSpPr>
            <a:spLocks noEditPoints="1"/>
          </p:cNvSpPr>
          <p:nvPr/>
        </p:nvSpPr>
        <p:spPr bwMode="black">
          <a:xfrm>
            <a:off x="7452023" y="3697606"/>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38" name="Freeform 37"/>
          <p:cNvSpPr>
            <a:spLocks/>
          </p:cNvSpPr>
          <p:nvPr/>
        </p:nvSpPr>
        <p:spPr bwMode="black">
          <a:xfrm>
            <a:off x="6580118" y="3697606"/>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39" name="Freeform 38"/>
          <p:cNvSpPr>
            <a:spLocks/>
          </p:cNvSpPr>
          <p:nvPr/>
        </p:nvSpPr>
        <p:spPr bwMode="black">
          <a:xfrm>
            <a:off x="5593005"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40" name="Freeform 39"/>
          <p:cNvSpPr>
            <a:spLocks/>
          </p:cNvSpPr>
          <p:nvPr/>
        </p:nvSpPr>
        <p:spPr bwMode="black">
          <a:xfrm>
            <a:off x="5900813" y="29302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41" name="Freeform 40"/>
          <p:cNvSpPr>
            <a:spLocks/>
          </p:cNvSpPr>
          <p:nvPr/>
        </p:nvSpPr>
        <p:spPr bwMode="black">
          <a:xfrm>
            <a:off x="6203203" y="27209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42" name="Freeform 41"/>
          <p:cNvSpPr>
            <a:spLocks/>
          </p:cNvSpPr>
          <p:nvPr/>
        </p:nvSpPr>
        <p:spPr bwMode="black">
          <a:xfrm>
            <a:off x="6511012"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43" name="Freeform 42"/>
          <p:cNvSpPr>
            <a:spLocks/>
          </p:cNvSpPr>
          <p:nvPr/>
        </p:nvSpPr>
        <p:spPr bwMode="black">
          <a:xfrm>
            <a:off x="6811994" y="30825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44" name="Freeform 43"/>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45" name="Freeform 44"/>
          <p:cNvSpPr>
            <a:spLocks/>
          </p:cNvSpPr>
          <p:nvPr/>
        </p:nvSpPr>
        <p:spPr bwMode="black">
          <a:xfrm>
            <a:off x="7427621"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46" name="Freeform 45"/>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
        <p:nvSpPr>
          <p:cNvPr id="47" name="Freeform 46"/>
          <p:cNvSpPr>
            <a:spLocks/>
          </p:cNvSpPr>
          <p:nvPr/>
        </p:nvSpPr>
        <p:spPr bwMode="black">
          <a:xfrm>
            <a:off x="8037815" y="30825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Arial"/>
            </a:endParaRPr>
          </a:p>
        </p:txBody>
      </p:sp>
    </p:spTree>
    <p:extLst>
      <p:ext uri="{BB962C8B-B14F-4D97-AF65-F5344CB8AC3E}">
        <p14:creationId xmlns:p14="http://schemas.microsoft.com/office/powerpoint/2010/main" val="288168289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00"/>
                                        <p:tgtEl>
                                          <p:spTgt spid="18"/>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700"/>
                                        <p:tgtEl>
                                          <p:spTgt spid="39"/>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700"/>
                                        <p:tgtEl>
                                          <p:spTgt spid="40"/>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700"/>
                                        <p:tgtEl>
                                          <p:spTgt spid="41"/>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700"/>
                                        <p:tgtEl>
                                          <p:spTgt spid="42"/>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700"/>
                                        <p:tgtEl>
                                          <p:spTgt spid="43"/>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700"/>
                                        <p:tgtEl>
                                          <p:spTgt spid="44"/>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700"/>
                                        <p:tgtEl>
                                          <p:spTgt spid="45"/>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700"/>
                                        <p:tgtEl>
                                          <p:spTgt spid="46"/>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700"/>
                                        <p:tgtEl>
                                          <p:spTgt spid="47"/>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3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4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43"/>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45"/>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47"/>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4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42"/>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44"/>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46"/>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700"/>
                                        <p:tgtEl>
                                          <p:spTgt spid="36"/>
                                        </p:tgtEl>
                                      </p:cBhvr>
                                    </p:animEffect>
                                  </p:childTnLst>
                                </p:cTn>
                              </p:par>
                              <p:par>
                                <p:cTn id="62" presetID="10" presetClass="entr" presetSubtype="0" fill="hold" nodeType="withEffect">
                                  <p:stCondLst>
                                    <p:cond delay="10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700"/>
                                        <p:tgtEl>
                                          <p:spTgt spid="19"/>
                                        </p:tgtEl>
                                      </p:cBhvr>
                                    </p:animEffect>
                                  </p:childTnLst>
                                </p:cTn>
                              </p:par>
                              <p:par>
                                <p:cTn id="65" presetID="10" presetClass="entr" presetSubtype="0" fill="hold" nodeType="withEffect">
                                  <p:stCondLst>
                                    <p:cond delay="20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700"/>
                                        <p:tgtEl>
                                          <p:spTgt spid="38"/>
                                        </p:tgtEl>
                                      </p:cBhvr>
                                    </p:animEffect>
                                  </p:childTnLst>
                                </p:cTn>
                              </p:par>
                              <p:par>
                                <p:cTn id="68" presetID="10" presetClass="entr" presetSubtype="0" fill="hold" nodeType="withEffect">
                                  <p:stCondLst>
                                    <p:cond delay="30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700"/>
                                        <p:tgtEl>
                                          <p:spTgt spid="35"/>
                                        </p:tgtEl>
                                      </p:cBhvr>
                                    </p:animEffect>
                                  </p:childTnLst>
                                </p:cTn>
                              </p:par>
                              <p:par>
                                <p:cTn id="71" presetID="10" presetClass="entr" presetSubtype="0" fill="hold" nodeType="withEffect">
                                  <p:stCondLst>
                                    <p:cond delay="40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1572781"/>
      </p:ext>
    </p:extLst>
  </p:cSld>
  <p:clrMapOvr>
    <a:masterClrMapping/>
  </p:clrMapOvr>
  <p:transition xmlns:p14="http://schemas.microsoft.com/office/powerpoint/2010/mai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cSld name="1_Title Slide solid gradient_static">
    <p:spTree>
      <p:nvGrpSpPr>
        <p:cNvPr id="1" name=""/>
        <p:cNvGrpSpPr/>
        <p:nvPr/>
      </p:nvGrpSpPr>
      <p:grpSpPr>
        <a:xfrm>
          <a:off x="0" y="0"/>
          <a:ext cx="0" cy="0"/>
          <a:chOff x="0" y="0"/>
          <a:chExt cx="0" cy="0"/>
        </a:xfrm>
      </p:grpSpPr>
      <p:pic>
        <p:nvPicPr>
          <p:cNvPr id="26"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699" y="0"/>
            <a:ext cx="9156700" cy="6858000"/>
          </a:xfrm>
          <a:prstGeom prst="rect">
            <a:avLst/>
          </a:prstGeom>
          <a:noFill/>
        </p:spPr>
      </p:pic>
      <p:sp>
        <p:nvSpPr>
          <p:cNvPr id="29" name="Rounded Rectangle 28"/>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30" name="Rounded Rectangle 29"/>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31" name="Rounded Rectangle 30"/>
          <p:cNvSpPr/>
          <p:nvPr userDrawn="1"/>
        </p:nvSpPr>
        <p:spPr>
          <a:xfrm rot="10800000">
            <a:off x="1013792"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32" name="Rounded Rectangle 31"/>
          <p:cNvSpPr/>
          <p:nvPr userDrawn="1"/>
        </p:nvSpPr>
        <p:spPr>
          <a:xfrm>
            <a:off x="6585484"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33" name="Rounded Rectangle 32"/>
          <p:cNvSpPr/>
          <p:nvPr userDrawn="1"/>
        </p:nvSpPr>
        <p:spPr>
          <a:xfrm>
            <a:off x="8105452"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34" name="Rounded Rectangle 33"/>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2" name="Title 1"/>
          <p:cNvSpPr>
            <a:spLocks noGrp="1"/>
          </p:cNvSpPr>
          <p:nvPr>
            <p:ph type="ctrTitle" hasCustomPrompt="1"/>
          </p:nvPr>
        </p:nvSpPr>
        <p:spPr>
          <a:xfrm>
            <a:off x="221393" y="1236789"/>
            <a:ext cx="8112125" cy="2918779"/>
          </a:xfrm>
        </p:spPr>
        <p:txBody>
          <a:bodyPr/>
          <a:lstStyle>
            <a:lvl1pPr>
              <a:lnSpc>
                <a:spcPct val="90000"/>
              </a:lnSpc>
              <a:defRPr sz="6000" b="0" spc="-200" baseline="0">
                <a:solidFill>
                  <a:schemeClr val="bg1"/>
                </a:solidFill>
                <a:latin typeface="+mj-lt"/>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168"/>
            <a:ext cx="811212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59" name="Rectangle 5"/>
          <p:cNvSpPr>
            <a:spLocks noChangeArrowheads="1"/>
          </p:cNvSpPr>
          <p:nvPr userDrawn="1"/>
        </p:nvSpPr>
        <p:spPr bwMode="ltGray">
          <a:xfrm>
            <a:off x="7789662" y="6584612"/>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63" name="Rectangle 7"/>
          <p:cNvSpPr>
            <a:spLocks noChangeArrowheads="1"/>
          </p:cNvSpPr>
          <p:nvPr userDrawn="1"/>
        </p:nvSpPr>
        <p:spPr bwMode="ltGray">
          <a:xfrm>
            <a:off x="8650114" y="658050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35" name="Rectangle 4"/>
          <p:cNvSpPr>
            <a:spLocks noChangeArrowheads="1"/>
          </p:cNvSpPr>
          <p:nvPr userDrawn="1"/>
        </p:nvSpPr>
        <p:spPr bwMode="ltGray">
          <a:xfrm>
            <a:off x="251423" y="6586346"/>
            <a:ext cx="3291927"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2010 Cisco and/or its affiliates. All rights reserved.</a:t>
            </a:r>
            <a:endParaRPr lang="en-US" sz="600" dirty="0">
              <a:solidFill>
                <a:srgbClr val="FFFFFF"/>
              </a:solidFill>
              <a:latin typeface="Arial"/>
            </a:endParaRPr>
          </a:p>
        </p:txBody>
      </p:sp>
      <p:grpSp>
        <p:nvGrpSpPr>
          <p:cNvPr id="15" name="Group 38"/>
          <p:cNvGrpSpPr/>
          <p:nvPr userDrawn="1"/>
        </p:nvGrpSpPr>
        <p:grpSpPr>
          <a:xfrm>
            <a:off x="341314" y="311151"/>
            <a:ext cx="829170" cy="438358"/>
            <a:chOff x="609600" y="528537"/>
            <a:chExt cx="1444734" cy="763789"/>
          </a:xfrm>
          <a:solidFill>
            <a:schemeClr val="bg1"/>
          </a:solidFill>
        </p:grpSpPr>
        <p:sp>
          <p:nvSpPr>
            <p:cNvPr id="16" name="Rectangle 15"/>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latin typeface="Arial"/>
              </a:endParaRPr>
            </a:p>
          </p:txBody>
        </p:sp>
        <p:sp>
          <p:nvSpPr>
            <p:cNvPr id="17" name="Freeform 16"/>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latin typeface="Arial"/>
              </a:endParaRPr>
            </a:p>
          </p:txBody>
        </p:sp>
        <p:sp>
          <p:nvSpPr>
            <p:cNvPr id="18" name="Freeform 17"/>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latin typeface="Arial"/>
              </a:endParaRPr>
            </a:p>
          </p:txBody>
        </p:sp>
        <p:sp>
          <p:nvSpPr>
            <p:cNvPr id="19" name="Freeform 18"/>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latin typeface="Arial"/>
              </a:endParaRPr>
            </a:p>
          </p:txBody>
        </p:sp>
        <p:sp>
          <p:nvSpPr>
            <p:cNvPr id="20" name="Freeform 19"/>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latin typeface="Arial"/>
              </a:endParaRPr>
            </a:p>
          </p:txBody>
        </p:sp>
        <p:sp>
          <p:nvSpPr>
            <p:cNvPr id="21" name="Freeform 20"/>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latin typeface="Arial"/>
              </a:endParaRPr>
            </a:p>
          </p:txBody>
        </p:sp>
        <p:sp>
          <p:nvSpPr>
            <p:cNvPr id="22" name="Freeform 21"/>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23" name="Freeform 22"/>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24" name="Freeform 23"/>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25" name="Freeform 24"/>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latin typeface="Arial"/>
              </a:endParaRPr>
            </a:p>
          </p:txBody>
        </p:sp>
        <p:sp>
          <p:nvSpPr>
            <p:cNvPr id="27" name="Freeform 2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28" name="Freeform 2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37" name="Freeform 36"/>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38" name="Freeform 37"/>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latin typeface="Arial"/>
              </a:endParaRPr>
            </a:p>
          </p:txBody>
        </p:sp>
      </p:grpSp>
    </p:spTree>
    <p:extLst>
      <p:ext uri="{BB962C8B-B14F-4D97-AF65-F5344CB8AC3E}">
        <p14:creationId xmlns:p14="http://schemas.microsoft.com/office/powerpoint/2010/main" val="40027039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0" y="0"/>
            <a:ext cx="9156700" cy="6858000"/>
          </a:xfrm>
          <a:prstGeom prst="rect">
            <a:avLst/>
          </a:prstGeom>
          <a:noFill/>
        </p:spPr>
      </p:pic>
      <p:sp>
        <p:nvSpPr>
          <p:cNvPr id="48" name="Rectangle 47"/>
          <p:cNvSpPr/>
          <p:nvPr/>
        </p:nvSpPr>
        <p:spPr>
          <a:xfrm>
            <a:off x="3668720" y="311149"/>
            <a:ext cx="3268137"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9" name="Picture Placeholder 25"/>
          <p:cNvSpPr>
            <a:spLocks noGrp="1"/>
          </p:cNvSpPr>
          <p:nvPr>
            <p:ph type="pic" sz="quarter" idx="11" hasCustomPrompt="1"/>
          </p:nvPr>
        </p:nvSpPr>
        <p:spPr>
          <a:xfrm>
            <a:off x="3668714" y="311149"/>
            <a:ext cx="3268136"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245686" y="311149"/>
            <a:ext cx="334789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6" name="Picture Placeholder 25"/>
          <p:cNvSpPr>
            <a:spLocks noGrp="1"/>
          </p:cNvSpPr>
          <p:nvPr>
            <p:ph type="pic" sz="quarter" idx="10" hasCustomPrompt="1"/>
          </p:nvPr>
        </p:nvSpPr>
        <p:spPr>
          <a:xfrm>
            <a:off x="245685" y="311149"/>
            <a:ext cx="3347889"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7011988" y="311151"/>
            <a:ext cx="1806574"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51" name="Picture Placeholder 25"/>
          <p:cNvSpPr>
            <a:spLocks noGrp="1"/>
          </p:cNvSpPr>
          <p:nvPr>
            <p:ph type="pic" sz="quarter" idx="12" hasCustomPrompt="1"/>
          </p:nvPr>
        </p:nvSpPr>
        <p:spPr>
          <a:xfrm>
            <a:off x="7011995" y="311151"/>
            <a:ext cx="1806573"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266769" y="3028951"/>
            <a:ext cx="2570160"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53" name="Picture Placeholder 25"/>
          <p:cNvSpPr>
            <a:spLocks noGrp="1"/>
          </p:cNvSpPr>
          <p:nvPr>
            <p:ph type="pic" sz="quarter" idx="13" hasCustomPrompt="1"/>
          </p:nvPr>
        </p:nvSpPr>
        <p:spPr>
          <a:xfrm>
            <a:off x="279469" y="3028951"/>
            <a:ext cx="2570159"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82" y="3028951"/>
            <a:ext cx="4012677"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55" name="Picture Placeholder 25"/>
          <p:cNvSpPr>
            <a:spLocks noGrp="1"/>
          </p:cNvSpPr>
          <p:nvPr>
            <p:ph type="pic" sz="quarter" idx="14" hasCustomPrompt="1"/>
          </p:nvPr>
        </p:nvSpPr>
        <p:spPr>
          <a:xfrm>
            <a:off x="2924174" y="3028951"/>
            <a:ext cx="4012675"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7011988" y="1683671"/>
            <a:ext cx="1806574"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57" name="Picture Placeholder 25"/>
          <p:cNvSpPr>
            <a:spLocks noGrp="1"/>
          </p:cNvSpPr>
          <p:nvPr>
            <p:ph type="pic" sz="quarter" idx="15" hasCustomPrompt="1"/>
          </p:nvPr>
        </p:nvSpPr>
        <p:spPr>
          <a:xfrm>
            <a:off x="7011995" y="1676400"/>
            <a:ext cx="1806573"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pic>
        <p:nvPicPr>
          <p:cNvPr id="16" name="Picture 15" descr="Cisco_SMB_Badge_2012.png"/>
          <p:cNvPicPr>
            <a:picLocks noChangeAspect="1"/>
          </p:cNvPicPr>
          <p:nvPr userDrawn="1"/>
        </p:nvPicPr>
        <p:blipFill>
          <a:blip r:embed="rId3" cstate="print"/>
          <a:stretch>
            <a:fillRect/>
          </a:stretch>
        </p:blipFill>
        <p:spPr>
          <a:xfrm>
            <a:off x="7896303" y="5587911"/>
            <a:ext cx="910336" cy="903224"/>
          </a:xfrm>
          <a:prstGeom prst="rect">
            <a:avLst/>
          </a:prstGeom>
          <a:effectLst>
            <a:outerShdw blurRad="88900" dist="25400" dir="2700000" algn="tl" rotWithShape="0">
              <a:schemeClr val="accent3">
                <a:lumMod val="25000"/>
                <a:alpha val="80000"/>
              </a:schemeClr>
            </a:outerShdw>
          </a:effectLst>
        </p:spPr>
      </p:pic>
    </p:spTree>
    <p:extLst>
      <p:ext uri="{BB962C8B-B14F-4D97-AF65-F5344CB8AC3E}">
        <p14:creationId xmlns:p14="http://schemas.microsoft.com/office/powerpoint/2010/main" val="94675237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4_Title Slide-animated Gradient">
    <p:spTree>
      <p:nvGrpSpPr>
        <p:cNvPr id="1" name=""/>
        <p:cNvGrpSpPr/>
        <p:nvPr/>
      </p:nvGrpSpPr>
      <p:grpSpPr>
        <a:xfrm>
          <a:off x="0" y="0"/>
          <a:ext cx="0" cy="0"/>
          <a:chOff x="0" y="0"/>
          <a:chExt cx="0" cy="0"/>
        </a:xfrm>
      </p:grpSpPr>
      <p:pic>
        <p:nvPicPr>
          <p:cNvPr id="58"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59" name="Rounded Rectangle 58"/>
          <p:cNvSpPr/>
          <p:nvPr userDrawn="1"/>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64" name="Rounded Rectangle 63"/>
          <p:cNvSpPr/>
          <p:nvPr userDrawn="1"/>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65" name="Rounded Rectangle 64"/>
          <p:cNvSpPr/>
          <p:nvPr userDrawn="1"/>
        </p:nvSpPr>
        <p:spPr>
          <a:xfrm rot="10800000">
            <a:off x="1013792"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66" name="Rounded Rectangle 65"/>
          <p:cNvSpPr/>
          <p:nvPr userDrawn="1"/>
        </p:nvSpPr>
        <p:spPr>
          <a:xfrm>
            <a:off x="6585484"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67" name="Rounded Rectangle 66"/>
          <p:cNvSpPr/>
          <p:nvPr userDrawn="1"/>
        </p:nvSpPr>
        <p:spPr>
          <a:xfrm>
            <a:off x="8105452"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68" name="Rounded Rectangle 67"/>
          <p:cNvSpPr/>
          <p:nvPr userDrawn="1"/>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69" name="Rectangle 5"/>
          <p:cNvSpPr>
            <a:spLocks noChangeArrowheads="1"/>
          </p:cNvSpPr>
          <p:nvPr userDrawn="1"/>
        </p:nvSpPr>
        <p:spPr bwMode="ltGray">
          <a:xfrm>
            <a:off x="7789662" y="6584526"/>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251380" y="6586260"/>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8640525" y="6580422"/>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221393" y="1236703"/>
            <a:ext cx="8112125" cy="2918779"/>
          </a:xfrm>
        </p:spPr>
        <p:txBody>
          <a:bodyPr/>
          <a:lstStyle>
            <a:lvl1pPr>
              <a:lnSpc>
                <a:spcPct val="90000"/>
              </a:lnSpc>
              <a:defRPr lang="en-US" sz="5400" b="0" kern="1200" spc="-20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82"/>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66"/>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40" y="5232784"/>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4" name="Group 38"/>
          <p:cNvGrpSpPr/>
          <p:nvPr userDrawn="1"/>
        </p:nvGrpSpPr>
        <p:grpSpPr>
          <a:xfrm>
            <a:off x="341314" y="311151"/>
            <a:ext cx="829170" cy="438358"/>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latin typeface="Arial"/>
              </a:endParaRPr>
            </a:p>
          </p:txBody>
        </p:sp>
      </p:grpSp>
    </p:spTree>
    <p:extLst>
      <p:ext uri="{BB962C8B-B14F-4D97-AF65-F5344CB8AC3E}">
        <p14:creationId xmlns:p14="http://schemas.microsoft.com/office/powerpoint/2010/main" val="334083454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2_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0" y="0"/>
            <a:ext cx="9156700" cy="6858000"/>
          </a:xfrm>
          <a:prstGeom prst="rect">
            <a:avLst/>
          </a:prstGeom>
          <a:noFill/>
        </p:spPr>
      </p:pic>
      <p:sp>
        <p:nvSpPr>
          <p:cNvPr id="48" name="Rectangle 47"/>
          <p:cNvSpPr/>
          <p:nvPr/>
        </p:nvSpPr>
        <p:spPr>
          <a:xfrm>
            <a:off x="3668720" y="311149"/>
            <a:ext cx="3268137"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49" name="Picture Placeholder 25"/>
          <p:cNvSpPr>
            <a:spLocks noGrp="1"/>
          </p:cNvSpPr>
          <p:nvPr>
            <p:ph type="pic" sz="quarter" idx="11" hasCustomPrompt="1"/>
          </p:nvPr>
        </p:nvSpPr>
        <p:spPr>
          <a:xfrm>
            <a:off x="3668714" y="311149"/>
            <a:ext cx="3268136"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245686" y="311149"/>
            <a:ext cx="334789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26" name="Picture Placeholder 25"/>
          <p:cNvSpPr>
            <a:spLocks noGrp="1"/>
          </p:cNvSpPr>
          <p:nvPr>
            <p:ph type="pic" sz="quarter" idx="10" hasCustomPrompt="1"/>
          </p:nvPr>
        </p:nvSpPr>
        <p:spPr>
          <a:xfrm>
            <a:off x="245685" y="311149"/>
            <a:ext cx="3347889"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7011988" y="311151"/>
            <a:ext cx="1806574"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51" name="Picture Placeholder 25"/>
          <p:cNvSpPr>
            <a:spLocks noGrp="1"/>
          </p:cNvSpPr>
          <p:nvPr>
            <p:ph type="pic" sz="quarter" idx="12" hasCustomPrompt="1"/>
          </p:nvPr>
        </p:nvSpPr>
        <p:spPr>
          <a:xfrm>
            <a:off x="7011995" y="311151"/>
            <a:ext cx="1806573"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266769" y="3028951"/>
            <a:ext cx="2570160"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53" name="Picture Placeholder 25"/>
          <p:cNvSpPr>
            <a:spLocks noGrp="1"/>
          </p:cNvSpPr>
          <p:nvPr>
            <p:ph type="pic" sz="quarter" idx="13" hasCustomPrompt="1"/>
          </p:nvPr>
        </p:nvSpPr>
        <p:spPr>
          <a:xfrm>
            <a:off x="279469" y="3028951"/>
            <a:ext cx="2570159"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82" y="3028951"/>
            <a:ext cx="4012677"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55" name="Picture Placeholder 25"/>
          <p:cNvSpPr>
            <a:spLocks noGrp="1"/>
          </p:cNvSpPr>
          <p:nvPr>
            <p:ph type="pic" sz="quarter" idx="14" hasCustomPrompt="1"/>
          </p:nvPr>
        </p:nvSpPr>
        <p:spPr>
          <a:xfrm>
            <a:off x="2924174" y="3028951"/>
            <a:ext cx="4012675"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7011988" y="1683671"/>
            <a:ext cx="1806574"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57" name="Picture Placeholder 25"/>
          <p:cNvSpPr>
            <a:spLocks noGrp="1"/>
          </p:cNvSpPr>
          <p:nvPr>
            <p:ph type="pic" sz="quarter" idx="15" hasCustomPrompt="1"/>
          </p:nvPr>
        </p:nvSpPr>
        <p:spPr>
          <a:xfrm>
            <a:off x="7011995" y="1676400"/>
            <a:ext cx="1806573"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pic>
        <p:nvPicPr>
          <p:cNvPr id="16" name="Picture 15" descr="Cisco_SMB_Badge_2012.png"/>
          <p:cNvPicPr>
            <a:picLocks noChangeAspect="1"/>
          </p:cNvPicPr>
          <p:nvPr userDrawn="1"/>
        </p:nvPicPr>
        <p:blipFill>
          <a:blip r:embed="rId3" cstate="print"/>
          <a:stretch>
            <a:fillRect/>
          </a:stretch>
        </p:blipFill>
        <p:spPr>
          <a:xfrm>
            <a:off x="7896303" y="5587911"/>
            <a:ext cx="910336" cy="903224"/>
          </a:xfrm>
          <a:prstGeom prst="rect">
            <a:avLst/>
          </a:prstGeom>
          <a:effectLst>
            <a:outerShdw blurRad="88900" dist="25400" dir="2700000" algn="tl" rotWithShape="0">
              <a:schemeClr val="accent3">
                <a:lumMod val="25000"/>
                <a:alpha val="80000"/>
              </a:schemeClr>
            </a:outerShdw>
          </a:effectLst>
        </p:spPr>
      </p:pic>
    </p:spTree>
    <p:extLst>
      <p:ext uri="{BB962C8B-B14F-4D97-AF65-F5344CB8AC3E}">
        <p14:creationId xmlns:p14="http://schemas.microsoft.com/office/powerpoint/2010/main" val="232149133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5_Title Slide-animated Gradient">
    <p:spTree>
      <p:nvGrpSpPr>
        <p:cNvPr id="1" name=""/>
        <p:cNvGrpSpPr/>
        <p:nvPr/>
      </p:nvGrpSpPr>
      <p:grpSpPr>
        <a:xfrm>
          <a:off x="0" y="0"/>
          <a:ext cx="0" cy="0"/>
          <a:chOff x="0" y="0"/>
          <a:chExt cx="0" cy="0"/>
        </a:xfrm>
      </p:grpSpPr>
      <p:pic>
        <p:nvPicPr>
          <p:cNvPr id="58"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59" name="Rounded Rectangle 58"/>
          <p:cNvSpPr/>
          <p:nvPr userDrawn="1"/>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64" name="Rounded Rectangle 63"/>
          <p:cNvSpPr/>
          <p:nvPr userDrawn="1"/>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65" name="Rounded Rectangle 64"/>
          <p:cNvSpPr/>
          <p:nvPr userDrawn="1"/>
        </p:nvSpPr>
        <p:spPr>
          <a:xfrm rot="10800000">
            <a:off x="1013792"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66" name="Rounded Rectangle 65"/>
          <p:cNvSpPr/>
          <p:nvPr userDrawn="1"/>
        </p:nvSpPr>
        <p:spPr>
          <a:xfrm>
            <a:off x="6585484"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67" name="Rounded Rectangle 66"/>
          <p:cNvSpPr/>
          <p:nvPr userDrawn="1"/>
        </p:nvSpPr>
        <p:spPr>
          <a:xfrm>
            <a:off x="8105452"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68" name="Rounded Rectangle 67"/>
          <p:cNvSpPr/>
          <p:nvPr userDrawn="1"/>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69" name="Rectangle 5"/>
          <p:cNvSpPr>
            <a:spLocks noChangeArrowheads="1"/>
          </p:cNvSpPr>
          <p:nvPr userDrawn="1"/>
        </p:nvSpPr>
        <p:spPr bwMode="ltGray">
          <a:xfrm>
            <a:off x="7789662" y="6584526"/>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251380" y="6586260"/>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
        <p:nvSpPr>
          <p:cNvPr id="71" name="Rectangle 7"/>
          <p:cNvSpPr>
            <a:spLocks noChangeArrowheads="1"/>
          </p:cNvSpPr>
          <p:nvPr userDrawn="1"/>
        </p:nvSpPr>
        <p:spPr bwMode="ltGray">
          <a:xfrm>
            <a:off x="8640525" y="6580422"/>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221393" y="1236703"/>
            <a:ext cx="8112125" cy="2918779"/>
          </a:xfrm>
        </p:spPr>
        <p:txBody>
          <a:bodyPr/>
          <a:lstStyle>
            <a:lvl1pPr>
              <a:lnSpc>
                <a:spcPct val="90000"/>
              </a:lnSpc>
              <a:defRPr lang="en-US" sz="5400" b="0" kern="1200" spc="-20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82"/>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66"/>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40" y="5232784"/>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4" name="Group 38"/>
          <p:cNvGrpSpPr/>
          <p:nvPr userDrawn="1"/>
        </p:nvGrpSpPr>
        <p:grpSpPr>
          <a:xfrm>
            <a:off x="341314" y="311151"/>
            <a:ext cx="829170" cy="438358"/>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latin typeface="Arial"/>
              </a:endParaRPr>
            </a:p>
          </p:txBody>
        </p:sp>
      </p:grpSp>
    </p:spTree>
    <p:extLst>
      <p:ext uri="{BB962C8B-B14F-4D97-AF65-F5344CB8AC3E}">
        <p14:creationId xmlns:p14="http://schemas.microsoft.com/office/powerpoint/2010/main" val="4697906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cSld name="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9" name="Rounded Rectangle 28"/>
          <p:cNvSpPr/>
          <p:nvPr/>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30" name="Rounded Rectangle 29"/>
          <p:cNvSpPr/>
          <p:nvPr/>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31" name="Rounded Rectangle 30"/>
          <p:cNvSpPr/>
          <p:nvPr/>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32" name="Rounded Rectangle 31"/>
          <p:cNvSpPr/>
          <p:nvPr/>
        </p:nvSpPr>
        <p:spPr>
          <a:xfrm>
            <a:off x="6585483"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33" name="Rounded Rectangle 32"/>
          <p:cNvSpPr/>
          <p:nvPr/>
        </p:nvSpPr>
        <p:spPr>
          <a:xfrm>
            <a:off x="8105451"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34" name="Rounded Rectangle 33"/>
          <p:cNvSpPr/>
          <p:nvPr/>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2" name="Title 1"/>
          <p:cNvSpPr>
            <a:spLocks noGrp="1"/>
          </p:cNvSpPr>
          <p:nvPr>
            <p:ph type="ctrTitle" hasCustomPrompt="1"/>
          </p:nvPr>
        </p:nvSpPr>
        <p:spPr>
          <a:xfrm>
            <a:off x="221393" y="1236689"/>
            <a:ext cx="8112125" cy="2918779"/>
          </a:xfrm>
        </p:spPr>
        <p:txBody>
          <a:bodyPr/>
          <a:lstStyle>
            <a:lvl1pPr>
              <a:lnSpc>
                <a:spcPct val="90000"/>
              </a:lnSpc>
              <a:defRPr sz="6000" b="0" spc="-200" baseline="0">
                <a:solidFill>
                  <a:schemeClr val="bg1"/>
                </a:solidFill>
                <a:latin typeface="+mj-lt"/>
              </a:defRPr>
            </a:lvl1pPr>
          </a:lstStyle>
          <a:p>
            <a:r>
              <a:rPr lang="en-US" dirty="0" smtClean="0"/>
              <a:t>Presentation Title Goes Here</a:t>
            </a:r>
            <a:endParaRPr lang="en-US" dirty="0"/>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latin typeface="Arial"/>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latin typeface="Arial"/>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latin typeface="Arial"/>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latin typeface="Arial"/>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latin typeface="Arial"/>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latin typeface="Arial"/>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latin typeface="Arial"/>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latin typeface="Arial"/>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latin typeface="Arial"/>
              </a:endParaRPr>
            </a:p>
          </p:txBody>
        </p:sp>
      </p:grpSp>
      <p:sp>
        <p:nvSpPr>
          <p:cNvPr id="3" name="Subtitle 2"/>
          <p:cNvSpPr>
            <a:spLocks noGrp="1"/>
          </p:cNvSpPr>
          <p:nvPr>
            <p:ph type="subTitle" idx="1" hasCustomPrompt="1"/>
          </p:nvPr>
        </p:nvSpPr>
        <p:spPr>
          <a:xfrm>
            <a:off x="236383" y="4464068"/>
            <a:ext cx="811212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58"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59"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36"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latin typeface="Arial"/>
              </a:rPr>
              <a:t>© 2013 Cisco and/or its affiliates. All rights reserved.</a:t>
            </a:r>
            <a:endParaRPr lang="en-US" sz="600" dirty="0">
              <a:solidFill>
                <a:srgbClr val="FFFFFF"/>
              </a:solidFill>
              <a:latin typeface="Arial"/>
            </a:endParaRPr>
          </a:p>
        </p:txBody>
      </p:sp>
    </p:spTree>
    <p:extLst>
      <p:ext uri="{BB962C8B-B14F-4D97-AF65-F5344CB8AC3E}">
        <p14:creationId xmlns:p14="http://schemas.microsoft.com/office/powerpoint/2010/main" val="377609894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33"/>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32"/>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34"/>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31"/>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30"/>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2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pic>
        <p:nvPicPr>
          <p:cNvPr id="3" name="Picture 6331" descr="cisco_badge_grn"/>
          <p:cNvPicPr>
            <a:picLocks noChangeAspect="1" noChangeArrowheads="1"/>
          </p:cNvPicPr>
          <p:nvPr userDrawn="1"/>
        </p:nvPicPr>
        <p:blipFill>
          <a:blip r:embed="rId2" cstate="print"/>
          <a:srcRect/>
          <a:stretch>
            <a:fillRect/>
          </a:stretch>
        </p:blipFill>
        <p:spPr bwMode="auto">
          <a:xfrm>
            <a:off x="7886700" y="230188"/>
            <a:ext cx="1016000" cy="1027112"/>
          </a:xfrm>
          <a:prstGeom prst="rect">
            <a:avLst/>
          </a:prstGeom>
          <a:noFill/>
          <a:ln w="9525">
            <a:noFill/>
            <a:miter lim="800000"/>
            <a:headEnd/>
            <a:tailEnd/>
          </a:ln>
        </p:spPr>
      </p:pic>
    </p:spTree>
    <p:extLst>
      <p:ext uri="{BB962C8B-B14F-4D97-AF65-F5344CB8AC3E}">
        <p14:creationId xmlns:p14="http://schemas.microsoft.com/office/powerpoint/2010/main" val="3453163033"/>
      </p:ext>
    </p:extLst>
  </p:cSld>
  <p:clrMapOvr>
    <a:masterClrMapping/>
  </p:clrMapOvr>
  <p:transition xmlns:p14="http://schemas.microsoft.com/office/powerpoint/2010/main">
    <p:wipe dir="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9.xml"/><Relationship Id="rId12" Type="http://schemas.openxmlformats.org/officeDocument/2006/relationships/slideLayout" Target="../slideLayouts/slideLayout30.xml"/><Relationship Id="rId13" Type="http://schemas.openxmlformats.org/officeDocument/2006/relationships/slideLayout" Target="../slideLayouts/slideLayout31.xml"/><Relationship Id="rId14" Type="http://schemas.openxmlformats.org/officeDocument/2006/relationships/slideLayout" Target="../slideLayouts/slideLayout32.xml"/><Relationship Id="rId15" Type="http://schemas.openxmlformats.org/officeDocument/2006/relationships/slideLayout" Target="../slideLayouts/slideLayout33.xml"/><Relationship Id="rId16" Type="http://schemas.openxmlformats.org/officeDocument/2006/relationships/theme" Target="../theme/theme3.xml"/><Relationship Id="rId17" Type="http://schemas.openxmlformats.org/officeDocument/2006/relationships/image" Target="../media/image1.png"/><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theme" Target="../theme/theme5.xml"/><Relationship Id="rId14" Type="http://schemas.openxmlformats.org/officeDocument/2006/relationships/image" Target="../media/image8.png"/><Relationship Id="rId15" Type="http://schemas.openxmlformats.org/officeDocument/2006/relationships/image" Target="../media/image1.png"/><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71.xml"/><Relationship Id="rId14" Type="http://schemas.openxmlformats.org/officeDocument/2006/relationships/slideLayout" Target="../slideLayouts/slideLayout72.xml"/><Relationship Id="rId15" Type="http://schemas.openxmlformats.org/officeDocument/2006/relationships/slideLayout" Target="../slideLayouts/slideLayout73.xml"/><Relationship Id="rId16" Type="http://schemas.openxmlformats.org/officeDocument/2006/relationships/slideLayout" Target="../slideLayouts/slideLayout74.xml"/><Relationship Id="rId17" Type="http://schemas.openxmlformats.org/officeDocument/2006/relationships/slideLayout" Target="../slideLayouts/slideLayout75.xml"/><Relationship Id="rId18" Type="http://schemas.openxmlformats.org/officeDocument/2006/relationships/slideLayout" Target="../slideLayouts/slideLayout76.xml"/><Relationship Id="rId19" Type="http://schemas.openxmlformats.org/officeDocument/2006/relationships/slideLayout" Target="../slideLayouts/slideLayout77.xml"/><Relationship Id="rId50" Type="http://schemas.openxmlformats.org/officeDocument/2006/relationships/slideLayout" Target="../slideLayouts/slideLayout108.xml"/><Relationship Id="rId51" Type="http://schemas.openxmlformats.org/officeDocument/2006/relationships/slideLayout" Target="../slideLayouts/slideLayout109.xml"/><Relationship Id="rId52" Type="http://schemas.openxmlformats.org/officeDocument/2006/relationships/slideLayout" Target="../slideLayouts/slideLayout110.xml"/><Relationship Id="rId53" Type="http://schemas.openxmlformats.org/officeDocument/2006/relationships/slideLayout" Target="../slideLayouts/slideLayout111.xml"/><Relationship Id="rId54" Type="http://schemas.openxmlformats.org/officeDocument/2006/relationships/slideLayout" Target="../slideLayouts/slideLayout112.xml"/><Relationship Id="rId55" Type="http://schemas.openxmlformats.org/officeDocument/2006/relationships/slideLayout" Target="../slideLayouts/slideLayout113.xml"/><Relationship Id="rId56" Type="http://schemas.openxmlformats.org/officeDocument/2006/relationships/theme" Target="../theme/theme6.xml"/><Relationship Id="rId57" Type="http://schemas.openxmlformats.org/officeDocument/2006/relationships/image" Target="../media/image11.jpeg"/><Relationship Id="rId40" Type="http://schemas.openxmlformats.org/officeDocument/2006/relationships/slideLayout" Target="../slideLayouts/slideLayout98.xml"/><Relationship Id="rId41" Type="http://schemas.openxmlformats.org/officeDocument/2006/relationships/slideLayout" Target="../slideLayouts/slideLayout99.xml"/><Relationship Id="rId42" Type="http://schemas.openxmlformats.org/officeDocument/2006/relationships/slideLayout" Target="../slideLayouts/slideLayout100.xml"/><Relationship Id="rId43" Type="http://schemas.openxmlformats.org/officeDocument/2006/relationships/slideLayout" Target="../slideLayouts/slideLayout101.xml"/><Relationship Id="rId44" Type="http://schemas.openxmlformats.org/officeDocument/2006/relationships/slideLayout" Target="../slideLayouts/slideLayout102.xml"/><Relationship Id="rId45" Type="http://schemas.openxmlformats.org/officeDocument/2006/relationships/slideLayout" Target="../slideLayouts/slideLayout103.xml"/><Relationship Id="rId46" Type="http://schemas.openxmlformats.org/officeDocument/2006/relationships/slideLayout" Target="../slideLayouts/slideLayout104.xml"/><Relationship Id="rId47" Type="http://schemas.openxmlformats.org/officeDocument/2006/relationships/slideLayout" Target="../slideLayouts/slideLayout105.xml"/><Relationship Id="rId48" Type="http://schemas.openxmlformats.org/officeDocument/2006/relationships/slideLayout" Target="../slideLayouts/slideLayout106.xml"/><Relationship Id="rId49" Type="http://schemas.openxmlformats.org/officeDocument/2006/relationships/slideLayout" Target="../slideLayouts/slideLayout107.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30" Type="http://schemas.openxmlformats.org/officeDocument/2006/relationships/slideLayout" Target="../slideLayouts/slideLayout88.xml"/><Relationship Id="rId31" Type="http://schemas.openxmlformats.org/officeDocument/2006/relationships/slideLayout" Target="../slideLayouts/slideLayout89.xml"/><Relationship Id="rId32" Type="http://schemas.openxmlformats.org/officeDocument/2006/relationships/slideLayout" Target="../slideLayouts/slideLayout90.xml"/><Relationship Id="rId33" Type="http://schemas.openxmlformats.org/officeDocument/2006/relationships/slideLayout" Target="../slideLayouts/slideLayout91.xml"/><Relationship Id="rId34" Type="http://schemas.openxmlformats.org/officeDocument/2006/relationships/slideLayout" Target="../slideLayouts/slideLayout92.xml"/><Relationship Id="rId35" Type="http://schemas.openxmlformats.org/officeDocument/2006/relationships/slideLayout" Target="../slideLayouts/slideLayout93.xml"/><Relationship Id="rId36" Type="http://schemas.openxmlformats.org/officeDocument/2006/relationships/slideLayout" Target="../slideLayouts/slideLayout94.xml"/><Relationship Id="rId37" Type="http://schemas.openxmlformats.org/officeDocument/2006/relationships/slideLayout" Target="../slideLayouts/slideLayout95.xml"/><Relationship Id="rId38" Type="http://schemas.openxmlformats.org/officeDocument/2006/relationships/slideLayout" Target="../slideLayouts/slideLayout96.xml"/><Relationship Id="rId39" Type="http://schemas.openxmlformats.org/officeDocument/2006/relationships/slideLayout" Target="../slideLayouts/slideLayout97.xml"/><Relationship Id="rId20" Type="http://schemas.openxmlformats.org/officeDocument/2006/relationships/slideLayout" Target="../slideLayouts/slideLayout78.xml"/><Relationship Id="rId21" Type="http://schemas.openxmlformats.org/officeDocument/2006/relationships/slideLayout" Target="../slideLayouts/slideLayout79.xml"/><Relationship Id="rId22" Type="http://schemas.openxmlformats.org/officeDocument/2006/relationships/slideLayout" Target="../slideLayouts/slideLayout80.xml"/><Relationship Id="rId23" Type="http://schemas.openxmlformats.org/officeDocument/2006/relationships/slideLayout" Target="../slideLayouts/slideLayout81.xml"/><Relationship Id="rId24" Type="http://schemas.openxmlformats.org/officeDocument/2006/relationships/slideLayout" Target="../slideLayouts/slideLayout82.xml"/><Relationship Id="rId25" Type="http://schemas.openxmlformats.org/officeDocument/2006/relationships/slideLayout" Target="../slideLayouts/slideLayout83.xml"/><Relationship Id="rId26" Type="http://schemas.openxmlformats.org/officeDocument/2006/relationships/slideLayout" Target="../slideLayouts/slideLayout84.xml"/><Relationship Id="rId27" Type="http://schemas.openxmlformats.org/officeDocument/2006/relationships/slideLayout" Target="../slideLayouts/slideLayout85.xml"/><Relationship Id="rId28" Type="http://schemas.openxmlformats.org/officeDocument/2006/relationships/slideLayout" Target="../slideLayouts/slideLayout86.xml"/><Relationship Id="rId29" Type="http://schemas.openxmlformats.org/officeDocument/2006/relationships/slideLayout" Target="../slideLayouts/slideLayout8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133.xml"/><Relationship Id="rId21" Type="http://schemas.openxmlformats.org/officeDocument/2006/relationships/slideLayout" Target="../slideLayouts/slideLayout134.xml"/><Relationship Id="rId22" Type="http://schemas.openxmlformats.org/officeDocument/2006/relationships/slideLayout" Target="../slideLayouts/slideLayout135.xml"/><Relationship Id="rId23" Type="http://schemas.openxmlformats.org/officeDocument/2006/relationships/slideLayout" Target="../slideLayouts/slideLayout136.xml"/><Relationship Id="rId24" Type="http://schemas.openxmlformats.org/officeDocument/2006/relationships/slideLayout" Target="../slideLayouts/slideLayout137.xml"/><Relationship Id="rId25" Type="http://schemas.openxmlformats.org/officeDocument/2006/relationships/slideLayout" Target="../slideLayouts/slideLayout138.xml"/><Relationship Id="rId26" Type="http://schemas.openxmlformats.org/officeDocument/2006/relationships/slideLayout" Target="../slideLayouts/slideLayout139.xml"/><Relationship Id="rId27" Type="http://schemas.openxmlformats.org/officeDocument/2006/relationships/slideLayout" Target="../slideLayouts/slideLayout140.xml"/><Relationship Id="rId28" Type="http://schemas.openxmlformats.org/officeDocument/2006/relationships/slideLayout" Target="../slideLayouts/slideLayout141.xml"/><Relationship Id="rId29" Type="http://schemas.openxmlformats.org/officeDocument/2006/relationships/slideLayout" Target="../slideLayouts/slideLayout142.xml"/><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30" Type="http://schemas.openxmlformats.org/officeDocument/2006/relationships/slideLayout" Target="../slideLayouts/slideLayout143.xml"/><Relationship Id="rId31" Type="http://schemas.openxmlformats.org/officeDocument/2006/relationships/slideLayout" Target="../slideLayouts/slideLayout144.xml"/><Relationship Id="rId32" Type="http://schemas.openxmlformats.org/officeDocument/2006/relationships/slideLayout" Target="../slideLayouts/slideLayout145.xml"/><Relationship Id="rId9" Type="http://schemas.openxmlformats.org/officeDocument/2006/relationships/slideLayout" Target="../slideLayouts/slideLayout122.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33" Type="http://schemas.openxmlformats.org/officeDocument/2006/relationships/slideLayout" Target="../slideLayouts/slideLayout146.xml"/><Relationship Id="rId34" Type="http://schemas.openxmlformats.org/officeDocument/2006/relationships/slideLayout" Target="../slideLayouts/slideLayout147.xml"/><Relationship Id="rId35" Type="http://schemas.openxmlformats.org/officeDocument/2006/relationships/slideLayout" Target="../slideLayouts/slideLayout148.xml"/><Relationship Id="rId36" Type="http://schemas.openxmlformats.org/officeDocument/2006/relationships/slideLayout" Target="../slideLayouts/slideLayout149.xml"/><Relationship Id="rId10" Type="http://schemas.openxmlformats.org/officeDocument/2006/relationships/slideLayout" Target="../slideLayouts/slideLayout123.xml"/><Relationship Id="rId11" Type="http://schemas.openxmlformats.org/officeDocument/2006/relationships/slideLayout" Target="../slideLayouts/slideLayout124.xml"/><Relationship Id="rId12" Type="http://schemas.openxmlformats.org/officeDocument/2006/relationships/slideLayout" Target="../slideLayouts/slideLayout125.xml"/><Relationship Id="rId13" Type="http://schemas.openxmlformats.org/officeDocument/2006/relationships/slideLayout" Target="../slideLayouts/slideLayout126.xml"/><Relationship Id="rId14" Type="http://schemas.openxmlformats.org/officeDocument/2006/relationships/slideLayout" Target="../slideLayouts/slideLayout127.xml"/><Relationship Id="rId15" Type="http://schemas.openxmlformats.org/officeDocument/2006/relationships/slideLayout" Target="../slideLayouts/slideLayout128.xml"/><Relationship Id="rId16" Type="http://schemas.openxmlformats.org/officeDocument/2006/relationships/slideLayout" Target="../slideLayouts/slideLayout129.xml"/><Relationship Id="rId17" Type="http://schemas.openxmlformats.org/officeDocument/2006/relationships/slideLayout" Target="../slideLayouts/slideLayout130.xml"/><Relationship Id="rId18" Type="http://schemas.openxmlformats.org/officeDocument/2006/relationships/slideLayout" Target="../slideLayouts/slideLayout131.xml"/><Relationship Id="rId19" Type="http://schemas.openxmlformats.org/officeDocument/2006/relationships/slideLayout" Target="../slideLayouts/slideLayout132.xml"/><Relationship Id="rId37" Type="http://schemas.openxmlformats.org/officeDocument/2006/relationships/slideLayout" Target="../slideLayouts/slideLayout150.xml"/><Relationship Id="rId38" Type="http://schemas.openxmlformats.org/officeDocument/2006/relationships/slideLayout" Target="../slideLayouts/slideLayout151.xml"/><Relationship Id="rId39" Type="http://schemas.openxmlformats.org/officeDocument/2006/relationships/slideLayout" Target="../slideLayouts/slideLayout152.xml"/><Relationship Id="rId40" Type="http://schemas.openxmlformats.org/officeDocument/2006/relationships/theme" Target="../theme/theme7.xml"/><Relationship Id="rId41" Type="http://schemas.openxmlformats.org/officeDocument/2006/relationships/image" Target="../media/image2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3751" y="304800"/>
            <a:ext cx="7435849"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793751" y="1600200"/>
            <a:ext cx="7435849" cy="4525963"/>
          </a:xfrm>
          <a:prstGeom prst="rect">
            <a:avLst/>
          </a:prstGeom>
        </p:spPr>
        <p:txBody>
          <a:bodyPr vert="horz" lIns="91440" tIns="45720" rIns="91440" bIns="45720" rtlCol="0">
            <a:norm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3"/>
          <p:cNvSpPr>
            <a:spLocks noChangeArrowheads="1"/>
          </p:cNvSpPr>
          <p:nvPr/>
        </p:nvSpPr>
        <p:spPr bwMode="auto">
          <a:xfrm>
            <a:off x="0" y="0"/>
            <a:ext cx="9144000" cy="177800"/>
          </a:xfrm>
          <a:prstGeom prst="rect">
            <a:avLst/>
          </a:prstGeom>
          <a:solidFill>
            <a:srgbClr val="015F85"/>
          </a:solidFill>
          <a:ln w="25400" algn="ctr">
            <a:noFill/>
            <a:miter lim="800000"/>
            <a:headEnd/>
            <a:tailEnd/>
          </a:ln>
          <a:effectLst/>
        </p:spPr>
        <p:txBody>
          <a:bodyPr wrap="none" anchor="ctr"/>
          <a:lstStyle/>
          <a:p>
            <a:endParaRPr lang="en-US"/>
          </a:p>
        </p:txBody>
      </p:sp>
      <p:sp>
        <p:nvSpPr>
          <p:cNvPr id="10" name="Rectangle 4"/>
          <p:cNvSpPr>
            <a:spLocks noChangeArrowheads="1"/>
          </p:cNvSpPr>
          <p:nvPr/>
        </p:nvSpPr>
        <p:spPr bwMode="ltGray">
          <a:xfrm>
            <a:off x="2206625" y="6634163"/>
            <a:ext cx="2249756" cy="190646"/>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700" dirty="0" smtClean="0">
                <a:solidFill>
                  <a:srgbClr val="8E8E95"/>
                </a:solidFill>
              </a:rPr>
              <a:t>© 2010 Cisco and/or its affiliates. All rights reserved.</a:t>
            </a:r>
            <a:endParaRPr lang="en-US" sz="700" dirty="0">
              <a:solidFill>
                <a:srgbClr val="8E8E95"/>
              </a:solidFill>
            </a:endParaRPr>
          </a:p>
        </p:txBody>
      </p:sp>
      <p:sp>
        <p:nvSpPr>
          <p:cNvPr id="11" name="Rectangle 5"/>
          <p:cNvSpPr>
            <a:spLocks noChangeArrowheads="1"/>
          </p:cNvSpPr>
          <p:nvPr/>
        </p:nvSpPr>
        <p:spPr bwMode="ltGray">
          <a:xfrm>
            <a:off x="4546600" y="6634163"/>
            <a:ext cx="877887" cy="188912"/>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700" dirty="0">
                <a:solidFill>
                  <a:srgbClr val="8E8E95"/>
                </a:solidFill>
              </a:rPr>
              <a:t>Cisco Confidential</a:t>
            </a:r>
          </a:p>
        </p:txBody>
      </p:sp>
      <p:sp>
        <p:nvSpPr>
          <p:cNvPr id="12" name="Rectangle 6"/>
          <p:cNvSpPr>
            <a:spLocks noChangeArrowheads="1"/>
          </p:cNvSpPr>
          <p:nvPr/>
        </p:nvSpPr>
        <p:spPr bwMode="ltGray">
          <a:xfrm>
            <a:off x="812800" y="6634163"/>
            <a:ext cx="962025" cy="188912"/>
          </a:xfrm>
          <a:prstGeom prst="rect">
            <a:avLst/>
          </a:prstGeom>
          <a:noFill/>
          <a:ln w="9525">
            <a:noFill/>
            <a:miter lim="800000"/>
            <a:headEnd/>
            <a:tailEnd/>
          </a:ln>
          <a:effectLst/>
        </p:spPr>
        <p:txBody>
          <a:bodyPr lIns="82124" tIns="41061" rIns="82124" bIns="41061" anchor="b">
            <a:spAutoFit/>
          </a:bodyPr>
          <a:lstStyle/>
          <a:p>
            <a:pPr algn="l" defTabSz="814388">
              <a:lnSpc>
                <a:spcPct val="100000"/>
              </a:lnSpc>
            </a:pPr>
            <a:r>
              <a:rPr lang="en-US" sz="700" dirty="0" err="1">
                <a:solidFill>
                  <a:srgbClr val="8E8E95"/>
                </a:solidFill>
              </a:rPr>
              <a:t>Presentation_ID</a:t>
            </a:r>
            <a:endParaRPr lang="en-US" sz="700" dirty="0">
              <a:solidFill>
                <a:srgbClr val="8E8E95"/>
              </a:solidFill>
            </a:endParaRPr>
          </a:p>
        </p:txBody>
      </p:sp>
      <p:sp>
        <p:nvSpPr>
          <p:cNvPr id="8" name="Rectangle 3"/>
          <p:cNvSpPr>
            <a:spLocks noChangeArrowheads="1"/>
          </p:cNvSpPr>
          <p:nvPr/>
        </p:nvSpPr>
        <p:spPr bwMode="black">
          <a:xfrm>
            <a:off x="0" y="0"/>
            <a:ext cx="9144000" cy="177800"/>
          </a:xfrm>
          <a:prstGeom prst="rect">
            <a:avLst/>
          </a:prstGeom>
          <a:solidFill>
            <a:srgbClr val="0183B7"/>
          </a:solidFill>
          <a:ln w="25400" algn="ctr">
            <a:noFill/>
            <a:miter lim="800000"/>
            <a:headEnd/>
            <a:tailEnd/>
          </a:ln>
          <a:effectLst/>
        </p:spPr>
        <p:txBody>
          <a:bodyPr wrap="none" anchor="ctr"/>
          <a:lstStyle/>
          <a:p>
            <a:endParaRPr lang="en-US"/>
          </a:p>
        </p:txBody>
      </p:sp>
      <p:sp>
        <p:nvSpPr>
          <p:cNvPr id="9" name="Rectangle 7"/>
          <p:cNvSpPr>
            <a:spLocks noChangeArrowheads="1"/>
          </p:cNvSpPr>
          <p:nvPr/>
        </p:nvSpPr>
        <p:spPr bwMode="ltGray">
          <a:xfrm>
            <a:off x="859631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1000">
                <a:solidFill>
                  <a:srgbClr val="8E8E95"/>
                </a:solidFill>
              </a:rPr>
              <a:pPr algn="r" defTabSz="814388">
                <a:lnSpc>
                  <a:spcPct val="100000"/>
                </a:lnSpc>
              </a:pPr>
              <a:t>‹#›</a:t>
            </a:fld>
            <a:endParaRPr lang="en-US" sz="1000" dirty="0">
              <a:solidFill>
                <a:srgbClr val="8E8E95"/>
              </a:solidFill>
            </a:endParaRPr>
          </a:p>
        </p:txBody>
      </p:sp>
      <p:sp>
        <p:nvSpPr>
          <p:cNvPr id="13" name="Freeform 6333"/>
          <p:cNvSpPr>
            <a:spLocks/>
          </p:cNvSpPr>
          <p:nvPr/>
        </p:nvSpPr>
        <p:spPr bwMode="auto">
          <a:xfrm>
            <a:off x="7264400" y="-3175"/>
            <a:ext cx="1879600" cy="806450"/>
          </a:xfrm>
          <a:custGeom>
            <a:avLst/>
            <a:gdLst/>
            <a:ahLst/>
            <a:cxnLst>
              <a:cxn ang="0">
                <a:pos x="0" y="0"/>
              </a:cxn>
              <a:cxn ang="0">
                <a:pos x="507" y="508"/>
              </a:cxn>
              <a:cxn ang="0">
                <a:pos x="1440" y="508"/>
              </a:cxn>
              <a:cxn ang="0">
                <a:pos x="1440" y="0"/>
              </a:cxn>
              <a:cxn ang="0">
                <a:pos x="0" y="0"/>
              </a:cxn>
            </a:cxnLst>
            <a:rect l="0" t="0" r="r" b="b"/>
            <a:pathLst>
              <a:path w="1440" h="508">
                <a:moveTo>
                  <a:pt x="0" y="0"/>
                </a:moveTo>
                <a:lnTo>
                  <a:pt x="507" y="508"/>
                </a:lnTo>
                <a:lnTo>
                  <a:pt x="1440" y="508"/>
                </a:lnTo>
                <a:lnTo>
                  <a:pt x="1440" y="0"/>
                </a:lnTo>
                <a:lnTo>
                  <a:pt x="0" y="0"/>
                </a:lnTo>
                <a:close/>
              </a:path>
            </a:pathLst>
          </a:custGeom>
          <a:solidFill>
            <a:srgbClr val="0183B7"/>
          </a:solidFill>
          <a:ln w="25400" algn="ctr">
            <a:noFill/>
            <a:miter lim="800000"/>
            <a:headEnd/>
            <a:tailEnd/>
          </a:ln>
          <a:effectLst/>
        </p:spPr>
        <p:txBody>
          <a:bodyPr wrap="none" anchor="ctr"/>
          <a:lstStyle/>
          <a:p>
            <a:pPr algn="ctr" eaLnBrk="0" hangingPunct="0">
              <a:lnSpc>
                <a:spcPct val="90000"/>
              </a:lnSpc>
              <a:defRPr/>
            </a:pPr>
            <a:endParaRPr lang="en-US">
              <a:solidFill>
                <a:srgbClr val="000000"/>
              </a:solidFill>
              <a:cs typeface="+mn-cs"/>
            </a:endParaRPr>
          </a:p>
        </p:txBody>
      </p:sp>
      <p:pic>
        <p:nvPicPr>
          <p:cNvPr id="14" name="Picture 6331" descr="cisco_badge_grn"/>
          <p:cNvPicPr>
            <a:picLocks noChangeAspect="1" noChangeArrowheads="1"/>
          </p:cNvPicPr>
          <p:nvPr/>
        </p:nvPicPr>
        <p:blipFill>
          <a:blip r:embed="rId20" cstate="print"/>
          <a:srcRect/>
          <a:stretch>
            <a:fillRect/>
          </a:stretch>
        </p:blipFill>
        <p:spPr bwMode="auto">
          <a:xfrm>
            <a:off x="7886700" y="230188"/>
            <a:ext cx="1016000" cy="10271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5" r:id="rId1"/>
    <p:sldLayoutId id="2147483700" r:id="rId2"/>
    <p:sldLayoutId id="2147483703" r:id="rId3"/>
    <p:sldLayoutId id="2147483704" r:id="rId4"/>
    <p:sldLayoutId id="2147483724" r:id="rId5"/>
    <p:sldLayoutId id="2147483730" r:id="rId6"/>
    <p:sldLayoutId id="2147483731" r:id="rId7"/>
    <p:sldLayoutId id="2147483726" r:id="rId8"/>
    <p:sldLayoutId id="2147483728" r:id="rId9"/>
    <p:sldLayoutId id="2147483732" r:id="rId10"/>
    <p:sldLayoutId id="2147483736" r:id="rId11"/>
    <p:sldLayoutId id="2147483737" r:id="rId12"/>
    <p:sldLayoutId id="2147483738" r:id="rId13"/>
    <p:sldLayoutId id="2147483739" r:id="rId14"/>
    <p:sldLayoutId id="2147483741" r:id="rId15"/>
    <p:sldLayoutId id="2147483787" r:id="rId16"/>
    <p:sldLayoutId id="2147483789" r:id="rId17"/>
    <p:sldLayoutId id="2147483792" r:id="rId18"/>
  </p:sldLayoutIdLst>
  <p:transition xmlns:p14="http://schemas.microsoft.com/office/powerpoint/2010/main">
    <p:wipe dir="r"/>
  </p:transition>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237744" indent="-237744" algn="l" defTabSz="914400" rtl="0" eaLnBrk="1" latinLnBrk="0" hangingPunct="1">
        <a:lnSpc>
          <a:spcPct val="95000"/>
        </a:lnSpc>
        <a:spcBef>
          <a:spcPts val="1440"/>
        </a:spcBef>
        <a:buClr>
          <a:schemeClr val="accent1"/>
        </a:buClr>
        <a:buFont typeface="Wingdings" pitchFamily="2" charset="2"/>
        <a:buChar char="§"/>
        <a:defRPr sz="2400" kern="1200">
          <a:solidFill>
            <a:schemeClr val="tx1"/>
          </a:solidFill>
          <a:latin typeface="+mn-lt"/>
          <a:ea typeface="+mn-ea"/>
          <a:cs typeface="+mn-cs"/>
        </a:defRPr>
      </a:lvl1pPr>
      <a:lvl2pPr marL="576072" indent="0" algn="l" defTabSz="914400" rtl="0" eaLnBrk="1" latinLnBrk="0" hangingPunct="1">
        <a:lnSpc>
          <a:spcPct val="95000"/>
        </a:lnSpc>
        <a:spcBef>
          <a:spcPts val="840"/>
        </a:spcBef>
        <a:buFont typeface="Arial" pitchFamily="34" charset="0"/>
        <a:buNone/>
        <a:defRPr sz="2000" kern="1200">
          <a:solidFill>
            <a:schemeClr val="tx1"/>
          </a:solidFill>
          <a:latin typeface="+mn-lt"/>
          <a:ea typeface="+mn-ea"/>
          <a:cs typeface="+mn-cs"/>
        </a:defRPr>
      </a:lvl2pPr>
      <a:lvl3pPr marL="914400" indent="0" algn="l" defTabSz="914400" rtl="0" eaLnBrk="1" latinLnBrk="0" hangingPunct="1">
        <a:lnSpc>
          <a:spcPct val="95000"/>
        </a:lnSpc>
        <a:spcBef>
          <a:spcPts val="840"/>
        </a:spcBef>
        <a:buFont typeface="Arial" pitchFamily="34" charset="0"/>
        <a:buNone/>
        <a:defRPr sz="1600" kern="1200">
          <a:solidFill>
            <a:schemeClr val="tx1"/>
          </a:solidFill>
          <a:latin typeface="+mn-lt"/>
          <a:ea typeface="+mn-ea"/>
          <a:cs typeface="+mn-cs"/>
        </a:defRPr>
      </a:lvl3pPr>
      <a:lvl4pPr marL="1252728" indent="0" algn="l" defTabSz="914400" rtl="0" eaLnBrk="1" latinLnBrk="0" hangingPunct="1">
        <a:lnSpc>
          <a:spcPct val="95000"/>
        </a:lnSpc>
        <a:spcBef>
          <a:spcPts val="840"/>
        </a:spcBef>
        <a:buFont typeface="Arial" pitchFamily="34" charset="0"/>
        <a:buNone/>
        <a:defRPr sz="1200" kern="1200">
          <a:solidFill>
            <a:schemeClr val="tx1"/>
          </a:solidFill>
          <a:latin typeface="+mn-lt"/>
          <a:ea typeface="+mn-ea"/>
          <a:cs typeface="+mn-cs"/>
        </a:defRPr>
      </a:lvl4pPr>
      <a:lvl5pPr marL="1609344" indent="0" algn="l" defTabSz="914400" rtl="0" eaLnBrk="1" latinLnBrk="0" hangingPunct="1">
        <a:lnSpc>
          <a:spcPct val="95000"/>
        </a:lnSpc>
        <a:spcBef>
          <a:spcPts val="840"/>
        </a:spcBef>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3751" y="304800"/>
            <a:ext cx="7435849"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793751" y="1600200"/>
            <a:ext cx="7435849" cy="4525963"/>
          </a:xfrm>
          <a:prstGeom prst="rect">
            <a:avLst/>
          </a:prstGeom>
        </p:spPr>
        <p:txBody>
          <a:bodyPr vert="horz" lIns="91440" tIns="45720" rIns="91440" bIns="45720" rtlCol="0">
            <a:norm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3"/>
          <p:cNvSpPr>
            <a:spLocks noChangeArrowheads="1"/>
          </p:cNvSpPr>
          <p:nvPr/>
        </p:nvSpPr>
        <p:spPr bwMode="auto">
          <a:xfrm>
            <a:off x="0" y="0"/>
            <a:ext cx="9144000" cy="177800"/>
          </a:xfrm>
          <a:prstGeom prst="rect">
            <a:avLst/>
          </a:prstGeom>
          <a:solidFill>
            <a:srgbClr val="015F85"/>
          </a:solidFill>
          <a:ln w="25400" algn="ctr">
            <a:noFill/>
            <a:miter lim="800000"/>
            <a:headEnd/>
            <a:tailEnd/>
          </a:ln>
          <a:effectLst/>
        </p:spPr>
        <p:txBody>
          <a:bodyPr wrap="none" anchor="ctr"/>
          <a:lstStyle/>
          <a:p>
            <a:pPr algn="l" rtl="0"/>
            <a:endParaRPr lang="en-US" kern="1200">
              <a:solidFill>
                <a:prstClr val="black"/>
              </a:solidFill>
              <a:latin typeface="Arial"/>
              <a:ea typeface="+mn-ea"/>
              <a:cs typeface="+mn-cs"/>
            </a:endParaRPr>
          </a:p>
        </p:txBody>
      </p:sp>
      <p:sp>
        <p:nvSpPr>
          <p:cNvPr id="10" name="Rectangle 4"/>
          <p:cNvSpPr>
            <a:spLocks noChangeArrowheads="1"/>
          </p:cNvSpPr>
          <p:nvPr/>
        </p:nvSpPr>
        <p:spPr bwMode="ltGray">
          <a:xfrm>
            <a:off x="2206625" y="6634163"/>
            <a:ext cx="2249756" cy="190646"/>
          </a:xfrm>
          <a:prstGeom prst="rect">
            <a:avLst/>
          </a:prstGeom>
          <a:noFill/>
          <a:ln w="9525">
            <a:noFill/>
            <a:miter lim="800000"/>
            <a:headEnd/>
            <a:tailEnd/>
          </a:ln>
          <a:effectLst/>
        </p:spPr>
        <p:txBody>
          <a:bodyPr wrap="none" lIns="82124" tIns="41061" rIns="82124" bIns="41061" anchor="b" anchorCtr="1">
            <a:spAutoFit/>
          </a:bodyPr>
          <a:lstStyle/>
          <a:p>
            <a:pPr algn="l" defTabSz="814388" rtl="0"/>
            <a:r>
              <a:rPr lang="en-US" sz="700" kern="1200" dirty="0">
                <a:solidFill>
                  <a:srgbClr val="8E8E95"/>
                </a:solidFill>
                <a:latin typeface="Arial"/>
                <a:ea typeface="+mn-ea"/>
                <a:cs typeface="+mn-cs"/>
              </a:rPr>
              <a:t>© 2010 Cisco and/or its affiliates. All rights reserved.</a:t>
            </a:r>
          </a:p>
        </p:txBody>
      </p:sp>
      <p:sp>
        <p:nvSpPr>
          <p:cNvPr id="11" name="Rectangle 5"/>
          <p:cNvSpPr>
            <a:spLocks noChangeArrowheads="1"/>
          </p:cNvSpPr>
          <p:nvPr/>
        </p:nvSpPr>
        <p:spPr bwMode="ltGray">
          <a:xfrm>
            <a:off x="4546600" y="6634163"/>
            <a:ext cx="877887" cy="188912"/>
          </a:xfrm>
          <a:prstGeom prst="rect">
            <a:avLst/>
          </a:prstGeom>
          <a:noFill/>
          <a:ln w="9525">
            <a:noFill/>
            <a:miter lim="800000"/>
            <a:headEnd/>
            <a:tailEnd/>
          </a:ln>
          <a:effectLst/>
        </p:spPr>
        <p:txBody>
          <a:bodyPr wrap="none" lIns="82124" tIns="41061" rIns="82124" bIns="41061" anchor="b">
            <a:spAutoFit/>
          </a:bodyPr>
          <a:lstStyle/>
          <a:p>
            <a:pPr algn="r" defTabSz="814388" rtl="0"/>
            <a:r>
              <a:rPr lang="en-US" sz="700" kern="1200" dirty="0">
                <a:solidFill>
                  <a:srgbClr val="8E8E95"/>
                </a:solidFill>
                <a:latin typeface="Arial"/>
                <a:ea typeface="+mn-ea"/>
                <a:cs typeface="+mn-cs"/>
              </a:rPr>
              <a:t>Cisco Confidential</a:t>
            </a:r>
          </a:p>
        </p:txBody>
      </p:sp>
      <p:sp>
        <p:nvSpPr>
          <p:cNvPr id="12" name="Rectangle 6"/>
          <p:cNvSpPr>
            <a:spLocks noChangeArrowheads="1"/>
          </p:cNvSpPr>
          <p:nvPr/>
        </p:nvSpPr>
        <p:spPr bwMode="ltGray">
          <a:xfrm>
            <a:off x="812800" y="6634163"/>
            <a:ext cx="962025" cy="188912"/>
          </a:xfrm>
          <a:prstGeom prst="rect">
            <a:avLst/>
          </a:prstGeom>
          <a:noFill/>
          <a:ln w="9525">
            <a:noFill/>
            <a:miter lim="800000"/>
            <a:headEnd/>
            <a:tailEnd/>
          </a:ln>
          <a:effectLst/>
        </p:spPr>
        <p:txBody>
          <a:bodyPr lIns="82124" tIns="41061" rIns="82124" bIns="41061" anchor="b">
            <a:spAutoFit/>
          </a:bodyPr>
          <a:lstStyle/>
          <a:p>
            <a:pPr algn="l" defTabSz="814388" rtl="0"/>
            <a:r>
              <a:rPr lang="en-US" sz="700" kern="1200" dirty="0" err="1">
                <a:solidFill>
                  <a:srgbClr val="8E8E95"/>
                </a:solidFill>
                <a:latin typeface="Arial"/>
                <a:ea typeface="+mn-ea"/>
                <a:cs typeface="+mn-cs"/>
              </a:rPr>
              <a:t>Presentation_ID</a:t>
            </a:r>
            <a:endParaRPr lang="en-US" sz="700" kern="1200" dirty="0">
              <a:solidFill>
                <a:srgbClr val="8E8E95"/>
              </a:solidFill>
              <a:latin typeface="Arial"/>
              <a:ea typeface="+mn-ea"/>
              <a:cs typeface="+mn-cs"/>
            </a:endParaRPr>
          </a:p>
        </p:txBody>
      </p:sp>
      <p:sp>
        <p:nvSpPr>
          <p:cNvPr id="8" name="Rectangle 3"/>
          <p:cNvSpPr>
            <a:spLocks noChangeArrowheads="1"/>
          </p:cNvSpPr>
          <p:nvPr/>
        </p:nvSpPr>
        <p:spPr bwMode="black">
          <a:xfrm>
            <a:off x="0" y="0"/>
            <a:ext cx="9144000" cy="177800"/>
          </a:xfrm>
          <a:prstGeom prst="rect">
            <a:avLst/>
          </a:prstGeom>
          <a:solidFill>
            <a:srgbClr val="0183B7"/>
          </a:solidFill>
          <a:ln w="25400" algn="ctr">
            <a:noFill/>
            <a:miter lim="800000"/>
            <a:headEnd/>
            <a:tailEnd/>
          </a:ln>
          <a:effectLst/>
        </p:spPr>
        <p:txBody>
          <a:bodyPr wrap="none" anchor="ctr"/>
          <a:lstStyle/>
          <a:p>
            <a:pPr algn="l" rtl="0"/>
            <a:endParaRPr lang="en-US" kern="1200">
              <a:solidFill>
                <a:prstClr val="black"/>
              </a:solidFill>
              <a:latin typeface="Arial"/>
              <a:ea typeface="+mn-ea"/>
              <a:cs typeface="+mn-cs"/>
            </a:endParaRPr>
          </a:p>
        </p:txBody>
      </p:sp>
      <p:sp>
        <p:nvSpPr>
          <p:cNvPr id="9" name="Rectangle 7"/>
          <p:cNvSpPr>
            <a:spLocks noChangeArrowheads="1"/>
          </p:cNvSpPr>
          <p:nvPr/>
        </p:nvSpPr>
        <p:spPr bwMode="ltGray">
          <a:xfrm>
            <a:off x="859631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rtl="0"/>
            <a:fld id="{DFCF27A5-1A5B-48D3-A060-2758FFBB1ADD}" type="slidenum">
              <a:rPr lang="en-US" sz="1000" kern="1200">
                <a:solidFill>
                  <a:srgbClr val="8E8E95"/>
                </a:solidFill>
                <a:latin typeface="Arial"/>
                <a:ea typeface="+mn-ea"/>
                <a:cs typeface="+mn-cs"/>
              </a:rPr>
              <a:pPr algn="r" defTabSz="814388" rtl="0"/>
              <a:t>‹#›</a:t>
            </a:fld>
            <a:endParaRPr lang="en-US" sz="1000" kern="1200" dirty="0">
              <a:solidFill>
                <a:srgbClr val="8E8E95"/>
              </a:solidFill>
              <a:latin typeface="Arial"/>
              <a:ea typeface="+mn-ea"/>
              <a:cs typeface="+mn-cs"/>
            </a:endParaRPr>
          </a:p>
        </p:txBody>
      </p:sp>
      <p:sp>
        <p:nvSpPr>
          <p:cNvPr id="14" name="Freeform 6333"/>
          <p:cNvSpPr>
            <a:spLocks/>
          </p:cNvSpPr>
          <p:nvPr/>
        </p:nvSpPr>
        <p:spPr bwMode="auto">
          <a:xfrm>
            <a:off x="7264400" y="-3175"/>
            <a:ext cx="1879600" cy="806450"/>
          </a:xfrm>
          <a:custGeom>
            <a:avLst/>
            <a:gdLst/>
            <a:ahLst/>
            <a:cxnLst>
              <a:cxn ang="0">
                <a:pos x="0" y="0"/>
              </a:cxn>
              <a:cxn ang="0">
                <a:pos x="507" y="508"/>
              </a:cxn>
              <a:cxn ang="0">
                <a:pos x="1440" y="508"/>
              </a:cxn>
              <a:cxn ang="0">
                <a:pos x="1440" y="0"/>
              </a:cxn>
              <a:cxn ang="0">
                <a:pos x="0" y="0"/>
              </a:cxn>
            </a:cxnLst>
            <a:rect l="0" t="0" r="r" b="b"/>
            <a:pathLst>
              <a:path w="1440" h="508">
                <a:moveTo>
                  <a:pt x="0" y="0"/>
                </a:moveTo>
                <a:lnTo>
                  <a:pt x="507" y="508"/>
                </a:lnTo>
                <a:lnTo>
                  <a:pt x="1440" y="508"/>
                </a:lnTo>
                <a:lnTo>
                  <a:pt x="1440" y="0"/>
                </a:lnTo>
                <a:lnTo>
                  <a:pt x="0" y="0"/>
                </a:lnTo>
                <a:close/>
              </a:path>
            </a:pathLst>
          </a:custGeom>
          <a:solidFill>
            <a:srgbClr val="0183B7"/>
          </a:solidFill>
          <a:ln w="25400" algn="ctr">
            <a:noFill/>
            <a:miter lim="800000"/>
            <a:headEnd/>
            <a:tailEnd/>
          </a:ln>
          <a:effectLst/>
        </p:spPr>
        <p:txBody>
          <a:bodyPr wrap="none" anchor="ctr"/>
          <a:lstStyle/>
          <a:p>
            <a:pPr algn="ctr" eaLnBrk="0" hangingPunct="0">
              <a:lnSpc>
                <a:spcPct val="90000"/>
              </a:lnSpc>
              <a:defRPr/>
            </a:pPr>
            <a:endParaRPr lang="en-US">
              <a:solidFill>
                <a:srgbClr val="000000"/>
              </a:solidFill>
              <a:cs typeface="+mn-cs"/>
            </a:endParaRPr>
          </a:p>
        </p:txBody>
      </p:sp>
      <p:pic>
        <p:nvPicPr>
          <p:cNvPr id="15" name="Picture 6331" descr="cisco_badge_grn"/>
          <p:cNvPicPr>
            <a:picLocks noChangeAspect="1" noChangeArrowheads="1"/>
          </p:cNvPicPr>
          <p:nvPr/>
        </p:nvPicPr>
        <p:blipFill>
          <a:blip r:embed="rId2" cstate="print"/>
          <a:srcRect/>
          <a:stretch>
            <a:fillRect/>
          </a:stretch>
        </p:blipFill>
        <p:spPr bwMode="auto">
          <a:xfrm>
            <a:off x="7886700" y="230188"/>
            <a:ext cx="1016000" cy="10271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xmlns:p14="http://schemas.microsoft.com/office/powerpoint/2010/main">
    <p:wipe dir="r"/>
  </p:transition>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237744" indent="-237744" algn="l" defTabSz="914400" rtl="0" eaLnBrk="1" latinLnBrk="0" hangingPunct="1">
        <a:lnSpc>
          <a:spcPct val="95000"/>
        </a:lnSpc>
        <a:spcBef>
          <a:spcPts val="1440"/>
        </a:spcBef>
        <a:buClr>
          <a:schemeClr val="accent1"/>
        </a:buClr>
        <a:buFont typeface="Wingdings" pitchFamily="2" charset="2"/>
        <a:buChar char="§"/>
        <a:defRPr sz="2400" kern="1200">
          <a:solidFill>
            <a:schemeClr val="tx1"/>
          </a:solidFill>
          <a:latin typeface="+mn-lt"/>
          <a:ea typeface="+mn-ea"/>
          <a:cs typeface="+mn-cs"/>
        </a:defRPr>
      </a:lvl1pPr>
      <a:lvl2pPr marL="576072" indent="0" algn="l" defTabSz="914400" rtl="0" eaLnBrk="1" latinLnBrk="0" hangingPunct="1">
        <a:lnSpc>
          <a:spcPct val="95000"/>
        </a:lnSpc>
        <a:spcBef>
          <a:spcPts val="840"/>
        </a:spcBef>
        <a:buFont typeface="Arial" pitchFamily="34" charset="0"/>
        <a:buNone/>
        <a:defRPr sz="2000" kern="1200">
          <a:solidFill>
            <a:schemeClr val="tx1"/>
          </a:solidFill>
          <a:latin typeface="+mn-lt"/>
          <a:ea typeface="+mn-ea"/>
          <a:cs typeface="+mn-cs"/>
        </a:defRPr>
      </a:lvl2pPr>
      <a:lvl3pPr marL="914400" indent="0" algn="l" defTabSz="914400" rtl="0" eaLnBrk="1" latinLnBrk="0" hangingPunct="1">
        <a:lnSpc>
          <a:spcPct val="95000"/>
        </a:lnSpc>
        <a:spcBef>
          <a:spcPts val="840"/>
        </a:spcBef>
        <a:buFont typeface="Arial" pitchFamily="34" charset="0"/>
        <a:buNone/>
        <a:defRPr sz="1600" kern="1200">
          <a:solidFill>
            <a:schemeClr val="tx1"/>
          </a:solidFill>
          <a:latin typeface="+mn-lt"/>
          <a:ea typeface="+mn-ea"/>
          <a:cs typeface="+mn-cs"/>
        </a:defRPr>
      </a:lvl3pPr>
      <a:lvl4pPr marL="1252728" indent="0" algn="l" defTabSz="914400" rtl="0" eaLnBrk="1" latinLnBrk="0" hangingPunct="1">
        <a:lnSpc>
          <a:spcPct val="95000"/>
        </a:lnSpc>
        <a:spcBef>
          <a:spcPts val="840"/>
        </a:spcBef>
        <a:buFont typeface="Arial" pitchFamily="34" charset="0"/>
        <a:buNone/>
        <a:defRPr sz="1200" kern="1200">
          <a:solidFill>
            <a:schemeClr val="tx1"/>
          </a:solidFill>
          <a:latin typeface="+mn-lt"/>
          <a:ea typeface="+mn-ea"/>
          <a:cs typeface="+mn-cs"/>
        </a:defRPr>
      </a:lvl4pPr>
      <a:lvl5pPr marL="1609344" indent="0" algn="l" defTabSz="914400" rtl="0" eaLnBrk="1" latinLnBrk="0" hangingPunct="1">
        <a:lnSpc>
          <a:spcPct val="95000"/>
        </a:lnSpc>
        <a:spcBef>
          <a:spcPts val="840"/>
        </a:spcBef>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3751" y="304800"/>
            <a:ext cx="7435849"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793751" y="1600200"/>
            <a:ext cx="7435849" cy="4525963"/>
          </a:xfrm>
          <a:prstGeom prst="rect">
            <a:avLst/>
          </a:prstGeom>
        </p:spPr>
        <p:txBody>
          <a:bodyPr vert="horz" lIns="91440" tIns="45720" rIns="91440" bIns="45720" rtlCol="0">
            <a:norm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3"/>
          <p:cNvSpPr>
            <a:spLocks noChangeArrowheads="1"/>
          </p:cNvSpPr>
          <p:nvPr/>
        </p:nvSpPr>
        <p:spPr bwMode="auto">
          <a:xfrm>
            <a:off x="0" y="0"/>
            <a:ext cx="9144000" cy="177800"/>
          </a:xfrm>
          <a:prstGeom prst="rect">
            <a:avLst/>
          </a:prstGeom>
          <a:solidFill>
            <a:srgbClr val="015F85"/>
          </a:solidFill>
          <a:ln w="25400" algn="ctr">
            <a:noFill/>
            <a:miter lim="800000"/>
            <a:headEnd/>
            <a:tailEnd/>
          </a:ln>
          <a:effectLst/>
        </p:spPr>
        <p:txBody>
          <a:bodyPr wrap="none" anchor="ctr"/>
          <a:lstStyle/>
          <a:p>
            <a:endParaRPr lang="en-US">
              <a:solidFill>
                <a:prstClr val="black"/>
              </a:solidFill>
            </a:endParaRPr>
          </a:p>
        </p:txBody>
      </p:sp>
      <p:sp>
        <p:nvSpPr>
          <p:cNvPr id="10" name="Rectangle 4"/>
          <p:cNvSpPr>
            <a:spLocks noChangeArrowheads="1"/>
          </p:cNvSpPr>
          <p:nvPr/>
        </p:nvSpPr>
        <p:spPr bwMode="ltGray">
          <a:xfrm>
            <a:off x="2206625" y="6634163"/>
            <a:ext cx="2249756" cy="190646"/>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700" dirty="0" smtClean="0">
                <a:solidFill>
                  <a:srgbClr val="8E8E95"/>
                </a:solidFill>
              </a:rPr>
              <a:t>© 2010 Cisco and/or its affiliates. All rights reserved.</a:t>
            </a:r>
            <a:endParaRPr lang="en-US" sz="700" dirty="0">
              <a:solidFill>
                <a:srgbClr val="8E8E95"/>
              </a:solidFill>
            </a:endParaRPr>
          </a:p>
        </p:txBody>
      </p:sp>
      <p:sp>
        <p:nvSpPr>
          <p:cNvPr id="11" name="Rectangle 5"/>
          <p:cNvSpPr>
            <a:spLocks noChangeArrowheads="1"/>
          </p:cNvSpPr>
          <p:nvPr/>
        </p:nvSpPr>
        <p:spPr bwMode="ltGray">
          <a:xfrm>
            <a:off x="4546600" y="6634163"/>
            <a:ext cx="877887" cy="188912"/>
          </a:xfrm>
          <a:prstGeom prst="rect">
            <a:avLst/>
          </a:prstGeom>
          <a:noFill/>
          <a:ln w="9525">
            <a:noFill/>
            <a:miter lim="800000"/>
            <a:headEnd/>
            <a:tailEnd/>
          </a:ln>
          <a:effectLst/>
        </p:spPr>
        <p:txBody>
          <a:bodyPr wrap="none" lIns="82124" tIns="41061" rIns="82124" bIns="41061" anchor="b">
            <a:spAutoFit/>
          </a:bodyPr>
          <a:lstStyle/>
          <a:p>
            <a:pPr algn="r" defTabSz="814388"/>
            <a:r>
              <a:rPr lang="en-US" sz="700" dirty="0">
                <a:solidFill>
                  <a:srgbClr val="8E8E95"/>
                </a:solidFill>
              </a:rPr>
              <a:t>Cisco Confidential</a:t>
            </a:r>
          </a:p>
        </p:txBody>
      </p:sp>
      <p:sp>
        <p:nvSpPr>
          <p:cNvPr id="12" name="Rectangle 6"/>
          <p:cNvSpPr>
            <a:spLocks noChangeArrowheads="1"/>
          </p:cNvSpPr>
          <p:nvPr/>
        </p:nvSpPr>
        <p:spPr bwMode="ltGray">
          <a:xfrm>
            <a:off x="812800" y="6634163"/>
            <a:ext cx="962025" cy="188912"/>
          </a:xfrm>
          <a:prstGeom prst="rect">
            <a:avLst/>
          </a:prstGeom>
          <a:noFill/>
          <a:ln w="9525">
            <a:noFill/>
            <a:miter lim="800000"/>
            <a:headEnd/>
            <a:tailEnd/>
          </a:ln>
          <a:effectLst/>
        </p:spPr>
        <p:txBody>
          <a:bodyPr lIns="82124" tIns="41061" rIns="82124" bIns="41061" anchor="b">
            <a:spAutoFit/>
          </a:bodyPr>
          <a:lstStyle/>
          <a:p>
            <a:pPr defTabSz="814388"/>
            <a:r>
              <a:rPr lang="en-US" sz="700" dirty="0" err="1">
                <a:solidFill>
                  <a:srgbClr val="8E8E95"/>
                </a:solidFill>
              </a:rPr>
              <a:t>Presentation_ID</a:t>
            </a:r>
            <a:endParaRPr lang="en-US" sz="700" dirty="0">
              <a:solidFill>
                <a:srgbClr val="8E8E95"/>
              </a:solidFill>
            </a:endParaRPr>
          </a:p>
        </p:txBody>
      </p:sp>
      <p:sp>
        <p:nvSpPr>
          <p:cNvPr id="8" name="Rectangle 3"/>
          <p:cNvSpPr>
            <a:spLocks noChangeArrowheads="1"/>
          </p:cNvSpPr>
          <p:nvPr/>
        </p:nvSpPr>
        <p:spPr bwMode="black">
          <a:xfrm>
            <a:off x="0" y="0"/>
            <a:ext cx="9144000" cy="177800"/>
          </a:xfrm>
          <a:prstGeom prst="rect">
            <a:avLst/>
          </a:prstGeom>
          <a:solidFill>
            <a:srgbClr val="0183B7"/>
          </a:solidFill>
          <a:ln w="25400" algn="ctr">
            <a:noFill/>
            <a:miter lim="800000"/>
            <a:headEnd/>
            <a:tailEnd/>
          </a:ln>
          <a:effectLst/>
        </p:spPr>
        <p:txBody>
          <a:bodyPr wrap="none" anchor="ctr"/>
          <a:lstStyle/>
          <a:p>
            <a:endParaRPr lang="en-US">
              <a:solidFill>
                <a:prstClr val="black"/>
              </a:solidFill>
            </a:endParaRPr>
          </a:p>
        </p:txBody>
      </p:sp>
      <p:sp>
        <p:nvSpPr>
          <p:cNvPr id="9" name="Rectangle 7"/>
          <p:cNvSpPr>
            <a:spLocks noChangeArrowheads="1"/>
          </p:cNvSpPr>
          <p:nvPr/>
        </p:nvSpPr>
        <p:spPr bwMode="ltGray">
          <a:xfrm>
            <a:off x="859631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1000">
                <a:solidFill>
                  <a:srgbClr val="8E8E95"/>
                </a:solidFill>
              </a:rPr>
              <a:pPr algn="r" defTabSz="814388"/>
              <a:t>‹#›</a:t>
            </a:fld>
            <a:endParaRPr lang="en-US" sz="1000" dirty="0">
              <a:solidFill>
                <a:srgbClr val="8E8E95"/>
              </a:solidFill>
            </a:endParaRPr>
          </a:p>
        </p:txBody>
      </p:sp>
      <p:sp>
        <p:nvSpPr>
          <p:cNvPr id="13" name="Freeform 6333"/>
          <p:cNvSpPr>
            <a:spLocks/>
          </p:cNvSpPr>
          <p:nvPr/>
        </p:nvSpPr>
        <p:spPr bwMode="auto">
          <a:xfrm>
            <a:off x="7264400" y="-3175"/>
            <a:ext cx="1879600" cy="806450"/>
          </a:xfrm>
          <a:custGeom>
            <a:avLst/>
            <a:gdLst/>
            <a:ahLst/>
            <a:cxnLst>
              <a:cxn ang="0">
                <a:pos x="0" y="0"/>
              </a:cxn>
              <a:cxn ang="0">
                <a:pos x="507" y="508"/>
              </a:cxn>
              <a:cxn ang="0">
                <a:pos x="1440" y="508"/>
              </a:cxn>
              <a:cxn ang="0">
                <a:pos x="1440" y="0"/>
              </a:cxn>
              <a:cxn ang="0">
                <a:pos x="0" y="0"/>
              </a:cxn>
            </a:cxnLst>
            <a:rect l="0" t="0" r="r" b="b"/>
            <a:pathLst>
              <a:path w="1440" h="508">
                <a:moveTo>
                  <a:pt x="0" y="0"/>
                </a:moveTo>
                <a:lnTo>
                  <a:pt x="507" y="508"/>
                </a:lnTo>
                <a:lnTo>
                  <a:pt x="1440" y="508"/>
                </a:lnTo>
                <a:lnTo>
                  <a:pt x="1440" y="0"/>
                </a:lnTo>
                <a:lnTo>
                  <a:pt x="0" y="0"/>
                </a:lnTo>
                <a:close/>
              </a:path>
            </a:pathLst>
          </a:custGeom>
          <a:solidFill>
            <a:srgbClr val="0183B7"/>
          </a:solidFill>
          <a:ln w="25400" algn="ctr">
            <a:noFill/>
            <a:miter lim="800000"/>
            <a:headEnd/>
            <a:tailEnd/>
          </a:ln>
          <a:effectLst/>
        </p:spPr>
        <p:txBody>
          <a:bodyPr wrap="none" anchor="ctr"/>
          <a:lstStyle/>
          <a:p>
            <a:pPr algn="ctr" eaLnBrk="0" hangingPunct="0">
              <a:lnSpc>
                <a:spcPct val="90000"/>
              </a:lnSpc>
              <a:defRPr/>
            </a:pPr>
            <a:endParaRPr lang="en-US">
              <a:solidFill>
                <a:srgbClr val="000000"/>
              </a:solidFill>
              <a:cs typeface="+mn-cs"/>
            </a:endParaRPr>
          </a:p>
        </p:txBody>
      </p:sp>
      <p:pic>
        <p:nvPicPr>
          <p:cNvPr id="14" name="Picture 6331" descr="cisco_badge_grn"/>
          <p:cNvPicPr>
            <a:picLocks noChangeAspect="1" noChangeArrowheads="1"/>
          </p:cNvPicPr>
          <p:nvPr/>
        </p:nvPicPr>
        <p:blipFill>
          <a:blip r:embed="rId17" cstate="print"/>
          <a:srcRect/>
          <a:stretch>
            <a:fillRect/>
          </a:stretch>
        </p:blipFill>
        <p:spPr bwMode="auto">
          <a:xfrm>
            <a:off x="7886700" y="230188"/>
            <a:ext cx="1016000" cy="10271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50"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90" r:id="rId14"/>
    <p:sldLayoutId id="2147483791" r:id="rId15"/>
  </p:sldLayoutIdLst>
  <p:transition xmlns:p14="http://schemas.microsoft.com/office/powerpoint/2010/main">
    <p:wipe dir="r"/>
  </p:transition>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237744" indent="-237744" algn="l" defTabSz="914400" rtl="0" eaLnBrk="1" latinLnBrk="0" hangingPunct="1">
        <a:lnSpc>
          <a:spcPct val="95000"/>
        </a:lnSpc>
        <a:spcBef>
          <a:spcPts val="1440"/>
        </a:spcBef>
        <a:buClr>
          <a:schemeClr val="accent1"/>
        </a:buClr>
        <a:buFont typeface="Wingdings" pitchFamily="2" charset="2"/>
        <a:buChar char="§"/>
        <a:defRPr sz="2400" kern="1200">
          <a:solidFill>
            <a:schemeClr val="tx1"/>
          </a:solidFill>
          <a:latin typeface="+mn-lt"/>
          <a:ea typeface="+mn-ea"/>
          <a:cs typeface="+mn-cs"/>
        </a:defRPr>
      </a:lvl1pPr>
      <a:lvl2pPr marL="576072" indent="0" algn="l" defTabSz="914400" rtl="0" eaLnBrk="1" latinLnBrk="0" hangingPunct="1">
        <a:lnSpc>
          <a:spcPct val="95000"/>
        </a:lnSpc>
        <a:spcBef>
          <a:spcPts val="840"/>
        </a:spcBef>
        <a:buFont typeface="Arial" pitchFamily="34" charset="0"/>
        <a:buNone/>
        <a:defRPr sz="2000" kern="1200">
          <a:solidFill>
            <a:schemeClr val="tx1"/>
          </a:solidFill>
          <a:latin typeface="+mn-lt"/>
          <a:ea typeface="+mn-ea"/>
          <a:cs typeface="+mn-cs"/>
        </a:defRPr>
      </a:lvl2pPr>
      <a:lvl3pPr marL="914400" indent="0" algn="l" defTabSz="914400" rtl="0" eaLnBrk="1" latinLnBrk="0" hangingPunct="1">
        <a:lnSpc>
          <a:spcPct val="95000"/>
        </a:lnSpc>
        <a:spcBef>
          <a:spcPts val="840"/>
        </a:spcBef>
        <a:buFont typeface="Arial" pitchFamily="34" charset="0"/>
        <a:buNone/>
        <a:defRPr sz="1600" kern="1200">
          <a:solidFill>
            <a:schemeClr val="tx1"/>
          </a:solidFill>
          <a:latin typeface="+mn-lt"/>
          <a:ea typeface="+mn-ea"/>
          <a:cs typeface="+mn-cs"/>
        </a:defRPr>
      </a:lvl3pPr>
      <a:lvl4pPr marL="1252728" indent="0" algn="l" defTabSz="914400" rtl="0" eaLnBrk="1" latinLnBrk="0" hangingPunct="1">
        <a:lnSpc>
          <a:spcPct val="95000"/>
        </a:lnSpc>
        <a:spcBef>
          <a:spcPts val="840"/>
        </a:spcBef>
        <a:buFont typeface="Arial" pitchFamily="34" charset="0"/>
        <a:buNone/>
        <a:defRPr sz="1200" kern="1200">
          <a:solidFill>
            <a:schemeClr val="tx1"/>
          </a:solidFill>
          <a:latin typeface="+mn-lt"/>
          <a:ea typeface="+mn-ea"/>
          <a:cs typeface="+mn-cs"/>
        </a:defRPr>
      </a:lvl4pPr>
      <a:lvl5pPr marL="1609344" indent="0" algn="l" defTabSz="914400" rtl="0" eaLnBrk="1" latinLnBrk="0" hangingPunct="1">
        <a:lnSpc>
          <a:spcPct val="95000"/>
        </a:lnSpc>
        <a:spcBef>
          <a:spcPts val="840"/>
        </a:spcBef>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3751" y="304800"/>
            <a:ext cx="7435849"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793751" y="1600200"/>
            <a:ext cx="7435849" cy="4525963"/>
          </a:xfrm>
          <a:prstGeom prst="rect">
            <a:avLst/>
          </a:prstGeom>
        </p:spPr>
        <p:txBody>
          <a:bodyPr vert="horz" lIns="91440" tIns="45720" rIns="91440" bIns="45720" rtlCol="0">
            <a:norm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3"/>
          <p:cNvSpPr>
            <a:spLocks noChangeArrowheads="1"/>
          </p:cNvSpPr>
          <p:nvPr/>
        </p:nvSpPr>
        <p:spPr bwMode="auto">
          <a:xfrm>
            <a:off x="0" y="0"/>
            <a:ext cx="9144000" cy="177800"/>
          </a:xfrm>
          <a:prstGeom prst="rect">
            <a:avLst/>
          </a:prstGeom>
          <a:solidFill>
            <a:srgbClr val="015F85"/>
          </a:solidFill>
          <a:ln w="25400" algn="ctr">
            <a:noFill/>
            <a:miter lim="800000"/>
            <a:headEnd/>
            <a:tailEnd/>
          </a:ln>
          <a:effectLst/>
        </p:spPr>
        <p:txBody>
          <a:bodyPr wrap="none" anchor="ctr"/>
          <a:lstStyle/>
          <a:p>
            <a:pPr algn="l" rtl="0"/>
            <a:endParaRPr lang="en-US" kern="1200">
              <a:solidFill>
                <a:prstClr val="black"/>
              </a:solidFill>
              <a:latin typeface="Arial"/>
              <a:ea typeface="+mn-ea"/>
              <a:cs typeface="+mn-cs"/>
            </a:endParaRPr>
          </a:p>
        </p:txBody>
      </p:sp>
      <p:sp>
        <p:nvSpPr>
          <p:cNvPr id="8" name="Rectangle 3"/>
          <p:cNvSpPr>
            <a:spLocks noChangeArrowheads="1"/>
          </p:cNvSpPr>
          <p:nvPr/>
        </p:nvSpPr>
        <p:spPr bwMode="black">
          <a:xfrm>
            <a:off x="0" y="0"/>
            <a:ext cx="9144000" cy="177800"/>
          </a:xfrm>
          <a:prstGeom prst="rect">
            <a:avLst/>
          </a:prstGeom>
          <a:solidFill>
            <a:srgbClr val="0183B7"/>
          </a:solidFill>
          <a:ln w="25400" algn="ctr">
            <a:noFill/>
            <a:miter lim="800000"/>
            <a:headEnd/>
            <a:tailEnd/>
          </a:ln>
          <a:effectLst/>
        </p:spPr>
        <p:txBody>
          <a:bodyPr wrap="none" anchor="ctr"/>
          <a:lstStyle/>
          <a:p>
            <a:pPr algn="l" rtl="0"/>
            <a:endParaRPr lang="en-US" kern="1200">
              <a:solidFill>
                <a:prstClr val="black"/>
              </a:solidFill>
              <a:latin typeface="Arial"/>
              <a:ea typeface="+mn-ea"/>
              <a:cs typeface="+mn-cs"/>
            </a:endParaRPr>
          </a:p>
        </p:txBody>
      </p:sp>
      <p:sp>
        <p:nvSpPr>
          <p:cNvPr id="9" name="Rectangle 7"/>
          <p:cNvSpPr>
            <a:spLocks noChangeArrowheads="1"/>
          </p:cNvSpPr>
          <p:nvPr/>
        </p:nvSpPr>
        <p:spPr bwMode="ltGray">
          <a:xfrm>
            <a:off x="859631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rtl="0"/>
            <a:fld id="{DFCF27A5-1A5B-48D3-A060-2758FFBB1ADD}" type="slidenum">
              <a:rPr lang="en-US" sz="1000" kern="1200">
                <a:solidFill>
                  <a:srgbClr val="8E8E95"/>
                </a:solidFill>
                <a:latin typeface="Arial"/>
                <a:ea typeface="+mn-ea"/>
                <a:cs typeface="+mn-cs"/>
              </a:rPr>
              <a:pPr algn="r" defTabSz="814388" rtl="0"/>
              <a:t>‹#›</a:t>
            </a:fld>
            <a:endParaRPr lang="en-US" sz="1000" kern="1200" dirty="0">
              <a:solidFill>
                <a:srgbClr val="8E8E95"/>
              </a:solidFill>
              <a:latin typeface="Arial"/>
              <a:ea typeface="+mn-ea"/>
              <a:cs typeface="+mn-cs"/>
            </a:endParaRPr>
          </a:p>
        </p:txBody>
      </p:sp>
      <p:sp>
        <p:nvSpPr>
          <p:cNvPr id="16" name="Rectangle 6279"/>
          <p:cNvSpPr>
            <a:spLocks noChangeArrowheads="1"/>
          </p:cNvSpPr>
          <p:nvPr/>
        </p:nvSpPr>
        <p:spPr bwMode="auto">
          <a:xfrm>
            <a:off x="1150938" y="6672263"/>
            <a:ext cx="2022475" cy="188912"/>
          </a:xfrm>
          <a:prstGeom prst="rect">
            <a:avLst/>
          </a:prstGeom>
          <a:noFill/>
          <a:ln w="9525">
            <a:noFill/>
            <a:miter lim="800000"/>
            <a:headEnd/>
            <a:tailEnd/>
          </a:ln>
          <a:effectLst/>
        </p:spPr>
        <p:txBody>
          <a:bodyPr wrap="none" lIns="82124" tIns="41061" rIns="82124" bIns="41061" anchor="b" anchorCtr="1">
            <a:spAutoFit/>
          </a:bodyPr>
          <a:lstStyle/>
          <a:p>
            <a:pPr marL="0" marR="0" lvl="0" indent="0" algn="l" defTabSz="81438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D3D3D3"/>
                </a:solidFill>
                <a:effectLst/>
                <a:uLnTx/>
                <a:uFillTx/>
              </a:rPr>
              <a:t>© </a:t>
            </a:r>
            <a:r>
              <a:rPr kumimoji="0" lang="en-US" sz="700" b="0" i="0" u="none" strike="noStrike" kern="0" cap="none" spc="0" normalizeH="0" baseline="0" noProof="0" dirty="0" smtClean="0">
                <a:ln>
                  <a:noFill/>
                </a:ln>
                <a:solidFill>
                  <a:srgbClr val="D3D3D3"/>
                </a:solidFill>
                <a:effectLst/>
                <a:uLnTx/>
                <a:uFillTx/>
              </a:rPr>
              <a:t>2010 </a:t>
            </a:r>
            <a:r>
              <a:rPr kumimoji="0" lang="en-US" sz="700" b="0" i="0" u="none" strike="noStrike" kern="0" cap="none" spc="0" normalizeH="0" baseline="0" noProof="0" dirty="0">
                <a:ln>
                  <a:noFill/>
                </a:ln>
                <a:solidFill>
                  <a:srgbClr val="D3D3D3"/>
                </a:solidFill>
                <a:effectLst/>
                <a:uLnTx/>
                <a:uFillTx/>
              </a:rPr>
              <a:t>Cisco Systems, Inc. All rights reserved.</a:t>
            </a:r>
          </a:p>
        </p:txBody>
      </p:sp>
      <p:sp>
        <p:nvSpPr>
          <p:cNvPr id="17" name="Rectangle 6280"/>
          <p:cNvSpPr>
            <a:spLocks noChangeArrowheads="1"/>
          </p:cNvSpPr>
          <p:nvPr/>
        </p:nvSpPr>
        <p:spPr bwMode="auto">
          <a:xfrm>
            <a:off x="3173413" y="6672263"/>
            <a:ext cx="877887" cy="188912"/>
          </a:xfrm>
          <a:prstGeom prst="rect">
            <a:avLst/>
          </a:prstGeom>
          <a:noFill/>
          <a:ln w="9525">
            <a:noFill/>
            <a:miter lim="800000"/>
            <a:headEnd/>
            <a:tailEnd/>
          </a:ln>
          <a:effectLst/>
        </p:spPr>
        <p:txBody>
          <a:bodyPr wrap="none" lIns="82124" tIns="41061" rIns="82124" bIns="41061" anchor="b">
            <a:spAutoFit/>
          </a:bodyPr>
          <a:lstStyle/>
          <a:p>
            <a:pPr marL="0" marR="0" lvl="0" indent="0" algn="r" defTabSz="81438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D3D3D3"/>
                </a:solidFill>
                <a:effectLst/>
                <a:uLnTx/>
                <a:uFillTx/>
              </a:rPr>
              <a:t>Cisco Confidential</a:t>
            </a:r>
          </a:p>
        </p:txBody>
      </p:sp>
      <p:sp>
        <p:nvSpPr>
          <p:cNvPr id="18" name="Rectangle 6281"/>
          <p:cNvSpPr>
            <a:spLocks noChangeArrowheads="1"/>
          </p:cNvSpPr>
          <p:nvPr/>
        </p:nvSpPr>
        <p:spPr bwMode="auto">
          <a:xfrm>
            <a:off x="193675" y="6559249"/>
            <a:ext cx="962025" cy="298368"/>
          </a:xfrm>
          <a:prstGeom prst="rect">
            <a:avLst/>
          </a:prstGeom>
          <a:noFill/>
          <a:ln w="9525">
            <a:noFill/>
            <a:miter lim="800000"/>
            <a:headEnd/>
            <a:tailEnd/>
          </a:ln>
          <a:effectLst/>
        </p:spPr>
        <p:txBody>
          <a:bodyPr lIns="82124" tIns="41061" rIns="82124" bIns="41061" anchor="b">
            <a:spAutoFit/>
          </a:bodyPr>
          <a:lstStyle/>
          <a:p>
            <a:pPr marL="0" marR="0" lvl="0" indent="0" algn="l" defTabSz="81438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rgbClr val="D3D3D3"/>
                </a:solidFill>
                <a:effectLst/>
                <a:uLnTx/>
                <a:uFillTx/>
              </a:rPr>
              <a:t>Portfolio Evolution-Oct-RS</a:t>
            </a:r>
            <a:endParaRPr kumimoji="0" lang="en-US" sz="700" b="0" i="0" u="none" strike="noStrike" kern="0" cap="none" spc="0" normalizeH="0" baseline="0" noProof="0" dirty="0">
              <a:ln>
                <a:noFill/>
              </a:ln>
              <a:solidFill>
                <a:srgbClr val="D3D3D3"/>
              </a:solidFill>
              <a:effectLst/>
              <a:uLnTx/>
              <a:uFillTx/>
            </a:endParaRPr>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ransition xmlns:p14="http://schemas.microsoft.com/office/powerpoint/2010/main">
    <p:wipe dir="r"/>
  </p:transition>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237744" indent="-237744" algn="l" defTabSz="914400" rtl="0" eaLnBrk="1" latinLnBrk="0" hangingPunct="1">
        <a:lnSpc>
          <a:spcPct val="95000"/>
        </a:lnSpc>
        <a:spcBef>
          <a:spcPts val="1440"/>
        </a:spcBef>
        <a:buClr>
          <a:schemeClr val="accent1"/>
        </a:buClr>
        <a:buFont typeface="Wingdings" pitchFamily="2" charset="2"/>
        <a:buChar char="§"/>
        <a:defRPr sz="2400" kern="1200">
          <a:solidFill>
            <a:schemeClr val="tx1"/>
          </a:solidFill>
          <a:latin typeface="+mn-lt"/>
          <a:ea typeface="+mn-ea"/>
          <a:cs typeface="+mn-cs"/>
        </a:defRPr>
      </a:lvl1pPr>
      <a:lvl2pPr marL="576072" indent="0" algn="l" defTabSz="914400" rtl="0" eaLnBrk="1" latinLnBrk="0" hangingPunct="1">
        <a:lnSpc>
          <a:spcPct val="95000"/>
        </a:lnSpc>
        <a:spcBef>
          <a:spcPts val="840"/>
        </a:spcBef>
        <a:buFont typeface="Arial" pitchFamily="34" charset="0"/>
        <a:buNone/>
        <a:defRPr sz="2000" kern="1200">
          <a:solidFill>
            <a:schemeClr val="tx1"/>
          </a:solidFill>
          <a:latin typeface="+mn-lt"/>
          <a:ea typeface="+mn-ea"/>
          <a:cs typeface="+mn-cs"/>
        </a:defRPr>
      </a:lvl2pPr>
      <a:lvl3pPr marL="914400" indent="0" algn="l" defTabSz="914400" rtl="0" eaLnBrk="1" latinLnBrk="0" hangingPunct="1">
        <a:lnSpc>
          <a:spcPct val="95000"/>
        </a:lnSpc>
        <a:spcBef>
          <a:spcPts val="840"/>
        </a:spcBef>
        <a:buFont typeface="Arial" pitchFamily="34" charset="0"/>
        <a:buNone/>
        <a:defRPr sz="1600" kern="1200">
          <a:solidFill>
            <a:schemeClr val="tx1"/>
          </a:solidFill>
          <a:latin typeface="+mn-lt"/>
          <a:ea typeface="+mn-ea"/>
          <a:cs typeface="+mn-cs"/>
        </a:defRPr>
      </a:lvl3pPr>
      <a:lvl4pPr marL="1252728" indent="0" algn="l" defTabSz="914400" rtl="0" eaLnBrk="1" latinLnBrk="0" hangingPunct="1">
        <a:lnSpc>
          <a:spcPct val="95000"/>
        </a:lnSpc>
        <a:spcBef>
          <a:spcPts val="840"/>
        </a:spcBef>
        <a:buFont typeface="Arial" pitchFamily="34" charset="0"/>
        <a:buNone/>
        <a:defRPr sz="1200" kern="1200">
          <a:solidFill>
            <a:schemeClr val="tx1"/>
          </a:solidFill>
          <a:latin typeface="+mn-lt"/>
          <a:ea typeface="+mn-ea"/>
          <a:cs typeface="+mn-cs"/>
        </a:defRPr>
      </a:lvl4pPr>
      <a:lvl5pPr marL="1609344" indent="0" algn="l" defTabSz="914400" rtl="0" eaLnBrk="1" latinLnBrk="0" hangingPunct="1">
        <a:lnSpc>
          <a:spcPct val="95000"/>
        </a:lnSpc>
        <a:spcBef>
          <a:spcPts val="840"/>
        </a:spcBef>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Blue base fade.png"/>
          <p:cNvPicPr>
            <a:picLocks noChangeAspect="1"/>
          </p:cNvPicPr>
          <p:nvPr/>
        </p:nvPicPr>
        <p:blipFill>
          <a:blip r:embed="rId14" cstate="print"/>
          <a:stretch>
            <a:fillRect/>
          </a:stretch>
        </p:blipFill>
        <p:spPr>
          <a:xfrm>
            <a:off x="-11152" y="4145048"/>
            <a:ext cx="9177454" cy="2724103"/>
          </a:xfrm>
          <a:prstGeom prst="rect">
            <a:avLst/>
          </a:prstGeom>
        </p:spPr>
      </p:pic>
      <p:sp>
        <p:nvSpPr>
          <p:cNvPr id="1027" name="Rectangle 6146"/>
          <p:cNvSpPr>
            <a:spLocks noGrp="1" noChangeArrowheads="1"/>
          </p:cNvSpPr>
          <p:nvPr>
            <p:ph type="title"/>
          </p:nvPr>
        </p:nvSpPr>
        <p:spPr bwMode="auto">
          <a:xfrm>
            <a:off x="655638" y="315913"/>
            <a:ext cx="7192962" cy="838200"/>
          </a:xfrm>
          <a:prstGeom prst="rect">
            <a:avLst/>
          </a:prstGeom>
          <a:noFill/>
          <a:ln w="9525" algn="ctr">
            <a:noFill/>
            <a:miter lim="800000"/>
            <a:headEnd/>
            <a:tailEnd/>
          </a:ln>
        </p:spPr>
        <p:txBody>
          <a:bodyPr vert="horz" wrap="square" lIns="82124" tIns="41061" rIns="82124" bIns="41061" numCol="1" anchor="ctr" anchorCtr="0" compatLnSpc="1">
            <a:prstTxWarp prst="textNoShape">
              <a:avLst/>
            </a:prstTxWarp>
          </a:bodyPr>
          <a:lstStyle/>
          <a:p>
            <a:pPr lvl="0"/>
            <a:r>
              <a:rPr lang="en-US" dirty="0" smtClean="0"/>
              <a:t>Slide Title</a:t>
            </a:r>
          </a:p>
        </p:txBody>
      </p:sp>
      <p:sp>
        <p:nvSpPr>
          <p:cNvPr id="368774" name="Rectangle 6278"/>
          <p:cNvSpPr>
            <a:spLocks noChangeArrowheads="1"/>
          </p:cNvSpPr>
          <p:nvPr/>
        </p:nvSpPr>
        <p:spPr bwMode="auto">
          <a:xfrm>
            <a:off x="0" y="0"/>
            <a:ext cx="9144000" cy="177800"/>
          </a:xfrm>
          <a:prstGeom prst="rect">
            <a:avLst/>
          </a:prstGeom>
          <a:solidFill>
            <a:srgbClr val="015F85"/>
          </a:solidFill>
          <a:ln w="25400" algn="ctr">
            <a:noFill/>
            <a:miter lim="800000"/>
            <a:headEnd/>
            <a:tailEnd/>
          </a:ln>
          <a:effectLst/>
        </p:spPr>
        <p:txBody>
          <a:bodyPr wrap="none" anchor="ctr"/>
          <a:lstStyle/>
          <a:p>
            <a:pPr algn="ctr" rtl="0" eaLnBrk="0" fontAlgn="base" hangingPunct="0">
              <a:lnSpc>
                <a:spcPct val="90000"/>
              </a:lnSpc>
              <a:spcBef>
                <a:spcPct val="0"/>
              </a:spcBef>
              <a:spcAft>
                <a:spcPct val="0"/>
              </a:spcAft>
              <a:defRPr/>
            </a:pPr>
            <a:endParaRPr lang="en-US" sz="2400" kern="1200">
              <a:solidFill>
                <a:srgbClr val="000000"/>
              </a:solidFill>
              <a:latin typeface="Arial" charset="0"/>
              <a:ea typeface="+mn-ea"/>
              <a:cs typeface="+mn-cs"/>
            </a:endParaRPr>
          </a:p>
        </p:txBody>
      </p:sp>
      <p:sp>
        <p:nvSpPr>
          <p:cNvPr id="368778" name="Rectangle 6282"/>
          <p:cNvSpPr>
            <a:spLocks noChangeArrowheads="1"/>
          </p:cNvSpPr>
          <p:nvPr/>
        </p:nvSpPr>
        <p:spPr bwMode="auto">
          <a:xfrm>
            <a:off x="859631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rtl="0" eaLnBrk="0" fontAlgn="base" hangingPunct="0">
              <a:spcBef>
                <a:spcPct val="0"/>
              </a:spcBef>
              <a:spcAft>
                <a:spcPct val="0"/>
              </a:spcAft>
              <a:defRPr/>
            </a:pPr>
            <a:fld id="{49082EAC-D389-41E8-AA07-A8562B92D966}" type="slidenum">
              <a:rPr lang="en-US" sz="1000" kern="1200">
                <a:solidFill>
                  <a:srgbClr val="D3D3D3"/>
                </a:solidFill>
                <a:latin typeface="Arial" charset="0"/>
                <a:ea typeface="+mn-ea"/>
                <a:cs typeface="+mn-cs"/>
              </a:rPr>
              <a:pPr algn="r" defTabSz="814388" rtl="0" eaLnBrk="0" fontAlgn="base" hangingPunct="0">
                <a:spcBef>
                  <a:spcPct val="0"/>
                </a:spcBef>
                <a:spcAft>
                  <a:spcPct val="0"/>
                </a:spcAft>
                <a:defRPr/>
              </a:pPr>
              <a:t>‹#›</a:t>
            </a:fld>
            <a:endParaRPr lang="en-US" sz="1000" kern="1200">
              <a:solidFill>
                <a:srgbClr val="D3D3D3"/>
              </a:solidFill>
              <a:latin typeface="Arial" charset="0"/>
              <a:ea typeface="+mn-ea"/>
              <a:cs typeface="+mn-cs"/>
            </a:endParaRPr>
          </a:p>
        </p:txBody>
      </p:sp>
      <p:sp>
        <p:nvSpPr>
          <p:cNvPr id="1033" name="Rectangle 6284"/>
          <p:cNvSpPr>
            <a:spLocks noGrp="1" noChangeArrowheads="1"/>
          </p:cNvSpPr>
          <p:nvPr>
            <p:ph type="body" idx="1"/>
          </p:nvPr>
        </p:nvSpPr>
        <p:spPr bwMode="auto">
          <a:xfrm>
            <a:off x="655638" y="1520825"/>
            <a:ext cx="7940675" cy="3571875"/>
          </a:xfrm>
          <a:prstGeom prst="rect">
            <a:avLst/>
          </a:prstGeom>
          <a:noFill/>
          <a:ln w="9525" algn="ctr">
            <a:noFill/>
            <a:miter lim="800000"/>
            <a:headEnd/>
            <a:tailEnd/>
          </a:ln>
        </p:spPr>
        <p:txBody>
          <a:bodyPr vert="horz" wrap="square" lIns="82124" tIns="41061" rIns="82124" bIns="41061"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1197293"/>
            <a:ext cx="8086725" cy="45719"/>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0" scaled="1"/>
            <a:tileRect/>
          </a:gradFill>
          <a:ln w="9525" cap="flat" cmpd="sng" algn="ctr">
            <a:noFill/>
            <a:prstDash val="solid"/>
            <a:round/>
            <a:headEnd type="none" w="med" len="med"/>
            <a:tailEnd type="none" w="med" len="med"/>
          </a:ln>
          <a:effectLst/>
        </p:spPr>
        <p:txBody>
          <a:bodyPr wrap="none" lIns="82296" tIns="36576" rIns="82296" bIns="36576" anchor="ctr"/>
          <a:lstStyle/>
          <a:p>
            <a:pPr algn="ctr" defTabSz="814388" rtl="0" eaLnBrk="0" fontAlgn="base" hangingPunct="0">
              <a:lnSpc>
                <a:spcPct val="90000"/>
              </a:lnSpc>
              <a:spcBef>
                <a:spcPct val="0"/>
              </a:spcBef>
              <a:spcAft>
                <a:spcPct val="0"/>
              </a:spcAft>
              <a:defRPr/>
            </a:pPr>
            <a:endParaRPr lang="en-US" sz="2400" kern="1200">
              <a:solidFill>
                <a:srgbClr val="000000"/>
              </a:solidFill>
              <a:latin typeface="Arial" charset="0"/>
              <a:ea typeface="+mn-ea"/>
              <a:cs typeface="+mn-cs"/>
            </a:endParaRPr>
          </a:p>
        </p:txBody>
      </p:sp>
      <p:pic>
        <p:nvPicPr>
          <p:cNvPr id="1034" name="Picture 6331" descr="cisco_badge_grn"/>
          <p:cNvPicPr>
            <a:picLocks noChangeAspect="1" noChangeArrowheads="1"/>
          </p:cNvPicPr>
          <p:nvPr/>
        </p:nvPicPr>
        <p:blipFill>
          <a:blip r:embed="rId15" cstate="print"/>
          <a:srcRect/>
          <a:stretch>
            <a:fillRect/>
          </a:stretch>
        </p:blipFill>
        <p:spPr bwMode="auto">
          <a:xfrm>
            <a:off x="8084391" y="252369"/>
            <a:ext cx="987478" cy="997782"/>
          </a:xfrm>
          <a:prstGeom prst="rect">
            <a:avLst/>
          </a:prstGeom>
          <a:noFill/>
          <a:ln w="9525">
            <a:noFill/>
            <a:miter lim="800000"/>
            <a:headEnd/>
            <a:tailEnd/>
          </a:ln>
        </p:spPr>
      </p:pic>
      <p:sp>
        <p:nvSpPr>
          <p:cNvPr id="13" name="Rectangle 6279"/>
          <p:cNvSpPr>
            <a:spLocks noChangeArrowheads="1"/>
          </p:cNvSpPr>
          <p:nvPr/>
        </p:nvSpPr>
        <p:spPr bwMode="auto">
          <a:xfrm>
            <a:off x="1150938" y="6672263"/>
            <a:ext cx="2022475" cy="188912"/>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700" dirty="0">
                <a:solidFill>
                  <a:srgbClr val="D3D3D3"/>
                </a:solidFill>
              </a:rPr>
              <a:t>© </a:t>
            </a:r>
            <a:r>
              <a:rPr lang="en-US" sz="700" dirty="0" smtClean="0">
                <a:solidFill>
                  <a:srgbClr val="D3D3D3"/>
                </a:solidFill>
              </a:rPr>
              <a:t>2010 </a:t>
            </a:r>
            <a:r>
              <a:rPr lang="en-US" sz="700" dirty="0">
                <a:solidFill>
                  <a:srgbClr val="D3D3D3"/>
                </a:solidFill>
              </a:rPr>
              <a:t>Cisco Systems, Inc. All rights reserved.</a:t>
            </a:r>
          </a:p>
        </p:txBody>
      </p:sp>
      <p:sp>
        <p:nvSpPr>
          <p:cNvPr id="15" name="Rectangle 6280"/>
          <p:cNvSpPr>
            <a:spLocks noChangeArrowheads="1"/>
          </p:cNvSpPr>
          <p:nvPr/>
        </p:nvSpPr>
        <p:spPr bwMode="auto">
          <a:xfrm>
            <a:off x="3173413" y="6672263"/>
            <a:ext cx="877887" cy="188912"/>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700">
                <a:solidFill>
                  <a:srgbClr val="D3D3D3"/>
                </a:solidFill>
              </a:rPr>
              <a:t>Cisco Confidential</a:t>
            </a:r>
          </a:p>
        </p:txBody>
      </p:sp>
      <p:sp>
        <p:nvSpPr>
          <p:cNvPr id="16" name="Rectangle 6281"/>
          <p:cNvSpPr>
            <a:spLocks noChangeArrowheads="1"/>
          </p:cNvSpPr>
          <p:nvPr/>
        </p:nvSpPr>
        <p:spPr bwMode="auto">
          <a:xfrm>
            <a:off x="193675" y="6559249"/>
            <a:ext cx="962025" cy="298368"/>
          </a:xfrm>
          <a:prstGeom prst="rect">
            <a:avLst/>
          </a:prstGeom>
          <a:noFill/>
          <a:ln w="9525">
            <a:noFill/>
            <a:miter lim="800000"/>
            <a:headEnd/>
            <a:tailEnd/>
          </a:ln>
          <a:effectLst/>
        </p:spPr>
        <p:txBody>
          <a:bodyPr lIns="82124" tIns="41061" rIns="82124" bIns="41061" anchor="b">
            <a:spAutoFit/>
          </a:bodyPr>
          <a:lstStyle/>
          <a:p>
            <a:pPr algn="l" defTabSz="814388">
              <a:lnSpc>
                <a:spcPct val="100000"/>
              </a:lnSpc>
            </a:pPr>
            <a:r>
              <a:rPr lang="en-US" sz="700" dirty="0" smtClean="0">
                <a:solidFill>
                  <a:srgbClr val="D3D3D3"/>
                </a:solidFill>
              </a:rPr>
              <a:t>Portfolio Evolution-Oct-RS</a:t>
            </a:r>
            <a:endParaRPr lang="en-US" sz="700" dirty="0">
              <a:solidFill>
                <a:srgbClr val="D3D3D3"/>
              </a:solidFill>
            </a:endParaRPr>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8" r:id="rId12"/>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814388" rtl="0" eaLnBrk="0" fontAlgn="base" hangingPunct="0">
        <a:lnSpc>
          <a:spcPct val="90000"/>
        </a:lnSpc>
        <a:spcBef>
          <a:spcPct val="0"/>
        </a:spcBef>
        <a:spcAft>
          <a:spcPct val="0"/>
        </a:spcAft>
        <a:defRPr sz="3000" b="1">
          <a:solidFill>
            <a:schemeClr val="tx2"/>
          </a:solidFill>
          <a:latin typeface="+mj-lt"/>
          <a:ea typeface="+mj-ea"/>
          <a:cs typeface="+mj-cs"/>
        </a:defRPr>
      </a:lvl1pPr>
      <a:lvl2pPr algn="l" defTabSz="814388" rtl="0" eaLnBrk="0" fontAlgn="base" hangingPunct="0">
        <a:lnSpc>
          <a:spcPct val="90000"/>
        </a:lnSpc>
        <a:spcBef>
          <a:spcPct val="0"/>
        </a:spcBef>
        <a:spcAft>
          <a:spcPct val="0"/>
        </a:spcAft>
        <a:defRPr sz="3200" b="1">
          <a:solidFill>
            <a:schemeClr val="tx2"/>
          </a:solidFill>
          <a:latin typeface="Arial" charset="0"/>
        </a:defRPr>
      </a:lvl2pPr>
      <a:lvl3pPr algn="l" defTabSz="814388" rtl="0" eaLnBrk="0" fontAlgn="base" hangingPunct="0">
        <a:lnSpc>
          <a:spcPct val="90000"/>
        </a:lnSpc>
        <a:spcBef>
          <a:spcPct val="0"/>
        </a:spcBef>
        <a:spcAft>
          <a:spcPct val="0"/>
        </a:spcAft>
        <a:defRPr sz="3200" b="1">
          <a:solidFill>
            <a:schemeClr val="tx2"/>
          </a:solidFill>
          <a:latin typeface="Arial" charset="0"/>
        </a:defRPr>
      </a:lvl3pPr>
      <a:lvl4pPr algn="l" defTabSz="814388" rtl="0" eaLnBrk="0" fontAlgn="base" hangingPunct="0">
        <a:lnSpc>
          <a:spcPct val="90000"/>
        </a:lnSpc>
        <a:spcBef>
          <a:spcPct val="0"/>
        </a:spcBef>
        <a:spcAft>
          <a:spcPct val="0"/>
        </a:spcAft>
        <a:defRPr sz="3200" b="1">
          <a:solidFill>
            <a:schemeClr val="tx2"/>
          </a:solidFill>
          <a:latin typeface="Arial" charset="0"/>
        </a:defRPr>
      </a:lvl4pPr>
      <a:lvl5pPr algn="l" defTabSz="814388" rtl="0" eaLnBrk="0" fontAlgn="base" hangingPunct="0">
        <a:lnSpc>
          <a:spcPct val="90000"/>
        </a:lnSpc>
        <a:spcBef>
          <a:spcPct val="0"/>
        </a:spcBef>
        <a:spcAft>
          <a:spcPct val="0"/>
        </a:spcAft>
        <a:defRPr sz="3200" b="1">
          <a:solidFill>
            <a:schemeClr val="tx2"/>
          </a:solidFill>
          <a:latin typeface="Arial" charset="0"/>
        </a:defRPr>
      </a:lvl5pPr>
      <a:lvl6pPr marL="457200" algn="l" defTabSz="814388" rtl="0" fontAlgn="base">
        <a:lnSpc>
          <a:spcPct val="90000"/>
        </a:lnSpc>
        <a:spcBef>
          <a:spcPct val="0"/>
        </a:spcBef>
        <a:spcAft>
          <a:spcPct val="0"/>
        </a:spcAft>
        <a:defRPr sz="3200" b="1">
          <a:solidFill>
            <a:schemeClr val="tx2"/>
          </a:solidFill>
          <a:latin typeface="Arial" charset="0"/>
        </a:defRPr>
      </a:lvl6pPr>
      <a:lvl7pPr marL="914400" algn="l" defTabSz="814388" rtl="0" fontAlgn="base">
        <a:lnSpc>
          <a:spcPct val="90000"/>
        </a:lnSpc>
        <a:spcBef>
          <a:spcPct val="0"/>
        </a:spcBef>
        <a:spcAft>
          <a:spcPct val="0"/>
        </a:spcAft>
        <a:defRPr sz="3200" b="1">
          <a:solidFill>
            <a:schemeClr val="tx2"/>
          </a:solidFill>
          <a:latin typeface="Arial" charset="0"/>
        </a:defRPr>
      </a:lvl7pPr>
      <a:lvl8pPr marL="1371600" algn="l" defTabSz="814388" rtl="0" fontAlgn="base">
        <a:lnSpc>
          <a:spcPct val="90000"/>
        </a:lnSpc>
        <a:spcBef>
          <a:spcPct val="0"/>
        </a:spcBef>
        <a:spcAft>
          <a:spcPct val="0"/>
        </a:spcAft>
        <a:defRPr sz="3200" b="1">
          <a:solidFill>
            <a:schemeClr val="tx2"/>
          </a:solidFill>
          <a:latin typeface="Arial" charset="0"/>
        </a:defRPr>
      </a:lvl8pPr>
      <a:lvl9pPr marL="1828800" algn="l" defTabSz="814388" rtl="0" fontAlgn="base">
        <a:lnSpc>
          <a:spcPct val="90000"/>
        </a:lnSpc>
        <a:spcBef>
          <a:spcPct val="0"/>
        </a:spcBef>
        <a:spcAft>
          <a:spcPct val="0"/>
        </a:spcAft>
        <a:defRPr sz="3200" b="1">
          <a:solidFill>
            <a:schemeClr val="tx2"/>
          </a:solidFill>
          <a:latin typeface="Arial" charset="0"/>
        </a:defRPr>
      </a:lvl9pPr>
    </p:titleStyle>
    <p:bodyStyle>
      <a:lvl1pPr marL="236538" indent="-236538" algn="l" defTabSz="814388" rtl="0" eaLnBrk="0" fontAlgn="base" hangingPunct="0">
        <a:lnSpc>
          <a:spcPct val="95000"/>
        </a:lnSpc>
        <a:spcBef>
          <a:spcPct val="50000"/>
        </a:spcBef>
        <a:spcAft>
          <a:spcPct val="0"/>
        </a:spcAft>
        <a:buClr>
          <a:schemeClr val="tx2"/>
        </a:buClr>
        <a:buSzPct val="100000"/>
        <a:buFont typeface="Wingdings" pitchFamily="2" charset="2"/>
        <a:buChar char="§"/>
        <a:defRPr sz="2400">
          <a:solidFill>
            <a:schemeClr val="tx1"/>
          </a:solidFill>
          <a:latin typeface="+mn-lt"/>
          <a:ea typeface="+mn-ea"/>
          <a:cs typeface="+mn-cs"/>
        </a:defRPr>
      </a:lvl1pPr>
      <a:lvl2pPr marL="574675" indent="-117475" algn="l" defTabSz="814388" rtl="0" eaLnBrk="0" fontAlgn="base" hangingPunct="0">
        <a:lnSpc>
          <a:spcPct val="95000"/>
        </a:lnSpc>
        <a:spcBef>
          <a:spcPct val="50000"/>
        </a:spcBef>
        <a:spcAft>
          <a:spcPct val="0"/>
        </a:spcAft>
        <a:defRPr sz="2000">
          <a:solidFill>
            <a:schemeClr val="tx1"/>
          </a:solidFill>
          <a:latin typeface="+mn-lt"/>
        </a:defRPr>
      </a:lvl2pPr>
      <a:lvl3pPr marL="914400" algn="l" defTabSz="814388" rtl="0" eaLnBrk="0" fontAlgn="base" hangingPunct="0">
        <a:lnSpc>
          <a:spcPct val="95000"/>
        </a:lnSpc>
        <a:spcBef>
          <a:spcPct val="50000"/>
        </a:spcBef>
        <a:spcAft>
          <a:spcPct val="0"/>
        </a:spcAft>
        <a:defRPr sz="2000">
          <a:solidFill>
            <a:schemeClr val="tx1"/>
          </a:solidFill>
          <a:latin typeface="+mn-lt"/>
        </a:defRPr>
      </a:lvl3pPr>
      <a:lvl4pPr marL="1254125" indent="117475" algn="l" defTabSz="814388" rtl="0" eaLnBrk="0" fontAlgn="base" hangingPunct="0">
        <a:lnSpc>
          <a:spcPct val="95000"/>
        </a:lnSpc>
        <a:spcBef>
          <a:spcPct val="50000"/>
        </a:spcBef>
        <a:spcAft>
          <a:spcPct val="0"/>
        </a:spcAft>
        <a:defRPr sz="2000">
          <a:solidFill>
            <a:schemeClr val="tx1"/>
          </a:solidFill>
          <a:latin typeface="+mn-lt"/>
        </a:defRPr>
      </a:lvl4pPr>
      <a:lvl5pPr marL="1604963" indent="223838" algn="l" defTabSz="814388" rtl="0" eaLnBrk="0" fontAlgn="base" hangingPunct="0">
        <a:lnSpc>
          <a:spcPct val="95000"/>
        </a:lnSpc>
        <a:spcBef>
          <a:spcPct val="50000"/>
        </a:spcBef>
        <a:spcAft>
          <a:spcPct val="0"/>
        </a:spcAft>
        <a:defRPr sz="2000">
          <a:solidFill>
            <a:schemeClr val="tx1"/>
          </a:solidFill>
          <a:latin typeface="+mn-lt"/>
        </a:defRPr>
      </a:lvl5pPr>
      <a:lvl6pPr marL="2062163" algn="l" defTabSz="814388" rtl="0" eaLnBrk="0" fontAlgn="base" hangingPunct="0">
        <a:lnSpc>
          <a:spcPct val="95000"/>
        </a:lnSpc>
        <a:spcBef>
          <a:spcPct val="50000"/>
        </a:spcBef>
        <a:spcAft>
          <a:spcPct val="0"/>
        </a:spcAft>
        <a:defRPr sz="2000">
          <a:solidFill>
            <a:schemeClr val="tx1"/>
          </a:solidFill>
          <a:latin typeface="+mn-lt"/>
        </a:defRPr>
      </a:lvl6pPr>
      <a:lvl7pPr marL="2519363" algn="l" defTabSz="814388" rtl="0" eaLnBrk="0" fontAlgn="base" hangingPunct="0">
        <a:lnSpc>
          <a:spcPct val="95000"/>
        </a:lnSpc>
        <a:spcBef>
          <a:spcPct val="50000"/>
        </a:spcBef>
        <a:spcAft>
          <a:spcPct val="0"/>
        </a:spcAft>
        <a:defRPr sz="2000">
          <a:solidFill>
            <a:schemeClr val="tx1"/>
          </a:solidFill>
          <a:latin typeface="+mn-lt"/>
        </a:defRPr>
      </a:lvl7pPr>
      <a:lvl8pPr marL="2976563" algn="l" defTabSz="814388" rtl="0" eaLnBrk="0" fontAlgn="base" hangingPunct="0">
        <a:lnSpc>
          <a:spcPct val="95000"/>
        </a:lnSpc>
        <a:spcBef>
          <a:spcPct val="50000"/>
        </a:spcBef>
        <a:spcAft>
          <a:spcPct val="0"/>
        </a:spcAft>
        <a:defRPr sz="2000">
          <a:solidFill>
            <a:schemeClr val="tx1"/>
          </a:solidFill>
          <a:latin typeface="+mn-lt"/>
        </a:defRPr>
      </a:lvl8pPr>
      <a:lvl9pPr marL="3433763" algn="l" defTabSz="814388" rtl="0" eaLnBrk="0" fontAlgn="base" hangingPunct="0">
        <a:lnSpc>
          <a:spcPct val="95000"/>
        </a:lnSpc>
        <a:spcBef>
          <a:spcPct val="5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702" y="432215"/>
            <a:ext cx="8588861"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02" y="1339750"/>
            <a:ext cx="8551441"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422" y="65863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2011 Cisco and/or its affiliates. All rights reserved.</a:t>
            </a:r>
            <a:endParaRPr lang="en-US" sz="600" dirty="0">
              <a:solidFill>
                <a:srgbClr val="C0C0C0"/>
              </a:solidFill>
              <a:latin typeface="Arial"/>
            </a:endParaRPr>
          </a:p>
        </p:txBody>
      </p:sp>
      <p:sp>
        <p:nvSpPr>
          <p:cNvPr id="11" name="Rectangle 5"/>
          <p:cNvSpPr>
            <a:spLocks noChangeArrowheads="1"/>
          </p:cNvSpPr>
          <p:nvPr/>
        </p:nvSpPr>
        <p:spPr bwMode="ltGray">
          <a:xfrm>
            <a:off x="7789662" y="6584612"/>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 name="Rectangle 7"/>
          <p:cNvSpPr>
            <a:spLocks noChangeArrowheads="1"/>
          </p:cNvSpPr>
          <p:nvPr/>
        </p:nvSpPr>
        <p:spPr bwMode="ltGray">
          <a:xfrm>
            <a:off x="8640569" y="6580508"/>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pic>
        <p:nvPicPr>
          <p:cNvPr id="13" name="Picture 12" descr="bottom bar.jpg"/>
          <p:cNvPicPr>
            <a:picLocks noChangeAspect="1"/>
          </p:cNvPicPr>
          <p:nvPr/>
        </p:nvPicPr>
        <p:blipFill>
          <a:blip r:embed="rId57" cstate="print"/>
          <a:stretch>
            <a:fillRect/>
          </a:stretch>
        </p:blipFill>
        <p:spPr>
          <a:xfrm>
            <a:off x="333376" y="6378339"/>
            <a:ext cx="8477250" cy="162912"/>
          </a:xfrm>
          <a:prstGeom prst="rect">
            <a:avLst/>
          </a:prstGeom>
        </p:spPr>
      </p:pic>
    </p:spTree>
    <p:extLst>
      <p:ext uri="{BB962C8B-B14F-4D97-AF65-F5344CB8AC3E}">
        <p14:creationId xmlns:p14="http://schemas.microsoft.com/office/powerpoint/2010/main" val="196931586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 id="2147483827" r:id="rId34"/>
    <p:sldLayoutId id="2147483828" r:id="rId35"/>
    <p:sldLayoutId id="2147483829" r:id="rId36"/>
    <p:sldLayoutId id="2147483830" r:id="rId37"/>
    <p:sldLayoutId id="2147483831" r:id="rId38"/>
    <p:sldLayoutId id="2147483832" r:id="rId39"/>
    <p:sldLayoutId id="2147483833" r:id="rId40"/>
    <p:sldLayoutId id="2147483834" r:id="rId41"/>
    <p:sldLayoutId id="2147483835" r:id="rId42"/>
    <p:sldLayoutId id="2147483836" r:id="rId43"/>
    <p:sldLayoutId id="2147483837" r:id="rId44"/>
    <p:sldLayoutId id="2147483838" r:id="rId45"/>
    <p:sldLayoutId id="2147483839" r:id="rId46"/>
    <p:sldLayoutId id="2147483840" r:id="rId47"/>
    <p:sldLayoutId id="2147483841" r:id="rId48"/>
    <p:sldLayoutId id="2147483842" r:id="rId49"/>
    <p:sldLayoutId id="2147483843" r:id="rId50"/>
    <p:sldLayoutId id="2147483844" r:id="rId51"/>
    <p:sldLayoutId id="2147483845" r:id="rId52"/>
    <p:sldLayoutId id="2147483846" r:id="rId53"/>
    <p:sldLayoutId id="2147483847" r:id="rId54"/>
    <p:sldLayoutId id="2147483848" r:id="rId55"/>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702" y="432215"/>
            <a:ext cx="8588861"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01" y="1339745"/>
            <a:ext cx="8551441" cy="4965699"/>
          </a:xfrm>
          <a:prstGeom prst="rect">
            <a:avLst/>
          </a:prstGeom>
        </p:spPr>
        <p:txBody>
          <a:bodyPr vert="horz" lIns="91440" tIns="45720" rIns="91440" bIns="45720" rtlCol="0">
            <a:norm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11"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pic>
        <p:nvPicPr>
          <p:cNvPr id="13" name="Picture 12" descr="bottom bar.jpg"/>
          <p:cNvPicPr>
            <a:picLocks noChangeAspect="1"/>
          </p:cNvPicPr>
          <p:nvPr/>
        </p:nvPicPr>
        <p:blipFill>
          <a:blip r:embed="rId41" cstate="print"/>
          <a:stretch>
            <a:fillRect/>
          </a:stretch>
        </p:blipFill>
        <p:spPr>
          <a:xfrm>
            <a:off x="333375" y="6378339"/>
            <a:ext cx="8477250" cy="162912"/>
          </a:xfrm>
          <a:prstGeom prst="rect">
            <a:avLst/>
          </a:prstGeom>
        </p:spPr>
      </p:pic>
    </p:spTree>
    <p:extLst>
      <p:ext uri="{BB962C8B-B14F-4D97-AF65-F5344CB8AC3E}">
        <p14:creationId xmlns:p14="http://schemas.microsoft.com/office/powerpoint/2010/main" val="199117408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 id="2147483870" r:id="rId21"/>
    <p:sldLayoutId id="2147483871" r:id="rId22"/>
    <p:sldLayoutId id="2147483872" r:id="rId23"/>
    <p:sldLayoutId id="2147483873" r:id="rId24"/>
    <p:sldLayoutId id="2147483874" r:id="rId25"/>
    <p:sldLayoutId id="2147483875" r:id="rId26"/>
    <p:sldLayoutId id="2147483876" r:id="rId27"/>
    <p:sldLayoutId id="2147483877" r:id="rId28"/>
    <p:sldLayoutId id="2147483878" r:id="rId29"/>
    <p:sldLayoutId id="2147483879" r:id="rId30"/>
    <p:sldLayoutId id="2147483880" r:id="rId31"/>
    <p:sldLayoutId id="2147483881" r:id="rId32"/>
    <p:sldLayoutId id="2147483882" r:id="rId33"/>
    <p:sldLayoutId id="2147483883" r:id="rId34"/>
    <p:sldLayoutId id="2147483884" r:id="rId35"/>
    <p:sldLayoutId id="2147483885" r:id="rId36"/>
    <p:sldLayoutId id="2147483886" r:id="rId37"/>
    <p:sldLayoutId id="2147483887" r:id="rId38"/>
    <p:sldLayoutId id="2147483888" r:id="rId3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 Id="rId3"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jpe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png"/><Relationship Id="rId11" Type="http://schemas.openxmlformats.org/officeDocument/2006/relationships/image" Target="../media/image61.jpeg"/><Relationship Id="rId1" Type="http://schemas.openxmlformats.org/officeDocument/2006/relationships/tags" Target="../tags/tag10.xml"/><Relationship Id="rId2"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jpeg"/><Relationship Id="rId7" Type="http://schemas.openxmlformats.org/officeDocument/2006/relationships/image" Target="../media/image66.jpeg"/><Relationship Id="rId8" Type="http://schemas.openxmlformats.org/officeDocument/2006/relationships/image" Target="../media/image67.png"/><Relationship Id="rId9" Type="http://schemas.openxmlformats.org/officeDocument/2006/relationships/image" Target="../media/image68.png"/><Relationship Id="rId10" Type="http://schemas.openxmlformats.org/officeDocument/2006/relationships/image" Target="../media/image69.jpg"/><Relationship Id="rId11" Type="http://schemas.openxmlformats.org/officeDocument/2006/relationships/image" Target="../media/image70.gif"/><Relationship Id="rId1" Type="http://schemas.openxmlformats.org/officeDocument/2006/relationships/slideLayout" Target="../slideLayouts/slideLayout33.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7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9.xml"/><Relationship Id="rId2"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jpeg"/><Relationship Id="rId5" Type="http://schemas.openxmlformats.org/officeDocument/2006/relationships/image" Target="../media/image84.jpeg"/><Relationship Id="rId6" Type="http://schemas.openxmlformats.org/officeDocument/2006/relationships/image" Target="../media/image85.jpeg"/><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jpeg"/><Relationship Id="rId5" Type="http://schemas.openxmlformats.org/officeDocument/2006/relationships/image" Target="../media/image84.jpeg"/><Relationship Id="rId6" Type="http://schemas.openxmlformats.org/officeDocument/2006/relationships/image" Target="../media/image85.jpeg"/><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61.jpeg"/><Relationship Id="rId8" Type="http://schemas.openxmlformats.org/officeDocument/2006/relationships/image" Target="../media/image94.png"/><Relationship Id="rId9" Type="http://schemas.openxmlformats.org/officeDocument/2006/relationships/image" Target="../media/image95.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1" Type="http://schemas.openxmlformats.org/officeDocument/2006/relationships/image" Target="../media/image99.png"/><Relationship Id="rId12" Type="http://schemas.openxmlformats.org/officeDocument/2006/relationships/oleObject" Target="Macintosh%20HD:Users:ken:Documents:1%20-%20IPv6:1%20-%20FHS:NEW%20MESSAGING%20&amp;%20POSITIONING:AAG-FHS-CL_2012%20Rev4.doc!OLE_LINK5" TargetMode="External"/><Relationship Id="rId13" Type="http://schemas.openxmlformats.org/officeDocument/2006/relationships/image" Target="../media/image100.png"/><Relationship Id="rId1" Type="http://schemas.openxmlformats.org/officeDocument/2006/relationships/vmlDrawing" Target="../drawings/vmlDrawing1.vml"/><Relationship Id="rId2" Type="http://schemas.openxmlformats.org/officeDocument/2006/relationships/slideLayout" Target="../slideLayouts/slideLayout18.xml"/><Relationship Id="rId3" Type="http://schemas.openxmlformats.org/officeDocument/2006/relationships/notesSlide" Target="../notesSlides/notesSlide14.xml"/><Relationship Id="rId4" Type="http://schemas.openxmlformats.org/officeDocument/2006/relationships/oleObject" Target="Macintosh%20HD:Users:ken:Documents:1%20-%20IPv6:1%20-%20FHS:NEW%20MESSAGING%20&amp;%20POSITIONING:AAG-FHS-CL_2012%20Rev4.doc!OLE_LINK1" TargetMode="External"/><Relationship Id="rId5" Type="http://schemas.openxmlformats.org/officeDocument/2006/relationships/image" Target="../media/image96.png"/><Relationship Id="rId6" Type="http://schemas.openxmlformats.org/officeDocument/2006/relationships/oleObject" Target="Macintosh%20HD:Users:ken:Documents:1%20-%20IPv6:1%20-%20FHS:NEW%20MESSAGING%20&amp;%20POSITIONING:AAG-FHS-CL_2012%20Rev4.doc!OLE_LINK2" TargetMode="External"/><Relationship Id="rId7" Type="http://schemas.openxmlformats.org/officeDocument/2006/relationships/image" Target="../media/image97.png"/><Relationship Id="rId8" Type="http://schemas.openxmlformats.org/officeDocument/2006/relationships/oleObject" Target="Macintosh%20HD:Users:ken:Documents:1%20-%20IPv6:1%20-%20FHS:NEW%20MESSAGING%20&amp;%20POSITIONING:AAG-FHS-CL_2012%20Rev4.doc!OLE_LINK3" TargetMode="External"/><Relationship Id="rId9" Type="http://schemas.openxmlformats.org/officeDocument/2006/relationships/image" Target="../media/image98.png"/><Relationship Id="rId10" Type="http://schemas.openxmlformats.org/officeDocument/2006/relationships/oleObject" Target="Macintosh%20HD:Users:ken:Documents:1%20-%20IPv6:1%20-%20FHS:NEW%20MESSAGING%20&amp;%20POSITIONING:AAG-FHS-CL_2012%20Rev4.doc!OLE_LINK4"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7" Type="http://schemas.openxmlformats.org/officeDocument/2006/relationships/image" Target="../media/image105.png"/><Relationship Id="rId8" Type="http://schemas.openxmlformats.org/officeDocument/2006/relationships/image" Target="../media/image106.png"/><Relationship Id="rId9" Type="http://schemas.openxmlformats.org/officeDocument/2006/relationships/image" Target="../media/image107.png"/><Relationship Id="rId10" Type="http://schemas.openxmlformats.org/officeDocument/2006/relationships/image" Target="../media/image108.png"/><Relationship Id="rId11" Type="http://schemas.openxmlformats.org/officeDocument/2006/relationships/image" Target="../media/image59.png"/><Relationship Id="rId1" Type="http://schemas.openxmlformats.org/officeDocument/2006/relationships/tags" Target="../tags/tag11.xml"/><Relationship Id="rId2"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1" Type="http://schemas.openxmlformats.org/officeDocument/2006/relationships/slideLayout" Target="../slideLayouts/slideLayout49.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png"/><Relationship Id="rId5" Type="http://schemas.openxmlformats.org/officeDocument/2006/relationships/image" Target="../media/image114.png"/><Relationship Id="rId1" Type="http://schemas.openxmlformats.org/officeDocument/2006/relationships/slideLayout" Target="../slideLayouts/slideLayout58.xml"/><Relationship Id="rId2" Type="http://schemas.openxmlformats.org/officeDocument/2006/relationships/image" Target="../media/image111.jpeg"/></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16.png"/><Relationship Id="rId1" Type="http://schemas.openxmlformats.org/officeDocument/2006/relationships/slideLayout" Target="../slideLayouts/slideLayout123.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7.jpeg"/><Relationship Id="rId3" Type="http://schemas.openxmlformats.org/officeDocument/2006/relationships/image" Target="../media/image11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jpeg"/><Relationship Id="rId6" Type="http://schemas.openxmlformats.org/officeDocument/2006/relationships/image" Target="../media/image32.jpeg"/><Relationship Id="rId1" Type="http://schemas.openxmlformats.org/officeDocument/2006/relationships/slideLayout" Target="../slideLayouts/slideLayout3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1" Type="http://schemas.openxmlformats.org/officeDocument/2006/relationships/image" Target="../media/image127.wmf"/><Relationship Id="rId12" Type="http://schemas.openxmlformats.org/officeDocument/2006/relationships/image" Target="../media/image128.wmf"/><Relationship Id="rId13" Type="http://schemas.openxmlformats.org/officeDocument/2006/relationships/image" Target="../media/image129.wmf"/><Relationship Id="rId14" Type="http://schemas.openxmlformats.org/officeDocument/2006/relationships/image" Target="../media/image130.png"/><Relationship Id="rId15" Type="http://schemas.openxmlformats.org/officeDocument/2006/relationships/image" Target="../media/image131.png"/><Relationship Id="rId1" Type="http://schemas.openxmlformats.org/officeDocument/2006/relationships/slideLayout" Target="../slideLayouts/slideLayout113.xml"/><Relationship Id="rId2" Type="http://schemas.openxmlformats.org/officeDocument/2006/relationships/notesSlide" Target="../notesSlides/notesSlide20.xml"/><Relationship Id="rId3" Type="http://schemas.openxmlformats.org/officeDocument/2006/relationships/image" Target="../media/image119.wmf"/><Relationship Id="rId4" Type="http://schemas.openxmlformats.org/officeDocument/2006/relationships/image" Target="../media/image120.wmf"/><Relationship Id="rId5" Type="http://schemas.openxmlformats.org/officeDocument/2006/relationships/image" Target="../media/image121.wmf"/><Relationship Id="rId6" Type="http://schemas.openxmlformats.org/officeDocument/2006/relationships/image" Target="../media/image122.wmf"/><Relationship Id="rId7" Type="http://schemas.openxmlformats.org/officeDocument/2006/relationships/image" Target="../media/image123.wmf"/><Relationship Id="rId8" Type="http://schemas.openxmlformats.org/officeDocument/2006/relationships/image" Target="../media/image124.png"/><Relationship Id="rId9" Type="http://schemas.openxmlformats.org/officeDocument/2006/relationships/image" Target="../media/image125.png"/><Relationship Id="rId10" Type="http://schemas.openxmlformats.org/officeDocument/2006/relationships/image" Target="../media/image126.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xml"/><Relationship Id="rId3"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9.png"/></Relationships>
</file>

<file path=ppt/slides/_rels/slide7.xml.rels><?xml version="1.0" encoding="UTF-8" standalone="yes"?>
<Relationships xmlns="http://schemas.openxmlformats.org/package/2006/relationships"><Relationship Id="rId11" Type="http://schemas.openxmlformats.org/officeDocument/2006/relationships/image" Target="../media/image41.jpeg"/><Relationship Id="rId12" Type="http://schemas.openxmlformats.org/officeDocument/2006/relationships/image" Target="../media/image42.jpeg"/><Relationship Id="rId13" Type="http://schemas.openxmlformats.org/officeDocument/2006/relationships/image" Target="../media/image43.jpeg"/><Relationship Id="rId14" Type="http://schemas.openxmlformats.org/officeDocument/2006/relationships/image" Target="../media/image44.jpeg"/><Relationship Id="rId15" Type="http://schemas.openxmlformats.org/officeDocument/2006/relationships/image" Target="../media/image45.jpeg"/><Relationship Id="rId16" Type="http://schemas.openxmlformats.org/officeDocument/2006/relationships/image" Target="../media/image46.jpg"/><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8.jpeg"/><Relationship Id="rId9" Type="http://schemas.openxmlformats.org/officeDocument/2006/relationships/image" Target="../media/image39.jpeg"/><Relationship Id="rId10" Type="http://schemas.openxmlformats.org/officeDocument/2006/relationships/image" Target="../media/image4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ubtitle 2"/>
          <p:cNvSpPr>
            <a:spLocks noGrp="1"/>
          </p:cNvSpPr>
          <p:nvPr>
            <p:ph type="subTitle" idx="1"/>
          </p:nvPr>
        </p:nvSpPr>
        <p:spPr>
          <a:xfrm>
            <a:off x="650874" y="4835444"/>
            <a:ext cx="8112126" cy="384175"/>
          </a:xfrm>
        </p:spPr>
        <p:txBody>
          <a:bodyPr/>
          <a:lstStyle/>
          <a:p>
            <a:pPr eaLnBrk="1" hangingPunct="1"/>
            <a:r>
              <a:rPr lang="en-US" dirty="0" smtClean="0">
                <a:solidFill>
                  <a:srgbClr val="8E8E95"/>
                </a:solidFill>
              </a:rPr>
              <a:t>Product  Presentation</a:t>
            </a:r>
          </a:p>
        </p:txBody>
      </p:sp>
      <p:sp>
        <p:nvSpPr>
          <p:cNvPr id="20483" name="Title 1"/>
          <p:cNvSpPr>
            <a:spLocks noGrp="1"/>
          </p:cNvSpPr>
          <p:nvPr>
            <p:ph type="ctrTitle"/>
          </p:nvPr>
        </p:nvSpPr>
        <p:spPr>
          <a:xfrm>
            <a:off x="650874" y="4283616"/>
            <a:ext cx="8112125" cy="1022350"/>
          </a:xfrm>
        </p:spPr>
        <p:txBody>
          <a:bodyPr/>
          <a:lstStyle/>
          <a:p>
            <a:pPr eaLnBrk="1" hangingPunct="1">
              <a:tabLst>
                <a:tab pos="1371600" algn="l"/>
              </a:tabLst>
            </a:pPr>
            <a:r>
              <a:rPr lang="en-US" b="1" dirty="0" smtClean="0">
                <a:solidFill>
                  <a:schemeClr val="accent1"/>
                </a:solidFill>
              </a:rPr>
              <a:t>Cisco 300 Series Switches</a:t>
            </a:r>
            <a:br>
              <a:rPr lang="en-US" b="1" dirty="0" smtClean="0">
                <a:solidFill>
                  <a:schemeClr val="accent1"/>
                </a:solidFill>
              </a:rPr>
            </a:br>
            <a:endParaRPr lang="en-US" b="1" dirty="0" smtClean="0">
              <a:solidFill>
                <a:schemeClr val="accent1"/>
              </a:solidFill>
            </a:endParaRPr>
          </a:p>
        </p:txBody>
      </p:sp>
      <p:sp>
        <p:nvSpPr>
          <p:cNvPr id="4" name="Rectangle 3"/>
          <p:cNvSpPr>
            <a:spLocks noChangeArrowheads="1"/>
          </p:cNvSpPr>
          <p:nvPr/>
        </p:nvSpPr>
        <p:spPr bwMode="auto">
          <a:xfrm flipV="1">
            <a:off x="0" y="1616075"/>
            <a:ext cx="9144000" cy="23813"/>
          </a:xfrm>
          <a:prstGeom prst="rect">
            <a:avLst/>
          </a:prstGeom>
          <a:gradFill rotWithShape="1">
            <a:gsLst>
              <a:gs pos="0">
                <a:srgbClr val="515157"/>
              </a:gs>
              <a:gs pos="100000">
                <a:srgbClr val="FFFFFF">
                  <a:alpha val="0"/>
                </a:srgb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5" name="Rectangle 4"/>
          <p:cNvSpPr>
            <a:spLocks noChangeArrowheads="1"/>
          </p:cNvSpPr>
          <p:nvPr/>
        </p:nvSpPr>
        <p:spPr bwMode="auto">
          <a:xfrm flipV="1">
            <a:off x="0" y="4148679"/>
            <a:ext cx="9144000" cy="23812"/>
          </a:xfrm>
          <a:prstGeom prst="rect">
            <a:avLst/>
          </a:prstGeom>
          <a:gradFill rotWithShape="1">
            <a:gsLst>
              <a:gs pos="0">
                <a:srgbClr val="515157"/>
              </a:gs>
              <a:gs pos="100000">
                <a:srgbClr val="FFFFFF">
                  <a:alpha val="0"/>
                </a:srgb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pic>
        <p:nvPicPr>
          <p:cNvPr id="12" name="Picture 11" descr="HAD09741.jpg"/>
          <p:cNvPicPr>
            <a:picLocks noChangeAspect="1"/>
          </p:cNvPicPr>
          <p:nvPr/>
        </p:nvPicPr>
        <p:blipFill>
          <a:blip r:embed="rId2" cstate="print"/>
          <a:srcRect t="20153" b="40237"/>
          <a:stretch>
            <a:fillRect/>
          </a:stretch>
        </p:blipFill>
        <p:spPr>
          <a:xfrm flipH="1">
            <a:off x="0" y="1698625"/>
            <a:ext cx="9144000" cy="2409825"/>
          </a:xfrm>
          <a:prstGeom prst="rect">
            <a:avLst/>
          </a:prstGeom>
        </p:spPr>
      </p:pic>
      <p:pic>
        <p:nvPicPr>
          <p:cNvPr id="7" name="Picture 330" descr="cisco_badge_grn"/>
          <p:cNvPicPr>
            <a:picLocks noChangeAspect="1" noChangeArrowheads="1"/>
          </p:cNvPicPr>
          <p:nvPr/>
        </p:nvPicPr>
        <p:blipFill>
          <a:blip r:embed="rId3" cstate="print"/>
          <a:srcRect/>
          <a:stretch>
            <a:fillRect/>
          </a:stretch>
        </p:blipFill>
        <p:spPr bwMode="auto">
          <a:xfrm>
            <a:off x="7532688" y="3611563"/>
            <a:ext cx="1304925" cy="131921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Rectangle 7"/>
          <p:cNvSpPr/>
          <p:nvPr/>
        </p:nvSpPr>
        <p:spPr>
          <a:xfrm>
            <a:off x="1695450" y="5994526"/>
            <a:ext cx="5867400" cy="695575"/>
          </a:xfrm>
          <a:prstGeom prst="rect">
            <a:avLst/>
          </a:prstGeom>
        </p:spPr>
        <p:txBody>
          <a:bodyPr wrap="square">
            <a:spAutoFit/>
          </a:bodyPr>
          <a:lstStyle/>
          <a:p>
            <a:pPr marL="237744" indent="-237744">
              <a:lnSpc>
                <a:spcPct val="95000"/>
              </a:lnSpc>
              <a:spcBef>
                <a:spcPts val="600"/>
              </a:spcBef>
              <a:buClr>
                <a:schemeClr val="accent1"/>
              </a:buClr>
              <a:defRPr/>
            </a:pPr>
            <a:r>
              <a:rPr lang="en-US" b="1" i="1" dirty="0" smtClean="0"/>
              <a:t>“Cisco has raised the bar for this product category</a:t>
            </a:r>
            <a:r>
              <a:rPr lang="en-US" dirty="0" smtClean="0"/>
              <a:t>”</a:t>
            </a:r>
          </a:p>
          <a:p>
            <a:pPr marL="237744" indent="-237744">
              <a:lnSpc>
                <a:spcPct val="95000"/>
              </a:lnSpc>
              <a:spcBef>
                <a:spcPts val="600"/>
              </a:spcBef>
              <a:buClr>
                <a:schemeClr val="accent1"/>
              </a:buClr>
              <a:defRPr/>
            </a:pPr>
            <a:r>
              <a:rPr lang="en-US" dirty="0" smtClean="0"/>
              <a:t> – Kevin Tolly, Founder, The Tolly Group</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3"/>
          <p:cNvGrpSpPr/>
          <p:nvPr/>
        </p:nvGrpSpPr>
        <p:grpSpPr>
          <a:xfrm>
            <a:off x="0" y="1240352"/>
            <a:ext cx="9145588" cy="4991636"/>
            <a:chOff x="0" y="1577975"/>
            <a:chExt cx="9145588" cy="4697413"/>
          </a:xfrm>
        </p:grpSpPr>
        <p:sp>
          <p:nvSpPr>
            <p:cNvPr id="110" name="Rectangle 29"/>
            <p:cNvSpPr>
              <a:spLocks noChangeArrowheads="1"/>
            </p:cNvSpPr>
            <p:nvPr/>
          </p:nvSpPr>
          <p:spPr bwMode="auto">
            <a:xfrm>
              <a:off x="0" y="6152281"/>
              <a:ext cx="9144000" cy="123107"/>
            </a:xfrm>
            <a:prstGeom prst="rect">
              <a:avLst/>
            </a:prstGeom>
            <a:gradFill rotWithShape="1">
              <a:gsLst>
                <a:gs pos="0">
                  <a:srgbClr val="000000">
                    <a:alpha val="60001"/>
                  </a:srgbClr>
                </a:gs>
                <a:gs pos="100000">
                  <a:srgbClr val="000000">
                    <a:alpha val="0"/>
                  </a:srgbClr>
                </a:gs>
              </a:gsLst>
              <a:path path="shape">
                <a:fillToRect l="50000" t="50000" r="50000" b="50000"/>
              </a:path>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11" name="Rectangle 60"/>
            <p:cNvSpPr>
              <a:spLocks noChangeArrowheads="1"/>
            </p:cNvSpPr>
            <p:nvPr/>
          </p:nvSpPr>
          <p:spPr bwMode="auto">
            <a:xfrm>
              <a:off x="0" y="1583508"/>
              <a:ext cx="9145588" cy="4629635"/>
            </a:xfrm>
            <a:prstGeom prst="rect">
              <a:avLst/>
            </a:prstGeom>
            <a:solidFill>
              <a:srgbClr val="8E8E95"/>
            </a:soli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12" name="Rectangle 60"/>
            <p:cNvSpPr>
              <a:spLocks noChangeArrowheads="1"/>
            </p:cNvSpPr>
            <p:nvPr/>
          </p:nvSpPr>
          <p:spPr bwMode="auto">
            <a:xfrm>
              <a:off x="0" y="1584891"/>
              <a:ext cx="9145588" cy="4629635"/>
            </a:xfrm>
            <a:prstGeom prst="rect">
              <a:avLst/>
            </a:prstGeom>
            <a:gradFill rotWithShape="1">
              <a:gsLst>
                <a:gs pos="34000">
                  <a:schemeClr val="bg1">
                    <a:alpha val="0"/>
                  </a:schemeClr>
                </a:gs>
                <a:gs pos="45000">
                  <a:srgbClr val="D1D1D5">
                    <a:alpha val="31000"/>
                  </a:srgbClr>
                </a:gs>
                <a:gs pos="100000">
                  <a:schemeClr val="bg1">
                    <a:alpha val="23000"/>
                  </a:scheme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16" name="Line 32"/>
            <p:cNvSpPr>
              <a:spLocks noChangeShapeType="1"/>
            </p:cNvSpPr>
            <p:nvPr/>
          </p:nvSpPr>
          <p:spPr bwMode="auto">
            <a:xfrm>
              <a:off x="0" y="1577975"/>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sp>
          <p:nvSpPr>
            <p:cNvPr id="117" name="Line 33"/>
            <p:cNvSpPr>
              <a:spLocks noChangeShapeType="1"/>
            </p:cNvSpPr>
            <p:nvPr/>
          </p:nvSpPr>
          <p:spPr bwMode="auto">
            <a:xfrm>
              <a:off x="0" y="6207610"/>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grpSp>
      <p:grpSp>
        <p:nvGrpSpPr>
          <p:cNvPr id="3" name="Group 173"/>
          <p:cNvGrpSpPr/>
          <p:nvPr/>
        </p:nvGrpSpPr>
        <p:grpSpPr>
          <a:xfrm>
            <a:off x="0" y="1577976"/>
            <a:ext cx="9145588" cy="4991636"/>
            <a:chOff x="0" y="1577975"/>
            <a:chExt cx="9145588" cy="4697413"/>
          </a:xfrm>
        </p:grpSpPr>
        <p:sp>
          <p:nvSpPr>
            <p:cNvPr id="101" name="Rectangle 29"/>
            <p:cNvSpPr>
              <a:spLocks noChangeArrowheads="1"/>
            </p:cNvSpPr>
            <p:nvPr/>
          </p:nvSpPr>
          <p:spPr bwMode="auto">
            <a:xfrm>
              <a:off x="0" y="6152281"/>
              <a:ext cx="9144000" cy="123107"/>
            </a:xfrm>
            <a:prstGeom prst="rect">
              <a:avLst/>
            </a:prstGeom>
            <a:gradFill rotWithShape="1">
              <a:gsLst>
                <a:gs pos="0">
                  <a:srgbClr val="000000">
                    <a:alpha val="60001"/>
                  </a:srgbClr>
                </a:gs>
                <a:gs pos="100000">
                  <a:srgbClr val="000000">
                    <a:alpha val="0"/>
                  </a:srgbClr>
                </a:gs>
              </a:gsLst>
              <a:path path="shape">
                <a:fillToRect l="50000" t="50000" r="50000" b="50000"/>
              </a:path>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02" name="Rectangle 60"/>
            <p:cNvSpPr>
              <a:spLocks noChangeArrowheads="1"/>
            </p:cNvSpPr>
            <p:nvPr/>
          </p:nvSpPr>
          <p:spPr bwMode="auto">
            <a:xfrm>
              <a:off x="0" y="1583508"/>
              <a:ext cx="9145588" cy="4629635"/>
            </a:xfrm>
            <a:prstGeom prst="rect">
              <a:avLst/>
            </a:prstGeom>
            <a:solidFill>
              <a:srgbClr val="8E8E95"/>
            </a:soli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3" name="Rectangle 60"/>
            <p:cNvSpPr>
              <a:spLocks noChangeArrowheads="1"/>
            </p:cNvSpPr>
            <p:nvPr/>
          </p:nvSpPr>
          <p:spPr bwMode="auto">
            <a:xfrm>
              <a:off x="0" y="1584891"/>
              <a:ext cx="9145588" cy="4629635"/>
            </a:xfrm>
            <a:prstGeom prst="rect">
              <a:avLst/>
            </a:prstGeom>
            <a:gradFill rotWithShape="1">
              <a:gsLst>
                <a:gs pos="0">
                  <a:schemeClr val="bg1">
                    <a:alpha val="5000"/>
                  </a:schemeClr>
                </a:gs>
                <a:gs pos="50000">
                  <a:srgbClr val="E6E6E8">
                    <a:alpha val="95000"/>
                  </a:srgbClr>
                </a:gs>
                <a:gs pos="100000">
                  <a:schemeClr val="bg1">
                    <a:alpha val="5000"/>
                  </a:scheme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smtClean="0">
                <a:latin typeface="Arial" pitchFamily="34" charset="0"/>
              </a:endParaRPr>
            </a:p>
          </p:txBody>
        </p:sp>
        <p:sp>
          <p:nvSpPr>
            <p:cNvPr id="107" name="Line 32"/>
            <p:cNvSpPr>
              <a:spLocks noChangeShapeType="1"/>
            </p:cNvSpPr>
            <p:nvPr/>
          </p:nvSpPr>
          <p:spPr bwMode="auto">
            <a:xfrm>
              <a:off x="0" y="1577975"/>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sp>
          <p:nvSpPr>
            <p:cNvPr id="108" name="Line 33"/>
            <p:cNvSpPr>
              <a:spLocks noChangeShapeType="1"/>
            </p:cNvSpPr>
            <p:nvPr/>
          </p:nvSpPr>
          <p:spPr bwMode="auto">
            <a:xfrm>
              <a:off x="0" y="6207610"/>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grpSp>
      <p:sp>
        <p:nvSpPr>
          <p:cNvPr id="24593" name="Title 1"/>
          <p:cNvSpPr>
            <a:spLocks noGrp="1"/>
          </p:cNvSpPr>
          <p:nvPr>
            <p:ph type="title"/>
          </p:nvPr>
        </p:nvSpPr>
        <p:spPr/>
        <p:txBody>
          <a:bodyPr/>
          <a:lstStyle/>
          <a:p>
            <a:r>
              <a:rPr lang="en-US" dirty="0" smtClean="0"/>
              <a:t>Small Business Switch Accessories</a:t>
            </a:r>
            <a:br>
              <a:rPr lang="en-US" dirty="0" smtClean="0"/>
            </a:br>
            <a:r>
              <a:rPr lang="en-US" sz="2400" b="0" dirty="0" smtClean="0">
                <a:solidFill>
                  <a:schemeClr val="accent4"/>
                </a:solidFill>
              </a:rPr>
              <a:t>Mini-GBIC/SFP Transceivers</a:t>
            </a:r>
          </a:p>
        </p:txBody>
      </p:sp>
      <p:sp>
        <p:nvSpPr>
          <p:cNvPr id="53" name="Rectangle 2"/>
          <p:cNvSpPr>
            <a:spLocks noChangeArrowheads="1"/>
          </p:cNvSpPr>
          <p:nvPr/>
        </p:nvSpPr>
        <p:spPr bwMode="auto">
          <a:xfrm rot="-5400000">
            <a:off x="4413003" y="1776426"/>
            <a:ext cx="4918133" cy="4543864"/>
          </a:xfrm>
          <a:prstGeom prst="rect">
            <a:avLst/>
          </a:prstGeom>
          <a:gradFill flip="none" rotWithShape="1">
            <a:gsLst>
              <a:gs pos="0">
                <a:schemeClr val="bg1"/>
              </a:gs>
              <a:gs pos="100000">
                <a:srgbClr val="0183B7">
                  <a:alpha val="0"/>
                </a:srgbClr>
              </a:gs>
            </a:gsLst>
            <a:lin ang="108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04" name="Line 32"/>
          <p:cNvSpPr>
            <a:spLocks noChangeShapeType="1"/>
          </p:cNvSpPr>
          <p:nvPr/>
        </p:nvSpPr>
        <p:spPr bwMode="auto">
          <a:xfrm>
            <a:off x="0" y="1577975"/>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sp>
        <p:nvSpPr>
          <p:cNvPr id="118" name="Rectangle 2"/>
          <p:cNvSpPr>
            <a:spLocks noChangeArrowheads="1"/>
          </p:cNvSpPr>
          <p:nvPr/>
        </p:nvSpPr>
        <p:spPr bwMode="auto">
          <a:xfrm rot="-5400000">
            <a:off x="-201202" y="1790493"/>
            <a:ext cx="4918133" cy="4515728"/>
          </a:xfrm>
          <a:prstGeom prst="rect">
            <a:avLst/>
          </a:prstGeom>
          <a:gradFill flip="none" rotWithShape="1">
            <a:gsLst>
              <a:gs pos="0">
                <a:schemeClr val="bg1"/>
              </a:gs>
              <a:gs pos="100000">
                <a:srgbClr val="0183B7">
                  <a:alpha val="0"/>
                </a:srgbClr>
              </a:gs>
            </a:gsLst>
            <a:lin ang="108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19" name="Rectangle 55"/>
          <p:cNvSpPr>
            <a:spLocks noChangeArrowheads="1"/>
          </p:cNvSpPr>
          <p:nvPr/>
        </p:nvSpPr>
        <p:spPr bwMode="auto">
          <a:xfrm>
            <a:off x="0" y="1410682"/>
            <a:ext cx="9143999" cy="184756"/>
          </a:xfrm>
          <a:prstGeom prst="rect">
            <a:avLst/>
          </a:prstGeom>
          <a:gradFill rotWithShape="1">
            <a:gsLst>
              <a:gs pos="0">
                <a:srgbClr val="000000">
                  <a:alpha val="0"/>
                </a:srgbClr>
              </a:gs>
              <a:gs pos="100000">
                <a:srgbClr val="000000">
                  <a:alpha val="33000"/>
                </a:srgbClr>
              </a:gs>
            </a:gsLst>
            <a:lin ang="540000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05" name="Rectangle 104"/>
          <p:cNvSpPr/>
          <p:nvPr/>
        </p:nvSpPr>
        <p:spPr>
          <a:xfrm>
            <a:off x="1032319" y="1235292"/>
            <a:ext cx="2694840" cy="338554"/>
          </a:xfrm>
          <a:prstGeom prst="rect">
            <a:avLst/>
          </a:prstGeom>
        </p:spPr>
        <p:txBody>
          <a:bodyPr wrap="none">
            <a:spAutoFit/>
          </a:bodyPr>
          <a:lstStyle/>
          <a:p>
            <a:pPr algn="ctr"/>
            <a:r>
              <a:rPr lang="en-US" sz="1600" dirty="0" smtClean="0">
                <a:solidFill>
                  <a:schemeClr val="bg1"/>
                </a:solidFill>
                <a:effectLst>
                  <a:outerShdw blurRad="63500" sx="102000" sy="102000" algn="ctr" rotWithShape="0">
                    <a:prstClr val="black">
                      <a:alpha val="40000"/>
                    </a:prstClr>
                  </a:outerShdw>
                </a:effectLst>
              </a:rPr>
              <a:t>Fast Ethernet Transceivers </a:t>
            </a:r>
            <a:endParaRPr lang="en-US" sz="1600" dirty="0">
              <a:solidFill>
                <a:schemeClr val="bg1"/>
              </a:solidFill>
              <a:effectLst>
                <a:outerShdw blurRad="63500" sx="102000" sy="102000" algn="ctr" rotWithShape="0">
                  <a:prstClr val="black">
                    <a:alpha val="40000"/>
                  </a:prstClr>
                </a:outerShdw>
              </a:effectLst>
            </a:endParaRPr>
          </a:p>
        </p:txBody>
      </p:sp>
      <p:sp>
        <p:nvSpPr>
          <p:cNvPr id="106" name="Rectangle 105"/>
          <p:cNvSpPr/>
          <p:nvPr/>
        </p:nvSpPr>
        <p:spPr>
          <a:xfrm>
            <a:off x="5318841" y="1235292"/>
            <a:ext cx="2887201" cy="338554"/>
          </a:xfrm>
          <a:prstGeom prst="rect">
            <a:avLst/>
          </a:prstGeom>
        </p:spPr>
        <p:txBody>
          <a:bodyPr wrap="none">
            <a:spAutoFit/>
          </a:bodyPr>
          <a:lstStyle/>
          <a:p>
            <a:pPr algn="ctr"/>
            <a:r>
              <a:rPr lang="en-US" sz="1600" dirty="0" smtClean="0">
                <a:solidFill>
                  <a:schemeClr val="bg1"/>
                </a:solidFill>
                <a:effectLst>
                  <a:outerShdw blurRad="63500" sx="102000" sy="102000" algn="ctr" rotWithShape="0">
                    <a:prstClr val="black">
                      <a:alpha val="40000"/>
                    </a:prstClr>
                  </a:outerShdw>
                </a:effectLst>
              </a:rPr>
              <a:t>Gigabit Ethernet Transceivers</a:t>
            </a:r>
            <a:endParaRPr lang="en-US" sz="1600" dirty="0">
              <a:solidFill>
                <a:schemeClr val="bg1"/>
              </a:solidFill>
              <a:effectLst>
                <a:outerShdw blurRad="63500" sx="102000" sy="102000" algn="ctr" rotWithShape="0">
                  <a:prstClr val="black">
                    <a:alpha val="40000"/>
                  </a:prstClr>
                </a:outerShdw>
              </a:effectLst>
            </a:endParaRPr>
          </a:p>
        </p:txBody>
      </p:sp>
      <p:sp>
        <p:nvSpPr>
          <p:cNvPr id="120" name="Content Placeholder 163"/>
          <p:cNvSpPr txBox="1">
            <a:spLocks/>
          </p:cNvSpPr>
          <p:nvPr/>
        </p:nvSpPr>
        <p:spPr>
          <a:xfrm>
            <a:off x="174795" y="1832756"/>
            <a:ext cx="2976363" cy="2587558"/>
          </a:xfrm>
          <a:prstGeom prst="rect">
            <a:avLst/>
          </a:prstGeom>
        </p:spPr>
        <p:txBody>
          <a:bodyPr>
            <a:noAutofit/>
          </a:bodyPr>
          <a:lstStyle/>
          <a:p>
            <a:pPr marL="171450" indent="-171450">
              <a:lnSpc>
                <a:spcPct val="90000"/>
              </a:lnSpc>
              <a:spcBef>
                <a:spcPts val="500"/>
              </a:spcBef>
              <a:buClr>
                <a:schemeClr val="accent1"/>
              </a:buClr>
            </a:pPr>
            <a:r>
              <a:rPr lang="en-US" dirty="0" smtClean="0"/>
              <a:t>MFEBX1</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171450" lvl="0" indent="-171450">
              <a:lnSpc>
                <a:spcPct val="90000"/>
              </a:lnSpc>
              <a:spcBef>
                <a:spcPts val="500"/>
              </a:spcBef>
              <a:buClr>
                <a:schemeClr val="accent1"/>
              </a:buClr>
            </a:pPr>
            <a:r>
              <a:rPr lang="en-US" sz="1300" dirty="0" smtClean="0"/>
              <a:t>100 BASE-BX-20U SFP transceiver </a:t>
            </a:r>
          </a:p>
          <a:p>
            <a:pPr marL="171450" lvl="0" indent="-171450">
              <a:lnSpc>
                <a:spcPct val="90000"/>
              </a:lnSpc>
              <a:spcBef>
                <a:spcPts val="500"/>
              </a:spcBef>
              <a:buClr>
                <a:schemeClr val="accent1"/>
              </a:buClr>
              <a:buFont typeface="Wingdings" pitchFamily="2" charset="2"/>
              <a:buChar char="§"/>
            </a:pPr>
            <a:r>
              <a:rPr lang="en-US" sz="1300" dirty="0" smtClean="0"/>
              <a:t>1310-nm wavelength for single-mode fiber</a:t>
            </a:r>
          </a:p>
          <a:p>
            <a:pPr marL="171450" lvl="0" indent="-171450">
              <a:lnSpc>
                <a:spcPct val="90000"/>
              </a:lnSpc>
              <a:spcBef>
                <a:spcPts val="500"/>
              </a:spcBef>
              <a:buClr>
                <a:schemeClr val="accent1"/>
              </a:buClr>
              <a:buFont typeface="Wingdings" pitchFamily="2" charset="2"/>
              <a:buChar char="§"/>
            </a:pPr>
            <a:r>
              <a:rPr lang="en-US" sz="1300" dirty="0" smtClean="0"/>
              <a:t>For distances up to 20 kilometers</a:t>
            </a:r>
          </a:p>
          <a:p>
            <a:pPr marL="171450" lvl="0" indent="-171450">
              <a:lnSpc>
                <a:spcPct val="90000"/>
              </a:lnSpc>
              <a:spcBef>
                <a:spcPts val="500"/>
              </a:spcBef>
              <a:buClr>
                <a:schemeClr val="accent1"/>
              </a:buClr>
            </a:pPr>
            <a:r>
              <a:rPr lang="en-US" dirty="0" smtClean="0"/>
              <a:t>MFEFX1</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171450" lvl="0" indent="-171450">
              <a:lnSpc>
                <a:spcPct val="90000"/>
              </a:lnSpc>
              <a:spcBef>
                <a:spcPts val="500"/>
              </a:spcBef>
              <a:buClr>
                <a:schemeClr val="accent1"/>
              </a:buClr>
            </a:pPr>
            <a:r>
              <a:rPr lang="en-US" sz="1300" dirty="0" smtClean="0"/>
              <a:t>100 BASE-FX SFP transceiver</a:t>
            </a:r>
          </a:p>
          <a:p>
            <a:pPr marL="171450" lvl="0" indent="-171450">
              <a:lnSpc>
                <a:spcPct val="90000"/>
              </a:lnSpc>
              <a:spcBef>
                <a:spcPts val="500"/>
              </a:spcBef>
              <a:buClr>
                <a:schemeClr val="accent1"/>
              </a:buClr>
              <a:buFont typeface="Wingdings" pitchFamily="2" charset="2"/>
              <a:buChar char="§"/>
            </a:pPr>
            <a:r>
              <a:rPr lang="en-US" sz="1300" dirty="0" smtClean="0"/>
              <a:t>1310-nm wavelength for multimode fiber</a:t>
            </a:r>
          </a:p>
          <a:p>
            <a:pPr marL="171450" lvl="0" indent="-171450">
              <a:lnSpc>
                <a:spcPct val="90000"/>
              </a:lnSpc>
              <a:spcBef>
                <a:spcPts val="500"/>
              </a:spcBef>
              <a:buClr>
                <a:schemeClr val="accent1"/>
              </a:buClr>
              <a:buFont typeface="Wingdings" pitchFamily="2" charset="2"/>
              <a:buChar char="§"/>
            </a:pPr>
            <a:r>
              <a:rPr lang="en-US" sz="1300" dirty="0" smtClean="0"/>
              <a:t> Support for 100-Mbps speed up to 2 km</a:t>
            </a:r>
          </a:p>
          <a:p>
            <a:pPr marL="171450" lvl="0" indent="-171450">
              <a:lnSpc>
                <a:spcPct val="90000"/>
              </a:lnSpc>
              <a:spcBef>
                <a:spcPts val="500"/>
              </a:spcBef>
              <a:buClr>
                <a:schemeClr val="accent1"/>
              </a:buClr>
            </a:pPr>
            <a:r>
              <a:rPr lang="en-US" dirty="0" smtClean="0"/>
              <a:t>MFELX1</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171450" lvl="0" indent="-171450">
              <a:lnSpc>
                <a:spcPct val="90000"/>
              </a:lnSpc>
              <a:spcBef>
                <a:spcPts val="500"/>
              </a:spcBef>
              <a:buClr>
                <a:schemeClr val="accent1"/>
              </a:buClr>
            </a:pPr>
            <a:r>
              <a:rPr lang="en-US" sz="1300" dirty="0" smtClean="0"/>
              <a:t>100 BASE-LX SFP transceiver</a:t>
            </a:r>
          </a:p>
          <a:p>
            <a:pPr marL="171450" lvl="0" indent="-171450">
              <a:lnSpc>
                <a:spcPct val="90000"/>
              </a:lnSpc>
              <a:spcBef>
                <a:spcPts val="500"/>
              </a:spcBef>
              <a:buClr>
                <a:schemeClr val="accent1"/>
              </a:buClr>
              <a:buFont typeface="Wingdings" pitchFamily="2" charset="2"/>
              <a:buChar char="§"/>
            </a:pPr>
            <a:r>
              <a:rPr lang="en-US" sz="1300" dirty="0" smtClean="0"/>
              <a:t>1310-nm wavelength for single-mode fiber</a:t>
            </a:r>
          </a:p>
          <a:p>
            <a:pPr marL="171450" lvl="0" indent="-171450">
              <a:lnSpc>
                <a:spcPct val="90000"/>
              </a:lnSpc>
              <a:spcBef>
                <a:spcPts val="500"/>
              </a:spcBef>
              <a:buClr>
                <a:schemeClr val="accent1"/>
              </a:buClr>
              <a:buFont typeface="Wingdings" pitchFamily="2" charset="2"/>
              <a:buChar char="§"/>
            </a:pPr>
            <a:r>
              <a:rPr lang="en-US" sz="1300" dirty="0" smtClean="0"/>
              <a:t> For distances up to 10 km</a:t>
            </a:r>
          </a:p>
        </p:txBody>
      </p:sp>
      <p:grpSp>
        <p:nvGrpSpPr>
          <p:cNvPr id="129" name="Group 128"/>
          <p:cNvGrpSpPr/>
          <p:nvPr/>
        </p:nvGrpSpPr>
        <p:grpSpPr>
          <a:xfrm>
            <a:off x="3254556" y="3107748"/>
            <a:ext cx="1053156" cy="915681"/>
            <a:chOff x="5860269" y="3914046"/>
            <a:chExt cx="815392" cy="708955"/>
          </a:xfrm>
        </p:grpSpPr>
        <p:grpSp>
          <p:nvGrpSpPr>
            <p:cNvPr id="130" name="Group 7"/>
            <p:cNvGrpSpPr>
              <a:grpSpLocks/>
            </p:cNvGrpSpPr>
            <p:nvPr/>
          </p:nvGrpSpPr>
          <p:grpSpPr bwMode="auto">
            <a:xfrm>
              <a:off x="6020341" y="3914046"/>
              <a:ext cx="655320" cy="655320"/>
              <a:chOff x="2338" y="1816"/>
              <a:chExt cx="664" cy="664"/>
            </a:xfrm>
          </p:grpSpPr>
          <p:sp>
            <p:nvSpPr>
              <p:cNvPr id="132" name="Oval 8"/>
              <p:cNvSpPr>
                <a:spLocks noChangeArrowheads="1"/>
              </p:cNvSpPr>
              <p:nvPr/>
            </p:nvSpPr>
            <p:spPr bwMode="auto">
              <a:xfrm>
                <a:off x="2338" y="1816"/>
                <a:ext cx="664" cy="664"/>
              </a:xfrm>
              <a:prstGeom prst="ellipse">
                <a:avLst/>
              </a:prstGeom>
              <a:gradFill rotWithShape="1">
                <a:gsLst>
                  <a:gs pos="0">
                    <a:srgbClr val="FFFFFF">
                      <a:alpha val="69000"/>
                    </a:srgbClr>
                  </a:gs>
                  <a:gs pos="100000">
                    <a:srgbClr val="000000">
                      <a:alpha val="0"/>
                    </a:srgbClr>
                  </a:gs>
                </a:gsLst>
                <a:lin ang="5400000" scaled="1"/>
              </a:gradFill>
              <a:ln w="9525" algn="ctr">
                <a:noFill/>
                <a:round/>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33" name="Oval 9"/>
              <p:cNvSpPr>
                <a:spLocks noChangeArrowheads="1"/>
              </p:cNvSpPr>
              <p:nvPr/>
            </p:nvSpPr>
            <p:spPr bwMode="auto">
              <a:xfrm>
                <a:off x="2367" y="1845"/>
                <a:ext cx="606" cy="606"/>
              </a:xfrm>
              <a:prstGeom prst="ellipse">
                <a:avLst/>
              </a:prstGeom>
              <a:gradFill rotWithShape="1">
                <a:gsLst>
                  <a:gs pos="0">
                    <a:srgbClr val="47B0D5">
                      <a:alpha val="75000"/>
                    </a:srgbClr>
                  </a:gs>
                  <a:gs pos="100000">
                    <a:srgbClr val="47B0D5">
                      <a:gamma/>
                      <a:shade val="46275"/>
                      <a:invGamma/>
                      <a:alpha val="75000"/>
                    </a:srgbClr>
                  </a:gs>
                </a:gsLst>
                <a:lin ang="5400000" scaled="1"/>
              </a:gradFill>
              <a:ln w="25400" algn="ctr">
                <a:solidFill>
                  <a:srgbClr val="8E8E95"/>
                </a:solidFill>
                <a:round/>
                <a:headEnd/>
                <a:tailEnd/>
              </a:ln>
              <a:effectLst/>
            </p:spPr>
            <p:txBody>
              <a:bodyPr vert="horz" wrap="square" lIns="82124" tIns="41061" rIns="82124" bIns="41061" numCol="1" anchor="ctr" anchorCtr="0" compatLnSpc="1">
                <a:prstTxWarp prst="textNoShape">
                  <a:avLst/>
                </a:prstTxWarp>
                <a:spAutoFit/>
              </a:bodyPr>
              <a:lstStyle/>
              <a:p>
                <a:endParaRPr lang="en-US"/>
              </a:p>
            </p:txBody>
          </p:sp>
          <p:sp>
            <p:nvSpPr>
              <p:cNvPr id="134" name="Oval 10"/>
              <p:cNvSpPr>
                <a:spLocks noChangeArrowheads="1"/>
              </p:cNvSpPr>
              <p:nvPr/>
            </p:nvSpPr>
            <p:spPr bwMode="auto">
              <a:xfrm rot="10800000">
                <a:off x="2390" y="1868"/>
                <a:ext cx="560" cy="560"/>
              </a:xfrm>
              <a:prstGeom prst="ellipse">
                <a:avLst/>
              </a:prstGeom>
              <a:gradFill rotWithShape="1">
                <a:gsLst>
                  <a:gs pos="0">
                    <a:schemeClr val="bg2">
                      <a:alpha val="35001"/>
                    </a:schemeClr>
                  </a:gs>
                  <a:gs pos="100000">
                    <a:schemeClr val="bg1">
                      <a:alpha val="0"/>
                    </a:schemeClr>
                  </a:gs>
                </a:gsLst>
                <a:lin ang="5400000" scaled="1"/>
              </a:gradFill>
              <a:ln w="9525" algn="ctr">
                <a:noFill/>
                <a:round/>
                <a:headEnd/>
                <a:tailEnd/>
              </a:ln>
              <a:effectLst/>
            </p:spPr>
            <p:txBody>
              <a:bodyPr rot="10800000" vert="horz" wrap="none" lIns="73025" tIns="36511" rIns="73025" bIns="36511" numCol="1" anchor="ctr" anchorCtr="0" compatLnSpc="1">
                <a:prstTxWarp prst="textNoShape">
                  <a:avLst/>
                </a:prstTxWarp>
              </a:bodyPr>
              <a:lstStyle/>
              <a:p>
                <a:endParaRPr lang="en-US"/>
              </a:p>
            </p:txBody>
          </p:sp>
        </p:grpSp>
        <p:pic>
          <p:nvPicPr>
            <p:cNvPr id="131" name="Picture 64" descr="MFEX1"/>
            <p:cNvPicPr>
              <a:picLocks noChangeAspect="1" noChangeArrowheads="1"/>
            </p:cNvPicPr>
            <p:nvPr/>
          </p:nvPicPr>
          <p:blipFill>
            <a:blip r:embed="rId3" cstate="print"/>
            <a:srcRect/>
            <a:stretch>
              <a:fillRect/>
            </a:stretch>
          </p:blipFill>
          <p:spPr bwMode="auto">
            <a:xfrm>
              <a:off x="5860269" y="4109709"/>
              <a:ext cx="707293" cy="513292"/>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35" name="Group 134"/>
          <p:cNvGrpSpPr/>
          <p:nvPr/>
        </p:nvGrpSpPr>
        <p:grpSpPr>
          <a:xfrm>
            <a:off x="3325831" y="4527465"/>
            <a:ext cx="978333" cy="846407"/>
            <a:chOff x="5918200" y="4913438"/>
            <a:chExt cx="757461" cy="655320"/>
          </a:xfrm>
        </p:grpSpPr>
        <p:grpSp>
          <p:nvGrpSpPr>
            <p:cNvPr id="136" name="Group 7"/>
            <p:cNvGrpSpPr>
              <a:grpSpLocks/>
            </p:cNvGrpSpPr>
            <p:nvPr/>
          </p:nvGrpSpPr>
          <p:grpSpPr bwMode="auto">
            <a:xfrm>
              <a:off x="6020341" y="4913438"/>
              <a:ext cx="655320" cy="655320"/>
              <a:chOff x="2338" y="1816"/>
              <a:chExt cx="664" cy="664"/>
            </a:xfrm>
          </p:grpSpPr>
          <p:sp>
            <p:nvSpPr>
              <p:cNvPr id="138" name="Oval 8"/>
              <p:cNvSpPr>
                <a:spLocks noChangeArrowheads="1"/>
              </p:cNvSpPr>
              <p:nvPr/>
            </p:nvSpPr>
            <p:spPr bwMode="auto">
              <a:xfrm>
                <a:off x="2338" y="1816"/>
                <a:ext cx="664" cy="664"/>
              </a:xfrm>
              <a:prstGeom prst="ellipse">
                <a:avLst/>
              </a:prstGeom>
              <a:gradFill rotWithShape="1">
                <a:gsLst>
                  <a:gs pos="0">
                    <a:srgbClr val="FFFFFF">
                      <a:alpha val="69000"/>
                    </a:srgbClr>
                  </a:gs>
                  <a:gs pos="100000">
                    <a:srgbClr val="000000">
                      <a:alpha val="0"/>
                    </a:srgbClr>
                  </a:gs>
                </a:gsLst>
                <a:lin ang="5400000" scaled="1"/>
              </a:gradFill>
              <a:ln w="9525" algn="ctr">
                <a:noFill/>
                <a:round/>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39" name="Oval 9"/>
              <p:cNvSpPr>
                <a:spLocks noChangeArrowheads="1"/>
              </p:cNvSpPr>
              <p:nvPr/>
            </p:nvSpPr>
            <p:spPr bwMode="auto">
              <a:xfrm>
                <a:off x="2367" y="1845"/>
                <a:ext cx="606" cy="606"/>
              </a:xfrm>
              <a:prstGeom prst="ellipse">
                <a:avLst/>
              </a:prstGeom>
              <a:gradFill rotWithShape="1">
                <a:gsLst>
                  <a:gs pos="0">
                    <a:srgbClr val="47B0D5">
                      <a:alpha val="75000"/>
                    </a:srgbClr>
                  </a:gs>
                  <a:gs pos="100000">
                    <a:srgbClr val="47B0D5">
                      <a:gamma/>
                      <a:shade val="46275"/>
                      <a:invGamma/>
                      <a:alpha val="75000"/>
                    </a:srgbClr>
                  </a:gs>
                </a:gsLst>
                <a:lin ang="5400000" scaled="1"/>
              </a:gradFill>
              <a:ln w="25400" algn="ctr">
                <a:solidFill>
                  <a:srgbClr val="8E8E95"/>
                </a:solidFill>
                <a:round/>
                <a:headEnd/>
                <a:tailEnd/>
              </a:ln>
              <a:effectLst/>
            </p:spPr>
            <p:txBody>
              <a:bodyPr vert="horz" wrap="square" lIns="82124" tIns="41061" rIns="82124" bIns="41061" numCol="1" anchor="ctr" anchorCtr="0" compatLnSpc="1">
                <a:prstTxWarp prst="textNoShape">
                  <a:avLst/>
                </a:prstTxWarp>
                <a:spAutoFit/>
              </a:bodyPr>
              <a:lstStyle/>
              <a:p>
                <a:endParaRPr lang="en-US"/>
              </a:p>
            </p:txBody>
          </p:sp>
          <p:sp>
            <p:nvSpPr>
              <p:cNvPr id="140" name="Oval 10"/>
              <p:cNvSpPr>
                <a:spLocks noChangeArrowheads="1"/>
              </p:cNvSpPr>
              <p:nvPr/>
            </p:nvSpPr>
            <p:spPr bwMode="auto">
              <a:xfrm rot="10800000">
                <a:off x="2390" y="1868"/>
                <a:ext cx="560" cy="560"/>
              </a:xfrm>
              <a:prstGeom prst="ellipse">
                <a:avLst/>
              </a:prstGeom>
              <a:gradFill rotWithShape="1">
                <a:gsLst>
                  <a:gs pos="0">
                    <a:schemeClr val="bg2">
                      <a:alpha val="35001"/>
                    </a:schemeClr>
                  </a:gs>
                  <a:gs pos="100000">
                    <a:schemeClr val="bg1">
                      <a:alpha val="0"/>
                    </a:schemeClr>
                  </a:gs>
                </a:gsLst>
                <a:lin ang="5400000" scaled="1"/>
              </a:gradFill>
              <a:ln w="9525" algn="ctr">
                <a:noFill/>
                <a:round/>
                <a:headEnd/>
                <a:tailEnd/>
              </a:ln>
              <a:effectLst/>
            </p:spPr>
            <p:txBody>
              <a:bodyPr rot="10800000" vert="horz" wrap="none" lIns="73025" tIns="36511" rIns="73025" bIns="36511" numCol="1" anchor="ctr" anchorCtr="0" compatLnSpc="1">
                <a:prstTxWarp prst="textNoShape">
                  <a:avLst/>
                </a:prstTxWarp>
              </a:bodyPr>
              <a:lstStyle/>
              <a:p>
                <a:endParaRPr lang="en-US"/>
              </a:p>
            </p:txBody>
          </p:sp>
        </p:grpSp>
        <p:pic>
          <p:nvPicPr>
            <p:cNvPr id="137" name="Picture 73" descr="MFELX1"/>
            <p:cNvPicPr>
              <a:picLocks noChangeAspect="1" noChangeArrowheads="1"/>
            </p:cNvPicPr>
            <p:nvPr/>
          </p:nvPicPr>
          <p:blipFill>
            <a:blip r:embed="rId4" cstate="print"/>
            <a:srcRect/>
            <a:stretch>
              <a:fillRect/>
            </a:stretch>
          </p:blipFill>
          <p:spPr bwMode="auto">
            <a:xfrm>
              <a:off x="5918200" y="5066047"/>
              <a:ext cx="649362" cy="470180"/>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41" name="Group 140"/>
          <p:cNvGrpSpPr/>
          <p:nvPr/>
        </p:nvGrpSpPr>
        <p:grpSpPr>
          <a:xfrm>
            <a:off x="3367878" y="1909971"/>
            <a:ext cx="934193" cy="890857"/>
            <a:chOff x="5952376" y="2838454"/>
            <a:chExt cx="723285" cy="689735"/>
          </a:xfrm>
        </p:grpSpPr>
        <p:grpSp>
          <p:nvGrpSpPr>
            <p:cNvPr id="142" name="Group 7"/>
            <p:cNvGrpSpPr>
              <a:grpSpLocks/>
            </p:cNvGrpSpPr>
            <p:nvPr/>
          </p:nvGrpSpPr>
          <p:grpSpPr bwMode="auto">
            <a:xfrm>
              <a:off x="6020341" y="2838454"/>
              <a:ext cx="655320" cy="655320"/>
              <a:chOff x="2338" y="1816"/>
              <a:chExt cx="664" cy="664"/>
            </a:xfrm>
          </p:grpSpPr>
          <p:sp>
            <p:nvSpPr>
              <p:cNvPr id="144" name="Oval 8"/>
              <p:cNvSpPr>
                <a:spLocks noChangeArrowheads="1"/>
              </p:cNvSpPr>
              <p:nvPr/>
            </p:nvSpPr>
            <p:spPr bwMode="auto">
              <a:xfrm>
                <a:off x="2338" y="1816"/>
                <a:ext cx="664" cy="664"/>
              </a:xfrm>
              <a:prstGeom prst="ellipse">
                <a:avLst/>
              </a:prstGeom>
              <a:gradFill rotWithShape="1">
                <a:gsLst>
                  <a:gs pos="0">
                    <a:srgbClr val="FFFFFF">
                      <a:alpha val="69000"/>
                    </a:srgbClr>
                  </a:gs>
                  <a:gs pos="100000">
                    <a:srgbClr val="000000">
                      <a:alpha val="0"/>
                    </a:srgbClr>
                  </a:gs>
                </a:gsLst>
                <a:lin ang="5400000" scaled="1"/>
              </a:gradFill>
              <a:ln w="9525" algn="ctr">
                <a:noFill/>
                <a:round/>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45" name="Oval 9"/>
              <p:cNvSpPr>
                <a:spLocks noChangeArrowheads="1"/>
              </p:cNvSpPr>
              <p:nvPr/>
            </p:nvSpPr>
            <p:spPr bwMode="auto">
              <a:xfrm>
                <a:off x="2367" y="1845"/>
                <a:ext cx="606" cy="606"/>
              </a:xfrm>
              <a:prstGeom prst="ellipse">
                <a:avLst/>
              </a:prstGeom>
              <a:gradFill rotWithShape="1">
                <a:gsLst>
                  <a:gs pos="0">
                    <a:srgbClr val="47B0D5">
                      <a:alpha val="75000"/>
                    </a:srgbClr>
                  </a:gs>
                  <a:gs pos="100000">
                    <a:srgbClr val="47B0D5">
                      <a:gamma/>
                      <a:shade val="46275"/>
                      <a:invGamma/>
                      <a:alpha val="75000"/>
                    </a:srgbClr>
                  </a:gs>
                </a:gsLst>
                <a:lin ang="5400000" scaled="1"/>
              </a:gradFill>
              <a:ln w="25400" algn="ctr">
                <a:solidFill>
                  <a:srgbClr val="8E8E95"/>
                </a:solidFill>
                <a:round/>
                <a:headEnd/>
                <a:tailEnd/>
              </a:ln>
              <a:effectLst/>
            </p:spPr>
            <p:txBody>
              <a:bodyPr vert="horz" wrap="square" lIns="82124" tIns="41061" rIns="82124" bIns="41061" numCol="1" anchor="ctr" anchorCtr="0" compatLnSpc="1">
                <a:prstTxWarp prst="textNoShape">
                  <a:avLst/>
                </a:prstTxWarp>
                <a:spAutoFit/>
              </a:bodyPr>
              <a:lstStyle/>
              <a:p>
                <a:endParaRPr lang="en-US"/>
              </a:p>
            </p:txBody>
          </p:sp>
          <p:sp>
            <p:nvSpPr>
              <p:cNvPr id="146" name="Oval 10"/>
              <p:cNvSpPr>
                <a:spLocks noChangeArrowheads="1"/>
              </p:cNvSpPr>
              <p:nvPr/>
            </p:nvSpPr>
            <p:spPr bwMode="auto">
              <a:xfrm rot="10800000">
                <a:off x="2390" y="1868"/>
                <a:ext cx="560" cy="560"/>
              </a:xfrm>
              <a:prstGeom prst="ellipse">
                <a:avLst/>
              </a:prstGeom>
              <a:gradFill rotWithShape="1">
                <a:gsLst>
                  <a:gs pos="0">
                    <a:schemeClr val="bg2">
                      <a:alpha val="35001"/>
                    </a:schemeClr>
                  </a:gs>
                  <a:gs pos="100000">
                    <a:schemeClr val="bg1">
                      <a:alpha val="0"/>
                    </a:schemeClr>
                  </a:gs>
                </a:gsLst>
                <a:lin ang="5400000" scaled="1"/>
              </a:gradFill>
              <a:ln w="9525" algn="ctr">
                <a:noFill/>
                <a:round/>
                <a:headEnd/>
                <a:tailEnd/>
              </a:ln>
              <a:effectLst/>
            </p:spPr>
            <p:txBody>
              <a:bodyPr rot="10800000" vert="horz" wrap="none" lIns="73025" tIns="36511" rIns="73025" bIns="36511" numCol="1" anchor="ctr" anchorCtr="0" compatLnSpc="1">
                <a:prstTxWarp prst="textNoShape">
                  <a:avLst/>
                </a:prstTxWarp>
              </a:bodyPr>
              <a:lstStyle/>
              <a:p>
                <a:endParaRPr lang="en-US"/>
              </a:p>
            </p:txBody>
          </p:sp>
        </p:grpSp>
        <p:pic>
          <p:nvPicPr>
            <p:cNvPr id="143" name="Picture 19" descr="MGBBX1_HKJ0428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952376" y="3035300"/>
              <a:ext cx="615186" cy="492889"/>
            </a:xfrm>
            <a:prstGeom prst="rect">
              <a:avLst/>
            </a:prstGeom>
            <a:noFill/>
            <a:ln w="9525">
              <a:noFill/>
              <a:miter lim="800000"/>
              <a:headEnd/>
              <a:tailEnd/>
            </a:ln>
            <a:effectLst>
              <a:outerShdw blurRad="50800" dist="38100" dir="2700000" algn="tl" rotWithShape="0">
                <a:prstClr val="black">
                  <a:alpha val="40000"/>
                </a:prstClr>
              </a:outerShdw>
            </a:effectLst>
          </p:spPr>
        </p:pic>
      </p:grpSp>
      <p:sp>
        <p:nvSpPr>
          <p:cNvPr id="147" name="Content Placeholder 163"/>
          <p:cNvSpPr txBox="1">
            <a:spLocks/>
          </p:cNvSpPr>
          <p:nvPr/>
        </p:nvSpPr>
        <p:spPr>
          <a:xfrm>
            <a:off x="4718684" y="1832756"/>
            <a:ext cx="3004482" cy="3761300"/>
          </a:xfrm>
          <a:prstGeom prst="rect">
            <a:avLst/>
          </a:prstGeom>
        </p:spPr>
        <p:txBody>
          <a:bodyPr>
            <a:noAutofit/>
          </a:bodyPr>
          <a:lstStyle/>
          <a:p>
            <a:pPr marL="171450" indent="-171450">
              <a:lnSpc>
                <a:spcPct val="90000"/>
              </a:lnSpc>
              <a:spcBef>
                <a:spcPts val="500"/>
              </a:spcBef>
              <a:buClr>
                <a:schemeClr val="accent1"/>
              </a:buClr>
            </a:pPr>
            <a:r>
              <a:rPr lang="en-US" dirty="0" smtClean="0"/>
              <a:t>MGBBX1</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171450" lvl="0" indent="-171450">
              <a:buClr>
                <a:schemeClr val="accent1"/>
              </a:buClr>
            </a:pPr>
            <a:r>
              <a:rPr lang="en-US" sz="1300" dirty="0" smtClean="0"/>
              <a:t>1000BASE-BX-20U SFP transceiver </a:t>
            </a:r>
          </a:p>
          <a:p>
            <a:pPr marL="171450" indent="-171450">
              <a:buClr>
                <a:schemeClr val="accent1"/>
              </a:buClr>
              <a:buFont typeface="Wingdings" pitchFamily="2" charset="2"/>
              <a:buChar char="§"/>
            </a:pPr>
            <a:r>
              <a:rPr lang="en-US" sz="1300" dirty="0" smtClean="0"/>
              <a:t>1310-nm wavelength for single-mode fiber</a:t>
            </a:r>
          </a:p>
          <a:p>
            <a:pPr marL="171450" indent="-171450">
              <a:buClr>
                <a:schemeClr val="accent1"/>
              </a:buClr>
              <a:buFont typeface="Wingdings" pitchFamily="2" charset="2"/>
              <a:buChar char="§"/>
            </a:pPr>
            <a:r>
              <a:rPr lang="en-US" sz="1300" dirty="0" smtClean="0"/>
              <a:t> For distances up to 40 km</a:t>
            </a:r>
          </a:p>
          <a:p>
            <a:pPr marL="171450" lvl="0" indent="-171450">
              <a:lnSpc>
                <a:spcPct val="90000"/>
              </a:lnSpc>
              <a:spcBef>
                <a:spcPts val="500"/>
              </a:spcBef>
              <a:buClr>
                <a:schemeClr val="accent1"/>
              </a:buClr>
            </a:pPr>
            <a:r>
              <a:rPr lang="en-US" dirty="0" smtClean="0"/>
              <a:t>MGBLH1</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171450" lvl="0" indent="-171450">
              <a:buClr>
                <a:schemeClr val="accent1"/>
              </a:buClr>
            </a:pPr>
            <a:r>
              <a:rPr lang="en-US" sz="1300" dirty="0" smtClean="0"/>
              <a:t>1000BASE-LH  SFP transceiver</a:t>
            </a:r>
          </a:p>
          <a:p>
            <a:pPr marL="171450" indent="-171450">
              <a:buClr>
                <a:schemeClr val="accent1"/>
              </a:buClr>
              <a:buFont typeface="Wingdings" pitchFamily="2" charset="2"/>
              <a:buChar char="§"/>
            </a:pPr>
            <a:r>
              <a:rPr lang="en-US" sz="1300" dirty="0" smtClean="0"/>
              <a:t>1310-nm wavelength for single-mode fiber </a:t>
            </a:r>
          </a:p>
          <a:p>
            <a:pPr marL="171450" indent="-171450">
              <a:buClr>
                <a:schemeClr val="accent1"/>
              </a:buClr>
              <a:buFont typeface="Wingdings" pitchFamily="2" charset="2"/>
              <a:buChar char="§"/>
            </a:pPr>
            <a:r>
              <a:rPr lang="en-US" sz="1300" dirty="0" smtClean="0"/>
              <a:t>For distances up to 40 km</a:t>
            </a:r>
          </a:p>
          <a:p>
            <a:pPr marL="171450" lvl="0" indent="-171450">
              <a:lnSpc>
                <a:spcPct val="90000"/>
              </a:lnSpc>
              <a:spcBef>
                <a:spcPts val="500"/>
              </a:spcBef>
              <a:buClr>
                <a:schemeClr val="accent1"/>
              </a:buClr>
            </a:pPr>
            <a:r>
              <a:rPr lang="en-US" dirty="0" smtClean="0"/>
              <a:t>MGBLX1</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171450" lvl="0" indent="-171450">
              <a:buClr>
                <a:schemeClr val="accent1"/>
              </a:buClr>
            </a:pPr>
            <a:r>
              <a:rPr lang="en-US" sz="1300" dirty="0" smtClean="0"/>
              <a:t>1000BASE-LX SFP transceiver </a:t>
            </a:r>
          </a:p>
          <a:p>
            <a:pPr marL="171450" indent="-171450">
              <a:buClr>
                <a:schemeClr val="accent1"/>
              </a:buClr>
              <a:buFont typeface="Wingdings" pitchFamily="2" charset="2"/>
              <a:buChar char="§"/>
            </a:pPr>
            <a:r>
              <a:rPr lang="en-US" sz="1300" dirty="0" smtClean="0"/>
              <a:t>1310-nm wavelength for single-mode fiber</a:t>
            </a:r>
          </a:p>
          <a:p>
            <a:pPr marL="171450" indent="-171450">
              <a:buClr>
                <a:schemeClr val="accent1"/>
              </a:buClr>
              <a:buFont typeface="Wingdings" pitchFamily="2" charset="2"/>
              <a:buChar char="§"/>
            </a:pPr>
            <a:r>
              <a:rPr lang="en-US" sz="1300" dirty="0" smtClean="0"/>
              <a:t> For distances up to 10 km</a:t>
            </a:r>
          </a:p>
          <a:p>
            <a:pPr marL="171450" lvl="0" indent="-171450">
              <a:lnSpc>
                <a:spcPct val="90000"/>
              </a:lnSpc>
              <a:spcBef>
                <a:spcPts val="500"/>
              </a:spcBef>
              <a:buClr>
                <a:srgbClr val="0183B7"/>
              </a:buClr>
            </a:pPr>
            <a:r>
              <a:rPr lang="en-US" dirty="0" smtClean="0"/>
              <a:t>MGBSX1</a:t>
            </a:r>
            <a:endParaRPr lang="en-US" dirty="0" smtClean="0">
              <a:solidFill>
                <a:prstClr val="black"/>
              </a:solidFill>
            </a:endParaRPr>
          </a:p>
          <a:p>
            <a:pPr marL="171450" lvl="0" indent="-171450">
              <a:buClr>
                <a:srgbClr val="0183B7"/>
              </a:buClr>
            </a:pPr>
            <a:r>
              <a:rPr lang="en-US" sz="1300" dirty="0" smtClean="0">
                <a:solidFill>
                  <a:prstClr val="black"/>
                </a:solidFill>
              </a:rPr>
              <a:t>1000BASE-SX SFP transceiver</a:t>
            </a:r>
          </a:p>
          <a:p>
            <a:pPr marL="171450" indent="-171450">
              <a:buClr>
                <a:schemeClr val="accent1"/>
              </a:buClr>
              <a:buFont typeface="Wingdings" pitchFamily="2" charset="2"/>
              <a:buChar char="§"/>
            </a:pPr>
            <a:r>
              <a:rPr lang="en-US" sz="1300" dirty="0" smtClean="0"/>
              <a:t>850-nm wavelength for multimode fiber </a:t>
            </a:r>
          </a:p>
          <a:p>
            <a:pPr marL="171450" indent="-171450">
              <a:buClr>
                <a:schemeClr val="accent1"/>
              </a:buClr>
              <a:buFont typeface="Wingdings" pitchFamily="2" charset="2"/>
              <a:buChar char="§"/>
            </a:pPr>
            <a:r>
              <a:rPr lang="en-US" sz="1300" dirty="0" smtClean="0"/>
              <a:t> For distances up to 550 meters</a:t>
            </a:r>
          </a:p>
        </p:txBody>
      </p:sp>
      <p:grpSp>
        <p:nvGrpSpPr>
          <p:cNvPr id="182" name="Group 181"/>
          <p:cNvGrpSpPr/>
          <p:nvPr/>
        </p:nvGrpSpPr>
        <p:grpSpPr>
          <a:xfrm>
            <a:off x="5852164" y="5296239"/>
            <a:ext cx="2126607" cy="395837"/>
            <a:chOff x="5697416" y="4705383"/>
            <a:chExt cx="2126607" cy="395837"/>
          </a:xfrm>
        </p:grpSpPr>
        <p:cxnSp>
          <p:nvCxnSpPr>
            <p:cNvPr id="166" name="Elbow Connector 165"/>
            <p:cNvCxnSpPr/>
            <p:nvPr/>
          </p:nvCxnSpPr>
          <p:spPr>
            <a:xfrm>
              <a:off x="5697416" y="4705383"/>
              <a:ext cx="2091694" cy="352191"/>
            </a:xfrm>
            <a:prstGeom prst="bentConnector3">
              <a:avLst>
                <a:gd name="adj1" fmla="val 89144"/>
              </a:avLst>
            </a:prstGeom>
          </p:spPr>
          <p:style>
            <a:lnRef idx="1">
              <a:schemeClr val="accent1"/>
            </a:lnRef>
            <a:fillRef idx="0">
              <a:schemeClr val="accent1"/>
            </a:fillRef>
            <a:effectRef idx="0">
              <a:schemeClr val="accent1"/>
            </a:effectRef>
            <a:fontRef idx="minor">
              <a:schemeClr val="tx1"/>
            </a:fontRef>
          </p:style>
        </p:cxnSp>
        <p:sp>
          <p:nvSpPr>
            <p:cNvPr id="167" name="Oval 44"/>
            <p:cNvSpPr>
              <a:spLocks noChangeArrowheads="1"/>
            </p:cNvSpPr>
            <p:nvPr/>
          </p:nvSpPr>
          <p:spPr bwMode="auto">
            <a:xfrm>
              <a:off x="7736977" y="5014174"/>
              <a:ext cx="87046" cy="87046"/>
            </a:xfrm>
            <a:prstGeom prst="ellipse">
              <a:avLst/>
            </a:prstGeom>
            <a:solidFill>
              <a:schemeClr val="bg1"/>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nvGrpSpPr>
          <p:cNvPr id="179" name="Group 178"/>
          <p:cNvGrpSpPr/>
          <p:nvPr/>
        </p:nvGrpSpPr>
        <p:grpSpPr>
          <a:xfrm>
            <a:off x="7853684" y="2974656"/>
            <a:ext cx="1075584" cy="929509"/>
            <a:chOff x="7741140" y="2805840"/>
            <a:chExt cx="1075584" cy="929509"/>
          </a:xfrm>
        </p:grpSpPr>
        <p:grpSp>
          <p:nvGrpSpPr>
            <p:cNvPr id="154" name="Group 7"/>
            <p:cNvGrpSpPr>
              <a:grpSpLocks/>
            </p:cNvGrpSpPr>
            <p:nvPr/>
          </p:nvGrpSpPr>
          <p:grpSpPr bwMode="auto">
            <a:xfrm>
              <a:off x="7956266" y="2805840"/>
              <a:ext cx="860458" cy="860456"/>
              <a:chOff x="2338" y="1816"/>
              <a:chExt cx="664" cy="664"/>
            </a:xfrm>
          </p:grpSpPr>
          <p:sp>
            <p:nvSpPr>
              <p:cNvPr id="155" name="Oval 8"/>
              <p:cNvSpPr>
                <a:spLocks noChangeArrowheads="1"/>
              </p:cNvSpPr>
              <p:nvPr/>
            </p:nvSpPr>
            <p:spPr bwMode="auto">
              <a:xfrm>
                <a:off x="2338" y="1816"/>
                <a:ext cx="664" cy="664"/>
              </a:xfrm>
              <a:prstGeom prst="ellipse">
                <a:avLst/>
              </a:prstGeom>
              <a:gradFill rotWithShape="1">
                <a:gsLst>
                  <a:gs pos="0">
                    <a:srgbClr val="FFFFFF">
                      <a:alpha val="69000"/>
                    </a:srgbClr>
                  </a:gs>
                  <a:gs pos="100000">
                    <a:srgbClr val="000000">
                      <a:alpha val="0"/>
                    </a:srgbClr>
                  </a:gs>
                </a:gsLst>
                <a:lin ang="5400000" scaled="1"/>
              </a:gradFill>
              <a:ln w="9525" algn="ctr">
                <a:noFill/>
                <a:round/>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56" name="Oval 9"/>
              <p:cNvSpPr>
                <a:spLocks noChangeArrowheads="1"/>
              </p:cNvSpPr>
              <p:nvPr/>
            </p:nvSpPr>
            <p:spPr bwMode="auto">
              <a:xfrm>
                <a:off x="2367" y="1845"/>
                <a:ext cx="606" cy="606"/>
              </a:xfrm>
              <a:prstGeom prst="ellipse">
                <a:avLst/>
              </a:prstGeom>
              <a:gradFill rotWithShape="1">
                <a:gsLst>
                  <a:gs pos="0">
                    <a:srgbClr val="47B0D5">
                      <a:alpha val="75000"/>
                    </a:srgbClr>
                  </a:gs>
                  <a:gs pos="100000">
                    <a:srgbClr val="47B0D5">
                      <a:gamma/>
                      <a:shade val="46275"/>
                      <a:invGamma/>
                      <a:alpha val="75000"/>
                    </a:srgbClr>
                  </a:gs>
                </a:gsLst>
                <a:lin ang="5400000" scaled="1"/>
              </a:gradFill>
              <a:ln w="25400" algn="ctr">
                <a:solidFill>
                  <a:srgbClr val="8E8E95"/>
                </a:solidFill>
                <a:round/>
                <a:headEnd/>
                <a:tailEnd/>
              </a:ln>
              <a:effectLst/>
            </p:spPr>
            <p:txBody>
              <a:bodyPr vert="horz" wrap="square" lIns="82124" tIns="41061" rIns="82124" bIns="41061" numCol="1" anchor="ctr" anchorCtr="0" compatLnSpc="1">
                <a:prstTxWarp prst="textNoShape">
                  <a:avLst/>
                </a:prstTxWarp>
                <a:spAutoFit/>
              </a:bodyPr>
              <a:lstStyle/>
              <a:p>
                <a:endParaRPr lang="en-US"/>
              </a:p>
            </p:txBody>
          </p:sp>
          <p:sp>
            <p:nvSpPr>
              <p:cNvPr id="157" name="Oval 10"/>
              <p:cNvSpPr>
                <a:spLocks noChangeArrowheads="1"/>
              </p:cNvSpPr>
              <p:nvPr/>
            </p:nvSpPr>
            <p:spPr bwMode="auto">
              <a:xfrm rot="10800000">
                <a:off x="2390" y="1868"/>
                <a:ext cx="560" cy="560"/>
              </a:xfrm>
              <a:prstGeom prst="ellipse">
                <a:avLst/>
              </a:prstGeom>
              <a:gradFill rotWithShape="1">
                <a:gsLst>
                  <a:gs pos="0">
                    <a:schemeClr val="bg2">
                      <a:alpha val="35001"/>
                    </a:schemeClr>
                  </a:gs>
                  <a:gs pos="100000">
                    <a:schemeClr val="bg1">
                      <a:alpha val="0"/>
                    </a:schemeClr>
                  </a:gs>
                </a:gsLst>
                <a:lin ang="5400000" scaled="1"/>
              </a:gradFill>
              <a:ln w="9525" algn="ctr">
                <a:noFill/>
                <a:round/>
                <a:headEnd/>
                <a:tailEnd/>
              </a:ln>
              <a:effectLst/>
            </p:spPr>
            <p:txBody>
              <a:bodyPr rot="10800000" vert="horz" wrap="none" lIns="73025" tIns="36511" rIns="73025" bIns="36511" numCol="1" anchor="ctr" anchorCtr="0" compatLnSpc="1">
                <a:prstTxWarp prst="textNoShape">
                  <a:avLst/>
                </a:prstTxWarp>
              </a:bodyPr>
              <a:lstStyle/>
              <a:p>
                <a:endParaRPr lang="en-US"/>
              </a:p>
            </p:txBody>
          </p:sp>
        </p:grpSp>
        <p:pic>
          <p:nvPicPr>
            <p:cNvPr id="172" name="Picture 56" descr="MGBLH1"/>
            <p:cNvPicPr>
              <a:picLocks noChangeAspect="1" noChangeArrowheads="1"/>
            </p:cNvPicPr>
            <p:nvPr/>
          </p:nvPicPr>
          <p:blipFill>
            <a:blip r:embed="rId6" cstate="print"/>
            <a:stretch>
              <a:fillRect/>
            </a:stretch>
          </p:blipFill>
          <p:spPr bwMode="auto">
            <a:xfrm>
              <a:off x="7741140" y="2953409"/>
              <a:ext cx="889000" cy="781940"/>
            </a:xfrm>
            <a:prstGeom prst="rect">
              <a:avLst/>
            </a:prstGeom>
            <a:noFill/>
            <a:ln>
              <a:noFill/>
            </a:ln>
          </p:spPr>
        </p:pic>
      </p:grpSp>
      <p:grpSp>
        <p:nvGrpSpPr>
          <p:cNvPr id="176" name="Group 175"/>
          <p:cNvGrpSpPr/>
          <p:nvPr/>
        </p:nvGrpSpPr>
        <p:grpSpPr>
          <a:xfrm>
            <a:off x="7953213" y="5218650"/>
            <a:ext cx="963355" cy="860456"/>
            <a:chOff x="7840669" y="4613726"/>
            <a:chExt cx="963355" cy="860456"/>
          </a:xfrm>
        </p:grpSpPr>
        <p:grpSp>
          <p:nvGrpSpPr>
            <p:cNvPr id="168" name="Group 7"/>
            <p:cNvGrpSpPr>
              <a:grpSpLocks/>
            </p:cNvGrpSpPr>
            <p:nvPr/>
          </p:nvGrpSpPr>
          <p:grpSpPr bwMode="auto">
            <a:xfrm>
              <a:off x="7943567" y="4613726"/>
              <a:ext cx="860457" cy="860456"/>
              <a:chOff x="2338" y="1816"/>
              <a:chExt cx="664" cy="664"/>
            </a:xfrm>
          </p:grpSpPr>
          <p:sp>
            <p:nvSpPr>
              <p:cNvPr id="169" name="Oval 8"/>
              <p:cNvSpPr>
                <a:spLocks noChangeArrowheads="1"/>
              </p:cNvSpPr>
              <p:nvPr/>
            </p:nvSpPr>
            <p:spPr bwMode="auto">
              <a:xfrm>
                <a:off x="2338" y="1816"/>
                <a:ext cx="664" cy="664"/>
              </a:xfrm>
              <a:prstGeom prst="ellipse">
                <a:avLst/>
              </a:prstGeom>
              <a:gradFill rotWithShape="1">
                <a:gsLst>
                  <a:gs pos="0">
                    <a:srgbClr val="FFFFFF">
                      <a:alpha val="69000"/>
                    </a:srgbClr>
                  </a:gs>
                  <a:gs pos="100000">
                    <a:srgbClr val="000000">
                      <a:alpha val="0"/>
                    </a:srgbClr>
                  </a:gs>
                </a:gsLst>
                <a:lin ang="5400000" scaled="1"/>
              </a:gradFill>
              <a:ln w="9525" algn="ctr">
                <a:noFill/>
                <a:round/>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70" name="Oval 9"/>
              <p:cNvSpPr>
                <a:spLocks noChangeArrowheads="1"/>
              </p:cNvSpPr>
              <p:nvPr/>
            </p:nvSpPr>
            <p:spPr bwMode="auto">
              <a:xfrm>
                <a:off x="2367" y="1845"/>
                <a:ext cx="606" cy="606"/>
              </a:xfrm>
              <a:prstGeom prst="ellipse">
                <a:avLst/>
              </a:prstGeom>
              <a:gradFill rotWithShape="1">
                <a:gsLst>
                  <a:gs pos="0">
                    <a:srgbClr val="47B0D5">
                      <a:alpha val="75000"/>
                    </a:srgbClr>
                  </a:gs>
                  <a:gs pos="100000">
                    <a:srgbClr val="47B0D5">
                      <a:gamma/>
                      <a:shade val="46275"/>
                      <a:invGamma/>
                      <a:alpha val="75000"/>
                    </a:srgbClr>
                  </a:gs>
                </a:gsLst>
                <a:lin ang="5400000" scaled="1"/>
              </a:gradFill>
              <a:ln w="25400" algn="ctr">
                <a:solidFill>
                  <a:srgbClr val="8E8E95"/>
                </a:solidFill>
                <a:round/>
                <a:headEnd/>
                <a:tailEnd/>
              </a:ln>
              <a:effectLst/>
            </p:spPr>
            <p:txBody>
              <a:bodyPr vert="horz" wrap="square" lIns="82124" tIns="41061" rIns="82124" bIns="41061" numCol="1" anchor="ctr" anchorCtr="0" compatLnSpc="1">
                <a:prstTxWarp prst="textNoShape">
                  <a:avLst/>
                </a:prstTxWarp>
                <a:spAutoFit/>
              </a:bodyPr>
              <a:lstStyle/>
              <a:p>
                <a:endParaRPr lang="en-US"/>
              </a:p>
            </p:txBody>
          </p:sp>
          <p:sp>
            <p:nvSpPr>
              <p:cNvPr id="171" name="Oval 10"/>
              <p:cNvSpPr>
                <a:spLocks noChangeArrowheads="1"/>
              </p:cNvSpPr>
              <p:nvPr/>
            </p:nvSpPr>
            <p:spPr bwMode="auto">
              <a:xfrm rot="10800000">
                <a:off x="2390" y="1868"/>
                <a:ext cx="560" cy="560"/>
              </a:xfrm>
              <a:prstGeom prst="ellipse">
                <a:avLst/>
              </a:prstGeom>
              <a:gradFill rotWithShape="1">
                <a:gsLst>
                  <a:gs pos="0">
                    <a:schemeClr val="bg2">
                      <a:alpha val="35001"/>
                    </a:schemeClr>
                  </a:gs>
                  <a:gs pos="100000">
                    <a:schemeClr val="bg1">
                      <a:alpha val="0"/>
                    </a:schemeClr>
                  </a:gs>
                </a:gsLst>
                <a:lin ang="5400000" scaled="1"/>
              </a:gradFill>
              <a:ln w="9525" algn="ctr">
                <a:noFill/>
                <a:round/>
                <a:headEnd/>
                <a:tailEnd/>
              </a:ln>
              <a:effectLst/>
            </p:spPr>
            <p:txBody>
              <a:bodyPr rot="10800000" vert="horz" wrap="none" lIns="73025" tIns="36511" rIns="73025" bIns="36511" numCol="1" anchor="ctr" anchorCtr="0" compatLnSpc="1">
                <a:prstTxWarp prst="textNoShape">
                  <a:avLst/>
                </a:prstTxWarp>
              </a:bodyPr>
              <a:lstStyle/>
              <a:p>
                <a:endParaRPr lang="en-US"/>
              </a:p>
            </p:txBody>
          </p:sp>
        </p:grpSp>
        <p:pic>
          <p:nvPicPr>
            <p:cNvPr id="173" name="Picture 58" descr="MGBSX1"/>
            <p:cNvPicPr>
              <a:picLocks noChangeAspect="1" noChangeArrowheads="1"/>
            </p:cNvPicPr>
            <p:nvPr/>
          </p:nvPicPr>
          <p:blipFill>
            <a:blip r:embed="rId7" cstate="print"/>
            <a:stretch>
              <a:fillRect/>
            </a:stretch>
          </p:blipFill>
          <p:spPr bwMode="auto">
            <a:xfrm>
              <a:off x="7840669" y="4932835"/>
              <a:ext cx="789471" cy="511362"/>
            </a:xfrm>
            <a:prstGeom prst="rect">
              <a:avLst/>
            </a:prstGeom>
            <a:noFill/>
            <a:ln>
              <a:noFill/>
            </a:ln>
          </p:spPr>
        </p:pic>
      </p:grpSp>
      <p:grpSp>
        <p:nvGrpSpPr>
          <p:cNvPr id="180" name="Group 179"/>
          <p:cNvGrpSpPr/>
          <p:nvPr/>
        </p:nvGrpSpPr>
        <p:grpSpPr>
          <a:xfrm>
            <a:off x="7967984" y="1915160"/>
            <a:ext cx="961284" cy="873014"/>
            <a:chOff x="7855440" y="1872956"/>
            <a:chExt cx="961284" cy="873014"/>
          </a:xfrm>
        </p:grpSpPr>
        <p:grpSp>
          <p:nvGrpSpPr>
            <p:cNvPr id="162" name="Group 7"/>
            <p:cNvGrpSpPr>
              <a:grpSpLocks/>
            </p:cNvGrpSpPr>
            <p:nvPr/>
          </p:nvGrpSpPr>
          <p:grpSpPr bwMode="auto">
            <a:xfrm>
              <a:off x="7956266" y="1872956"/>
              <a:ext cx="860458" cy="860456"/>
              <a:chOff x="2338" y="1816"/>
              <a:chExt cx="664" cy="664"/>
            </a:xfrm>
          </p:grpSpPr>
          <p:sp>
            <p:nvSpPr>
              <p:cNvPr id="163" name="Oval 8"/>
              <p:cNvSpPr>
                <a:spLocks noChangeArrowheads="1"/>
              </p:cNvSpPr>
              <p:nvPr/>
            </p:nvSpPr>
            <p:spPr bwMode="auto">
              <a:xfrm>
                <a:off x="2338" y="1816"/>
                <a:ext cx="664" cy="664"/>
              </a:xfrm>
              <a:prstGeom prst="ellipse">
                <a:avLst/>
              </a:prstGeom>
              <a:gradFill rotWithShape="1">
                <a:gsLst>
                  <a:gs pos="0">
                    <a:srgbClr val="FFFFFF">
                      <a:alpha val="69000"/>
                    </a:srgbClr>
                  </a:gs>
                  <a:gs pos="100000">
                    <a:srgbClr val="000000">
                      <a:alpha val="0"/>
                    </a:srgbClr>
                  </a:gs>
                </a:gsLst>
                <a:lin ang="5400000" scaled="1"/>
              </a:gradFill>
              <a:ln w="9525" algn="ctr">
                <a:noFill/>
                <a:round/>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64" name="Oval 9"/>
              <p:cNvSpPr>
                <a:spLocks noChangeArrowheads="1"/>
              </p:cNvSpPr>
              <p:nvPr/>
            </p:nvSpPr>
            <p:spPr bwMode="auto">
              <a:xfrm>
                <a:off x="2367" y="1845"/>
                <a:ext cx="606" cy="606"/>
              </a:xfrm>
              <a:prstGeom prst="ellipse">
                <a:avLst/>
              </a:prstGeom>
              <a:gradFill rotWithShape="1">
                <a:gsLst>
                  <a:gs pos="0">
                    <a:srgbClr val="47B0D5">
                      <a:alpha val="75000"/>
                    </a:srgbClr>
                  </a:gs>
                  <a:gs pos="100000">
                    <a:srgbClr val="47B0D5">
                      <a:gamma/>
                      <a:shade val="46275"/>
                      <a:invGamma/>
                      <a:alpha val="75000"/>
                    </a:srgbClr>
                  </a:gs>
                </a:gsLst>
                <a:lin ang="5400000" scaled="1"/>
              </a:gradFill>
              <a:ln w="25400" algn="ctr">
                <a:solidFill>
                  <a:srgbClr val="8E8E95"/>
                </a:solidFill>
                <a:round/>
                <a:headEnd/>
                <a:tailEnd/>
              </a:ln>
              <a:effectLst/>
            </p:spPr>
            <p:txBody>
              <a:bodyPr vert="horz" wrap="square" lIns="82124" tIns="41061" rIns="82124" bIns="41061" numCol="1" anchor="ctr" anchorCtr="0" compatLnSpc="1">
                <a:prstTxWarp prst="textNoShape">
                  <a:avLst/>
                </a:prstTxWarp>
                <a:spAutoFit/>
              </a:bodyPr>
              <a:lstStyle/>
              <a:p>
                <a:endParaRPr lang="en-US"/>
              </a:p>
            </p:txBody>
          </p:sp>
          <p:sp>
            <p:nvSpPr>
              <p:cNvPr id="165" name="Oval 10"/>
              <p:cNvSpPr>
                <a:spLocks noChangeArrowheads="1"/>
              </p:cNvSpPr>
              <p:nvPr/>
            </p:nvSpPr>
            <p:spPr bwMode="auto">
              <a:xfrm rot="10800000">
                <a:off x="2390" y="1868"/>
                <a:ext cx="560" cy="560"/>
              </a:xfrm>
              <a:prstGeom prst="ellipse">
                <a:avLst/>
              </a:prstGeom>
              <a:gradFill rotWithShape="1">
                <a:gsLst>
                  <a:gs pos="0">
                    <a:schemeClr val="bg2">
                      <a:alpha val="35001"/>
                    </a:schemeClr>
                  </a:gs>
                  <a:gs pos="100000">
                    <a:schemeClr val="bg1">
                      <a:alpha val="0"/>
                    </a:schemeClr>
                  </a:gs>
                </a:gsLst>
                <a:lin ang="5400000" scaled="1"/>
              </a:gradFill>
              <a:ln w="9525" algn="ctr">
                <a:noFill/>
                <a:round/>
                <a:headEnd/>
                <a:tailEnd/>
              </a:ln>
              <a:effectLst/>
            </p:spPr>
            <p:txBody>
              <a:bodyPr rot="10800000" vert="horz" wrap="none" lIns="73025" tIns="36511" rIns="73025" bIns="36511" numCol="1" anchor="ctr" anchorCtr="0" compatLnSpc="1">
                <a:prstTxWarp prst="textNoShape">
                  <a:avLst/>
                </a:prstTxWarp>
              </a:bodyPr>
              <a:lstStyle/>
              <a:p>
                <a:endParaRPr lang="en-US"/>
              </a:p>
            </p:txBody>
          </p:sp>
        </p:grpSp>
        <p:pic>
          <p:nvPicPr>
            <p:cNvPr id="174" name="Picture 57" descr="MGBBX1_HKJ04285"/>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7855440" y="2059979"/>
              <a:ext cx="774700" cy="685991"/>
            </a:xfrm>
            <a:prstGeom prst="rect">
              <a:avLst/>
            </a:prstGeom>
            <a:noFill/>
            <a:ln w="9525">
              <a:noFill/>
              <a:miter lim="800000"/>
              <a:headEnd/>
              <a:tailEnd/>
            </a:ln>
          </p:spPr>
        </p:pic>
      </p:grpSp>
      <p:grpSp>
        <p:nvGrpSpPr>
          <p:cNvPr id="177" name="Group 176"/>
          <p:cNvGrpSpPr/>
          <p:nvPr/>
        </p:nvGrpSpPr>
        <p:grpSpPr>
          <a:xfrm>
            <a:off x="7967984" y="4132698"/>
            <a:ext cx="948584" cy="860456"/>
            <a:chOff x="7855440" y="3724726"/>
            <a:chExt cx="948584" cy="860456"/>
          </a:xfrm>
        </p:grpSpPr>
        <p:grpSp>
          <p:nvGrpSpPr>
            <p:cNvPr id="158" name="Group 7"/>
            <p:cNvGrpSpPr>
              <a:grpSpLocks/>
            </p:cNvGrpSpPr>
            <p:nvPr/>
          </p:nvGrpSpPr>
          <p:grpSpPr bwMode="auto">
            <a:xfrm>
              <a:off x="7943567" y="3724726"/>
              <a:ext cx="860457" cy="860456"/>
              <a:chOff x="2338" y="1816"/>
              <a:chExt cx="664" cy="664"/>
            </a:xfrm>
          </p:grpSpPr>
          <p:sp>
            <p:nvSpPr>
              <p:cNvPr id="159" name="Oval 8"/>
              <p:cNvSpPr>
                <a:spLocks noChangeArrowheads="1"/>
              </p:cNvSpPr>
              <p:nvPr/>
            </p:nvSpPr>
            <p:spPr bwMode="auto">
              <a:xfrm>
                <a:off x="2338" y="1816"/>
                <a:ext cx="664" cy="664"/>
              </a:xfrm>
              <a:prstGeom prst="ellipse">
                <a:avLst/>
              </a:prstGeom>
              <a:gradFill rotWithShape="1">
                <a:gsLst>
                  <a:gs pos="0">
                    <a:srgbClr val="FFFFFF">
                      <a:alpha val="69000"/>
                    </a:srgbClr>
                  </a:gs>
                  <a:gs pos="100000">
                    <a:srgbClr val="000000">
                      <a:alpha val="0"/>
                    </a:srgbClr>
                  </a:gs>
                </a:gsLst>
                <a:lin ang="5400000" scaled="1"/>
              </a:gradFill>
              <a:ln w="9525" algn="ctr">
                <a:noFill/>
                <a:round/>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60" name="Oval 9"/>
              <p:cNvSpPr>
                <a:spLocks noChangeArrowheads="1"/>
              </p:cNvSpPr>
              <p:nvPr/>
            </p:nvSpPr>
            <p:spPr bwMode="auto">
              <a:xfrm>
                <a:off x="2367" y="1845"/>
                <a:ext cx="606" cy="606"/>
              </a:xfrm>
              <a:prstGeom prst="ellipse">
                <a:avLst/>
              </a:prstGeom>
              <a:gradFill rotWithShape="1">
                <a:gsLst>
                  <a:gs pos="0">
                    <a:srgbClr val="47B0D5">
                      <a:alpha val="75000"/>
                    </a:srgbClr>
                  </a:gs>
                  <a:gs pos="100000">
                    <a:srgbClr val="47B0D5">
                      <a:gamma/>
                      <a:shade val="46275"/>
                      <a:invGamma/>
                      <a:alpha val="75000"/>
                    </a:srgbClr>
                  </a:gs>
                </a:gsLst>
                <a:lin ang="5400000" scaled="1"/>
              </a:gradFill>
              <a:ln w="25400" algn="ctr">
                <a:solidFill>
                  <a:srgbClr val="8E8E95"/>
                </a:solidFill>
                <a:round/>
                <a:headEnd/>
                <a:tailEnd/>
              </a:ln>
              <a:effectLst/>
            </p:spPr>
            <p:txBody>
              <a:bodyPr vert="horz" wrap="square" lIns="82124" tIns="41061" rIns="82124" bIns="41061" numCol="1" anchor="ctr" anchorCtr="0" compatLnSpc="1">
                <a:prstTxWarp prst="textNoShape">
                  <a:avLst/>
                </a:prstTxWarp>
                <a:spAutoFit/>
              </a:bodyPr>
              <a:lstStyle/>
              <a:p>
                <a:endParaRPr lang="en-US"/>
              </a:p>
            </p:txBody>
          </p:sp>
          <p:sp>
            <p:nvSpPr>
              <p:cNvPr id="161" name="Oval 10"/>
              <p:cNvSpPr>
                <a:spLocks noChangeArrowheads="1"/>
              </p:cNvSpPr>
              <p:nvPr/>
            </p:nvSpPr>
            <p:spPr bwMode="auto">
              <a:xfrm rot="10800000">
                <a:off x="2390" y="1868"/>
                <a:ext cx="560" cy="560"/>
              </a:xfrm>
              <a:prstGeom prst="ellipse">
                <a:avLst/>
              </a:prstGeom>
              <a:gradFill rotWithShape="1">
                <a:gsLst>
                  <a:gs pos="0">
                    <a:schemeClr val="bg2">
                      <a:alpha val="35001"/>
                    </a:schemeClr>
                  </a:gs>
                  <a:gs pos="100000">
                    <a:schemeClr val="bg1">
                      <a:alpha val="0"/>
                    </a:schemeClr>
                  </a:gs>
                </a:gsLst>
                <a:lin ang="5400000" scaled="1"/>
              </a:gradFill>
              <a:ln w="9525" algn="ctr">
                <a:noFill/>
                <a:round/>
                <a:headEnd/>
                <a:tailEnd/>
              </a:ln>
              <a:effectLst/>
            </p:spPr>
            <p:txBody>
              <a:bodyPr rot="10800000" vert="horz" wrap="none" lIns="73025" tIns="36511" rIns="73025" bIns="36511" numCol="1" anchor="ctr" anchorCtr="0" compatLnSpc="1">
                <a:prstTxWarp prst="textNoShape">
                  <a:avLst/>
                </a:prstTxWarp>
              </a:bodyPr>
              <a:lstStyle/>
              <a:p>
                <a:endParaRPr lang="en-US"/>
              </a:p>
            </p:txBody>
          </p:sp>
        </p:grpSp>
        <p:pic>
          <p:nvPicPr>
            <p:cNvPr id="175" name="Picture 60" descr="MGBBX1_HKJ04285"/>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7855440" y="3899131"/>
              <a:ext cx="774700" cy="685991"/>
            </a:xfrm>
            <a:prstGeom prst="rect">
              <a:avLst/>
            </a:prstGeom>
            <a:noFill/>
            <a:ln w="9525">
              <a:noFill/>
              <a:miter lim="800000"/>
              <a:headEnd/>
              <a:tailEnd/>
            </a:ln>
          </p:spPr>
        </p:pic>
      </p:grpSp>
      <p:grpSp>
        <p:nvGrpSpPr>
          <p:cNvPr id="183" name="Group 182"/>
          <p:cNvGrpSpPr/>
          <p:nvPr/>
        </p:nvGrpSpPr>
        <p:grpSpPr>
          <a:xfrm>
            <a:off x="5852164" y="4198959"/>
            <a:ext cx="2126607" cy="395837"/>
            <a:chOff x="5697416" y="4705383"/>
            <a:chExt cx="2126607" cy="395837"/>
          </a:xfrm>
        </p:grpSpPr>
        <p:cxnSp>
          <p:nvCxnSpPr>
            <p:cNvPr id="184" name="Elbow Connector 183"/>
            <p:cNvCxnSpPr/>
            <p:nvPr/>
          </p:nvCxnSpPr>
          <p:spPr>
            <a:xfrm>
              <a:off x="5697416" y="4705383"/>
              <a:ext cx="2091694" cy="352191"/>
            </a:xfrm>
            <a:prstGeom prst="bentConnector3">
              <a:avLst>
                <a:gd name="adj1" fmla="val 89144"/>
              </a:avLst>
            </a:prstGeom>
          </p:spPr>
          <p:style>
            <a:lnRef idx="1">
              <a:schemeClr val="accent1"/>
            </a:lnRef>
            <a:fillRef idx="0">
              <a:schemeClr val="accent1"/>
            </a:fillRef>
            <a:effectRef idx="0">
              <a:schemeClr val="accent1"/>
            </a:effectRef>
            <a:fontRef idx="minor">
              <a:schemeClr val="tx1"/>
            </a:fontRef>
          </p:style>
        </p:cxnSp>
        <p:sp>
          <p:nvSpPr>
            <p:cNvPr id="185" name="Oval 44"/>
            <p:cNvSpPr>
              <a:spLocks noChangeArrowheads="1"/>
            </p:cNvSpPr>
            <p:nvPr/>
          </p:nvSpPr>
          <p:spPr bwMode="auto">
            <a:xfrm>
              <a:off x="7736977" y="5014174"/>
              <a:ext cx="87046" cy="87046"/>
            </a:xfrm>
            <a:prstGeom prst="ellipse">
              <a:avLst/>
            </a:prstGeom>
            <a:solidFill>
              <a:schemeClr val="bg1"/>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nvGrpSpPr>
          <p:cNvPr id="186" name="Group 185"/>
          <p:cNvGrpSpPr/>
          <p:nvPr/>
        </p:nvGrpSpPr>
        <p:grpSpPr>
          <a:xfrm>
            <a:off x="5852164" y="3087611"/>
            <a:ext cx="2126607" cy="395837"/>
            <a:chOff x="5697416" y="4705383"/>
            <a:chExt cx="2126607" cy="395837"/>
          </a:xfrm>
        </p:grpSpPr>
        <p:cxnSp>
          <p:nvCxnSpPr>
            <p:cNvPr id="187" name="Elbow Connector 186"/>
            <p:cNvCxnSpPr/>
            <p:nvPr/>
          </p:nvCxnSpPr>
          <p:spPr>
            <a:xfrm>
              <a:off x="5697416" y="4705383"/>
              <a:ext cx="2091694" cy="352191"/>
            </a:xfrm>
            <a:prstGeom prst="bentConnector3">
              <a:avLst>
                <a:gd name="adj1" fmla="val 89144"/>
              </a:avLst>
            </a:prstGeom>
          </p:spPr>
          <p:style>
            <a:lnRef idx="1">
              <a:schemeClr val="accent1"/>
            </a:lnRef>
            <a:fillRef idx="0">
              <a:schemeClr val="accent1"/>
            </a:fillRef>
            <a:effectRef idx="0">
              <a:schemeClr val="accent1"/>
            </a:effectRef>
            <a:fontRef idx="minor">
              <a:schemeClr val="tx1"/>
            </a:fontRef>
          </p:style>
        </p:cxnSp>
        <p:sp>
          <p:nvSpPr>
            <p:cNvPr id="188" name="Oval 44"/>
            <p:cNvSpPr>
              <a:spLocks noChangeArrowheads="1"/>
            </p:cNvSpPr>
            <p:nvPr/>
          </p:nvSpPr>
          <p:spPr bwMode="auto">
            <a:xfrm>
              <a:off x="7736977" y="5014174"/>
              <a:ext cx="87046" cy="87046"/>
            </a:xfrm>
            <a:prstGeom prst="ellipse">
              <a:avLst/>
            </a:prstGeom>
            <a:solidFill>
              <a:schemeClr val="bg1"/>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nvGrpSpPr>
          <p:cNvPr id="190" name="Group 189"/>
          <p:cNvGrpSpPr/>
          <p:nvPr/>
        </p:nvGrpSpPr>
        <p:grpSpPr>
          <a:xfrm>
            <a:off x="5852164" y="2004399"/>
            <a:ext cx="2126607" cy="395837"/>
            <a:chOff x="5697416" y="4705383"/>
            <a:chExt cx="2126607" cy="395837"/>
          </a:xfrm>
        </p:grpSpPr>
        <p:cxnSp>
          <p:nvCxnSpPr>
            <p:cNvPr id="193" name="Elbow Connector 192"/>
            <p:cNvCxnSpPr/>
            <p:nvPr/>
          </p:nvCxnSpPr>
          <p:spPr>
            <a:xfrm>
              <a:off x="5697416" y="4705383"/>
              <a:ext cx="2091694" cy="352191"/>
            </a:xfrm>
            <a:prstGeom prst="bentConnector3">
              <a:avLst>
                <a:gd name="adj1" fmla="val 89144"/>
              </a:avLst>
            </a:prstGeom>
          </p:spPr>
          <p:style>
            <a:lnRef idx="1">
              <a:schemeClr val="accent1"/>
            </a:lnRef>
            <a:fillRef idx="0">
              <a:schemeClr val="accent1"/>
            </a:fillRef>
            <a:effectRef idx="0">
              <a:schemeClr val="accent1"/>
            </a:effectRef>
            <a:fontRef idx="minor">
              <a:schemeClr val="tx1"/>
            </a:fontRef>
          </p:style>
        </p:cxnSp>
        <p:sp>
          <p:nvSpPr>
            <p:cNvPr id="194" name="Oval 44"/>
            <p:cNvSpPr>
              <a:spLocks noChangeArrowheads="1"/>
            </p:cNvSpPr>
            <p:nvPr/>
          </p:nvSpPr>
          <p:spPr bwMode="auto">
            <a:xfrm>
              <a:off x="7736977" y="5014174"/>
              <a:ext cx="87046" cy="87046"/>
            </a:xfrm>
            <a:prstGeom prst="ellipse">
              <a:avLst/>
            </a:prstGeom>
            <a:solidFill>
              <a:schemeClr val="bg1"/>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nvGrpSpPr>
          <p:cNvPr id="196" name="Group 195"/>
          <p:cNvGrpSpPr/>
          <p:nvPr/>
        </p:nvGrpSpPr>
        <p:grpSpPr>
          <a:xfrm>
            <a:off x="1237956" y="4606931"/>
            <a:ext cx="2126607" cy="395837"/>
            <a:chOff x="5697416" y="4705383"/>
            <a:chExt cx="2126607" cy="395837"/>
          </a:xfrm>
        </p:grpSpPr>
        <p:cxnSp>
          <p:nvCxnSpPr>
            <p:cNvPr id="199" name="Elbow Connector 198"/>
            <p:cNvCxnSpPr/>
            <p:nvPr/>
          </p:nvCxnSpPr>
          <p:spPr>
            <a:xfrm>
              <a:off x="5697416" y="4705383"/>
              <a:ext cx="2091694" cy="352191"/>
            </a:xfrm>
            <a:prstGeom prst="bentConnector3">
              <a:avLst>
                <a:gd name="adj1" fmla="val 89144"/>
              </a:avLst>
            </a:prstGeom>
          </p:spPr>
          <p:style>
            <a:lnRef idx="1">
              <a:schemeClr val="accent1"/>
            </a:lnRef>
            <a:fillRef idx="0">
              <a:schemeClr val="accent1"/>
            </a:fillRef>
            <a:effectRef idx="0">
              <a:schemeClr val="accent1"/>
            </a:effectRef>
            <a:fontRef idx="minor">
              <a:schemeClr val="tx1"/>
            </a:fontRef>
          </p:style>
        </p:cxnSp>
        <p:sp>
          <p:nvSpPr>
            <p:cNvPr id="201" name="Oval 44"/>
            <p:cNvSpPr>
              <a:spLocks noChangeArrowheads="1"/>
            </p:cNvSpPr>
            <p:nvPr/>
          </p:nvSpPr>
          <p:spPr bwMode="auto">
            <a:xfrm>
              <a:off x="7736977" y="5014174"/>
              <a:ext cx="87046" cy="87046"/>
            </a:xfrm>
            <a:prstGeom prst="ellipse">
              <a:avLst/>
            </a:prstGeom>
            <a:solidFill>
              <a:schemeClr val="bg1"/>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nvGrpSpPr>
          <p:cNvPr id="204" name="Group 203"/>
          <p:cNvGrpSpPr/>
          <p:nvPr/>
        </p:nvGrpSpPr>
        <p:grpSpPr>
          <a:xfrm>
            <a:off x="1237956" y="3214223"/>
            <a:ext cx="2126607" cy="395837"/>
            <a:chOff x="5697416" y="4705383"/>
            <a:chExt cx="2126607" cy="395837"/>
          </a:xfrm>
        </p:grpSpPr>
        <p:cxnSp>
          <p:nvCxnSpPr>
            <p:cNvPr id="206" name="Elbow Connector 205"/>
            <p:cNvCxnSpPr/>
            <p:nvPr/>
          </p:nvCxnSpPr>
          <p:spPr>
            <a:xfrm>
              <a:off x="5697416" y="4705383"/>
              <a:ext cx="2091694" cy="352191"/>
            </a:xfrm>
            <a:prstGeom prst="bentConnector3">
              <a:avLst>
                <a:gd name="adj1" fmla="val 89144"/>
              </a:avLst>
            </a:prstGeom>
          </p:spPr>
          <p:style>
            <a:lnRef idx="1">
              <a:schemeClr val="accent1"/>
            </a:lnRef>
            <a:fillRef idx="0">
              <a:schemeClr val="accent1"/>
            </a:fillRef>
            <a:effectRef idx="0">
              <a:schemeClr val="accent1"/>
            </a:effectRef>
            <a:fontRef idx="minor">
              <a:schemeClr val="tx1"/>
            </a:fontRef>
          </p:style>
        </p:cxnSp>
        <p:sp>
          <p:nvSpPr>
            <p:cNvPr id="209" name="Oval 44"/>
            <p:cNvSpPr>
              <a:spLocks noChangeArrowheads="1"/>
            </p:cNvSpPr>
            <p:nvPr/>
          </p:nvSpPr>
          <p:spPr bwMode="auto">
            <a:xfrm>
              <a:off x="7736977" y="5014174"/>
              <a:ext cx="87046" cy="87046"/>
            </a:xfrm>
            <a:prstGeom prst="ellipse">
              <a:avLst/>
            </a:prstGeom>
            <a:solidFill>
              <a:schemeClr val="bg1"/>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nvGrpSpPr>
          <p:cNvPr id="210" name="Group 209"/>
          <p:cNvGrpSpPr/>
          <p:nvPr/>
        </p:nvGrpSpPr>
        <p:grpSpPr>
          <a:xfrm>
            <a:off x="1237956" y="2004399"/>
            <a:ext cx="2126607" cy="395837"/>
            <a:chOff x="5697416" y="4705383"/>
            <a:chExt cx="2126607" cy="395837"/>
          </a:xfrm>
        </p:grpSpPr>
        <p:cxnSp>
          <p:nvCxnSpPr>
            <p:cNvPr id="211" name="Elbow Connector 210"/>
            <p:cNvCxnSpPr/>
            <p:nvPr/>
          </p:nvCxnSpPr>
          <p:spPr>
            <a:xfrm>
              <a:off x="5697416" y="4705383"/>
              <a:ext cx="2091694" cy="352191"/>
            </a:xfrm>
            <a:prstGeom prst="bentConnector3">
              <a:avLst>
                <a:gd name="adj1" fmla="val 89144"/>
              </a:avLst>
            </a:prstGeom>
          </p:spPr>
          <p:style>
            <a:lnRef idx="1">
              <a:schemeClr val="accent1"/>
            </a:lnRef>
            <a:fillRef idx="0">
              <a:schemeClr val="accent1"/>
            </a:fillRef>
            <a:effectRef idx="0">
              <a:schemeClr val="accent1"/>
            </a:effectRef>
            <a:fontRef idx="minor">
              <a:schemeClr val="tx1"/>
            </a:fontRef>
          </p:style>
        </p:cxnSp>
        <p:sp>
          <p:nvSpPr>
            <p:cNvPr id="212" name="Oval 44"/>
            <p:cNvSpPr>
              <a:spLocks noChangeArrowheads="1"/>
            </p:cNvSpPr>
            <p:nvPr/>
          </p:nvSpPr>
          <p:spPr bwMode="auto">
            <a:xfrm>
              <a:off x="7736977" y="5014174"/>
              <a:ext cx="87046" cy="87046"/>
            </a:xfrm>
            <a:prstGeom prst="ellipse">
              <a:avLst/>
            </a:prstGeom>
            <a:solidFill>
              <a:schemeClr val="bg1"/>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2" name="Group 173"/>
          <p:cNvGrpSpPr/>
          <p:nvPr/>
        </p:nvGrpSpPr>
        <p:grpSpPr>
          <a:xfrm>
            <a:off x="0" y="1364566"/>
            <a:ext cx="9145588" cy="5220874"/>
            <a:chOff x="0" y="1577975"/>
            <a:chExt cx="9145588" cy="4710681"/>
          </a:xfrm>
        </p:grpSpPr>
        <p:sp>
          <p:nvSpPr>
            <p:cNvPr id="73" name="Rectangle 29"/>
            <p:cNvSpPr>
              <a:spLocks noChangeArrowheads="1"/>
            </p:cNvSpPr>
            <p:nvPr/>
          </p:nvSpPr>
          <p:spPr bwMode="auto">
            <a:xfrm>
              <a:off x="0" y="6165549"/>
              <a:ext cx="9144000" cy="123107"/>
            </a:xfrm>
            <a:prstGeom prst="rect">
              <a:avLst/>
            </a:prstGeom>
            <a:gradFill rotWithShape="1">
              <a:gsLst>
                <a:gs pos="0">
                  <a:srgbClr val="000000">
                    <a:alpha val="65000"/>
                  </a:srgbClr>
                </a:gs>
                <a:gs pos="100000">
                  <a:srgbClr val="000000">
                    <a:alpha val="0"/>
                  </a:srgbClr>
                </a:gs>
              </a:gsLst>
              <a:path path="shape">
                <a:fillToRect l="50000" t="50000" r="50000" b="50000"/>
              </a:path>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74" name="Rectangle 60"/>
            <p:cNvSpPr>
              <a:spLocks noChangeArrowheads="1"/>
            </p:cNvSpPr>
            <p:nvPr/>
          </p:nvSpPr>
          <p:spPr bwMode="auto">
            <a:xfrm>
              <a:off x="0" y="1583508"/>
              <a:ext cx="9145588" cy="4629635"/>
            </a:xfrm>
            <a:prstGeom prst="rect">
              <a:avLst/>
            </a:prstGeom>
            <a:solidFill>
              <a:schemeClr val="bg2">
                <a:lumMod val="75000"/>
              </a:schemeClr>
            </a:soli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75" name="Rectangle 60"/>
            <p:cNvSpPr>
              <a:spLocks noChangeArrowheads="1"/>
            </p:cNvSpPr>
            <p:nvPr/>
          </p:nvSpPr>
          <p:spPr bwMode="auto">
            <a:xfrm>
              <a:off x="0" y="1584891"/>
              <a:ext cx="9144000" cy="4629636"/>
            </a:xfrm>
            <a:prstGeom prst="rect">
              <a:avLst/>
            </a:prstGeom>
            <a:gradFill rotWithShape="1">
              <a:gsLst>
                <a:gs pos="0">
                  <a:schemeClr val="bg1">
                    <a:alpha val="5000"/>
                  </a:schemeClr>
                </a:gs>
                <a:gs pos="50000">
                  <a:srgbClr val="E6E6E8">
                    <a:alpha val="95000"/>
                  </a:srgbClr>
                </a:gs>
                <a:gs pos="100000">
                  <a:schemeClr val="bg1">
                    <a:alpha val="5000"/>
                  </a:scheme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smtClean="0">
                <a:latin typeface="Arial" pitchFamily="34" charset="0"/>
              </a:endParaRPr>
            </a:p>
          </p:txBody>
        </p:sp>
        <p:sp>
          <p:nvSpPr>
            <p:cNvPr id="76" name="Line 32"/>
            <p:cNvSpPr>
              <a:spLocks noChangeShapeType="1"/>
            </p:cNvSpPr>
            <p:nvPr/>
          </p:nvSpPr>
          <p:spPr bwMode="auto">
            <a:xfrm>
              <a:off x="0" y="1577975"/>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sp>
          <p:nvSpPr>
            <p:cNvPr id="77" name="Line 33"/>
            <p:cNvSpPr>
              <a:spLocks noChangeShapeType="1"/>
            </p:cNvSpPr>
            <p:nvPr/>
          </p:nvSpPr>
          <p:spPr bwMode="auto">
            <a:xfrm>
              <a:off x="0" y="6207610"/>
              <a:ext cx="9144000" cy="0"/>
            </a:xfrm>
            <a:prstGeom prst="line">
              <a:avLst/>
            </a:prstGeom>
            <a:noFill/>
            <a:ln w="1905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grpSp>
      <p:sp>
        <p:nvSpPr>
          <p:cNvPr id="26626" name="Rectangle 2"/>
          <p:cNvSpPr>
            <a:spLocks noGrp="1" noChangeArrowheads="1"/>
          </p:cNvSpPr>
          <p:nvPr>
            <p:ph type="title"/>
          </p:nvPr>
        </p:nvSpPr>
        <p:spPr>
          <a:xfrm>
            <a:off x="793750" y="304800"/>
            <a:ext cx="8350249" cy="838200"/>
          </a:xfrm>
        </p:spPr>
        <p:txBody>
          <a:bodyPr/>
          <a:lstStyle/>
          <a:p>
            <a:r>
              <a:rPr lang="en-US" dirty="0" smtClean="0"/>
              <a:t>Reliable Small Business </a:t>
            </a:r>
            <a:br>
              <a:rPr lang="en-US" dirty="0" smtClean="0"/>
            </a:br>
            <a:r>
              <a:rPr lang="en-US" dirty="0" smtClean="0"/>
              <a:t>Network Foundation</a:t>
            </a:r>
          </a:p>
        </p:txBody>
      </p:sp>
      <p:sp>
        <p:nvSpPr>
          <p:cNvPr id="26643" name="Text Box 45"/>
          <p:cNvSpPr txBox="1">
            <a:spLocks noChangeArrowheads="1"/>
          </p:cNvSpPr>
          <p:nvPr/>
        </p:nvSpPr>
        <p:spPr bwMode="auto">
          <a:xfrm>
            <a:off x="4766535" y="4078633"/>
            <a:ext cx="838200" cy="274637"/>
          </a:xfrm>
          <a:prstGeom prst="rect">
            <a:avLst/>
          </a:prstGeom>
          <a:noFill/>
          <a:ln w="9525">
            <a:noFill/>
            <a:miter lim="800000"/>
            <a:headEnd/>
            <a:tailEnd/>
          </a:ln>
        </p:spPr>
        <p:txBody>
          <a:bodyPr>
            <a:spAutoFit/>
          </a:bodyPr>
          <a:lstStyle/>
          <a:p>
            <a:pPr algn="ctr">
              <a:spcBef>
                <a:spcPct val="50000"/>
              </a:spcBef>
            </a:pPr>
            <a:r>
              <a:rPr lang="en-US" sz="1200" dirty="0" err="1">
                <a:solidFill>
                  <a:schemeClr val="accent1">
                    <a:lumMod val="75000"/>
                  </a:schemeClr>
                </a:solidFill>
              </a:rPr>
              <a:t>AP541</a:t>
            </a:r>
            <a:endParaRPr lang="en-US" sz="1200" dirty="0">
              <a:solidFill>
                <a:schemeClr val="accent1">
                  <a:lumMod val="75000"/>
                </a:schemeClr>
              </a:solidFill>
            </a:endParaRPr>
          </a:p>
        </p:txBody>
      </p:sp>
      <p:sp>
        <p:nvSpPr>
          <p:cNvPr id="26651" name="Text Box 58"/>
          <p:cNvSpPr txBox="1">
            <a:spLocks noChangeArrowheads="1"/>
          </p:cNvSpPr>
          <p:nvPr/>
        </p:nvSpPr>
        <p:spPr bwMode="auto">
          <a:xfrm>
            <a:off x="2360035" y="2127278"/>
            <a:ext cx="990600" cy="274638"/>
          </a:xfrm>
          <a:prstGeom prst="rect">
            <a:avLst/>
          </a:prstGeom>
          <a:noFill/>
          <a:ln w="9525">
            <a:noFill/>
            <a:miter lim="800000"/>
            <a:headEnd/>
            <a:tailEnd/>
          </a:ln>
        </p:spPr>
        <p:txBody>
          <a:bodyPr>
            <a:spAutoFit/>
          </a:bodyPr>
          <a:lstStyle/>
          <a:p>
            <a:pPr algn="ctr">
              <a:spcBef>
                <a:spcPct val="50000"/>
              </a:spcBef>
            </a:pPr>
            <a:r>
              <a:rPr lang="en-US" sz="1200" dirty="0">
                <a:solidFill>
                  <a:schemeClr val="accent1">
                    <a:lumMod val="75000"/>
                  </a:schemeClr>
                </a:solidFill>
              </a:rPr>
              <a:t>SG300-10P</a:t>
            </a:r>
          </a:p>
        </p:txBody>
      </p:sp>
      <p:pic>
        <p:nvPicPr>
          <p:cNvPr id="55" name="Picture 21" descr="camera"/>
          <p:cNvPicPr>
            <a:picLocks noChangeAspect="1" noChangeArrowheads="1"/>
          </p:cNvPicPr>
          <p:nvPr/>
        </p:nvPicPr>
        <p:blipFill>
          <a:blip r:embed="rId3" cstate="print"/>
          <a:srcRect/>
          <a:stretch>
            <a:fillRect/>
          </a:stretch>
        </p:blipFill>
        <p:spPr bwMode="auto">
          <a:xfrm>
            <a:off x="3488783" y="1761992"/>
            <a:ext cx="675893" cy="383372"/>
          </a:xfrm>
          <a:prstGeom prst="rect">
            <a:avLst/>
          </a:prstGeom>
          <a:noFill/>
          <a:ln w="9525">
            <a:noFill/>
            <a:miter lim="800000"/>
            <a:headEnd/>
            <a:tailEnd/>
          </a:ln>
        </p:spPr>
      </p:pic>
      <p:grpSp>
        <p:nvGrpSpPr>
          <p:cNvPr id="126" name="Group 125"/>
          <p:cNvGrpSpPr/>
          <p:nvPr/>
        </p:nvGrpSpPr>
        <p:grpSpPr>
          <a:xfrm>
            <a:off x="7591718" y="2520632"/>
            <a:ext cx="1355894" cy="670558"/>
            <a:chOff x="3582501" y="2247004"/>
            <a:chExt cx="1355894" cy="670558"/>
          </a:xfrm>
        </p:grpSpPr>
        <p:pic>
          <p:nvPicPr>
            <p:cNvPr id="63" name="Picture 62" descr="10436_11_2004_WWAC_ Giancarlo_final.ppt"/>
            <p:cNvPicPr preferRelativeResize="0">
              <a:picLocks noChangeAspect="1" noChangeArrowheads="1"/>
            </p:cNvPicPr>
            <p:nvPr/>
          </p:nvPicPr>
          <p:blipFill>
            <a:blip r:embed="rId4" cstate="print"/>
            <a:srcRect/>
            <a:stretch>
              <a:fillRect/>
            </a:stretch>
          </p:blipFill>
          <p:spPr bwMode="auto">
            <a:xfrm>
              <a:off x="3582501" y="2247004"/>
              <a:ext cx="1355894" cy="670558"/>
            </a:xfrm>
            <a:prstGeom prst="rect">
              <a:avLst/>
            </a:prstGeom>
            <a:noFill/>
            <a:ln w="9525">
              <a:noFill/>
              <a:miter lim="800000"/>
              <a:headEnd/>
              <a:tailEnd/>
            </a:ln>
          </p:spPr>
        </p:pic>
        <p:sp>
          <p:nvSpPr>
            <p:cNvPr id="110" name="Text Box 55"/>
            <p:cNvSpPr txBox="1">
              <a:spLocks noChangeArrowheads="1"/>
            </p:cNvSpPr>
            <p:nvPr/>
          </p:nvSpPr>
          <p:spPr bwMode="auto">
            <a:xfrm>
              <a:off x="3778274" y="2454593"/>
              <a:ext cx="903287" cy="172355"/>
            </a:xfrm>
            <a:prstGeom prst="rect">
              <a:avLst/>
            </a:prstGeom>
            <a:noFill/>
            <a:ln w="9525">
              <a:noFill/>
              <a:miter lim="800000"/>
              <a:headEnd/>
              <a:tailEnd/>
            </a:ln>
          </p:spPr>
          <p:txBody>
            <a:bodyPr lIns="0" tIns="0" rIns="0" bIns="0" anchor="ctr" anchorCtr="0">
              <a:noAutofit/>
            </a:bodyPr>
            <a:lstStyle/>
            <a:p>
              <a:pPr algn="ctr" eaLnBrk="0" hangingPunct="0">
                <a:lnSpc>
                  <a:spcPct val="80000"/>
                </a:lnSpc>
                <a:spcBef>
                  <a:spcPct val="50000"/>
                </a:spcBef>
              </a:pPr>
              <a:r>
                <a:rPr lang="en-US" sz="1600" b="1" dirty="0">
                  <a:solidFill>
                    <a:schemeClr val="bg1"/>
                  </a:solidFill>
                  <a:effectLst>
                    <a:outerShdw blurRad="38100" dist="38100" dir="2700000" algn="tl">
                      <a:srgbClr val="000000">
                        <a:alpha val="43137"/>
                      </a:srgbClr>
                    </a:outerShdw>
                  </a:effectLst>
                  <a:ea typeface="MS PGothic" pitchFamily="34" charset="-128"/>
                  <a:cs typeface="Arial" pitchFamily="34" charset="0"/>
                </a:rPr>
                <a:t>Internet</a:t>
              </a:r>
              <a:endParaRPr lang="en-US" sz="1400" b="1" dirty="0">
                <a:solidFill>
                  <a:schemeClr val="bg1"/>
                </a:solidFill>
                <a:effectLst>
                  <a:outerShdw blurRad="38100" dist="38100" dir="2700000" algn="tl">
                    <a:srgbClr val="000000">
                      <a:alpha val="43137"/>
                    </a:srgbClr>
                  </a:outerShdw>
                </a:effectLst>
                <a:ea typeface="MS PGothic" pitchFamily="34" charset="-128"/>
                <a:cs typeface="Arial" pitchFamily="34" charset="0"/>
              </a:endParaRPr>
            </a:p>
          </p:txBody>
        </p:sp>
      </p:grpSp>
      <p:pic>
        <p:nvPicPr>
          <p:cNvPr id="125" name="Picture 21" descr="camera"/>
          <p:cNvPicPr>
            <a:picLocks noChangeAspect="1" noChangeArrowheads="1"/>
          </p:cNvPicPr>
          <p:nvPr/>
        </p:nvPicPr>
        <p:blipFill>
          <a:blip r:embed="rId3" cstate="print"/>
          <a:srcRect/>
          <a:stretch>
            <a:fillRect/>
          </a:stretch>
        </p:blipFill>
        <p:spPr bwMode="auto">
          <a:xfrm>
            <a:off x="2010503" y="2951405"/>
            <a:ext cx="675893" cy="383372"/>
          </a:xfrm>
          <a:prstGeom prst="rect">
            <a:avLst/>
          </a:prstGeom>
          <a:noFill/>
          <a:ln w="9525">
            <a:noFill/>
            <a:miter lim="800000"/>
            <a:headEnd/>
            <a:tailEnd/>
          </a:ln>
        </p:spPr>
      </p:pic>
      <p:sp>
        <p:nvSpPr>
          <p:cNvPr id="130" name="Rectangle 55"/>
          <p:cNvSpPr>
            <a:spLocks noChangeArrowheads="1"/>
          </p:cNvSpPr>
          <p:nvPr/>
        </p:nvSpPr>
        <p:spPr bwMode="auto">
          <a:xfrm rot="10800000">
            <a:off x="-1" y="5878513"/>
            <a:ext cx="9143999" cy="277812"/>
          </a:xfrm>
          <a:prstGeom prst="rect">
            <a:avLst/>
          </a:prstGeom>
          <a:gradFill rotWithShape="1">
            <a:gsLst>
              <a:gs pos="0">
                <a:srgbClr val="000000">
                  <a:alpha val="0"/>
                </a:srgbClr>
              </a:gs>
              <a:gs pos="100000">
                <a:srgbClr val="000000">
                  <a:alpha val="35001"/>
                </a:srgbClr>
              </a:gs>
            </a:gsLst>
            <a:lin ang="540000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31" name="Rectangle 55"/>
          <p:cNvSpPr>
            <a:spLocks noChangeArrowheads="1"/>
          </p:cNvSpPr>
          <p:nvPr/>
        </p:nvSpPr>
        <p:spPr bwMode="auto">
          <a:xfrm>
            <a:off x="0" y="4552009"/>
            <a:ext cx="9143999" cy="277812"/>
          </a:xfrm>
          <a:prstGeom prst="rect">
            <a:avLst/>
          </a:prstGeom>
          <a:gradFill rotWithShape="1">
            <a:gsLst>
              <a:gs pos="0">
                <a:srgbClr val="000000">
                  <a:alpha val="0"/>
                </a:srgbClr>
              </a:gs>
              <a:gs pos="100000">
                <a:srgbClr val="000000">
                  <a:alpha val="35001"/>
                </a:srgbClr>
              </a:gs>
            </a:gsLst>
            <a:lin ang="540000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pic>
        <p:nvPicPr>
          <p:cNvPr id="1026" name="Picture 2"/>
          <p:cNvPicPr>
            <a:picLocks noChangeAspect="1" noChangeArrowheads="1"/>
          </p:cNvPicPr>
          <p:nvPr/>
        </p:nvPicPr>
        <p:blipFill>
          <a:blip r:embed="rId5" cstate="print"/>
          <a:srcRect/>
          <a:stretch>
            <a:fillRect/>
          </a:stretch>
        </p:blipFill>
        <p:spPr bwMode="auto">
          <a:xfrm>
            <a:off x="4543975" y="3366658"/>
            <a:ext cx="1283320" cy="752096"/>
          </a:xfrm>
          <a:prstGeom prst="rect">
            <a:avLst/>
          </a:prstGeom>
          <a:effectLst>
            <a:outerShdw blurRad="101600" dist="38100" dir="5400000" algn="t" rotWithShape="0">
              <a:prstClr val="black">
                <a:alpha val="60000"/>
              </a:prstClr>
            </a:outerShdw>
          </a:effectLst>
        </p:spPr>
      </p:pic>
      <p:pic>
        <p:nvPicPr>
          <p:cNvPr id="1027" name="Picture 3"/>
          <p:cNvPicPr>
            <a:picLocks noChangeAspect="1" noChangeArrowheads="1"/>
          </p:cNvPicPr>
          <p:nvPr/>
        </p:nvPicPr>
        <p:blipFill>
          <a:blip r:embed="rId6" cstate="print"/>
          <a:srcRect/>
          <a:stretch>
            <a:fillRect/>
          </a:stretch>
        </p:blipFill>
        <p:spPr bwMode="auto">
          <a:xfrm>
            <a:off x="3830829" y="3408219"/>
            <a:ext cx="505033" cy="959820"/>
          </a:xfrm>
          <a:prstGeom prst="rect">
            <a:avLst/>
          </a:prstGeom>
          <a:effectLst>
            <a:outerShdw blurRad="101600" dist="38100" dir="5400000" algn="t" rotWithShape="0">
              <a:prstClr val="black">
                <a:alpha val="60000"/>
              </a:prstClr>
            </a:outerShdw>
          </a:effectLst>
        </p:spPr>
      </p:pic>
      <p:cxnSp>
        <p:nvCxnSpPr>
          <p:cNvPr id="142" name="Straight Connector 141"/>
          <p:cNvCxnSpPr>
            <a:endCxn id="96" idx="2"/>
          </p:cNvCxnSpPr>
          <p:nvPr/>
        </p:nvCxnSpPr>
        <p:spPr>
          <a:xfrm>
            <a:off x="5488132" y="2807797"/>
            <a:ext cx="677746" cy="476"/>
          </a:xfrm>
          <a:prstGeom prst="line">
            <a:avLst/>
          </a:prstGeom>
          <a:effectLst>
            <a:outerShdw blurRad="101600" dist="38100" dir="5400000" algn="t"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sp>
        <p:nvSpPr>
          <p:cNvPr id="96" name="Oval 44"/>
          <p:cNvSpPr>
            <a:spLocks noChangeArrowheads="1"/>
          </p:cNvSpPr>
          <p:nvPr/>
        </p:nvSpPr>
        <p:spPr bwMode="auto">
          <a:xfrm>
            <a:off x="6165878" y="2748875"/>
            <a:ext cx="118796" cy="118796"/>
          </a:xfrm>
          <a:prstGeom prst="ellipse">
            <a:avLst/>
          </a:prstGeom>
          <a:solidFill>
            <a:schemeClr val="bg1"/>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cxnSp>
        <p:nvCxnSpPr>
          <p:cNvPr id="144" name="Straight Connector 143"/>
          <p:cNvCxnSpPr>
            <a:endCxn id="145" idx="2"/>
          </p:cNvCxnSpPr>
          <p:nvPr/>
        </p:nvCxnSpPr>
        <p:spPr>
          <a:xfrm>
            <a:off x="7015307" y="2808273"/>
            <a:ext cx="461846" cy="0"/>
          </a:xfrm>
          <a:prstGeom prst="line">
            <a:avLst/>
          </a:prstGeom>
          <a:effectLst>
            <a:outerShdw blurRad="101600" dist="38100" dir="5400000" algn="t"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sp>
        <p:nvSpPr>
          <p:cNvPr id="145" name="Oval 44"/>
          <p:cNvSpPr>
            <a:spLocks noChangeArrowheads="1"/>
          </p:cNvSpPr>
          <p:nvPr/>
        </p:nvSpPr>
        <p:spPr bwMode="auto">
          <a:xfrm>
            <a:off x="7477153" y="2748875"/>
            <a:ext cx="118796" cy="118796"/>
          </a:xfrm>
          <a:prstGeom prst="ellipse">
            <a:avLst/>
          </a:prstGeom>
          <a:solidFill>
            <a:schemeClr val="bg1"/>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pic>
        <p:nvPicPr>
          <p:cNvPr id="54" name="Picture 19" descr="wap"/>
          <p:cNvPicPr>
            <a:picLocks noChangeAspect="1" noChangeArrowheads="1"/>
          </p:cNvPicPr>
          <p:nvPr/>
        </p:nvPicPr>
        <p:blipFill>
          <a:blip r:embed="rId7" cstate="print"/>
          <a:srcRect/>
          <a:stretch>
            <a:fillRect/>
          </a:stretch>
        </p:blipFill>
        <p:spPr bwMode="auto">
          <a:xfrm>
            <a:off x="6307476" y="2232257"/>
            <a:ext cx="785360" cy="780318"/>
          </a:xfrm>
          <a:prstGeom prst="rect">
            <a:avLst/>
          </a:prstGeom>
          <a:effectLst>
            <a:outerShdw blurRad="101600" dist="38100" dir="5400000" algn="t" rotWithShape="0">
              <a:prstClr val="black">
                <a:alpha val="60000"/>
              </a:prstClr>
            </a:outerShdw>
          </a:effectLst>
        </p:spPr>
      </p:pic>
      <p:grpSp>
        <p:nvGrpSpPr>
          <p:cNvPr id="149" name="Group 148"/>
          <p:cNvGrpSpPr/>
          <p:nvPr/>
        </p:nvGrpSpPr>
        <p:grpSpPr>
          <a:xfrm rot="5400000">
            <a:off x="4823463" y="3455808"/>
            <a:ext cx="496592" cy="118796"/>
            <a:chOff x="5630140" y="3463769"/>
            <a:chExt cx="496592" cy="118796"/>
          </a:xfrm>
        </p:grpSpPr>
        <p:cxnSp>
          <p:nvCxnSpPr>
            <p:cNvPr id="147" name="Straight Connector 146"/>
            <p:cNvCxnSpPr>
              <a:endCxn id="148" idx="2"/>
            </p:cNvCxnSpPr>
            <p:nvPr/>
          </p:nvCxnSpPr>
          <p:spPr>
            <a:xfrm>
              <a:off x="5630140" y="3523166"/>
              <a:ext cx="377796" cy="1"/>
            </a:xfrm>
            <a:prstGeom prst="line">
              <a:avLst/>
            </a:prstGeom>
            <a:effectLst>
              <a:outerShdw blurRad="101600" dist="38100" dir="5400000" algn="t"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sp>
          <p:nvSpPr>
            <p:cNvPr id="148" name="Oval 44"/>
            <p:cNvSpPr>
              <a:spLocks noChangeArrowheads="1"/>
            </p:cNvSpPr>
            <p:nvPr/>
          </p:nvSpPr>
          <p:spPr bwMode="auto">
            <a:xfrm>
              <a:off x="6007936" y="3463769"/>
              <a:ext cx="118796" cy="118796"/>
            </a:xfrm>
            <a:prstGeom prst="ellipse">
              <a:avLst/>
            </a:prstGeom>
            <a:solidFill>
              <a:schemeClr val="bg1"/>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pic>
        <p:nvPicPr>
          <p:cNvPr id="1028" name="Picture 4"/>
          <p:cNvPicPr>
            <a:picLocks noChangeAspect="1" noChangeArrowheads="1"/>
          </p:cNvPicPr>
          <p:nvPr/>
        </p:nvPicPr>
        <p:blipFill>
          <a:blip r:embed="rId8" cstate="print"/>
          <a:srcRect/>
          <a:stretch>
            <a:fillRect/>
          </a:stretch>
        </p:blipFill>
        <p:spPr bwMode="auto">
          <a:xfrm>
            <a:off x="198382" y="1819098"/>
            <a:ext cx="740958" cy="490800"/>
          </a:xfrm>
          <a:prstGeom prst="rect">
            <a:avLst/>
          </a:prstGeom>
          <a:effectLst>
            <a:outerShdw blurRad="101600" dist="38100" dir="5400000" algn="t" rotWithShape="0">
              <a:prstClr val="black">
                <a:alpha val="60000"/>
              </a:prstClr>
            </a:outerShdw>
          </a:effectLst>
        </p:spPr>
      </p:pic>
      <p:pic>
        <p:nvPicPr>
          <p:cNvPr id="1029" name="Picture 5"/>
          <p:cNvPicPr>
            <a:picLocks noChangeAspect="1" noChangeArrowheads="1"/>
          </p:cNvPicPr>
          <p:nvPr/>
        </p:nvPicPr>
        <p:blipFill>
          <a:blip r:embed="rId9" cstate="print"/>
          <a:srcRect/>
          <a:stretch>
            <a:fillRect/>
          </a:stretch>
        </p:blipFill>
        <p:spPr bwMode="auto">
          <a:xfrm>
            <a:off x="944824" y="1936864"/>
            <a:ext cx="559180" cy="329249"/>
          </a:xfrm>
          <a:prstGeom prst="rect">
            <a:avLst/>
          </a:prstGeom>
          <a:effectLst>
            <a:outerShdw blurRad="101600" dist="38100" dir="5400000" algn="t" rotWithShape="0">
              <a:prstClr val="black">
                <a:alpha val="60000"/>
              </a:prstClr>
            </a:outerShdw>
          </a:effectLst>
        </p:spPr>
      </p:pic>
      <p:pic>
        <p:nvPicPr>
          <p:cNvPr id="159" name="Picture 4"/>
          <p:cNvPicPr>
            <a:picLocks noChangeAspect="1" noChangeArrowheads="1"/>
          </p:cNvPicPr>
          <p:nvPr/>
        </p:nvPicPr>
        <p:blipFill>
          <a:blip r:embed="rId8" cstate="print"/>
          <a:srcRect/>
          <a:stretch>
            <a:fillRect/>
          </a:stretch>
        </p:blipFill>
        <p:spPr bwMode="auto">
          <a:xfrm>
            <a:off x="198382" y="2464720"/>
            <a:ext cx="740958" cy="490800"/>
          </a:xfrm>
          <a:prstGeom prst="rect">
            <a:avLst/>
          </a:prstGeom>
          <a:effectLst>
            <a:outerShdw blurRad="101600" dist="38100" dir="5400000" algn="t" rotWithShape="0">
              <a:prstClr val="black">
                <a:alpha val="60000"/>
              </a:prstClr>
            </a:outerShdw>
          </a:effectLst>
        </p:spPr>
      </p:pic>
      <p:pic>
        <p:nvPicPr>
          <p:cNvPr id="160" name="Picture 5"/>
          <p:cNvPicPr>
            <a:picLocks noChangeAspect="1" noChangeArrowheads="1"/>
          </p:cNvPicPr>
          <p:nvPr/>
        </p:nvPicPr>
        <p:blipFill>
          <a:blip r:embed="rId9" cstate="print"/>
          <a:srcRect/>
          <a:stretch>
            <a:fillRect/>
          </a:stretch>
        </p:blipFill>
        <p:spPr bwMode="auto">
          <a:xfrm>
            <a:off x="944824" y="2582486"/>
            <a:ext cx="559180" cy="329249"/>
          </a:xfrm>
          <a:prstGeom prst="rect">
            <a:avLst/>
          </a:prstGeom>
          <a:effectLst>
            <a:outerShdw blurRad="101600" dist="38100" dir="5400000" algn="t" rotWithShape="0">
              <a:prstClr val="black">
                <a:alpha val="60000"/>
              </a:prstClr>
            </a:outerShdw>
          </a:effectLst>
        </p:spPr>
      </p:pic>
      <p:pic>
        <p:nvPicPr>
          <p:cNvPr id="162" name="Picture 4"/>
          <p:cNvPicPr>
            <a:picLocks noChangeAspect="1" noChangeArrowheads="1"/>
          </p:cNvPicPr>
          <p:nvPr/>
        </p:nvPicPr>
        <p:blipFill>
          <a:blip r:embed="rId8" cstate="print"/>
          <a:srcRect/>
          <a:stretch>
            <a:fillRect/>
          </a:stretch>
        </p:blipFill>
        <p:spPr bwMode="auto">
          <a:xfrm>
            <a:off x="198382" y="3110342"/>
            <a:ext cx="740958" cy="490800"/>
          </a:xfrm>
          <a:prstGeom prst="rect">
            <a:avLst/>
          </a:prstGeom>
          <a:effectLst>
            <a:outerShdw blurRad="101600" dist="38100" dir="5400000" algn="t" rotWithShape="0">
              <a:prstClr val="black">
                <a:alpha val="60000"/>
              </a:prstClr>
            </a:outerShdw>
          </a:effectLst>
        </p:spPr>
      </p:pic>
      <p:pic>
        <p:nvPicPr>
          <p:cNvPr id="163" name="Picture 5"/>
          <p:cNvPicPr>
            <a:picLocks noChangeAspect="1" noChangeArrowheads="1"/>
          </p:cNvPicPr>
          <p:nvPr/>
        </p:nvPicPr>
        <p:blipFill>
          <a:blip r:embed="rId9" cstate="print"/>
          <a:srcRect/>
          <a:stretch>
            <a:fillRect/>
          </a:stretch>
        </p:blipFill>
        <p:spPr bwMode="auto">
          <a:xfrm>
            <a:off x="944824" y="3228108"/>
            <a:ext cx="559180" cy="329249"/>
          </a:xfrm>
          <a:prstGeom prst="rect">
            <a:avLst/>
          </a:prstGeom>
          <a:effectLst>
            <a:outerShdw blurRad="101600" dist="38100" dir="5400000" algn="t" rotWithShape="0">
              <a:prstClr val="black">
                <a:alpha val="60000"/>
              </a:prstClr>
            </a:outerShdw>
          </a:effectLst>
        </p:spPr>
      </p:pic>
      <p:pic>
        <p:nvPicPr>
          <p:cNvPr id="165" name="Picture 4"/>
          <p:cNvPicPr>
            <a:picLocks noChangeAspect="1" noChangeArrowheads="1"/>
          </p:cNvPicPr>
          <p:nvPr/>
        </p:nvPicPr>
        <p:blipFill>
          <a:blip r:embed="rId8" cstate="print"/>
          <a:srcRect/>
          <a:stretch>
            <a:fillRect/>
          </a:stretch>
        </p:blipFill>
        <p:spPr bwMode="auto">
          <a:xfrm>
            <a:off x="198382" y="3755965"/>
            <a:ext cx="740958" cy="490800"/>
          </a:xfrm>
          <a:prstGeom prst="rect">
            <a:avLst/>
          </a:prstGeom>
          <a:effectLst>
            <a:outerShdw blurRad="101600" dist="38100" dir="5400000" algn="t" rotWithShape="0">
              <a:prstClr val="black">
                <a:alpha val="60000"/>
              </a:prstClr>
            </a:outerShdw>
          </a:effectLst>
        </p:spPr>
      </p:pic>
      <p:pic>
        <p:nvPicPr>
          <p:cNvPr id="166" name="Picture 5"/>
          <p:cNvPicPr>
            <a:picLocks noChangeAspect="1" noChangeArrowheads="1"/>
          </p:cNvPicPr>
          <p:nvPr/>
        </p:nvPicPr>
        <p:blipFill>
          <a:blip r:embed="rId9" cstate="print"/>
          <a:srcRect/>
          <a:stretch>
            <a:fillRect/>
          </a:stretch>
        </p:blipFill>
        <p:spPr bwMode="auto">
          <a:xfrm>
            <a:off x="944824" y="3873731"/>
            <a:ext cx="559180" cy="329249"/>
          </a:xfrm>
          <a:prstGeom prst="rect">
            <a:avLst/>
          </a:prstGeom>
          <a:effectLst>
            <a:outerShdw blurRad="101600" dist="38100" dir="5400000" algn="t" rotWithShape="0">
              <a:prstClr val="black">
                <a:alpha val="60000"/>
              </a:prstClr>
            </a:outerShdw>
          </a:effectLst>
        </p:spPr>
      </p:pic>
      <p:sp>
        <p:nvSpPr>
          <p:cNvPr id="176" name="Oval 44"/>
          <p:cNvSpPr>
            <a:spLocks noChangeArrowheads="1"/>
          </p:cNvSpPr>
          <p:nvPr/>
        </p:nvSpPr>
        <p:spPr bwMode="auto">
          <a:xfrm rot="5400000">
            <a:off x="3269458" y="3730603"/>
            <a:ext cx="118796" cy="118796"/>
          </a:xfrm>
          <a:prstGeom prst="ellipse">
            <a:avLst/>
          </a:prstGeom>
          <a:solidFill>
            <a:schemeClr val="bg1"/>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sp>
        <p:nvSpPr>
          <p:cNvPr id="183" name="Oval 44"/>
          <p:cNvSpPr>
            <a:spLocks noChangeArrowheads="1"/>
          </p:cNvSpPr>
          <p:nvPr/>
        </p:nvSpPr>
        <p:spPr bwMode="auto">
          <a:xfrm rot="5400000">
            <a:off x="3269458" y="2435203"/>
            <a:ext cx="118796" cy="118796"/>
          </a:xfrm>
          <a:prstGeom prst="ellipse">
            <a:avLst/>
          </a:prstGeom>
          <a:solidFill>
            <a:schemeClr val="bg1"/>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sp>
        <p:nvSpPr>
          <p:cNvPr id="189" name="Text Box 58"/>
          <p:cNvSpPr txBox="1">
            <a:spLocks noChangeArrowheads="1"/>
          </p:cNvSpPr>
          <p:nvPr/>
        </p:nvSpPr>
        <p:spPr bwMode="auto">
          <a:xfrm>
            <a:off x="2360035" y="3937029"/>
            <a:ext cx="990600" cy="274638"/>
          </a:xfrm>
          <a:prstGeom prst="rect">
            <a:avLst/>
          </a:prstGeom>
          <a:noFill/>
          <a:ln w="9525">
            <a:noFill/>
            <a:miter lim="800000"/>
            <a:headEnd/>
            <a:tailEnd/>
          </a:ln>
        </p:spPr>
        <p:txBody>
          <a:bodyPr>
            <a:spAutoFit/>
          </a:bodyPr>
          <a:lstStyle/>
          <a:p>
            <a:pPr algn="ctr">
              <a:spcBef>
                <a:spcPct val="50000"/>
              </a:spcBef>
            </a:pPr>
            <a:r>
              <a:rPr lang="en-US" sz="1200" dirty="0">
                <a:solidFill>
                  <a:schemeClr val="accent1">
                    <a:lumMod val="75000"/>
                  </a:schemeClr>
                </a:solidFill>
              </a:rPr>
              <a:t>SG300-10P</a:t>
            </a:r>
          </a:p>
        </p:txBody>
      </p:sp>
      <p:cxnSp>
        <p:nvCxnSpPr>
          <p:cNvPr id="192" name="Straight Connector 191"/>
          <p:cNvCxnSpPr/>
          <p:nvPr/>
        </p:nvCxnSpPr>
        <p:spPr>
          <a:xfrm>
            <a:off x="3576638" y="2808273"/>
            <a:ext cx="950940" cy="0"/>
          </a:xfrm>
          <a:prstGeom prst="line">
            <a:avLst/>
          </a:prstGeom>
          <a:effectLst>
            <a:outerShdw blurRad="101600" dist="38100" dir="5400000" algn="t"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sp>
        <p:nvSpPr>
          <p:cNvPr id="194" name="Right Bracket 193"/>
          <p:cNvSpPr/>
          <p:nvPr/>
        </p:nvSpPr>
        <p:spPr>
          <a:xfrm>
            <a:off x="3398045" y="2502694"/>
            <a:ext cx="178593" cy="1295399"/>
          </a:xfrm>
          <a:prstGeom prst="rightBracket">
            <a:avLst>
              <a:gd name="adj" fmla="val 0"/>
            </a:avLst>
          </a:prstGeom>
          <a:effectLst>
            <a:outerShdw blurRad="101600" dist="38100" dir="5400000" algn="t"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9" name="Group 128"/>
          <p:cNvGrpSpPr/>
          <p:nvPr/>
        </p:nvGrpSpPr>
        <p:grpSpPr>
          <a:xfrm>
            <a:off x="4211680" y="2240887"/>
            <a:ext cx="1711934" cy="1055370"/>
            <a:chOff x="5314848" y="3389140"/>
            <a:chExt cx="1711934" cy="1055370"/>
          </a:xfrm>
        </p:grpSpPr>
        <p:grpSp>
          <p:nvGrpSpPr>
            <p:cNvPr id="102" name="Group 7"/>
            <p:cNvGrpSpPr>
              <a:grpSpLocks/>
            </p:cNvGrpSpPr>
            <p:nvPr/>
          </p:nvGrpSpPr>
          <p:grpSpPr bwMode="auto">
            <a:xfrm>
              <a:off x="5643130" y="3389140"/>
              <a:ext cx="1055370" cy="1055370"/>
              <a:chOff x="2338" y="1816"/>
              <a:chExt cx="664" cy="664"/>
            </a:xfrm>
            <a:effectLst>
              <a:outerShdw blurRad="63500" dist="38100" dir="2700000" algn="tl" rotWithShape="0">
                <a:prstClr val="black">
                  <a:alpha val="60000"/>
                </a:prstClr>
              </a:outerShdw>
            </a:effectLst>
          </p:grpSpPr>
          <p:sp>
            <p:nvSpPr>
              <p:cNvPr id="104" name="Oval 8"/>
              <p:cNvSpPr>
                <a:spLocks noChangeArrowheads="1"/>
              </p:cNvSpPr>
              <p:nvPr/>
            </p:nvSpPr>
            <p:spPr bwMode="auto">
              <a:xfrm>
                <a:off x="2338" y="1816"/>
                <a:ext cx="664" cy="664"/>
              </a:xfrm>
              <a:prstGeom prst="ellipse">
                <a:avLst/>
              </a:prstGeom>
              <a:gradFill rotWithShape="1">
                <a:gsLst>
                  <a:gs pos="0">
                    <a:srgbClr val="FFFFFF">
                      <a:alpha val="69000"/>
                    </a:srgbClr>
                  </a:gs>
                  <a:gs pos="100000">
                    <a:srgbClr val="000000">
                      <a:alpha val="0"/>
                    </a:srgbClr>
                  </a:gs>
                </a:gsLst>
                <a:lin ang="5400000" scaled="1"/>
              </a:gradFill>
              <a:ln w="9525" algn="ctr">
                <a:noFill/>
                <a:round/>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05" name="Oval 9"/>
              <p:cNvSpPr>
                <a:spLocks noChangeArrowheads="1"/>
              </p:cNvSpPr>
              <p:nvPr/>
            </p:nvSpPr>
            <p:spPr bwMode="auto">
              <a:xfrm>
                <a:off x="2367" y="1845"/>
                <a:ext cx="606" cy="606"/>
              </a:xfrm>
              <a:prstGeom prst="ellipse">
                <a:avLst/>
              </a:prstGeom>
              <a:gradFill rotWithShape="1">
                <a:gsLst>
                  <a:gs pos="0">
                    <a:srgbClr val="47B0D5">
                      <a:alpha val="75000"/>
                    </a:srgbClr>
                  </a:gs>
                  <a:gs pos="100000">
                    <a:srgbClr val="47B0D5">
                      <a:gamma/>
                      <a:shade val="46275"/>
                      <a:invGamma/>
                      <a:alpha val="75000"/>
                    </a:srgbClr>
                  </a:gs>
                </a:gsLst>
                <a:lin ang="5400000" scaled="1"/>
              </a:gradFill>
              <a:ln w="25400" algn="ctr">
                <a:solidFill>
                  <a:srgbClr val="8E8E95"/>
                </a:solidFill>
                <a:round/>
                <a:headEnd/>
                <a:tailEnd/>
              </a:ln>
              <a:effectLst/>
            </p:spPr>
            <p:txBody>
              <a:bodyPr vert="horz" wrap="square" lIns="82124" tIns="41061" rIns="82124" bIns="41061" numCol="1" anchor="ctr" anchorCtr="0" compatLnSpc="1">
                <a:prstTxWarp prst="textNoShape">
                  <a:avLst/>
                </a:prstTxWarp>
                <a:spAutoFit/>
              </a:bodyPr>
              <a:lstStyle/>
              <a:p>
                <a:endParaRPr lang="en-US"/>
              </a:p>
            </p:txBody>
          </p:sp>
          <p:sp>
            <p:nvSpPr>
              <p:cNvPr id="106" name="Oval 10"/>
              <p:cNvSpPr>
                <a:spLocks noChangeArrowheads="1"/>
              </p:cNvSpPr>
              <p:nvPr/>
            </p:nvSpPr>
            <p:spPr bwMode="auto">
              <a:xfrm rot="10800000">
                <a:off x="2390" y="1868"/>
                <a:ext cx="560" cy="560"/>
              </a:xfrm>
              <a:prstGeom prst="ellipse">
                <a:avLst/>
              </a:prstGeom>
              <a:gradFill rotWithShape="1">
                <a:gsLst>
                  <a:gs pos="0">
                    <a:schemeClr val="bg2">
                      <a:alpha val="35001"/>
                    </a:schemeClr>
                  </a:gs>
                  <a:gs pos="100000">
                    <a:schemeClr val="bg1">
                      <a:alpha val="0"/>
                    </a:schemeClr>
                  </a:gs>
                </a:gsLst>
                <a:lin ang="5400000" scaled="1"/>
              </a:gradFill>
              <a:ln w="9525" algn="ctr">
                <a:noFill/>
                <a:round/>
                <a:headEnd/>
                <a:tailEnd/>
              </a:ln>
              <a:effectLst/>
            </p:spPr>
            <p:txBody>
              <a:bodyPr rot="10800000" vert="horz" wrap="none" lIns="73025" tIns="36511" rIns="73025" bIns="36511" numCol="1" anchor="ctr" anchorCtr="0" compatLnSpc="1">
                <a:prstTxWarp prst="textNoShape">
                  <a:avLst/>
                </a:prstTxWarp>
              </a:bodyPr>
              <a:lstStyle/>
              <a:p>
                <a:endParaRPr lang="en-US"/>
              </a:p>
            </p:txBody>
          </p:sp>
        </p:grpSp>
        <p:pic>
          <p:nvPicPr>
            <p:cNvPr id="26648" name="Picture 55" descr="SRW248G4"/>
            <p:cNvPicPr>
              <a:picLocks noChangeAspect="1" noChangeArrowheads="1"/>
            </p:cNvPicPr>
            <p:nvPr/>
          </p:nvPicPr>
          <p:blipFill>
            <a:blip r:embed="rId10" cstate="print"/>
            <a:srcRect/>
            <a:stretch>
              <a:fillRect/>
            </a:stretch>
          </p:blipFill>
          <p:spPr bwMode="auto">
            <a:xfrm>
              <a:off x="5314848" y="3848793"/>
              <a:ext cx="1711934" cy="355166"/>
            </a:xfrm>
            <a:prstGeom prst="rect">
              <a:avLst/>
            </a:prstGeom>
            <a:effectLst>
              <a:outerShdw blurRad="101600" dist="38100" dir="5400000" algn="t" rotWithShape="0">
                <a:prstClr val="black">
                  <a:alpha val="60000"/>
                </a:prstClr>
              </a:outerShdw>
            </a:effectLst>
          </p:spPr>
        </p:pic>
        <p:sp>
          <p:nvSpPr>
            <p:cNvPr id="26642" name="Text Box 44"/>
            <p:cNvSpPr txBox="1">
              <a:spLocks noChangeArrowheads="1"/>
            </p:cNvSpPr>
            <p:nvPr/>
          </p:nvSpPr>
          <p:spPr bwMode="auto">
            <a:xfrm>
              <a:off x="5599315" y="3608069"/>
              <a:ext cx="1143000" cy="274638"/>
            </a:xfrm>
            <a:prstGeom prst="rect">
              <a:avLst/>
            </a:prstGeom>
            <a:noFill/>
            <a:ln w="9525">
              <a:noFill/>
              <a:miter lim="800000"/>
              <a:headEnd/>
              <a:tailEnd/>
            </a:ln>
          </p:spPr>
          <p:txBody>
            <a:bodyPr>
              <a:spAutoFit/>
            </a:bodyPr>
            <a:lstStyle/>
            <a:p>
              <a:pPr algn="ctr">
                <a:spcBef>
                  <a:spcPct val="50000"/>
                </a:spcBef>
              </a:pPr>
              <a:r>
                <a:rPr lang="en-US" sz="1200" dirty="0">
                  <a:solidFill>
                    <a:schemeClr val="bg1"/>
                  </a:solidFill>
                </a:rPr>
                <a:t>SG300-28</a:t>
              </a:r>
            </a:p>
          </p:txBody>
        </p:sp>
      </p:grpSp>
      <p:sp>
        <p:nvSpPr>
          <p:cNvPr id="196" name="Oval 44"/>
          <p:cNvSpPr>
            <a:spLocks noChangeArrowheads="1"/>
          </p:cNvSpPr>
          <p:nvPr/>
        </p:nvSpPr>
        <p:spPr bwMode="auto">
          <a:xfrm rot="5400000">
            <a:off x="1516858" y="2042090"/>
            <a:ext cx="118796" cy="118796"/>
          </a:xfrm>
          <a:prstGeom prst="ellipse">
            <a:avLst/>
          </a:prstGeom>
          <a:solidFill>
            <a:schemeClr val="bg1"/>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sp>
        <p:nvSpPr>
          <p:cNvPr id="197" name="Oval 44"/>
          <p:cNvSpPr>
            <a:spLocks noChangeArrowheads="1"/>
          </p:cNvSpPr>
          <p:nvPr/>
        </p:nvSpPr>
        <p:spPr bwMode="auto">
          <a:xfrm rot="5400000">
            <a:off x="1516858" y="2687712"/>
            <a:ext cx="118796" cy="118796"/>
          </a:xfrm>
          <a:prstGeom prst="ellipse">
            <a:avLst/>
          </a:prstGeom>
          <a:solidFill>
            <a:schemeClr val="bg1"/>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sp>
        <p:nvSpPr>
          <p:cNvPr id="198" name="Oval 44"/>
          <p:cNvSpPr>
            <a:spLocks noChangeArrowheads="1"/>
          </p:cNvSpPr>
          <p:nvPr/>
        </p:nvSpPr>
        <p:spPr bwMode="auto">
          <a:xfrm rot="5400000">
            <a:off x="1516858" y="3333334"/>
            <a:ext cx="118796" cy="118796"/>
          </a:xfrm>
          <a:prstGeom prst="ellipse">
            <a:avLst/>
          </a:prstGeom>
          <a:solidFill>
            <a:schemeClr val="bg1"/>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sp>
        <p:nvSpPr>
          <p:cNvPr id="199" name="Oval 44"/>
          <p:cNvSpPr>
            <a:spLocks noChangeArrowheads="1"/>
          </p:cNvSpPr>
          <p:nvPr/>
        </p:nvSpPr>
        <p:spPr bwMode="auto">
          <a:xfrm rot="5400000">
            <a:off x="1516858" y="3978957"/>
            <a:ext cx="118796" cy="118796"/>
          </a:xfrm>
          <a:prstGeom prst="ellipse">
            <a:avLst/>
          </a:prstGeom>
          <a:solidFill>
            <a:schemeClr val="bg1"/>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sp>
        <p:nvSpPr>
          <p:cNvPr id="200" name="Right Bracket 199"/>
          <p:cNvSpPr/>
          <p:nvPr/>
        </p:nvSpPr>
        <p:spPr>
          <a:xfrm>
            <a:off x="1648780" y="3398044"/>
            <a:ext cx="178593" cy="652463"/>
          </a:xfrm>
          <a:prstGeom prst="rightBracket">
            <a:avLst>
              <a:gd name="adj" fmla="val 0"/>
            </a:avLst>
          </a:prstGeom>
          <a:effectLst>
            <a:outerShdw blurRad="101600" dist="38100" dir="5400000" algn="t"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1" name="Right Bracket 200"/>
          <p:cNvSpPr/>
          <p:nvPr/>
        </p:nvSpPr>
        <p:spPr>
          <a:xfrm>
            <a:off x="1648780" y="2100263"/>
            <a:ext cx="178593" cy="652463"/>
          </a:xfrm>
          <a:prstGeom prst="rightBracket">
            <a:avLst>
              <a:gd name="adj" fmla="val 0"/>
            </a:avLst>
          </a:prstGeom>
          <a:effectLst>
            <a:outerShdw blurRad="101600" dist="38100" dir="5400000" algn="t"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2" name="Straight Connector 201"/>
          <p:cNvCxnSpPr/>
          <p:nvPr/>
        </p:nvCxnSpPr>
        <p:spPr>
          <a:xfrm>
            <a:off x="1830388" y="3824273"/>
            <a:ext cx="798512" cy="0"/>
          </a:xfrm>
          <a:prstGeom prst="line">
            <a:avLst/>
          </a:prstGeom>
          <a:effectLst>
            <a:outerShdw blurRad="101600" dist="38100" dir="5400000" algn="t"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1830388" y="2541573"/>
            <a:ext cx="798512" cy="0"/>
          </a:xfrm>
          <a:prstGeom prst="line">
            <a:avLst/>
          </a:prstGeom>
          <a:effectLst>
            <a:outerShdw blurRad="101600" dist="38100" dir="5400000" algn="t"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pic>
        <p:nvPicPr>
          <p:cNvPr id="26650" name="Picture 57" descr="SRW2008P"/>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2407658" y="3627467"/>
            <a:ext cx="838200" cy="349250"/>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207" name="Elbow Connector 206"/>
          <p:cNvCxnSpPr>
            <a:endCxn id="209" idx="6"/>
          </p:cNvCxnSpPr>
          <p:nvPr/>
        </p:nvCxnSpPr>
        <p:spPr>
          <a:xfrm rot="10800000">
            <a:off x="3824156" y="2287300"/>
            <a:ext cx="735938" cy="341603"/>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209" name="Oval 44"/>
          <p:cNvSpPr>
            <a:spLocks noChangeArrowheads="1"/>
          </p:cNvSpPr>
          <p:nvPr/>
        </p:nvSpPr>
        <p:spPr bwMode="auto">
          <a:xfrm rot="5400000">
            <a:off x="3764758" y="2168503"/>
            <a:ext cx="118796" cy="118796"/>
          </a:xfrm>
          <a:prstGeom prst="ellipse">
            <a:avLst/>
          </a:prstGeom>
          <a:solidFill>
            <a:schemeClr val="bg1"/>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cxnSp>
        <p:nvCxnSpPr>
          <p:cNvPr id="215" name="Shape 214"/>
          <p:cNvCxnSpPr>
            <a:endCxn id="216" idx="0"/>
          </p:cNvCxnSpPr>
          <p:nvPr/>
        </p:nvCxnSpPr>
        <p:spPr>
          <a:xfrm rot="5400000">
            <a:off x="2656628" y="2722351"/>
            <a:ext cx="594363" cy="207436"/>
          </a:xfrm>
          <a:prstGeom prst="bentConnector2">
            <a:avLst/>
          </a:prstGeom>
        </p:spPr>
        <p:style>
          <a:lnRef idx="1">
            <a:schemeClr val="accent1"/>
          </a:lnRef>
          <a:fillRef idx="0">
            <a:schemeClr val="accent1"/>
          </a:fillRef>
          <a:effectRef idx="0">
            <a:schemeClr val="accent1"/>
          </a:effectRef>
          <a:fontRef idx="minor">
            <a:schemeClr val="tx1"/>
          </a:fontRef>
        </p:style>
      </p:cxnSp>
      <p:pic>
        <p:nvPicPr>
          <p:cNvPr id="186" name="Picture 57" descr="SRW2008P"/>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2407658" y="2355880"/>
            <a:ext cx="838200" cy="3492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16" name="Oval 44"/>
          <p:cNvSpPr>
            <a:spLocks noChangeArrowheads="1"/>
          </p:cNvSpPr>
          <p:nvPr/>
        </p:nvSpPr>
        <p:spPr bwMode="auto">
          <a:xfrm rot="5400000">
            <a:off x="2731295" y="3063853"/>
            <a:ext cx="118796" cy="118796"/>
          </a:xfrm>
          <a:prstGeom prst="ellipse">
            <a:avLst/>
          </a:prstGeom>
          <a:solidFill>
            <a:schemeClr val="bg1"/>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sp>
        <p:nvSpPr>
          <p:cNvPr id="71" name="Rectangle 70"/>
          <p:cNvSpPr/>
          <p:nvPr/>
        </p:nvSpPr>
        <p:spPr>
          <a:xfrm>
            <a:off x="-98472" y="4726745"/>
            <a:ext cx="9312812" cy="1139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ontent Placeholder 163"/>
          <p:cNvSpPr txBox="1">
            <a:spLocks/>
          </p:cNvSpPr>
          <p:nvPr/>
        </p:nvSpPr>
        <p:spPr>
          <a:xfrm>
            <a:off x="247652" y="4921265"/>
            <a:ext cx="2121475" cy="781396"/>
          </a:xfrm>
          <a:prstGeom prst="rect">
            <a:avLst/>
          </a:prstGeom>
        </p:spPr>
        <p:txBody>
          <a:bodyPr vert="horz" lIns="91440" tIns="45720" rIns="91440" bIns="45720" rtlCol="0">
            <a:noAutofit/>
          </a:bodyPr>
          <a:lstStyle/>
          <a:p>
            <a:pPr marL="171450" lvl="0" indent="-171450">
              <a:lnSpc>
                <a:spcPct val="95000"/>
              </a:lnSpc>
              <a:spcBef>
                <a:spcPts val="1000"/>
              </a:spcBef>
              <a:buClr>
                <a:schemeClr val="accent1"/>
              </a:buClr>
              <a:buFont typeface="Wingdings" pitchFamily="2" charset="2"/>
              <a:buChar char="§"/>
              <a:defRPr/>
            </a:pPr>
            <a:r>
              <a:rPr lang="en-US" sz="1600" dirty="0" smtClean="0"/>
              <a:t>Creates a reliable, small business local-area network  </a:t>
            </a:r>
          </a:p>
        </p:txBody>
      </p:sp>
      <p:sp>
        <p:nvSpPr>
          <p:cNvPr id="127" name="Rectangle 126"/>
          <p:cNvSpPr/>
          <p:nvPr/>
        </p:nvSpPr>
        <p:spPr>
          <a:xfrm>
            <a:off x="2389389" y="4914931"/>
            <a:ext cx="3591099" cy="794064"/>
          </a:xfrm>
          <a:prstGeom prst="rect">
            <a:avLst/>
          </a:prstGeom>
        </p:spPr>
        <p:txBody>
          <a:bodyPr wrap="square">
            <a:spAutoFit/>
          </a:bodyPr>
          <a:lstStyle/>
          <a:p>
            <a:pPr marL="171450" lvl="0" indent="-171450">
              <a:lnSpc>
                <a:spcPct val="95000"/>
              </a:lnSpc>
              <a:spcBef>
                <a:spcPts val="1000"/>
              </a:spcBef>
              <a:buClr>
                <a:srgbClr val="0183B7"/>
              </a:buClr>
              <a:buFont typeface="Wingdings" pitchFamily="2" charset="2"/>
              <a:buChar char="§"/>
              <a:defRPr/>
            </a:pPr>
            <a:r>
              <a:rPr lang="en-US" sz="1600" dirty="0" smtClean="0">
                <a:solidFill>
                  <a:prstClr val="black"/>
                </a:solidFill>
              </a:rPr>
              <a:t>Easily integrates with data, voice, video, wireless, video surveillance, and storage products</a:t>
            </a:r>
          </a:p>
        </p:txBody>
      </p:sp>
      <p:sp>
        <p:nvSpPr>
          <p:cNvPr id="128" name="Rectangle 127"/>
          <p:cNvSpPr/>
          <p:nvPr/>
        </p:nvSpPr>
        <p:spPr>
          <a:xfrm>
            <a:off x="6000750" y="4914931"/>
            <a:ext cx="2835679" cy="794064"/>
          </a:xfrm>
          <a:prstGeom prst="rect">
            <a:avLst/>
          </a:prstGeom>
        </p:spPr>
        <p:txBody>
          <a:bodyPr wrap="square">
            <a:spAutoFit/>
          </a:bodyPr>
          <a:lstStyle/>
          <a:p>
            <a:pPr marL="171450" lvl="0" indent="-171450">
              <a:lnSpc>
                <a:spcPct val="95000"/>
              </a:lnSpc>
              <a:spcBef>
                <a:spcPts val="1000"/>
              </a:spcBef>
              <a:buClr>
                <a:srgbClr val="0183B7"/>
              </a:buClr>
              <a:buFont typeface="Wingdings" pitchFamily="2" charset="2"/>
              <a:buChar char="§"/>
              <a:defRPr/>
            </a:pPr>
            <a:r>
              <a:rPr lang="en-US" sz="1600" dirty="0" smtClean="0">
                <a:solidFill>
                  <a:prstClr val="black"/>
                </a:solidFill>
              </a:rPr>
              <a:t>Easy to use with consistent interface across all Cisco</a:t>
            </a:r>
            <a:r>
              <a:rPr lang="en-US" sz="1600" baseline="30000" dirty="0" smtClean="0">
                <a:solidFill>
                  <a:prstClr val="black"/>
                </a:solidFill>
              </a:rPr>
              <a:t>®</a:t>
            </a:r>
            <a:r>
              <a:rPr lang="en-US" sz="1600" dirty="0" smtClean="0">
                <a:solidFill>
                  <a:prstClr val="black"/>
                </a:solidFill>
              </a:rPr>
              <a:t> Small Business products</a:t>
            </a:r>
          </a:p>
        </p:txBody>
      </p:sp>
    </p:spTree>
    <p:custDataLst>
      <p:tags r:id="rId1"/>
    </p:custData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p:cNvGrpSpPr/>
          <p:nvPr/>
        </p:nvGrpSpPr>
        <p:grpSpPr>
          <a:xfrm>
            <a:off x="-106456" y="-152400"/>
            <a:ext cx="9253749" cy="6682152"/>
            <a:chOff x="-133350" y="-152400"/>
            <a:chExt cx="9253749" cy="6682152"/>
          </a:xfrm>
        </p:grpSpPr>
        <p:pic>
          <p:nvPicPr>
            <p:cNvPr id="29" name="Picture 28" descr="bars.png"/>
            <p:cNvPicPr>
              <a:picLocks noChangeAspect="1"/>
            </p:cNvPicPr>
            <p:nvPr/>
          </p:nvPicPr>
          <p:blipFill>
            <a:blip r:embed="rId3" cstate="email"/>
            <a:srcRect/>
            <a:stretch>
              <a:fillRect/>
            </a:stretch>
          </p:blipFill>
          <p:spPr>
            <a:xfrm>
              <a:off x="-133350" y="2444083"/>
              <a:ext cx="6551629" cy="4085669"/>
            </a:xfrm>
            <a:prstGeom prst="rect">
              <a:avLst/>
            </a:prstGeom>
            <a:noFill/>
            <a:ln>
              <a:noFill/>
            </a:ln>
          </p:spPr>
        </p:pic>
        <p:pic>
          <p:nvPicPr>
            <p:cNvPr id="30" name="Picture 29" descr="bars.png"/>
            <p:cNvPicPr>
              <a:picLocks noChangeAspect="1"/>
            </p:cNvPicPr>
            <p:nvPr/>
          </p:nvPicPr>
          <p:blipFill>
            <a:blip r:embed="rId4" cstate="email"/>
            <a:srcRect/>
            <a:stretch>
              <a:fillRect/>
            </a:stretch>
          </p:blipFill>
          <p:spPr>
            <a:xfrm>
              <a:off x="52599" y="-152400"/>
              <a:ext cx="9067800" cy="6357257"/>
            </a:xfrm>
            <a:prstGeom prst="rect">
              <a:avLst/>
            </a:prstGeom>
            <a:noFill/>
            <a:ln>
              <a:noFill/>
            </a:ln>
          </p:spPr>
        </p:pic>
      </p:grpSp>
      <p:sp>
        <p:nvSpPr>
          <p:cNvPr id="31" name="Content Placeholder 2"/>
          <p:cNvSpPr txBox="1">
            <a:spLocks/>
          </p:cNvSpPr>
          <p:nvPr/>
        </p:nvSpPr>
        <p:spPr>
          <a:xfrm>
            <a:off x="363492" y="1507788"/>
            <a:ext cx="4737114" cy="4637168"/>
          </a:xfrm>
          <a:prstGeom prst="rect">
            <a:avLst/>
          </a:prstGeom>
        </p:spPr>
        <p:txBody>
          <a:bodyPr vert="horz" wrap="square" lIns="91440" tIns="45720" rIns="91440" bIns="45720" rtlCol="0">
            <a:sp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5100" lvl="1" indent="-165100">
              <a:lnSpc>
                <a:spcPct val="80000"/>
              </a:lnSpc>
              <a:spcBef>
                <a:spcPts val="1200"/>
              </a:spcBef>
              <a:buSzPct val="80000"/>
              <a:buFont typeface="Arial" pitchFamily="34" charset="0"/>
              <a:buChar char="•"/>
              <a:defRPr/>
            </a:pPr>
            <a:r>
              <a:rPr lang="en-US" sz="1600" dirty="0">
                <a:solidFill>
                  <a:srgbClr val="4D4D4D"/>
                </a:solidFill>
                <a:latin typeface="+mn-lt"/>
              </a:rPr>
              <a:t>Cisco Configuration Assistant (CCA) </a:t>
            </a:r>
            <a:r>
              <a:rPr lang="en-US" sz="1600" dirty="0" smtClean="0">
                <a:solidFill>
                  <a:srgbClr val="4D4D4D"/>
                </a:solidFill>
                <a:latin typeface="+mn-lt"/>
              </a:rPr>
              <a:t>for</a:t>
            </a:r>
            <a:br>
              <a:rPr lang="en-US" sz="1600" dirty="0" smtClean="0">
                <a:solidFill>
                  <a:srgbClr val="4D4D4D"/>
                </a:solidFill>
                <a:latin typeface="+mn-lt"/>
              </a:rPr>
            </a:br>
            <a:r>
              <a:rPr lang="en-US" sz="1600" dirty="0" smtClean="0">
                <a:solidFill>
                  <a:srgbClr val="4D4D4D"/>
                </a:solidFill>
                <a:latin typeface="+mn-lt"/>
              </a:rPr>
              <a:t>system-wide </a:t>
            </a:r>
            <a:r>
              <a:rPr lang="en-US" sz="1600" dirty="0">
                <a:solidFill>
                  <a:srgbClr val="4D4D4D"/>
                </a:solidFill>
                <a:latin typeface="+mn-lt"/>
              </a:rPr>
              <a:t>deployments</a:t>
            </a:r>
          </a:p>
          <a:p>
            <a:pPr marL="165100" lvl="1" indent="-165100">
              <a:lnSpc>
                <a:spcPct val="80000"/>
              </a:lnSpc>
              <a:spcBef>
                <a:spcPts val="1200"/>
              </a:spcBef>
              <a:buSzPct val="80000"/>
              <a:buFont typeface="Arial" pitchFamily="34" charset="0"/>
              <a:buChar char="•"/>
              <a:defRPr/>
            </a:pPr>
            <a:r>
              <a:rPr lang="en-US" sz="1600" dirty="0">
                <a:solidFill>
                  <a:srgbClr val="4D4D4D"/>
                </a:solidFill>
                <a:latin typeface="+mn-lt"/>
              </a:rPr>
              <a:t>Cisco Discovery Protocol and Cisco </a:t>
            </a:r>
            <a:r>
              <a:rPr lang="en-US" sz="1600" dirty="0" err="1">
                <a:solidFill>
                  <a:srgbClr val="4D4D4D"/>
                </a:solidFill>
                <a:latin typeface="+mn-lt"/>
              </a:rPr>
              <a:t>SmartPorts</a:t>
            </a:r>
            <a:r>
              <a:rPr lang="en-US" sz="1600" dirty="0">
                <a:solidFill>
                  <a:srgbClr val="4D4D4D"/>
                </a:solidFill>
                <a:latin typeface="+mn-lt"/>
              </a:rPr>
              <a:t> for easy management</a:t>
            </a:r>
          </a:p>
          <a:p>
            <a:pPr marL="165100" lvl="1" indent="-165100">
              <a:lnSpc>
                <a:spcPct val="80000"/>
              </a:lnSpc>
              <a:spcBef>
                <a:spcPts val="1200"/>
              </a:spcBef>
              <a:buSzPct val="80000"/>
              <a:buFont typeface="Arial" pitchFamily="34" charset="0"/>
              <a:buChar char="•"/>
              <a:defRPr/>
            </a:pPr>
            <a:r>
              <a:rPr lang="en-US" sz="1600" dirty="0">
                <a:solidFill>
                  <a:srgbClr val="4D4D4D"/>
                </a:solidFill>
                <a:latin typeface="+mn-lt"/>
              </a:rPr>
              <a:t>CLI for text-based configuration for mass deployment</a:t>
            </a:r>
          </a:p>
          <a:p>
            <a:pPr marL="165100" lvl="1" indent="-165100">
              <a:lnSpc>
                <a:spcPct val="80000"/>
              </a:lnSpc>
              <a:spcBef>
                <a:spcPts val="1200"/>
              </a:spcBef>
              <a:buSzPct val="80000"/>
              <a:buFont typeface="Arial" pitchFamily="34" charset="0"/>
              <a:buChar char="•"/>
              <a:defRPr/>
            </a:pPr>
            <a:r>
              <a:rPr lang="en-US" sz="1600" dirty="0">
                <a:solidFill>
                  <a:srgbClr val="4D4D4D"/>
                </a:solidFill>
                <a:latin typeface="+mn-lt"/>
              </a:rPr>
              <a:t>Cisco </a:t>
            </a:r>
            <a:r>
              <a:rPr lang="en-US" sz="1600" dirty="0" err="1">
                <a:solidFill>
                  <a:srgbClr val="4D4D4D"/>
                </a:solidFill>
                <a:latin typeface="+mn-lt"/>
              </a:rPr>
              <a:t>FindIT</a:t>
            </a:r>
            <a:r>
              <a:rPr lang="en-US" sz="1600" dirty="0">
                <a:solidFill>
                  <a:srgbClr val="4D4D4D"/>
                </a:solidFill>
                <a:latin typeface="+mn-lt"/>
              </a:rPr>
              <a:t>/Small Business Toolbar Application</a:t>
            </a:r>
          </a:p>
          <a:p>
            <a:pPr marL="165100" lvl="1" indent="-165100">
              <a:lnSpc>
                <a:spcPct val="80000"/>
              </a:lnSpc>
              <a:spcBef>
                <a:spcPts val="1200"/>
              </a:spcBef>
              <a:buSzPct val="80000"/>
              <a:buFont typeface="Arial" pitchFamily="34" charset="0"/>
              <a:buChar char="•"/>
              <a:defRPr/>
            </a:pPr>
            <a:r>
              <a:rPr lang="en-US" sz="1600" dirty="0">
                <a:solidFill>
                  <a:srgbClr val="4D4D4D"/>
                </a:solidFill>
                <a:latin typeface="+mn-lt"/>
              </a:rPr>
              <a:t>Full integration with </a:t>
            </a:r>
            <a:r>
              <a:rPr lang="en-US" sz="1600" dirty="0" smtClean="0">
                <a:solidFill>
                  <a:srgbClr val="4D4D4D"/>
                </a:solidFill>
                <a:latin typeface="+mn-lt"/>
              </a:rPr>
              <a:t>OnPlus Cloud Manager</a:t>
            </a:r>
          </a:p>
          <a:p>
            <a:pPr marL="165100" lvl="1" indent="-165100">
              <a:lnSpc>
                <a:spcPct val="80000"/>
              </a:lnSpc>
              <a:spcBef>
                <a:spcPts val="1200"/>
              </a:spcBef>
              <a:buSzPct val="80000"/>
              <a:buFont typeface="Arial" pitchFamily="34" charset="0"/>
              <a:buChar char="•"/>
              <a:defRPr/>
            </a:pPr>
            <a:r>
              <a:rPr lang="en-US" sz="1600" dirty="0" smtClean="0">
                <a:solidFill>
                  <a:srgbClr val="4D4D4D"/>
                </a:solidFill>
                <a:latin typeface="+mn-lt"/>
              </a:rPr>
              <a:t>Cisco Prime LMS support</a:t>
            </a:r>
            <a:endParaRPr lang="en-US" sz="1600" dirty="0">
              <a:solidFill>
                <a:srgbClr val="4D4D4D"/>
              </a:solidFill>
              <a:latin typeface="+mn-lt"/>
            </a:endParaRPr>
          </a:p>
          <a:p>
            <a:pPr marL="165100" lvl="1" indent="-165100">
              <a:lnSpc>
                <a:spcPct val="80000"/>
              </a:lnSpc>
              <a:spcBef>
                <a:spcPts val="1200"/>
              </a:spcBef>
              <a:buSzPct val="80000"/>
              <a:buFont typeface="Arial" pitchFamily="34" charset="0"/>
              <a:buChar char="•"/>
              <a:defRPr/>
            </a:pPr>
            <a:r>
              <a:rPr lang="en-US" sz="1600" dirty="0">
                <a:solidFill>
                  <a:srgbClr val="4D4D4D"/>
                </a:solidFill>
                <a:latin typeface="+mn-lt"/>
              </a:rPr>
              <a:t>True stacking to manage multiple switches </a:t>
            </a:r>
            <a:r>
              <a:rPr lang="en-US" sz="1600" dirty="0" smtClean="0">
                <a:solidFill>
                  <a:srgbClr val="4D4D4D"/>
                </a:solidFill>
                <a:latin typeface="+mn-lt"/>
              </a:rPr>
              <a:t>as</a:t>
            </a:r>
            <a:br>
              <a:rPr lang="en-US" sz="1600" dirty="0" smtClean="0">
                <a:solidFill>
                  <a:srgbClr val="4D4D4D"/>
                </a:solidFill>
                <a:latin typeface="+mn-lt"/>
              </a:rPr>
            </a:br>
            <a:r>
              <a:rPr lang="en-US" sz="1600" dirty="0" smtClean="0">
                <a:solidFill>
                  <a:srgbClr val="4D4D4D"/>
                </a:solidFill>
                <a:latin typeface="+mn-lt"/>
              </a:rPr>
              <a:t>a </a:t>
            </a:r>
            <a:r>
              <a:rPr lang="en-US" sz="1600" dirty="0">
                <a:solidFill>
                  <a:srgbClr val="4D4D4D"/>
                </a:solidFill>
                <a:latin typeface="+mn-lt"/>
              </a:rPr>
              <a:t>single unit</a:t>
            </a:r>
          </a:p>
          <a:p>
            <a:pPr marL="165100" lvl="1" indent="-165100">
              <a:lnSpc>
                <a:spcPct val="80000"/>
              </a:lnSpc>
              <a:spcBef>
                <a:spcPts val="1200"/>
              </a:spcBef>
              <a:buSzPct val="80000"/>
              <a:buFont typeface="Arial" pitchFamily="34" charset="0"/>
              <a:buChar char="•"/>
              <a:defRPr/>
            </a:pPr>
            <a:r>
              <a:rPr lang="en-US" sz="1600" dirty="0">
                <a:solidFill>
                  <a:srgbClr val="4D4D4D"/>
                </a:solidFill>
                <a:latin typeface="+mn-lt"/>
              </a:rPr>
              <a:t>Standalone configuration using the embedded Web GUI</a:t>
            </a:r>
          </a:p>
          <a:p>
            <a:pPr marL="165100" lvl="1" indent="-165100">
              <a:lnSpc>
                <a:spcPct val="80000"/>
              </a:lnSpc>
              <a:spcBef>
                <a:spcPts val="1200"/>
              </a:spcBef>
              <a:buSzPct val="80000"/>
              <a:buFont typeface="Arial" pitchFamily="34" charset="0"/>
              <a:buChar char="•"/>
              <a:defRPr/>
            </a:pPr>
            <a:r>
              <a:rPr lang="en-US" sz="1600" dirty="0">
                <a:solidFill>
                  <a:srgbClr val="4D4D4D"/>
                </a:solidFill>
                <a:latin typeface="+mn-lt"/>
              </a:rPr>
              <a:t>Remote monitoring support using SNMP</a:t>
            </a:r>
          </a:p>
          <a:p>
            <a:pPr marL="165100" lvl="1" indent="-165100">
              <a:lnSpc>
                <a:spcPct val="80000"/>
              </a:lnSpc>
              <a:spcBef>
                <a:spcPts val="1200"/>
              </a:spcBef>
              <a:buSzPct val="80000"/>
              <a:buFont typeface="Arial" pitchFamily="34" charset="0"/>
              <a:buChar char="•"/>
              <a:defRPr/>
            </a:pPr>
            <a:r>
              <a:rPr lang="en-US" sz="1600" dirty="0">
                <a:solidFill>
                  <a:srgbClr val="4D4D4D"/>
                </a:solidFill>
                <a:latin typeface="+mn-lt"/>
              </a:rPr>
              <a:t>Menu-based access through console </a:t>
            </a:r>
            <a:r>
              <a:rPr lang="en-US" sz="1600" dirty="0" smtClean="0">
                <a:solidFill>
                  <a:srgbClr val="4D4D4D"/>
                </a:solidFill>
                <a:latin typeface="+mn-lt"/>
              </a:rPr>
              <a:t>for</a:t>
            </a:r>
            <a:br>
              <a:rPr lang="en-US" sz="1600" dirty="0" smtClean="0">
                <a:solidFill>
                  <a:srgbClr val="4D4D4D"/>
                </a:solidFill>
                <a:latin typeface="+mn-lt"/>
              </a:rPr>
            </a:br>
            <a:r>
              <a:rPr lang="en-US" sz="1600" dirty="0" smtClean="0">
                <a:solidFill>
                  <a:srgbClr val="4D4D4D"/>
                </a:solidFill>
                <a:latin typeface="+mn-lt"/>
              </a:rPr>
              <a:t>disaster </a:t>
            </a:r>
            <a:r>
              <a:rPr lang="en-US" sz="1600" dirty="0">
                <a:solidFill>
                  <a:srgbClr val="4D4D4D"/>
                </a:solidFill>
                <a:latin typeface="+mn-lt"/>
              </a:rPr>
              <a:t>recovery</a:t>
            </a:r>
          </a:p>
        </p:txBody>
      </p:sp>
      <p:sp>
        <p:nvSpPr>
          <p:cNvPr id="27652" name="Rectangle 2"/>
          <p:cNvSpPr>
            <a:spLocks noGrp="1" noChangeArrowheads="1"/>
          </p:cNvSpPr>
          <p:nvPr>
            <p:ph type="title"/>
          </p:nvPr>
        </p:nvSpPr>
        <p:spPr/>
        <p:txBody>
          <a:bodyPr/>
          <a:lstStyle/>
          <a:p>
            <a:r>
              <a:rPr lang="en-US" dirty="0" smtClean="0"/>
              <a:t>Simplified Configuration</a:t>
            </a:r>
            <a:br>
              <a:rPr lang="en-US" dirty="0" smtClean="0"/>
            </a:br>
            <a:r>
              <a:rPr lang="en-US" dirty="0" smtClean="0"/>
              <a:t>and Common Management</a:t>
            </a:r>
          </a:p>
        </p:txBody>
      </p:sp>
      <p:sp>
        <p:nvSpPr>
          <p:cNvPr id="24" name="Rectangle 4"/>
          <p:cNvSpPr>
            <a:spLocks noChangeArrowheads="1"/>
          </p:cNvSpPr>
          <p:nvPr/>
        </p:nvSpPr>
        <p:spPr bwMode="ltGray">
          <a:xfrm>
            <a:off x="-8346066" y="6868821"/>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25" name="Rectangle 5"/>
          <p:cNvSpPr>
            <a:spLocks noChangeArrowheads="1"/>
          </p:cNvSpPr>
          <p:nvPr/>
        </p:nvSpPr>
        <p:spPr bwMode="ltGray">
          <a:xfrm>
            <a:off x="-833652" y="6867087"/>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grpSp>
        <p:nvGrpSpPr>
          <p:cNvPr id="3" name="Group 3"/>
          <p:cNvGrpSpPr/>
          <p:nvPr/>
        </p:nvGrpSpPr>
        <p:grpSpPr>
          <a:xfrm>
            <a:off x="5131835" y="1055077"/>
            <a:ext cx="3850335" cy="5802923"/>
            <a:chOff x="5479337" y="1444637"/>
            <a:chExt cx="3334884" cy="4446497"/>
          </a:xfrm>
        </p:grpSpPr>
        <p:sp>
          <p:nvSpPr>
            <p:cNvPr id="39" name="Rectangle 38"/>
            <p:cNvSpPr/>
            <p:nvPr/>
          </p:nvSpPr>
          <p:spPr>
            <a:xfrm>
              <a:off x="5479337" y="1444637"/>
              <a:ext cx="3334884" cy="4446497"/>
            </a:xfrm>
            <a:prstGeom prst="rect">
              <a:avLst/>
            </a:prstGeom>
            <a:gradFill flip="none" rotWithShape="1">
              <a:gsLst>
                <a:gs pos="0">
                  <a:schemeClr val="bg1">
                    <a:lumMod val="85000"/>
                    <a:alpha val="0"/>
                  </a:schemeClr>
                </a:gs>
                <a:gs pos="100000">
                  <a:schemeClr val="bg1">
                    <a:lumMod val="85000"/>
                    <a:shade val="100000"/>
                    <a:satMod val="115000"/>
                    <a:alpha val="20000"/>
                  </a:schemeClr>
                </a:gs>
              </a:gsLst>
              <a:lin ang="162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 name="Rectangle 39"/>
            <p:cNvSpPr/>
            <p:nvPr/>
          </p:nvSpPr>
          <p:spPr>
            <a:xfrm>
              <a:off x="5630923" y="1444637"/>
              <a:ext cx="3031713" cy="4446497"/>
            </a:xfrm>
            <a:prstGeom prst="rect">
              <a:avLst/>
            </a:prstGeom>
            <a:gradFill flip="none" rotWithShape="1">
              <a:gsLst>
                <a:gs pos="0">
                  <a:schemeClr val="bg1">
                    <a:lumMod val="85000"/>
                    <a:alpha val="0"/>
                  </a:schemeClr>
                </a:gs>
                <a:gs pos="100000">
                  <a:schemeClr val="tx1">
                    <a:alpha val="20000"/>
                  </a:schemeClr>
                </a:gs>
              </a:gsLst>
              <a:lin ang="54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2" name="Rectangle 41"/>
            <p:cNvSpPr/>
            <p:nvPr/>
          </p:nvSpPr>
          <p:spPr>
            <a:xfrm>
              <a:off x="5768728" y="1646750"/>
              <a:ext cx="2756103" cy="4042270"/>
            </a:xfrm>
            <a:prstGeom prst="rect">
              <a:avLst/>
            </a:prstGeom>
            <a:solidFill>
              <a:schemeClr val="bg1"/>
            </a:solidFill>
            <a:ln w="12700">
              <a:solidFill>
                <a:schemeClr val="bg1">
                  <a:lumMod val="65000"/>
                </a:schemeClr>
              </a:solid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pic>
        <p:nvPicPr>
          <p:cNvPr id="51" name="Picture 2"/>
          <p:cNvPicPr>
            <a:picLocks noChangeAspect="1" noChangeArrowheads="1"/>
          </p:cNvPicPr>
          <p:nvPr/>
        </p:nvPicPr>
        <p:blipFill>
          <a:blip r:embed="rId5" cstate="print"/>
          <a:srcRect/>
          <a:stretch>
            <a:fillRect/>
          </a:stretch>
        </p:blipFill>
        <p:spPr bwMode="auto">
          <a:xfrm>
            <a:off x="5650971" y="1345044"/>
            <a:ext cx="1588404" cy="1222931"/>
          </a:xfrm>
          <a:prstGeom prst="rect">
            <a:avLst/>
          </a:prstGeom>
          <a:noFill/>
          <a:ln w="9525">
            <a:solidFill>
              <a:schemeClr val="bg1">
                <a:lumMod val="75000"/>
              </a:schemeClr>
            </a:solidFill>
            <a:miter lim="800000"/>
            <a:headEnd/>
            <a:tailEnd/>
          </a:ln>
          <a:effectLst>
            <a:outerShdw blurRad="101600" algn="ctr" rotWithShape="0">
              <a:prstClr val="black">
                <a:alpha val="20000"/>
              </a:prstClr>
            </a:outerShdw>
          </a:effectLst>
        </p:spPr>
      </p:pic>
      <p:pic>
        <p:nvPicPr>
          <p:cNvPr id="54" name="Picture 1"/>
          <p:cNvPicPr>
            <a:picLocks noChangeAspect="1" noChangeArrowheads="1"/>
          </p:cNvPicPr>
          <p:nvPr/>
        </p:nvPicPr>
        <p:blipFill>
          <a:blip r:embed="rId6" cstate="print"/>
          <a:srcRect/>
          <a:stretch>
            <a:fillRect/>
          </a:stretch>
        </p:blipFill>
        <p:spPr bwMode="auto">
          <a:xfrm>
            <a:off x="6575800" y="1821125"/>
            <a:ext cx="1918850" cy="1153916"/>
          </a:xfrm>
          <a:prstGeom prst="rect">
            <a:avLst/>
          </a:prstGeom>
          <a:noFill/>
          <a:ln w="9525">
            <a:solidFill>
              <a:schemeClr val="bg1">
                <a:lumMod val="75000"/>
              </a:schemeClr>
            </a:solidFill>
            <a:miter lim="800000"/>
            <a:headEnd/>
            <a:tailEnd/>
          </a:ln>
          <a:effectLst>
            <a:outerShdw blurRad="101600" algn="ctr" rotWithShape="0">
              <a:prstClr val="black">
                <a:alpha val="20000"/>
              </a:prstClr>
            </a:outerShdw>
          </a:effectLst>
        </p:spPr>
      </p:pic>
      <p:pic>
        <p:nvPicPr>
          <p:cNvPr id="55" name="Picture 2" descr="http://http.cdnlayer.com/itke/blogs.dir/19/files/2009/03/lansurveyor.jpg"/>
          <p:cNvPicPr>
            <a:picLocks noChangeAspect="1" noChangeArrowheads="1"/>
          </p:cNvPicPr>
          <p:nvPr/>
        </p:nvPicPr>
        <p:blipFill>
          <a:blip r:embed="rId7" cstate="print"/>
          <a:srcRect l="16856"/>
          <a:stretch>
            <a:fillRect/>
          </a:stretch>
        </p:blipFill>
        <p:spPr bwMode="auto">
          <a:xfrm>
            <a:off x="6091388" y="2434220"/>
            <a:ext cx="1307846" cy="1207332"/>
          </a:xfrm>
          <a:prstGeom prst="rect">
            <a:avLst/>
          </a:prstGeom>
          <a:noFill/>
          <a:ln w="9525">
            <a:solidFill>
              <a:schemeClr val="bg1">
                <a:lumMod val="75000"/>
              </a:schemeClr>
            </a:solidFill>
            <a:miter lim="800000"/>
            <a:headEnd/>
            <a:tailEnd/>
          </a:ln>
          <a:effectLst>
            <a:outerShdw blurRad="101600" algn="ctr" rotWithShape="0">
              <a:prstClr val="black">
                <a:alpha val="20000"/>
              </a:prstClr>
            </a:outerShdw>
          </a:effectLst>
        </p:spPr>
      </p:pic>
      <p:pic>
        <p:nvPicPr>
          <p:cNvPr id="56" name="Picture 2"/>
          <p:cNvPicPr>
            <a:picLocks noChangeAspect="1" noChangeArrowheads="1"/>
          </p:cNvPicPr>
          <p:nvPr/>
        </p:nvPicPr>
        <p:blipFill>
          <a:blip r:embed="rId8" cstate="print"/>
          <a:srcRect/>
          <a:stretch>
            <a:fillRect/>
          </a:stretch>
        </p:blipFill>
        <p:spPr bwMode="auto">
          <a:xfrm>
            <a:off x="5644687" y="3477452"/>
            <a:ext cx="2201248" cy="1112141"/>
          </a:xfrm>
          <a:prstGeom prst="rect">
            <a:avLst/>
          </a:prstGeom>
          <a:noFill/>
          <a:ln w="9525">
            <a:solidFill>
              <a:schemeClr val="bg1">
                <a:lumMod val="75000"/>
              </a:schemeClr>
            </a:solidFill>
            <a:miter lim="800000"/>
            <a:headEnd/>
            <a:tailEnd/>
          </a:ln>
          <a:effectLst>
            <a:outerShdw blurRad="101600" algn="ctr" rotWithShape="0">
              <a:prstClr val="black">
                <a:alpha val="20000"/>
              </a:prstClr>
            </a:outerShdw>
          </a:effectLst>
        </p:spPr>
      </p:pic>
      <p:pic>
        <p:nvPicPr>
          <p:cNvPr id="57" name="Picture 4"/>
          <p:cNvPicPr>
            <a:picLocks noChangeAspect="1"/>
          </p:cNvPicPr>
          <p:nvPr/>
        </p:nvPicPr>
        <p:blipFill>
          <a:blip r:embed="rId9" cstate="print"/>
          <a:srcRect/>
          <a:stretch>
            <a:fillRect/>
          </a:stretch>
        </p:blipFill>
        <p:spPr bwMode="auto">
          <a:xfrm>
            <a:off x="6956329" y="3902806"/>
            <a:ext cx="1575643" cy="1228421"/>
          </a:xfrm>
          <a:prstGeom prst="rect">
            <a:avLst/>
          </a:prstGeom>
          <a:noFill/>
          <a:ln w="9525">
            <a:solidFill>
              <a:schemeClr val="bg1">
                <a:lumMod val="75000"/>
              </a:schemeClr>
            </a:solidFill>
            <a:miter lim="800000"/>
            <a:headEnd/>
            <a:tailEnd/>
          </a:ln>
          <a:effectLst>
            <a:outerShdw blurRad="101600" algn="ctr" rotWithShape="0">
              <a:prstClr val="black">
                <a:alpha val="20000"/>
              </a:prstClr>
            </a:outerShdw>
          </a:effectLst>
        </p:spPr>
      </p:pic>
      <p:sp>
        <p:nvSpPr>
          <p:cNvPr id="58" name="Text Box 7"/>
          <p:cNvSpPr txBox="1">
            <a:spLocks noChangeArrowheads="1"/>
          </p:cNvSpPr>
          <p:nvPr/>
        </p:nvSpPr>
        <p:spPr bwMode="auto">
          <a:xfrm>
            <a:off x="7264581" y="1294313"/>
            <a:ext cx="1006916" cy="359923"/>
          </a:xfrm>
          <a:prstGeom prst="rect">
            <a:avLst/>
          </a:prstGeom>
          <a:noFill/>
          <a:ln w="28575" algn="ctr">
            <a:noFill/>
            <a:miter lim="800000"/>
            <a:headEnd/>
            <a:tailEnd/>
          </a:ln>
        </p:spPr>
        <p:txBody>
          <a:bodyPr wrap="square" lIns="82124" tIns="41061" rIns="82124" bIns="41061">
            <a:spAutoFit/>
          </a:bodyPr>
          <a:lstStyle/>
          <a:p>
            <a:pPr defTabSz="814388" eaLnBrk="0" fontAlgn="base" hangingPunct="0">
              <a:lnSpc>
                <a:spcPct val="90000"/>
              </a:lnSpc>
              <a:spcBef>
                <a:spcPct val="0"/>
              </a:spcBef>
              <a:spcAft>
                <a:spcPct val="0"/>
              </a:spcAft>
            </a:pPr>
            <a:r>
              <a:rPr lang="en-US" sz="1000" dirty="0" smtClean="0">
                <a:solidFill>
                  <a:schemeClr val="tx1">
                    <a:lumMod val="75000"/>
                  </a:schemeClr>
                </a:solidFill>
              </a:rPr>
              <a:t>Web</a:t>
            </a:r>
            <a:br>
              <a:rPr lang="en-US" sz="1000" dirty="0" smtClean="0">
                <a:solidFill>
                  <a:schemeClr val="tx1">
                    <a:lumMod val="75000"/>
                  </a:schemeClr>
                </a:solidFill>
              </a:rPr>
            </a:br>
            <a:r>
              <a:rPr lang="en-US" sz="1000" dirty="0" smtClean="0">
                <a:solidFill>
                  <a:schemeClr val="tx1">
                    <a:lumMod val="75000"/>
                  </a:schemeClr>
                </a:solidFill>
              </a:rPr>
              <a:t>GUI</a:t>
            </a:r>
          </a:p>
        </p:txBody>
      </p:sp>
      <p:sp>
        <p:nvSpPr>
          <p:cNvPr id="59" name="Text Box 8"/>
          <p:cNvSpPr txBox="1">
            <a:spLocks noChangeArrowheads="1"/>
          </p:cNvSpPr>
          <p:nvPr/>
        </p:nvSpPr>
        <p:spPr bwMode="auto">
          <a:xfrm>
            <a:off x="7951380" y="1507502"/>
            <a:ext cx="597060" cy="221423"/>
          </a:xfrm>
          <a:prstGeom prst="rect">
            <a:avLst/>
          </a:prstGeom>
          <a:noFill/>
          <a:ln w="28575" algn="ctr">
            <a:noFill/>
            <a:miter lim="800000"/>
            <a:headEnd/>
            <a:tailEnd/>
          </a:ln>
        </p:spPr>
        <p:txBody>
          <a:bodyPr wrap="square" lIns="82124" tIns="41061" rIns="82124" bIns="41061">
            <a:spAutoFit/>
          </a:bodyPr>
          <a:lstStyle/>
          <a:p>
            <a:pPr algn="r" defTabSz="814388" eaLnBrk="0" fontAlgn="base" hangingPunct="0">
              <a:lnSpc>
                <a:spcPct val="90000"/>
              </a:lnSpc>
              <a:spcBef>
                <a:spcPct val="0"/>
              </a:spcBef>
              <a:spcAft>
                <a:spcPct val="0"/>
              </a:spcAft>
            </a:pPr>
            <a:r>
              <a:rPr lang="en-US" sz="1000" dirty="0" err="1" smtClean="0">
                <a:solidFill>
                  <a:schemeClr val="tx1">
                    <a:lumMod val="75000"/>
                  </a:schemeClr>
                </a:solidFill>
              </a:rPr>
              <a:t>CCA</a:t>
            </a:r>
            <a:endParaRPr lang="en-US" sz="1000" dirty="0" smtClean="0">
              <a:solidFill>
                <a:schemeClr val="tx1">
                  <a:lumMod val="75000"/>
                </a:schemeClr>
              </a:solidFill>
            </a:endParaRPr>
          </a:p>
        </p:txBody>
      </p:sp>
      <p:sp>
        <p:nvSpPr>
          <p:cNvPr id="60" name="Text Box 9"/>
          <p:cNvSpPr txBox="1">
            <a:spLocks noChangeArrowheads="1"/>
          </p:cNvSpPr>
          <p:nvPr/>
        </p:nvSpPr>
        <p:spPr bwMode="auto">
          <a:xfrm>
            <a:off x="5471279" y="3290046"/>
            <a:ext cx="678826" cy="221423"/>
          </a:xfrm>
          <a:prstGeom prst="rect">
            <a:avLst/>
          </a:prstGeom>
          <a:noFill/>
          <a:ln w="28575" algn="ctr">
            <a:noFill/>
            <a:miter lim="800000"/>
            <a:headEnd/>
            <a:tailEnd/>
          </a:ln>
        </p:spPr>
        <p:txBody>
          <a:bodyPr wrap="square" lIns="82124" tIns="41061" rIns="82124" bIns="41061">
            <a:spAutoFit/>
          </a:bodyPr>
          <a:lstStyle/>
          <a:p>
            <a:pPr algn="ctr" defTabSz="814388" eaLnBrk="0" fontAlgn="base" hangingPunct="0">
              <a:lnSpc>
                <a:spcPct val="90000"/>
              </a:lnSpc>
              <a:spcBef>
                <a:spcPct val="0"/>
              </a:spcBef>
              <a:spcAft>
                <a:spcPct val="0"/>
              </a:spcAft>
            </a:pPr>
            <a:r>
              <a:rPr lang="en-US" sz="1000" dirty="0" smtClean="0">
                <a:solidFill>
                  <a:schemeClr val="tx1">
                    <a:lumMod val="75000"/>
                  </a:schemeClr>
                </a:solidFill>
              </a:rPr>
              <a:t>CLI</a:t>
            </a:r>
          </a:p>
        </p:txBody>
      </p:sp>
      <p:sp>
        <p:nvSpPr>
          <p:cNvPr id="61" name="Text Box 9"/>
          <p:cNvSpPr txBox="1">
            <a:spLocks noChangeArrowheads="1"/>
          </p:cNvSpPr>
          <p:nvPr/>
        </p:nvSpPr>
        <p:spPr bwMode="auto">
          <a:xfrm>
            <a:off x="7778210" y="3698477"/>
            <a:ext cx="746139" cy="221423"/>
          </a:xfrm>
          <a:prstGeom prst="rect">
            <a:avLst/>
          </a:prstGeom>
          <a:noFill/>
          <a:ln w="28575" algn="ctr">
            <a:noFill/>
            <a:miter lim="800000"/>
            <a:headEnd/>
            <a:tailEnd/>
          </a:ln>
        </p:spPr>
        <p:txBody>
          <a:bodyPr wrap="square" lIns="82124" tIns="41061" rIns="82124" bIns="41061">
            <a:spAutoFit/>
          </a:bodyPr>
          <a:lstStyle/>
          <a:p>
            <a:pPr algn="r" defTabSz="814388" eaLnBrk="0" fontAlgn="base" hangingPunct="0">
              <a:lnSpc>
                <a:spcPct val="90000"/>
              </a:lnSpc>
              <a:spcBef>
                <a:spcPct val="0"/>
              </a:spcBef>
              <a:spcAft>
                <a:spcPct val="0"/>
              </a:spcAft>
            </a:pPr>
            <a:r>
              <a:rPr lang="en-US" sz="1000" dirty="0" err="1" smtClean="0">
                <a:solidFill>
                  <a:schemeClr val="tx1">
                    <a:lumMod val="75000"/>
                  </a:schemeClr>
                </a:solidFill>
              </a:rPr>
              <a:t>FindIT</a:t>
            </a:r>
            <a:endParaRPr lang="en-US" sz="1000" dirty="0" smtClean="0">
              <a:solidFill>
                <a:schemeClr val="tx1">
                  <a:lumMod val="75000"/>
                </a:schemeClr>
              </a:solidFill>
            </a:endParaRPr>
          </a:p>
        </p:txBody>
      </p:sp>
      <p:sp>
        <p:nvSpPr>
          <p:cNvPr id="62" name="Text Box 9"/>
          <p:cNvSpPr txBox="1">
            <a:spLocks noChangeArrowheads="1"/>
          </p:cNvSpPr>
          <p:nvPr/>
        </p:nvSpPr>
        <p:spPr bwMode="auto">
          <a:xfrm>
            <a:off x="7422103" y="3047582"/>
            <a:ext cx="1325913" cy="359923"/>
          </a:xfrm>
          <a:prstGeom prst="rect">
            <a:avLst/>
          </a:prstGeom>
          <a:noFill/>
          <a:ln w="28575" algn="ctr">
            <a:noFill/>
            <a:miter lim="800000"/>
            <a:headEnd/>
            <a:tailEnd/>
          </a:ln>
        </p:spPr>
        <p:txBody>
          <a:bodyPr wrap="square" lIns="82124" tIns="41061" rIns="82124" bIns="41061">
            <a:spAutoFit/>
          </a:bodyPr>
          <a:lstStyle/>
          <a:p>
            <a:pPr defTabSz="814388" eaLnBrk="0" fontAlgn="base" hangingPunct="0">
              <a:lnSpc>
                <a:spcPct val="90000"/>
              </a:lnSpc>
              <a:spcBef>
                <a:spcPct val="0"/>
              </a:spcBef>
              <a:spcAft>
                <a:spcPct val="0"/>
              </a:spcAft>
            </a:pPr>
            <a:r>
              <a:rPr lang="en-US" sz="1000" dirty="0" smtClean="0">
                <a:solidFill>
                  <a:schemeClr val="tx1">
                    <a:lumMod val="75000"/>
                  </a:schemeClr>
                </a:solidFill>
              </a:rPr>
              <a:t>SNMP Mgmt</a:t>
            </a:r>
          </a:p>
          <a:p>
            <a:pPr defTabSz="814388" eaLnBrk="0" fontAlgn="base" hangingPunct="0">
              <a:lnSpc>
                <a:spcPct val="90000"/>
              </a:lnSpc>
              <a:spcBef>
                <a:spcPct val="0"/>
              </a:spcBef>
              <a:spcAft>
                <a:spcPct val="0"/>
              </a:spcAft>
            </a:pPr>
            <a:r>
              <a:rPr lang="en-US" sz="1000" dirty="0" smtClean="0">
                <a:solidFill>
                  <a:schemeClr val="tx1">
                    <a:lumMod val="75000"/>
                  </a:schemeClr>
                </a:solidFill>
              </a:rPr>
              <a:t>Platform</a:t>
            </a:r>
          </a:p>
        </p:txBody>
      </p:sp>
      <p:cxnSp>
        <p:nvCxnSpPr>
          <p:cNvPr id="6" name="Straight Connector 5"/>
          <p:cNvCxnSpPr/>
          <p:nvPr/>
        </p:nvCxnSpPr>
        <p:spPr>
          <a:xfrm>
            <a:off x="7110792" y="1456344"/>
            <a:ext cx="182373" cy="0"/>
          </a:xfrm>
          <a:prstGeom prst="line">
            <a:avLst/>
          </a:prstGeom>
          <a:ln>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264581" y="3227543"/>
            <a:ext cx="182373" cy="0"/>
          </a:xfrm>
          <a:prstGeom prst="line">
            <a:avLst/>
          </a:prstGeom>
          <a:ln>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8342873" y="1719960"/>
            <a:ext cx="0" cy="171220"/>
          </a:xfrm>
          <a:prstGeom prst="line">
            <a:avLst/>
          </a:prstGeom>
          <a:ln>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pic>
        <p:nvPicPr>
          <p:cNvPr id="33" name="Picture 32" descr="Cisco_Prime_LMS_4.1_HW_Summary.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64200" y="4806473"/>
            <a:ext cx="1805733" cy="1092200"/>
          </a:xfrm>
          <a:prstGeom prst="rect">
            <a:avLst/>
          </a:prstGeom>
        </p:spPr>
      </p:pic>
      <p:sp>
        <p:nvSpPr>
          <p:cNvPr id="34" name="Text Box 9"/>
          <p:cNvSpPr txBox="1">
            <a:spLocks noChangeArrowheads="1"/>
          </p:cNvSpPr>
          <p:nvPr/>
        </p:nvSpPr>
        <p:spPr bwMode="auto">
          <a:xfrm>
            <a:off x="5623678" y="4624523"/>
            <a:ext cx="833783" cy="223988"/>
          </a:xfrm>
          <a:prstGeom prst="rect">
            <a:avLst/>
          </a:prstGeom>
          <a:noFill/>
          <a:ln w="28575" algn="ctr">
            <a:noFill/>
            <a:miter lim="800000"/>
            <a:headEnd/>
            <a:tailEnd/>
          </a:ln>
        </p:spPr>
        <p:txBody>
          <a:bodyPr wrap="square" lIns="82124" tIns="41061" rIns="82124" bIns="41061">
            <a:spAutoFit/>
          </a:bodyPr>
          <a:lstStyle/>
          <a:p>
            <a:pPr algn="ctr" defTabSz="814388" eaLnBrk="0" fontAlgn="base" hangingPunct="0">
              <a:lnSpc>
                <a:spcPct val="90000"/>
              </a:lnSpc>
              <a:spcBef>
                <a:spcPct val="0"/>
              </a:spcBef>
              <a:spcAft>
                <a:spcPct val="0"/>
              </a:spcAft>
            </a:pPr>
            <a:r>
              <a:rPr lang="en-US" sz="1000" dirty="0" smtClean="0">
                <a:solidFill>
                  <a:schemeClr val="tx1">
                    <a:lumMod val="75000"/>
                  </a:schemeClr>
                </a:solidFill>
              </a:rPr>
              <a:t>Prime LMS</a:t>
            </a:r>
          </a:p>
        </p:txBody>
      </p:sp>
      <p:pic>
        <p:nvPicPr>
          <p:cNvPr id="4" name="Picture 3" descr="OnPlusView.jpg.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09070" y="5256242"/>
            <a:ext cx="1429239" cy="1328219"/>
          </a:xfrm>
          <a:prstGeom prst="rect">
            <a:avLst/>
          </a:prstGeom>
        </p:spPr>
      </p:pic>
      <p:sp>
        <p:nvSpPr>
          <p:cNvPr id="35" name="Text Box 9"/>
          <p:cNvSpPr txBox="1">
            <a:spLocks noChangeArrowheads="1"/>
          </p:cNvSpPr>
          <p:nvPr/>
        </p:nvSpPr>
        <p:spPr bwMode="auto">
          <a:xfrm>
            <a:off x="7784071" y="5150185"/>
            <a:ext cx="746139" cy="223988"/>
          </a:xfrm>
          <a:prstGeom prst="rect">
            <a:avLst/>
          </a:prstGeom>
          <a:noFill/>
          <a:ln w="28575" algn="ctr">
            <a:noFill/>
            <a:miter lim="800000"/>
            <a:headEnd/>
            <a:tailEnd/>
          </a:ln>
        </p:spPr>
        <p:txBody>
          <a:bodyPr wrap="square" lIns="82124" tIns="41061" rIns="82124" bIns="41061">
            <a:spAutoFit/>
          </a:bodyPr>
          <a:lstStyle/>
          <a:p>
            <a:pPr algn="r" defTabSz="814388" eaLnBrk="0" fontAlgn="base" hangingPunct="0">
              <a:lnSpc>
                <a:spcPct val="90000"/>
              </a:lnSpc>
              <a:spcBef>
                <a:spcPct val="0"/>
              </a:spcBef>
              <a:spcAft>
                <a:spcPct val="0"/>
              </a:spcAft>
            </a:pPr>
            <a:r>
              <a:rPr lang="en-US" sz="1000" dirty="0" smtClean="0">
                <a:solidFill>
                  <a:schemeClr val="tx1">
                    <a:lumMod val="75000"/>
                  </a:schemeClr>
                </a:solidFill>
              </a:rPr>
              <a:t>OnPlus</a:t>
            </a:r>
          </a:p>
        </p:txBody>
      </p:sp>
    </p:spTree>
    <p:extLst>
      <p:ext uri="{BB962C8B-B14F-4D97-AF65-F5344CB8AC3E}">
        <p14:creationId xmlns:p14="http://schemas.microsoft.com/office/powerpoint/2010/main" val="109196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751" y="139700"/>
            <a:ext cx="7435849" cy="635000"/>
          </a:xfrm>
        </p:spPr>
        <p:txBody>
          <a:bodyPr/>
          <a:lstStyle/>
          <a:p>
            <a:r>
              <a:rPr lang="en-US" dirty="0" smtClean="0"/>
              <a:t>Prime LMS Support</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29043568"/>
              </p:ext>
            </p:extLst>
          </p:nvPr>
        </p:nvGraphicFramePr>
        <p:xfrm>
          <a:off x="541867" y="828039"/>
          <a:ext cx="8122073" cy="5943600"/>
        </p:xfrm>
        <a:graphic>
          <a:graphicData uri="http://schemas.openxmlformats.org/drawingml/2006/table">
            <a:tbl>
              <a:tblPr firstRow="1" bandRow="1">
                <a:tableStyleId>{5C22544A-7EE6-4342-B048-85BDC9FD1C3A}</a:tableStyleId>
              </a:tblPr>
              <a:tblGrid>
                <a:gridCol w="1144258"/>
                <a:gridCol w="1946075"/>
                <a:gridCol w="5031740"/>
              </a:tblGrid>
              <a:tr h="545107">
                <a:tc>
                  <a:txBody>
                    <a:bodyPr/>
                    <a:lstStyle/>
                    <a:p>
                      <a:pPr algn="ctr"/>
                      <a:r>
                        <a:rPr lang="en-US" dirty="0" smtClean="0"/>
                        <a:t>3</a:t>
                      </a:r>
                      <a:r>
                        <a:rPr lang="en-US" baseline="30000" dirty="0" smtClean="0"/>
                        <a:t>rd</a:t>
                      </a:r>
                      <a:r>
                        <a:rPr lang="en-US" dirty="0" smtClean="0"/>
                        <a:t> Party Generic</a:t>
                      </a:r>
                      <a:endParaRPr lang="en-US" dirty="0"/>
                    </a:p>
                  </a:txBody>
                  <a:tcPr/>
                </a:tc>
                <a:tc>
                  <a:txBody>
                    <a:bodyPr/>
                    <a:lstStyle/>
                    <a:p>
                      <a:pPr algn="ctr"/>
                      <a:r>
                        <a:rPr lang="en-US" dirty="0" smtClean="0"/>
                        <a:t>Non-Enterprise Cisco (ESW2/300/500)</a:t>
                      </a:r>
                      <a:endParaRPr lang="en-US" dirty="0"/>
                    </a:p>
                  </a:txBody>
                  <a:tcPr/>
                </a:tc>
                <a:tc>
                  <a:txBody>
                    <a:bodyPr/>
                    <a:lstStyle/>
                    <a:p>
                      <a:pPr algn="ctr"/>
                      <a:r>
                        <a:rPr lang="en-US" dirty="0" smtClean="0"/>
                        <a:t>Cisco Core (IOS devices – Catalyst, WNBU)</a:t>
                      </a:r>
                      <a:endParaRPr lang="en-US" dirty="0"/>
                    </a:p>
                  </a:txBody>
                  <a:tcPr/>
                </a:tc>
              </a:tr>
              <a:tr h="315816">
                <a:tc gridSpan="3">
                  <a:txBody>
                    <a:bodyPr/>
                    <a:lstStyle/>
                    <a:p>
                      <a:pPr algn="ctr"/>
                      <a:r>
                        <a:rPr lang="en-US" sz="1600" dirty="0" smtClean="0"/>
                        <a:t>Discovery/Inventory</a:t>
                      </a:r>
                      <a:endParaRPr lang="en-US" sz="1600" dirty="0"/>
                    </a:p>
                  </a:txBody>
                  <a:tcPr>
                    <a:solidFill>
                      <a:schemeClr val="accent1">
                        <a:lumMod val="20000"/>
                        <a:lumOff val="80000"/>
                      </a:schemeClr>
                    </a:solidFill>
                  </a:tcPr>
                </a:tc>
                <a:tc hMerge="1">
                  <a:txBody>
                    <a:bodyPr/>
                    <a:lstStyle/>
                    <a:p>
                      <a:endParaRPr lang="en-US"/>
                    </a:p>
                  </a:txBody>
                  <a:tcPr/>
                </a:tc>
                <a:tc hMerge="1">
                  <a:txBody>
                    <a:bodyPr/>
                    <a:lstStyle/>
                    <a:p>
                      <a:endParaRPr lang="en-US"/>
                    </a:p>
                  </a:txBody>
                  <a:tcPr/>
                </a:tc>
              </a:tr>
              <a:tr h="315816">
                <a:tc gridSpan="3">
                  <a:txBody>
                    <a:bodyPr/>
                    <a:lstStyle/>
                    <a:p>
                      <a:pPr algn="ctr"/>
                      <a:r>
                        <a:rPr lang="en-US" sz="1600" dirty="0" smtClean="0"/>
                        <a:t>Fault Management</a:t>
                      </a:r>
                      <a:endParaRPr lang="en-US" sz="1600" dirty="0"/>
                    </a:p>
                  </a:txBody>
                  <a:tcPr>
                    <a:solidFill>
                      <a:schemeClr val="accent1">
                        <a:lumMod val="20000"/>
                        <a:lumOff val="80000"/>
                      </a:schemeClr>
                    </a:solidFill>
                  </a:tcPr>
                </a:tc>
                <a:tc hMerge="1">
                  <a:txBody>
                    <a:bodyPr/>
                    <a:lstStyle/>
                    <a:p>
                      <a:endParaRPr lang="en-US"/>
                    </a:p>
                  </a:txBody>
                  <a:tcPr/>
                </a:tc>
                <a:tc hMerge="1">
                  <a:txBody>
                    <a:bodyPr/>
                    <a:lstStyle/>
                    <a:p>
                      <a:endParaRPr lang="en-US"/>
                    </a:p>
                  </a:txBody>
                  <a:tcPr/>
                </a:tc>
              </a:tr>
              <a:tr h="315816">
                <a:tc gridSpan="3">
                  <a:txBody>
                    <a:bodyPr/>
                    <a:lstStyle/>
                    <a:p>
                      <a:pPr algn="ctr"/>
                      <a:r>
                        <a:rPr lang="en-US" sz="1600" dirty="0" smtClean="0"/>
                        <a:t>MIB Compiler</a:t>
                      </a:r>
                      <a:r>
                        <a:rPr lang="en-US" sz="1600" baseline="0" dirty="0" smtClean="0"/>
                        <a:t> (read-only)</a:t>
                      </a:r>
                      <a:endParaRPr lang="en-US" sz="1600" dirty="0"/>
                    </a:p>
                  </a:txBody>
                  <a:tcPr>
                    <a:lnB w="12700" cmpd="sng">
                      <a:noFill/>
                    </a:lnB>
                    <a:solidFill>
                      <a:schemeClr val="accent1">
                        <a:lumMod val="20000"/>
                        <a:lumOff val="80000"/>
                      </a:schemeClr>
                    </a:solidFill>
                  </a:tcPr>
                </a:tc>
                <a:tc hMerge="1">
                  <a:txBody>
                    <a:bodyPr/>
                    <a:lstStyle/>
                    <a:p>
                      <a:endParaRPr lang="en-US"/>
                    </a:p>
                  </a:txBody>
                  <a:tcPr/>
                </a:tc>
                <a:tc hMerge="1">
                  <a:txBody>
                    <a:bodyPr/>
                    <a:lstStyle/>
                    <a:p>
                      <a:endParaRPr lang="en-US"/>
                    </a:p>
                  </a:txBody>
                  <a:tcPr/>
                </a:tc>
              </a:tr>
              <a:tr h="315816">
                <a:tc>
                  <a:txBody>
                    <a:bodyPr/>
                    <a:lstStyle/>
                    <a:p>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r>
                        <a:rPr lang="en-US" sz="1600" dirty="0" smtClean="0"/>
                        <a:t>Health (uptime, historical report, </a:t>
                      </a:r>
                      <a:r>
                        <a:rPr lang="en-US" sz="1600" dirty="0" err="1" smtClean="0"/>
                        <a:t>etc</a:t>
                      </a:r>
                      <a:r>
                        <a:rPr lang="en-US" sz="1600" dirty="0" smtClean="0"/>
                        <a:t>)</a:t>
                      </a:r>
                      <a:endParaRPr lang="en-US" sz="1600" dirty="0"/>
                    </a:p>
                  </a:txBody>
                  <a:tcPr>
                    <a:lnL w="12700" cmpd="sng">
                      <a:noFill/>
                    </a:lnL>
                    <a:solidFill>
                      <a:schemeClr val="accent1">
                        <a:lumMod val="40000"/>
                        <a:lumOff val="60000"/>
                      </a:schemeClr>
                    </a:solidFill>
                  </a:tcPr>
                </a:tc>
                <a:tc hMerge="1">
                  <a:txBody>
                    <a:bodyPr/>
                    <a:lstStyle/>
                    <a:p>
                      <a:endParaRPr lang="en-US"/>
                    </a:p>
                  </a:txBody>
                  <a:tcPr/>
                </a:tc>
              </a:tr>
              <a:tr h="315816">
                <a:tc>
                  <a:txBody>
                    <a:bodyPr/>
                    <a:lstStyle/>
                    <a:p>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r>
                        <a:rPr lang="en-US" sz="1600" dirty="0" smtClean="0"/>
                        <a:t>Configuration push/archive</a:t>
                      </a:r>
                      <a:endParaRPr lang="en-US" sz="1600" dirty="0"/>
                    </a:p>
                  </a:txBody>
                  <a:tcPr>
                    <a:lnL w="12700" cmpd="sng">
                      <a:noFill/>
                    </a:lnL>
                    <a:solidFill>
                      <a:schemeClr val="accent1">
                        <a:lumMod val="40000"/>
                        <a:lumOff val="60000"/>
                      </a:schemeClr>
                    </a:solidFill>
                  </a:tcPr>
                </a:tc>
                <a:tc hMerge="1">
                  <a:txBody>
                    <a:bodyPr/>
                    <a:lstStyle/>
                    <a:p>
                      <a:endParaRPr lang="en-US"/>
                    </a:p>
                  </a:txBody>
                  <a:tcPr/>
                </a:tc>
              </a:tr>
              <a:tr h="315816">
                <a:tc>
                  <a:txBody>
                    <a:bodyPr/>
                    <a:lstStyle/>
                    <a:p>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r>
                        <a:rPr lang="en-US" sz="1600" dirty="0" smtClean="0"/>
                        <a:t>Image Management</a:t>
                      </a:r>
                      <a:endParaRPr lang="en-US" sz="1600" dirty="0"/>
                    </a:p>
                  </a:txBody>
                  <a:tcPr>
                    <a:lnL w="12700" cmpd="sng">
                      <a:noFill/>
                    </a:lnL>
                    <a:solidFill>
                      <a:schemeClr val="accent1">
                        <a:lumMod val="40000"/>
                        <a:lumOff val="60000"/>
                      </a:schemeClr>
                    </a:solidFill>
                  </a:tcPr>
                </a:tc>
                <a:tc hMerge="1">
                  <a:txBody>
                    <a:bodyPr/>
                    <a:lstStyle/>
                    <a:p>
                      <a:endParaRPr lang="en-US"/>
                    </a:p>
                  </a:txBody>
                  <a:tcPr/>
                </a:tc>
              </a:tr>
              <a:tr h="315816">
                <a:tc>
                  <a:txBody>
                    <a:bodyPr/>
                    <a:lstStyle/>
                    <a:p>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r>
                        <a:rPr lang="en-US" sz="1600" dirty="0" smtClean="0"/>
                        <a:t>Lifecycle Management</a:t>
                      </a:r>
                      <a:r>
                        <a:rPr lang="en-US" sz="1600" baseline="0" dirty="0" smtClean="0"/>
                        <a:t> (EOX) and PSIRT reporting (Future)</a:t>
                      </a:r>
                      <a:endParaRPr lang="en-US" sz="1600" dirty="0"/>
                    </a:p>
                  </a:txBody>
                  <a:tcPr>
                    <a:lnL w="12700" cmpd="sng">
                      <a:noFill/>
                    </a:lnL>
                    <a:solidFill>
                      <a:schemeClr val="accent1">
                        <a:lumMod val="40000"/>
                        <a:lumOff val="60000"/>
                      </a:schemeClr>
                    </a:solidFill>
                  </a:tcPr>
                </a:tc>
                <a:tc hMerge="1">
                  <a:txBody>
                    <a:bodyPr/>
                    <a:lstStyle/>
                    <a:p>
                      <a:endParaRPr lang="en-US"/>
                    </a:p>
                  </a:txBody>
                  <a:tcPr/>
                </a:tc>
              </a:tr>
              <a:tr h="315816">
                <a:tc>
                  <a:txBody>
                    <a:bodyPr/>
                    <a:lstStyle/>
                    <a:p>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r>
                        <a:rPr lang="en-US" sz="1600" dirty="0" smtClean="0"/>
                        <a:t>L2 Topology (Future)</a:t>
                      </a:r>
                      <a:endParaRPr lang="en-US" sz="1600" dirty="0"/>
                    </a:p>
                  </a:txBody>
                  <a:tcPr>
                    <a:lnL w="12700" cmpd="sng">
                      <a:noFill/>
                    </a:lnL>
                    <a:solidFill>
                      <a:schemeClr val="accent1">
                        <a:lumMod val="40000"/>
                        <a:lumOff val="60000"/>
                      </a:schemeClr>
                    </a:solidFill>
                  </a:tcPr>
                </a:tc>
                <a:tc hMerge="1">
                  <a:txBody>
                    <a:bodyPr/>
                    <a:lstStyle/>
                    <a:p>
                      <a:endParaRPr lang="en-US"/>
                    </a:p>
                  </a:txBody>
                  <a:tcPr/>
                </a:tc>
              </a:tr>
              <a:tr h="315816">
                <a:tc>
                  <a:txBody>
                    <a:bodyPr/>
                    <a:lstStyle/>
                    <a:p>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r>
                        <a:rPr lang="en-US" sz="1600" dirty="0" err="1" smtClean="0"/>
                        <a:t>CiscoView</a:t>
                      </a:r>
                      <a:r>
                        <a:rPr lang="en-US" sz="1600" dirty="0" smtClean="0"/>
                        <a:t> (Future)</a:t>
                      </a:r>
                      <a:endParaRPr lang="en-US" sz="1600" dirty="0"/>
                    </a:p>
                  </a:txBody>
                  <a:tcPr>
                    <a:lnL w="12700" cmpd="sng">
                      <a:noFill/>
                    </a:lnL>
                    <a:lnB w="12700" cmpd="sng">
                      <a:noFill/>
                    </a:lnB>
                    <a:solidFill>
                      <a:schemeClr val="accent1">
                        <a:lumMod val="40000"/>
                        <a:lumOff val="60000"/>
                      </a:schemeClr>
                    </a:solidFill>
                  </a:tcPr>
                </a:tc>
                <a:tc hMerge="1">
                  <a:txBody>
                    <a:bodyPr/>
                    <a:lstStyle/>
                    <a:p>
                      <a:endParaRPr lang="en-US"/>
                    </a:p>
                  </a:txBody>
                  <a:tcPr/>
                </a:tc>
              </a:tr>
              <a:tr h="315816">
                <a:tc>
                  <a:txBody>
                    <a:bodyPr/>
                    <a:lstStyle/>
                    <a:p>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smtClean="0"/>
                        <a:t>BN Services</a:t>
                      </a:r>
                      <a:r>
                        <a:rPr lang="en-US" sz="1600" baseline="0" dirty="0" smtClean="0"/>
                        <a:t> (</a:t>
                      </a:r>
                      <a:r>
                        <a:rPr lang="en-US" sz="1600" baseline="0" dirty="0" err="1" smtClean="0"/>
                        <a:t>Trustsec</a:t>
                      </a:r>
                      <a:r>
                        <a:rPr lang="en-US" sz="1600" baseline="0" dirty="0" smtClean="0"/>
                        <a:t>, </a:t>
                      </a:r>
                      <a:r>
                        <a:rPr lang="en-US" sz="1600" baseline="0" dirty="0" err="1" smtClean="0"/>
                        <a:t>Medianet</a:t>
                      </a:r>
                      <a:r>
                        <a:rPr lang="en-US" sz="1600" baseline="0" dirty="0" smtClean="0"/>
                        <a:t>, </a:t>
                      </a:r>
                      <a:r>
                        <a:rPr lang="en-US" sz="1600" baseline="0" dirty="0" err="1" smtClean="0"/>
                        <a:t>Energywise</a:t>
                      </a:r>
                      <a:r>
                        <a:rPr lang="en-US" sz="1600" baseline="0" dirty="0" smtClean="0"/>
                        <a:t>, </a:t>
                      </a:r>
                      <a:r>
                        <a:rPr lang="en-US" sz="1600" baseline="0" dirty="0" err="1" smtClean="0"/>
                        <a:t>etc</a:t>
                      </a:r>
                      <a:r>
                        <a:rPr lang="en-US" sz="1600" baseline="0" dirty="0" smtClean="0"/>
                        <a:t>)</a:t>
                      </a:r>
                      <a:endParaRPr lang="en-US" sz="1600" dirty="0"/>
                    </a:p>
                  </a:txBody>
                  <a:tcPr>
                    <a:lnL w="12700" cmpd="sng">
                      <a:noFill/>
                    </a:lnL>
                    <a:solidFill>
                      <a:schemeClr val="accent1">
                        <a:lumMod val="60000"/>
                        <a:lumOff val="40000"/>
                      </a:schemeClr>
                    </a:solidFill>
                  </a:tcPr>
                </a:tc>
              </a:tr>
              <a:tr h="315816">
                <a:tc>
                  <a:txBody>
                    <a:bodyPr/>
                    <a:lstStyle/>
                    <a:p>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smtClean="0"/>
                        <a:t>IOS Features – VLAN, stacking, Routing, </a:t>
                      </a:r>
                      <a:r>
                        <a:rPr lang="en-US" sz="1600" dirty="0" err="1" smtClean="0"/>
                        <a:t>etc</a:t>
                      </a:r>
                      <a:endParaRPr lang="en-US" sz="1600" dirty="0"/>
                    </a:p>
                  </a:txBody>
                  <a:tcPr>
                    <a:lnL w="12700" cmpd="sng">
                      <a:noFill/>
                    </a:lnL>
                    <a:solidFill>
                      <a:schemeClr val="accent1">
                        <a:lumMod val="60000"/>
                        <a:lumOff val="40000"/>
                      </a:schemeClr>
                    </a:solidFill>
                  </a:tcPr>
                </a:tc>
              </a:tr>
              <a:tr h="315816">
                <a:tc>
                  <a:txBody>
                    <a:bodyPr/>
                    <a:lstStyle/>
                    <a:p>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smtClean="0"/>
                        <a:t>Full Compliance – PCI, SOX, HIPAA, </a:t>
                      </a:r>
                      <a:r>
                        <a:rPr lang="en-US" sz="1600" dirty="0" err="1" smtClean="0"/>
                        <a:t>etc</a:t>
                      </a:r>
                      <a:endParaRPr lang="en-US" sz="1600" dirty="0"/>
                    </a:p>
                  </a:txBody>
                  <a:tcPr>
                    <a:lnL w="12700" cmpd="sng">
                      <a:noFill/>
                    </a:lnL>
                    <a:solidFill>
                      <a:schemeClr val="accent1">
                        <a:lumMod val="60000"/>
                        <a:lumOff val="40000"/>
                      </a:schemeClr>
                    </a:solidFill>
                  </a:tcPr>
                </a:tc>
              </a:tr>
              <a:tr h="315816">
                <a:tc>
                  <a:txBody>
                    <a:bodyPr/>
                    <a:lstStyle/>
                    <a:p>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smtClean="0"/>
                        <a:t>Assurance – </a:t>
                      </a:r>
                      <a:r>
                        <a:rPr lang="en-US" sz="1600" dirty="0" err="1" smtClean="0"/>
                        <a:t>Netflow</a:t>
                      </a:r>
                      <a:r>
                        <a:rPr lang="en-US" sz="1600" dirty="0" smtClean="0"/>
                        <a:t>, IPSLA, NBAR</a:t>
                      </a:r>
                      <a:endParaRPr lang="en-US" sz="1600" dirty="0"/>
                    </a:p>
                  </a:txBody>
                  <a:tcPr>
                    <a:lnL w="12700" cmpd="sng">
                      <a:noFill/>
                    </a:lnL>
                    <a:solidFill>
                      <a:schemeClr val="accent1">
                        <a:lumMod val="60000"/>
                        <a:lumOff val="40000"/>
                      </a:schemeClr>
                    </a:solidFill>
                  </a:tcPr>
                </a:tc>
              </a:tr>
              <a:tr h="315816">
                <a:tc>
                  <a:txBody>
                    <a:bodyPr/>
                    <a:lstStyle/>
                    <a:p>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smtClean="0"/>
                        <a:t>Best Practice</a:t>
                      </a:r>
                      <a:r>
                        <a:rPr lang="en-US" sz="1600" baseline="0" dirty="0" smtClean="0"/>
                        <a:t> </a:t>
                      </a:r>
                      <a:r>
                        <a:rPr lang="en-US" sz="1600" baseline="0" dirty="0" err="1" smtClean="0"/>
                        <a:t>Config</a:t>
                      </a:r>
                      <a:r>
                        <a:rPr lang="en-US" sz="1600" baseline="0" dirty="0" smtClean="0"/>
                        <a:t> Templates</a:t>
                      </a:r>
                      <a:endParaRPr lang="en-US" sz="1600" dirty="0"/>
                    </a:p>
                  </a:txBody>
                  <a:tcPr>
                    <a:lnL w="12700" cmpd="sng">
                      <a:noFill/>
                    </a:lnL>
                    <a:solidFill>
                      <a:schemeClr val="accent1">
                        <a:lumMod val="60000"/>
                        <a:lumOff val="40000"/>
                      </a:schemeClr>
                    </a:solidFill>
                  </a:tcPr>
                </a:tc>
              </a:tr>
              <a:tr h="315816">
                <a:tc>
                  <a:txBody>
                    <a:bodyPr/>
                    <a:lstStyle/>
                    <a:p>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smtClean="0"/>
                        <a:t>User / Endpoint tracking and Troubleshooting</a:t>
                      </a:r>
                      <a:endParaRPr lang="en-US" sz="1600" dirty="0"/>
                    </a:p>
                  </a:txBody>
                  <a:tcPr>
                    <a:lnL w="12700" cmpd="sng">
                      <a:noFill/>
                    </a:lnL>
                    <a:solidFill>
                      <a:schemeClr val="accent1">
                        <a:lumMod val="60000"/>
                        <a:lumOff val="40000"/>
                      </a:schemeClr>
                    </a:solidFill>
                  </a:tcPr>
                </a:tc>
              </a:tr>
            </a:tbl>
          </a:graphicData>
        </a:graphic>
      </p:graphicFrame>
    </p:spTree>
    <p:extLst>
      <p:ext uri="{BB962C8B-B14F-4D97-AF65-F5344CB8AC3E}">
        <p14:creationId xmlns:p14="http://schemas.microsoft.com/office/powerpoint/2010/main" val="3988373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73"/>
          <p:cNvGrpSpPr/>
          <p:nvPr/>
        </p:nvGrpSpPr>
        <p:grpSpPr>
          <a:xfrm>
            <a:off x="0" y="1364566"/>
            <a:ext cx="9145588" cy="5220874"/>
            <a:chOff x="0" y="1577975"/>
            <a:chExt cx="9145588" cy="4710681"/>
          </a:xfrm>
        </p:grpSpPr>
        <p:sp>
          <p:nvSpPr>
            <p:cNvPr id="21" name="Rectangle 29"/>
            <p:cNvSpPr>
              <a:spLocks noChangeArrowheads="1"/>
            </p:cNvSpPr>
            <p:nvPr/>
          </p:nvSpPr>
          <p:spPr bwMode="auto">
            <a:xfrm>
              <a:off x="0" y="6165549"/>
              <a:ext cx="9144000" cy="123107"/>
            </a:xfrm>
            <a:prstGeom prst="rect">
              <a:avLst/>
            </a:prstGeom>
            <a:gradFill rotWithShape="1">
              <a:gsLst>
                <a:gs pos="0">
                  <a:srgbClr val="000000">
                    <a:alpha val="65000"/>
                  </a:srgbClr>
                </a:gs>
                <a:gs pos="100000">
                  <a:srgbClr val="000000">
                    <a:alpha val="0"/>
                  </a:srgbClr>
                </a:gs>
              </a:gsLst>
              <a:path path="shape">
                <a:fillToRect l="50000" t="50000" r="50000" b="50000"/>
              </a:path>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23" name="Rectangle 60"/>
            <p:cNvSpPr>
              <a:spLocks noChangeArrowheads="1"/>
            </p:cNvSpPr>
            <p:nvPr/>
          </p:nvSpPr>
          <p:spPr bwMode="auto">
            <a:xfrm>
              <a:off x="0" y="1583508"/>
              <a:ext cx="9145588" cy="4629635"/>
            </a:xfrm>
            <a:prstGeom prst="rect">
              <a:avLst/>
            </a:prstGeom>
            <a:solidFill>
              <a:schemeClr val="bg2">
                <a:lumMod val="75000"/>
              </a:schemeClr>
            </a:soli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4" name="Rectangle 60"/>
            <p:cNvSpPr>
              <a:spLocks noChangeArrowheads="1"/>
            </p:cNvSpPr>
            <p:nvPr/>
          </p:nvSpPr>
          <p:spPr bwMode="auto">
            <a:xfrm>
              <a:off x="0" y="1584891"/>
              <a:ext cx="9144000" cy="4629636"/>
            </a:xfrm>
            <a:prstGeom prst="rect">
              <a:avLst/>
            </a:prstGeom>
            <a:gradFill rotWithShape="1">
              <a:gsLst>
                <a:gs pos="0">
                  <a:schemeClr val="bg1">
                    <a:alpha val="5000"/>
                  </a:schemeClr>
                </a:gs>
                <a:gs pos="50000">
                  <a:srgbClr val="E6E6E8">
                    <a:alpha val="95000"/>
                  </a:srgbClr>
                </a:gs>
                <a:gs pos="100000">
                  <a:schemeClr val="bg1">
                    <a:alpha val="5000"/>
                  </a:scheme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smtClean="0">
                <a:latin typeface="Arial" pitchFamily="34" charset="0"/>
              </a:endParaRPr>
            </a:p>
          </p:txBody>
        </p:sp>
        <p:sp>
          <p:nvSpPr>
            <p:cNvPr id="25" name="Line 32"/>
            <p:cNvSpPr>
              <a:spLocks noChangeShapeType="1"/>
            </p:cNvSpPr>
            <p:nvPr/>
          </p:nvSpPr>
          <p:spPr bwMode="auto">
            <a:xfrm>
              <a:off x="0" y="1577975"/>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sp>
          <p:nvSpPr>
            <p:cNvPr id="27" name="Line 33"/>
            <p:cNvSpPr>
              <a:spLocks noChangeShapeType="1"/>
            </p:cNvSpPr>
            <p:nvPr/>
          </p:nvSpPr>
          <p:spPr bwMode="auto">
            <a:xfrm>
              <a:off x="0" y="6207610"/>
              <a:ext cx="9144000" cy="0"/>
            </a:xfrm>
            <a:prstGeom prst="line">
              <a:avLst/>
            </a:prstGeom>
            <a:noFill/>
            <a:ln w="1905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grpSp>
      <p:sp>
        <p:nvSpPr>
          <p:cNvPr id="28" name="Rectangle 2"/>
          <p:cNvSpPr>
            <a:spLocks noChangeArrowheads="1"/>
          </p:cNvSpPr>
          <p:nvPr/>
        </p:nvSpPr>
        <p:spPr bwMode="auto">
          <a:xfrm rot="-5400000">
            <a:off x="2705314" y="-1206339"/>
            <a:ext cx="3733373" cy="9144002"/>
          </a:xfrm>
          <a:prstGeom prst="rect">
            <a:avLst/>
          </a:prstGeom>
          <a:gradFill flip="none" rotWithShape="1">
            <a:gsLst>
              <a:gs pos="0">
                <a:schemeClr val="bg1"/>
              </a:gs>
              <a:gs pos="100000">
                <a:srgbClr val="0183B7">
                  <a:alpha val="0"/>
                </a:srgbClr>
              </a:gs>
            </a:gsLst>
            <a:lin ang="108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solidFill>
                <a:prstClr val="black"/>
              </a:solidFill>
            </a:endParaRPr>
          </a:p>
        </p:txBody>
      </p:sp>
      <p:sp>
        <p:nvSpPr>
          <p:cNvPr id="26" name="Rectangle 2"/>
          <p:cNvSpPr>
            <a:spLocks noChangeArrowheads="1"/>
          </p:cNvSpPr>
          <p:nvPr/>
        </p:nvSpPr>
        <p:spPr bwMode="auto">
          <a:xfrm rot="-5400000">
            <a:off x="2705314" y="-1093796"/>
            <a:ext cx="3733373" cy="9144001"/>
          </a:xfrm>
          <a:prstGeom prst="rect">
            <a:avLst/>
          </a:prstGeom>
          <a:gradFill flip="none" rotWithShape="1">
            <a:gsLst>
              <a:gs pos="0">
                <a:schemeClr val="bg1"/>
              </a:gs>
              <a:gs pos="100000">
                <a:srgbClr val="0183B7">
                  <a:alpha val="0"/>
                </a:srgbClr>
              </a:gs>
            </a:gsLst>
            <a:lin ang="108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noAutofit/>
          </a:bodyPr>
          <a:lstStyle/>
          <a:p>
            <a:endParaRPr lang="en-US"/>
          </a:p>
        </p:txBody>
      </p:sp>
      <p:sp>
        <p:nvSpPr>
          <p:cNvPr id="29698" name="Title 1"/>
          <p:cNvSpPr>
            <a:spLocks noGrp="1"/>
          </p:cNvSpPr>
          <p:nvPr>
            <p:ph type="title"/>
          </p:nvPr>
        </p:nvSpPr>
        <p:spPr/>
        <p:txBody>
          <a:bodyPr>
            <a:noAutofit/>
          </a:bodyPr>
          <a:lstStyle/>
          <a:p>
            <a:r>
              <a:rPr lang="en-US" dirty="0" smtClean="0"/>
              <a:t>Cisco 300 Series New Features Offer</a:t>
            </a:r>
            <a:br>
              <a:rPr lang="en-US" dirty="0" smtClean="0"/>
            </a:br>
            <a:r>
              <a:rPr lang="en-US" sz="2400" b="0" dirty="0" smtClean="0">
                <a:solidFill>
                  <a:schemeClr val="accent4"/>
                </a:solidFill>
              </a:rPr>
              <a:t>Ease of Use</a:t>
            </a:r>
          </a:p>
        </p:txBody>
      </p:sp>
      <p:sp>
        <p:nvSpPr>
          <p:cNvPr id="29704" name="Content Placeholder 163"/>
          <p:cNvSpPr txBox="1">
            <a:spLocks/>
          </p:cNvSpPr>
          <p:nvPr/>
        </p:nvSpPr>
        <p:spPr bwMode="auto">
          <a:xfrm>
            <a:off x="609601" y="1605722"/>
            <a:ext cx="4384429" cy="4323489"/>
          </a:xfrm>
          <a:prstGeom prst="rect">
            <a:avLst/>
          </a:prstGeom>
          <a:noFill/>
          <a:ln w="9525">
            <a:noFill/>
            <a:miter lim="800000"/>
            <a:headEnd/>
            <a:tailEnd/>
          </a:ln>
        </p:spPr>
        <p:txBody>
          <a:bodyPr>
            <a:noAutofit/>
          </a:bodyPr>
          <a:lstStyle/>
          <a:p>
            <a:pPr marL="171450" indent="-171450">
              <a:lnSpc>
                <a:spcPct val="95000"/>
              </a:lnSpc>
              <a:spcBef>
                <a:spcPts val="800"/>
              </a:spcBef>
              <a:buClr>
                <a:srgbClr val="0183B7"/>
              </a:buClr>
              <a:buFont typeface="Wingdings" pitchFamily="2" charset="2"/>
              <a:buChar char="§"/>
            </a:pPr>
            <a:r>
              <a:rPr lang="en-US" sz="1600" dirty="0"/>
              <a:t>Consistent user interface and product feature set across the entire </a:t>
            </a:r>
            <a:r>
              <a:rPr lang="en-US" sz="1600" dirty="0" smtClean="0"/>
              <a:t>family</a:t>
            </a:r>
            <a:endParaRPr lang="en-US" sz="1600" dirty="0">
              <a:solidFill>
                <a:srgbClr val="000000"/>
              </a:solidFill>
            </a:endParaRPr>
          </a:p>
          <a:p>
            <a:pPr marL="171450" indent="-171450">
              <a:lnSpc>
                <a:spcPct val="95000"/>
              </a:lnSpc>
              <a:spcBef>
                <a:spcPts val="800"/>
              </a:spcBef>
              <a:buClr>
                <a:schemeClr val="accent1"/>
              </a:buClr>
              <a:buFont typeface="Wingdings" pitchFamily="2" charset="2"/>
              <a:buChar char="§"/>
            </a:pPr>
            <a:r>
              <a:rPr lang="en-US" sz="1600" dirty="0"/>
              <a:t>Products localized into seven languages: English, German, French, Spanish, Italian, simplified </a:t>
            </a:r>
            <a:r>
              <a:rPr lang="en-US" sz="1600" dirty="0" smtClean="0"/>
              <a:t>Chinese, </a:t>
            </a:r>
            <a:r>
              <a:rPr lang="en-US" sz="1600" dirty="0"/>
              <a:t>and </a:t>
            </a:r>
            <a:r>
              <a:rPr lang="en-US" sz="1600" dirty="0" smtClean="0"/>
              <a:t>Japanese</a:t>
            </a:r>
            <a:endParaRPr lang="en-US" sz="1600" dirty="0"/>
          </a:p>
          <a:p>
            <a:pPr lvl="1">
              <a:lnSpc>
                <a:spcPct val="95000"/>
              </a:lnSpc>
              <a:spcBef>
                <a:spcPts val="800"/>
              </a:spcBef>
              <a:buClr>
                <a:schemeClr val="accent1"/>
              </a:buClr>
            </a:pPr>
            <a:r>
              <a:rPr lang="en-US" sz="1200" dirty="0"/>
              <a:t>Localized user interface, </a:t>
            </a:r>
            <a:r>
              <a:rPr lang="en-US" sz="1200" dirty="0" smtClean="0"/>
              <a:t>support documentation, help </a:t>
            </a:r>
            <a:r>
              <a:rPr lang="en-US" sz="1200" dirty="0"/>
              <a:t>system, and website and product </a:t>
            </a:r>
            <a:r>
              <a:rPr lang="en-US" sz="1200" dirty="0" smtClean="0"/>
              <a:t>discovery*</a:t>
            </a:r>
            <a:endParaRPr lang="en-US" sz="1200" dirty="0"/>
          </a:p>
          <a:p>
            <a:pPr marL="171450" indent="-171450">
              <a:lnSpc>
                <a:spcPct val="95000"/>
              </a:lnSpc>
              <a:spcBef>
                <a:spcPts val="800"/>
              </a:spcBef>
              <a:buClr>
                <a:schemeClr val="accent1"/>
              </a:buClr>
              <a:buFont typeface="Wingdings" pitchFamily="2" charset="2"/>
              <a:buChar char="§"/>
            </a:pPr>
            <a:r>
              <a:rPr lang="en-US" sz="1600" dirty="0"/>
              <a:t>Standards-based features for easy integration with existing and Cisco</a:t>
            </a:r>
            <a:r>
              <a:rPr lang="en-US" sz="1600" baseline="30000" dirty="0"/>
              <a:t>®</a:t>
            </a:r>
            <a:r>
              <a:rPr lang="en-US" sz="1600" dirty="0"/>
              <a:t> Small Business solutions</a:t>
            </a:r>
          </a:p>
          <a:p>
            <a:pPr marL="171450" indent="-171450">
              <a:lnSpc>
                <a:spcPct val="95000"/>
              </a:lnSpc>
              <a:spcBef>
                <a:spcPts val="800"/>
              </a:spcBef>
              <a:buClr>
                <a:schemeClr val="accent1"/>
              </a:buClr>
              <a:buFont typeface="Wingdings" pitchFamily="2" charset="2"/>
              <a:buChar char="§"/>
            </a:pPr>
            <a:r>
              <a:rPr lang="en-US" sz="1600" dirty="0"/>
              <a:t>Smart Designs and Smart Tips guides </a:t>
            </a:r>
            <a:r>
              <a:rPr lang="en-US" sz="1600" dirty="0" smtClean="0"/>
              <a:t>solution integration</a:t>
            </a:r>
            <a:endParaRPr lang="en-US" sz="1600" dirty="0"/>
          </a:p>
          <a:p>
            <a:pPr marL="171450" indent="-171450">
              <a:lnSpc>
                <a:spcPct val="95000"/>
              </a:lnSpc>
              <a:spcBef>
                <a:spcPts val="800"/>
              </a:spcBef>
              <a:buClr>
                <a:schemeClr val="accent1"/>
              </a:buClr>
              <a:buFont typeface="Wingdings" pitchFamily="2" charset="2"/>
              <a:buChar char="§"/>
            </a:pPr>
            <a:r>
              <a:rPr lang="en-US" sz="1600" dirty="0" err="1"/>
              <a:t>TextView</a:t>
            </a:r>
            <a:r>
              <a:rPr lang="en-US" sz="1600" dirty="0"/>
              <a:t>: </a:t>
            </a:r>
            <a:r>
              <a:rPr lang="en-US" sz="1600" dirty="0" smtClean="0"/>
              <a:t>management </a:t>
            </a:r>
            <a:r>
              <a:rPr lang="en-US" sz="1600" dirty="0"/>
              <a:t>and mass deployment </a:t>
            </a:r>
            <a:endParaRPr lang="en-US" sz="1600" dirty="0" smtClean="0"/>
          </a:p>
          <a:p>
            <a:pPr marL="171450" indent="-171450">
              <a:lnSpc>
                <a:spcPct val="95000"/>
              </a:lnSpc>
              <a:spcBef>
                <a:spcPts val="800"/>
              </a:spcBef>
              <a:buClr>
                <a:schemeClr val="accent1"/>
              </a:buClr>
              <a:buFont typeface="Wingdings" pitchFamily="2" charset="2"/>
              <a:buChar char="§"/>
            </a:pPr>
            <a:r>
              <a:rPr lang="en-US" sz="1600" dirty="0" smtClean="0"/>
              <a:t>Text-based </a:t>
            </a:r>
            <a:r>
              <a:rPr lang="en-US" sz="1600" dirty="0"/>
              <a:t>configuration: </a:t>
            </a:r>
            <a:r>
              <a:rPr lang="en-US" sz="1600" dirty="0" smtClean="0"/>
              <a:t>mass </a:t>
            </a:r>
            <a:r>
              <a:rPr lang="en-US" sz="1600" dirty="0"/>
              <a:t>deployment </a:t>
            </a:r>
            <a:r>
              <a:rPr lang="en-US" sz="1600" dirty="0" smtClean="0"/>
              <a:t/>
            </a:r>
            <a:br>
              <a:rPr lang="en-US" sz="1600" dirty="0" smtClean="0"/>
            </a:br>
            <a:r>
              <a:rPr lang="en-US" sz="1600" dirty="0" smtClean="0"/>
              <a:t>and troubleshooting</a:t>
            </a:r>
            <a:endParaRPr lang="en-US" sz="1600" dirty="0"/>
          </a:p>
        </p:txBody>
      </p:sp>
      <p:sp>
        <p:nvSpPr>
          <p:cNvPr id="29707" name="TextBox 11"/>
          <p:cNvSpPr txBox="1">
            <a:spLocks noChangeArrowheads="1"/>
          </p:cNvSpPr>
          <p:nvPr/>
        </p:nvSpPr>
        <p:spPr bwMode="auto">
          <a:xfrm>
            <a:off x="838200" y="5954741"/>
            <a:ext cx="3534942" cy="430887"/>
          </a:xfrm>
          <a:prstGeom prst="rect">
            <a:avLst/>
          </a:prstGeom>
          <a:noFill/>
          <a:ln w="9525">
            <a:noFill/>
            <a:miter lim="800000"/>
            <a:headEnd/>
            <a:tailEnd/>
          </a:ln>
        </p:spPr>
        <p:txBody>
          <a:bodyPr wrap="square">
            <a:noAutofit/>
          </a:bodyPr>
          <a:lstStyle/>
          <a:p>
            <a:r>
              <a:rPr lang="en-US" sz="1100" dirty="0" smtClean="0"/>
              <a:t>*Industry </a:t>
            </a:r>
            <a:r>
              <a:rPr lang="en-US" sz="1100" dirty="0"/>
              <a:t>first among managed switching </a:t>
            </a:r>
            <a:r>
              <a:rPr lang="en-US" sz="1100" dirty="0" smtClean="0"/>
              <a:t>competition</a:t>
            </a:r>
          </a:p>
        </p:txBody>
      </p:sp>
      <p:grpSp>
        <p:nvGrpSpPr>
          <p:cNvPr id="3" name="Group 18"/>
          <p:cNvGrpSpPr/>
          <p:nvPr/>
        </p:nvGrpSpPr>
        <p:grpSpPr>
          <a:xfrm>
            <a:off x="5104430" y="1841500"/>
            <a:ext cx="4032490" cy="4220307"/>
            <a:chOff x="5078437" y="1369844"/>
            <a:chExt cx="4417254" cy="4622992"/>
          </a:xfrm>
        </p:grpSpPr>
        <p:sp>
          <p:nvSpPr>
            <p:cNvPr id="37" name="Oval 9"/>
            <p:cNvSpPr>
              <a:spLocks noChangeArrowheads="1"/>
            </p:cNvSpPr>
            <p:nvPr/>
          </p:nvSpPr>
          <p:spPr bwMode="auto">
            <a:xfrm>
              <a:off x="5092505" y="1397979"/>
              <a:ext cx="4403186" cy="4594857"/>
            </a:xfrm>
            <a:prstGeom prst="roundRect">
              <a:avLst>
                <a:gd name="adj" fmla="val 5463"/>
              </a:avLst>
            </a:prstGeom>
            <a:gradFill rotWithShape="1">
              <a:gsLst>
                <a:gs pos="0">
                  <a:srgbClr val="47B0D5">
                    <a:alpha val="75000"/>
                  </a:srgbClr>
                </a:gs>
                <a:gs pos="100000">
                  <a:srgbClr val="47B0D5">
                    <a:gamma/>
                    <a:shade val="46275"/>
                    <a:invGamma/>
                    <a:alpha val="75000"/>
                  </a:srgbClr>
                </a:gs>
              </a:gsLst>
              <a:lin ang="5400000" scaled="1"/>
            </a:gradFill>
            <a:ln w="25400" algn="ctr">
              <a:solidFill>
                <a:srgbClr val="8E8E95"/>
              </a:solidFill>
              <a:round/>
              <a:headEnd/>
              <a:tailEnd/>
            </a:ln>
            <a:effectLst/>
          </p:spPr>
          <p:txBody>
            <a:bodyPr vert="horz" wrap="square" lIns="82124" tIns="41061" rIns="82124" bIns="41061" numCol="1" anchor="ctr" anchorCtr="0" compatLnSpc="1">
              <a:prstTxWarp prst="textNoShape">
                <a:avLst/>
              </a:prstTxWarp>
              <a:noAutofit/>
            </a:bodyPr>
            <a:lstStyle/>
            <a:p>
              <a:endParaRPr lang="en-US"/>
            </a:p>
          </p:txBody>
        </p:sp>
        <p:sp>
          <p:nvSpPr>
            <p:cNvPr id="36" name="Oval 8"/>
            <p:cNvSpPr>
              <a:spLocks noChangeArrowheads="1"/>
            </p:cNvSpPr>
            <p:nvPr/>
          </p:nvSpPr>
          <p:spPr bwMode="auto">
            <a:xfrm>
              <a:off x="5078437" y="1369844"/>
              <a:ext cx="4332847" cy="2695722"/>
            </a:xfrm>
            <a:prstGeom prst="roundRect">
              <a:avLst>
                <a:gd name="adj" fmla="val 7794"/>
              </a:avLst>
            </a:prstGeom>
            <a:gradFill rotWithShape="1">
              <a:gsLst>
                <a:gs pos="0">
                  <a:srgbClr val="FFFFFF">
                    <a:alpha val="69000"/>
                  </a:srgbClr>
                </a:gs>
                <a:gs pos="100000">
                  <a:srgbClr val="000000">
                    <a:alpha val="0"/>
                  </a:srgbClr>
                </a:gs>
              </a:gsLst>
              <a:lin ang="5400000" scaled="1"/>
            </a:gradFill>
            <a:ln w="9525" algn="ctr">
              <a:noFill/>
              <a:round/>
              <a:headEnd/>
              <a:tailEnd/>
            </a:ln>
            <a:effectLst/>
          </p:spPr>
          <p:txBody>
            <a:bodyPr vert="horz" wrap="none" lIns="73025" tIns="36511" rIns="73025" bIns="36511" numCol="1" anchor="ctr" anchorCtr="0" compatLnSpc="1">
              <a:prstTxWarp prst="textNoShape">
                <a:avLst/>
              </a:prstTxWarp>
              <a:noAutofit/>
            </a:bodyPr>
            <a:lstStyle/>
            <a:p>
              <a:endParaRPr lang="en-US"/>
            </a:p>
          </p:txBody>
        </p:sp>
        <p:pic>
          <p:nvPicPr>
            <p:cNvPr id="22" name="Picture 9" descr="MTJ00525.png"/>
            <p:cNvPicPr>
              <a:picLocks noChangeAspect="1"/>
            </p:cNvPicPr>
            <p:nvPr/>
          </p:nvPicPr>
          <p:blipFill>
            <a:blip r:embed="rId3" cstate="print"/>
            <a:srcRect l="1146" r="33640" b="2779"/>
            <a:stretch>
              <a:fillRect/>
            </a:stretch>
          </p:blipFill>
          <p:spPr bwMode="auto">
            <a:xfrm>
              <a:off x="5542821" y="2053883"/>
              <a:ext cx="3821509" cy="3038617"/>
            </a:xfrm>
            <a:prstGeom prst="rect">
              <a:avLst/>
            </a:prstGeom>
            <a:noFill/>
            <a:ln w="9525">
              <a:noFill/>
              <a:miter lim="800000"/>
              <a:headEnd/>
              <a:tailEnd/>
            </a:ln>
            <a:effectLst>
              <a:reflection blurRad="6350" stA="52000" endA="300" endPos="35000" dir="5400000" sy="-100000" algn="bl" rotWithShape="0"/>
            </a:effectLst>
          </p:spPr>
        </p:pic>
      </p:gr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73"/>
          <p:cNvGrpSpPr/>
          <p:nvPr/>
        </p:nvGrpSpPr>
        <p:grpSpPr>
          <a:xfrm>
            <a:off x="0" y="1364566"/>
            <a:ext cx="9145588" cy="5220874"/>
            <a:chOff x="0" y="1577975"/>
            <a:chExt cx="9145588" cy="4710681"/>
          </a:xfrm>
        </p:grpSpPr>
        <p:sp>
          <p:nvSpPr>
            <p:cNvPr id="17" name="Rectangle 29"/>
            <p:cNvSpPr>
              <a:spLocks noChangeArrowheads="1"/>
            </p:cNvSpPr>
            <p:nvPr/>
          </p:nvSpPr>
          <p:spPr bwMode="auto">
            <a:xfrm>
              <a:off x="0" y="6165549"/>
              <a:ext cx="9144000" cy="123107"/>
            </a:xfrm>
            <a:prstGeom prst="rect">
              <a:avLst/>
            </a:prstGeom>
            <a:gradFill rotWithShape="1">
              <a:gsLst>
                <a:gs pos="0">
                  <a:srgbClr val="000000">
                    <a:alpha val="65000"/>
                  </a:srgbClr>
                </a:gs>
                <a:gs pos="100000">
                  <a:srgbClr val="000000">
                    <a:alpha val="0"/>
                  </a:srgbClr>
                </a:gs>
              </a:gsLst>
              <a:path path="shape">
                <a:fillToRect l="50000" t="50000" r="50000" b="50000"/>
              </a:path>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8" name="Rectangle 60"/>
            <p:cNvSpPr>
              <a:spLocks noChangeArrowheads="1"/>
            </p:cNvSpPr>
            <p:nvPr/>
          </p:nvSpPr>
          <p:spPr bwMode="auto">
            <a:xfrm>
              <a:off x="0" y="1583508"/>
              <a:ext cx="9145588" cy="4629635"/>
            </a:xfrm>
            <a:prstGeom prst="rect">
              <a:avLst/>
            </a:prstGeom>
            <a:solidFill>
              <a:schemeClr val="bg2">
                <a:lumMod val="75000"/>
              </a:schemeClr>
            </a:soli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9" name="Rectangle 60"/>
            <p:cNvSpPr>
              <a:spLocks noChangeArrowheads="1"/>
            </p:cNvSpPr>
            <p:nvPr/>
          </p:nvSpPr>
          <p:spPr bwMode="auto">
            <a:xfrm>
              <a:off x="0" y="1584891"/>
              <a:ext cx="9144000" cy="4629636"/>
            </a:xfrm>
            <a:prstGeom prst="rect">
              <a:avLst/>
            </a:prstGeom>
            <a:gradFill rotWithShape="1">
              <a:gsLst>
                <a:gs pos="0">
                  <a:schemeClr val="bg1">
                    <a:alpha val="5000"/>
                  </a:schemeClr>
                </a:gs>
                <a:gs pos="50000">
                  <a:srgbClr val="E6E6E8">
                    <a:alpha val="95000"/>
                  </a:srgbClr>
                </a:gs>
                <a:gs pos="100000">
                  <a:schemeClr val="bg1">
                    <a:alpha val="5000"/>
                  </a:scheme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smtClean="0">
                <a:latin typeface="Arial" pitchFamily="34" charset="0"/>
              </a:endParaRPr>
            </a:p>
          </p:txBody>
        </p:sp>
        <p:sp>
          <p:nvSpPr>
            <p:cNvPr id="20" name="Line 32"/>
            <p:cNvSpPr>
              <a:spLocks noChangeShapeType="1"/>
            </p:cNvSpPr>
            <p:nvPr/>
          </p:nvSpPr>
          <p:spPr bwMode="auto">
            <a:xfrm>
              <a:off x="0" y="1577975"/>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sp>
          <p:nvSpPr>
            <p:cNvPr id="21" name="Line 33"/>
            <p:cNvSpPr>
              <a:spLocks noChangeShapeType="1"/>
            </p:cNvSpPr>
            <p:nvPr/>
          </p:nvSpPr>
          <p:spPr bwMode="auto">
            <a:xfrm>
              <a:off x="0" y="6207610"/>
              <a:ext cx="9144000" cy="0"/>
            </a:xfrm>
            <a:prstGeom prst="line">
              <a:avLst/>
            </a:prstGeom>
            <a:noFill/>
            <a:ln w="1905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grpSp>
      <p:sp>
        <p:nvSpPr>
          <p:cNvPr id="22" name="Rectangle 2"/>
          <p:cNvSpPr>
            <a:spLocks noChangeArrowheads="1"/>
          </p:cNvSpPr>
          <p:nvPr/>
        </p:nvSpPr>
        <p:spPr bwMode="auto">
          <a:xfrm rot="-5400000">
            <a:off x="2705314" y="-1178203"/>
            <a:ext cx="3733373" cy="9144002"/>
          </a:xfrm>
          <a:prstGeom prst="rect">
            <a:avLst/>
          </a:prstGeom>
          <a:gradFill flip="none" rotWithShape="1">
            <a:gsLst>
              <a:gs pos="0">
                <a:schemeClr val="bg1"/>
              </a:gs>
              <a:gs pos="100000">
                <a:srgbClr val="0183B7">
                  <a:alpha val="0"/>
                </a:srgbClr>
              </a:gs>
            </a:gsLst>
            <a:lin ang="108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solidFill>
                <a:prstClr val="black"/>
              </a:solidFill>
            </a:endParaRPr>
          </a:p>
        </p:txBody>
      </p:sp>
      <p:grpSp>
        <p:nvGrpSpPr>
          <p:cNvPr id="30" name="Group 29"/>
          <p:cNvGrpSpPr/>
          <p:nvPr/>
        </p:nvGrpSpPr>
        <p:grpSpPr>
          <a:xfrm>
            <a:off x="5077998" y="1800664"/>
            <a:ext cx="4021981" cy="4220307"/>
            <a:chOff x="5345729" y="1603712"/>
            <a:chExt cx="4032490" cy="4220307"/>
          </a:xfrm>
        </p:grpSpPr>
        <p:sp>
          <p:nvSpPr>
            <p:cNvPr id="27" name="Oval 9"/>
            <p:cNvSpPr>
              <a:spLocks noChangeArrowheads="1"/>
            </p:cNvSpPr>
            <p:nvPr/>
          </p:nvSpPr>
          <p:spPr bwMode="auto">
            <a:xfrm>
              <a:off x="5358572" y="1629396"/>
              <a:ext cx="4019647" cy="4194623"/>
            </a:xfrm>
            <a:prstGeom prst="roundRect">
              <a:avLst>
                <a:gd name="adj" fmla="val 5463"/>
              </a:avLst>
            </a:prstGeom>
            <a:gradFill rotWithShape="1">
              <a:gsLst>
                <a:gs pos="0">
                  <a:srgbClr val="47B0D5">
                    <a:alpha val="75000"/>
                  </a:srgbClr>
                </a:gs>
                <a:gs pos="100000">
                  <a:srgbClr val="47B0D5">
                    <a:gamma/>
                    <a:shade val="46275"/>
                    <a:invGamma/>
                    <a:alpha val="75000"/>
                  </a:srgbClr>
                </a:gs>
              </a:gsLst>
              <a:lin ang="5400000" scaled="1"/>
            </a:gradFill>
            <a:ln w="25400" algn="ctr">
              <a:solidFill>
                <a:srgbClr val="8E8E95"/>
              </a:solidFill>
              <a:round/>
              <a:headEnd/>
              <a:tailEnd/>
            </a:ln>
            <a:effectLst/>
          </p:spPr>
          <p:txBody>
            <a:bodyPr vert="horz" wrap="square" lIns="82124" tIns="41061" rIns="82124" bIns="41061" numCol="1" anchor="ctr" anchorCtr="0" compatLnSpc="1">
              <a:prstTxWarp prst="textNoShape">
                <a:avLst/>
              </a:prstTxWarp>
              <a:noAutofit/>
            </a:bodyPr>
            <a:lstStyle/>
            <a:p>
              <a:endParaRPr lang="en-US"/>
            </a:p>
          </p:txBody>
        </p:sp>
        <p:sp>
          <p:nvSpPr>
            <p:cNvPr id="28" name="Oval 8"/>
            <p:cNvSpPr>
              <a:spLocks noChangeArrowheads="1"/>
            </p:cNvSpPr>
            <p:nvPr/>
          </p:nvSpPr>
          <p:spPr bwMode="auto">
            <a:xfrm>
              <a:off x="5345729" y="1603712"/>
              <a:ext cx="3955435" cy="2460912"/>
            </a:xfrm>
            <a:prstGeom prst="roundRect">
              <a:avLst>
                <a:gd name="adj" fmla="val 7794"/>
              </a:avLst>
            </a:prstGeom>
            <a:gradFill rotWithShape="1">
              <a:gsLst>
                <a:gs pos="0">
                  <a:srgbClr val="FFFFFF">
                    <a:alpha val="69000"/>
                  </a:srgbClr>
                </a:gs>
                <a:gs pos="100000">
                  <a:srgbClr val="000000">
                    <a:alpha val="0"/>
                  </a:srgbClr>
                </a:gs>
              </a:gsLst>
              <a:lin ang="5400000" scaled="1"/>
            </a:gradFill>
            <a:ln w="9525" algn="ctr">
              <a:noFill/>
              <a:round/>
              <a:headEnd/>
              <a:tailEnd/>
            </a:ln>
            <a:effectLst/>
          </p:spPr>
          <p:txBody>
            <a:bodyPr vert="horz" wrap="none" lIns="73025" tIns="36511" rIns="73025" bIns="36511" numCol="1" anchor="ctr" anchorCtr="0" compatLnSpc="1">
              <a:prstTxWarp prst="textNoShape">
                <a:avLst/>
              </a:prstTxWarp>
              <a:noAutofit/>
            </a:bodyPr>
            <a:lstStyle/>
            <a:p>
              <a:endParaRPr lang="en-US"/>
            </a:p>
          </p:txBody>
        </p:sp>
      </p:grpSp>
      <p:sp>
        <p:nvSpPr>
          <p:cNvPr id="30722" name="Rectangle 6"/>
          <p:cNvSpPr>
            <a:spLocks noChangeArrowheads="1"/>
          </p:cNvSpPr>
          <p:nvPr/>
        </p:nvSpPr>
        <p:spPr bwMode="auto">
          <a:xfrm>
            <a:off x="674688" y="301625"/>
            <a:ext cx="8145462" cy="838200"/>
          </a:xfrm>
          <a:prstGeom prst="rect">
            <a:avLst/>
          </a:prstGeom>
          <a:noFill/>
          <a:ln w="9525" algn="ctr">
            <a:noFill/>
            <a:miter lim="800000"/>
            <a:headEnd/>
            <a:tailEnd/>
          </a:ln>
        </p:spPr>
        <p:txBody>
          <a:bodyPr lIns="82124" tIns="41061" rIns="82124" bIns="41061" anchor="b"/>
          <a:lstStyle/>
          <a:p>
            <a:pPr defTabSz="814388">
              <a:lnSpc>
                <a:spcPct val="90000"/>
              </a:lnSpc>
            </a:pPr>
            <a:endParaRPr lang="en-US" sz="3200">
              <a:solidFill>
                <a:schemeClr val="tx2"/>
              </a:solidFill>
            </a:endParaRPr>
          </a:p>
        </p:txBody>
      </p:sp>
      <p:sp>
        <p:nvSpPr>
          <p:cNvPr id="13" name="Title 12"/>
          <p:cNvSpPr>
            <a:spLocks noGrp="1"/>
          </p:cNvSpPr>
          <p:nvPr>
            <p:ph type="title"/>
          </p:nvPr>
        </p:nvSpPr>
        <p:spPr>
          <a:xfrm>
            <a:off x="793751" y="304800"/>
            <a:ext cx="7435849" cy="838200"/>
          </a:xfrm>
        </p:spPr>
        <p:txBody>
          <a:bodyPr/>
          <a:lstStyle/>
          <a:p>
            <a:r>
              <a:rPr lang="en-US" dirty="0" smtClean="0"/>
              <a:t>Cisco 300 Series  </a:t>
            </a:r>
            <a:br>
              <a:rPr lang="en-US" dirty="0" smtClean="0"/>
            </a:br>
            <a:r>
              <a:rPr lang="en-US" sz="2400" b="0" dirty="0" smtClean="0">
                <a:solidFill>
                  <a:schemeClr val="accent4"/>
                </a:solidFill>
              </a:rPr>
              <a:t>Warranty</a:t>
            </a:r>
          </a:p>
        </p:txBody>
      </p:sp>
      <p:pic>
        <p:nvPicPr>
          <p:cNvPr id="23" name="Picture 2" descr="\\Mv-fs\Projects\Cisco\References\Brand Assets\Corporate Imagery\PNG Images\People\HAJ08153 copy.png"/>
          <p:cNvPicPr>
            <a:picLocks noChangeAspect="1" noChangeArrowheads="1"/>
          </p:cNvPicPr>
          <p:nvPr/>
        </p:nvPicPr>
        <p:blipFill>
          <a:blip r:embed="rId2" cstate="print"/>
          <a:srcRect/>
          <a:stretch>
            <a:fillRect/>
          </a:stretch>
        </p:blipFill>
        <p:spPr bwMode="auto">
          <a:xfrm>
            <a:off x="5074923" y="2743205"/>
            <a:ext cx="3945259" cy="2637106"/>
          </a:xfrm>
          <a:prstGeom prst="rect">
            <a:avLst/>
          </a:prstGeom>
          <a:noFill/>
          <a:effectLst>
            <a:reflection blurRad="6350" stA="52000" endA="300" endPos="35000" dir="5400000" sy="-100000" algn="bl" rotWithShape="0"/>
          </a:effectLst>
        </p:spPr>
      </p:pic>
      <p:sp>
        <p:nvSpPr>
          <p:cNvPr id="14" name="Content Placeholder 163"/>
          <p:cNvSpPr>
            <a:spLocks noGrp="1"/>
          </p:cNvSpPr>
          <p:nvPr>
            <p:ph idx="4294967295"/>
          </p:nvPr>
        </p:nvSpPr>
        <p:spPr>
          <a:xfrm>
            <a:off x="793751" y="1540778"/>
            <a:ext cx="4081140" cy="4261524"/>
          </a:xfrm>
        </p:spPr>
        <p:txBody>
          <a:bodyPr>
            <a:noAutofit/>
          </a:bodyPr>
          <a:lstStyle/>
          <a:p>
            <a:pPr marL="171450" indent="-171450">
              <a:spcBef>
                <a:spcPts val="600"/>
              </a:spcBef>
              <a:buFont typeface="Wingdings" pitchFamily="2" charset="2"/>
              <a:buNone/>
              <a:defRPr/>
            </a:pPr>
            <a:r>
              <a:rPr lang="en-US" sz="2200" dirty="0" smtClean="0"/>
              <a:t>Covers</a:t>
            </a:r>
          </a:p>
          <a:p>
            <a:pPr marL="171450" indent="6350">
              <a:spcBef>
                <a:spcPts val="600"/>
              </a:spcBef>
              <a:defRPr/>
            </a:pPr>
            <a:r>
              <a:rPr lang="en-US" sz="1800" dirty="0" smtClean="0"/>
              <a:t> Switch, fans and power supplies</a:t>
            </a:r>
          </a:p>
          <a:p>
            <a:pPr marL="171450" indent="-171450">
              <a:spcBef>
                <a:spcPts val="600"/>
              </a:spcBef>
              <a:buFont typeface="Wingdings" pitchFamily="2" charset="2"/>
              <a:buNone/>
              <a:defRPr/>
            </a:pPr>
            <a:r>
              <a:rPr lang="en-US" sz="2200" dirty="0" smtClean="0"/>
              <a:t>Length</a:t>
            </a:r>
          </a:p>
          <a:p>
            <a:pPr marL="342900" indent="-165100">
              <a:spcBef>
                <a:spcPts val="600"/>
              </a:spcBef>
              <a:defRPr/>
            </a:pPr>
            <a:r>
              <a:rPr lang="en-US" sz="1800" dirty="0" smtClean="0"/>
              <a:t>Limited lifetime warranty (new)</a:t>
            </a:r>
          </a:p>
          <a:p>
            <a:pPr marL="171450" indent="-171450">
              <a:spcBef>
                <a:spcPts val="600"/>
              </a:spcBef>
              <a:buFont typeface="Wingdings" pitchFamily="2" charset="2"/>
              <a:buNone/>
              <a:defRPr/>
            </a:pPr>
            <a:r>
              <a:rPr lang="en-US" sz="2200" dirty="0" smtClean="0"/>
              <a:t>Hardware Replacement</a:t>
            </a:r>
          </a:p>
          <a:p>
            <a:pPr marL="342900" indent="-165100">
              <a:spcBef>
                <a:spcPts val="600"/>
              </a:spcBef>
              <a:defRPr/>
            </a:pPr>
            <a:r>
              <a:rPr lang="en-US" sz="1800" dirty="0" smtClean="0"/>
              <a:t>Next business day advance replacement (where available, otherwise return to factory)</a:t>
            </a:r>
          </a:p>
          <a:p>
            <a:pPr marL="171450" indent="-171450">
              <a:spcBef>
                <a:spcPts val="600"/>
              </a:spcBef>
              <a:buFont typeface="Wingdings" pitchFamily="2" charset="2"/>
              <a:buNone/>
              <a:defRPr/>
            </a:pPr>
            <a:r>
              <a:rPr lang="en-US" sz="2200" dirty="0" smtClean="0"/>
              <a:t>Complimentary Phone Support</a:t>
            </a:r>
          </a:p>
          <a:p>
            <a:pPr marL="342900" indent="-165100">
              <a:spcBef>
                <a:spcPts val="600"/>
              </a:spcBef>
              <a:defRPr/>
            </a:pPr>
            <a:r>
              <a:rPr lang="en-US" sz="1800" dirty="0" smtClean="0"/>
              <a:t>One year</a:t>
            </a:r>
          </a:p>
          <a:p>
            <a:pPr marL="171450" indent="-171450">
              <a:spcBef>
                <a:spcPts val="600"/>
              </a:spcBef>
              <a:buFont typeface="Wingdings" pitchFamily="2" charset="2"/>
              <a:buNone/>
              <a:defRPr/>
            </a:pPr>
            <a:r>
              <a:rPr lang="en-US" sz="2200" dirty="0" smtClean="0"/>
              <a:t>Online Chat Support</a:t>
            </a:r>
          </a:p>
          <a:p>
            <a:pPr marL="342900" indent="-165100">
              <a:spcBef>
                <a:spcPts val="600"/>
              </a:spcBef>
              <a:defRPr/>
            </a:pPr>
            <a:r>
              <a:rPr lang="en-US" sz="1800" dirty="0" smtClean="0"/>
              <a:t>One year</a:t>
            </a:r>
          </a:p>
          <a:p>
            <a:pPr marL="171450" indent="-171450">
              <a:spcBef>
                <a:spcPts val="600"/>
              </a:spcBef>
              <a:buNone/>
              <a:defRPr/>
            </a:pPr>
            <a:r>
              <a:rPr lang="en-US" sz="2200" dirty="0" smtClean="0"/>
              <a:t>Software Updates for bug fixes</a:t>
            </a:r>
          </a:p>
          <a:p>
            <a:pPr marL="342900" indent="-165100">
              <a:spcBef>
                <a:spcPts val="600"/>
              </a:spcBef>
              <a:defRPr/>
            </a:pPr>
            <a:r>
              <a:rPr lang="en-US" sz="1800" dirty="0" smtClean="0"/>
              <a:t>Term of warranty</a:t>
            </a:r>
          </a:p>
          <a:p>
            <a:pPr marL="342900" indent="-165100">
              <a:spcBef>
                <a:spcPts val="600"/>
              </a:spcBef>
              <a:buNone/>
              <a:defRPr/>
            </a:pPr>
            <a:endParaRPr lang="en-US" sz="1800" dirty="0" smtClean="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173"/>
          <p:cNvGrpSpPr/>
          <p:nvPr/>
        </p:nvGrpSpPr>
        <p:grpSpPr>
          <a:xfrm>
            <a:off x="0" y="1235000"/>
            <a:ext cx="9145588" cy="4996987"/>
            <a:chOff x="0" y="1572939"/>
            <a:chExt cx="9145588" cy="4702449"/>
          </a:xfrm>
        </p:grpSpPr>
        <p:sp>
          <p:nvSpPr>
            <p:cNvPr id="42" name="Rectangle 29"/>
            <p:cNvSpPr>
              <a:spLocks noChangeArrowheads="1"/>
            </p:cNvSpPr>
            <p:nvPr/>
          </p:nvSpPr>
          <p:spPr bwMode="auto">
            <a:xfrm>
              <a:off x="0" y="6152281"/>
              <a:ext cx="9144000" cy="123107"/>
            </a:xfrm>
            <a:prstGeom prst="rect">
              <a:avLst/>
            </a:prstGeom>
            <a:gradFill rotWithShape="1">
              <a:gsLst>
                <a:gs pos="0">
                  <a:srgbClr val="000000">
                    <a:alpha val="60001"/>
                  </a:srgbClr>
                </a:gs>
                <a:gs pos="100000">
                  <a:srgbClr val="000000">
                    <a:alpha val="0"/>
                  </a:srgbClr>
                </a:gs>
              </a:gsLst>
              <a:path path="shape">
                <a:fillToRect l="50000" t="50000" r="50000" b="50000"/>
              </a:path>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43" name="Rectangle 60"/>
            <p:cNvSpPr>
              <a:spLocks noChangeArrowheads="1"/>
            </p:cNvSpPr>
            <p:nvPr/>
          </p:nvSpPr>
          <p:spPr bwMode="auto">
            <a:xfrm>
              <a:off x="0" y="1583508"/>
              <a:ext cx="9145588" cy="4629635"/>
            </a:xfrm>
            <a:prstGeom prst="rect">
              <a:avLst/>
            </a:prstGeom>
            <a:solidFill>
              <a:srgbClr val="8E8E95"/>
            </a:soli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4" name="Rectangle 60"/>
            <p:cNvSpPr>
              <a:spLocks noChangeArrowheads="1"/>
            </p:cNvSpPr>
            <p:nvPr/>
          </p:nvSpPr>
          <p:spPr bwMode="auto">
            <a:xfrm>
              <a:off x="0" y="1572939"/>
              <a:ext cx="9145588" cy="4629635"/>
            </a:xfrm>
            <a:prstGeom prst="rect">
              <a:avLst/>
            </a:prstGeom>
            <a:gradFill rotWithShape="1">
              <a:gsLst>
                <a:gs pos="34000">
                  <a:schemeClr val="bg1">
                    <a:alpha val="0"/>
                  </a:schemeClr>
                </a:gs>
                <a:gs pos="45000">
                  <a:srgbClr val="D1D1D5">
                    <a:alpha val="31000"/>
                  </a:srgbClr>
                </a:gs>
                <a:gs pos="100000">
                  <a:schemeClr val="bg1">
                    <a:alpha val="23000"/>
                  </a:scheme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5" name="Line 32"/>
            <p:cNvSpPr>
              <a:spLocks noChangeShapeType="1"/>
            </p:cNvSpPr>
            <p:nvPr/>
          </p:nvSpPr>
          <p:spPr bwMode="auto">
            <a:xfrm>
              <a:off x="0" y="1577975"/>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sp>
          <p:nvSpPr>
            <p:cNvPr id="46" name="Line 33"/>
            <p:cNvSpPr>
              <a:spLocks noChangeShapeType="1"/>
            </p:cNvSpPr>
            <p:nvPr/>
          </p:nvSpPr>
          <p:spPr bwMode="auto">
            <a:xfrm>
              <a:off x="0" y="6207610"/>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grpSp>
      <p:sp>
        <p:nvSpPr>
          <p:cNvPr id="47" name="Rectangle 29"/>
          <p:cNvSpPr>
            <a:spLocks noChangeArrowheads="1"/>
          </p:cNvSpPr>
          <p:nvPr/>
        </p:nvSpPr>
        <p:spPr bwMode="auto">
          <a:xfrm>
            <a:off x="4824186" y="2293171"/>
            <a:ext cx="4070550" cy="29115"/>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alpha val="8000"/>
                </a:schemeClr>
              </a:gs>
            </a:gsLst>
            <a:lin ang="16200000" scaled="1"/>
            <a:tileRect/>
          </a:gradFill>
          <a:ln w="9525" algn="ctr">
            <a:solidFill>
              <a:schemeClr val="bg2"/>
            </a:solid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a:latin typeface="Arial" pitchFamily="34" charset="0"/>
            </a:endParaRPr>
          </a:p>
        </p:txBody>
      </p:sp>
      <p:sp>
        <p:nvSpPr>
          <p:cNvPr id="48" name="Rectangle 60"/>
          <p:cNvSpPr>
            <a:spLocks noChangeArrowheads="1"/>
          </p:cNvSpPr>
          <p:nvPr/>
        </p:nvSpPr>
        <p:spPr bwMode="auto">
          <a:xfrm>
            <a:off x="4737102" y="1225111"/>
            <a:ext cx="4071257" cy="1094932"/>
          </a:xfrm>
          <a:prstGeom prst="rect">
            <a:avLst/>
          </a:prstGeom>
          <a:gradFill flip="none" rotWithShape="1">
            <a:gsLst>
              <a:gs pos="39000">
                <a:schemeClr val="accent4">
                  <a:shade val="30000"/>
                  <a:satMod val="115000"/>
                </a:schemeClr>
              </a:gs>
              <a:gs pos="76000">
                <a:schemeClr val="accent4">
                  <a:shade val="67500"/>
                  <a:satMod val="115000"/>
                </a:schemeClr>
              </a:gs>
              <a:gs pos="100000">
                <a:schemeClr val="accent4">
                  <a:alpha val="12000"/>
                </a:schemeClr>
              </a:gs>
            </a:gsLst>
            <a:lin ang="16200000" scaled="1"/>
            <a:tileRect/>
          </a:gradFill>
          <a:ln w="9525" algn="ctr">
            <a:solidFill>
              <a:schemeClr val="bg2"/>
            </a:solid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smtClean="0">
              <a:latin typeface="Arial" pitchFamily="34" charset="0"/>
            </a:endParaRPr>
          </a:p>
        </p:txBody>
      </p:sp>
      <p:sp>
        <p:nvSpPr>
          <p:cNvPr id="49" name="Line 33"/>
          <p:cNvSpPr>
            <a:spLocks noChangeShapeType="1"/>
          </p:cNvSpPr>
          <p:nvPr/>
        </p:nvSpPr>
        <p:spPr bwMode="auto">
          <a:xfrm>
            <a:off x="4824186" y="2306256"/>
            <a:ext cx="4070550" cy="0"/>
          </a:xfrm>
          <a:prstGeom prst="lin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alpha val="8000"/>
                </a:schemeClr>
              </a:gs>
            </a:gsLst>
            <a:lin ang="16200000" scaled="1"/>
            <a:tileRect/>
          </a:gradFill>
          <a:ln w="9525" algn="ctr">
            <a:solidFill>
              <a:schemeClr val="bg2"/>
            </a:solid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a:latin typeface="Arial" pitchFamily="34" charset="0"/>
            </a:endParaRPr>
          </a:p>
        </p:txBody>
      </p:sp>
      <p:sp>
        <p:nvSpPr>
          <p:cNvPr id="50" name="Rectangle 29"/>
          <p:cNvSpPr>
            <a:spLocks noChangeArrowheads="1"/>
          </p:cNvSpPr>
          <p:nvPr/>
        </p:nvSpPr>
        <p:spPr bwMode="auto">
          <a:xfrm>
            <a:off x="239486" y="2293171"/>
            <a:ext cx="4070550" cy="29115"/>
          </a:xfrm>
          <a:prstGeom prst="rect">
            <a:avLst/>
          </a:prstGeom>
          <a:gradFill>
            <a:gsLst>
              <a:gs pos="35000">
                <a:srgbClr val="0175A3"/>
              </a:gs>
              <a:gs pos="100000">
                <a:srgbClr val="47B0D5">
                  <a:alpha val="0"/>
                </a:srgbClr>
              </a:gs>
            </a:gsLst>
            <a:lin ang="16200000" scaled="1"/>
          </a:gradFill>
          <a:ln w="9525" algn="ctr">
            <a:solidFill>
              <a:schemeClr val="bg2"/>
            </a:solid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a:latin typeface="Arial" pitchFamily="34" charset="0"/>
            </a:endParaRPr>
          </a:p>
        </p:txBody>
      </p:sp>
      <p:sp>
        <p:nvSpPr>
          <p:cNvPr id="51" name="Rectangle 60"/>
          <p:cNvSpPr>
            <a:spLocks noChangeArrowheads="1"/>
          </p:cNvSpPr>
          <p:nvPr/>
        </p:nvSpPr>
        <p:spPr bwMode="auto">
          <a:xfrm>
            <a:off x="309825" y="1225111"/>
            <a:ext cx="4071257" cy="1094932"/>
          </a:xfrm>
          <a:prstGeom prst="rect">
            <a:avLst/>
          </a:prstGeom>
          <a:gradFill flip="none" rotWithShape="1">
            <a:gsLst>
              <a:gs pos="39000">
                <a:schemeClr val="accent4">
                  <a:shade val="30000"/>
                  <a:satMod val="115000"/>
                </a:schemeClr>
              </a:gs>
              <a:gs pos="76000">
                <a:schemeClr val="accent4">
                  <a:shade val="67500"/>
                  <a:satMod val="115000"/>
                </a:schemeClr>
              </a:gs>
              <a:gs pos="100000">
                <a:schemeClr val="accent4">
                  <a:alpha val="12000"/>
                </a:schemeClr>
              </a:gs>
            </a:gsLst>
            <a:lin ang="16200000" scaled="1"/>
            <a:tileRect/>
          </a:gradFill>
          <a:ln w="9525" algn="ctr">
            <a:solidFill>
              <a:schemeClr val="bg2"/>
            </a:solid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smtClean="0">
              <a:latin typeface="Arial" pitchFamily="34" charset="0"/>
            </a:endParaRPr>
          </a:p>
        </p:txBody>
      </p:sp>
      <p:sp>
        <p:nvSpPr>
          <p:cNvPr id="52" name="Line 33"/>
          <p:cNvSpPr>
            <a:spLocks noChangeShapeType="1"/>
          </p:cNvSpPr>
          <p:nvPr/>
        </p:nvSpPr>
        <p:spPr bwMode="auto">
          <a:xfrm>
            <a:off x="239486" y="2306256"/>
            <a:ext cx="4070550" cy="0"/>
          </a:xfrm>
          <a:prstGeom prst="line">
            <a:avLst/>
          </a:prstGeom>
          <a:gradFill>
            <a:gsLst>
              <a:gs pos="35000">
                <a:srgbClr val="0175A3"/>
              </a:gs>
              <a:gs pos="100000">
                <a:srgbClr val="47B0D5">
                  <a:alpha val="0"/>
                </a:srgbClr>
              </a:gs>
            </a:gsLst>
            <a:lin ang="16200000" scaled="1"/>
          </a:gradFill>
          <a:ln w="9525" algn="ctr">
            <a:solidFill>
              <a:schemeClr val="bg2"/>
            </a:solid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a:latin typeface="Arial" pitchFamily="34" charset="0"/>
            </a:endParaRPr>
          </a:p>
        </p:txBody>
      </p:sp>
      <p:sp>
        <p:nvSpPr>
          <p:cNvPr id="53" name="Rectangle 55"/>
          <p:cNvSpPr>
            <a:spLocks noChangeArrowheads="1"/>
          </p:cNvSpPr>
          <p:nvPr/>
        </p:nvSpPr>
        <p:spPr bwMode="auto">
          <a:xfrm>
            <a:off x="0" y="1491175"/>
            <a:ext cx="9143999" cy="295743"/>
          </a:xfrm>
          <a:prstGeom prst="rect">
            <a:avLst/>
          </a:prstGeom>
          <a:gradFill rotWithShape="1">
            <a:gsLst>
              <a:gs pos="0">
                <a:srgbClr val="000000">
                  <a:alpha val="0"/>
                </a:srgbClr>
              </a:gs>
              <a:gs pos="100000">
                <a:srgbClr val="000000">
                  <a:alpha val="33000"/>
                </a:srgbClr>
              </a:gs>
            </a:gsLst>
            <a:lin ang="540000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grpSp>
        <p:nvGrpSpPr>
          <p:cNvPr id="54" name="Group 120"/>
          <p:cNvGrpSpPr/>
          <p:nvPr/>
        </p:nvGrpSpPr>
        <p:grpSpPr>
          <a:xfrm>
            <a:off x="0" y="1758462"/>
            <a:ext cx="9145588" cy="4811161"/>
            <a:chOff x="0" y="1577975"/>
            <a:chExt cx="9145588" cy="4991648"/>
          </a:xfrm>
        </p:grpSpPr>
        <p:sp>
          <p:nvSpPr>
            <p:cNvPr id="55" name="Line 32"/>
            <p:cNvSpPr>
              <a:spLocks noChangeShapeType="1"/>
            </p:cNvSpPr>
            <p:nvPr/>
          </p:nvSpPr>
          <p:spPr bwMode="auto">
            <a:xfrm>
              <a:off x="0" y="1577975"/>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grpSp>
          <p:nvGrpSpPr>
            <p:cNvPr id="56" name="Group 173"/>
            <p:cNvGrpSpPr/>
            <p:nvPr/>
          </p:nvGrpSpPr>
          <p:grpSpPr>
            <a:xfrm>
              <a:off x="0" y="1577980"/>
              <a:ext cx="9145588" cy="4991643"/>
              <a:chOff x="0" y="1577975"/>
              <a:chExt cx="9145588" cy="4697413"/>
            </a:xfrm>
          </p:grpSpPr>
          <p:sp>
            <p:nvSpPr>
              <p:cNvPr id="59" name="Rectangle 29"/>
              <p:cNvSpPr>
                <a:spLocks noChangeArrowheads="1"/>
              </p:cNvSpPr>
              <p:nvPr/>
            </p:nvSpPr>
            <p:spPr bwMode="auto">
              <a:xfrm>
                <a:off x="0" y="6152281"/>
                <a:ext cx="9144000" cy="123107"/>
              </a:xfrm>
              <a:prstGeom prst="rect">
                <a:avLst/>
              </a:prstGeom>
              <a:gradFill rotWithShape="1">
                <a:gsLst>
                  <a:gs pos="0">
                    <a:srgbClr val="000000">
                      <a:alpha val="60001"/>
                    </a:srgbClr>
                  </a:gs>
                  <a:gs pos="100000">
                    <a:srgbClr val="000000">
                      <a:alpha val="0"/>
                    </a:srgbClr>
                  </a:gs>
                </a:gsLst>
                <a:path path="shape">
                  <a:fillToRect l="50000" t="50000" r="50000" b="50000"/>
                </a:path>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60" name="Rectangle 60"/>
              <p:cNvSpPr>
                <a:spLocks noChangeArrowheads="1"/>
              </p:cNvSpPr>
              <p:nvPr/>
            </p:nvSpPr>
            <p:spPr bwMode="auto">
              <a:xfrm>
                <a:off x="0" y="1583508"/>
                <a:ext cx="9145588" cy="4629635"/>
              </a:xfrm>
              <a:prstGeom prst="rect">
                <a:avLst/>
              </a:prstGeom>
              <a:solidFill>
                <a:srgbClr val="8E8E95"/>
              </a:soli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1" name="Rectangle 60"/>
              <p:cNvSpPr>
                <a:spLocks noChangeArrowheads="1"/>
              </p:cNvSpPr>
              <p:nvPr/>
            </p:nvSpPr>
            <p:spPr bwMode="auto">
              <a:xfrm>
                <a:off x="0" y="1584891"/>
                <a:ext cx="9145588" cy="4629635"/>
              </a:xfrm>
              <a:prstGeom prst="rect">
                <a:avLst/>
              </a:prstGeom>
              <a:gradFill rotWithShape="1">
                <a:gsLst>
                  <a:gs pos="0">
                    <a:schemeClr val="bg1">
                      <a:alpha val="5000"/>
                    </a:schemeClr>
                  </a:gs>
                  <a:gs pos="50000">
                    <a:srgbClr val="E6E6E8">
                      <a:alpha val="95000"/>
                    </a:srgbClr>
                  </a:gs>
                  <a:gs pos="100000">
                    <a:schemeClr val="bg1">
                      <a:alpha val="5000"/>
                    </a:scheme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smtClean="0">
                  <a:latin typeface="Arial" pitchFamily="34" charset="0"/>
                </a:endParaRPr>
              </a:p>
            </p:txBody>
          </p:sp>
          <p:sp>
            <p:nvSpPr>
              <p:cNvPr id="62" name="Line 32"/>
              <p:cNvSpPr>
                <a:spLocks noChangeShapeType="1"/>
              </p:cNvSpPr>
              <p:nvPr/>
            </p:nvSpPr>
            <p:spPr bwMode="auto">
              <a:xfrm>
                <a:off x="0" y="1577975"/>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sp>
            <p:nvSpPr>
              <p:cNvPr id="63" name="Line 33"/>
              <p:cNvSpPr>
                <a:spLocks noChangeShapeType="1"/>
              </p:cNvSpPr>
              <p:nvPr/>
            </p:nvSpPr>
            <p:spPr bwMode="auto">
              <a:xfrm>
                <a:off x="0" y="6207610"/>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grpSp>
        <p:sp>
          <p:nvSpPr>
            <p:cNvPr id="57" name="Rectangle 2"/>
            <p:cNvSpPr>
              <a:spLocks noChangeArrowheads="1"/>
            </p:cNvSpPr>
            <p:nvPr/>
          </p:nvSpPr>
          <p:spPr bwMode="auto">
            <a:xfrm rot="16200000">
              <a:off x="4324103" y="1870935"/>
              <a:ext cx="4918133" cy="4366062"/>
            </a:xfrm>
            <a:prstGeom prst="rect">
              <a:avLst/>
            </a:prstGeom>
            <a:gradFill flip="none" rotWithShape="1">
              <a:gsLst>
                <a:gs pos="0">
                  <a:schemeClr val="bg1"/>
                </a:gs>
                <a:gs pos="100000">
                  <a:srgbClr val="0183B7">
                    <a:alpha val="0"/>
                  </a:srgbClr>
                </a:gs>
              </a:gsLst>
              <a:lin ang="108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58" name="Rectangle 2"/>
            <p:cNvSpPr>
              <a:spLocks noChangeArrowheads="1"/>
            </p:cNvSpPr>
            <p:nvPr/>
          </p:nvSpPr>
          <p:spPr bwMode="auto">
            <a:xfrm rot="16200000">
              <a:off x="-118651" y="1878164"/>
              <a:ext cx="4918133" cy="4350626"/>
            </a:xfrm>
            <a:prstGeom prst="rect">
              <a:avLst/>
            </a:prstGeom>
            <a:gradFill flip="none" rotWithShape="1">
              <a:gsLst>
                <a:gs pos="0">
                  <a:schemeClr val="bg1"/>
                </a:gs>
                <a:gs pos="100000">
                  <a:srgbClr val="0183B7">
                    <a:alpha val="0"/>
                  </a:srgbClr>
                </a:gs>
              </a:gsLst>
              <a:lin ang="108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grpSp>
      <p:sp>
        <p:nvSpPr>
          <p:cNvPr id="64" name="Rectangle 63"/>
          <p:cNvSpPr/>
          <p:nvPr/>
        </p:nvSpPr>
        <p:spPr>
          <a:xfrm>
            <a:off x="360796" y="1288858"/>
            <a:ext cx="3834704" cy="400110"/>
          </a:xfrm>
          <a:prstGeom prst="rect">
            <a:avLst/>
          </a:prstGeom>
        </p:spPr>
        <p:txBody>
          <a:bodyPr wrap="none">
            <a:spAutoFit/>
          </a:bodyPr>
          <a:lstStyle/>
          <a:p>
            <a:pPr algn="ctr"/>
            <a:r>
              <a:rPr lang="en-US" sz="2000" dirty="0" smtClean="0">
                <a:solidFill>
                  <a:schemeClr val="bg1"/>
                </a:solidFill>
              </a:rPr>
              <a:t>Small Business Support Service</a:t>
            </a:r>
          </a:p>
        </p:txBody>
      </p:sp>
      <p:sp>
        <p:nvSpPr>
          <p:cNvPr id="65" name="Rectangle 64"/>
          <p:cNvSpPr/>
          <p:nvPr/>
        </p:nvSpPr>
        <p:spPr>
          <a:xfrm>
            <a:off x="5760034" y="1288858"/>
            <a:ext cx="2209259" cy="400110"/>
          </a:xfrm>
          <a:prstGeom prst="rect">
            <a:avLst/>
          </a:prstGeom>
        </p:spPr>
        <p:txBody>
          <a:bodyPr wrap="none">
            <a:spAutoFit/>
          </a:bodyPr>
          <a:lstStyle/>
          <a:p>
            <a:pPr algn="ctr"/>
            <a:r>
              <a:rPr lang="en-US" sz="2000" dirty="0" smtClean="0">
                <a:solidFill>
                  <a:schemeClr val="bg1"/>
                </a:solidFill>
              </a:rPr>
              <a:t>Pricing and SKU  </a:t>
            </a:r>
          </a:p>
        </p:txBody>
      </p:sp>
      <p:sp>
        <p:nvSpPr>
          <p:cNvPr id="66" name="Text Box 196"/>
          <p:cNvSpPr txBox="1">
            <a:spLocks noChangeArrowheads="1"/>
          </p:cNvSpPr>
          <p:nvPr/>
        </p:nvSpPr>
        <p:spPr bwMode="auto">
          <a:xfrm>
            <a:off x="263136" y="1952969"/>
            <a:ext cx="4292601" cy="3375025"/>
          </a:xfrm>
          <a:prstGeom prst="rect">
            <a:avLst/>
          </a:prstGeom>
          <a:noFill/>
          <a:ln w="9525" algn="ctr">
            <a:noFill/>
            <a:miter lim="800000"/>
            <a:headEnd/>
            <a:tailEnd/>
          </a:ln>
        </p:spPr>
        <p:txBody>
          <a:bodyPr lIns="182880"/>
          <a:lstStyle/>
          <a:p>
            <a:pPr marL="228600" indent="-228600">
              <a:lnSpc>
                <a:spcPct val="95000"/>
              </a:lnSpc>
              <a:spcBef>
                <a:spcPts val="600"/>
              </a:spcBef>
              <a:buClr>
                <a:schemeClr val="tx2"/>
              </a:buClr>
              <a:buSzTx/>
              <a:buFont typeface="Wingdings" pitchFamily="2" charset="2"/>
              <a:buChar char="ü"/>
            </a:pPr>
            <a:r>
              <a:rPr lang="en-US" sz="1600" dirty="0" smtClean="0"/>
              <a:t>3 Years of ‘peace-of-mind’ support for Small Business Products</a:t>
            </a:r>
          </a:p>
          <a:p>
            <a:pPr marL="228600" indent="-228600">
              <a:lnSpc>
                <a:spcPct val="95000"/>
              </a:lnSpc>
              <a:spcBef>
                <a:spcPts val="600"/>
              </a:spcBef>
              <a:buClr>
                <a:schemeClr val="tx2"/>
              </a:buClr>
              <a:buSzTx/>
              <a:buFont typeface="Wingdings" pitchFamily="2" charset="2"/>
              <a:buChar char="ü"/>
            </a:pPr>
            <a:r>
              <a:rPr lang="en-US" sz="1600" dirty="0" smtClean="0"/>
              <a:t>Simple, easy-to-sell and support</a:t>
            </a:r>
          </a:p>
          <a:p>
            <a:pPr marL="228600" indent="-228600">
              <a:lnSpc>
                <a:spcPct val="95000"/>
              </a:lnSpc>
              <a:spcBef>
                <a:spcPts val="600"/>
              </a:spcBef>
              <a:buClr>
                <a:schemeClr val="tx2"/>
              </a:buClr>
              <a:buSzTx/>
              <a:buFont typeface="Wingdings" pitchFamily="2" charset="2"/>
              <a:buChar char="ü"/>
            </a:pPr>
            <a:r>
              <a:rPr lang="en-US" sz="1600" dirty="0" smtClean="0"/>
              <a:t>Access to Small Business Support Community </a:t>
            </a:r>
          </a:p>
          <a:p>
            <a:pPr marL="228600" indent="-228600">
              <a:lnSpc>
                <a:spcPct val="95000"/>
              </a:lnSpc>
              <a:spcBef>
                <a:spcPts val="600"/>
              </a:spcBef>
              <a:buClr>
                <a:schemeClr val="tx2"/>
              </a:buClr>
              <a:buSzTx/>
              <a:buFont typeface="Wingdings" pitchFamily="2" charset="2"/>
              <a:buChar char="ü"/>
            </a:pPr>
            <a:r>
              <a:rPr lang="en-US" sz="1600" dirty="0" smtClean="0"/>
              <a:t>Online Chat Support 24x7</a:t>
            </a:r>
          </a:p>
          <a:p>
            <a:pPr marL="228600" indent="-228600">
              <a:lnSpc>
                <a:spcPct val="95000"/>
              </a:lnSpc>
              <a:spcBef>
                <a:spcPts val="600"/>
              </a:spcBef>
              <a:buClr>
                <a:schemeClr val="tx2"/>
              </a:buClr>
              <a:buSzTx/>
              <a:buFont typeface="Wingdings" pitchFamily="2" charset="2"/>
              <a:buChar char="ü"/>
            </a:pPr>
            <a:r>
              <a:rPr lang="en-US" sz="1600" dirty="0" smtClean="0"/>
              <a:t>Telephone Support during Local Business Hours</a:t>
            </a:r>
          </a:p>
          <a:p>
            <a:pPr marL="228600" indent="-228600">
              <a:lnSpc>
                <a:spcPct val="95000"/>
              </a:lnSpc>
              <a:spcBef>
                <a:spcPts val="600"/>
              </a:spcBef>
              <a:buClr>
                <a:schemeClr val="tx2"/>
              </a:buClr>
              <a:buSzTx/>
              <a:buFont typeface="Wingdings" pitchFamily="2" charset="2"/>
              <a:buChar char="ü"/>
            </a:pPr>
            <a:r>
              <a:rPr lang="en-US" sz="1600" dirty="0" smtClean="0"/>
              <a:t>Delivered by Cisco, optional Partner value-add</a:t>
            </a:r>
            <a:endParaRPr lang="en-US" sz="2400" dirty="0"/>
          </a:p>
        </p:txBody>
      </p:sp>
      <p:sp>
        <p:nvSpPr>
          <p:cNvPr id="97284" name="Rectangle 5"/>
          <p:cNvSpPr>
            <a:spLocks noGrp="1" noChangeArrowheads="1"/>
          </p:cNvSpPr>
          <p:nvPr>
            <p:ph type="title" idx="4294967295"/>
          </p:nvPr>
        </p:nvSpPr>
        <p:spPr/>
        <p:txBody>
          <a:bodyPr/>
          <a:lstStyle/>
          <a:p>
            <a:r>
              <a:rPr lang="en-US" dirty="0" smtClean="0"/>
              <a:t>Service Extends to All </a:t>
            </a:r>
            <a:br>
              <a:rPr lang="en-US" dirty="0" smtClean="0"/>
            </a:br>
            <a:r>
              <a:rPr lang="en-US" dirty="0" smtClean="0"/>
              <a:t>Cisco Small Business Products </a:t>
            </a:r>
            <a:endParaRPr lang="en-US" sz="2400" dirty="0" smtClean="0">
              <a:solidFill>
                <a:schemeClr val="accent2"/>
              </a:solidFill>
            </a:endParaRPr>
          </a:p>
        </p:txBody>
      </p:sp>
      <p:pic>
        <p:nvPicPr>
          <p:cNvPr id="97287" name="Picture 228" descr="callcenter1"/>
          <p:cNvPicPr>
            <a:picLocks noChangeAspect="1" noChangeArrowheads="1"/>
          </p:cNvPicPr>
          <p:nvPr/>
        </p:nvPicPr>
        <p:blipFill>
          <a:blip r:embed="rId3" cstate="print"/>
          <a:srcRect/>
          <a:stretch>
            <a:fillRect/>
          </a:stretch>
        </p:blipFill>
        <p:spPr bwMode="auto">
          <a:xfrm>
            <a:off x="0" y="4487074"/>
            <a:ext cx="9144002" cy="2370926"/>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w="15875" cap="flat" cmpd="sng" algn="ctr">
            <a:solidFill>
              <a:schemeClr val="bg1">
                <a:lumMod val="75000"/>
              </a:schemeClr>
            </a:solidFill>
            <a:prstDash val="solid"/>
            <a:round/>
            <a:headEnd type="none" w="med" len="med"/>
            <a:tailEnd type="none" w="med" len="med"/>
          </a:ln>
          <a:effectLst>
            <a:outerShdw blurRad="50800" dist="38100" dir="2700000" algn="tl" rotWithShape="0">
              <a:prstClr val="black">
                <a:alpha val="40000"/>
              </a:prstClr>
            </a:outerShdw>
          </a:effectLst>
        </p:spPr>
      </p:pic>
      <p:grpSp>
        <p:nvGrpSpPr>
          <p:cNvPr id="2" name="Group 24"/>
          <p:cNvGrpSpPr/>
          <p:nvPr/>
        </p:nvGrpSpPr>
        <p:grpSpPr>
          <a:xfrm>
            <a:off x="0" y="5876809"/>
            <a:ext cx="9143999" cy="752476"/>
            <a:chOff x="-1371600" y="5785643"/>
            <a:chExt cx="11887200" cy="752476"/>
          </a:xfrm>
        </p:grpSpPr>
        <p:sp>
          <p:nvSpPr>
            <p:cNvPr id="97288" name="Rectangle 10"/>
            <p:cNvSpPr>
              <a:spLocks noChangeArrowheads="1"/>
            </p:cNvSpPr>
            <p:nvPr/>
          </p:nvSpPr>
          <p:spPr bwMode="auto">
            <a:xfrm>
              <a:off x="-1371600" y="5785643"/>
              <a:ext cx="11887200" cy="752476"/>
            </a:xfrm>
            <a:prstGeom prst="rect">
              <a:avLst/>
            </a:prstGeom>
            <a:gradFill rotWithShape="1">
              <a:gsLst>
                <a:gs pos="0">
                  <a:srgbClr val="47B0D5">
                    <a:alpha val="75000"/>
                  </a:srgbClr>
                </a:gs>
                <a:gs pos="100000">
                  <a:srgbClr val="47B0D5">
                    <a:gamma/>
                    <a:shade val="46275"/>
                    <a:invGamma/>
                    <a:alpha val="75000"/>
                  </a:srgbClr>
                </a:gs>
              </a:gsLst>
              <a:lin ang="5400000" scaled="1"/>
            </a:gradFill>
            <a:ln w="25400" algn="ctr">
              <a:noFill/>
              <a:round/>
              <a:headEnd/>
              <a:tailEnd/>
            </a:ln>
            <a:effectLst/>
          </p:spPr>
          <p:txBody>
            <a:bodyPr vert="horz" wrap="square" lIns="82124" tIns="41061" rIns="82124" bIns="41061" numCol="1" anchor="ctr" anchorCtr="0" compatLnSpc="1">
              <a:prstTxWarp prst="textNoShape">
                <a:avLst/>
              </a:prstTxWarp>
              <a:noAutofit/>
            </a:bodyPr>
            <a:lstStyle/>
            <a:p>
              <a:pPr fontAlgn="base">
                <a:lnSpc>
                  <a:spcPct val="90000"/>
                </a:lnSpc>
                <a:spcBef>
                  <a:spcPct val="0"/>
                </a:spcBef>
                <a:spcAft>
                  <a:spcPct val="0"/>
                </a:spcAft>
              </a:pPr>
              <a:endParaRPr lang="en-US"/>
            </a:p>
          </p:txBody>
        </p:sp>
        <p:cxnSp>
          <p:nvCxnSpPr>
            <p:cNvPr id="22" name="Straight Connector 21"/>
            <p:cNvCxnSpPr/>
            <p:nvPr/>
          </p:nvCxnSpPr>
          <p:spPr bwMode="auto">
            <a:xfrm rot="10800000" flipH="1">
              <a:off x="-1371600" y="5785643"/>
              <a:ext cx="11887200" cy="1588"/>
            </a:xfrm>
            <a:prstGeom prst="line">
              <a:avLst/>
            </a:prstGeom>
            <a:solidFill>
              <a:schemeClr val="accent1"/>
            </a:solidFill>
            <a:ln w="19050" cap="flat" cmpd="sng" algn="ctr">
              <a:gradFill flip="none" rotWithShape="1">
                <a:gsLst>
                  <a:gs pos="0">
                    <a:schemeClr val="bg1">
                      <a:alpha val="0"/>
                    </a:schemeClr>
                  </a:gs>
                  <a:gs pos="50000">
                    <a:schemeClr val="bg1"/>
                  </a:gs>
                  <a:gs pos="100000">
                    <a:schemeClr val="bg1">
                      <a:alpha val="0"/>
                    </a:schemeClr>
                  </a:gs>
                </a:gsLst>
                <a:lin ang="0" scaled="1"/>
                <a:tileRect/>
              </a:gradFill>
              <a:prstDash val="solid"/>
              <a:round/>
              <a:headEnd type="none" w="med" len="med"/>
              <a:tailEnd type="none" w="med" len="med"/>
            </a:ln>
            <a:effectLst/>
          </p:spPr>
        </p:cxnSp>
        <p:cxnSp>
          <p:nvCxnSpPr>
            <p:cNvPr id="24" name="Straight Connector 23"/>
            <p:cNvCxnSpPr/>
            <p:nvPr/>
          </p:nvCxnSpPr>
          <p:spPr bwMode="auto">
            <a:xfrm rot="10800000" flipH="1">
              <a:off x="-1371600" y="6536531"/>
              <a:ext cx="11887200" cy="1588"/>
            </a:xfrm>
            <a:prstGeom prst="line">
              <a:avLst/>
            </a:prstGeom>
            <a:solidFill>
              <a:schemeClr val="accent1"/>
            </a:solidFill>
            <a:ln w="19050" cap="flat" cmpd="sng" algn="ctr">
              <a:gradFill flip="none" rotWithShape="1">
                <a:gsLst>
                  <a:gs pos="0">
                    <a:schemeClr val="bg1">
                      <a:alpha val="0"/>
                    </a:schemeClr>
                  </a:gs>
                  <a:gs pos="50000">
                    <a:schemeClr val="bg1"/>
                  </a:gs>
                  <a:gs pos="100000">
                    <a:schemeClr val="bg1">
                      <a:alpha val="0"/>
                    </a:schemeClr>
                  </a:gs>
                </a:gsLst>
                <a:lin ang="0" scaled="1"/>
                <a:tileRect/>
              </a:gradFill>
              <a:prstDash val="solid"/>
              <a:round/>
              <a:headEnd type="none" w="med" len="med"/>
              <a:tailEnd type="none" w="med" len="med"/>
            </a:ln>
            <a:effectLst/>
          </p:spPr>
        </p:cxnSp>
      </p:grpSp>
      <p:sp>
        <p:nvSpPr>
          <p:cNvPr id="97289" name="Rectangle 48"/>
          <p:cNvSpPr>
            <a:spLocks noChangeArrowheads="1"/>
          </p:cNvSpPr>
          <p:nvPr/>
        </p:nvSpPr>
        <p:spPr bwMode="auto">
          <a:xfrm>
            <a:off x="423713" y="5928564"/>
            <a:ext cx="8332787" cy="647694"/>
          </a:xfrm>
          <a:prstGeom prst="rect">
            <a:avLst/>
          </a:prstGeom>
          <a:noFill/>
          <a:ln w="28575">
            <a:noFill/>
            <a:miter lim="800000"/>
            <a:headEnd/>
            <a:tailEnd/>
          </a:ln>
        </p:spPr>
        <p:txBody>
          <a:bodyPr lIns="82124" tIns="41061" rIns="82124" bIns="41061">
            <a:prstTxWarp prst="textNoShape">
              <a:avLst/>
            </a:prstTxWarp>
            <a:spAutoFit/>
          </a:bodyPr>
          <a:lstStyle/>
          <a:p>
            <a:pPr marL="236538" indent="-236538" algn="ctr" defTabSz="814388" eaLnBrk="0" fontAlgn="base" hangingPunct="0">
              <a:lnSpc>
                <a:spcPct val="95000"/>
              </a:lnSpc>
              <a:spcBef>
                <a:spcPct val="45000"/>
              </a:spcBef>
              <a:spcAft>
                <a:spcPct val="0"/>
              </a:spcAft>
              <a:buClr>
                <a:srgbClr val="0183B7"/>
              </a:buClr>
              <a:buSzPct val="100000"/>
              <a:buFont typeface="Wingdings" charset="2"/>
              <a:buNone/>
            </a:pPr>
            <a:r>
              <a:rPr lang="en-US" b="1" dirty="0" smtClean="0">
                <a:solidFill>
                  <a:srgbClr val="FFFFFF"/>
                </a:solidFill>
                <a:effectLst>
                  <a:outerShdw blurRad="50800" dist="38100" dir="2700000" algn="tl" rotWithShape="0">
                    <a:prstClr val="black">
                      <a:alpha val="40000"/>
                    </a:prstClr>
                  </a:outerShdw>
                </a:effectLst>
              </a:rPr>
              <a:t>Small Business Support Center</a:t>
            </a:r>
          </a:p>
          <a:p>
            <a:pPr marL="236538" indent="-236538" algn="ctr" defTabSz="814388" eaLnBrk="0" fontAlgn="base" hangingPunct="0">
              <a:lnSpc>
                <a:spcPct val="95000"/>
              </a:lnSpc>
              <a:spcBef>
                <a:spcPct val="45000"/>
              </a:spcBef>
              <a:spcAft>
                <a:spcPct val="0"/>
              </a:spcAft>
              <a:buClr>
                <a:srgbClr val="0183B7"/>
              </a:buClr>
              <a:buSzPct val="100000"/>
              <a:buFont typeface="Wingdings" charset="2"/>
              <a:buNone/>
            </a:pPr>
            <a:r>
              <a:rPr lang="en-US" sz="1400" dirty="0" smtClean="0">
                <a:solidFill>
                  <a:srgbClr val="FFFFFF"/>
                </a:solidFill>
                <a:effectLst>
                  <a:outerShdw blurRad="50800" dist="38100" dir="2700000" algn="tl" rotWithShape="0">
                    <a:prstClr val="black">
                      <a:alpha val="40000"/>
                    </a:prstClr>
                  </a:outerShdw>
                </a:effectLst>
              </a:rPr>
              <a:t>Quick access to CCNA certified engineers for small business support issues</a:t>
            </a:r>
            <a:endParaRPr lang="en-US" sz="1400" dirty="0">
              <a:solidFill>
                <a:srgbClr val="FFFFFF"/>
              </a:solidFill>
              <a:effectLst>
                <a:outerShdw blurRad="50800" dist="38100" dir="2700000" algn="tl" rotWithShape="0">
                  <a:prstClr val="black">
                    <a:alpha val="40000"/>
                  </a:prstClr>
                </a:outerShdw>
              </a:effectLst>
            </a:endParaRPr>
          </a:p>
        </p:txBody>
      </p:sp>
      <p:sp>
        <p:nvSpPr>
          <p:cNvPr id="70" name="Rectangle 69"/>
          <p:cNvSpPr/>
          <p:nvPr/>
        </p:nvSpPr>
        <p:spPr>
          <a:xfrm>
            <a:off x="4613664" y="3539585"/>
            <a:ext cx="4124730" cy="307777"/>
          </a:xfrm>
          <a:prstGeom prst="rect">
            <a:avLst/>
          </a:prstGeom>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CON-SBS-SVC2</a:t>
            </a:r>
            <a:endParaRPr kumimoji="0" lang="en-US" sz="1400" b="0" i="0" u="none" strike="noStrike" kern="0" cap="none" spc="0" normalizeH="0" baseline="0" noProof="0" dirty="0">
              <a:ln>
                <a:noFill/>
              </a:ln>
              <a:solidFill>
                <a:sysClr val="windowText" lastClr="000000"/>
              </a:solidFill>
              <a:effectLst/>
              <a:uLnTx/>
              <a:uFillTx/>
            </a:endParaRPr>
          </a:p>
        </p:txBody>
      </p:sp>
      <p:pic>
        <p:nvPicPr>
          <p:cNvPr id="71" name="Picture 2" descr="300 Series Family LR.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768446" y="2408878"/>
            <a:ext cx="3765954" cy="1284596"/>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5"/>
          <p:cNvSpPr>
            <a:spLocks noGrp="1"/>
          </p:cNvSpPr>
          <p:nvPr>
            <p:ph type="ctrTitle"/>
          </p:nvPr>
        </p:nvSpPr>
        <p:spPr/>
        <p:txBody>
          <a:bodyPr/>
          <a:lstStyle/>
          <a:p>
            <a:r>
              <a:rPr lang="en-US" b="0" dirty="0" smtClean="0">
                <a:solidFill>
                  <a:schemeClr val="tx1"/>
                </a:solidFill>
              </a:rPr>
              <a:t>Technical Overview</a:t>
            </a:r>
          </a:p>
        </p:txBody>
      </p:sp>
      <p:sp>
        <p:nvSpPr>
          <p:cNvPr id="4" name="Rectangle 3"/>
          <p:cNvSpPr>
            <a:spLocks noChangeArrowheads="1"/>
          </p:cNvSpPr>
          <p:nvPr/>
        </p:nvSpPr>
        <p:spPr bwMode="auto">
          <a:xfrm flipV="1">
            <a:off x="0" y="1616075"/>
            <a:ext cx="9144000" cy="23813"/>
          </a:xfrm>
          <a:prstGeom prst="rect">
            <a:avLst/>
          </a:prstGeom>
          <a:gradFill rotWithShape="1">
            <a:gsLst>
              <a:gs pos="0">
                <a:srgbClr val="515157"/>
              </a:gs>
              <a:gs pos="100000">
                <a:srgbClr val="FFFFFF">
                  <a:alpha val="0"/>
                </a:srgb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5" name="Rectangle 4"/>
          <p:cNvSpPr>
            <a:spLocks noChangeArrowheads="1"/>
          </p:cNvSpPr>
          <p:nvPr/>
        </p:nvSpPr>
        <p:spPr bwMode="auto">
          <a:xfrm flipV="1">
            <a:off x="0" y="4148679"/>
            <a:ext cx="9144000" cy="23812"/>
          </a:xfrm>
          <a:prstGeom prst="rect">
            <a:avLst/>
          </a:prstGeom>
          <a:gradFill rotWithShape="1">
            <a:gsLst>
              <a:gs pos="0">
                <a:srgbClr val="515157"/>
              </a:gs>
              <a:gs pos="100000">
                <a:srgbClr val="FFFFFF">
                  <a:alpha val="0"/>
                </a:srgb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pic>
        <p:nvPicPr>
          <p:cNvPr id="8" name="Picture 7" descr="HIK00531.png"/>
          <p:cNvPicPr>
            <a:picLocks noChangeAspect="1"/>
          </p:cNvPicPr>
          <p:nvPr/>
        </p:nvPicPr>
        <p:blipFill>
          <a:blip r:embed="rId2" cstate="print"/>
          <a:srcRect t="42545" b="18674"/>
          <a:stretch>
            <a:fillRect/>
          </a:stretch>
        </p:blipFill>
        <p:spPr>
          <a:xfrm>
            <a:off x="1142" y="1698625"/>
            <a:ext cx="9142858" cy="2397350"/>
          </a:xfrm>
          <a:prstGeom prst="rect">
            <a:avLst/>
          </a:prstGeom>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5"/>
          <p:cNvGrpSpPr/>
          <p:nvPr/>
        </p:nvGrpSpPr>
        <p:grpSpPr>
          <a:xfrm>
            <a:off x="143414" y="1556474"/>
            <a:ext cx="1316527" cy="1408103"/>
            <a:chOff x="171450" y="1011151"/>
            <a:chExt cx="1316527" cy="1690486"/>
          </a:xfrm>
        </p:grpSpPr>
        <p:sp>
          <p:nvSpPr>
            <p:cNvPr id="91" name="Rectangle 90"/>
            <p:cNvSpPr/>
            <p:nvPr/>
          </p:nvSpPr>
          <p:spPr>
            <a:xfrm>
              <a:off x="171450" y="1112982"/>
              <a:ext cx="701386" cy="1347585"/>
            </a:xfrm>
            <a:prstGeom prst="rect">
              <a:avLst/>
            </a:prstGeom>
            <a:gradFill>
              <a:gsLst>
                <a:gs pos="0">
                  <a:schemeClr val="tx2">
                    <a:lumMod val="60000"/>
                    <a:lumOff val="40000"/>
                    <a:alpha val="0"/>
                  </a:schemeClr>
                </a:gs>
                <a:gs pos="53000">
                  <a:schemeClr val="tx2">
                    <a:alpha val="58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2" name="Rectangle 91"/>
            <p:cNvSpPr/>
            <p:nvPr/>
          </p:nvSpPr>
          <p:spPr>
            <a:xfrm>
              <a:off x="470708" y="1112982"/>
              <a:ext cx="1017269" cy="1347585"/>
            </a:xfrm>
            <a:prstGeom prst="rect">
              <a:avLst/>
            </a:prstGeom>
            <a:gradFill>
              <a:gsLst>
                <a:gs pos="0">
                  <a:schemeClr val="tx2">
                    <a:lumMod val="60000"/>
                    <a:lumOff val="40000"/>
                    <a:alpha val="0"/>
                  </a:schemeClr>
                </a:gs>
                <a:gs pos="53000">
                  <a:schemeClr val="tx2">
                    <a:alpha val="58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3" name="Rectangle 92"/>
            <p:cNvSpPr/>
            <p:nvPr/>
          </p:nvSpPr>
          <p:spPr>
            <a:xfrm>
              <a:off x="770774" y="1011151"/>
              <a:ext cx="559262" cy="1690486"/>
            </a:xfrm>
            <a:prstGeom prst="rect">
              <a:avLst/>
            </a:prstGeom>
            <a:gradFill>
              <a:gsLst>
                <a:gs pos="0">
                  <a:schemeClr val="tx2">
                    <a:lumMod val="60000"/>
                    <a:lumOff val="40000"/>
                    <a:alpha val="0"/>
                  </a:schemeClr>
                </a:gs>
                <a:gs pos="53000">
                  <a:schemeClr val="accent1">
                    <a:alpha val="37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3" name="Group 102"/>
          <p:cNvGrpSpPr/>
          <p:nvPr/>
        </p:nvGrpSpPr>
        <p:grpSpPr>
          <a:xfrm>
            <a:off x="1637290" y="1595060"/>
            <a:ext cx="1330035" cy="1344578"/>
            <a:chOff x="1637608" y="1280159"/>
            <a:chExt cx="1330035" cy="1471353"/>
          </a:xfrm>
        </p:grpSpPr>
        <p:sp>
          <p:nvSpPr>
            <p:cNvPr id="94" name="Rectangle 93"/>
            <p:cNvSpPr/>
            <p:nvPr/>
          </p:nvSpPr>
          <p:spPr>
            <a:xfrm>
              <a:off x="2358504" y="1330035"/>
              <a:ext cx="609139" cy="1371601"/>
            </a:xfrm>
            <a:prstGeom prst="rect">
              <a:avLst/>
            </a:prstGeom>
            <a:gradFill>
              <a:gsLst>
                <a:gs pos="0">
                  <a:schemeClr val="tx2">
                    <a:lumMod val="60000"/>
                    <a:lumOff val="40000"/>
                    <a:alpha val="0"/>
                  </a:schemeClr>
                </a:gs>
                <a:gs pos="53000">
                  <a:schemeClr val="accent1">
                    <a:alpha val="37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5" name="Rectangle 94"/>
            <p:cNvSpPr/>
            <p:nvPr/>
          </p:nvSpPr>
          <p:spPr>
            <a:xfrm>
              <a:off x="1801552" y="1280159"/>
              <a:ext cx="559262" cy="1471353"/>
            </a:xfrm>
            <a:prstGeom prst="rect">
              <a:avLst/>
            </a:prstGeom>
            <a:gradFill>
              <a:gsLst>
                <a:gs pos="0">
                  <a:schemeClr val="tx2">
                    <a:lumMod val="60000"/>
                    <a:lumOff val="40000"/>
                    <a:alpha val="0"/>
                  </a:schemeClr>
                </a:gs>
                <a:gs pos="53000">
                  <a:schemeClr val="accent1">
                    <a:alpha val="37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7" name="Rectangle 96"/>
            <p:cNvSpPr/>
            <p:nvPr/>
          </p:nvSpPr>
          <p:spPr>
            <a:xfrm>
              <a:off x="1637608" y="1371600"/>
              <a:ext cx="1047404" cy="1238596"/>
            </a:xfrm>
            <a:prstGeom prst="rect">
              <a:avLst/>
            </a:prstGeom>
            <a:gradFill>
              <a:gsLst>
                <a:gs pos="0">
                  <a:schemeClr val="tx2">
                    <a:lumMod val="60000"/>
                    <a:lumOff val="40000"/>
                    <a:alpha val="0"/>
                  </a:schemeClr>
                </a:gs>
                <a:gs pos="53000">
                  <a:schemeClr val="tx2">
                    <a:alpha val="58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4" name="Group 103"/>
          <p:cNvGrpSpPr/>
          <p:nvPr/>
        </p:nvGrpSpPr>
        <p:grpSpPr>
          <a:xfrm>
            <a:off x="3117174" y="1685092"/>
            <a:ext cx="1338348" cy="1196357"/>
            <a:chOff x="3100647" y="1246909"/>
            <a:chExt cx="1338348" cy="1446414"/>
          </a:xfrm>
        </p:grpSpPr>
        <p:sp>
          <p:nvSpPr>
            <p:cNvPr id="98" name="Rectangle 97"/>
            <p:cNvSpPr/>
            <p:nvPr/>
          </p:nvSpPr>
          <p:spPr>
            <a:xfrm>
              <a:off x="3100647" y="1330036"/>
              <a:ext cx="947651" cy="1280160"/>
            </a:xfrm>
            <a:prstGeom prst="rect">
              <a:avLst/>
            </a:prstGeom>
            <a:gradFill>
              <a:gsLst>
                <a:gs pos="0">
                  <a:schemeClr val="tx2">
                    <a:lumMod val="60000"/>
                    <a:lumOff val="40000"/>
                    <a:alpha val="0"/>
                  </a:schemeClr>
                </a:gs>
                <a:gs pos="53000">
                  <a:schemeClr val="tx2">
                    <a:alpha val="58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9" name="Rectangle 98"/>
            <p:cNvSpPr/>
            <p:nvPr/>
          </p:nvSpPr>
          <p:spPr>
            <a:xfrm>
              <a:off x="3821544" y="1388224"/>
              <a:ext cx="617451" cy="1305099"/>
            </a:xfrm>
            <a:prstGeom prst="rect">
              <a:avLst/>
            </a:prstGeom>
            <a:gradFill>
              <a:gsLst>
                <a:gs pos="0">
                  <a:schemeClr val="tx2">
                    <a:lumMod val="60000"/>
                    <a:lumOff val="40000"/>
                    <a:alpha val="0"/>
                  </a:schemeClr>
                </a:gs>
                <a:gs pos="53000">
                  <a:schemeClr val="accent1">
                    <a:alpha val="37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0" name="Rectangle 99"/>
            <p:cNvSpPr/>
            <p:nvPr/>
          </p:nvSpPr>
          <p:spPr>
            <a:xfrm>
              <a:off x="3364345" y="1246909"/>
              <a:ext cx="251691" cy="1446414"/>
            </a:xfrm>
            <a:prstGeom prst="rect">
              <a:avLst/>
            </a:prstGeom>
            <a:gradFill>
              <a:gsLst>
                <a:gs pos="0">
                  <a:schemeClr val="tx2">
                    <a:lumMod val="60000"/>
                    <a:lumOff val="40000"/>
                    <a:alpha val="0"/>
                  </a:schemeClr>
                </a:gs>
                <a:gs pos="53000">
                  <a:schemeClr val="accent1">
                    <a:alpha val="37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5" name="Group 109"/>
          <p:cNvGrpSpPr/>
          <p:nvPr/>
        </p:nvGrpSpPr>
        <p:grpSpPr>
          <a:xfrm>
            <a:off x="4652924" y="1678662"/>
            <a:ext cx="1230283" cy="1206943"/>
            <a:chOff x="4605251" y="1262494"/>
            <a:chExt cx="1230283" cy="1430829"/>
          </a:xfrm>
        </p:grpSpPr>
        <p:sp>
          <p:nvSpPr>
            <p:cNvPr id="101" name="Rectangle 100"/>
            <p:cNvSpPr/>
            <p:nvPr/>
          </p:nvSpPr>
          <p:spPr>
            <a:xfrm>
              <a:off x="5270269" y="1271846"/>
              <a:ext cx="565265" cy="1421477"/>
            </a:xfrm>
            <a:prstGeom prst="rect">
              <a:avLst/>
            </a:prstGeom>
            <a:gradFill>
              <a:gsLst>
                <a:gs pos="0">
                  <a:schemeClr val="tx2">
                    <a:lumMod val="60000"/>
                    <a:lumOff val="40000"/>
                    <a:alpha val="0"/>
                  </a:schemeClr>
                </a:gs>
                <a:gs pos="53000">
                  <a:schemeClr val="accent1">
                    <a:alpha val="37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2" name="Rectangle 101"/>
            <p:cNvSpPr/>
            <p:nvPr/>
          </p:nvSpPr>
          <p:spPr>
            <a:xfrm>
              <a:off x="4605251" y="1262494"/>
              <a:ext cx="931025" cy="1397578"/>
            </a:xfrm>
            <a:prstGeom prst="rect">
              <a:avLst/>
            </a:prstGeom>
            <a:gradFill>
              <a:gsLst>
                <a:gs pos="0">
                  <a:schemeClr val="tx2">
                    <a:lumMod val="60000"/>
                    <a:lumOff val="40000"/>
                    <a:alpha val="0"/>
                  </a:schemeClr>
                </a:gs>
                <a:gs pos="53000">
                  <a:schemeClr val="tx2">
                    <a:alpha val="58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9" name="Rectangle 108"/>
            <p:cNvSpPr/>
            <p:nvPr/>
          </p:nvSpPr>
          <p:spPr>
            <a:xfrm>
              <a:off x="4688378" y="1262494"/>
              <a:ext cx="241069" cy="1397578"/>
            </a:xfrm>
            <a:prstGeom prst="rect">
              <a:avLst/>
            </a:prstGeom>
            <a:gradFill>
              <a:gsLst>
                <a:gs pos="0">
                  <a:schemeClr val="tx2">
                    <a:lumMod val="60000"/>
                    <a:lumOff val="40000"/>
                    <a:alpha val="0"/>
                  </a:schemeClr>
                </a:gs>
                <a:gs pos="53000">
                  <a:schemeClr val="tx2">
                    <a:alpha val="58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6" name="Group 104"/>
          <p:cNvGrpSpPr/>
          <p:nvPr/>
        </p:nvGrpSpPr>
        <p:grpSpPr>
          <a:xfrm>
            <a:off x="6107059" y="1537181"/>
            <a:ext cx="1316527" cy="1439865"/>
            <a:chOff x="171450" y="1011151"/>
            <a:chExt cx="1316527" cy="1690486"/>
          </a:xfrm>
        </p:grpSpPr>
        <p:sp>
          <p:nvSpPr>
            <p:cNvPr id="106" name="Rectangle 105"/>
            <p:cNvSpPr/>
            <p:nvPr/>
          </p:nvSpPr>
          <p:spPr>
            <a:xfrm>
              <a:off x="171450" y="1112982"/>
              <a:ext cx="701386" cy="1347585"/>
            </a:xfrm>
            <a:prstGeom prst="rect">
              <a:avLst/>
            </a:prstGeom>
            <a:gradFill>
              <a:gsLst>
                <a:gs pos="0">
                  <a:schemeClr val="tx2">
                    <a:lumMod val="60000"/>
                    <a:lumOff val="40000"/>
                    <a:alpha val="0"/>
                  </a:schemeClr>
                </a:gs>
                <a:gs pos="53000">
                  <a:schemeClr val="tx2">
                    <a:alpha val="58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7" name="Rectangle 106"/>
            <p:cNvSpPr/>
            <p:nvPr/>
          </p:nvSpPr>
          <p:spPr>
            <a:xfrm>
              <a:off x="1072341" y="1112982"/>
              <a:ext cx="415636" cy="1347585"/>
            </a:xfrm>
            <a:prstGeom prst="rect">
              <a:avLst/>
            </a:prstGeom>
            <a:gradFill>
              <a:gsLst>
                <a:gs pos="0">
                  <a:schemeClr val="tx2">
                    <a:lumMod val="60000"/>
                    <a:lumOff val="40000"/>
                    <a:alpha val="0"/>
                  </a:schemeClr>
                </a:gs>
                <a:gs pos="53000">
                  <a:schemeClr val="tx2">
                    <a:alpha val="58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8" name="Rectangle 107"/>
            <p:cNvSpPr/>
            <p:nvPr/>
          </p:nvSpPr>
          <p:spPr>
            <a:xfrm>
              <a:off x="465513" y="1011151"/>
              <a:ext cx="947650" cy="1690486"/>
            </a:xfrm>
            <a:prstGeom prst="rect">
              <a:avLst/>
            </a:prstGeom>
            <a:gradFill>
              <a:gsLst>
                <a:gs pos="0">
                  <a:schemeClr val="tx2">
                    <a:lumMod val="60000"/>
                    <a:lumOff val="40000"/>
                    <a:alpha val="0"/>
                  </a:schemeClr>
                </a:gs>
                <a:gs pos="53000">
                  <a:schemeClr val="accent1">
                    <a:alpha val="37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7" name="Group 115"/>
          <p:cNvGrpSpPr/>
          <p:nvPr/>
        </p:nvGrpSpPr>
        <p:grpSpPr>
          <a:xfrm>
            <a:off x="7531923" y="1678662"/>
            <a:ext cx="1429789" cy="1206943"/>
            <a:chOff x="7506393" y="1745673"/>
            <a:chExt cx="1429789" cy="947650"/>
          </a:xfrm>
        </p:grpSpPr>
        <p:sp>
          <p:nvSpPr>
            <p:cNvPr id="112" name="Rectangle 111"/>
            <p:cNvSpPr/>
            <p:nvPr/>
          </p:nvSpPr>
          <p:spPr>
            <a:xfrm>
              <a:off x="8279252" y="1751867"/>
              <a:ext cx="656930" cy="941456"/>
            </a:xfrm>
            <a:prstGeom prst="rect">
              <a:avLst/>
            </a:prstGeom>
            <a:gradFill>
              <a:gsLst>
                <a:gs pos="0">
                  <a:schemeClr val="tx2">
                    <a:lumMod val="60000"/>
                    <a:lumOff val="40000"/>
                    <a:alpha val="0"/>
                  </a:schemeClr>
                </a:gs>
                <a:gs pos="53000">
                  <a:schemeClr val="accent1">
                    <a:alpha val="37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3" name="Rectangle 112"/>
            <p:cNvSpPr/>
            <p:nvPr/>
          </p:nvSpPr>
          <p:spPr>
            <a:xfrm>
              <a:off x="7506393" y="1745673"/>
              <a:ext cx="1330036" cy="925628"/>
            </a:xfrm>
            <a:prstGeom prst="rect">
              <a:avLst/>
            </a:prstGeom>
            <a:gradFill>
              <a:gsLst>
                <a:gs pos="0">
                  <a:schemeClr val="tx2">
                    <a:lumMod val="60000"/>
                    <a:lumOff val="40000"/>
                    <a:alpha val="0"/>
                  </a:schemeClr>
                </a:gs>
                <a:gs pos="53000">
                  <a:schemeClr val="tx2">
                    <a:alpha val="58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4" name="Rectangle 113"/>
            <p:cNvSpPr/>
            <p:nvPr/>
          </p:nvSpPr>
          <p:spPr>
            <a:xfrm>
              <a:off x="7603000" y="1745673"/>
              <a:ext cx="280161" cy="925628"/>
            </a:xfrm>
            <a:prstGeom prst="rect">
              <a:avLst/>
            </a:prstGeom>
            <a:gradFill>
              <a:gsLst>
                <a:gs pos="0">
                  <a:schemeClr val="tx2">
                    <a:lumMod val="60000"/>
                    <a:lumOff val="40000"/>
                    <a:alpha val="0"/>
                  </a:schemeClr>
                </a:gs>
                <a:gs pos="53000">
                  <a:schemeClr val="tx2">
                    <a:alpha val="58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5" name="Rectangle 114"/>
            <p:cNvSpPr/>
            <p:nvPr/>
          </p:nvSpPr>
          <p:spPr>
            <a:xfrm>
              <a:off x="7697361" y="1751867"/>
              <a:ext cx="341046" cy="941456"/>
            </a:xfrm>
            <a:prstGeom prst="rect">
              <a:avLst/>
            </a:prstGeom>
            <a:gradFill>
              <a:gsLst>
                <a:gs pos="0">
                  <a:schemeClr val="tx2">
                    <a:lumMod val="60000"/>
                    <a:lumOff val="40000"/>
                    <a:alpha val="0"/>
                  </a:schemeClr>
                </a:gs>
                <a:gs pos="53000">
                  <a:schemeClr val="accent1">
                    <a:alpha val="37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33794" name="Title 1"/>
          <p:cNvSpPr>
            <a:spLocks noGrp="1"/>
          </p:cNvSpPr>
          <p:nvPr>
            <p:ph type="title"/>
          </p:nvPr>
        </p:nvSpPr>
        <p:spPr/>
        <p:txBody>
          <a:bodyPr/>
          <a:lstStyle/>
          <a:p>
            <a:r>
              <a:rPr lang="en-US" dirty="0" smtClean="0"/>
              <a:t>Feature-Rich Switches Offer Best Value</a:t>
            </a:r>
            <a:endParaRPr lang="en-US" sz="2200" dirty="0" smtClean="0">
              <a:solidFill>
                <a:srgbClr val="8E8E95"/>
              </a:solidFill>
            </a:endParaRPr>
          </a:p>
        </p:txBody>
      </p:sp>
      <p:grpSp>
        <p:nvGrpSpPr>
          <p:cNvPr id="8" name="Group 150"/>
          <p:cNvGrpSpPr/>
          <p:nvPr/>
        </p:nvGrpSpPr>
        <p:grpSpPr>
          <a:xfrm>
            <a:off x="139960" y="2825462"/>
            <a:ext cx="1323435" cy="3715038"/>
            <a:chOff x="128496" y="2825463"/>
            <a:chExt cx="1323435" cy="3421576"/>
          </a:xfrm>
        </p:grpSpPr>
        <p:sp>
          <p:nvSpPr>
            <p:cNvPr id="150" name="Round Same Side Corner Rectangle 149"/>
            <p:cNvSpPr/>
            <p:nvPr/>
          </p:nvSpPr>
          <p:spPr>
            <a:xfrm>
              <a:off x="128496" y="2825463"/>
              <a:ext cx="1323435" cy="2816520"/>
            </a:xfrm>
            <a:prstGeom prst="round2SameRect">
              <a:avLst>
                <a:gd name="adj1" fmla="val 5671"/>
                <a:gd name="adj2" fmla="val 0"/>
              </a:avLst>
            </a:prstGeom>
            <a:gradFill>
              <a:gsLst>
                <a:gs pos="0">
                  <a:schemeClr val="bg1">
                    <a:lumMod val="95000"/>
                  </a:schemeClr>
                </a:gs>
                <a:gs pos="100000">
                  <a:schemeClr val="accent1">
                    <a:tint val="23500"/>
                    <a:satMod val="160000"/>
                    <a:alpha val="0"/>
                  </a:schemeClr>
                </a:gs>
              </a:gsLst>
              <a:lin ang="5400000" scaled="0"/>
            </a:gradFill>
            <a:ln>
              <a:noFill/>
            </a:ln>
            <a:effectLst>
              <a:outerShdw blurRad="63500" sx="104000" sy="104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3" name="Rectangle 142"/>
            <p:cNvSpPr/>
            <p:nvPr/>
          </p:nvSpPr>
          <p:spPr>
            <a:xfrm>
              <a:off x="128496" y="2890504"/>
              <a:ext cx="1323435" cy="3356535"/>
            </a:xfrm>
            <a:prstGeom prst="rect">
              <a:avLst/>
            </a:prstGeom>
            <a:gradFill>
              <a:gsLst>
                <a:gs pos="39000">
                  <a:schemeClr val="bg1">
                    <a:alpha val="0"/>
                  </a:schemeClr>
                </a:gs>
                <a:gs pos="100000">
                  <a:schemeClr val="bg1"/>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9" name="Group 182"/>
          <p:cNvGrpSpPr/>
          <p:nvPr/>
        </p:nvGrpSpPr>
        <p:grpSpPr>
          <a:xfrm>
            <a:off x="88900" y="2606113"/>
            <a:ext cx="1425554" cy="375559"/>
            <a:chOff x="88900" y="2606113"/>
            <a:chExt cx="1425554" cy="375559"/>
          </a:xfrm>
        </p:grpSpPr>
        <p:grpSp>
          <p:nvGrpSpPr>
            <p:cNvPr id="10" name="Group 179"/>
            <p:cNvGrpSpPr/>
            <p:nvPr/>
          </p:nvGrpSpPr>
          <p:grpSpPr>
            <a:xfrm>
              <a:off x="88900" y="2606113"/>
              <a:ext cx="1425554" cy="375559"/>
              <a:chOff x="88900" y="2606113"/>
              <a:chExt cx="1425554" cy="375559"/>
            </a:xfrm>
          </p:grpSpPr>
          <p:sp>
            <p:nvSpPr>
              <p:cNvPr id="179" name="Rectangle 60"/>
              <p:cNvSpPr>
                <a:spLocks noChangeArrowheads="1"/>
              </p:cNvSpPr>
              <p:nvPr/>
            </p:nvSpPr>
            <p:spPr bwMode="auto">
              <a:xfrm>
                <a:off x="88900" y="2631622"/>
                <a:ext cx="1425554" cy="340526"/>
              </a:xfrm>
              <a:prstGeom prst="rect">
                <a:avLst/>
              </a:prstGeom>
              <a:gradFill flip="none" rotWithShape="1">
                <a:gsLst>
                  <a:gs pos="39000">
                    <a:schemeClr val="tx1"/>
                  </a:gs>
                  <a:gs pos="100000">
                    <a:schemeClr val="tx2"/>
                  </a:gs>
                </a:gsLst>
                <a:lin ang="16200000" scaled="1"/>
                <a:tileRect/>
              </a:gradFill>
              <a:ln w="9525" algn="ctr">
                <a:noFill/>
                <a:miter lim="800000"/>
                <a:headEnd/>
                <a:tailEnd/>
              </a:ln>
              <a:effectLst>
                <a:outerShdw blurRad="25400" sx="103000" sy="103000" algn="ctr" rotWithShape="0">
                  <a:prstClr val="black">
                    <a:alpha val="46000"/>
                  </a:prstClr>
                </a:outerShdw>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dirty="0" smtClean="0">
                  <a:latin typeface="Arial" pitchFamily="34" charset="0"/>
                </a:endParaRPr>
              </a:p>
            </p:txBody>
          </p:sp>
          <p:grpSp>
            <p:nvGrpSpPr>
              <p:cNvPr id="11" name="Group 175"/>
              <p:cNvGrpSpPr/>
              <p:nvPr/>
            </p:nvGrpSpPr>
            <p:grpSpPr>
              <a:xfrm>
                <a:off x="88900" y="2606113"/>
                <a:ext cx="1425554" cy="375559"/>
                <a:chOff x="88900" y="2606113"/>
                <a:chExt cx="1425554" cy="375559"/>
              </a:xfrm>
            </p:grpSpPr>
            <p:sp>
              <p:nvSpPr>
                <p:cNvPr id="145" name="Oval 144"/>
                <p:cNvSpPr/>
                <p:nvPr/>
              </p:nvSpPr>
              <p:spPr>
                <a:xfrm>
                  <a:off x="120640" y="2914997"/>
                  <a:ext cx="1362075" cy="57150"/>
                </a:xfrm>
                <a:prstGeom prst="ellipse">
                  <a:avLst/>
                </a:prstGeom>
                <a:solidFill>
                  <a:schemeClr val="bg1"/>
                </a:solidFill>
                <a:ln>
                  <a:noFill/>
                </a:ln>
                <a:effectLst>
                  <a:outerShdw blurRad="88900" dist="38100" dir="5400000" sx="104000" sy="104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4" name="Rectangle 60"/>
                <p:cNvSpPr>
                  <a:spLocks noChangeArrowheads="1"/>
                </p:cNvSpPr>
                <p:nvPr/>
              </p:nvSpPr>
              <p:spPr bwMode="auto">
                <a:xfrm>
                  <a:off x="88900" y="2606113"/>
                  <a:ext cx="1425554" cy="375559"/>
                </a:xfrm>
                <a:prstGeom prst="rect">
                  <a:avLst/>
                </a:prstGeom>
                <a:gradFill flip="none" rotWithShape="1">
                  <a:gsLst>
                    <a:gs pos="39000">
                      <a:schemeClr val="tx1"/>
                    </a:gs>
                    <a:gs pos="100000">
                      <a:schemeClr val="tx2"/>
                    </a:gs>
                  </a:gsLst>
                  <a:lin ang="162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dirty="0" smtClean="0">
                    <a:latin typeface="Arial" pitchFamily="34" charset="0"/>
                  </a:endParaRPr>
                </a:p>
              </p:txBody>
            </p:sp>
          </p:grpSp>
        </p:grpSp>
        <p:sp>
          <p:nvSpPr>
            <p:cNvPr id="182" name="Text Box 7"/>
            <p:cNvSpPr txBox="1">
              <a:spLocks noChangeArrowheads="1"/>
            </p:cNvSpPr>
            <p:nvPr/>
          </p:nvSpPr>
          <p:spPr bwMode="auto">
            <a:xfrm>
              <a:off x="133889" y="2650671"/>
              <a:ext cx="1322615" cy="258403"/>
            </a:xfrm>
            <a:prstGeom prst="rect">
              <a:avLst/>
            </a:prstGeom>
            <a:noFill/>
            <a:ln w="9525">
              <a:noFill/>
              <a:miter lim="800000"/>
              <a:headEnd/>
              <a:tailEnd/>
            </a:ln>
          </p:spPr>
          <p:txBody>
            <a:bodyPr wrap="square" lIns="73025" tIns="36512" rIns="73025" bIns="36512">
              <a:spAutoFit/>
            </a:bodyPr>
            <a:lstStyle/>
            <a:p>
              <a:pPr algn="ctr" eaLnBrk="0" hangingPunct="0">
                <a:buClr>
                  <a:schemeClr val="accent1"/>
                </a:buClr>
                <a:buFont typeface="Wingdings" pitchFamily="2" charset="2"/>
                <a:buNone/>
              </a:pPr>
              <a:r>
                <a:rPr lang="en-US" sz="1200" dirty="0" smtClean="0">
                  <a:solidFill>
                    <a:schemeClr val="bg1"/>
                  </a:solidFill>
                </a:rPr>
                <a:t>Performance</a:t>
              </a:r>
              <a:endParaRPr lang="en-US" sz="1200" dirty="0">
                <a:solidFill>
                  <a:schemeClr val="bg1"/>
                </a:solidFill>
              </a:endParaRPr>
            </a:p>
          </p:txBody>
        </p:sp>
      </p:grpSp>
      <p:grpSp>
        <p:nvGrpSpPr>
          <p:cNvPr id="12" name="Group 183"/>
          <p:cNvGrpSpPr/>
          <p:nvPr/>
        </p:nvGrpSpPr>
        <p:grpSpPr>
          <a:xfrm>
            <a:off x="1640590" y="2825463"/>
            <a:ext cx="1323435" cy="3421576"/>
            <a:chOff x="128496" y="2825463"/>
            <a:chExt cx="1323435" cy="3421576"/>
          </a:xfrm>
        </p:grpSpPr>
        <p:sp>
          <p:nvSpPr>
            <p:cNvPr id="185" name="Round Same Side Corner Rectangle 184"/>
            <p:cNvSpPr/>
            <p:nvPr/>
          </p:nvSpPr>
          <p:spPr>
            <a:xfrm>
              <a:off x="128496" y="2825463"/>
              <a:ext cx="1323435" cy="2816520"/>
            </a:xfrm>
            <a:prstGeom prst="round2SameRect">
              <a:avLst>
                <a:gd name="adj1" fmla="val 5671"/>
                <a:gd name="adj2" fmla="val 0"/>
              </a:avLst>
            </a:prstGeom>
            <a:gradFill>
              <a:gsLst>
                <a:gs pos="0">
                  <a:schemeClr val="bg1">
                    <a:lumMod val="95000"/>
                  </a:schemeClr>
                </a:gs>
                <a:gs pos="100000">
                  <a:schemeClr val="accent1">
                    <a:tint val="23500"/>
                    <a:satMod val="160000"/>
                    <a:alpha val="0"/>
                  </a:schemeClr>
                </a:gs>
              </a:gsLst>
              <a:lin ang="5400000" scaled="0"/>
            </a:gradFill>
            <a:ln>
              <a:noFill/>
            </a:ln>
            <a:effectLst>
              <a:outerShdw blurRad="63500" sx="104000" sy="104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6" name="Rectangle 185"/>
            <p:cNvSpPr/>
            <p:nvPr/>
          </p:nvSpPr>
          <p:spPr>
            <a:xfrm>
              <a:off x="128496" y="2890504"/>
              <a:ext cx="1323435" cy="3356535"/>
            </a:xfrm>
            <a:prstGeom prst="rect">
              <a:avLst/>
            </a:prstGeom>
            <a:gradFill>
              <a:gsLst>
                <a:gs pos="39000">
                  <a:schemeClr val="bg1">
                    <a:alpha val="0"/>
                  </a:schemeClr>
                </a:gs>
                <a:gs pos="100000">
                  <a:schemeClr val="bg1"/>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13" name="Group 187"/>
          <p:cNvGrpSpPr/>
          <p:nvPr/>
        </p:nvGrpSpPr>
        <p:grpSpPr>
          <a:xfrm>
            <a:off x="1589530" y="2606113"/>
            <a:ext cx="1425554" cy="445299"/>
            <a:chOff x="88900" y="2606113"/>
            <a:chExt cx="1425554" cy="445299"/>
          </a:xfrm>
        </p:grpSpPr>
        <p:grpSp>
          <p:nvGrpSpPr>
            <p:cNvPr id="14" name="Group 188"/>
            <p:cNvGrpSpPr/>
            <p:nvPr/>
          </p:nvGrpSpPr>
          <p:grpSpPr>
            <a:xfrm>
              <a:off x="88900" y="2606113"/>
              <a:ext cx="1425554" cy="375559"/>
              <a:chOff x="88900" y="2606113"/>
              <a:chExt cx="1425554" cy="375559"/>
            </a:xfrm>
          </p:grpSpPr>
          <p:sp>
            <p:nvSpPr>
              <p:cNvPr id="191" name="Rectangle 60"/>
              <p:cNvSpPr>
                <a:spLocks noChangeArrowheads="1"/>
              </p:cNvSpPr>
              <p:nvPr/>
            </p:nvSpPr>
            <p:spPr bwMode="auto">
              <a:xfrm>
                <a:off x="88900" y="2631622"/>
                <a:ext cx="1425554" cy="340526"/>
              </a:xfrm>
              <a:prstGeom prst="rect">
                <a:avLst/>
              </a:prstGeom>
              <a:gradFill flip="none" rotWithShape="1">
                <a:gsLst>
                  <a:gs pos="39000">
                    <a:schemeClr val="tx1"/>
                  </a:gs>
                  <a:gs pos="100000">
                    <a:schemeClr val="tx2"/>
                  </a:gs>
                </a:gsLst>
                <a:lin ang="16200000" scaled="1"/>
                <a:tileRect/>
              </a:gradFill>
              <a:ln w="9525" algn="ctr">
                <a:noFill/>
                <a:miter lim="800000"/>
                <a:headEnd/>
                <a:tailEnd/>
              </a:ln>
              <a:effectLst>
                <a:outerShdw blurRad="25400" sx="103000" sy="103000" algn="ctr" rotWithShape="0">
                  <a:prstClr val="black">
                    <a:alpha val="46000"/>
                  </a:prstClr>
                </a:outerShdw>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dirty="0" smtClean="0">
                  <a:latin typeface="Arial" pitchFamily="34" charset="0"/>
                </a:endParaRPr>
              </a:p>
            </p:txBody>
          </p:sp>
          <p:grpSp>
            <p:nvGrpSpPr>
              <p:cNvPr id="15" name="Group 191"/>
              <p:cNvGrpSpPr/>
              <p:nvPr/>
            </p:nvGrpSpPr>
            <p:grpSpPr>
              <a:xfrm>
                <a:off x="88900" y="2606113"/>
                <a:ext cx="1425554" cy="375559"/>
                <a:chOff x="88900" y="2606113"/>
                <a:chExt cx="1425554" cy="375559"/>
              </a:xfrm>
            </p:grpSpPr>
            <p:sp>
              <p:nvSpPr>
                <p:cNvPr id="193" name="Oval 192"/>
                <p:cNvSpPr/>
                <p:nvPr/>
              </p:nvSpPr>
              <p:spPr>
                <a:xfrm>
                  <a:off x="120640" y="2914997"/>
                  <a:ext cx="1362075" cy="57150"/>
                </a:xfrm>
                <a:prstGeom prst="ellipse">
                  <a:avLst/>
                </a:prstGeom>
                <a:solidFill>
                  <a:schemeClr val="bg1"/>
                </a:solidFill>
                <a:ln>
                  <a:noFill/>
                </a:ln>
                <a:effectLst>
                  <a:outerShdw blurRad="88900" dist="38100" dir="5400000" sx="104000" sy="104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4" name="Rectangle 60"/>
                <p:cNvSpPr>
                  <a:spLocks noChangeArrowheads="1"/>
                </p:cNvSpPr>
                <p:nvPr/>
              </p:nvSpPr>
              <p:spPr bwMode="auto">
                <a:xfrm>
                  <a:off x="88900" y="2606113"/>
                  <a:ext cx="1425554" cy="375559"/>
                </a:xfrm>
                <a:prstGeom prst="rect">
                  <a:avLst/>
                </a:prstGeom>
                <a:gradFill flip="none" rotWithShape="1">
                  <a:gsLst>
                    <a:gs pos="39000">
                      <a:schemeClr val="tx1"/>
                    </a:gs>
                    <a:gs pos="100000">
                      <a:schemeClr val="tx2"/>
                    </a:gs>
                  </a:gsLst>
                  <a:lin ang="162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dirty="0" smtClean="0">
                    <a:latin typeface="Arial" pitchFamily="34" charset="0"/>
                  </a:endParaRPr>
                </a:p>
              </p:txBody>
            </p:sp>
          </p:grpSp>
        </p:grpSp>
        <p:sp>
          <p:nvSpPr>
            <p:cNvPr id="190" name="Text Box 7"/>
            <p:cNvSpPr txBox="1">
              <a:spLocks noChangeArrowheads="1"/>
            </p:cNvSpPr>
            <p:nvPr/>
          </p:nvSpPr>
          <p:spPr bwMode="auto">
            <a:xfrm>
              <a:off x="101601" y="2625271"/>
              <a:ext cx="1367604" cy="426141"/>
            </a:xfrm>
            <a:prstGeom prst="rect">
              <a:avLst/>
            </a:prstGeom>
            <a:noFill/>
            <a:ln w="9525">
              <a:noFill/>
              <a:miter lim="800000"/>
              <a:headEnd/>
              <a:tailEnd/>
            </a:ln>
          </p:spPr>
          <p:txBody>
            <a:bodyPr wrap="square" lIns="73025" tIns="36512" rIns="73025" bIns="36512">
              <a:spAutoFit/>
            </a:bodyPr>
            <a:lstStyle/>
            <a:p>
              <a:pPr algn="ctr" eaLnBrk="0" hangingPunct="0">
                <a:lnSpc>
                  <a:spcPct val="95000"/>
                </a:lnSpc>
                <a:spcBef>
                  <a:spcPct val="25000"/>
                </a:spcBef>
                <a:buClr>
                  <a:schemeClr val="accent1"/>
                </a:buClr>
                <a:buFont typeface="Wingdings" pitchFamily="2" charset="2"/>
                <a:buNone/>
              </a:pPr>
              <a:r>
                <a:rPr lang="en-US" sz="1200" dirty="0" smtClean="0">
                  <a:solidFill>
                    <a:schemeClr val="bg1"/>
                  </a:solidFill>
                </a:rPr>
                <a:t>Layer 2 Switching and Layer 3</a:t>
              </a:r>
              <a:endParaRPr lang="en-US" sz="1200" dirty="0">
                <a:solidFill>
                  <a:schemeClr val="bg1"/>
                </a:solidFill>
              </a:endParaRPr>
            </a:p>
          </p:txBody>
        </p:sp>
      </p:grpSp>
      <p:grpSp>
        <p:nvGrpSpPr>
          <p:cNvPr id="16" name="Group 194"/>
          <p:cNvGrpSpPr/>
          <p:nvPr/>
        </p:nvGrpSpPr>
        <p:grpSpPr>
          <a:xfrm>
            <a:off x="3124631" y="2825463"/>
            <a:ext cx="1323435" cy="3499137"/>
            <a:chOff x="128496" y="2825463"/>
            <a:chExt cx="1323435" cy="3499137"/>
          </a:xfrm>
        </p:grpSpPr>
        <p:sp>
          <p:nvSpPr>
            <p:cNvPr id="196" name="Round Same Side Corner Rectangle 195"/>
            <p:cNvSpPr/>
            <p:nvPr/>
          </p:nvSpPr>
          <p:spPr>
            <a:xfrm>
              <a:off x="128496" y="2825463"/>
              <a:ext cx="1323435" cy="2816520"/>
            </a:xfrm>
            <a:prstGeom prst="round2SameRect">
              <a:avLst>
                <a:gd name="adj1" fmla="val 5671"/>
                <a:gd name="adj2" fmla="val 0"/>
              </a:avLst>
            </a:prstGeom>
            <a:gradFill>
              <a:gsLst>
                <a:gs pos="0">
                  <a:schemeClr val="bg1">
                    <a:lumMod val="95000"/>
                  </a:schemeClr>
                </a:gs>
                <a:gs pos="100000">
                  <a:schemeClr val="accent1">
                    <a:tint val="23500"/>
                    <a:satMod val="160000"/>
                    <a:alpha val="0"/>
                  </a:schemeClr>
                </a:gs>
              </a:gsLst>
              <a:lin ang="5400000" scaled="0"/>
            </a:gradFill>
            <a:ln>
              <a:noFill/>
            </a:ln>
            <a:effectLst>
              <a:outerShdw blurRad="63500" sx="104000" sy="104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7" name="Rectangle 196"/>
            <p:cNvSpPr/>
            <p:nvPr/>
          </p:nvSpPr>
          <p:spPr>
            <a:xfrm>
              <a:off x="128496" y="2890504"/>
              <a:ext cx="1323435" cy="3434096"/>
            </a:xfrm>
            <a:prstGeom prst="rect">
              <a:avLst/>
            </a:prstGeom>
            <a:gradFill>
              <a:gsLst>
                <a:gs pos="39000">
                  <a:schemeClr val="bg1">
                    <a:alpha val="0"/>
                  </a:schemeClr>
                </a:gs>
                <a:gs pos="100000">
                  <a:schemeClr val="bg1"/>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17" name="Group 197"/>
          <p:cNvGrpSpPr/>
          <p:nvPr/>
        </p:nvGrpSpPr>
        <p:grpSpPr>
          <a:xfrm>
            <a:off x="3073571" y="2606113"/>
            <a:ext cx="1425554" cy="375559"/>
            <a:chOff x="88900" y="2606113"/>
            <a:chExt cx="1425554" cy="375559"/>
          </a:xfrm>
        </p:grpSpPr>
        <p:grpSp>
          <p:nvGrpSpPr>
            <p:cNvPr id="18" name="Group 198"/>
            <p:cNvGrpSpPr/>
            <p:nvPr/>
          </p:nvGrpSpPr>
          <p:grpSpPr>
            <a:xfrm>
              <a:off x="88900" y="2606113"/>
              <a:ext cx="1425554" cy="375559"/>
              <a:chOff x="88900" y="2606113"/>
              <a:chExt cx="1425554" cy="375559"/>
            </a:xfrm>
          </p:grpSpPr>
          <p:sp>
            <p:nvSpPr>
              <p:cNvPr id="201" name="Rectangle 60"/>
              <p:cNvSpPr>
                <a:spLocks noChangeArrowheads="1"/>
              </p:cNvSpPr>
              <p:nvPr/>
            </p:nvSpPr>
            <p:spPr bwMode="auto">
              <a:xfrm>
                <a:off x="88900" y="2631622"/>
                <a:ext cx="1425554" cy="340526"/>
              </a:xfrm>
              <a:prstGeom prst="rect">
                <a:avLst/>
              </a:prstGeom>
              <a:gradFill flip="none" rotWithShape="1">
                <a:gsLst>
                  <a:gs pos="39000">
                    <a:schemeClr val="tx1"/>
                  </a:gs>
                  <a:gs pos="100000">
                    <a:schemeClr val="tx2"/>
                  </a:gs>
                </a:gsLst>
                <a:lin ang="16200000" scaled="1"/>
                <a:tileRect/>
              </a:gradFill>
              <a:ln w="9525" algn="ctr">
                <a:noFill/>
                <a:miter lim="800000"/>
                <a:headEnd/>
                <a:tailEnd/>
              </a:ln>
              <a:effectLst>
                <a:outerShdw blurRad="25400" sx="103000" sy="103000" algn="ctr" rotWithShape="0">
                  <a:prstClr val="black">
                    <a:alpha val="46000"/>
                  </a:prstClr>
                </a:outerShdw>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dirty="0" smtClean="0">
                  <a:latin typeface="Arial" pitchFamily="34" charset="0"/>
                </a:endParaRPr>
              </a:p>
            </p:txBody>
          </p:sp>
          <p:grpSp>
            <p:nvGrpSpPr>
              <p:cNvPr id="19" name="Group 201"/>
              <p:cNvGrpSpPr/>
              <p:nvPr/>
            </p:nvGrpSpPr>
            <p:grpSpPr>
              <a:xfrm>
                <a:off x="88900" y="2606113"/>
                <a:ext cx="1425554" cy="375559"/>
                <a:chOff x="88900" y="2606113"/>
                <a:chExt cx="1425554" cy="375559"/>
              </a:xfrm>
            </p:grpSpPr>
            <p:sp>
              <p:nvSpPr>
                <p:cNvPr id="203" name="Oval 202"/>
                <p:cNvSpPr/>
                <p:nvPr/>
              </p:nvSpPr>
              <p:spPr>
                <a:xfrm>
                  <a:off x="120640" y="2914997"/>
                  <a:ext cx="1362075" cy="57150"/>
                </a:xfrm>
                <a:prstGeom prst="ellipse">
                  <a:avLst/>
                </a:prstGeom>
                <a:solidFill>
                  <a:schemeClr val="bg1"/>
                </a:solidFill>
                <a:ln>
                  <a:noFill/>
                </a:ln>
                <a:effectLst>
                  <a:outerShdw blurRad="88900" dist="38100" dir="5400000" sx="104000" sy="104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4" name="Rectangle 60"/>
                <p:cNvSpPr>
                  <a:spLocks noChangeArrowheads="1"/>
                </p:cNvSpPr>
                <p:nvPr/>
              </p:nvSpPr>
              <p:spPr bwMode="auto">
                <a:xfrm>
                  <a:off x="88900" y="2606113"/>
                  <a:ext cx="1425554" cy="375559"/>
                </a:xfrm>
                <a:prstGeom prst="rect">
                  <a:avLst/>
                </a:prstGeom>
                <a:gradFill flip="none" rotWithShape="1">
                  <a:gsLst>
                    <a:gs pos="39000">
                      <a:schemeClr val="tx1"/>
                    </a:gs>
                    <a:gs pos="100000">
                      <a:schemeClr val="tx2"/>
                    </a:gs>
                  </a:gsLst>
                  <a:lin ang="162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dirty="0" smtClean="0">
                    <a:latin typeface="Arial" pitchFamily="34" charset="0"/>
                  </a:endParaRPr>
                </a:p>
              </p:txBody>
            </p:sp>
          </p:grpSp>
        </p:grpSp>
        <p:sp>
          <p:nvSpPr>
            <p:cNvPr id="200" name="Text Box 7"/>
            <p:cNvSpPr txBox="1">
              <a:spLocks noChangeArrowheads="1"/>
            </p:cNvSpPr>
            <p:nvPr/>
          </p:nvSpPr>
          <p:spPr bwMode="auto">
            <a:xfrm>
              <a:off x="133889" y="2650671"/>
              <a:ext cx="1322615" cy="258403"/>
            </a:xfrm>
            <a:prstGeom prst="rect">
              <a:avLst/>
            </a:prstGeom>
            <a:noFill/>
            <a:ln w="9525">
              <a:noFill/>
              <a:miter lim="800000"/>
              <a:headEnd/>
              <a:tailEnd/>
            </a:ln>
          </p:spPr>
          <p:txBody>
            <a:bodyPr wrap="square" lIns="73025" tIns="36512" rIns="73025" bIns="36512">
              <a:spAutoFit/>
            </a:bodyPr>
            <a:lstStyle/>
            <a:p>
              <a:pPr algn="ctr" eaLnBrk="0" hangingPunct="0">
                <a:lnSpc>
                  <a:spcPct val="95000"/>
                </a:lnSpc>
                <a:spcBef>
                  <a:spcPct val="25000"/>
                </a:spcBef>
                <a:buClr>
                  <a:schemeClr val="accent1"/>
                </a:buClr>
                <a:buFont typeface="Wingdings" pitchFamily="2" charset="2"/>
                <a:buNone/>
              </a:pPr>
              <a:r>
                <a:rPr lang="en-US" sz="1200" dirty="0" smtClean="0">
                  <a:solidFill>
                    <a:schemeClr val="bg1"/>
                  </a:solidFill>
                </a:rPr>
                <a:t>Security </a:t>
              </a:r>
              <a:endParaRPr lang="en-US" sz="1200" dirty="0">
                <a:solidFill>
                  <a:schemeClr val="bg1"/>
                </a:solidFill>
              </a:endParaRPr>
            </a:p>
          </p:txBody>
        </p:sp>
      </p:grpSp>
      <p:grpSp>
        <p:nvGrpSpPr>
          <p:cNvPr id="20" name="Group 204"/>
          <p:cNvGrpSpPr/>
          <p:nvPr/>
        </p:nvGrpSpPr>
        <p:grpSpPr>
          <a:xfrm>
            <a:off x="4606348" y="2825463"/>
            <a:ext cx="1323435" cy="3421576"/>
            <a:chOff x="128496" y="2825463"/>
            <a:chExt cx="1323435" cy="3421576"/>
          </a:xfrm>
        </p:grpSpPr>
        <p:sp>
          <p:nvSpPr>
            <p:cNvPr id="206" name="Round Same Side Corner Rectangle 205"/>
            <p:cNvSpPr/>
            <p:nvPr/>
          </p:nvSpPr>
          <p:spPr>
            <a:xfrm>
              <a:off x="128496" y="2825463"/>
              <a:ext cx="1323435" cy="2816520"/>
            </a:xfrm>
            <a:prstGeom prst="round2SameRect">
              <a:avLst>
                <a:gd name="adj1" fmla="val 5671"/>
                <a:gd name="adj2" fmla="val 0"/>
              </a:avLst>
            </a:prstGeom>
            <a:gradFill>
              <a:gsLst>
                <a:gs pos="0">
                  <a:schemeClr val="bg1">
                    <a:lumMod val="95000"/>
                  </a:schemeClr>
                </a:gs>
                <a:gs pos="100000">
                  <a:schemeClr val="accent1">
                    <a:tint val="23500"/>
                    <a:satMod val="160000"/>
                    <a:alpha val="0"/>
                  </a:schemeClr>
                </a:gs>
              </a:gsLst>
              <a:lin ang="5400000" scaled="0"/>
            </a:gradFill>
            <a:ln>
              <a:noFill/>
            </a:ln>
            <a:effectLst>
              <a:outerShdw blurRad="63500" sx="104000" sy="104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7" name="Rectangle 206"/>
            <p:cNvSpPr/>
            <p:nvPr/>
          </p:nvSpPr>
          <p:spPr>
            <a:xfrm>
              <a:off x="128496" y="2890504"/>
              <a:ext cx="1323435" cy="3356535"/>
            </a:xfrm>
            <a:prstGeom prst="rect">
              <a:avLst/>
            </a:prstGeom>
            <a:gradFill>
              <a:gsLst>
                <a:gs pos="39000">
                  <a:schemeClr val="bg1">
                    <a:alpha val="0"/>
                  </a:schemeClr>
                </a:gs>
                <a:gs pos="100000">
                  <a:schemeClr val="bg1"/>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21" name="Group 207"/>
          <p:cNvGrpSpPr/>
          <p:nvPr/>
        </p:nvGrpSpPr>
        <p:grpSpPr>
          <a:xfrm>
            <a:off x="4555288" y="2574471"/>
            <a:ext cx="1425554" cy="424602"/>
            <a:chOff x="88900" y="2574471"/>
            <a:chExt cx="1425554" cy="424602"/>
          </a:xfrm>
        </p:grpSpPr>
        <p:grpSp>
          <p:nvGrpSpPr>
            <p:cNvPr id="22" name="Group 208"/>
            <p:cNvGrpSpPr/>
            <p:nvPr/>
          </p:nvGrpSpPr>
          <p:grpSpPr>
            <a:xfrm>
              <a:off x="88900" y="2606113"/>
              <a:ext cx="1425554" cy="375559"/>
              <a:chOff x="88900" y="2606113"/>
              <a:chExt cx="1425554" cy="375559"/>
            </a:xfrm>
          </p:grpSpPr>
          <p:sp>
            <p:nvSpPr>
              <p:cNvPr id="211" name="Rectangle 60"/>
              <p:cNvSpPr>
                <a:spLocks noChangeArrowheads="1"/>
              </p:cNvSpPr>
              <p:nvPr/>
            </p:nvSpPr>
            <p:spPr bwMode="auto">
              <a:xfrm>
                <a:off x="88900" y="2631622"/>
                <a:ext cx="1425554" cy="340526"/>
              </a:xfrm>
              <a:prstGeom prst="rect">
                <a:avLst/>
              </a:prstGeom>
              <a:gradFill flip="none" rotWithShape="1">
                <a:gsLst>
                  <a:gs pos="39000">
                    <a:schemeClr val="tx1"/>
                  </a:gs>
                  <a:gs pos="100000">
                    <a:schemeClr val="tx2"/>
                  </a:gs>
                </a:gsLst>
                <a:lin ang="16200000" scaled="1"/>
                <a:tileRect/>
              </a:gradFill>
              <a:ln w="9525" algn="ctr">
                <a:noFill/>
                <a:miter lim="800000"/>
                <a:headEnd/>
                <a:tailEnd/>
              </a:ln>
              <a:effectLst>
                <a:outerShdw blurRad="25400" sx="103000" sy="103000" algn="ctr" rotWithShape="0">
                  <a:prstClr val="black">
                    <a:alpha val="46000"/>
                  </a:prstClr>
                </a:outerShdw>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dirty="0" smtClean="0">
                  <a:latin typeface="Arial" pitchFamily="34" charset="0"/>
                </a:endParaRPr>
              </a:p>
            </p:txBody>
          </p:sp>
          <p:grpSp>
            <p:nvGrpSpPr>
              <p:cNvPr id="23" name="Group 211"/>
              <p:cNvGrpSpPr/>
              <p:nvPr/>
            </p:nvGrpSpPr>
            <p:grpSpPr>
              <a:xfrm>
                <a:off x="88900" y="2606113"/>
                <a:ext cx="1425554" cy="375559"/>
                <a:chOff x="88900" y="2606113"/>
                <a:chExt cx="1425554" cy="375559"/>
              </a:xfrm>
            </p:grpSpPr>
            <p:sp>
              <p:nvSpPr>
                <p:cNvPr id="213" name="Oval 212"/>
                <p:cNvSpPr/>
                <p:nvPr/>
              </p:nvSpPr>
              <p:spPr>
                <a:xfrm>
                  <a:off x="120640" y="2914997"/>
                  <a:ext cx="1362075" cy="57150"/>
                </a:xfrm>
                <a:prstGeom prst="ellipse">
                  <a:avLst/>
                </a:prstGeom>
                <a:solidFill>
                  <a:schemeClr val="bg1"/>
                </a:solidFill>
                <a:ln>
                  <a:noFill/>
                </a:ln>
                <a:effectLst>
                  <a:outerShdw blurRad="88900" dist="38100" dir="5400000" sx="104000" sy="104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4" name="Rectangle 60"/>
                <p:cNvSpPr>
                  <a:spLocks noChangeArrowheads="1"/>
                </p:cNvSpPr>
                <p:nvPr/>
              </p:nvSpPr>
              <p:spPr bwMode="auto">
                <a:xfrm>
                  <a:off x="88900" y="2606113"/>
                  <a:ext cx="1425554" cy="375559"/>
                </a:xfrm>
                <a:prstGeom prst="rect">
                  <a:avLst/>
                </a:prstGeom>
                <a:gradFill flip="none" rotWithShape="1">
                  <a:gsLst>
                    <a:gs pos="39000">
                      <a:schemeClr val="tx1"/>
                    </a:gs>
                    <a:gs pos="100000">
                      <a:schemeClr val="tx2"/>
                    </a:gs>
                  </a:gsLst>
                  <a:lin ang="162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dirty="0" smtClean="0">
                    <a:latin typeface="Arial" pitchFamily="34" charset="0"/>
                  </a:endParaRPr>
                </a:p>
              </p:txBody>
            </p:sp>
          </p:grpSp>
        </p:grpSp>
        <p:sp>
          <p:nvSpPr>
            <p:cNvPr id="210" name="Text Box 7"/>
            <p:cNvSpPr txBox="1">
              <a:spLocks noChangeArrowheads="1"/>
            </p:cNvSpPr>
            <p:nvPr/>
          </p:nvSpPr>
          <p:spPr bwMode="auto">
            <a:xfrm>
              <a:off x="133889" y="2574471"/>
              <a:ext cx="1322615" cy="424602"/>
            </a:xfrm>
            <a:prstGeom prst="rect">
              <a:avLst/>
            </a:prstGeom>
            <a:noFill/>
            <a:ln w="9525">
              <a:noFill/>
              <a:miter lim="800000"/>
              <a:headEnd/>
              <a:tailEnd/>
            </a:ln>
          </p:spPr>
          <p:txBody>
            <a:bodyPr wrap="square" lIns="73025" tIns="36512" rIns="73025" bIns="36512">
              <a:spAutoFit/>
            </a:bodyPr>
            <a:lstStyle/>
            <a:p>
              <a:pPr algn="ctr" eaLnBrk="0" hangingPunct="0">
                <a:lnSpc>
                  <a:spcPct val="95000"/>
                </a:lnSpc>
                <a:spcBef>
                  <a:spcPct val="25000"/>
                </a:spcBef>
                <a:buClr>
                  <a:schemeClr val="accent1"/>
                </a:buClr>
                <a:buFont typeface="Wingdings" pitchFamily="2" charset="2"/>
                <a:buNone/>
              </a:pPr>
              <a:r>
                <a:rPr lang="en-US" sz="1200" dirty="0" smtClean="0">
                  <a:solidFill>
                    <a:schemeClr val="bg1"/>
                  </a:solidFill>
                </a:rPr>
                <a:t>Quality of </a:t>
              </a:r>
              <a:br>
                <a:rPr lang="en-US" sz="1200" dirty="0" smtClean="0">
                  <a:solidFill>
                    <a:schemeClr val="bg1"/>
                  </a:solidFill>
                </a:rPr>
              </a:br>
              <a:r>
                <a:rPr lang="en-US" sz="1200" dirty="0" smtClean="0">
                  <a:solidFill>
                    <a:schemeClr val="bg1"/>
                  </a:solidFill>
                </a:rPr>
                <a:t>Service</a:t>
              </a:r>
              <a:endParaRPr lang="en-US" sz="1200" dirty="0">
                <a:solidFill>
                  <a:schemeClr val="bg1"/>
                </a:solidFill>
              </a:endParaRPr>
            </a:p>
          </p:txBody>
        </p:sp>
      </p:grpSp>
      <p:grpSp>
        <p:nvGrpSpPr>
          <p:cNvPr id="24" name="Group 214"/>
          <p:cNvGrpSpPr/>
          <p:nvPr/>
        </p:nvGrpSpPr>
        <p:grpSpPr>
          <a:xfrm>
            <a:off x="6103605" y="2825463"/>
            <a:ext cx="1323435" cy="3421576"/>
            <a:chOff x="128496" y="2825463"/>
            <a:chExt cx="1323435" cy="3421576"/>
          </a:xfrm>
        </p:grpSpPr>
        <p:sp>
          <p:nvSpPr>
            <p:cNvPr id="216" name="Round Same Side Corner Rectangle 215"/>
            <p:cNvSpPr/>
            <p:nvPr/>
          </p:nvSpPr>
          <p:spPr>
            <a:xfrm>
              <a:off x="128496" y="2825463"/>
              <a:ext cx="1323435" cy="2816520"/>
            </a:xfrm>
            <a:prstGeom prst="round2SameRect">
              <a:avLst>
                <a:gd name="adj1" fmla="val 5671"/>
                <a:gd name="adj2" fmla="val 0"/>
              </a:avLst>
            </a:prstGeom>
            <a:gradFill>
              <a:gsLst>
                <a:gs pos="0">
                  <a:schemeClr val="bg1">
                    <a:lumMod val="95000"/>
                  </a:schemeClr>
                </a:gs>
                <a:gs pos="100000">
                  <a:schemeClr val="accent1">
                    <a:tint val="23500"/>
                    <a:satMod val="160000"/>
                    <a:alpha val="0"/>
                  </a:schemeClr>
                </a:gs>
              </a:gsLst>
              <a:lin ang="5400000" scaled="0"/>
            </a:gradFill>
            <a:ln>
              <a:noFill/>
            </a:ln>
            <a:effectLst>
              <a:outerShdw blurRad="63500" sx="104000" sy="104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7" name="Rectangle 216"/>
            <p:cNvSpPr/>
            <p:nvPr/>
          </p:nvSpPr>
          <p:spPr>
            <a:xfrm>
              <a:off x="128496" y="2890504"/>
              <a:ext cx="1323435" cy="3356535"/>
            </a:xfrm>
            <a:prstGeom prst="rect">
              <a:avLst/>
            </a:prstGeom>
            <a:gradFill>
              <a:gsLst>
                <a:gs pos="39000">
                  <a:schemeClr val="bg1">
                    <a:alpha val="0"/>
                  </a:schemeClr>
                </a:gs>
                <a:gs pos="100000">
                  <a:schemeClr val="bg1"/>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25" name="Group 217"/>
          <p:cNvGrpSpPr/>
          <p:nvPr/>
        </p:nvGrpSpPr>
        <p:grpSpPr>
          <a:xfrm>
            <a:off x="6052545" y="2587171"/>
            <a:ext cx="1425554" cy="424602"/>
            <a:chOff x="88900" y="2587171"/>
            <a:chExt cx="1425554" cy="424602"/>
          </a:xfrm>
        </p:grpSpPr>
        <p:grpSp>
          <p:nvGrpSpPr>
            <p:cNvPr id="26" name="Group 218"/>
            <p:cNvGrpSpPr/>
            <p:nvPr/>
          </p:nvGrpSpPr>
          <p:grpSpPr>
            <a:xfrm>
              <a:off x="88900" y="2606113"/>
              <a:ext cx="1425554" cy="375559"/>
              <a:chOff x="88900" y="2606113"/>
              <a:chExt cx="1425554" cy="375559"/>
            </a:xfrm>
          </p:grpSpPr>
          <p:sp>
            <p:nvSpPr>
              <p:cNvPr id="221" name="Rectangle 60"/>
              <p:cNvSpPr>
                <a:spLocks noChangeArrowheads="1"/>
              </p:cNvSpPr>
              <p:nvPr/>
            </p:nvSpPr>
            <p:spPr bwMode="auto">
              <a:xfrm>
                <a:off x="88900" y="2631622"/>
                <a:ext cx="1425554" cy="340526"/>
              </a:xfrm>
              <a:prstGeom prst="rect">
                <a:avLst/>
              </a:prstGeom>
              <a:gradFill flip="none" rotWithShape="1">
                <a:gsLst>
                  <a:gs pos="39000">
                    <a:schemeClr val="tx1"/>
                  </a:gs>
                  <a:gs pos="100000">
                    <a:schemeClr val="tx2"/>
                  </a:gs>
                </a:gsLst>
                <a:lin ang="16200000" scaled="1"/>
                <a:tileRect/>
              </a:gradFill>
              <a:ln w="9525" algn="ctr">
                <a:noFill/>
                <a:miter lim="800000"/>
                <a:headEnd/>
                <a:tailEnd/>
              </a:ln>
              <a:effectLst>
                <a:outerShdw blurRad="25400" sx="103000" sy="103000" algn="ctr" rotWithShape="0">
                  <a:prstClr val="black">
                    <a:alpha val="46000"/>
                  </a:prstClr>
                </a:outerShdw>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dirty="0" smtClean="0">
                  <a:latin typeface="Arial" pitchFamily="34" charset="0"/>
                </a:endParaRPr>
              </a:p>
            </p:txBody>
          </p:sp>
          <p:grpSp>
            <p:nvGrpSpPr>
              <p:cNvPr id="27" name="Group 221"/>
              <p:cNvGrpSpPr/>
              <p:nvPr/>
            </p:nvGrpSpPr>
            <p:grpSpPr>
              <a:xfrm>
                <a:off x="88900" y="2606113"/>
                <a:ext cx="1425554" cy="375559"/>
                <a:chOff x="88900" y="2606113"/>
                <a:chExt cx="1425554" cy="375559"/>
              </a:xfrm>
            </p:grpSpPr>
            <p:sp>
              <p:nvSpPr>
                <p:cNvPr id="223" name="Oval 222"/>
                <p:cNvSpPr/>
                <p:nvPr/>
              </p:nvSpPr>
              <p:spPr>
                <a:xfrm>
                  <a:off x="120640" y="2914997"/>
                  <a:ext cx="1362075" cy="57150"/>
                </a:xfrm>
                <a:prstGeom prst="ellipse">
                  <a:avLst/>
                </a:prstGeom>
                <a:solidFill>
                  <a:schemeClr val="bg1"/>
                </a:solidFill>
                <a:ln>
                  <a:noFill/>
                </a:ln>
                <a:effectLst>
                  <a:outerShdw blurRad="88900" dist="38100" dir="5400000" sx="104000" sy="104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4" name="Rectangle 60"/>
                <p:cNvSpPr>
                  <a:spLocks noChangeArrowheads="1"/>
                </p:cNvSpPr>
                <p:nvPr/>
              </p:nvSpPr>
              <p:spPr bwMode="auto">
                <a:xfrm>
                  <a:off x="88900" y="2606113"/>
                  <a:ext cx="1425554" cy="375559"/>
                </a:xfrm>
                <a:prstGeom prst="rect">
                  <a:avLst/>
                </a:prstGeom>
                <a:gradFill flip="none" rotWithShape="1">
                  <a:gsLst>
                    <a:gs pos="39000">
                      <a:schemeClr val="tx1"/>
                    </a:gs>
                    <a:gs pos="100000">
                      <a:schemeClr val="tx2"/>
                    </a:gs>
                  </a:gsLst>
                  <a:lin ang="162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dirty="0" smtClean="0">
                    <a:latin typeface="Arial" pitchFamily="34" charset="0"/>
                  </a:endParaRPr>
                </a:p>
              </p:txBody>
            </p:sp>
          </p:grpSp>
        </p:grpSp>
        <p:sp>
          <p:nvSpPr>
            <p:cNvPr id="220" name="Text Box 7"/>
            <p:cNvSpPr txBox="1">
              <a:spLocks noChangeArrowheads="1"/>
            </p:cNvSpPr>
            <p:nvPr/>
          </p:nvSpPr>
          <p:spPr bwMode="auto">
            <a:xfrm>
              <a:off x="133889" y="2587171"/>
              <a:ext cx="1322615" cy="424602"/>
            </a:xfrm>
            <a:prstGeom prst="rect">
              <a:avLst/>
            </a:prstGeom>
            <a:noFill/>
            <a:ln w="9525">
              <a:noFill/>
              <a:miter lim="800000"/>
              <a:headEnd/>
              <a:tailEnd/>
            </a:ln>
          </p:spPr>
          <p:txBody>
            <a:bodyPr wrap="square" lIns="73025" tIns="36512" rIns="73025" bIns="36512">
              <a:spAutoFit/>
            </a:bodyPr>
            <a:lstStyle/>
            <a:p>
              <a:pPr algn="ctr" eaLnBrk="0" hangingPunct="0">
                <a:lnSpc>
                  <a:spcPct val="95000"/>
                </a:lnSpc>
                <a:spcBef>
                  <a:spcPct val="25000"/>
                </a:spcBef>
                <a:buClr>
                  <a:schemeClr val="accent1"/>
                </a:buClr>
                <a:buFont typeface="Wingdings" pitchFamily="2" charset="2"/>
                <a:buNone/>
              </a:pPr>
              <a:r>
                <a:rPr lang="en-US" sz="1200" dirty="0" smtClean="0">
                  <a:solidFill>
                    <a:schemeClr val="bg1"/>
                  </a:solidFill>
                </a:rPr>
                <a:t>Management </a:t>
              </a:r>
              <a:br>
                <a:rPr lang="en-US" sz="1200" dirty="0" smtClean="0">
                  <a:solidFill>
                    <a:schemeClr val="bg1"/>
                  </a:solidFill>
                </a:rPr>
              </a:br>
              <a:r>
                <a:rPr lang="en-US" sz="1200" dirty="0" smtClean="0">
                  <a:solidFill>
                    <a:schemeClr val="bg1"/>
                  </a:solidFill>
                </a:rPr>
                <a:t>and General</a:t>
              </a:r>
              <a:endParaRPr lang="en-US" sz="1200" dirty="0">
                <a:solidFill>
                  <a:schemeClr val="bg1"/>
                </a:solidFill>
              </a:endParaRPr>
            </a:p>
          </p:txBody>
        </p:sp>
      </p:grpSp>
      <p:grpSp>
        <p:nvGrpSpPr>
          <p:cNvPr id="28" name="Group 224"/>
          <p:cNvGrpSpPr/>
          <p:nvPr/>
        </p:nvGrpSpPr>
        <p:grpSpPr>
          <a:xfrm>
            <a:off x="7585100" y="2825463"/>
            <a:ext cx="1323435" cy="3421576"/>
            <a:chOff x="128496" y="2825463"/>
            <a:chExt cx="1323435" cy="3421576"/>
          </a:xfrm>
        </p:grpSpPr>
        <p:sp>
          <p:nvSpPr>
            <p:cNvPr id="226" name="Round Same Side Corner Rectangle 225"/>
            <p:cNvSpPr/>
            <p:nvPr/>
          </p:nvSpPr>
          <p:spPr>
            <a:xfrm>
              <a:off x="128496" y="2825463"/>
              <a:ext cx="1323435" cy="2816520"/>
            </a:xfrm>
            <a:prstGeom prst="round2SameRect">
              <a:avLst>
                <a:gd name="adj1" fmla="val 5671"/>
                <a:gd name="adj2" fmla="val 0"/>
              </a:avLst>
            </a:prstGeom>
            <a:gradFill>
              <a:gsLst>
                <a:gs pos="0">
                  <a:schemeClr val="bg1">
                    <a:lumMod val="95000"/>
                  </a:schemeClr>
                </a:gs>
                <a:gs pos="100000">
                  <a:schemeClr val="accent1">
                    <a:tint val="23500"/>
                    <a:satMod val="160000"/>
                    <a:alpha val="0"/>
                  </a:schemeClr>
                </a:gs>
              </a:gsLst>
              <a:lin ang="5400000" scaled="0"/>
            </a:gradFill>
            <a:ln>
              <a:noFill/>
            </a:ln>
            <a:effectLst>
              <a:outerShdw blurRad="63500" sx="104000" sy="104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7" name="Rectangle 226"/>
            <p:cNvSpPr/>
            <p:nvPr/>
          </p:nvSpPr>
          <p:spPr>
            <a:xfrm>
              <a:off x="128496" y="2890504"/>
              <a:ext cx="1323435" cy="3356535"/>
            </a:xfrm>
            <a:prstGeom prst="rect">
              <a:avLst/>
            </a:prstGeom>
            <a:gradFill>
              <a:gsLst>
                <a:gs pos="39000">
                  <a:schemeClr val="bg1">
                    <a:alpha val="0"/>
                  </a:schemeClr>
                </a:gs>
                <a:gs pos="100000">
                  <a:schemeClr val="bg1"/>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29" name="Group 227"/>
          <p:cNvGrpSpPr/>
          <p:nvPr/>
        </p:nvGrpSpPr>
        <p:grpSpPr>
          <a:xfrm>
            <a:off x="7424759" y="2599871"/>
            <a:ext cx="1665901" cy="381801"/>
            <a:chOff x="-20381" y="2599871"/>
            <a:chExt cx="1665901" cy="381801"/>
          </a:xfrm>
        </p:grpSpPr>
        <p:grpSp>
          <p:nvGrpSpPr>
            <p:cNvPr id="30" name="Group 228"/>
            <p:cNvGrpSpPr/>
            <p:nvPr/>
          </p:nvGrpSpPr>
          <p:grpSpPr>
            <a:xfrm>
              <a:off x="88900" y="2606113"/>
              <a:ext cx="1425554" cy="375559"/>
              <a:chOff x="88900" y="2606113"/>
              <a:chExt cx="1425554" cy="375559"/>
            </a:xfrm>
          </p:grpSpPr>
          <p:sp>
            <p:nvSpPr>
              <p:cNvPr id="231" name="Rectangle 60"/>
              <p:cNvSpPr>
                <a:spLocks noChangeArrowheads="1"/>
              </p:cNvSpPr>
              <p:nvPr/>
            </p:nvSpPr>
            <p:spPr bwMode="auto">
              <a:xfrm>
                <a:off x="88900" y="2631622"/>
                <a:ext cx="1425554" cy="340526"/>
              </a:xfrm>
              <a:prstGeom prst="rect">
                <a:avLst/>
              </a:prstGeom>
              <a:gradFill flip="none" rotWithShape="1">
                <a:gsLst>
                  <a:gs pos="39000">
                    <a:schemeClr val="tx1"/>
                  </a:gs>
                  <a:gs pos="100000">
                    <a:schemeClr val="tx2"/>
                  </a:gs>
                </a:gsLst>
                <a:lin ang="16200000" scaled="1"/>
                <a:tileRect/>
              </a:gradFill>
              <a:ln w="9525" algn="ctr">
                <a:noFill/>
                <a:miter lim="800000"/>
                <a:headEnd/>
                <a:tailEnd/>
              </a:ln>
              <a:effectLst>
                <a:outerShdw blurRad="25400" sx="103000" sy="103000" algn="ctr" rotWithShape="0">
                  <a:prstClr val="black">
                    <a:alpha val="46000"/>
                  </a:prstClr>
                </a:outerShdw>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dirty="0" smtClean="0">
                  <a:latin typeface="Arial" pitchFamily="34" charset="0"/>
                </a:endParaRPr>
              </a:p>
            </p:txBody>
          </p:sp>
          <p:grpSp>
            <p:nvGrpSpPr>
              <p:cNvPr id="31" name="Group 231"/>
              <p:cNvGrpSpPr/>
              <p:nvPr/>
            </p:nvGrpSpPr>
            <p:grpSpPr>
              <a:xfrm>
                <a:off x="88900" y="2606113"/>
                <a:ext cx="1425554" cy="375559"/>
                <a:chOff x="88900" y="2606113"/>
                <a:chExt cx="1425554" cy="375559"/>
              </a:xfrm>
            </p:grpSpPr>
            <p:sp>
              <p:nvSpPr>
                <p:cNvPr id="233" name="Oval 232"/>
                <p:cNvSpPr/>
                <p:nvPr/>
              </p:nvSpPr>
              <p:spPr>
                <a:xfrm>
                  <a:off x="120640" y="2914997"/>
                  <a:ext cx="1362075" cy="57150"/>
                </a:xfrm>
                <a:prstGeom prst="ellipse">
                  <a:avLst/>
                </a:prstGeom>
                <a:solidFill>
                  <a:schemeClr val="bg1"/>
                </a:solidFill>
                <a:ln>
                  <a:noFill/>
                </a:ln>
                <a:effectLst>
                  <a:outerShdw blurRad="88900" dist="38100" dir="5400000" sx="104000" sy="104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4" name="Rectangle 60"/>
                <p:cNvSpPr>
                  <a:spLocks noChangeArrowheads="1"/>
                </p:cNvSpPr>
                <p:nvPr/>
              </p:nvSpPr>
              <p:spPr bwMode="auto">
                <a:xfrm>
                  <a:off x="88900" y="2606113"/>
                  <a:ext cx="1425554" cy="375559"/>
                </a:xfrm>
                <a:prstGeom prst="rect">
                  <a:avLst/>
                </a:prstGeom>
                <a:gradFill flip="none" rotWithShape="1">
                  <a:gsLst>
                    <a:gs pos="39000">
                      <a:schemeClr val="tx1"/>
                    </a:gs>
                    <a:gs pos="100000">
                      <a:schemeClr val="tx2"/>
                    </a:gs>
                  </a:gsLst>
                  <a:lin ang="162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dirty="0" smtClean="0">
                    <a:latin typeface="Arial" pitchFamily="34" charset="0"/>
                  </a:endParaRPr>
                </a:p>
              </p:txBody>
            </p:sp>
          </p:grpSp>
        </p:grpSp>
        <p:sp>
          <p:nvSpPr>
            <p:cNvPr id="230" name="Text Box 7"/>
            <p:cNvSpPr txBox="1">
              <a:spLocks noChangeArrowheads="1"/>
            </p:cNvSpPr>
            <p:nvPr/>
          </p:nvSpPr>
          <p:spPr bwMode="auto">
            <a:xfrm>
              <a:off x="-20381" y="2599871"/>
              <a:ext cx="1665901" cy="366125"/>
            </a:xfrm>
            <a:prstGeom prst="rect">
              <a:avLst/>
            </a:prstGeom>
            <a:noFill/>
            <a:ln w="9525">
              <a:noFill/>
              <a:miter lim="800000"/>
              <a:headEnd/>
              <a:tailEnd/>
            </a:ln>
          </p:spPr>
          <p:txBody>
            <a:bodyPr wrap="square" lIns="73025" tIns="36512" rIns="73025" bIns="36512">
              <a:spAutoFit/>
            </a:bodyPr>
            <a:lstStyle/>
            <a:p>
              <a:pPr algn="ctr" eaLnBrk="0" hangingPunct="0">
                <a:lnSpc>
                  <a:spcPct val="95000"/>
                </a:lnSpc>
                <a:spcBef>
                  <a:spcPct val="25000"/>
                </a:spcBef>
                <a:buClr>
                  <a:schemeClr val="accent1"/>
                </a:buClr>
                <a:buFont typeface="Wingdings" pitchFamily="2" charset="2"/>
                <a:buNone/>
              </a:pPr>
              <a:r>
                <a:rPr lang="en-US" sz="1000" dirty="0" smtClean="0">
                  <a:solidFill>
                    <a:schemeClr val="bg1"/>
                  </a:solidFill>
                </a:rPr>
                <a:t>Cisco</a:t>
              </a:r>
              <a:r>
                <a:rPr lang="en-US" sz="1000" baseline="30000" dirty="0" smtClean="0">
                  <a:solidFill>
                    <a:schemeClr val="bg1"/>
                  </a:solidFill>
                </a:rPr>
                <a:t>®</a:t>
              </a:r>
              <a:r>
                <a:rPr lang="en-US" sz="1000" dirty="0" smtClean="0">
                  <a:solidFill>
                    <a:schemeClr val="bg1"/>
                  </a:solidFill>
                </a:rPr>
                <a:t> Discovery</a:t>
              </a:r>
              <a:br>
                <a:rPr lang="en-US" sz="1000" dirty="0" smtClean="0">
                  <a:solidFill>
                    <a:schemeClr val="bg1"/>
                  </a:solidFill>
                </a:rPr>
              </a:br>
              <a:r>
                <a:rPr lang="en-US" sz="1000" dirty="0" smtClean="0">
                  <a:solidFill>
                    <a:schemeClr val="bg1"/>
                  </a:solidFill>
                </a:rPr>
                <a:t>Protocol and </a:t>
              </a:r>
              <a:r>
                <a:rPr lang="en-US" sz="1000" dirty="0" err="1" smtClean="0">
                  <a:solidFill>
                    <a:schemeClr val="bg1"/>
                  </a:solidFill>
                </a:rPr>
                <a:t>Smartports</a:t>
              </a:r>
              <a:endParaRPr lang="en-US" sz="1000" dirty="0">
                <a:solidFill>
                  <a:schemeClr val="bg1"/>
                </a:solidFill>
              </a:endParaRPr>
            </a:p>
          </p:txBody>
        </p:sp>
      </p:grpSp>
      <p:grpSp>
        <p:nvGrpSpPr>
          <p:cNvPr id="225" name="Group 234"/>
          <p:cNvGrpSpPr/>
          <p:nvPr/>
        </p:nvGrpSpPr>
        <p:grpSpPr>
          <a:xfrm>
            <a:off x="4706090" y="1529096"/>
            <a:ext cx="1123950" cy="1123950"/>
            <a:chOff x="5133975" y="-809625"/>
            <a:chExt cx="1123950" cy="1123950"/>
          </a:xfrm>
        </p:grpSpPr>
        <p:sp>
          <p:nvSpPr>
            <p:cNvPr id="236" name="Oval 235"/>
            <p:cNvSpPr/>
            <p:nvPr/>
          </p:nvSpPr>
          <p:spPr>
            <a:xfrm>
              <a:off x="5133975" y="-809625"/>
              <a:ext cx="1123950" cy="1123950"/>
            </a:xfrm>
            <a:prstGeom prst="ellipse">
              <a:avLst/>
            </a:prstGeom>
            <a:solidFill>
              <a:schemeClr val="bg1">
                <a:alpha val="31000"/>
              </a:schemeClr>
            </a:solidFill>
            <a:ln w="12700">
              <a:gradFill>
                <a:gsLst>
                  <a:gs pos="0">
                    <a:schemeClr val="bg1">
                      <a:lumMod val="95000"/>
                    </a:schemeClr>
                  </a:gs>
                  <a:gs pos="10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237" name="Picture 3"/>
            <p:cNvPicPr>
              <a:picLocks noChangeAspect="1" noChangeArrowheads="1"/>
            </p:cNvPicPr>
            <p:nvPr/>
          </p:nvPicPr>
          <p:blipFill>
            <a:blip r:embed="rId3" cstate="print"/>
            <a:srcRect/>
            <a:stretch>
              <a:fillRect/>
            </a:stretch>
          </p:blipFill>
          <p:spPr bwMode="auto">
            <a:xfrm>
              <a:off x="5212781" y="-732282"/>
              <a:ext cx="966338" cy="969264"/>
            </a:xfrm>
            <a:prstGeom prst="ellipse">
              <a:avLst/>
            </a:prstGeom>
            <a:noFill/>
            <a:ln w="9525">
              <a:noFill/>
              <a:miter lim="800000"/>
              <a:headEnd/>
              <a:tailEnd/>
            </a:ln>
            <a:effectLst>
              <a:outerShdw blurRad="50800" dist="38100" dir="5400000" algn="t" rotWithShape="0">
                <a:prstClr val="black">
                  <a:alpha val="40000"/>
                </a:prstClr>
              </a:outerShdw>
            </a:effectLst>
          </p:spPr>
        </p:pic>
        <p:sp>
          <p:nvSpPr>
            <p:cNvPr id="238" name="Oval 237"/>
            <p:cNvSpPr/>
            <p:nvPr/>
          </p:nvSpPr>
          <p:spPr>
            <a:xfrm>
              <a:off x="5362575" y="-704849"/>
              <a:ext cx="666750" cy="533400"/>
            </a:xfrm>
            <a:prstGeom prst="ellipse">
              <a:avLst/>
            </a:prstGeom>
            <a:gradFill>
              <a:gsLst>
                <a:gs pos="0">
                  <a:schemeClr val="bg1">
                    <a:lumMod val="95000"/>
                    <a:alpha val="48000"/>
                  </a:schemeClr>
                </a:gs>
                <a:gs pos="100000">
                  <a:schemeClr val="bg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228" name="Group 238"/>
          <p:cNvGrpSpPr/>
          <p:nvPr/>
        </p:nvGrpSpPr>
        <p:grpSpPr>
          <a:xfrm>
            <a:off x="6203347" y="1529096"/>
            <a:ext cx="1123950" cy="1123950"/>
            <a:chOff x="6419850" y="-809625"/>
            <a:chExt cx="1123950" cy="1123950"/>
          </a:xfrm>
        </p:grpSpPr>
        <p:sp>
          <p:nvSpPr>
            <p:cNvPr id="240" name="Oval 239"/>
            <p:cNvSpPr/>
            <p:nvPr/>
          </p:nvSpPr>
          <p:spPr>
            <a:xfrm>
              <a:off x="6419850" y="-809625"/>
              <a:ext cx="1123950" cy="1123950"/>
            </a:xfrm>
            <a:prstGeom prst="ellipse">
              <a:avLst/>
            </a:prstGeom>
            <a:solidFill>
              <a:schemeClr val="bg1">
                <a:alpha val="31000"/>
              </a:schemeClr>
            </a:solidFill>
            <a:ln w="12700">
              <a:gradFill>
                <a:gsLst>
                  <a:gs pos="0">
                    <a:schemeClr val="bg1">
                      <a:lumMod val="95000"/>
                    </a:schemeClr>
                  </a:gs>
                  <a:gs pos="10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241" name="Picture 5"/>
            <p:cNvPicPr>
              <a:picLocks noChangeAspect="1" noChangeArrowheads="1"/>
            </p:cNvPicPr>
            <p:nvPr/>
          </p:nvPicPr>
          <p:blipFill>
            <a:blip r:embed="rId4" cstate="print"/>
            <a:srcRect/>
            <a:stretch>
              <a:fillRect/>
            </a:stretch>
          </p:blipFill>
          <p:spPr bwMode="auto">
            <a:xfrm>
              <a:off x="6495944" y="-732282"/>
              <a:ext cx="971762" cy="969264"/>
            </a:xfrm>
            <a:prstGeom prst="ellipse">
              <a:avLst/>
            </a:prstGeom>
            <a:noFill/>
            <a:ln w="9525">
              <a:noFill/>
              <a:miter lim="800000"/>
              <a:headEnd/>
              <a:tailEnd/>
            </a:ln>
            <a:effectLst>
              <a:outerShdw blurRad="50800" dist="38100" dir="5400000" algn="t" rotWithShape="0">
                <a:prstClr val="black">
                  <a:alpha val="40000"/>
                </a:prstClr>
              </a:outerShdw>
            </a:effectLst>
          </p:spPr>
        </p:pic>
        <p:sp>
          <p:nvSpPr>
            <p:cNvPr id="242" name="Oval 241"/>
            <p:cNvSpPr/>
            <p:nvPr/>
          </p:nvSpPr>
          <p:spPr>
            <a:xfrm>
              <a:off x="6648450" y="-704849"/>
              <a:ext cx="666750" cy="533400"/>
            </a:xfrm>
            <a:prstGeom prst="ellipse">
              <a:avLst/>
            </a:prstGeom>
            <a:gradFill>
              <a:gsLst>
                <a:gs pos="0">
                  <a:schemeClr val="bg1">
                    <a:lumMod val="95000"/>
                    <a:alpha val="48000"/>
                  </a:schemeClr>
                </a:gs>
                <a:gs pos="100000">
                  <a:schemeClr val="bg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229" name="Group 242"/>
          <p:cNvGrpSpPr/>
          <p:nvPr/>
        </p:nvGrpSpPr>
        <p:grpSpPr>
          <a:xfrm>
            <a:off x="7684842" y="1529096"/>
            <a:ext cx="1123950" cy="1123950"/>
            <a:chOff x="7724775" y="-809625"/>
            <a:chExt cx="1123950" cy="1123950"/>
          </a:xfrm>
        </p:grpSpPr>
        <p:sp>
          <p:nvSpPr>
            <p:cNvPr id="244" name="Oval 243"/>
            <p:cNvSpPr/>
            <p:nvPr/>
          </p:nvSpPr>
          <p:spPr>
            <a:xfrm>
              <a:off x="7724775" y="-809625"/>
              <a:ext cx="1123950" cy="1123950"/>
            </a:xfrm>
            <a:prstGeom prst="ellipse">
              <a:avLst/>
            </a:prstGeom>
            <a:solidFill>
              <a:schemeClr val="bg1">
                <a:alpha val="31000"/>
              </a:schemeClr>
            </a:solidFill>
            <a:ln w="12700">
              <a:gradFill>
                <a:gsLst>
                  <a:gs pos="0">
                    <a:schemeClr val="bg1">
                      <a:lumMod val="95000"/>
                    </a:schemeClr>
                  </a:gs>
                  <a:gs pos="10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245" name="Picture 6"/>
            <p:cNvPicPr>
              <a:picLocks noChangeAspect="1" noChangeArrowheads="1"/>
            </p:cNvPicPr>
            <p:nvPr/>
          </p:nvPicPr>
          <p:blipFill>
            <a:blip r:embed="rId5" cstate="print"/>
            <a:srcRect/>
            <a:stretch>
              <a:fillRect/>
            </a:stretch>
          </p:blipFill>
          <p:spPr bwMode="auto">
            <a:xfrm>
              <a:off x="7803607" y="-732282"/>
              <a:ext cx="966286" cy="969264"/>
            </a:xfrm>
            <a:prstGeom prst="ellipse">
              <a:avLst/>
            </a:prstGeom>
            <a:noFill/>
            <a:ln w="9525">
              <a:noFill/>
              <a:miter lim="800000"/>
              <a:headEnd/>
              <a:tailEnd/>
            </a:ln>
            <a:effectLst>
              <a:outerShdw blurRad="50800" dist="38100" dir="5400000" algn="t" rotWithShape="0">
                <a:prstClr val="black">
                  <a:alpha val="40000"/>
                </a:prstClr>
              </a:outerShdw>
            </a:effectLst>
          </p:spPr>
        </p:pic>
        <p:sp>
          <p:nvSpPr>
            <p:cNvPr id="246" name="Oval 245"/>
            <p:cNvSpPr/>
            <p:nvPr/>
          </p:nvSpPr>
          <p:spPr>
            <a:xfrm>
              <a:off x="7953375" y="-704849"/>
              <a:ext cx="666750" cy="533400"/>
            </a:xfrm>
            <a:prstGeom prst="ellipse">
              <a:avLst/>
            </a:prstGeom>
            <a:gradFill>
              <a:gsLst>
                <a:gs pos="0">
                  <a:schemeClr val="bg1">
                    <a:lumMod val="95000"/>
                    <a:alpha val="48000"/>
                  </a:schemeClr>
                </a:gs>
                <a:gs pos="100000">
                  <a:schemeClr val="bg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232" name="Group 246"/>
          <p:cNvGrpSpPr/>
          <p:nvPr/>
        </p:nvGrpSpPr>
        <p:grpSpPr>
          <a:xfrm>
            <a:off x="239702" y="1529096"/>
            <a:ext cx="1123950" cy="1123950"/>
            <a:chOff x="285750" y="1457325"/>
            <a:chExt cx="1123950" cy="1123950"/>
          </a:xfrm>
        </p:grpSpPr>
        <p:sp>
          <p:nvSpPr>
            <p:cNvPr id="248" name="Oval 247"/>
            <p:cNvSpPr/>
            <p:nvPr/>
          </p:nvSpPr>
          <p:spPr>
            <a:xfrm>
              <a:off x="285750" y="1457325"/>
              <a:ext cx="1123950" cy="1123950"/>
            </a:xfrm>
            <a:prstGeom prst="ellipse">
              <a:avLst/>
            </a:prstGeom>
            <a:solidFill>
              <a:schemeClr val="bg1">
                <a:alpha val="31000"/>
              </a:schemeClr>
            </a:solidFill>
            <a:ln w="12700">
              <a:gradFill>
                <a:gsLst>
                  <a:gs pos="0">
                    <a:schemeClr val="bg1">
                      <a:lumMod val="95000"/>
                    </a:schemeClr>
                  </a:gs>
                  <a:gs pos="10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249" name="Picture 2"/>
            <p:cNvPicPr>
              <a:picLocks noChangeAspect="1" noChangeArrowheads="1"/>
            </p:cNvPicPr>
            <p:nvPr/>
          </p:nvPicPr>
          <p:blipFill>
            <a:blip r:embed="rId6" cstate="print"/>
            <a:srcRect r="57"/>
            <a:stretch>
              <a:fillRect/>
            </a:stretch>
          </p:blipFill>
          <p:spPr bwMode="auto">
            <a:xfrm>
              <a:off x="362003" y="1535759"/>
              <a:ext cx="971444" cy="967082"/>
            </a:xfrm>
            <a:prstGeom prst="ellipse">
              <a:avLst/>
            </a:prstGeom>
            <a:noFill/>
            <a:ln w="9525">
              <a:noFill/>
              <a:miter lim="800000"/>
              <a:headEnd/>
              <a:tailEnd/>
            </a:ln>
            <a:effectLst>
              <a:outerShdw blurRad="50800" dist="38100" dir="5400000" algn="t" rotWithShape="0">
                <a:prstClr val="black">
                  <a:alpha val="40000"/>
                </a:prstClr>
              </a:outerShdw>
            </a:effectLst>
          </p:spPr>
        </p:pic>
        <p:sp>
          <p:nvSpPr>
            <p:cNvPr id="250" name="Oval 249"/>
            <p:cNvSpPr/>
            <p:nvPr/>
          </p:nvSpPr>
          <p:spPr>
            <a:xfrm>
              <a:off x="514350" y="1552576"/>
              <a:ext cx="666750" cy="533400"/>
            </a:xfrm>
            <a:prstGeom prst="ellipse">
              <a:avLst/>
            </a:prstGeom>
            <a:gradFill>
              <a:gsLst>
                <a:gs pos="0">
                  <a:schemeClr val="bg1">
                    <a:lumMod val="95000"/>
                    <a:alpha val="48000"/>
                  </a:schemeClr>
                </a:gs>
                <a:gs pos="100000">
                  <a:schemeClr val="bg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235" name="Group 250"/>
          <p:cNvGrpSpPr/>
          <p:nvPr/>
        </p:nvGrpSpPr>
        <p:grpSpPr>
          <a:xfrm>
            <a:off x="1740332" y="1529096"/>
            <a:ext cx="1123950" cy="1123950"/>
            <a:chOff x="2714625" y="-809625"/>
            <a:chExt cx="1123950" cy="1123950"/>
          </a:xfrm>
        </p:grpSpPr>
        <p:sp>
          <p:nvSpPr>
            <p:cNvPr id="252" name="Oval 251"/>
            <p:cNvSpPr/>
            <p:nvPr/>
          </p:nvSpPr>
          <p:spPr>
            <a:xfrm>
              <a:off x="2714625" y="-809625"/>
              <a:ext cx="1123950" cy="1123950"/>
            </a:xfrm>
            <a:prstGeom prst="ellipse">
              <a:avLst/>
            </a:prstGeom>
            <a:solidFill>
              <a:schemeClr val="bg1">
                <a:alpha val="31000"/>
              </a:schemeClr>
            </a:solidFill>
            <a:ln w="12700">
              <a:gradFill>
                <a:gsLst>
                  <a:gs pos="0">
                    <a:schemeClr val="bg1">
                      <a:lumMod val="95000"/>
                    </a:schemeClr>
                  </a:gs>
                  <a:gs pos="10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253" name="Picture 4"/>
            <p:cNvPicPr>
              <a:picLocks noChangeAspect="1" noChangeArrowheads="1"/>
            </p:cNvPicPr>
            <p:nvPr/>
          </p:nvPicPr>
          <p:blipFill>
            <a:blip r:embed="rId7" cstate="print"/>
            <a:srcRect/>
            <a:stretch>
              <a:fillRect/>
            </a:stretch>
          </p:blipFill>
          <p:spPr bwMode="auto">
            <a:xfrm>
              <a:off x="2791968" y="-732282"/>
              <a:ext cx="969264" cy="969264"/>
            </a:xfrm>
            <a:prstGeom prst="ellipse">
              <a:avLst/>
            </a:prstGeom>
            <a:noFill/>
            <a:ln w="9525">
              <a:noFill/>
              <a:miter lim="800000"/>
              <a:headEnd/>
              <a:tailEnd/>
            </a:ln>
            <a:effectLst>
              <a:outerShdw blurRad="50800" dist="38100" dir="5400000" algn="t" rotWithShape="0">
                <a:prstClr val="black">
                  <a:alpha val="40000"/>
                </a:prstClr>
              </a:outerShdw>
            </a:effectLst>
          </p:spPr>
        </p:pic>
        <p:sp>
          <p:nvSpPr>
            <p:cNvPr id="254" name="Oval 253"/>
            <p:cNvSpPr/>
            <p:nvPr/>
          </p:nvSpPr>
          <p:spPr>
            <a:xfrm>
              <a:off x="2943225" y="-704849"/>
              <a:ext cx="666750" cy="533400"/>
            </a:xfrm>
            <a:prstGeom prst="ellipse">
              <a:avLst/>
            </a:prstGeom>
            <a:gradFill>
              <a:gsLst>
                <a:gs pos="0">
                  <a:schemeClr val="bg1">
                    <a:lumMod val="95000"/>
                    <a:alpha val="48000"/>
                  </a:schemeClr>
                </a:gs>
                <a:gs pos="100000">
                  <a:schemeClr val="bg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239" name="Group 254"/>
          <p:cNvGrpSpPr/>
          <p:nvPr/>
        </p:nvGrpSpPr>
        <p:grpSpPr>
          <a:xfrm>
            <a:off x="3224373" y="1529096"/>
            <a:ext cx="1123950" cy="1123950"/>
            <a:chOff x="3924300" y="-809625"/>
            <a:chExt cx="1123950" cy="1123950"/>
          </a:xfrm>
        </p:grpSpPr>
        <p:sp>
          <p:nvSpPr>
            <p:cNvPr id="256" name="Oval 255"/>
            <p:cNvSpPr/>
            <p:nvPr/>
          </p:nvSpPr>
          <p:spPr>
            <a:xfrm>
              <a:off x="3924300" y="-809625"/>
              <a:ext cx="1123950" cy="1123950"/>
            </a:xfrm>
            <a:prstGeom prst="ellipse">
              <a:avLst/>
            </a:prstGeom>
            <a:solidFill>
              <a:schemeClr val="bg1">
                <a:alpha val="31000"/>
              </a:schemeClr>
            </a:solidFill>
            <a:ln w="12700">
              <a:gradFill>
                <a:gsLst>
                  <a:gs pos="0">
                    <a:schemeClr val="bg1">
                      <a:lumMod val="95000"/>
                    </a:schemeClr>
                  </a:gs>
                  <a:gs pos="10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257" name="Picture 256" descr="Untitled-158.png"/>
            <p:cNvPicPr>
              <a:picLocks noChangeAspect="1"/>
            </p:cNvPicPr>
            <p:nvPr/>
          </p:nvPicPr>
          <p:blipFill>
            <a:blip r:embed="rId8" cstate="print"/>
            <a:stretch>
              <a:fillRect/>
            </a:stretch>
          </p:blipFill>
          <p:spPr>
            <a:xfrm>
              <a:off x="3980093" y="-764500"/>
              <a:ext cx="1012364" cy="1012364"/>
            </a:xfrm>
            <a:prstGeom prst="rect">
              <a:avLst/>
            </a:prstGeom>
            <a:effectLst>
              <a:outerShdw blurRad="50800" dist="38100" dir="5400000" algn="t" rotWithShape="0">
                <a:prstClr val="black">
                  <a:alpha val="40000"/>
                </a:prstClr>
              </a:outerShdw>
            </a:effectLst>
          </p:spPr>
        </p:pic>
        <p:sp>
          <p:nvSpPr>
            <p:cNvPr id="258" name="Oval 257"/>
            <p:cNvSpPr/>
            <p:nvPr/>
          </p:nvSpPr>
          <p:spPr>
            <a:xfrm>
              <a:off x="4152900" y="-704849"/>
              <a:ext cx="666750" cy="533400"/>
            </a:xfrm>
            <a:prstGeom prst="ellipse">
              <a:avLst/>
            </a:prstGeom>
            <a:gradFill>
              <a:gsLst>
                <a:gs pos="0">
                  <a:schemeClr val="bg1">
                    <a:lumMod val="95000"/>
                    <a:alpha val="48000"/>
                  </a:schemeClr>
                </a:gs>
                <a:gs pos="100000">
                  <a:schemeClr val="bg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259" name="Text Box 13"/>
          <p:cNvSpPr txBox="1">
            <a:spLocks noChangeArrowheads="1"/>
          </p:cNvSpPr>
          <p:nvPr/>
        </p:nvSpPr>
        <p:spPr bwMode="auto">
          <a:xfrm>
            <a:off x="163875" y="3039310"/>
            <a:ext cx="1279929" cy="2714972"/>
          </a:xfrm>
          <a:prstGeom prst="rect">
            <a:avLst/>
          </a:prstGeom>
          <a:noFill/>
          <a:ln w="9525">
            <a:noFill/>
            <a:miter lim="800000"/>
            <a:headEnd/>
            <a:tailEnd/>
          </a:ln>
        </p:spPr>
        <p:txBody>
          <a:bodyPr wrap="square" lIns="73025" tIns="36512" rIns="73025" bIns="36512">
            <a:spAutoFit/>
          </a:bodyPr>
          <a:lstStyle/>
          <a:p>
            <a:pPr marL="115888" indent="-115888">
              <a:lnSpc>
                <a:spcPct val="95000"/>
              </a:lnSpc>
              <a:spcBef>
                <a:spcPts val="1440"/>
              </a:spcBef>
              <a:buClr>
                <a:schemeClr val="tx2"/>
              </a:buClr>
              <a:buSzPct val="90000"/>
              <a:buFont typeface="Arial" pitchFamily="34" charset="0"/>
              <a:buChar char="•"/>
            </a:pPr>
            <a:r>
              <a:rPr lang="en-US" sz="1200" kern="0" dirty="0" smtClean="0">
                <a:solidFill>
                  <a:srgbClr val="000000"/>
                </a:solidFill>
                <a:latin typeface="+mj-lt"/>
              </a:rPr>
              <a:t>Wire-speed </a:t>
            </a:r>
            <a:r>
              <a:rPr lang="en-US" sz="1200" kern="0" dirty="0">
                <a:solidFill>
                  <a:srgbClr val="000000"/>
                </a:solidFill>
                <a:latin typeface="+mj-lt"/>
              </a:rPr>
              <a:t>performance on Fast Ethernet and Gigabit Ethernet switches</a:t>
            </a:r>
          </a:p>
          <a:p>
            <a:pPr marL="115888" indent="-115888">
              <a:lnSpc>
                <a:spcPct val="95000"/>
              </a:lnSpc>
              <a:spcBef>
                <a:spcPts val="1440"/>
              </a:spcBef>
              <a:buClr>
                <a:schemeClr val="tx2"/>
              </a:buClr>
              <a:buSzPct val="90000"/>
              <a:buFont typeface="Arial" pitchFamily="34" charset="0"/>
              <a:buChar char="•"/>
            </a:pPr>
            <a:r>
              <a:rPr lang="en-US" sz="1200" kern="0" dirty="0" smtClean="0">
                <a:solidFill>
                  <a:srgbClr val="000000"/>
                </a:solidFill>
                <a:latin typeface="+mj-lt"/>
              </a:rPr>
              <a:t>Nonblocking </a:t>
            </a:r>
            <a:r>
              <a:rPr lang="en-US" sz="1200" kern="0" dirty="0">
                <a:solidFill>
                  <a:srgbClr val="000000"/>
                </a:solidFill>
                <a:latin typeface="+mj-lt"/>
              </a:rPr>
              <a:t>switch </a:t>
            </a:r>
            <a:r>
              <a:rPr lang="en-US" sz="1200" kern="0" dirty="0" smtClean="0">
                <a:solidFill>
                  <a:srgbClr val="000000"/>
                </a:solidFill>
                <a:latin typeface="+mj-lt"/>
              </a:rPr>
              <a:t>fabric</a:t>
            </a:r>
          </a:p>
          <a:p>
            <a:pPr marL="115888" indent="-115888">
              <a:lnSpc>
                <a:spcPct val="95000"/>
              </a:lnSpc>
              <a:spcBef>
                <a:spcPts val="1440"/>
              </a:spcBef>
              <a:buClr>
                <a:schemeClr val="tx2"/>
              </a:buClr>
              <a:buSzPct val="90000"/>
              <a:buFont typeface="Arial" pitchFamily="34" charset="0"/>
              <a:buChar char="•"/>
            </a:pPr>
            <a:r>
              <a:rPr lang="en-US" sz="1200" kern="0" dirty="0" err="1" smtClean="0">
                <a:solidFill>
                  <a:srgbClr val="000000"/>
                </a:solidFill>
                <a:latin typeface="+mj-lt"/>
              </a:rPr>
              <a:t>PoE</a:t>
            </a:r>
            <a:r>
              <a:rPr lang="en-US" sz="1200" kern="0" dirty="0" smtClean="0">
                <a:solidFill>
                  <a:srgbClr val="000000"/>
                </a:solidFill>
                <a:latin typeface="+mj-lt"/>
              </a:rPr>
              <a:t>+ (802.3at) with up to 30W per port </a:t>
            </a:r>
            <a:endParaRPr lang="en-US" sz="1200" kern="0" dirty="0">
              <a:solidFill>
                <a:srgbClr val="000000"/>
              </a:solidFill>
              <a:latin typeface="+mj-lt"/>
            </a:endParaRPr>
          </a:p>
        </p:txBody>
      </p:sp>
      <p:sp>
        <p:nvSpPr>
          <p:cNvPr id="261" name="Text Box 15"/>
          <p:cNvSpPr txBox="1">
            <a:spLocks noChangeArrowheads="1"/>
          </p:cNvSpPr>
          <p:nvPr/>
        </p:nvSpPr>
        <p:spPr bwMode="auto">
          <a:xfrm>
            <a:off x="3140099" y="3039310"/>
            <a:ext cx="1357473" cy="3155606"/>
          </a:xfrm>
          <a:prstGeom prst="rect">
            <a:avLst/>
          </a:prstGeom>
          <a:noFill/>
          <a:ln w="9525">
            <a:noFill/>
            <a:miter lim="800000"/>
            <a:headEnd/>
            <a:tailEnd/>
          </a:ln>
        </p:spPr>
        <p:txBody>
          <a:bodyPr wrap="square" lIns="73025" tIns="36512" rIns="73025" bIns="36512">
            <a:spAutoFit/>
          </a:bodyPr>
          <a:lstStyle/>
          <a:p>
            <a:pPr marL="115888" indent="-115888">
              <a:lnSpc>
                <a:spcPct val="95000"/>
              </a:lnSpc>
              <a:spcBef>
                <a:spcPts val="500"/>
              </a:spcBef>
              <a:buClr>
                <a:schemeClr val="tx2"/>
              </a:buClr>
              <a:buSzPct val="90000"/>
              <a:buFont typeface="Arial" pitchFamily="34" charset="0"/>
              <a:buChar char="•"/>
            </a:pPr>
            <a:r>
              <a:rPr lang="en-US" sz="1200" kern="0" dirty="0">
                <a:solidFill>
                  <a:srgbClr val="000000"/>
                </a:solidFill>
                <a:latin typeface="+mj-lt"/>
              </a:rPr>
              <a:t>MAC-based port security</a:t>
            </a:r>
          </a:p>
          <a:p>
            <a:pPr marL="115888" indent="-115888">
              <a:lnSpc>
                <a:spcPct val="95000"/>
              </a:lnSpc>
              <a:spcBef>
                <a:spcPts val="500"/>
              </a:spcBef>
              <a:buClr>
                <a:schemeClr val="tx2"/>
              </a:buClr>
              <a:buSzPct val="90000"/>
              <a:buFont typeface="Arial" pitchFamily="34" charset="0"/>
              <a:buChar char="•"/>
            </a:pPr>
            <a:r>
              <a:rPr lang="en-US" sz="1200" kern="0" dirty="0">
                <a:solidFill>
                  <a:srgbClr val="000000"/>
                </a:solidFill>
                <a:latin typeface="+mj-lt"/>
              </a:rPr>
              <a:t>IEEE 802.1x</a:t>
            </a:r>
          </a:p>
          <a:p>
            <a:pPr marL="115888" indent="-115888">
              <a:lnSpc>
                <a:spcPct val="95000"/>
              </a:lnSpc>
              <a:spcBef>
                <a:spcPts val="500"/>
              </a:spcBef>
              <a:buClr>
                <a:schemeClr val="tx2"/>
              </a:buClr>
              <a:buSzPct val="90000"/>
              <a:buFont typeface="Arial" pitchFamily="34" charset="0"/>
              <a:buChar char="•"/>
            </a:pPr>
            <a:r>
              <a:rPr lang="en-US" sz="1200" kern="0" dirty="0">
                <a:solidFill>
                  <a:srgbClr val="000000"/>
                </a:solidFill>
                <a:latin typeface="+mj-lt"/>
              </a:rPr>
              <a:t>Web Based Authentication</a:t>
            </a:r>
          </a:p>
          <a:p>
            <a:pPr marL="115888" indent="-115888">
              <a:lnSpc>
                <a:spcPct val="95000"/>
              </a:lnSpc>
              <a:spcBef>
                <a:spcPts val="500"/>
              </a:spcBef>
              <a:buClr>
                <a:schemeClr val="tx2"/>
              </a:buClr>
              <a:buSzPct val="90000"/>
              <a:buFont typeface="Arial" pitchFamily="34" charset="0"/>
              <a:buChar char="•"/>
            </a:pPr>
            <a:r>
              <a:rPr lang="en-US" sz="1200" kern="0" dirty="0">
                <a:solidFill>
                  <a:srgbClr val="000000"/>
                </a:solidFill>
                <a:latin typeface="+mj-lt"/>
              </a:rPr>
              <a:t>Storm control</a:t>
            </a:r>
          </a:p>
          <a:p>
            <a:pPr marL="115888" lvl="0" indent="-115888">
              <a:lnSpc>
                <a:spcPct val="95000"/>
              </a:lnSpc>
              <a:spcBef>
                <a:spcPts val="500"/>
              </a:spcBef>
              <a:buClr>
                <a:schemeClr val="tx2"/>
              </a:buClr>
              <a:buSzPct val="90000"/>
              <a:buFont typeface="Arial" pitchFamily="34" charset="0"/>
              <a:buChar char="•"/>
            </a:pPr>
            <a:r>
              <a:rPr lang="en-US" sz="1200" kern="0" dirty="0">
                <a:solidFill>
                  <a:srgbClr val="000000"/>
                </a:solidFill>
                <a:latin typeface="+mj-lt"/>
              </a:rPr>
              <a:t>Secure Core Technology (SCT)</a:t>
            </a:r>
          </a:p>
          <a:p>
            <a:pPr marL="115888" lvl="0" indent="-115888">
              <a:lnSpc>
                <a:spcPct val="95000"/>
              </a:lnSpc>
              <a:spcBef>
                <a:spcPts val="500"/>
              </a:spcBef>
              <a:buClr>
                <a:schemeClr val="tx2"/>
              </a:buClr>
              <a:buSzPct val="90000"/>
              <a:buFont typeface="Arial" pitchFamily="34" charset="0"/>
              <a:buChar char="•"/>
            </a:pPr>
            <a:r>
              <a:rPr lang="en-US" sz="1200" kern="0" dirty="0">
                <a:solidFill>
                  <a:srgbClr val="000000"/>
                </a:solidFill>
                <a:latin typeface="+mj-lt"/>
              </a:rPr>
              <a:t>Private VLAN Edge (PVE) </a:t>
            </a:r>
          </a:p>
          <a:p>
            <a:pPr marL="115888" lvl="0" indent="-115888">
              <a:lnSpc>
                <a:spcPct val="95000"/>
              </a:lnSpc>
              <a:spcBef>
                <a:spcPts val="500"/>
              </a:spcBef>
              <a:buClr>
                <a:schemeClr val="tx2"/>
              </a:buClr>
              <a:buSzPct val="90000"/>
              <a:buFont typeface="Arial" pitchFamily="34" charset="0"/>
              <a:buChar char="•"/>
            </a:pPr>
            <a:r>
              <a:rPr lang="en-US" sz="1200" kern="0" dirty="0">
                <a:solidFill>
                  <a:srgbClr val="000000"/>
                </a:solidFill>
                <a:latin typeface="+mj-lt"/>
              </a:rPr>
              <a:t>DAI, IPSG, </a:t>
            </a:r>
            <a:r>
              <a:rPr lang="en-US" sz="1200" kern="0" dirty="0" smtClean="0">
                <a:solidFill>
                  <a:srgbClr val="000000"/>
                </a:solidFill>
                <a:latin typeface="+mj-lt"/>
              </a:rPr>
              <a:t>STPRG, DHCP Snooping </a:t>
            </a:r>
            <a:endParaRPr lang="en-US" sz="1200" kern="0" dirty="0" smtClean="0">
              <a:solidFill>
                <a:srgbClr val="000000"/>
              </a:solidFill>
              <a:latin typeface="+mj-lt"/>
            </a:endParaRPr>
          </a:p>
          <a:p>
            <a:pPr marL="115888" lvl="0" indent="-115888">
              <a:lnSpc>
                <a:spcPct val="95000"/>
              </a:lnSpc>
              <a:spcBef>
                <a:spcPts val="500"/>
              </a:spcBef>
              <a:buClr>
                <a:schemeClr val="tx2"/>
              </a:buClr>
              <a:buSzPct val="90000"/>
              <a:buFont typeface="Arial" pitchFamily="34" charset="0"/>
              <a:buChar char="•"/>
            </a:pPr>
            <a:r>
              <a:rPr lang="en-US" sz="1200" kern="0" dirty="0" smtClean="0">
                <a:solidFill>
                  <a:srgbClr val="000000"/>
                </a:solidFill>
                <a:latin typeface="+mj-lt"/>
              </a:rPr>
              <a:t>Web </a:t>
            </a:r>
            <a:r>
              <a:rPr lang="en-US" sz="1200" kern="0" dirty="0" err="1" smtClean="0">
                <a:solidFill>
                  <a:srgbClr val="000000"/>
                </a:solidFill>
                <a:latin typeface="+mj-lt"/>
              </a:rPr>
              <a:t>Auth</a:t>
            </a:r>
            <a:endParaRPr lang="en-US" sz="1200" kern="0" dirty="0" smtClean="0">
              <a:solidFill>
                <a:srgbClr val="000000"/>
              </a:solidFill>
              <a:latin typeface="+mj-lt"/>
            </a:endParaRPr>
          </a:p>
        </p:txBody>
      </p:sp>
      <p:sp>
        <p:nvSpPr>
          <p:cNvPr id="262" name="Text Box 16"/>
          <p:cNvSpPr txBox="1">
            <a:spLocks noChangeArrowheads="1"/>
          </p:cNvSpPr>
          <p:nvPr/>
        </p:nvSpPr>
        <p:spPr bwMode="auto">
          <a:xfrm>
            <a:off x="4631814" y="3039310"/>
            <a:ext cx="1261491" cy="2199447"/>
          </a:xfrm>
          <a:prstGeom prst="rect">
            <a:avLst/>
          </a:prstGeom>
          <a:noFill/>
          <a:ln w="9525">
            <a:noFill/>
            <a:miter lim="800000"/>
            <a:headEnd/>
            <a:tailEnd/>
          </a:ln>
        </p:spPr>
        <p:txBody>
          <a:bodyPr wrap="square" lIns="73025" tIns="36512" rIns="73025" bIns="36512">
            <a:spAutoFit/>
          </a:bodyPr>
          <a:lstStyle/>
          <a:p>
            <a:pPr marL="115888" indent="-115888">
              <a:lnSpc>
                <a:spcPct val="95000"/>
              </a:lnSpc>
              <a:spcBef>
                <a:spcPts val="1440"/>
              </a:spcBef>
              <a:buClr>
                <a:schemeClr val="tx2"/>
              </a:buClr>
              <a:buSzPct val="90000"/>
              <a:buFont typeface="Arial" pitchFamily="34" charset="0"/>
              <a:buChar char="•"/>
            </a:pPr>
            <a:r>
              <a:rPr lang="en-US" sz="1200" kern="0" dirty="0">
                <a:solidFill>
                  <a:srgbClr val="000000"/>
                </a:solidFill>
                <a:latin typeface="+mj-lt"/>
              </a:rPr>
              <a:t>Classification</a:t>
            </a:r>
          </a:p>
          <a:p>
            <a:pPr marL="115888" indent="-115888">
              <a:lnSpc>
                <a:spcPct val="95000"/>
              </a:lnSpc>
              <a:spcBef>
                <a:spcPts val="1440"/>
              </a:spcBef>
              <a:buClr>
                <a:schemeClr val="tx2"/>
              </a:buClr>
              <a:buSzPct val="90000"/>
              <a:buFont typeface="Arial" pitchFamily="34" charset="0"/>
              <a:buChar char="•"/>
            </a:pPr>
            <a:r>
              <a:rPr lang="en-US" sz="1200" kern="0" dirty="0">
                <a:solidFill>
                  <a:srgbClr val="000000"/>
                </a:solidFill>
                <a:latin typeface="+mj-lt"/>
              </a:rPr>
              <a:t>802.1P</a:t>
            </a:r>
          </a:p>
          <a:p>
            <a:pPr marL="115888" indent="-115888">
              <a:lnSpc>
                <a:spcPct val="95000"/>
              </a:lnSpc>
              <a:spcBef>
                <a:spcPts val="1440"/>
              </a:spcBef>
              <a:buClr>
                <a:schemeClr val="tx2"/>
              </a:buClr>
              <a:buSzPct val="90000"/>
              <a:buFont typeface="Arial" pitchFamily="34" charset="0"/>
              <a:buChar char="•"/>
            </a:pPr>
            <a:r>
              <a:rPr lang="en-US" sz="1200" kern="0" dirty="0" smtClean="0">
                <a:solidFill>
                  <a:srgbClr val="000000"/>
                </a:solidFill>
                <a:latin typeface="+mj-lt"/>
              </a:rPr>
              <a:t>DSCP/</a:t>
            </a:r>
            <a:r>
              <a:rPr lang="en-US" sz="1200" kern="0" dirty="0" err="1" smtClean="0">
                <a:solidFill>
                  <a:srgbClr val="000000"/>
                </a:solidFill>
                <a:latin typeface="+mj-lt"/>
              </a:rPr>
              <a:t>CoS</a:t>
            </a:r>
            <a:endParaRPr lang="en-US" sz="1200" kern="0" dirty="0">
              <a:solidFill>
                <a:srgbClr val="000000"/>
              </a:solidFill>
              <a:latin typeface="+mj-lt"/>
            </a:endParaRPr>
          </a:p>
          <a:p>
            <a:pPr marL="115888" indent="-115888">
              <a:lnSpc>
                <a:spcPct val="95000"/>
              </a:lnSpc>
              <a:spcBef>
                <a:spcPts val="1440"/>
              </a:spcBef>
              <a:buClr>
                <a:schemeClr val="tx2"/>
              </a:buClr>
              <a:buSzPct val="90000"/>
              <a:buFont typeface="Arial" pitchFamily="34" charset="0"/>
              <a:buChar char="•"/>
            </a:pPr>
            <a:r>
              <a:rPr lang="en-US" sz="1200" kern="0" dirty="0">
                <a:solidFill>
                  <a:srgbClr val="000000"/>
                </a:solidFill>
                <a:latin typeface="+mj-lt"/>
              </a:rPr>
              <a:t>WRR/SP</a:t>
            </a:r>
          </a:p>
          <a:p>
            <a:pPr marL="115888" indent="-115888">
              <a:lnSpc>
                <a:spcPct val="95000"/>
              </a:lnSpc>
              <a:spcBef>
                <a:spcPts val="1440"/>
              </a:spcBef>
              <a:buClr>
                <a:schemeClr val="tx2"/>
              </a:buClr>
              <a:buSzPct val="90000"/>
              <a:buFont typeface="Arial" pitchFamily="34" charset="0"/>
              <a:buChar char="•"/>
            </a:pPr>
            <a:r>
              <a:rPr lang="en-US" sz="1200" kern="0" dirty="0">
                <a:solidFill>
                  <a:srgbClr val="000000"/>
                </a:solidFill>
                <a:latin typeface="+mj-lt"/>
              </a:rPr>
              <a:t>Rate </a:t>
            </a:r>
            <a:r>
              <a:rPr lang="en-US" sz="1200" kern="0" dirty="0" smtClean="0">
                <a:solidFill>
                  <a:srgbClr val="000000"/>
                </a:solidFill>
                <a:latin typeface="+mj-lt"/>
              </a:rPr>
              <a:t>limiting</a:t>
            </a:r>
          </a:p>
          <a:p>
            <a:pPr marL="115888" indent="-115888">
              <a:lnSpc>
                <a:spcPct val="95000"/>
              </a:lnSpc>
              <a:spcBef>
                <a:spcPts val="1440"/>
              </a:spcBef>
              <a:buClr>
                <a:schemeClr val="tx2"/>
              </a:buClr>
              <a:buSzPct val="90000"/>
              <a:buFont typeface="Arial" pitchFamily="34" charset="0"/>
              <a:buChar char="•"/>
            </a:pPr>
            <a:r>
              <a:rPr lang="en-US" sz="1200" kern="0" dirty="0" smtClean="0">
                <a:solidFill>
                  <a:srgbClr val="000000"/>
                </a:solidFill>
                <a:latin typeface="+mj-lt"/>
              </a:rPr>
              <a:t>Policing and Shaping</a:t>
            </a:r>
            <a:endParaRPr lang="en-US" sz="1200" kern="0" dirty="0">
              <a:solidFill>
                <a:srgbClr val="000000"/>
              </a:solidFill>
              <a:latin typeface="+mj-lt"/>
            </a:endParaRPr>
          </a:p>
        </p:txBody>
      </p:sp>
      <p:sp>
        <p:nvSpPr>
          <p:cNvPr id="263" name="Text Box 16"/>
          <p:cNvSpPr txBox="1">
            <a:spLocks noChangeArrowheads="1"/>
          </p:cNvSpPr>
          <p:nvPr/>
        </p:nvSpPr>
        <p:spPr bwMode="auto">
          <a:xfrm>
            <a:off x="6120551" y="3039310"/>
            <a:ext cx="1289434" cy="2389756"/>
          </a:xfrm>
          <a:prstGeom prst="rect">
            <a:avLst/>
          </a:prstGeom>
          <a:noFill/>
          <a:ln w="9525">
            <a:noFill/>
            <a:miter lim="800000"/>
            <a:headEnd/>
            <a:tailEnd/>
          </a:ln>
        </p:spPr>
        <p:txBody>
          <a:bodyPr wrap="square" lIns="73025" tIns="36512" rIns="73025" bIns="36512">
            <a:spAutoFit/>
          </a:bodyPr>
          <a:lstStyle/>
          <a:p>
            <a:pPr marL="115888" indent="-115888">
              <a:lnSpc>
                <a:spcPct val="95000"/>
              </a:lnSpc>
              <a:spcBef>
                <a:spcPts val="500"/>
              </a:spcBef>
              <a:buClr>
                <a:schemeClr val="tx2"/>
              </a:buClr>
              <a:buSzPct val="90000"/>
              <a:buFont typeface="Arial" pitchFamily="34" charset="0"/>
              <a:buChar char="•"/>
            </a:pPr>
            <a:r>
              <a:rPr lang="en-US" sz="1200" kern="0" dirty="0">
                <a:solidFill>
                  <a:srgbClr val="000000"/>
                </a:solidFill>
                <a:latin typeface="+mj-lt"/>
              </a:rPr>
              <a:t>Intuitive interface</a:t>
            </a:r>
          </a:p>
          <a:p>
            <a:pPr marL="115888" indent="-115888">
              <a:lnSpc>
                <a:spcPct val="95000"/>
              </a:lnSpc>
              <a:spcBef>
                <a:spcPts val="500"/>
              </a:spcBef>
              <a:buClr>
                <a:schemeClr val="tx2"/>
              </a:buClr>
              <a:buSzPct val="90000"/>
              <a:buFont typeface="Arial" pitchFamily="34" charset="0"/>
              <a:buChar char="•"/>
            </a:pPr>
            <a:r>
              <a:rPr lang="en-US" sz="1200" kern="0" dirty="0">
                <a:solidFill>
                  <a:srgbClr val="000000"/>
                </a:solidFill>
                <a:latin typeface="+mj-lt"/>
              </a:rPr>
              <a:t>IPv6 Host</a:t>
            </a:r>
          </a:p>
          <a:p>
            <a:pPr marL="115888" indent="-115888">
              <a:lnSpc>
                <a:spcPct val="95000"/>
              </a:lnSpc>
              <a:spcBef>
                <a:spcPts val="500"/>
              </a:spcBef>
              <a:buClr>
                <a:schemeClr val="tx2"/>
              </a:buClr>
              <a:buSzPct val="90000"/>
              <a:buFont typeface="Arial" pitchFamily="34" charset="0"/>
              <a:buChar char="•"/>
            </a:pPr>
            <a:r>
              <a:rPr lang="en-US" sz="1200" kern="0" dirty="0">
                <a:solidFill>
                  <a:srgbClr val="000000"/>
                </a:solidFill>
                <a:latin typeface="+mj-lt"/>
              </a:rPr>
              <a:t>Port and VLAN mirroring</a:t>
            </a:r>
          </a:p>
          <a:p>
            <a:pPr marL="115888" indent="-115888">
              <a:lnSpc>
                <a:spcPct val="95000"/>
              </a:lnSpc>
              <a:spcBef>
                <a:spcPts val="500"/>
              </a:spcBef>
              <a:buClr>
                <a:schemeClr val="tx2"/>
              </a:buClr>
              <a:buSzPct val="90000"/>
              <a:buFont typeface="Arial" pitchFamily="34" charset="0"/>
              <a:buChar char="•"/>
            </a:pPr>
            <a:r>
              <a:rPr lang="en-US" sz="1200" kern="0" dirty="0">
                <a:solidFill>
                  <a:srgbClr val="000000"/>
                </a:solidFill>
                <a:latin typeface="+mj-lt"/>
              </a:rPr>
              <a:t>Localization</a:t>
            </a:r>
          </a:p>
          <a:p>
            <a:pPr marL="115888" indent="-115888">
              <a:lnSpc>
                <a:spcPct val="95000"/>
              </a:lnSpc>
              <a:spcBef>
                <a:spcPts val="500"/>
              </a:spcBef>
              <a:buClr>
                <a:schemeClr val="tx2"/>
              </a:buClr>
              <a:buSzPct val="90000"/>
              <a:buFont typeface="Arial" pitchFamily="34" charset="0"/>
              <a:buChar char="•"/>
            </a:pPr>
            <a:r>
              <a:rPr lang="en-US" sz="1200" kern="0" dirty="0">
                <a:solidFill>
                  <a:srgbClr val="000000"/>
                </a:solidFill>
                <a:latin typeface="+mj-lt"/>
              </a:rPr>
              <a:t>LLDP-MED / CDP</a:t>
            </a:r>
          </a:p>
          <a:p>
            <a:pPr marL="115888" indent="-115888">
              <a:lnSpc>
                <a:spcPct val="95000"/>
              </a:lnSpc>
              <a:spcBef>
                <a:spcPts val="500"/>
              </a:spcBef>
              <a:buClr>
                <a:schemeClr val="tx2"/>
              </a:buClr>
              <a:buSzPct val="90000"/>
              <a:buFont typeface="Arial" pitchFamily="34" charset="0"/>
              <a:buChar char="•"/>
            </a:pPr>
            <a:r>
              <a:rPr lang="en-US" sz="1200" kern="0" dirty="0">
                <a:solidFill>
                  <a:srgbClr val="000000"/>
                </a:solidFill>
                <a:latin typeface="+mj-lt"/>
              </a:rPr>
              <a:t>Auto voice VLAN</a:t>
            </a:r>
          </a:p>
          <a:p>
            <a:pPr marL="115888" indent="-115888">
              <a:lnSpc>
                <a:spcPct val="95000"/>
              </a:lnSpc>
              <a:spcBef>
                <a:spcPts val="500"/>
              </a:spcBef>
              <a:buClr>
                <a:schemeClr val="tx2"/>
              </a:buClr>
              <a:buSzPct val="90000"/>
              <a:buFont typeface="Arial" pitchFamily="34" charset="0"/>
              <a:buChar char="•"/>
            </a:pPr>
            <a:r>
              <a:rPr lang="en-US" sz="1200" kern="0" dirty="0">
                <a:solidFill>
                  <a:srgbClr val="000000"/>
                </a:solidFill>
                <a:latin typeface="+mj-lt"/>
              </a:rPr>
              <a:t>Cloud</a:t>
            </a:r>
          </a:p>
        </p:txBody>
      </p:sp>
      <p:sp>
        <p:nvSpPr>
          <p:cNvPr id="264" name="Text Box 16"/>
          <p:cNvSpPr txBox="1">
            <a:spLocks noChangeArrowheads="1"/>
          </p:cNvSpPr>
          <p:nvPr/>
        </p:nvSpPr>
        <p:spPr bwMode="auto">
          <a:xfrm>
            <a:off x="7628320" y="3039310"/>
            <a:ext cx="1237945" cy="2199447"/>
          </a:xfrm>
          <a:prstGeom prst="rect">
            <a:avLst/>
          </a:prstGeom>
          <a:noFill/>
          <a:ln w="9525">
            <a:noFill/>
            <a:miter lim="800000"/>
            <a:headEnd/>
            <a:tailEnd/>
          </a:ln>
        </p:spPr>
        <p:txBody>
          <a:bodyPr wrap="square" lIns="73025" tIns="36512" rIns="73025" bIns="36512">
            <a:spAutoFit/>
          </a:bodyPr>
          <a:lstStyle/>
          <a:p>
            <a:pPr marL="115888" indent="-115888">
              <a:lnSpc>
                <a:spcPct val="95000"/>
              </a:lnSpc>
              <a:spcBef>
                <a:spcPts val="1440"/>
              </a:spcBef>
              <a:buClr>
                <a:schemeClr val="tx2"/>
              </a:buClr>
              <a:buSzPct val="90000"/>
              <a:buFont typeface="Arial" pitchFamily="34" charset="0"/>
              <a:buChar char="•"/>
            </a:pPr>
            <a:r>
              <a:rPr lang="en-US" sz="1200" kern="0" dirty="0">
                <a:solidFill>
                  <a:srgbClr val="000000"/>
                </a:solidFill>
                <a:latin typeface="+mj-lt"/>
              </a:rPr>
              <a:t>Desktop</a:t>
            </a:r>
          </a:p>
          <a:p>
            <a:pPr marL="115888" indent="-115888">
              <a:lnSpc>
                <a:spcPct val="95000"/>
              </a:lnSpc>
              <a:spcBef>
                <a:spcPts val="1440"/>
              </a:spcBef>
              <a:buClr>
                <a:schemeClr val="tx2"/>
              </a:buClr>
              <a:buSzPct val="90000"/>
              <a:buFont typeface="Arial" pitchFamily="34" charset="0"/>
              <a:buChar char="•"/>
            </a:pPr>
            <a:r>
              <a:rPr lang="en-US" sz="1200" kern="0" dirty="0">
                <a:solidFill>
                  <a:srgbClr val="000000"/>
                </a:solidFill>
                <a:latin typeface="+mj-lt"/>
              </a:rPr>
              <a:t>Cisco phone </a:t>
            </a:r>
            <a:r>
              <a:rPr lang="en-US" sz="1200" kern="0" dirty="0" smtClean="0">
                <a:solidFill>
                  <a:srgbClr val="000000"/>
                </a:solidFill>
                <a:latin typeface="+mj-lt"/>
              </a:rPr>
              <a:t/>
            </a:r>
            <a:br>
              <a:rPr lang="en-US" sz="1200" kern="0" dirty="0" smtClean="0">
                <a:solidFill>
                  <a:srgbClr val="000000"/>
                </a:solidFill>
                <a:latin typeface="+mj-lt"/>
              </a:rPr>
            </a:br>
            <a:r>
              <a:rPr lang="en-US" sz="1200" kern="0" dirty="0" smtClean="0">
                <a:solidFill>
                  <a:srgbClr val="000000"/>
                </a:solidFill>
                <a:latin typeface="+mj-lt"/>
              </a:rPr>
              <a:t>plus </a:t>
            </a:r>
            <a:r>
              <a:rPr lang="en-US" sz="1200" kern="0" dirty="0">
                <a:solidFill>
                  <a:srgbClr val="000000"/>
                </a:solidFill>
                <a:latin typeface="+mj-lt"/>
              </a:rPr>
              <a:t>d</a:t>
            </a:r>
            <a:r>
              <a:rPr lang="en-US" sz="1200" kern="0" dirty="0" smtClean="0">
                <a:solidFill>
                  <a:srgbClr val="000000"/>
                </a:solidFill>
                <a:latin typeface="+mj-lt"/>
              </a:rPr>
              <a:t>esktop</a:t>
            </a:r>
            <a:endParaRPr lang="en-US" sz="1200" kern="0" dirty="0">
              <a:solidFill>
                <a:srgbClr val="000000"/>
              </a:solidFill>
              <a:latin typeface="+mj-lt"/>
            </a:endParaRPr>
          </a:p>
          <a:p>
            <a:pPr marL="115888" indent="-115888">
              <a:lnSpc>
                <a:spcPct val="95000"/>
              </a:lnSpc>
              <a:spcBef>
                <a:spcPts val="1440"/>
              </a:spcBef>
              <a:buClr>
                <a:schemeClr val="tx2"/>
              </a:buClr>
              <a:buSzPct val="90000"/>
              <a:buFont typeface="Arial" pitchFamily="34" charset="0"/>
              <a:buChar char="•"/>
            </a:pPr>
            <a:r>
              <a:rPr lang="en-US" sz="1200" kern="0" dirty="0">
                <a:solidFill>
                  <a:srgbClr val="000000"/>
                </a:solidFill>
                <a:latin typeface="+mj-lt"/>
              </a:rPr>
              <a:t>Router</a:t>
            </a:r>
          </a:p>
          <a:p>
            <a:pPr marL="115888" indent="-115888">
              <a:lnSpc>
                <a:spcPct val="95000"/>
              </a:lnSpc>
              <a:spcBef>
                <a:spcPts val="1440"/>
              </a:spcBef>
              <a:buClr>
                <a:schemeClr val="tx2"/>
              </a:buClr>
              <a:buSzPct val="90000"/>
              <a:buFont typeface="Arial" pitchFamily="34" charset="0"/>
              <a:buChar char="•"/>
            </a:pPr>
            <a:r>
              <a:rPr lang="en-US" sz="1200" kern="0" dirty="0">
                <a:solidFill>
                  <a:srgbClr val="000000"/>
                </a:solidFill>
                <a:latin typeface="+mj-lt"/>
              </a:rPr>
              <a:t>Switch</a:t>
            </a:r>
          </a:p>
          <a:p>
            <a:pPr marL="115888" indent="-115888">
              <a:lnSpc>
                <a:spcPct val="95000"/>
              </a:lnSpc>
              <a:spcBef>
                <a:spcPts val="1440"/>
              </a:spcBef>
              <a:buClr>
                <a:schemeClr val="tx2"/>
              </a:buClr>
              <a:buSzPct val="90000"/>
              <a:buFont typeface="Arial" pitchFamily="34" charset="0"/>
              <a:buChar char="•"/>
            </a:pPr>
            <a:r>
              <a:rPr lang="en-US" sz="1200" kern="0" dirty="0">
                <a:solidFill>
                  <a:srgbClr val="000000"/>
                </a:solidFill>
                <a:latin typeface="+mj-lt"/>
              </a:rPr>
              <a:t>Access point</a:t>
            </a:r>
          </a:p>
          <a:p>
            <a:pPr marL="115888" indent="-115888">
              <a:lnSpc>
                <a:spcPct val="95000"/>
              </a:lnSpc>
              <a:spcBef>
                <a:spcPts val="1440"/>
              </a:spcBef>
              <a:buClr>
                <a:schemeClr val="tx2"/>
              </a:buClr>
              <a:buSzPct val="90000"/>
              <a:buFont typeface="Arial" pitchFamily="34" charset="0"/>
              <a:buChar char="•"/>
            </a:pPr>
            <a:r>
              <a:rPr lang="en-US" sz="1200" kern="0" dirty="0">
                <a:solidFill>
                  <a:srgbClr val="000000"/>
                </a:solidFill>
                <a:latin typeface="+mj-lt"/>
              </a:rPr>
              <a:t>Other</a:t>
            </a:r>
          </a:p>
        </p:txBody>
      </p:sp>
      <p:sp>
        <p:nvSpPr>
          <p:cNvPr id="266" name="Rectangle 265"/>
          <p:cNvSpPr/>
          <p:nvPr/>
        </p:nvSpPr>
        <p:spPr>
          <a:xfrm>
            <a:off x="0" y="6123789"/>
            <a:ext cx="9144000" cy="428050"/>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243" name="Group 68"/>
          <p:cNvGrpSpPr/>
          <p:nvPr/>
        </p:nvGrpSpPr>
        <p:grpSpPr>
          <a:xfrm>
            <a:off x="460183" y="6136110"/>
            <a:ext cx="8225971" cy="304006"/>
            <a:chOff x="460183" y="6052791"/>
            <a:chExt cx="8225971" cy="304006"/>
          </a:xfrm>
          <a:effectLst>
            <a:outerShdw blurRad="50800" dist="38100" dir="16200000" rotWithShape="0">
              <a:prstClr val="black">
                <a:alpha val="40000"/>
              </a:prstClr>
            </a:outerShdw>
          </a:effectLst>
        </p:grpSpPr>
        <p:sp>
          <p:nvSpPr>
            <p:cNvPr id="270" name="AutoShape 5"/>
            <p:cNvSpPr>
              <a:spLocks noChangeArrowheads="1"/>
            </p:cNvSpPr>
            <p:nvPr/>
          </p:nvSpPr>
          <p:spPr bwMode="auto">
            <a:xfrm>
              <a:off x="4514850" y="6075810"/>
              <a:ext cx="4171304" cy="280987"/>
            </a:xfrm>
            <a:prstGeom prst="homePlate">
              <a:avLst>
                <a:gd name="adj" fmla="val 41276"/>
              </a:avLst>
            </a:prstGeom>
            <a:gradFill rotWithShape="1">
              <a:gsLst>
                <a:gs pos="0">
                  <a:srgbClr val="015F85"/>
                </a:gs>
                <a:gs pos="100000">
                  <a:schemeClr val="accent1"/>
                </a:gs>
              </a:gsLst>
              <a:lin ang="0" scaled="1"/>
            </a:gradFill>
            <a:ln w="9525" algn="ctr">
              <a:noFill/>
              <a:miter lim="800000"/>
              <a:headEnd/>
              <a:tailEnd/>
            </a:ln>
          </p:spPr>
          <p:txBody>
            <a:bodyPr vert="eaVert" lIns="82124" tIns="41061" rIns="82124" bIns="41061" anchor="ctr"/>
            <a:lstStyle/>
            <a:p>
              <a:pPr algn="ctr"/>
              <a:endParaRPr lang="en-US" dirty="0"/>
            </a:p>
          </p:txBody>
        </p:sp>
        <p:sp>
          <p:nvSpPr>
            <p:cNvPr id="271" name="AutoShape 5"/>
            <p:cNvSpPr>
              <a:spLocks noChangeArrowheads="1"/>
            </p:cNvSpPr>
            <p:nvPr/>
          </p:nvSpPr>
          <p:spPr bwMode="auto">
            <a:xfrm rot="10800000">
              <a:off x="460183" y="6075809"/>
              <a:ext cx="4104197" cy="280987"/>
            </a:xfrm>
            <a:prstGeom prst="homePlate">
              <a:avLst>
                <a:gd name="adj" fmla="val 41276"/>
              </a:avLst>
            </a:prstGeom>
            <a:gradFill rotWithShape="1">
              <a:gsLst>
                <a:gs pos="0">
                  <a:srgbClr val="015F85"/>
                </a:gs>
                <a:gs pos="100000">
                  <a:schemeClr val="accent1"/>
                </a:gs>
              </a:gsLst>
              <a:lin ang="0" scaled="1"/>
            </a:gradFill>
            <a:ln w="9525" algn="ctr">
              <a:noFill/>
              <a:miter lim="800000"/>
              <a:headEnd/>
              <a:tailEnd/>
            </a:ln>
          </p:spPr>
          <p:txBody>
            <a:bodyPr vert="eaVert" lIns="82124" tIns="41061" rIns="82124" bIns="41061" anchor="ctr"/>
            <a:lstStyle/>
            <a:p>
              <a:pPr algn="ctr"/>
              <a:endParaRPr lang="en-US" dirty="0"/>
            </a:p>
          </p:txBody>
        </p:sp>
        <p:sp>
          <p:nvSpPr>
            <p:cNvPr id="272" name="Text Box 35"/>
            <p:cNvSpPr txBox="1">
              <a:spLocks noChangeArrowheads="1"/>
            </p:cNvSpPr>
            <p:nvPr/>
          </p:nvSpPr>
          <p:spPr bwMode="auto">
            <a:xfrm>
              <a:off x="3711575" y="6052791"/>
              <a:ext cx="1720850" cy="303213"/>
            </a:xfrm>
            <a:prstGeom prst="rect">
              <a:avLst/>
            </a:prstGeom>
            <a:noFill/>
            <a:ln w="9525" algn="ctr">
              <a:noFill/>
              <a:miter lim="800000"/>
              <a:headEnd/>
              <a:tailEnd/>
            </a:ln>
          </p:spPr>
          <p:txBody>
            <a:bodyPr wrap="none" lIns="73025" tIns="36511" rIns="73025" bIns="36511" anchor="ctr"/>
            <a:lstStyle/>
            <a:p>
              <a:pPr algn="ctr"/>
              <a:r>
                <a:rPr lang="en-US" sz="1400" dirty="0" smtClean="0">
                  <a:solidFill>
                    <a:schemeClr val="bg1"/>
                  </a:solidFill>
                </a:rPr>
                <a:t>Designed</a:t>
              </a:r>
              <a:r>
                <a:rPr lang="en-US" sz="1400" dirty="0" smtClean="0">
                  <a:solidFill>
                    <a:schemeClr val="accent3"/>
                  </a:solidFill>
                </a:rPr>
                <a:t> </a:t>
              </a:r>
              <a:r>
                <a:rPr lang="en-US" sz="1400" dirty="0" smtClean="0">
                  <a:solidFill>
                    <a:schemeClr val="bg1"/>
                  </a:solidFill>
                </a:rPr>
                <a:t>for SMB</a:t>
              </a:r>
              <a:endParaRPr lang="en-US" sz="1400" dirty="0">
                <a:solidFill>
                  <a:schemeClr val="bg1"/>
                </a:solidFill>
              </a:endParaRPr>
            </a:p>
          </p:txBody>
        </p:sp>
      </p:grpSp>
      <p:sp>
        <p:nvSpPr>
          <p:cNvPr id="260" name="Text Box 14"/>
          <p:cNvSpPr txBox="1">
            <a:spLocks noChangeArrowheads="1"/>
          </p:cNvSpPr>
          <p:nvPr/>
        </p:nvSpPr>
        <p:spPr bwMode="auto">
          <a:xfrm>
            <a:off x="1676991" y="3039310"/>
            <a:ext cx="1363921" cy="2214323"/>
          </a:xfrm>
          <a:prstGeom prst="rect">
            <a:avLst/>
          </a:prstGeom>
          <a:noFill/>
          <a:ln w="9525">
            <a:noFill/>
            <a:miter lim="800000"/>
            <a:headEnd/>
            <a:tailEnd/>
          </a:ln>
        </p:spPr>
        <p:txBody>
          <a:bodyPr wrap="square" lIns="73025" tIns="36512" rIns="73025" bIns="36512">
            <a:spAutoFit/>
          </a:bodyPr>
          <a:lstStyle/>
          <a:p>
            <a:pPr marL="115888" indent="-115888">
              <a:lnSpc>
                <a:spcPct val="95000"/>
              </a:lnSpc>
              <a:spcBef>
                <a:spcPts val="500"/>
              </a:spcBef>
              <a:buClr>
                <a:schemeClr val="tx2"/>
              </a:buClr>
              <a:buSzPct val="90000"/>
              <a:buFont typeface="Arial" pitchFamily="34" charset="0"/>
              <a:buChar char="•"/>
            </a:pPr>
            <a:r>
              <a:rPr lang="en-US" sz="1200" kern="0" dirty="0">
                <a:solidFill>
                  <a:srgbClr val="000000"/>
                </a:solidFill>
                <a:latin typeface="+mj-lt"/>
              </a:rPr>
              <a:t>VLANs </a:t>
            </a:r>
            <a:endParaRPr lang="en-US" sz="1200" kern="0" dirty="0" smtClean="0">
              <a:solidFill>
                <a:srgbClr val="000000"/>
              </a:solidFill>
              <a:latin typeface="+mj-lt"/>
            </a:endParaRPr>
          </a:p>
          <a:p>
            <a:pPr marL="115888" indent="-115888">
              <a:lnSpc>
                <a:spcPct val="95000"/>
              </a:lnSpc>
              <a:spcBef>
                <a:spcPts val="500"/>
              </a:spcBef>
              <a:buClr>
                <a:schemeClr val="tx2"/>
              </a:buClr>
              <a:buSzPct val="90000"/>
              <a:buFont typeface="Arial" pitchFamily="34" charset="0"/>
              <a:buChar char="•"/>
            </a:pPr>
            <a:r>
              <a:rPr lang="en-US" sz="1200" kern="0" dirty="0" smtClean="0">
                <a:solidFill>
                  <a:srgbClr val="000000"/>
                </a:solidFill>
                <a:latin typeface="+mj-lt"/>
              </a:rPr>
              <a:t>Spanning tree</a:t>
            </a:r>
          </a:p>
          <a:p>
            <a:pPr marL="115888" indent="-115888">
              <a:lnSpc>
                <a:spcPct val="95000"/>
              </a:lnSpc>
              <a:spcBef>
                <a:spcPts val="500"/>
              </a:spcBef>
              <a:buClr>
                <a:schemeClr val="tx2"/>
              </a:buClr>
              <a:buSzPct val="90000"/>
              <a:buFont typeface="Arial" pitchFamily="34" charset="0"/>
              <a:buChar char="•"/>
            </a:pPr>
            <a:r>
              <a:rPr lang="en-US" sz="1200" kern="0" dirty="0" smtClean="0">
                <a:solidFill>
                  <a:srgbClr val="000000"/>
                </a:solidFill>
                <a:latin typeface="+mj-lt"/>
              </a:rPr>
              <a:t>Link </a:t>
            </a:r>
            <a:r>
              <a:rPr lang="en-US" sz="1200" kern="0" dirty="0">
                <a:solidFill>
                  <a:srgbClr val="000000"/>
                </a:solidFill>
                <a:latin typeface="+mj-lt"/>
              </a:rPr>
              <a:t>aggregation</a:t>
            </a:r>
          </a:p>
          <a:p>
            <a:pPr marL="115888" indent="-115888">
              <a:lnSpc>
                <a:spcPct val="95000"/>
              </a:lnSpc>
              <a:spcBef>
                <a:spcPts val="500"/>
              </a:spcBef>
              <a:buClr>
                <a:schemeClr val="tx2"/>
              </a:buClr>
              <a:buSzPct val="90000"/>
              <a:buFont typeface="Arial" pitchFamily="34" charset="0"/>
              <a:buChar char="•"/>
            </a:pPr>
            <a:r>
              <a:rPr lang="en-US" sz="1200" kern="0" dirty="0">
                <a:solidFill>
                  <a:srgbClr val="000000"/>
                </a:solidFill>
                <a:latin typeface="+mj-lt"/>
              </a:rPr>
              <a:t>802.1Q </a:t>
            </a:r>
            <a:r>
              <a:rPr lang="en-US" sz="1200" kern="0" dirty="0" smtClean="0">
                <a:solidFill>
                  <a:srgbClr val="000000"/>
                </a:solidFill>
                <a:latin typeface="+mj-lt"/>
              </a:rPr>
              <a:t>trunking</a:t>
            </a:r>
            <a:endParaRPr lang="en-US" sz="1200" kern="0" dirty="0">
              <a:solidFill>
                <a:srgbClr val="000000"/>
              </a:solidFill>
              <a:latin typeface="+mj-lt"/>
            </a:endParaRPr>
          </a:p>
          <a:p>
            <a:pPr marL="115888" indent="-115888">
              <a:lnSpc>
                <a:spcPct val="95000"/>
              </a:lnSpc>
              <a:spcBef>
                <a:spcPts val="500"/>
              </a:spcBef>
              <a:buClr>
                <a:schemeClr val="tx2"/>
              </a:buClr>
              <a:buSzPct val="90000"/>
              <a:buFont typeface="Arial" pitchFamily="34" charset="0"/>
              <a:buChar char="•"/>
            </a:pPr>
            <a:r>
              <a:rPr lang="en-US" sz="1200" kern="0" dirty="0">
                <a:solidFill>
                  <a:srgbClr val="000000"/>
                </a:solidFill>
                <a:latin typeface="+mj-lt"/>
              </a:rPr>
              <a:t>Port </a:t>
            </a:r>
            <a:r>
              <a:rPr lang="en-US" sz="1200" kern="0" dirty="0" smtClean="0">
                <a:solidFill>
                  <a:srgbClr val="000000"/>
                </a:solidFill>
                <a:latin typeface="+mj-lt"/>
              </a:rPr>
              <a:t>and VLAN mirroring </a:t>
            </a:r>
            <a:r>
              <a:rPr lang="en-US" sz="1200" kern="0" dirty="0">
                <a:solidFill>
                  <a:srgbClr val="000000"/>
                </a:solidFill>
                <a:latin typeface="+mj-lt"/>
              </a:rPr>
              <a:t>(SPAN</a:t>
            </a:r>
            <a:r>
              <a:rPr lang="en-US" sz="1200" kern="0" dirty="0" smtClean="0">
                <a:solidFill>
                  <a:srgbClr val="000000"/>
                </a:solidFill>
                <a:latin typeface="+mj-lt"/>
              </a:rPr>
              <a:t>)</a:t>
            </a:r>
            <a:endParaRPr lang="en-US" sz="1200" kern="0" dirty="0">
              <a:solidFill>
                <a:srgbClr val="000000"/>
              </a:solidFill>
              <a:latin typeface="+mj-lt"/>
            </a:endParaRPr>
          </a:p>
          <a:p>
            <a:pPr marL="115888" indent="-115888">
              <a:lnSpc>
                <a:spcPct val="95000"/>
              </a:lnSpc>
              <a:spcBef>
                <a:spcPts val="500"/>
              </a:spcBef>
              <a:buClr>
                <a:schemeClr val="tx2"/>
              </a:buClr>
              <a:buSzPct val="90000"/>
              <a:buFont typeface="Arial" pitchFamily="34" charset="0"/>
              <a:buChar char="•"/>
            </a:pPr>
            <a:r>
              <a:rPr lang="en-US" sz="1200" kern="0" dirty="0" smtClean="0">
                <a:solidFill>
                  <a:srgbClr val="000000"/>
                </a:solidFill>
                <a:latin typeface="+mj-lt"/>
              </a:rPr>
              <a:t>Multicast</a:t>
            </a:r>
          </a:p>
          <a:p>
            <a:pPr marL="115888" indent="-115888">
              <a:lnSpc>
                <a:spcPct val="95000"/>
              </a:lnSpc>
              <a:spcBef>
                <a:spcPts val="500"/>
              </a:spcBef>
              <a:buClr>
                <a:schemeClr val="tx2"/>
              </a:buClr>
              <a:buSzPct val="90000"/>
              <a:buFont typeface="Arial" pitchFamily="34" charset="0"/>
              <a:buChar char="•"/>
            </a:pPr>
            <a:r>
              <a:rPr lang="en-US" sz="1200" kern="0" dirty="0" smtClean="0">
                <a:solidFill>
                  <a:srgbClr val="000000"/>
                </a:solidFill>
                <a:latin typeface="+mj-lt"/>
              </a:rPr>
              <a:t>Static L3</a:t>
            </a:r>
            <a:endParaRPr lang="en-US" sz="1200" kern="0" dirty="0">
              <a:solidFill>
                <a:srgbClr val="000000"/>
              </a:solidFill>
              <a:latin typeface="+mj-lt"/>
            </a:endParaRPr>
          </a:p>
        </p:txBody>
      </p:sp>
    </p:spTree>
    <p:extLst>
      <p:ext uri="{BB962C8B-B14F-4D97-AF65-F5344CB8AC3E}">
        <p14:creationId xmlns:p14="http://schemas.microsoft.com/office/powerpoint/2010/main" val="3717706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47"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10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47" presetClass="entr" presetSubtype="0" fill="hold" nodeType="withEffect">
                                  <p:stCondLst>
                                    <p:cond delay="1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par>
                                <p:cTn id="21" presetID="22" presetClass="entr" presetSubtype="4" fill="hold" nodeType="withEffect">
                                  <p:stCondLst>
                                    <p:cond delay="20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47" presetClass="entr" presetSubtype="0" fill="hold" nodeType="withEffect">
                                  <p:stCondLst>
                                    <p:cond delay="2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par>
                                <p:cTn id="29" presetID="22" presetClass="entr" presetSubtype="4" fill="hold" nodeType="withEffect">
                                  <p:stCondLst>
                                    <p:cond delay="30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par>
                                <p:cTn id="32" presetID="47" presetClass="entr" presetSubtype="0" fill="hold" nodeType="withEffect">
                                  <p:stCondLst>
                                    <p:cond delay="3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anim calcmode="lin" valueType="num">
                                      <p:cBhvr>
                                        <p:cTn id="35" dur="500" fill="hold"/>
                                        <p:tgtEl>
                                          <p:spTgt spid="21"/>
                                        </p:tgtEl>
                                        <p:attrNameLst>
                                          <p:attrName>ppt_x</p:attrName>
                                        </p:attrNameLst>
                                      </p:cBhvr>
                                      <p:tavLst>
                                        <p:tav tm="0">
                                          <p:val>
                                            <p:strVal val="#ppt_x"/>
                                          </p:val>
                                        </p:tav>
                                        <p:tav tm="100000">
                                          <p:val>
                                            <p:strVal val="#ppt_x"/>
                                          </p:val>
                                        </p:tav>
                                      </p:tavLst>
                                    </p:anim>
                                    <p:anim calcmode="lin" valueType="num">
                                      <p:cBhvr>
                                        <p:cTn id="36" dur="500" fill="hold"/>
                                        <p:tgtEl>
                                          <p:spTgt spid="21"/>
                                        </p:tgtEl>
                                        <p:attrNameLst>
                                          <p:attrName>ppt_y</p:attrName>
                                        </p:attrNameLst>
                                      </p:cBhvr>
                                      <p:tavLst>
                                        <p:tav tm="0">
                                          <p:val>
                                            <p:strVal val="#ppt_y-.1"/>
                                          </p:val>
                                        </p:tav>
                                        <p:tav tm="100000">
                                          <p:val>
                                            <p:strVal val="#ppt_y"/>
                                          </p:val>
                                        </p:tav>
                                      </p:tavLst>
                                    </p:anim>
                                  </p:childTnLst>
                                </p:cTn>
                              </p:par>
                              <p:par>
                                <p:cTn id="37" presetID="22" presetClass="entr" presetSubtype="4" fill="hold" nodeType="withEffect">
                                  <p:stCondLst>
                                    <p:cond delay="40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par>
                                <p:cTn id="40" presetID="47" presetClass="entr" presetSubtype="0" fill="hold" nodeType="withEffect">
                                  <p:stCondLst>
                                    <p:cond delay="40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anim calcmode="lin" valueType="num">
                                      <p:cBhvr>
                                        <p:cTn id="43" dur="500" fill="hold"/>
                                        <p:tgtEl>
                                          <p:spTgt spid="25"/>
                                        </p:tgtEl>
                                        <p:attrNameLst>
                                          <p:attrName>ppt_x</p:attrName>
                                        </p:attrNameLst>
                                      </p:cBhvr>
                                      <p:tavLst>
                                        <p:tav tm="0">
                                          <p:val>
                                            <p:strVal val="#ppt_x"/>
                                          </p:val>
                                        </p:tav>
                                        <p:tav tm="100000">
                                          <p:val>
                                            <p:strVal val="#ppt_x"/>
                                          </p:val>
                                        </p:tav>
                                      </p:tavLst>
                                    </p:anim>
                                    <p:anim calcmode="lin" valueType="num">
                                      <p:cBhvr>
                                        <p:cTn id="44" dur="500" fill="hold"/>
                                        <p:tgtEl>
                                          <p:spTgt spid="25"/>
                                        </p:tgtEl>
                                        <p:attrNameLst>
                                          <p:attrName>ppt_y</p:attrName>
                                        </p:attrNameLst>
                                      </p:cBhvr>
                                      <p:tavLst>
                                        <p:tav tm="0">
                                          <p:val>
                                            <p:strVal val="#ppt_y-.1"/>
                                          </p:val>
                                        </p:tav>
                                        <p:tav tm="100000">
                                          <p:val>
                                            <p:strVal val="#ppt_y"/>
                                          </p:val>
                                        </p:tav>
                                      </p:tavLst>
                                    </p:anim>
                                  </p:childTnLst>
                                </p:cTn>
                              </p:par>
                              <p:par>
                                <p:cTn id="45" presetID="22" presetClass="entr" presetSubtype="4" fill="hold" nodeType="withEffect">
                                  <p:stCondLst>
                                    <p:cond delay="50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par>
                                <p:cTn id="48" presetID="47" presetClass="entr" presetSubtype="0" fill="hold" nodeType="withEffect">
                                  <p:stCondLst>
                                    <p:cond delay="50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anim calcmode="lin" valueType="num">
                                      <p:cBhvr>
                                        <p:cTn id="51" dur="500" fill="hold"/>
                                        <p:tgtEl>
                                          <p:spTgt spid="29"/>
                                        </p:tgtEl>
                                        <p:attrNameLst>
                                          <p:attrName>ppt_x</p:attrName>
                                        </p:attrNameLst>
                                      </p:cBhvr>
                                      <p:tavLst>
                                        <p:tav tm="0">
                                          <p:val>
                                            <p:strVal val="#ppt_x"/>
                                          </p:val>
                                        </p:tav>
                                        <p:tav tm="100000">
                                          <p:val>
                                            <p:strVal val="#ppt_x"/>
                                          </p:val>
                                        </p:tav>
                                      </p:tavLst>
                                    </p:anim>
                                    <p:anim calcmode="lin" valueType="num">
                                      <p:cBhvr>
                                        <p:cTn id="52" dur="500" fill="hold"/>
                                        <p:tgtEl>
                                          <p:spTgt spid="29"/>
                                        </p:tgtEl>
                                        <p:attrNameLst>
                                          <p:attrName>ppt_y</p:attrName>
                                        </p:attrNameLst>
                                      </p:cBhvr>
                                      <p:tavLst>
                                        <p:tav tm="0">
                                          <p:val>
                                            <p:strVal val="#ppt_y-.1"/>
                                          </p:val>
                                        </p:tav>
                                        <p:tav tm="100000">
                                          <p:val>
                                            <p:strVal val="#ppt_y"/>
                                          </p:val>
                                        </p:tav>
                                      </p:tavLst>
                                    </p:anim>
                                  </p:childTnLst>
                                </p:cTn>
                              </p:par>
                              <p:par>
                                <p:cTn id="53" presetID="53" presetClass="entr" presetSubtype="0" fill="hold" nodeType="withEffect">
                                  <p:stCondLst>
                                    <p:cond delay="400"/>
                                  </p:stCondLst>
                                  <p:childTnLst>
                                    <p:set>
                                      <p:cBhvr>
                                        <p:cTn id="54" dur="1" fill="hold">
                                          <p:stCondLst>
                                            <p:cond delay="0"/>
                                          </p:stCondLst>
                                        </p:cTn>
                                        <p:tgtEl>
                                          <p:spTgt spid="232"/>
                                        </p:tgtEl>
                                        <p:attrNameLst>
                                          <p:attrName>style.visibility</p:attrName>
                                        </p:attrNameLst>
                                      </p:cBhvr>
                                      <p:to>
                                        <p:strVal val="visible"/>
                                      </p:to>
                                    </p:set>
                                    <p:anim calcmode="lin" valueType="num">
                                      <p:cBhvr>
                                        <p:cTn id="55" dur="500" fill="hold"/>
                                        <p:tgtEl>
                                          <p:spTgt spid="232"/>
                                        </p:tgtEl>
                                        <p:attrNameLst>
                                          <p:attrName>ppt_w</p:attrName>
                                        </p:attrNameLst>
                                      </p:cBhvr>
                                      <p:tavLst>
                                        <p:tav tm="0">
                                          <p:val>
                                            <p:fltVal val="0"/>
                                          </p:val>
                                        </p:tav>
                                        <p:tav tm="100000">
                                          <p:val>
                                            <p:strVal val="#ppt_w"/>
                                          </p:val>
                                        </p:tav>
                                      </p:tavLst>
                                    </p:anim>
                                    <p:anim calcmode="lin" valueType="num">
                                      <p:cBhvr>
                                        <p:cTn id="56" dur="500" fill="hold"/>
                                        <p:tgtEl>
                                          <p:spTgt spid="232"/>
                                        </p:tgtEl>
                                        <p:attrNameLst>
                                          <p:attrName>ppt_h</p:attrName>
                                        </p:attrNameLst>
                                      </p:cBhvr>
                                      <p:tavLst>
                                        <p:tav tm="0">
                                          <p:val>
                                            <p:fltVal val="0"/>
                                          </p:val>
                                        </p:tav>
                                        <p:tav tm="100000">
                                          <p:val>
                                            <p:strVal val="#ppt_h"/>
                                          </p:val>
                                        </p:tav>
                                      </p:tavLst>
                                    </p:anim>
                                    <p:animEffect transition="in" filter="fade">
                                      <p:cBhvr>
                                        <p:cTn id="57" dur="500"/>
                                        <p:tgtEl>
                                          <p:spTgt spid="232"/>
                                        </p:tgtEl>
                                      </p:cBhvr>
                                    </p:animEffect>
                                  </p:childTnLst>
                                </p:cTn>
                              </p:par>
                              <p:par>
                                <p:cTn id="58" presetID="22" presetClass="entr" presetSubtype="4" fill="hold" nodeType="withEffect">
                                  <p:stCondLst>
                                    <p:cond delay="400"/>
                                  </p:stCondLst>
                                  <p:childTnLst>
                                    <p:set>
                                      <p:cBhvr>
                                        <p:cTn id="59" dur="1" fill="hold">
                                          <p:stCondLst>
                                            <p:cond delay="0"/>
                                          </p:stCondLst>
                                        </p:cTn>
                                        <p:tgtEl>
                                          <p:spTgt spid="2"/>
                                        </p:tgtEl>
                                        <p:attrNameLst>
                                          <p:attrName>style.visibility</p:attrName>
                                        </p:attrNameLst>
                                      </p:cBhvr>
                                      <p:to>
                                        <p:strVal val="visible"/>
                                      </p:to>
                                    </p:set>
                                    <p:animEffect transition="in" filter="wipe(down)">
                                      <p:cBhvr>
                                        <p:cTn id="60" dur="500"/>
                                        <p:tgtEl>
                                          <p:spTgt spid="2"/>
                                        </p:tgtEl>
                                      </p:cBhvr>
                                    </p:animEffect>
                                  </p:childTnLst>
                                </p:cTn>
                              </p:par>
                              <p:par>
                                <p:cTn id="61" presetID="53" presetClass="entr" presetSubtype="0" fill="hold" nodeType="withEffect">
                                  <p:stCondLst>
                                    <p:cond delay="500"/>
                                  </p:stCondLst>
                                  <p:childTnLst>
                                    <p:set>
                                      <p:cBhvr>
                                        <p:cTn id="62" dur="1" fill="hold">
                                          <p:stCondLst>
                                            <p:cond delay="0"/>
                                          </p:stCondLst>
                                        </p:cTn>
                                        <p:tgtEl>
                                          <p:spTgt spid="235"/>
                                        </p:tgtEl>
                                        <p:attrNameLst>
                                          <p:attrName>style.visibility</p:attrName>
                                        </p:attrNameLst>
                                      </p:cBhvr>
                                      <p:to>
                                        <p:strVal val="visible"/>
                                      </p:to>
                                    </p:set>
                                    <p:anim calcmode="lin" valueType="num">
                                      <p:cBhvr>
                                        <p:cTn id="63" dur="500" fill="hold"/>
                                        <p:tgtEl>
                                          <p:spTgt spid="235"/>
                                        </p:tgtEl>
                                        <p:attrNameLst>
                                          <p:attrName>ppt_w</p:attrName>
                                        </p:attrNameLst>
                                      </p:cBhvr>
                                      <p:tavLst>
                                        <p:tav tm="0">
                                          <p:val>
                                            <p:fltVal val="0"/>
                                          </p:val>
                                        </p:tav>
                                        <p:tav tm="100000">
                                          <p:val>
                                            <p:strVal val="#ppt_w"/>
                                          </p:val>
                                        </p:tav>
                                      </p:tavLst>
                                    </p:anim>
                                    <p:anim calcmode="lin" valueType="num">
                                      <p:cBhvr>
                                        <p:cTn id="64" dur="500" fill="hold"/>
                                        <p:tgtEl>
                                          <p:spTgt spid="235"/>
                                        </p:tgtEl>
                                        <p:attrNameLst>
                                          <p:attrName>ppt_h</p:attrName>
                                        </p:attrNameLst>
                                      </p:cBhvr>
                                      <p:tavLst>
                                        <p:tav tm="0">
                                          <p:val>
                                            <p:fltVal val="0"/>
                                          </p:val>
                                        </p:tav>
                                        <p:tav tm="100000">
                                          <p:val>
                                            <p:strVal val="#ppt_h"/>
                                          </p:val>
                                        </p:tav>
                                      </p:tavLst>
                                    </p:anim>
                                    <p:animEffect transition="in" filter="fade">
                                      <p:cBhvr>
                                        <p:cTn id="65" dur="500"/>
                                        <p:tgtEl>
                                          <p:spTgt spid="235"/>
                                        </p:tgtEl>
                                      </p:cBhvr>
                                    </p:animEffect>
                                  </p:childTnLst>
                                </p:cTn>
                              </p:par>
                              <p:par>
                                <p:cTn id="66" presetID="22" presetClass="entr" presetSubtype="4" fill="hold" nodeType="withEffect">
                                  <p:stCondLst>
                                    <p:cond delay="500"/>
                                  </p:stCondLst>
                                  <p:childTnLst>
                                    <p:set>
                                      <p:cBhvr>
                                        <p:cTn id="67" dur="1" fill="hold">
                                          <p:stCondLst>
                                            <p:cond delay="0"/>
                                          </p:stCondLst>
                                        </p:cTn>
                                        <p:tgtEl>
                                          <p:spTgt spid="3"/>
                                        </p:tgtEl>
                                        <p:attrNameLst>
                                          <p:attrName>style.visibility</p:attrName>
                                        </p:attrNameLst>
                                      </p:cBhvr>
                                      <p:to>
                                        <p:strVal val="visible"/>
                                      </p:to>
                                    </p:set>
                                    <p:animEffect transition="in" filter="wipe(down)">
                                      <p:cBhvr>
                                        <p:cTn id="68" dur="500"/>
                                        <p:tgtEl>
                                          <p:spTgt spid="3"/>
                                        </p:tgtEl>
                                      </p:cBhvr>
                                    </p:animEffect>
                                  </p:childTnLst>
                                </p:cTn>
                              </p:par>
                              <p:par>
                                <p:cTn id="69" presetID="53" presetClass="entr" presetSubtype="0" fill="hold" nodeType="withEffect">
                                  <p:stCondLst>
                                    <p:cond delay="600"/>
                                  </p:stCondLst>
                                  <p:childTnLst>
                                    <p:set>
                                      <p:cBhvr>
                                        <p:cTn id="70" dur="1" fill="hold">
                                          <p:stCondLst>
                                            <p:cond delay="0"/>
                                          </p:stCondLst>
                                        </p:cTn>
                                        <p:tgtEl>
                                          <p:spTgt spid="239"/>
                                        </p:tgtEl>
                                        <p:attrNameLst>
                                          <p:attrName>style.visibility</p:attrName>
                                        </p:attrNameLst>
                                      </p:cBhvr>
                                      <p:to>
                                        <p:strVal val="visible"/>
                                      </p:to>
                                    </p:set>
                                    <p:anim calcmode="lin" valueType="num">
                                      <p:cBhvr>
                                        <p:cTn id="71" dur="500" fill="hold"/>
                                        <p:tgtEl>
                                          <p:spTgt spid="239"/>
                                        </p:tgtEl>
                                        <p:attrNameLst>
                                          <p:attrName>ppt_w</p:attrName>
                                        </p:attrNameLst>
                                      </p:cBhvr>
                                      <p:tavLst>
                                        <p:tav tm="0">
                                          <p:val>
                                            <p:fltVal val="0"/>
                                          </p:val>
                                        </p:tav>
                                        <p:tav tm="100000">
                                          <p:val>
                                            <p:strVal val="#ppt_w"/>
                                          </p:val>
                                        </p:tav>
                                      </p:tavLst>
                                    </p:anim>
                                    <p:anim calcmode="lin" valueType="num">
                                      <p:cBhvr>
                                        <p:cTn id="72" dur="500" fill="hold"/>
                                        <p:tgtEl>
                                          <p:spTgt spid="239"/>
                                        </p:tgtEl>
                                        <p:attrNameLst>
                                          <p:attrName>ppt_h</p:attrName>
                                        </p:attrNameLst>
                                      </p:cBhvr>
                                      <p:tavLst>
                                        <p:tav tm="0">
                                          <p:val>
                                            <p:fltVal val="0"/>
                                          </p:val>
                                        </p:tav>
                                        <p:tav tm="100000">
                                          <p:val>
                                            <p:strVal val="#ppt_h"/>
                                          </p:val>
                                        </p:tav>
                                      </p:tavLst>
                                    </p:anim>
                                    <p:animEffect transition="in" filter="fade">
                                      <p:cBhvr>
                                        <p:cTn id="73" dur="500"/>
                                        <p:tgtEl>
                                          <p:spTgt spid="239"/>
                                        </p:tgtEl>
                                      </p:cBhvr>
                                    </p:animEffect>
                                  </p:childTnLst>
                                </p:cTn>
                              </p:par>
                              <p:par>
                                <p:cTn id="74" presetID="22" presetClass="entr" presetSubtype="4" fill="hold" nodeType="withEffect">
                                  <p:stCondLst>
                                    <p:cond delay="600"/>
                                  </p:stCondLst>
                                  <p:childTnLst>
                                    <p:set>
                                      <p:cBhvr>
                                        <p:cTn id="75" dur="1" fill="hold">
                                          <p:stCondLst>
                                            <p:cond delay="0"/>
                                          </p:stCondLst>
                                        </p:cTn>
                                        <p:tgtEl>
                                          <p:spTgt spid="4"/>
                                        </p:tgtEl>
                                        <p:attrNameLst>
                                          <p:attrName>style.visibility</p:attrName>
                                        </p:attrNameLst>
                                      </p:cBhvr>
                                      <p:to>
                                        <p:strVal val="visible"/>
                                      </p:to>
                                    </p:set>
                                    <p:animEffect transition="in" filter="wipe(down)">
                                      <p:cBhvr>
                                        <p:cTn id="76" dur="500"/>
                                        <p:tgtEl>
                                          <p:spTgt spid="4"/>
                                        </p:tgtEl>
                                      </p:cBhvr>
                                    </p:animEffect>
                                  </p:childTnLst>
                                </p:cTn>
                              </p:par>
                              <p:par>
                                <p:cTn id="77" presetID="53" presetClass="entr" presetSubtype="0" fill="hold" nodeType="withEffect">
                                  <p:stCondLst>
                                    <p:cond delay="700"/>
                                  </p:stCondLst>
                                  <p:childTnLst>
                                    <p:set>
                                      <p:cBhvr>
                                        <p:cTn id="78" dur="1" fill="hold">
                                          <p:stCondLst>
                                            <p:cond delay="0"/>
                                          </p:stCondLst>
                                        </p:cTn>
                                        <p:tgtEl>
                                          <p:spTgt spid="225"/>
                                        </p:tgtEl>
                                        <p:attrNameLst>
                                          <p:attrName>style.visibility</p:attrName>
                                        </p:attrNameLst>
                                      </p:cBhvr>
                                      <p:to>
                                        <p:strVal val="visible"/>
                                      </p:to>
                                    </p:set>
                                    <p:anim calcmode="lin" valueType="num">
                                      <p:cBhvr>
                                        <p:cTn id="79" dur="500" fill="hold"/>
                                        <p:tgtEl>
                                          <p:spTgt spid="225"/>
                                        </p:tgtEl>
                                        <p:attrNameLst>
                                          <p:attrName>ppt_w</p:attrName>
                                        </p:attrNameLst>
                                      </p:cBhvr>
                                      <p:tavLst>
                                        <p:tav tm="0">
                                          <p:val>
                                            <p:fltVal val="0"/>
                                          </p:val>
                                        </p:tav>
                                        <p:tav tm="100000">
                                          <p:val>
                                            <p:strVal val="#ppt_w"/>
                                          </p:val>
                                        </p:tav>
                                      </p:tavLst>
                                    </p:anim>
                                    <p:anim calcmode="lin" valueType="num">
                                      <p:cBhvr>
                                        <p:cTn id="80" dur="500" fill="hold"/>
                                        <p:tgtEl>
                                          <p:spTgt spid="225"/>
                                        </p:tgtEl>
                                        <p:attrNameLst>
                                          <p:attrName>ppt_h</p:attrName>
                                        </p:attrNameLst>
                                      </p:cBhvr>
                                      <p:tavLst>
                                        <p:tav tm="0">
                                          <p:val>
                                            <p:fltVal val="0"/>
                                          </p:val>
                                        </p:tav>
                                        <p:tav tm="100000">
                                          <p:val>
                                            <p:strVal val="#ppt_h"/>
                                          </p:val>
                                        </p:tav>
                                      </p:tavLst>
                                    </p:anim>
                                    <p:animEffect transition="in" filter="fade">
                                      <p:cBhvr>
                                        <p:cTn id="81" dur="500"/>
                                        <p:tgtEl>
                                          <p:spTgt spid="225"/>
                                        </p:tgtEl>
                                      </p:cBhvr>
                                    </p:animEffect>
                                  </p:childTnLst>
                                </p:cTn>
                              </p:par>
                              <p:par>
                                <p:cTn id="82" presetID="22" presetClass="entr" presetSubtype="4" fill="hold" nodeType="withEffect">
                                  <p:stCondLst>
                                    <p:cond delay="700"/>
                                  </p:stCondLst>
                                  <p:childTnLst>
                                    <p:set>
                                      <p:cBhvr>
                                        <p:cTn id="83" dur="1" fill="hold">
                                          <p:stCondLst>
                                            <p:cond delay="0"/>
                                          </p:stCondLst>
                                        </p:cTn>
                                        <p:tgtEl>
                                          <p:spTgt spid="5"/>
                                        </p:tgtEl>
                                        <p:attrNameLst>
                                          <p:attrName>style.visibility</p:attrName>
                                        </p:attrNameLst>
                                      </p:cBhvr>
                                      <p:to>
                                        <p:strVal val="visible"/>
                                      </p:to>
                                    </p:set>
                                    <p:animEffect transition="in" filter="wipe(down)">
                                      <p:cBhvr>
                                        <p:cTn id="84" dur="500"/>
                                        <p:tgtEl>
                                          <p:spTgt spid="5"/>
                                        </p:tgtEl>
                                      </p:cBhvr>
                                    </p:animEffect>
                                  </p:childTnLst>
                                </p:cTn>
                              </p:par>
                              <p:par>
                                <p:cTn id="85" presetID="53" presetClass="entr" presetSubtype="0" fill="hold" nodeType="withEffect">
                                  <p:stCondLst>
                                    <p:cond delay="800"/>
                                  </p:stCondLst>
                                  <p:childTnLst>
                                    <p:set>
                                      <p:cBhvr>
                                        <p:cTn id="86" dur="1" fill="hold">
                                          <p:stCondLst>
                                            <p:cond delay="0"/>
                                          </p:stCondLst>
                                        </p:cTn>
                                        <p:tgtEl>
                                          <p:spTgt spid="228"/>
                                        </p:tgtEl>
                                        <p:attrNameLst>
                                          <p:attrName>style.visibility</p:attrName>
                                        </p:attrNameLst>
                                      </p:cBhvr>
                                      <p:to>
                                        <p:strVal val="visible"/>
                                      </p:to>
                                    </p:set>
                                    <p:anim calcmode="lin" valueType="num">
                                      <p:cBhvr>
                                        <p:cTn id="87" dur="500" fill="hold"/>
                                        <p:tgtEl>
                                          <p:spTgt spid="228"/>
                                        </p:tgtEl>
                                        <p:attrNameLst>
                                          <p:attrName>ppt_w</p:attrName>
                                        </p:attrNameLst>
                                      </p:cBhvr>
                                      <p:tavLst>
                                        <p:tav tm="0">
                                          <p:val>
                                            <p:fltVal val="0"/>
                                          </p:val>
                                        </p:tav>
                                        <p:tav tm="100000">
                                          <p:val>
                                            <p:strVal val="#ppt_w"/>
                                          </p:val>
                                        </p:tav>
                                      </p:tavLst>
                                    </p:anim>
                                    <p:anim calcmode="lin" valueType="num">
                                      <p:cBhvr>
                                        <p:cTn id="88" dur="500" fill="hold"/>
                                        <p:tgtEl>
                                          <p:spTgt spid="228"/>
                                        </p:tgtEl>
                                        <p:attrNameLst>
                                          <p:attrName>ppt_h</p:attrName>
                                        </p:attrNameLst>
                                      </p:cBhvr>
                                      <p:tavLst>
                                        <p:tav tm="0">
                                          <p:val>
                                            <p:fltVal val="0"/>
                                          </p:val>
                                        </p:tav>
                                        <p:tav tm="100000">
                                          <p:val>
                                            <p:strVal val="#ppt_h"/>
                                          </p:val>
                                        </p:tav>
                                      </p:tavLst>
                                    </p:anim>
                                    <p:animEffect transition="in" filter="fade">
                                      <p:cBhvr>
                                        <p:cTn id="89" dur="500"/>
                                        <p:tgtEl>
                                          <p:spTgt spid="228"/>
                                        </p:tgtEl>
                                      </p:cBhvr>
                                    </p:animEffect>
                                  </p:childTnLst>
                                </p:cTn>
                              </p:par>
                              <p:par>
                                <p:cTn id="90" presetID="22" presetClass="entr" presetSubtype="4" fill="hold" nodeType="withEffect">
                                  <p:stCondLst>
                                    <p:cond delay="800"/>
                                  </p:stCondLst>
                                  <p:childTnLst>
                                    <p:set>
                                      <p:cBhvr>
                                        <p:cTn id="91" dur="1" fill="hold">
                                          <p:stCondLst>
                                            <p:cond delay="0"/>
                                          </p:stCondLst>
                                        </p:cTn>
                                        <p:tgtEl>
                                          <p:spTgt spid="6"/>
                                        </p:tgtEl>
                                        <p:attrNameLst>
                                          <p:attrName>style.visibility</p:attrName>
                                        </p:attrNameLst>
                                      </p:cBhvr>
                                      <p:to>
                                        <p:strVal val="visible"/>
                                      </p:to>
                                    </p:set>
                                    <p:animEffect transition="in" filter="wipe(down)">
                                      <p:cBhvr>
                                        <p:cTn id="92" dur="500"/>
                                        <p:tgtEl>
                                          <p:spTgt spid="6"/>
                                        </p:tgtEl>
                                      </p:cBhvr>
                                    </p:animEffect>
                                  </p:childTnLst>
                                </p:cTn>
                              </p:par>
                              <p:par>
                                <p:cTn id="93" presetID="53" presetClass="entr" presetSubtype="0" fill="hold" nodeType="withEffect">
                                  <p:stCondLst>
                                    <p:cond delay="900"/>
                                  </p:stCondLst>
                                  <p:childTnLst>
                                    <p:set>
                                      <p:cBhvr>
                                        <p:cTn id="94" dur="1" fill="hold">
                                          <p:stCondLst>
                                            <p:cond delay="0"/>
                                          </p:stCondLst>
                                        </p:cTn>
                                        <p:tgtEl>
                                          <p:spTgt spid="229"/>
                                        </p:tgtEl>
                                        <p:attrNameLst>
                                          <p:attrName>style.visibility</p:attrName>
                                        </p:attrNameLst>
                                      </p:cBhvr>
                                      <p:to>
                                        <p:strVal val="visible"/>
                                      </p:to>
                                    </p:set>
                                    <p:anim calcmode="lin" valueType="num">
                                      <p:cBhvr>
                                        <p:cTn id="95" dur="500" fill="hold"/>
                                        <p:tgtEl>
                                          <p:spTgt spid="229"/>
                                        </p:tgtEl>
                                        <p:attrNameLst>
                                          <p:attrName>ppt_w</p:attrName>
                                        </p:attrNameLst>
                                      </p:cBhvr>
                                      <p:tavLst>
                                        <p:tav tm="0">
                                          <p:val>
                                            <p:fltVal val="0"/>
                                          </p:val>
                                        </p:tav>
                                        <p:tav tm="100000">
                                          <p:val>
                                            <p:strVal val="#ppt_w"/>
                                          </p:val>
                                        </p:tav>
                                      </p:tavLst>
                                    </p:anim>
                                    <p:anim calcmode="lin" valueType="num">
                                      <p:cBhvr>
                                        <p:cTn id="96" dur="500" fill="hold"/>
                                        <p:tgtEl>
                                          <p:spTgt spid="229"/>
                                        </p:tgtEl>
                                        <p:attrNameLst>
                                          <p:attrName>ppt_h</p:attrName>
                                        </p:attrNameLst>
                                      </p:cBhvr>
                                      <p:tavLst>
                                        <p:tav tm="0">
                                          <p:val>
                                            <p:fltVal val="0"/>
                                          </p:val>
                                        </p:tav>
                                        <p:tav tm="100000">
                                          <p:val>
                                            <p:strVal val="#ppt_h"/>
                                          </p:val>
                                        </p:tav>
                                      </p:tavLst>
                                    </p:anim>
                                    <p:animEffect transition="in" filter="fade">
                                      <p:cBhvr>
                                        <p:cTn id="97" dur="500"/>
                                        <p:tgtEl>
                                          <p:spTgt spid="229"/>
                                        </p:tgtEl>
                                      </p:cBhvr>
                                    </p:animEffect>
                                  </p:childTnLst>
                                </p:cTn>
                              </p:par>
                              <p:par>
                                <p:cTn id="98" presetID="22" presetClass="entr" presetSubtype="4" fill="hold" nodeType="withEffect">
                                  <p:stCondLst>
                                    <p:cond delay="900"/>
                                  </p:stCondLst>
                                  <p:childTnLst>
                                    <p:set>
                                      <p:cBhvr>
                                        <p:cTn id="99" dur="1" fill="hold">
                                          <p:stCondLst>
                                            <p:cond delay="0"/>
                                          </p:stCondLst>
                                        </p:cTn>
                                        <p:tgtEl>
                                          <p:spTgt spid="7"/>
                                        </p:tgtEl>
                                        <p:attrNameLst>
                                          <p:attrName>style.visibility</p:attrName>
                                        </p:attrNameLst>
                                      </p:cBhvr>
                                      <p:to>
                                        <p:strVal val="visible"/>
                                      </p:to>
                                    </p:set>
                                    <p:animEffect transition="in" filter="wipe(down)">
                                      <p:cBhvr>
                                        <p:cTn id="100" dur="500"/>
                                        <p:tgtEl>
                                          <p:spTgt spid="7"/>
                                        </p:tgtEl>
                                      </p:cBhvr>
                                    </p:animEffect>
                                  </p:childTnLst>
                                </p:cTn>
                              </p:par>
                              <p:par>
                                <p:cTn id="101" presetID="10" presetClass="entr" presetSubtype="0" fill="hold" grpId="0" nodeType="withEffect">
                                  <p:stCondLst>
                                    <p:cond delay="1400"/>
                                  </p:stCondLst>
                                  <p:childTnLst>
                                    <p:set>
                                      <p:cBhvr>
                                        <p:cTn id="102" dur="1" fill="hold">
                                          <p:stCondLst>
                                            <p:cond delay="0"/>
                                          </p:stCondLst>
                                        </p:cTn>
                                        <p:tgtEl>
                                          <p:spTgt spid="259"/>
                                        </p:tgtEl>
                                        <p:attrNameLst>
                                          <p:attrName>style.visibility</p:attrName>
                                        </p:attrNameLst>
                                      </p:cBhvr>
                                      <p:to>
                                        <p:strVal val="visible"/>
                                      </p:to>
                                    </p:set>
                                    <p:animEffect transition="in" filter="fade">
                                      <p:cBhvr>
                                        <p:cTn id="103" dur="500"/>
                                        <p:tgtEl>
                                          <p:spTgt spid="259"/>
                                        </p:tgtEl>
                                      </p:cBhvr>
                                    </p:animEffect>
                                  </p:childTnLst>
                                </p:cTn>
                              </p:par>
                              <p:par>
                                <p:cTn id="104" presetID="10" presetClass="entr" presetSubtype="0" fill="hold" grpId="0" nodeType="withEffect">
                                  <p:stCondLst>
                                    <p:cond delay="1400"/>
                                  </p:stCondLst>
                                  <p:childTnLst>
                                    <p:set>
                                      <p:cBhvr>
                                        <p:cTn id="105" dur="1" fill="hold">
                                          <p:stCondLst>
                                            <p:cond delay="0"/>
                                          </p:stCondLst>
                                        </p:cTn>
                                        <p:tgtEl>
                                          <p:spTgt spid="260"/>
                                        </p:tgtEl>
                                        <p:attrNameLst>
                                          <p:attrName>style.visibility</p:attrName>
                                        </p:attrNameLst>
                                      </p:cBhvr>
                                      <p:to>
                                        <p:strVal val="visible"/>
                                      </p:to>
                                    </p:set>
                                    <p:animEffect transition="in" filter="fade">
                                      <p:cBhvr>
                                        <p:cTn id="106" dur="500"/>
                                        <p:tgtEl>
                                          <p:spTgt spid="260"/>
                                        </p:tgtEl>
                                      </p:cBhvr>
                                    </p:animEffect>
                                  </p:childTnLst>
                                </p:cTn>
                              </p:par>
                              <p:par>
                                <p:cTn id="107" presetID="10" presetClass="entr" presetSubtype="0" fill="hold" grpId="0" nodeType="withEffect">
                                  <p:stCondLst>
                                    <p:cond delay="1400"/>
                                  </p:stCondLst>
                                  <p:childTnLst>
                                    <p:set>
                                      <p:cBhvr>
                                        <p:cTn id="108" dur="1" fill="hold">
                                          <p:stCondLst>
                                            <p:cond delay="0"/>
                                          </p:stCondLst>
                                        </p:cTn>
                                        <p:tgtEl>
                                          <p:spTgt spid="261"/>
                                        </p:tgtEl>
                                        <p:attrNameLst>
                                          <p:attrName>style.visibility</p:attrName>
                                        </p:attrNameLst>
                                      </p:cBhvr>
                                      <p:to>
                                        <p:strVal val="visible"/>
                                      </p:to>
                                    </p:set>
                                    <p:animEffect transition="in" filter="fade">
                                      <p:cBhvr>
                                        <p:cTn id="109" dur="500"/>
                                        <p:tgtEl>
                                          <p:spTgt spid="261"/>
                                        </p:tgtEl>
                                      </p:cBhvr>
                                    </p:animEffect>
                                  </p:childTnLst>
                                </p:cTn>
                              </p:par>
                              <p:par>
                                <p:cTn id="110" presetID="10" presetClass="entr" presetSubtype="0" fill="hold" grpId="0" nodeType="withEffect">
                                  <p:stCondLst>
                                    <p:cond delay="1400"/>
                                  </p:stCondLst>
                                  <p:childTnLst>
                                    <p:set>
                                      <p:cBhvr>
                                        <p:cTn id="111" dur="1" fill="hold">
                                          <p:stCondLst>
                                            <p:cond delay="0"/>
                                          </p:stCondLst>
                                        </p:cTn>
                                        <p:tgtEl>
                                          <p:spTgt spid="262"/>
                                        </p:tgtEl>
                                        <p:attrNameLst>
                                          <p:attrName>style.visibility</p:attrName>
                                        </p:attrNameLst>
                                      </p:cBhvr>
                                      <p:to>
                                        <p:strVal val="visible"/>
                                      </p:to>
                                    </p:set>
                                    <p:animEffect transition="in" filter="fade">
                                      <p:cBhvr>
                                        <p:cTn id="112" dur="500"/>
                                        <p:tgtEl>
                                          <p:spTgt spid="262"/>
                                        </p:tgtEl>
                                      </p:cBhvr>
                                    </p:animEffect>
                                  </p:childTnLst>
                                </p:cTn>
                              </p:par>
                              <p:par>
                                <p:cTn id="113" presetID="10" presetClass="entr" presetSubtype="0" fill="hold" grpId="0" nodeType="withEffect">
                                  <p:stCondLst>
                                    <p:cond delay="1400"/>
                                  </p:stCondLst>
                                  <p:childTnLst>
                                    <p:set>
                                      <p:cBhvr>
                                        <p:cTn id="114" dur="1" fill="hold">
                                          <p:stCondLst>
                                            <p:cond delay="0"/>
                                          </p:stCondLst>
                                        </p:cTn>
                                        <p:tgtEl>
                                          <p:spTgt spid="263"/>
                                        </p:tgtEl>
                                        <p:attrNameLst>
                                          <p:attrName>style.visibility</p:attrName>
                                        </p:attrNameLst>
                                      </p:cBhvr>
                                      <p:to>
                                        <p:strVal val="visible"/>
                                      </p:to>
                                    </p:set>
                                    <p:animEffect transition="in" filter="fade">
                                      <p:cBhvr>
                                        <p:cTn id="115" dur="500"/>
                                        <p:tgtEl>
                                          <p:spTgt spid="263"/>
                                        </p:tgtEl>
                                      </p:cBhvr>
                                    </p:animEffect>
                                  </p:childTnLst>
                                </p:cTn>
                              </p:par>
                              <p:par>
                                <p:cTn id="116" presetID="10" presetClass="entr" presetSubtype="0" fill="hold" grpId="0" nodeType="withEffect">
                                  <p:stCondLst>
                                    <p:cond delay="1400"/>
                                  </p:stCondLst>
                                  <p:childTnLst>
                                    <p:set>
                                      <p:cBhvr>
                                        <p:cTn id="117" dur="1" fill="hold">
                                          <p:stCondLst>
                                            <p:cond delay="0"/>
                                          </p:stCondLst>
                                        </p:cTn>
                                        <p:tgtEl>
                                          <p:spTgt spid="264"/>
                                        </p:tgtEl>
                                        <p:attrNameLst>
                                          <p:attrName>style.visibility</p:attrName>
                                        </p:attrNameLst>
                                      </p:cBhvr>
                                      <p:to>
                                        <p:strVal val="visible"/>
                                      </p:to>
                                    </p:set>
                                    <p:animEffect transition="in" filter="fade">
                                      <p:cBhvr>
                                        <p:cTn id="118"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P spid="261" grpId="0"/>
      <p:bldP spid="262" grpId="0"/>
      <p:bldP spid="263" grpId="0"/>
      <p:bldP spid="264" grpId="0"/>
      <p:bldP spid="2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73"/>
          <p:cNvGrpSpPr/>
          <p:nvPr/>
        </p:nvGrpSpPr>
        <p:grpSpPr>
          <a:xfrm>
            <a:off x="0" y="1364566"/>
            <a:ext cx="9145588" cy="5220874"/>
            <a:chOff x="0" y="1577975"/>
            <a:chExt cx="9145588" cy="4710681"/>
          </a:xfrm>
        </p:grpSpPr>
        <p:sp>
          <p:nvSpPr>
            <p:cNvPr id="11" name="Rectangle 29"/>
            <p:cNvSpPr>
              <a:spLocks noChangeArrowheads="1"/>
            </p:cNvSpPr>
            <p:nvPr/>
          </p:nvSpPr>
          <p:spPr bwMode="auto">
            <a:xfrm>
              <a:off x="0" y="6165549"/>
              <a:ext cx="9144000" cy="123107"/>
            </a:xfrm>
            <a:prstGeom prst="rect">
              <a:avLst/>
            </a:prstGeom>
            <a:gradFill rotWithShape="1">
              <a:gsLst>
                <a:gs pos="0">
                  <a:srgbClr val="000000">
                    <a:alpha val="65000"/>
                  </a:srgbClr>
                </a:gs>
                <a:gs pos="100000">
                  <a:srgbClr val="000000">
                    <a:alpha val="0"/>
                  </a:srgbClr>
                </a:gs>
              </a:gsLst>
              <a:path path="shape">
                <a:fillToRect l="50000" t="50000" r="50000" b="50000"/>
              </a:path>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2" name="Rectangle 60"/>
            <p:cNvSpPr>
              <a:spLocks noChangeArrowheads="1"/>
            </p:cNvSpPr>
            <p:nvPr/>
          </p:nvSpPr>
          <p:spPr bwMode="auto">
            <a:xfrm>
              <a:off x="0" y="1583508"/>
              <a:ext cx="9145588" cy="4629635"/>
            </a:xfrm>
            <a:prstGeom prst="rect">
              <a:avLst/>
            </a:prstGeom>
            <a:solidFill>
              <a:schemeClr val="bg2">
                <a:lumMod val="75000"/>
              </a:schemeClr>
            </a:soli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3" name="Rectangle 60"/>
            <p:cNvSpPr>
              <a:spLocks noChangeArrowheads="1"/>
            </p:cNvSpPr>
            <p:nvPr/>
          </p:nvSpPr>
          <p:spPr bwMode="auto">
            <a:xfrm>
              <a:off x="0" y="1584891"/>
              <a:ext cx="9144000" cy="4629636"/>
            </a:xfrm>
            <a:prstGeom prst="rect">
              <a:avLst/>
            </a:prstGeom>
            <a:gradFill rotWithShape="1">
              <a:gsLst>
                <a:gs pos="0">
                  <a:schemeClr val="bg1">
                    <a:alpha val="77000"/>
                  </a:schemeClr>
                </a:gs>
                <a:gs pos="50000">
                  <a:srgbClr val="D1D1D5"/>
                </a:gs>
                <a:gs pos="100000">
                  <a:schemeClr val="bg1">
                    <a:alpha val="69000"/>
                  </a:scheme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236538" marR="0" lvl="1" indent="-236538" fontAlgn="base">
                <a:lnSpc>
                  <a:spcPct val="80000"/>
                </a:lnSpc>
                <a:spcBef>
                  <a:spcPts val="840"/>
                </a:spcBef>
                <a:spcAft>
                  <a:spcPct val="0"/>
                </a:spcAft>
                <a:buClr>
                  <a:schemeClr val="accent1"/>
                </a:buClr>
                <a:buSzTx/>
                <a:buFont typeface="Wingdings" pitchFamily="2" charset="2"/>
                <a:buChar char="§"/>
                <a:tabLst/>
              </a:pPr>
              <a:endParaRPr lang="en-US" smtClean="0"/>
            </a:p>
          </p:txBody>
        </p:sp>
        <p:sp>
          <p:nvSpPr>
            <p:cNvPr id="14" name="Line 32"/>
            <p:cNvSpPr>
              <a:spLocks noChangeShapeType="1"/>
            </p:cNvSpPr>
            <p:nvPr/>
          </p:nvSpPr>
          <p:spPr bwMode="auto">
            <a:xfrm>
              <a:off x="0" y="1577975"/>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sp>
          <p:nvSpPr>
            <p:cNvPr id="15" name="Line 33"/>
            <p:cNvSpPr>
              <a:spLocks noChangeShapeType="1"/>
            </p:cNvSpPr>
            <p:nvPr/>
          </p:nvSpPr>
          <p:spPr bwMode="auto">
            <a:xfrm>
              <a:off x="0" y="6207610"/>
              <a:ext cx="9144000" cy="0"/>
            </a:xfrm>
            <a:prstGeom prst="line">
              <a:avLst/>
            </a:prstGeom>
            <a:noFill/>
            <a:ln w="1905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grpSp>
      <p:sp>
        <p:nvSpPr>
          <p:cNvPr id="16" name="Rectangle 2"/>
          <p:cNvSpPr>
            <a:spLocks noChangeArrowheads="1"/>
          </p:cNvSpPr>
          <p:nvPr/>
        </p:nvSpPr>
        <p:spPr bwMode="auto">
          <a:xfrm rot="-5400000">
            <a:off x="2705314" y="-1206339"/>
            <a:ext cx="3733373" cy="9144002"/>
          </a:xfrm>
          <a:prstGeom prst="rect">
            <a:avLst/>
          </a:prstGeom>
          <a:gradFill flip="none" rotWithShape="1">
            <a:gsLst>
              <a:gs pos="0">
                <a:schemeClr val="bg1"/>
              </a:gs>
              <a:gs pos="100000">
                <a:srgbClr val="0183B7">
                  <a:alpha val="0"/>
                </a:srgbClr>
              </a:gs>
            </a:gsLst>
            <a:lin ang="108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solidFill>
                <a:prstClr val="black"/>
              </a:solidFill>
            </a:endParaRPr>
          </a:p>
        </p:txBody>
      </p:sp>
      <p:sp>
        <p:nvSpPr>
          <p:cNvPr id="41986" name="Rectangle 18"/>
          <p:cNvSpPr>
            <a:spLocks noGrp="1" noChangeArrowheads="1"/>
          </p:cNvSpPr>
          <p:nvPr>
            <p:ph type="title"/>
          </p:nvPr>
        </p:nvSpPr>
        <p:spPr/>
        <p:txBody>
          <a:bodyPr/>
          <a:lstStyle/>
          <a:p>
            <a:r>
              <a:rPr lang="en-US" dirty="0" smtClean="0"/>
              <a:t>Energy-Efficient Technology</a:t>
            </a:r>
            <a:br>
              <a:rPr lang="en-US" dirty="0" smtClean="0"/>
            </a:br>
            <a:endParaRPr lang="en-US" sz="2400" b="0" dirty="0" smtClean="0">
              <a:solidFill>
                <a:schemeClr val="accent4"/>
              </a:solidFill>
            </a:endParaRPr>
          </a:p>
        </p:txBody>
      </p:sp>
      <p:sp>
        <p:nvSpPr>
          <p:cNvPr id="41989" name="Content Placeholder 163"/>
          <p:cNvSpPr>
            <a:spLocks noGrp="1"/>
          </p:cNvSpPr>
          <p:nvPr>
            <p:ph idx="1"/>
          </p:nvPr>
        </p:nvSpPr>
        <p:spPr>
          <a:xfrm>
            <a:off x="793751" y="1600200"/>
            <a:ext cx="4312823" cy="4525963"/>
          </a:xfrm>
        </p:spPr>
        <p:txBody>
          <a:bodyPr>
            <a:noAutofit/>
          </a:bodyPr>
          <a:lstStyle/>
          <a:p>
            <a:pPr>
              <a:lnSpc>
                <a:spcPct val="80000"/>
              </a:lnSpc>
            </a:pPr>
            <a:r>
              <a:rPr lang="en-US" sz="1400" dirty="0" smtClean="0"/>
              <a:t>Automatically turns off power on Gigabit Ethernet RJ-45 port when detecting link down</a:t>
            </a:r>
          </a:p>
          <a:p>
            <a:pPr lvl="1">
              <a:lnSpc>
                <a:spcPct val="80000"/>
              </a:lnSpc>
            </a:pPr>
            <a:r>
              <a:rPr lang="en-US" sz="1100" dirty="0" smtClean="0"/>
              <a:t>If there is no link on a port (i.e. no connection or device connected is turned off), the port(s) enter a “sleep mode”</a:t>
            </a:r>
          </a:p>
          <a:p>
            <a:pPr>
              <a:lnSpc>
                <a:spcPct val="80000"/>
              </a:lnSpc>
            </a:pPr>
            <a:r>
              <a:rPr lang="en-US" sz="1400" dirty="0" smtClean="0"/>
              <a:t>Resumes active mode when the switch detects the link up or device connected</a:t>
            </a:r>
          </a:p>
          <a:p>
            <a:pPr lvl="1">
              <a:lnSpc>
                <a:spcPct val="80000"/>
              </a:lnSpc>
            </a:pPr>
            <a:r>
              <a:rPr lang="en-US" sz="1100" dirty="0" smtClean="0"/>
              <a:t>Switch sends out electrical pulses at frequent intervals</a:t>
            </a:r>
          </a:p>
          <a:p>
            <a:pPr>
              <a:lnSpc>
                <a:spcPct val="80000"/>
              </a:lnSpc>
            </a:pPr>
            <a:r>
              <a:rPr lang="en-US" sz="1400" dirty="0" smtClean="0"/>
              <a:t>Adjusts power based on cable length (on Gigabit Ethernet models)</a:t>
            </a:r>
          </a:p>
          <a:p>
            <a:pPr>
              <a:lnSpc>
                <a:spcPct val="80000"/>
              </a:lnSpc>
            </a:pPr>
            <a:r>
              <a:rPr lang="en-US" sz="1400" dirty="0" smtClean="0"/>
              <a:t>Detects the length of connected Ethernet cable and adjusts power usage accordingly—without affecting performance </a:t>
            </a:r>
          </a:p>
          <a:p>
            <a:pPr>
              <a:lnSpc>
                <a:spcPct val="80000"/>
              </a:lnSpc>
            </a:pPr>
            <a:r>
              <a:rPr lang="en-US" sz="1400" dirty="0" smtClean="0"/>
              <a:t>EEE (802.3az) support delivers optimal power consumption in the presence of data traffic</a:t>
            </a:r>
          </a:p>
          <a:p>
            <a:pPr>
              <a:lnSpc>
                <a:spcPct val="80000"/>
              </a:lnSpc>
            </a:pPr>
            <a:r>
              <a:rPr lang="en-US" sz="1400" dirty="0" smtClean="0"/>
              <a:t>Disabling of LEDs to save power supported</a:t>
            </a:r>
          </a:p>
          <a:p>
            <a:pPr>
              <a:lnSpc>
                <a:spcPct val="80000"/>
              </a:lnSpc>
            </a:pPr>
            <a:r>
              <a:rPr lang="en-US" sz="1400" dirty="0" smtClean="0"/>
              <a:t>Low power 65nm silicon</a:t>
            </a:r>
          </a:p>
          <a:p>
            <a:pPr>
              <a:lnSpc>
                <a:spcPct val="80000"/>
              </a:lnSpc>
            </a:pPr>
            <a:r>
              <a:rPr lang="en-US" sz="1400" dirty="0" smtClean="0"/>
              <a:t>Numerous </a:t>
            </a:r>
            <a:r>
              <a:rPr lang="en-US" sz="1400" dirty="0" err="1" smtClean="0"/>
              <a:t>fanless</a:t>
            </a:r>
            <a:r>
              <a:rPr lang="en-US" sz="1400" dirty="0" smtClean="0"/>
              <a:t> models deliver low power and quiet operation</a:t>
            </a:r>
          </a:p>
        </p:txBody>
      </p:sp>
      <p:grpSp>
        <p:nvGrpSpPr>
          <p:cNvPr id="18" name="Group 17"/>
          <p:cNvGrpSpPr/>
          <p:nvPr/>
        </p:nvGrpSpPr>
        <p:grpSpPr>
          <a:xfrm>
            <a:off x="5106575" y="1800664"/>
            <a:ext cx="3823114" cy="4220307"/>
            <a:chOff x="5345729" y="1603712"/>
            <a:chExt cx="4032490" cy="4220307"/>
          </a:xfrm>
        </p:grpSpPr>
        <p:sp>
          <p:nvSpPr>
            <p:cNvPr id="19" name="Oval 9"/>
            <p:cNvSpPr>
              <a:spLocks noChangeArrowheads="1"/>
            </p:cNvSpPr>
            <p:nvPr/>
          </p:nvSpPr>
          <p:spPr bwMode="auto">
            <a:xfrm>
              <a:off x="5358572" y="1629396"/>
              <a:ext cx="4019647" cy="4194623"/>
            </a:xfrm>
            <a:prstGeom prst="roundRect">
              <a:avLst>
                <a:gd name="adj" fmla="val 5463"/>
              </a:avLst>
            </a:prstGeom>
            <a:gradFill rotWithShape="1">
              <a:gsLst>
                <a:gs pos="0">
                  <a:srgbClr val="47B0D5">
                    <a:alpha val="75000"/>
                  </a:srgbClr>
                </a:gs>
                <a:gs pos="100000">
                  <a:srgbClr val="47B0D5">
                    <a:gamma/>
                    <a:shade val="46275"/>
                    <a:invGamma/>
                    <a:alpha val="75000"/>
                  </a:srgbClr>
                </a:gs>
              </a:gsLst>
              <a:lin ang="5400000" scaled="1"/>
            </a:gradFill>
            <a:ln w="25400" algn="ctr">
              <a:solidFill>
                <a:srgbClr val="8E8E95"/>
              </a:solidFill>
              <a:round/>
              <a:headEnd/>
              <a:tailEnd/>
            </a:ln>
            <a:effectLst/>
          </p:spPr>
          <p:txBody>
            <a:bodyPr vert="horz" wrap="square" lIns="82124" tIns="41061" rIns="82124" bIns="41061" numCol="1" anchor="ctr" anchorCtr="0" compatLnSpc="1">
              <a:prstTxWarp prst="textNoShape">
                <a:avLst/>
              </a:prstTxWarp>
              <a:noAutofit/>
            </a:bodyPr>
            <a:lstStyle/>
            <a:p>
              <a:endParaRPr lang="en-US"/>
            </a:p>
          </p:txBody>
        </p:sp>
        <p:sp>
          <p:nvSpPr>
            <p:cNvPr id="20" name="Oval 8"/>
            <p:cNvSpPr>
              <a:spLocks noChangeArrowheads="1"/>
            </p:cNvSpPr>
            <p:nvPr/>
          </p:nvSpPr>
          <p:spPr bwMode="auto">
            <a:xfrm>
              <a:off x="5345729" y="1603712"/>
              <a:ext cx="3955435" cy="2460912"/>
            </a:xfrm>
            <a:prstGeom prst="roundRect">
              <a:avLst>
                <a:gd name="adj" fmla="val 7794"/>
              </a:avLst>
            </a:prstGeom>
            <a:gradFill rotWithShape="1">
              <a:gsLst>
                <a:gs pos="0">
                  <a:srgbClr val="FFFFFF">
                    <a:alpha val="69000"/>
                  </a:srgbClr>
                </a:gs>
                <a:gs pos="100000">
                  <a:srgbClr val="000000">
                    <a:alpha val="0"/>
                  </a:srgbClr>
                </a:gs>
              </a:gsLst>
              <a:lin ang="5400000" scaled="1"/>
            </a:gradFill>
            <a:ln w="9525" algn="ctr">
              <a:noFill/>
              <a:round/>
              <a:headEnd/>
              <a:tailEnd/>
            </a:ln>
            <a:effectLst/>
          </p:spPr>
          <p:txBody>
            <a:bodyPr vert="horz" wrap="none" lIns="73025" tIns="36511" rIns="73025" bIns="36511" numCol="1" anchor="ctr" anchorCtr="0" compatLnSpc="1">
              <a:prstTxWarp prst="textNoShape">
                <a:avLst/>
              </a:prstTxWarp>
              <a:noAutofit/>
            </a:bodyPr>
            <a:lstStyle/>
            <a:p>
              <a:endParaRPr lang="en-US"/>
            </a:p>
          </p:txBody>
        </p:sp>
      </p:grpSp>
      <p:pic>
        <p:nvPicPr>
          <p:cNvPr id="25" name="Picture 24" descr="electric_meter.png"/>
          <p:cNvPicPr>
            <a:picLocks noChangeAspect="1"/>
          </p:cNvPicPr>
          <p:nvPr/>
        </p:nvPicPr>
        <p:blipFill>
          <a:blip r:embed="rId3" cstate="print"/>
          <a:stretch>
            <a:fillRect/>
          </a:stretch>
        </p:blipFill>
        <p:spPr>
          <a:xfrm>
            <a:off x="5594051" y="2362201"/>
            <a:ext cx="3077978" cy="3092404"/>
          </a:xfrm>
          <a:prstGeom prst="rect">
            <a:avLst/>
          </a:prstGeom>
          <a:effectLst>
            <a:outerShdw blurRad="101600" dist="38100" dir="5400000" algn="t" rotWithShape="0">
              <a:prstClr val="black">
                <a:alpha val="60000"/>
              </a:prstClr>
            </a:outerShdw>
          </a:effectLst>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Cisco SMB Switching</a:t>
            </a:r>
            <a:endParaRPr lang="en-US" dirty="0"/>
          </a:p>
        </p:txBody>
      </p:sp>
      <p:sp>
        <p:nvSpPr>
          <p:cNvPr id="3" name="Text Placeholder 2"/>
          <p:cNvSpPr>
            <a:spLocks noGrp="1"/>
          </p:cNvSpPr>
          <p:nvPr>
            <p:ph type="body" sz="quarter" idx="10"/>
          </p:nvPr>
        </p:nvSpPr>
        <p:spPr>
          <a:xfrm>
            <a:off x="239712" y="1441348"/>
            <a:ext cx="8904287" cy="4885024"/>
          </a:xfrm>
        </p:spPr>
        <p:txBody>
          <a:bodyPr>
            <a:normAutofit fontScale="92500" lnSpcReduction="10000"/>
          </a:bodyPr>
          <a:lstStyle/>
          <a:p>
            <a:pPr marL="0" indent="0" algn="ctr">
              <a:buNone/>
            </a:pPr>
            <a:r>
              <a:rPr lang="en-US" sz="2400" b="1" dirty="0" smtClean="0">
                <a:solidFill>
                  <a:schemeClr val="tx1">
                    <a:lumMod val="65000"/>
                    <a:lumOff val="35000"/>
                  </a:schemeClr>
                </a:solidFill>
              </a:rPr>
              <a:t>The leader in Switching solutions for small to medium </a:t>
            </a:r>
            <a:r>
              <a:rPr lang="en-US" sz="2400" b="1" dirty="0" smtClean="0"/>
              <a:t>businesses</a:t>
            </a:r>
          </a:p>
          <a:p>
            <a:r>
              <a:rPr lang="en-US" dirty="0"/>
              <a:t>Over </a:t>
            </a:r>
            <a:r>
              <a:rPr lang="en-US" dirty="0" smtClean="0"/>
              <a:t>20 </a:t>
            </a:r>
            <a:r>
              <a:rPr lang="en-US" dirty="0"/>
              <a:t>million</a:t>
            </a:r>
            <a:r>
              <a:rPr lang="en-US" dirty="0" smtClean="0"/>
              <a:t> Switching ports shipped per year</a:t>
            </a:r>
          </a:p>
          <a:p>
            <a:pPr lvl="1"/>
            <a:r>
              <a:rPr lang="en-US" dirty="0" smtClean="0"/>
              <a:t>Solid market share = right features, price, &amp; reliability for your business</a:t>
            </a:r>
          </a:p>
          <a:p>
            <a:r>
              <a:rPr lang="en-US" dirty="0" smtClean="0"/>
              <a:t>Purpose-built for SMB: </a:t>
            </a:r>
          </a:p>
          <a:p>
            <a:pPr lvl="1"/>
            <a:r>
              <a:rPr lang="en-US" dirty="0" smtClean="0"/>
              <a:t>Pricing, functionality, and ease that customers are asking for</a:t>
            </a:r>
          </a:p>
          <a:p>
            <a:pPr lvl="1"/>
            <a:r>
              <a:rPr lang="en-US" dirty="0" smtClean="0"/>
              <a:t>Easy </a:t>
            </a:r>
            <a:r>
              <a:rPr lang="en-US" dirty="0"/>
              <a:t>to install and </a:t>
            </a:r>
            <a:r>
              <a:rPr lang="en-US" dirty="0" smtClean="0"/>
              <a:t>maintain</a:t>
            </a:r>
          </a:p>
          <a:p>
            <a:r>
              <a:rPr lang="en-US" dirty="0" smtClean="0"/>
              <a:t>Part of a complete data, voice and video networking solution</a:t>
            </a:r>
          </a:p>
          <a:p>
            <a:pPr lvl="1"/>
            <a:r>
              <a:rPr lang="en-US" dirty="0" smtClean="0"/>
              <a:t>Simplified integration for data, voice and video communications needs</a:t>
            </a:r>
          </a:p>
          <a:p>
            <a:r>
              <a:rPr lang="en-US" dirty="0" smtClean="0"/>
              <a:t>Backed by Cisco</a:t>
            </a:r>
          </a:p>
          <a:p>
            <a:pPr lvl="1"/>
            <a:r>
              <a:rPr lang="en-US" dirty="0" smtClean="0"/>
              <a:t>Comprehensive quality and integration testing </a:t>
            </a:r>
            <a:r>
              <a:rPr lang="en-US" dirty="0" err="1" smtClean="0">
                <a:sym typeface="Wingdings"/>
              </a:rPr>
              <a:t></a:t>
            </a:r>
            <a:r>
              <a:rPr lang="en-US" dirty="0" smtClean="0"/>
              <a:t> works as you expect it to work</a:t>
            </a:r>
          </a:p>
          <a:p>
            <a:pPr lvl="1"/>
            <a:r>
              <a:rPr lang="en-US" dirty="0" smtClean="0"/>
              <a:t>Superior support </a:t>
            </a:r>
            <a:r>
              <a:rPr lang="en-US" dirty="0" err="1" smtClean="0">
                <a:sym typeface="Wingdings"/>
              </a:rPr>
              <a:t></a:t>
            </a:r>
            <a:r>
              <a:rPr lang="en-US" dirty="0" smtClean="0">
                <a:sym typeface="Wingdings"/>
              </a:rPr>
              <a:t> better tools, documentation and technical support for Cisco class support</a:t>
            </a:r>
            <a:endParaRPr lang="en-US" dirty="0" smtClean="0"/>
          </a:p>
          <a:p>
            <a:pPr lvl="1"/>
            <a:endParaRPr lang="en-US" dirty="0" smtClean="0"/>
          </a:p>
        </p:txBody>
      </p:sp>
    </p:spTree>
    <p:extLst>
      <p:ext uri="{BB962C8B-B14F-4D97-AF65-F5344CB8AC3E}">
        <p14:creationId xmlns:p14="http://schemas.microsoft.com/office/powerpoint/2010/main" val="127475323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751" y="466725"/>
            <a:ext cx="7435849" cy="495300"/>
          </a:xfrm>
        </p:spPr>
        <p:txBody>
          <a:bodyPr/>
          <a:lstStyle/>
          <a:p>
            <a:r>
              <a:rPr lang="en-US" dirty="0" smtClean="0"/>
              <a:t>300 Switches Improve Deployments</a:t>
            </a:r>
            <a:endParaRPr lang="en-US" dirty="0"/>
          </a:p>
        </p:txBody>
      </p:sp>
      <p:graphicFrame>
        <p:nvGraphicFramePr>
          <p:cNvPr id="7" name="Diagram 6"/>
          <p:cNvGraphicFramePr/>
          <p:nvPr/>
        </p:nvGraphicFramePr>
        <p:xfrm>
          <a:off x="484950" y="1123950"/>
          <a:ext cx="8024050"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391794" y="6324600"/>
            <a:ext cx="8417401" cy="369332"/>
          </a:xfrm>
          <a:prstGeom prst="rect">
            <a:avLst/>
          </a:prstGeom>
          <a:noFill/>
        </p:spPr>
        <p:txBody>
          <a:bodyPr wrap="none" rtlCol="0">
            <a:spAutoFit/>
          </a:bodyPr>
          <a:lstStyle/>
          <a:p>
            <a:r>
              <a:rPr lang="en-US" dirty="0" smtClean="0"/>
              <a:t>Additional Management options: Full SNMP support, </a:t>
            </a:r>
            <a:r>
              <a:rPr lang="en-US" dirty="0" err="1" smtClean="0"/>
              <a:t>FindIT</a:t>
            </a:r>
            <a:r>
              <a:rPr lang="en-US" dirty="0" smtClean="0"/>
              <a:t>, CCA, OnPlus Cloud</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ounded Rectangle 84"/>
          <p:cNvSpPr/>
          <p:nvPr/>
        </p:nvSpPr>
        <p:spPr>
          <a:xfrm>
            <a:off x="171451" y="2400300"/>
            <a:ext cx="2028825" cy="203835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a:t>
            </a:r>
            <a:endParaRPr lang="en-US"/>
          </a:p>
        </p:txBody>
      </p:sp>
      <p:sp>
        <p:nvSpPr>
          <p:cNvPr id="2" name="Title 1"/>
          <p:cNvSpPr>
            <a:spLocks noGrp="1"/>
          </p:cNvSpPr>
          <p:nvPr>
            <p:ph type="title"/>
          </p:nvPr>
        </p:nvSpPr>
        <p:spPr>
          <a:xfrm>
            <a:off x="229702" y="432215"/>
            <a:ext cx="8588861" cy="663160"/>
          </a:xfrm>
        </p:spPr>
        <p:txBody>
          <a:bodyPr/>
          <a:lstStyle/>
          <a:p>
            <a:r>
              <a:rPr lang="en-US" dirty="0" smtClean="0"/>
              <a:t>Auto Voice VLAN Competitor support </a:t>
            </a:r>
            <a:endParaRPr lang="en-US" dirty="0"/>
          </a:p>
        </p:txBody>
      </p:sp>
      <p:pic>
        <p:nvPicPr>
          <p:cNvPr id="5" name="Picture 4" descr="ciscouc560.png"/>
          <p:cNvPicPr>
            <a:picLocks noChangeAspect="1"/>
          </p:cNvPicPr>
          <p:nvPr/>
        </p:nvPicPr>
        <p:blipFill>
          <a:blip r:embed="rId3" cstate="print"/>
          <a:srcRect l="5810" t="9573" r="4179" b="6163"/>
          <a:stretch>
            <a:fillRect/>
          </a:stretch>
        </p:blipFill>
        <p:spPr>
          <a:xfrm>
            <a:off x="1950638" y="1706897"/>
            <a:ext cx="1414200" cy="443218"/>
          </a:xfrm>
          <a:prstGeom prst="rect">
            <a:avLst/>
          </a:prstGeom>
        </p:spPr>
      </p:pic>
      <p:pic>
        <p:nvPicPr>
          <p:cNvPr id="6" name="Picture 5" descr="cisco-7975G.jpg"/>
          <p:cNvPicPr>
            <a:picLocks noChangeAspect="1"/>
          </p:cNvPicPr>
          <p:nvPr/>
        </p:nvPicPr>
        <p:blipFill>
          <a:blip r:embed="rId4" cstate="print"/>
          <a:srcRect b="3342"/>
          <a:stretch>
            <a:fillRect/>
          </a:stretch>
        </p:blipFill>
        <p:spPr>
          <a:xfrm>
            <a:off x="257175" y="3649301"/>
            <a:ext cx="467891" cy="366515"/>
          </a:xfrm>
          <a:prstGeom prst="rect">
            <a:avLst/>
          </a:prstGeom>
        </p:spPr>
      </p:pic>
      <p:pic>
        <p:nvPicPr>
          <p:cNvPr id="8" name="Picture 7" descr="SG300-28P.jpg"/>
          <p:cNvPicPr>
            <a:picLocks noChangeAspect="1"/>
          </p:cNvPicPr>
          <p:nvPr/>
        </p:nvPicPr>
        <p:blipFill>
          <a:blip r:embed="rId5" cstate="print"/>
          <a:srcRect t="38000" r="4400" b="38250"/>
          <a:stretch>
            <a:fillRect/>
          </a:stretch>
        </p:blipFill>
        <p:spPr>
          <a:xfrm>
            <a:off x="1648927" y="2832674"/>
            <a:ext cx="1879306" cy="373502"/>
          </a:xfrm>
          <a:prstGeom prst="rect">
            <a:avLst/>
          </a:prstGeom>
        </p:spPr>
      </p:pic>
      <p:sp>
        <p:nvSpPr>
          <p:cNvPr id="10" name="TextBox 9"/>
          <p:cNvSpPr txBox="1"/>
          <p:nvPr/>
        </p:nvSpPr>
        <p:spPr>
          <a:xfrm>
            <a:off x="1859121" y="1280041"/>
            <a:ext cx="1847850" cy="461665"/>
          </a:xfrm>
          <a:prstGeom prst="rect">
            <a:avLst/>
          </a:prstGeom>
          <a:noFill/>
        </p:spPr>
        <p:txBody>
          <a:bodyPr wrap="square" rtlCol="0">
            <a:spAutoFit/>
          </a:bodyPr>
          <a:lstStyle/>
          <a:p>
            <a:pPr algn="ctr"/>
            <a:r>
              <a:rPr lang="en-US" sz="1200" dirty="0" smtClean="0"/>
              <a:t>Call Control </a:t>
            </a:r>
          </a:p>
          <a:p>
            <a:pPr algn="ctr"/>
            <a:r>
              <a:rPr lang="en-US" sz="1200" dirty="0" err="1" smtClean="0"/>
              <a:t>UC</a:t>
            </a:r>
            <a:r>
              <a:rPr lang="en-US" sz="1200" dirty="0" smtClean="0"/>
              <a:t> or </a:t>
            </a:r>
            <a:r>
              <a:rPr lang="en-US" sz="1200" dirty="0" err="1" smtClean="0"/>
              <a:t>HSB</a:t>
            </a:r>
            <a:endParaRPr lang="en-US" sz="1050" dirty="0"/>
          </a:p>
        </p:txBody>
      </p:sp>
      <p:sp>
        <p:nvSpPr>
          <p:cNvPr id="11" name="TextBox 10"/>
          <p:cNvSpPr txBox="1"/>
          <p:nvPr/>
        </p:nvSpPr>
        <p:spPr>
          <a:xfrm>
            <a:off x="2183240" y="3221995"/>
            <a:ext cx="931435" cy="261610"/>
          </a:xfrm>
          <a:prstGeom prst="rect">
            <a:avLst/>
          </a:prstGeom>
          <a:noFill/>
        </p:spPr>
        <p:txBody>
          <a:bodyPr wrap="square" rtlCol="0">
            <a:spAutoFit/>
          </a:bodyPr>
          <a:lstStyle/>
          <a:p>
            <a:r>
              <a:rPr lang="en-US" sz="1100" dirty="0" smtClean="0"/>
              <a:t>Switch 1</a:t>
            </a:r>
            <a:endParaRPr lang="en-US" sz="1100" dirty="0"/>
          </a:p>
        </p:txBody>
      </p:sp>
      <p:cxnSp>
        <p:nvCxnSpPr>
          <p:cNvPr id="29" name="Straight Connector 28"/>
          <p:cNvCxnSpPr>
            <a:endCxn id="6" idx="0"/>
          </p:cNvCxnSpPr>
          <p:nvPr/>
        </p:nvCxnSpPr>
        <p:spPr>
          <a:xfrm rot="10800000" flipV="1">
            <a:off x="491122" y="3131261"/>
            <a:ext cx="1381581" cy="518039"/>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57175" y="2833985"/>
            <a:ext cx="1391752" cy="461665"/>
          </a:xfrm>
          <a:prstGeom prst="rect">
            <a:avLst/>
          </a:prstGeom>
          <a:solidFill>
            <a:srgbClr val="FFC000"/>
          </a:solidFill>
          <a:ln>
            <a:solidFill>
              <a:schemeClr val="accent1"/>
            </a:solidFill>
          </a:ln>
        </p:spPr>
        <p:txBody>
          <a:bodyPr wrap="square" rtlCol="0">
            <a:spAutoFit/>
          </a:bodyPr>
          <a:lstStyle/>
          <a:p>
            <a:pPr algn="ctr"/>
            <a:r>
              <a:rPr lang="en-US" sz="800" dirty="0" smtClean="0"/>
              <a:t>Instruct phone which  Voice VLAN and QoS to use – </a:t>
            </a:r>
            <a:r>
              <a:rPr lang="en-US" sz="800" dirty="0" err="1" smtClean="0"/>
              <a:t>LLDP-MED</a:t>
            </a:r>
            <a:endParaRPr lang="en-US" sz="800" dirty="0"/>
          </a:p>
        </p:txBody>
      </p:sp>
      <p:sp>
        <p:nvSpPr>
          <p:cNvPr id="46" name="Oval 45"/>
          <p:cNvSpPr/>
          <p:nvPr/>
        </p:nvSpPr>
        <p:spPr>
          <a:xfrm>
            <a:off x="180976" y="2710160"/>
            <a:ext cx="257175" cy="238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2</a:t>
            </a:r>
            <a:endParaRPr lang="en-US" sz="1100" dirty="0"/>
          </a:p>
        </p:txBody>
      </p:sp>
      <p:cxnSp>
        <p:nvCxnSpPr>
          <p:cNvPr id="72" name="Straight Connector 71"/>
          <p:cNvCxnSpPr/>
          <p:nvPr/>
        </p:nvCxnSpPr>
        <p:spPr>
          <a:xfrm rot="16200000" flipH="1">
            <a:off x="1992610" y="2491394"/>
            <a:ext cx="68255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900615" y="3289962"/>
            <a:ext cx="813885" cy="29896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972652" y="3580168"/>
            <a:ext cx="1210588" cy="369332"/>
          </a:xfrm>
          <a:prstGeom prst="rect">
            <a:avLst/>
          </a:prstGeom>
          <a:solidFill>
            <a:srgbClr val="FFC000"/>
          </a:solidFill>
          <a:ln>
            <a:solidFill>
              <a:schemeClr val="accent1"/>
            </a:solidFill>
          </a:ln>
        </p:spPr>
        <p:txBody>
          <a:bodyPr wrap="none" rtlCol="0">
            <a:spAutoFit/>
          </a:bodyPr>
          <a:lstStyle/>
          <a:p>
            <a:pPr algn="ctr"/>
            <a:r>
              <a:rPr lang="en-US" sz="900" dirty="0" smtClean="0"/>
              <a:t>Recognize phone – </a:t>
            </a:r>
          </a:p>
          <a:p>
            <a:pPr algn="ctr"/>
            <a:r>
              <a:rPr lang="en-US" sz="900" dirty="0" err="1" smtClean="0"/>
              <a:t>LLDP-MED</a:t>
            </a:r>
            <a:endParaRPr lang="en-US" sz="900" dirty="0"/>
          </a:p>
        </p:txBody>
      </p:sp>
      <p:sp>
        <p:nvSpPr>
          <p:cNvPr id="40" name="Oval 39"/>
          <p:cNvSpPr/>
          <p:nvPr/>
        </p:nvSpPr>
        <p:spPr>
          <a:xfrm>
            <a:off x="1391752" y="3429000"/>
            <a:ext cx="257175" cy="238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1</a:t>
            </a:r>
            <a:endParaRPr lang="en-US" sz="1100" dirty="0"/>
          </a:p>
        </p:txBody>
      </p:sp>
      <p:sp>
        <p:nvSpPr>
          <p:cNvPr id="86" name="TextBox 85"/>
          <p:cNvSpPr txBox="1"/>
          <p:nvPr/>
        </p:nvSpPr>
        <p:spPr>
          <a:xfrm>
            <a:off x="900615" y="4438650"/>
            <a:ext cx="659155" cy="369332"/>
          </a:xfrm>
          <a:prstGeom prst="rect">
            <a:avLst/>
          </a:prstGeom>
          <a:noFill/>
        </p:spPr>
        <p:txBody>
          <a:bodyPr wrap="none" rtlCol="0">
            <a:spAutoFit/>
          </a:bodyPr>
          <a:lstStyle/>
          <a:p>
            <a:r>
              <a:rPr lang="en-US" dirty="0" smtClean="0">
                <a:solidFill>
                  <a:srgbClr val="FF0000"/>
                </a:solidFill>
              </a:rPr>
              <a:t>Auto</a:t>
            </a:r>
            <a:endParaRPr lang="en-US" dirty="0">
              <a:solidFill>
                <a:srgbClr val="FF0000"/>
              </a:solidFill>
            </a:endParaRPr>
          </a:p>
        </p:txBody>
      </p:sp>
      <p:sp>
        <p:nvSpPr>
          <p:cNvPr id="91" name="TextBox 90"/>
          <p:cNvSpPr txBox="1"/>
          <p:nvPr/>
        </p:nvSpPr>
        <p:spPr>
          <a:xfrm>
            <a:off x="3680632" y="2267545"/>
            <a:ext cx="1729568" cy="215444"/>
          </a:xfrm>
          <a:prstGeom prst="rect">
            <a:avLst/>
          </a:prstGeom>
          <a:solidFill>
            <a:schemeClr val="bg2">
              <a:lumMod val="85000"/>
            </a:schemeClr>
          </a:solidFill>
          <a:ln>
            <a:solidFill>
              <a:schemeClr val="accent1"/>
            </a:solidFill>
          </a:ln>
        </p:spPr>
        <p:txBody>
          <a:bodyPr wrap="square" rtlCol="0">
            <a:spAutoFit/>
          </a:bodyPr>
          <a:lstStyle/>
          <a:p>
            <a:pPr algn="ctr"/>
            <a:r>
              <a:rPr lang="en-US" sz="800" dirty="0" smtClean="0">
                <a:solidFill>
                  <a:srgbClr val="0175A3"/>
                </a:solidFill>
              </a:rPr>
              <a:t>Create Voice VLAN</a:t>
            </a:r>
            <a:endParaRPr lang="en-US" sz="800" dirty="0">
              <a:solidFill>
                <a:srgbClr val="0175A3"/>
              </a:solidFill>
            </a:endParaRPr>
          </a:p>
        </p:txBody>
      </p:sp>
      <p:sp>
        <p:nvSpPr>
          <p:cNvPr id="92" name="Oval 91"/>
          <p:cNvSpPr/>
          <p:nvPr/>
        </p:nvSpPr>
        <p:spPr>
          <a:xfrm>
            <a:off x="3552044" y="2267545"/>
            <a:ext cx="257175" cy="238125"/>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A</a:t>
            </a:r>
            <a:endParaRPr lang="en-US" sz="1100" dirty="0"/>
          </a:p>
        </p:txBody>
      </p:sp>
      <p:pic>
        <p:nvPicPr>
          <p:cNvPr id="9" name="Picture 8" descr="SF300-24P.jpg"/>
          <p:cNvPicPr>
            <a:picLocks noChangeAspect="1"/>
          </p:cNvPicPr>
          <p:nvPr/>
        </p:nvPicPr>
        <p:blipFill>
          <a:blip r:embed="rId6" cstate="print"/>
          <a:stretch>
            <a:fillRect/>
          </a:stretch>
        </p:blipFill>
        <p:spPr>
          <a:xfrm>
            <a:off x="4085005" y="4218465"/>
            <a:ext cx="1828801" cy="482048"/>
          </a:xfrm>
          <a:prstGeom prst="rect">
            <a:avLst/>
          </a:prstGeom>
        </p:spPr>
      </p:pic>
      <p:sp>
        <p:nvSpPr>
          <p:cNvPr id="93" name="TextBox 92"/>
          <p:cNvSpPr txBox="1"/>
          <p:nvPr/>
        </p:nvSpPr>
        <p:spPr>
          <a:xfrm>
            <a:off x="3680632" y="2550348"/>
            <a:ext cx="1729568" cy="215444"/>
          </a:xfrm>
          <a:prstGeom prst="rect">
            <a:avLst/>
          </a:prstGeom>
          <a:solidFill>
            <a:schemeClr val="bg2">
              <a:lumMod val="85000"/>
            </a:schemeClr>
          </a:solidFill>
          <a:ln>
            <a:solidFill>
              <a:schemeClr val="accent1"/>
            </a:solidFill>
          </a:ln>
        </p:spPr>
        <p:txBody>
          <a:bodyPr wrap="square" rtlCol="0">
            <a:spAutoFit/>
          </a:bodyPr>
          <a:lstStyle/>
          <a:p>
            <a:pPr algn="ctr"/>
            <a:r>
              <a:rPr lang="en-US" sz="800" dirty="0" smtClean="0">
                <a:solidFill>
                  <a:srgbClr val="0175A3"/>
                </a:solidFill>
              </a:rPr>
              <a:t>Setup QoS parameters</a:t>
            </a:r>
            <a:endParaRPr lang="en-US" sz="800" dirty="0">
              <a:solidFill>
                <a:srgbClr val="0175A3"/>
              </a:solidFill>
            </a:endParaRPr>
          </a:p>
        </p:txBody>
      </p:sp>
      <p:sp>
        <p:nvSpPr>
          <p:cNvPr id="94" name="Oval 93"/>
          <p:cNvSpPr/>
          <p:nvPr/>
        </p:nvSpPr>
        <p:spPr>
          <a:xfrm>
            <a:off x="3552044" y="2550348"/>
            <a:ext cx="257175" cy="238125"/>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B</a:t>
            </a:r>
            <a:endParaRPr lang="en-US" sz="1100" dirty="0"/>
          </a:p>
        </p:txBody>
      </p:sp>
      <p:sp>
        <p:nvSpPr>
          <p:cNvPr id="97" name="TextBox 96"/>
          <p:cNvSpPr txBox="1"/>
          <p:nvPr/>
        </p:nvSpPr>
        <p:spPr>
          <a:xfrm>
            <a:off x="3680632" y="3051837"/>
            <a:ext cx="1729568" cy="215444"/>
          </a:xfrm>
          <a:prstGeom prst="rect">
            <a:avLst/>
          </a:prstGeom>
          <a:solidFill>
            <a:schemeClr val="bg2">
              <a:lumMod val="85000"/>
            </a:schemeClr>
          </a:solidFill>
          <a:ln>
            <a:solidFill>
              <a:schemeClr val="accent1"/>
            </a:solidFill>
          </a:ln>
        </p:spPr>
        <p:txBody>
          <a:bodyPr wrap="square" rtlCol="0">
            <a:spAutoFit/>
          </a:bodyPr>
          <a:lstStyle/>
          <a:p>
            <a:pPr algn="ctr"/>
            <a:r>
              <a:rPr lang="en-US" sz="800" dirty="0" smtClean="0">
                <a:solidFill>
                  <a:srgbClr val="0175A3"/>
                </a:solidFill>
              </a:rPr>
              <a:t>Add Voice VLAN to port</a:t>
            </a:r>
            <a:endParaRPr lang="en-US" sz="800" dirty="0">
              <a:solidFill>
                <a:srgbClr val="0175A3"/>
              </a:solidFill>
            </a:endParaRPr>
          </a:p>
        </p:txBody>
      </p:sp>
      <p:sp>
        <p:nvSpPr>
          <p:cNvPr id="98" name="Oval 97"/>
          <p:cNvSpPr/>
          <p:nvPr/>
        </p:nvSpPr>
        <p:spPr>
          <a:xfrm>
            <a:off x="3552044" y="3051837"/>
            <a:ext cx="257175" cy="238125"/>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D</a:t>
            </a:r>
            <a:endParaRPr lang="en-US" sz="1100" dirty="0"/>
          </a:p>
        </p:txBody>
      </p:sp>
      <p:cxnSp>
        <p:nvCxnSpPr>
          <p:cNvPr id="102" name="Curved Connector 101"/>
          <p:cNvCxnSpPr>
            <a:stCxn id="98" idx="2"/>
          </p:cNvCxnSpPr>
          <p:nvPr/>
        </p:nvCxnSpPr>
        <p:spPr>
          <a:xfrm rot="10800000">
            <a:off x="2466976" y="2775524"/>
            <a:ext cx="1085069" cy="395377"/>
          </a:xfrm>
          <a:prstGeom prst="curvedConnector3">
            <a:avLst>
              <a:gd name="adj1" fmla="val 24543"/>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04" name="Shape 103"/>
          <p:cNvCxnSpPr>
            <a:stCxn id="98" idx="3"/>
          </p:cNvCxnSpPr>
          <p:nvPr/>
        </p:nvCxnSpPr>
        <p:spPr>
          <a:xfrm rot="5400000">
            <a:off x="3408007" y="3085582"/>
            <a:ext cx="12192" cy="351206"/>
          </a:xfrm>
          <a:prstGeom prst="curvedConnector4">
            <a:avLst>
              <a:gd name="adj1" fmla="val 78125"/>
              <a:gd name="adj2" fmla="val 55362"/>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4478765" y="4700513"/>
            <a:ext cx="931435" cy="261610"/>
          </a:xfrm>
          <a:prstGeom prst="rect">
            <a:avLst/>
          </a:prstGeom>
          <a:noFill/>
        </p:spPr>
        <p:txBody>
          <a:bodyPr wrap="square" rtlCol="0">
            <a:spAutoFit/>
          </a:bodyPr>
          <a:lstStyle/>
          <a:p>
            <a:r>
              <a:rPr lang="en-US" sz="1100" dirty="0" smtClean="0"/>
              <a:t>Switch 2</a:t>
            </a:r>
            <a:endParaRPr lang="en-US" sz="1100" dirty="0"/>
          </a:p>
        </p:txBody>
      </p:sp>
      <p:sp>
        <p:nvSpPr>
          <p:cNvPr id="108" name="TextBox 107"/>
          <p:cNvSpPr txBox="1"/>
          <p:nvPr/>
        </p:nvSpPr>
        <p:spPr>
          <a:xfrm>
            <a:off x="6133319" y="3758641"/>
            <a:ext cx="1729568" cy="215444"/>
          </a:xfrm>
          <a:prstGeom prst="rect">
            <a:avLst/>
          </a:prstGeom>
          <a:solidFill>
            <a:schemeClr val="bg2">
              <a:lumMod val="85000"/>
            </a:schemeClr>
          </a:solidFill>
          <a:ln>
            <a:solidFill>
              <a:schemeClr val="accent1"/>
            </a:solidFill>
          </a:ln>
        </p:spPr>
        <p:txBody>
          <a:bodyPr wrap="square" rtlCol="0">
            <a:spAutoFit/>
          </a:bodyPr>
          <a:lstStyle/>
          <a:p>
            <a:pPr algn="ctr"/>
            <a:r>
              <a:rPr lang="en-US" sz="800" dirty="0" smtClean="0">
                <a:solidFill>
                  <a:srgbClr val="0175A3"/>
                </a:solidFill>
              </a:rPr>
              <a:t>Activate </a:t>
            </a:r>
            <a:r>
              <a:rPr lang="en-US" sz="800" dirty="0" err="1" smtClean="0">
                <a:solidFill>
                  <a:srgbClr val="0175A3"/>
                </a:solidFill>
              </a:rPr>
              <a:t>OUI</a:t>
            </a:r>
            <a:r>
              <a:rPr lang="en-US" sz="800" dirty="0" smtClean="0">
                <a:solidFill>
                  <a:srgbClr val="0175A3"/>
                </a:solidFill>
              </a:rPr>
              <a:t> Auto Voice VLAN</a:t>
            </a:r>
            <a:endParaRPr lang="en-US" sz="800" dirty="0">
              <a:solidFill>
                <a:srgbClr val="0175A3"/>
              </a:solidFill>
            </a:endParaRPr>
          </a:p>
        </p:txBody>
      </p:sp>
      <p:sp>
        <p:nvSpPr>
          <p:cNvPr id="109" name="Oval 108"/>
          <p:cNvSpPr/>
          <p:nvPr/>
        </p:nvSpPr>
        <p:spPr>
          <a:xfrm>
            <a:off x="6004731" y="3758641"/>
            <a:ext cx="257175" cy="238125"/>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0175A3"/>
                </a:solidFill>
              </a:rPr>
              <a:t>A</a:t>
            </a:r>
            <a:endParaRPr lang="en-US" sz="1100" dirty="0">
              <a:solidFill>
                <a:srgbClr val="0175A3"/>
              </a:solidFill>
            </a:endParaRPr>
          </a:p>
        </p:txBody>
      </p:sp>
      <p:sp>
        <p:nvSpPr>
          <p:cNvPr id="110" name="TextBox 109"/>
          <p:cNvSpPr txBox="1"/>
          <p:nvPr/>
        </p:nvSpPr>
        <p:spPr>
          <a:xfrm>
            <a:off x="6133319" y="4041444"/>
            <a:ext cx="1729568" cy="215444"/>
          </a:xfrm>
          <a:prstGeom prst="rect">
            <a:avLst/>
          </a:prstGeom>
          <a:solidFill>
            <a:schemeClr val="bg2">
              <a:lumMod val="85000"/>
            </a:schemeClr>
          </a:solidFill>
          <a:ln>
            <a:solidFill>
              <a:schemeClr val="accent1"/>
            </a:solidFill>
          </a:ln>
        </p:spPr>
        <p:txBody>
          <a:bodyPr wrap="square" rtlCol="0">
            <a:spAutoFit/>
          </a:bodyPr>
          <a:lstStyle/>
          <a:p>
            <a:pPr algn="ctr"/>
            <a:r>
              <a:rPr lang="en-US" sz="800" dirty="0" smtClean="0">
                <a:solidFill>
                  <a:srgbClr val="0175A3"/>
                </a:solidFill>
              </a:rPr>
              <a:t>Create Voice VLAN on switch</a:t>
            </a:r>
            <a:endParaRPr lang="en-US" sz="800" dirty="0">
              <a:solidFill>
                <a:srgbClr val="0175A3"/>
              </a:solidFill>
            </a:endParaRPr>
          </a:p>
        </p:txBody>
      </p:sp>
      <p:sp>
        <p:nvSpPr>
          <p:cNvPr id="111" name="Oval 110"/>
          <p:cNvSpPr/>
          <p:nvPr/>
        </p:nvSpPr>
        <p:spPr>
          <a:xfrm>
            <a:off x="6004731" y="4041444"/>
            <a:ext cx="257175" cy="238125"/>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0175A3"/>
                </a:solidFill>
              </a:rPr>
              <a:t>B</a:t>
            </a:r>
            <a:endParaRPr lang="en-US" sz="1100" dirty="0">
              <a:solidFill>
                <a:srgbClr val="0175A3"/>
              </a:solidFill>
            </a:endParaRPr>
          </a:p>
        </p:txBody>
      </p:sp>
      <p:sp>
        <p:nvSpPr>
          <p:cNvPr id="114" name="TextBox 113"/>
          <p:cNvSpPr txBox="1"/>
          <p:nvPr/>
        </p:nvSpPr>
        <p:spPr>
          <a:xfrm>
            <a:off x="6133319" y="4590558"/>
            <a:ext cx="1729568" cy="215444"/>
          </a:xfrm>
          <a:prstGeom prst="rect">
            <a:avLst/>
          </a:prstGeom>
          <a:solidFill>
            <a:schemeClr val="bg2">
              <a:lumMod val="85000"/>
            </a:schemeClr>
          </a:solidFill>
          <a:ln>
            <a:solidFill>
              <a:schemeClr val="accent1"/>
            </a:solidFill>
          </a:ln>
        </p:spPr>
        <p:txBody>
          <a:bodyPr wrap="square" rtlCol="0">
            <a:spAutoFit/>
          </a:bodyPr>
          <a:lstStyle/>
          <a:p>
            <a:pPr algn="ctr"/>
            <a:r>
              <a:rPr lang="en-US" sz="800" dirty="0" smtClean="0">
                <a:solidFill>
                  <a:srgbClr val="0175A3"/>
                </a:solidFill>
              </a:rPr>
              <a:t>Add Voice VLAN to port</a:t>
            </a:r>
            <a:endParaRPr lang="en-US" sz="800" dirty="0">
              <a:solidFill>
                <a:srgbClr val="0175A3"/>
              </a:solidFill>
            </a:endParaRPr>
          </a:p>
        </p:txBody>
      </p:sp>
      <p:sp>
        <p:nvSpPr>
          <p:cNvPr id="115" name="Oval 114"/>
          <p:cNvSpPr/>
          <p:nvPr/>
        </p:nvSpPr>
        <p:spPr>
          <a:xfrm>
            <a:off x="6004731" y="4590558"/>
            <a:ext cx="257175" cy="238125"/>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0175A3"/>
                </a:solidFill>
              </a:rPr>
              <a:t>D</a:t>
            </a:r>
            <a:endParaRPr lang="en-US" sz="1100" dirty="0">
              <a:solidFill>
                <a:srgbClr val="0175A3"/>
              </a:solidFill>
            </a:endParaRPr>
          </a:p>
        </p:txBody>
      </p:sp>
      <p:cxnSp>
        <p:nvCxnSpPr>
          <p:cNvPr id="116" name="Shape 115"/>
          <p:cNvCxnSpPr>
            <a:stCxn id="115" idx="3"/>
          </p:cNvCxnSpPr>
          <p:nvPr/>
        </p:nvCxnSpPr>
        <p:spPr>
          <a:xfrm rot="5400000" flipH="1">
            <a:off x="4922962" y="3674380"/>
            <a:ext cx="539869" cy="1698993"/>
          </a:xfrm>
          <a:prstGeom prst="curvedConnector4">
            <a:avLst>
              <a:gd name="adj1" fmla="val 97037"/>
              <a:gd name="adj2" fmla="val 51108"/>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3150064" y="6536293"/>
            <a:ext cx="659155" cy="369332"/>
          </a:xfrm>
          <a:prstGeom prst="rect">
            <a:avLst/>
          </a:prstGeom>
          <a:noFill/>
        </p:spPr>
        <p:txBody>
          <a:bodyPr wrap="none" rtlCol="0">
            <a:spAutoFit/>
          </a:bodyPr>
          <a:lstStyle/>
          <a:p>
            <a:r>
              <a:rPr lang="en-US" dirty="0" smtClean="0">
                <a:solidFill>
                  <a:srgbClr val="FF0000"/>
                </a:solidFill>
              </a:rPr>
              <a:t>Auto</a:t>
            </a:r>
            <a:endParaRPr lang="en-US" dirty="0">
              <a:solidFill>
                <a:srgbClr val="FF0000"/>
              </a:solidFill>
            </a:endParaRPr>
          </a:p>
        </p:txBody>
      </p:sp>
      <p:cxnSp>
        <p:nvCxnSpPr>
          <p:cNvPr id="100" name="Straight Connector 99"/>
          <p:cNvCxnSpPr/>
          <p:nvPr/>
        </p:nvCxnSpPr>
        <p:spPr>
          <a:xfrm>
            <a:off x="3114675" y="3206176"/>
            <a:ext cx="1228725" cy="1179015"/>
          </a:xfrm>
          <a:prstGeom prst="line">
            <a:avLst/>
          </a:prstGeom>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7285844" y="6288642"/>
            <a:ext cx="1019956" cy="215444"/>
          </a:xfrm>
          <a:prstGeom prst="rect">
            <a:avLst/>
          </a:prstGeom>
          <a:solidFill>
            <a:schemeClr val="bg2">
              <a:lumMod val="85000"/>
            </a:schemeClr>
          </a:solidFill>
          <a:ln>
            <a:solidFill>
              <a:schemeClr val="accent1"/>
            </a:solidFill>
          </a:ln>
        </p:spPr>
        <p:txBody>
          <a:bodyPr wrap="square" rtlCol="0">
            <a:spAutoFit/>
          </a:bodyPr>
          <a:lstStyle/>
          <a:p>
            <a:pPr algn="ctr"/>
            <a:r>
              <a:rPr lang="en-US" sz="800" dirty="0" smtClean="0">
                <a:solidFill>
                  <a:srgbClr val="0175A3"/>
                </a:solidFill>
              </a:rPr>
              <a:t>Manual Config</a:t>
            </a:r>
            <a:endParaRPr lang="en-US" sz="800" dirty="0">
              <a:solidFill>
                <a:srgbClr val="0175A3"/>
              </a:solidFill>
            </a:endParaRPr>
          </a:p>
        </p:txBody>
      </p:sp>
      <p:sp>
        <p:nvSpPr>
          <p:cNvPr id="138" name="Oval 137"/>
          <p:cNvSpPr/>
          <p:nvPr/>
        </p:nvSpPr>
        <p:spPr>
          <a:xfrm>
            <a:off x="7157256" y="6288643"/>
            <a:ext cx="257175" cy="238125"/>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39" name="TextBox 138"/>
          <p:cNvSpPr txBox="1"/>
          <p:nvPr/>
        </p:nvSpPr>
        <p:spPr>
          <a:xfrm>
            <a:off x="7371569" y="6557546"/>
            <a:ext cx="934232" cy="215444"/>
          </a:xfrm>
          <a:prstGeom prst="rect">
            <a:avLst/>
          </a:prstGeom>
          <a:solidFill>
            <a:srgbClr val="FFC000"/>
          </a:solidFill>
          <a:ln>
            <a:solidFill>
              <a:schemeClr val="accent1"/>
            </a:solidFill>
          </a:ln>
        </p:spPr>
        <p:txBody>
          <a:bodyPr wrap="square" rtlCol="0">
            <a:spAutoFit/>
          </a:bodyPr>
          <a:lstStyle/>
          <a:p>
            <a:pPr algn="ctr"/>
            <a:r>
              <a:rPr lang="en-US" sz="800" dirty="0" smtClean="0"/>
              <a:t>Automatic setup</a:t>
            </a:r>
            <a:endParaRPr lang="en-US" sz="800" dirty="0"/>
          </a:p>
        </p:txBody>
      </p:sp>
      <p:sp>
        <p:nvSpPr>
          <p:cNvPr id="140" name="Oval 139"/>
          <p:cNvSpPr/>
          <p:nvPr/>
        </p:nvSpPr>
        <p:spPr>
          <a:xfrm>
            <a:off x="7157256" y="6574393"/>
            <a:ext cx="257175" cy="238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41" name="TextBox 140"/>
          <p:cNvSpPr txBox="1"/>
          <p:nvPr/>
        </p:nvSpPr>
        <p:spPr>
          <a:xfrm>
            <a:off x="7109631" y="6009043"/>
            <a:ext cx="732893" cy="276999"/>
          </a:xfrm>
          <a:prstGeom prst="rect">
            <a:avLst/>
          </a:prstGeom>
          <a:noFill/>
        </p:spPr>
        <p:txBody>
          <a:bodyPr wrap="none" rtlCol="0">
            <a:spAutoFit/>
          </a:bodyPr>
          <a:lstStyle/>
          <a:p>
            <a:r>
              <a:rPr lang="en-US" sz="1200" b="1" dirty="0" smtClean="0"/>
              <a:t>Legend</a:t>
            </a:r>
            <a:endParaRPr lang="en-US" sz="1200" b="1" dirty="0"/>
          </a:p>
        </p:txBody>
      </p:sp>
      <p:sp>
        <p:nvSpPr>
          <p:cNvPr id="142" name="Rectangle 141"/>
          <p:cNvSpPr/>
          <p:nvPr/>
        </p:nvSpPr>
        <p:spPr>
          <a:xfrm>
            <a:off x="6962775" y="6009043"/>
            <a:ext cx="1714500" cy="8489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p:cNvSpPr txBox="1"/>
          <p:nvPr/>
        </p:nvSpPr>
        <p:spPr>
          <a:xfrm>
            <a:off x="5572124" y="1500520"/>
            <a:ext cx="3571876" cy="2062103"/>
          </a:xfrm>
          <a:prstGeom prst="rect">
            <a:avLst/>
          </a:prstGeom>
          <a:solidFill>
            <a:schemeClr val="accent1">
              <a:lumMod val="20000"/>
              <a:lumOff val="80000"/>
            </a:schemeClr>
          </a:solidFill>
          <a:ln>
            <a:solidFill>
              <a:schemeClr val="accent1"/>
            </a:solidFill>
          </a:ln>
        </p:spPr>
        <p:txBody>
          <a:bodyPr wrap="square" rtlCol="0">
            <a:spAutoFit/>
          </a:bodyPr>
          <a:lstStyle/>
          <a:p>
            <a:r>
              <a:rPr lang="en-US" sz="1600" u="sng" dirty="0" smtClean="0"/>
              <a:t>Additional Manual Config:</a:t>
            </a:r>
          </a:p>
          <a:p>
            <a:pPr>
              <a:buFontTx/>
              <a:buChar char="-"/>
            </a:pPr>
            <a:r>
              <a:rPr lang="en-US" sz="1600" dirty="0" smtClean="0"/>
              <a:t>When Voice VLAN changes</a:t>
            </a:r>
          </a:p>
          <a:p>
            <a:pPr>
              <a:buFontTx/>
              <a:buChar char="-"/>
            </a:pPr>
            <a:r>
              <a:rPr lang="en-US" sz="1600" dirty="0" smtClean="0"/>
              <a:t>When QoS rules in network changes</a:t>
            </a:r>
          </a:p>
          <a:p>
            <a:pPr>
              <a:buFontTx/>
              <a:buChar char="-"/>
            </a:pPr>
            <a:r>
              <a:rPr lang="en-US" sz="1600" dirty="0" smtClean="0"/>
              <a:t>If Voice VLAN on switch 2 not set same as switch 1</a:t>
            </a:r>
          </a:p>
          <a:p>
            <a:pPr>
              <a:buFontTx/>
              <a:buChar char="-"/>
            </a:pPr>
            <a:r>
              <a:rPr lang="en-US" sz="1600" dirty="0" smtClean="0"/>
              <a:t>If QoS on Switch 2 not set same as switch 1</a:t>
            </a:r>
          </a:p>
          <a:p>
            <a:pPr>
              <a:buFontTx/>
              <a:buChar char="-"/>
            </a:pPr>
            <a:r>
              <a:rPr lang="en-US" sz="1600" dirty="0" smtClean="0"/>
              <a:t>If </a:t>
            </a:r>
            <a:r>
              <a:rPr lang="en-US" sz="1600" dirty="0" err="1" smtClean="0"/>
              <a:t>OUI</a:t>
            </a:r>
            <a:r>
              <a:rPr lang="en-US" sz="1600" dirty="0" smtClean="0"/>
              <a:t> table not correctly populated</a:t>
            </a:r>
            <a:endParaRPr lang="en-US" sz="1600" dirty="0"/>
          </a:p>
        </p:txBody>
      </p:sp>
      <p:cxnSp>
        <p:nvCxnSpPr>
          <p:cNvPr id="55" name="Straight Arrow Connector 54"/>
          <p:cNvCxnSpPr/>
          <p:nvPr/>
        </p:nvCxnSpPr>
        <p:spPr>
          <a:xfrm rot="10800000" flipV="1">
            <a:off x="745885" y="3105608"/>
            <a:ext cx="813885" cy="29896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680632" y="2797998"/>
            <a:ext cx="1729568" cy="215444"/>
          </a:xfrm>
          <a:prstGeom prst="rect">
            <a:avLst/>
          </a:prstGeom>
          <a:solidFill>
            <a:schemeClr val="bg2">
              <a:lumMod val="85000"/>
            </a:schemeClr>
          </a:solidFill>
          <a:ln>
            <a:solidFill>
              <a:schemeClr val="accent1"/>
            </a:solidFill>
          </a:ln>
        </p:spPr>
        <p:txBody>
          <a:bodyPr wrap="square" rtlCol="0">
            <a:spAutoFit/>
          </a:bodyPr>
          <a:lstStyle/>
          <a:p>
            <a:pPr algn="r"/>
            <a:r>
              <a:rPr lang="en-US" sz="800" dirty="0" smtClean="0">
                <a:solidFill>
                  <a:srgbClr val="0175A3"/>
                </a:solidFill>
              </a:rPr>
              <a:t>Config </a:t>
            </a:r>
            <a:r>
              <a:rPr lang="en-US" sz="800" dirty="0" err="1" smtClean="0">
                <a:solidFill>
                  <a:srgbClr val="0175A3"/>
                </a:solidFill>
              </a:rPr>
              <a:t>LLDP-MED</a:t>
            </a:r>
            <a:r>
              <a:rPr lang="en-US" sz="800" dirty="0" smtClean="0">
                <a:solidFill>
                  <a:srgbClr val="0175A3"/>
                </a:solidFill>
              </a:rPr>
              <a:t> Network Policy</a:t>
            </a:r>
            <a:endParaRPr lang="en-US" sz="800" dirty="0">
              <a:solidFill>
                <a:srgbClr val="0175A3"/>
              </a:solidFill>
            </a:endParaRPr>
          </a:p>
        </p:txBody>
      </p:sp>
      <p:sp>
        <p:nvSpPr>
          <p:cNvPr id="60" name="Oval 59"/>
          <p:cNvSpPr/>
          <p:nvPr/>
        </p:nvSpPr>
        <p:spPr>
          <a:xfrm>
            <a:off x="3552044" y="2797998"/>
            <a:ext cx="257175" cy="238125"/>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C</a:t>
            </a:r>
            <a:endParaRPr lang="en-US" sz="1100" dirty="0"/>
          </a:p>
        </p:txBody>
      </p:sp>
      <p:sp>
        <p:nvSpPr>
          <p:cNvPr id="61" name="TextBox 60"/>
          <p:cNvSpPr txBox="1"/>
          <p:nvPr/>
        </p:nvSpPr>
        <p:spPr>
          <a:xfrm>
            <a:off x="6133319" y="4307443"/>
            <a:ext cx="1729568" cy="215444"/>
          </a:xfrm>
          <a:prstGeom prst="rect">
            <a:avLst/>
          </a:prstGeom>
          <a:solidFill>
            <a:schemeClr val="bg2">
              <a:lumMod val="85000"/>
            </a:schemeClr>
          </a:solidFill>
          <a:ln>
            <a:solidFill>
              <a:schemeClr val="accent1"/>
            </a:solidFill>
          </a:ln>
        </p:spPr>
        <p:txBody>
          <a:bodyPr wrap="square" rtlCol="0">
            <a:spAutoFit/>
          </a:bodyPr>
          <a:lstStyle/>
          <a:p>
            <a:pPr algn="ctr"/>
            <a:r>
              <a:rPr lang="en-US" sz="800" dirty="0" smtClean="0">
                <a:solidFill>
                  <a:srgbClr val="0175A3"/>
                </a:solidFill>
              </a:rPr>
              <a:t>Populate </a:t>
            </a:r>
            <a:r>
              <a:rPr lang="en-US" sz="800" dirty="0" err="1" smtClean="0">
                <a:solidFill>
                  <a:srgbClr val="0175A3"/>
                </a:solidFill>
              </a:rPr>
              <a:t>OUI</a:t>
            </a:r>
            <a:r>
              <a:rPr lang="en-US" sz="800" dirty="0" smtClean="0">
                <a:solidFill>
                  <a:srgbClr val="0175A3"/>
                </a:solidFill>
              </a:rPr>
              <a:t> table</a:t>
            </a:r>
            <a:endParaRPr lang="en-US" sz="800" dirty="0">
              <a:solidFill>
                <a:srgbClr val="0175A3"/>
              </a:solidFill>
            </a:endParaRPr>
          </a:p>
        </p:txBody>
      </p:sp>
      <p:sp>
        <p:nvSpPr>
          <p:cNvPr id="62" name="Oval 61"/>
          <p:cNvSpPr/>
          <p:nvPr/>
        </p:nvSpPr>
        <p:spPr>
          <a:xfrm>
            <a:off x="6004731" y="4307443"/>
            <a:ext cx="257175" cy="238125"/>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0175A3"/>
                </a:solidFill>
              </a:rPr>
              <a:t>C</a:t>
            </a:r>
            <a:endParaRPr lang="en-US" sz="1100" dirty="0">
              <a:solidFill>
                <a:srgbClr val="0175A3"/>
              </a:solidFill>
            </a:endParaRPr>
          </a:p>
        </p:txBody>
      </p:sp>
      <p:sp>
        <p:nvSpPr>
          <p:cNvPr id="57" name="Rounded Rectangle 56"/>
          <p:cNvSpPr/>
          <p:nvPr/>
        </p:nvSpPr>
        <p:spPr>
          <a:xfrm>
            <a:off x="2515450" y="4545568"/>
            <a:ext cx="2028825" cy="203835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cisco-7975G.jpg"/>
          <p:cNvPicPr>
            <a:picLocks noChangeAspect="1"/>
          </p:cNvPicPr>
          <p:nvPr/>
        </p:nvPicPr>
        <p:blipFill>
          <a:blip r:embed="rId4" cstate="print"/>
          <a:srcRect b="3342"/>
          <a:stretch>
            <a:fillRect/>
          </a:stretch>
        </p:blipFill>
        <p:spPr>
          <a:xfrm>
            <a:off x="2601174" y="5794569"/>
            <a:ext cx="467891" cy="366515"/>
          </a:xfrm>
          <a:prstGeom prst="rect">
            <a:avLst/>
          </a:prstGeom>
        </p:spPr>
      </p:pic>
      <p:cxnSp>
        <p:nvCxnSpPr>
          <p:cNvPr id="64" name="Straight Connector 63"/>
          <p:cNvCxnSpPr>
            <a:endCxn id="63" idx="0"/>
          </p:cNvCxnSpPr>
          <p:nvPr/>
        </p:nvCxnSpPr>
        <p:spPr>
          <a:xfrm rot="10800000" flipV="1">
            <a:off x="2835121" y="4592537"/>
            <a:ext cx="1692119" cy="1202031"/>
          </a:xfrm>
          <a:prstGeom prst="line">
            <a:avLst/>
          </a:prstGeom>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2677374" y="4579203"/>
            <a:ext cx="1457325" cy="338554"/>
          </a:xfrm>
          <a:prstGeom prst="rect">
            <a:avLst/>
          </a:prstGeom>
          <a:solidFill>
            <a:srgbClr val="FFC000"/>
          </a:solidFill>
          <a:ln>
            <a:solidFill>
              <a:schemeClr val="accent1"/>
            </a:solidFill>
          </a:ln>
        </p:spPr>
        <p:txBody>
          <a:bodyPr wrap="square" rtlCol="0">
            <a:spAutoFit/>
          </a:bodyPr>
          <a:lstStyle/>
          <a:p>
            <a:pPr algn="ctr"/>
            <a:r>
              <a:rPr lang="en-US" sz="800" dirty="0" smtClean="0"/>
              <a:t>Apply appropriate QoS and assign to Voice VLAN</a:t>
            </a:r>
            <a:endParaRPr lang="en-US" sz="800" dirty="0"/>
          </a:p>
        </p:txBody>
      </p:sp>
      <p:sp>
        <p:nvSpPr>
          <p:cNvPr id="66" name="Oval 65"/>
          <p:cNvSpPr/>
          <p:nvPr/>
        </p:nvSpPr>
        <p:spPr>
          <a:xfrm>
            <a:off x="2591650" y="4779228"/>
            <a:ext cx="257175" cy="238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2</a:t>
            </a:r>
            <a:endParaRPr lang="en-US" sz="1100" dirty="0"/>
          </a:p>
        </p:txBody>
      </p:sp>
      <p:cxnSp>
        <p:nvCxnSpPr>
          <p:cNvPr id="67" name="Straight Arrow Connector 66"/>
          <p:cNvCxnSpPr/>
          <p:nvPr/>
        </p:nvCxnSpPr>
        <p:spPr>
          <a:xfrm flipV="1">
            <a:off x="3244614" y="5114523"/>
            <a:ext cx="890085" cy="61966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316651" y="5725436"/>
            <a:ext cx="1210588" cy="369332"/>
          </a:xfrm>
          <a:prstGeom prst="rect">
            <a:avLst/>
          </a:prstGeom>
          <a:solidFill>
            <a:srgbClr val="FFC000"/>
          </a:solidFill>
          <a:ln>
            <a:solidFill>
              <a:schemeClr val="accent1"/>
            </a:solidFill>
          </a:ln>
        </p:spPr>
        <p:txBody>
          <a:bodyPr wrap="none" rtlCol="0">
            <a:spAutoFit/>
          </a:bodyPr>
          <a:lstStyle/>
          <a:p>
            <a:pPr algn="ctr"/>
            <a:r>
              <a:rPr lang="en-US" sz="900" dirty="0" smtClean="0"/>
              <a:t>Recognize phone – </a:t>
            </a:r>
          </a:p>
          <a:p>
            <a:pPr algn="ctr"/>
            <a:r>
              <a:rPr lang="en-US" sz="900" dirty="0" err="1" smtClean="0"/>
              <a:t>OUI</a:t>
            </a:r>
            <a:endParaRPr lang="en-US" sz="900" dirty="0"/>
          </a:p>
        </p:txBody>
      </p:sp>
      <p:sp>
        <p:nvSpPr>
          <p:cNvPr id="69" name="Oval 68"/>
          <p:cNvSpPr/>
          <p:nvPr/>
        </p:nvSpPr>
        <p:spPr>
          <a:xfrm>
            <a:off x="3735751" y="5574268"/>
            <a:ext cx="257175" cy="238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1</a:t>
            </a:r>
            <a:endParaRPr lang="en-US" sz="1100" dirty="0"/>
          </a:p>
        </p:txBody>
      </p:sp>
      <p:sp>
        <p:nvSpPr>
          <p:cNvPr id="80" name="TextBox 79"/>
          <p:cNvSpPr txBox="1"/>
          <p:nvPr/>
        </p:nvSpPr>
        <p:spPr>
          <a:xfrm>
            <a:off x="557797" y="2178691"/>
            <a:ext cx="1165704" cy="261610"/>
          </a:xfrm>
          <a:prstGeom prst="rect">
            <a:avLst/>
          </a:prstGeom>
          <a:noFill/>
        </p:spPr>
        <p:txBody>
          <a:bodyPr wrap="none" rtlCol="0">
            <a:spAutoFit/>
          </a:bodyPr>
          <a:lstStyle/>
          <a:p>
            <a:r>
              <a:rPr lang="en-US" sz="1100" dirty="0" err="1" smtClean="0"/>
              <a:t>LLDP</a:t>
            </a:r>
            <a:r>
              <a:rPr lang="en-US" sz="1100" dirty="0" smtClean="0"/>
              <a:t> approach</a:t>
            </a:r>
            <a:endParaRPr lang="en-US" sz="1100" dirty="0"/>
          </a:p>
        </p:txBody>
      </p:sp>
      <p:sp>
        <p:nvSpPr>
          <p:cNvPr id="82" name="TextBox 81"/>
          <p:cNvSpPr txBox="1"/>
          <p:nvPr/>
        </p:nvSpPr>
        <p:spPr>
          <a:xfrm>
            <a:off x="2848825" y="4279569"/>
            <a:ext cx="1061509" cy="261610"/>
          </a:xfrm>
          <a:prstGeom prst="rect">
            <a:avLst/>
          </a:prstGeom>
          <a:noFill/>
        </p:spPr>
        <p:txBody>
          <a:bodyPr wrap="none" rtlCol="0">
            <a:spAutoFit/>
          </a:bodyPr>
          <a:lstStyle/>
          <a:p>
            <a:r>
              <a:rPr lang="en-US" sz="1100" dirty="0" err="1" smtClean="0"/>
              <a:t>OUI</a:t>
            </a:r>
            <a:r>
              <a:rPr lang="en-US" sz="1100" dirty="0" smtClean="0"/>
              <a:t> approach</a:t>
            </a:r>
            <a:endParaRPr lang="en-US" sz="1100" dirty="0"/>
          </a:p>
        </p:txBody>
      </p:sp>
    </p:spTree>
    <p:extLst>
      <p:ext uri="{BB962C8B-B14F-4D97-AF65-F5344CB8AC3E}">
        <p14:creationId xmlns:p14="http://schemas.microsoft.com/office/powerpoint/2010/main" val="355757689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2092997" y="6667500"/>
            <a:ext cx="2298082"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a:off x="0" y="1584841"/>
            <a:ext cx="6200775" cy="5006001"/>
          </a:xfrm>
          <a:prstGeom prst="roundRect">
            <a:avLst/>
          </a:prstGeom>
          <a:solidFill>
            <a:schemeClr val="accent4">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9702" y="432215"/>
            <a:ext cx="8588861" cy="663160"/>
          </a:xfrm>
        </p:spPr>
        <p:txBody>
          <a:bodyPr/>
          <a:lstStyle/>
          <a:p>
            <a:r>
              <a:rPr lang="en-US" dirty="0" smtClean="0"/>
              <a:t>Auto Voice deployment across network</a:t>
            </a:r>
            <a:br>
              <a:rPr lang="en-US" dirty="0" smtClean="0"/>
            </a:br>
            <a:r>
              <a:rPr lang="en-US" sz="2000" dirty="0" smtClean="0"/>
              <a:t>Supported only with Cisco 300 and 200 switches</a:t>
            </a:r>
            <a:endParaRPr lang="en-US" dirty="0"/>
          </a:p>
        </p:txBody>
      </p:sp>
      <p:pic>
        <p:nvPicPr>
          <p:cNvPr id="5" name="Picture 4" descr="ciscouc560.png"/>
          <p:cNvPicPr>
            <a:picLocks noChangeAspect="1"/>
          </p:cNvPicPr>
          <p:nvPr/>
        </p:nvPicPr>
        <p:blipFill>
          <a:blip r:embed="rId3" cstate="print"/>
          <a:srcRect l="5810" t="9573" r="4179" b="6163"/>
          <a:stretch>
            <a:fillRect/>
          </a:stretch>
        </p:blipFill>
        <p:spPr>
          <a:xfrm>
            <a:off x="1950638" y="2011697"/>
            <a:ext cx="1414200" cy="443218"/>
          </a:xfrm>
          <a:prstGeom prst="rect">
            <a:avLst/>
          </a:prstGeom>
        </p:spPr>
      </p:pic>
      <p:pic>
        <p:nvPicPr>
          <p:cNvPr id="6" name="Picture 5" descr="cisco-7975G.jpg"/>
          <p:cNvPicPr>
            <a:picLocks noChangeAspect="1"/>
          </p:cNvPicPr>
          <p:nvPr/>
        </p:nvPicPr>
        <p:blipFill>
          <a:blip r:embed="rId4" cstate="print"/>
          <a:srcRect b="3342"/>
          <a:stretch>
            <a:fillRect/>
          </a:stretch>
        </p:blipFill>
        <p:spPr>
          <a:xfrm>
            <a:off x="257175" y="3954101"/>
            <a:ext cx="467891" cy="366515"/>
          </a:xfrm>
          <a:prstGeom prst="rect">
            <a:avLst/>
          </a:prstGeom>
        </p:spPr>
      </p:pic>
      <p:pic>
        <p:nvPicPr>
          <p:cNvPr id="8" name="Picture 7" descr="SG300-28P.jpg"/>
          <p:cNvPicPr>
            <a:picLocks noChangeAspect="1"/>
          </p:cNvPicPr>
          <p:nvPr/>
        </p:nvPicPr>
        <p:blipFill>
          <a:blip r:embed="rId5" cstate="print"/>
          <a:srcRect t="38000" r="4400" b="38250"/>
          <a:stretch>
            <a:fillRect/>
          </a:stretch>
        </p:blipFill>
        <p:spPr>
          <a:xfrm>
            <a:off x="1648927" y="3137474"/>
            <a:ext cx="1879306" cy="373502"/>
          </a:xfrm>
          <a:prstGeom prst="rect">
            <a:avLst/>
          </a:prstGeom>
        </p:spPr>
      </p:pic>
      <p:sp>
        <p:nvSpPr>
          <p:cNvPr id="10" name="TextBox 9"/>
          <p:cNvSpPr txBox="1"/>
          <p:nvPr/>
        </p:nvSpPr>
        <p:spPr>
          <a:xfrm>
            <a:off x="1859121" y="1584841"/>
            <a:ext cx="1847850" cy="461665"/>
          </a:xfrm>
          <a:prstGeom prst="rect">
            <a:avLst/>
          </a:prstGeom>
          <a:noFill/>
        </p:spPr>
        <p:txBody>
          <a:bodyPr wrap="square" rtlCol="0">
            <a:spAutoFit/>
          </a:bodyPr>
          <a:lstStyle/>
          <a:p>
            <a:pPr algn="ctr"/>
            <a:r>
              <a:rPr lang="en-US" sz="1200" dirty="0" smtClean="0"/>
              <a:t>Call Control </a:t>
            </a:r>
          </a:p>
          <a:p>
            <a:pPr algn="ctr"/>
            <a:r>
              <a:rPr lang="en-US" sz="1200" dirty="0" err="1" smtClean="0"/>
              <a:t>UC</a:t>
            </a:r>
            <a:r>
              <a:rPr lang="en-US" sz="1200" dirty="0" smtClean="0"/>
              <a:t> or </a:t>
            </a:r>
            <a:r>
              <a:rPr lang="en-US" sz="1200" dirty="0" err="1" smtClean="0"/>
              <a:t>HSB</a:t>
            </a:r>
            <a:endParaRPr lang="en-US" sz="1050" dirty="0"/>
          </a:p>
        </p:txBody>
      </p:sp>
      <p:sp>
        <p:nvSpPr>
          <p:cNvPr id="11" name="TextBox 10"/>
          <p:cNvSpPr txBox="1"/>
          <p:nvPr/>
        </p:nvSpPr>
        <p:spPr>
          <a:xfrm>
            <a:off x="2183240" y="3479170"/>
            <a:ext cx="931435" cy="261610"/>
          </a:xfrm>
          <a:prstGeom prst="rect">
            <a:avLst/>
          </a:prstGeom>
          <a:noFill/>
        </p:spPr>
        <p:txBody>
          <a:bodyPr wrap="square" rtlCol="0">
            <a:spAutoFit/>
          </a:bodyPr>
          <a:lstStyle/>
          <a:p>
            <a:r>
              <a:rPr lang="en-US" sz="1100" dirty="0" smtClean="0"/>
              <a:t>Switch 1</a:t>
            </a:r>
            <a:endParaRPr lang="en-US" sz="1100" dirty="0"/>
          </a:p>
        </p:txBody>
      </p:sp>
      <p:cxnSp>
        <p:nvCxnSpPr>
          <p:cNvPr id="29" name="Straight Connector 28"/>
          <p:cNvCxnSpPr>
            <a:endCxn id="6" idx="0"/>
          </p:cNvCxnSpPr>
          <p:nvPr/>
        </p:nvCxnSpPr>
        <p:spPr>
          <a:xfrm rot="10800000" flipV="1">
            <a:off x="491122" y="3436061"/>
            <a:ext cx="1381581" cy="518039"/>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95250" y="3129260"/>
            <a:ext cx="1391752" cy="461665"/>
          </a:xfrm>
          <a:prstGeom prst="rect">
            <a:avLst/>
          </a:prstGeom>
          <a:solidFill>
            <a:srgbClr val="FFC000"/>
          </a:solidFill>
          <a:ln>
            <a:solidFill>
              <a:schemeClr val="accent1"/>
            </a:solidFill>
          </a:ln>
        </p:spPr>
        <p:txBody>
          <a:bodyPr wrap="square" rtlCol="0">
            <a:spAutoFit/>
          </a:bodyPr>
          <a:lstStyle/>
          <a:p>
            <a:pPr algn="ctr"/>
            <a:r>
              <a:rPr lang="en-US" sz="800" dirty="0" smtClean="0"/>
              <a:t>Instruct phone which  Voice VLAN and QoS to use – </a:t>
            </a:r>
            <a:r>
              <a:rPr lang="en-US" sz="800" dirty="0" err="1" smtClean="0"/>
              <a:t>LLDP-MED</a:t>
            </a:r>
            <a:r>
              <a:rPr lang="en-US" sz="800" dirty="0" smtClean="0"/>
              <a:t> or CDP</a:t>
            </a:r>
            <a:endParaRPr lang="en-US" sz="800" dirty="0"/>
          </a:p>
        </p:txBody>
      </p:sp>
      <p:sp>
        <p:nvSpPr>
          <p:cNvPr id="46" name="Oval 45"/>
          <p:cNvSpPr/>
          <p:nvPr/>
        </p:nvSpPr>
        <p:spPr>
          <a:xfrm>
            <a:off x="28576" y="3034010"/>
            <a:ext cx="257175" cy="238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4</a:t>
            </a:r>
            <a:endParaRPr lang="en-US" sz="1100" dirty="0"/>
          </a:p>
        </p:txBody>
      </p:sp>
      <p:cxnSp>
        <p:nvCxnSpPr>
          <p:cNvPr id="72" name="Straight Connector 71"/>
          <p:cNvCxnSpPr/>
          <p:nvPr/>
        </p:nvCxnSpPr>
        <p:spPr>
          <a:xfrm rot="16200000" flipH="1">
            <a:off x="1992610" y="2796194"/>
            <a:ext cx="68255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900615" y="3594762"/>
            <a:ext cx="813885" cy="29896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972652" y="3884968"/>
            <a:ext cx="1210588" cy="369332"/>
          </a:xfrm>
          <a:prstGeom prst="rect">
            <a:avLst/>
          </a:prstGeom>
          <a:solidFill>
            <a:srgbClr val="FFC000"/>
          </a:solidFill>
          <a:ln>
            <a:solidFill>
              <a:schemeClr val="accent1"/>
            </a:solidFill>
          </a:ln>
        </p:spPr>
        <p:txBody>
          <a:bodyPr wrap="none" rtlCol="0">
            <a:spAutoFit/>
          </a:bodyPr>
          <a:lstStyle/>
          <a:p>
            <a:pPr algn="ctr"/>
            <a:r>
              <a:rPr lang="en-US" sz="900" dirty="0" smtClean="0"/>
              <a:t>Recognize phone – </a:t>
            </a:r>
          </a:p>
          <a:p>
            <a:pPr algn="ctr"/>
            <a:r>
              <a:rPr lang="en-US" sz="900" dirty="0" smtClean="0"/>
              <a:t>CDP / </a:t>
            </a:r>
            <a:r>
              <a:rPr lang="en-US" sz="900" dirty="0" err="1" smtClean="0"/>
              <a:t>LLDP-MED</a:t>
            </a:r>
            <a:endParaRPr lang="en-US" sz="900" dirty="0"/>
          </a:p>
        </p:txBody>
      </p:sp>
      <p:sp>
        <p:nvSpPr>
          <p:cNvPr id="40" name="Oval 39"/>
          <p:cNvSpPr/>
          <p:nvPr/>
        </p:nvSpPr>
        <p:spPr>
          <a:xfrm>
            <a:off x="1391752" y="3733800"/>
            <a:ext cx="257175" cy="238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3</a:t>
            </a:r>
            <a:endParaRPr lang="en-US" sz="1100" dirty="0"/>
          </a:p>
        </p:txBody>
      </p:sp>
      <p:pic>
        <p:nvPicPr>
          <p:cNvPr id="9" name="Picture 8" descr="SF300-24P.jpg"/>
          <p:cNvPicPr>
            <a:picLocks noChangeAspect="1"/>
          </p:cNvPicPr>
          <p:nvPr/>
        </p:nvPicPr>
        <p:blipFill>
          <a:blip r:embed="rId6" cstate="print"/>
          <a:stretch>
            <a:fillRect/>
          </a:stretch>
        </p:blipFill>
        <p:spPr>
          <a:xfrm>
            <a:off x="4085005" y="4523265"/>
            <a:ext cx="1828801" cy="482048"/>
          </a:xfrm>
          <a:prstGeom prst="rect">
            <a:avLst/>
          </a:prstGeom>
        </p:spPr>
      </p:pic>
      <p:sp>
        <p:nvSpPr>
          <p:cNvPr id="107" name="TextBox 106"/>
          <p:cNvSpPr txBox="1"/>
          <p:nvPr/>
        </p:nvSpPr>
        <p:spPr>
          <a:xfrm>
            <a:off x="4606344" y="4874508"/>
            <a:ext cx="931435" cy="261610"/>
          </a:xfrm>
          <a:prstGeom prst="rect">
            <a:avLst/>
          </a:prstGeom>
          <a:noFill/>
        </p:spPr>
        <p:txBody>
          <a:bodyPr wrap="square" rtlCol="0">
            <a:spAutoFit/>
          </a:bodyPr>
          <a:lstStyle/>
          <a:p>
            <a:r>
              <a:rPr lang="en-US" sz="1100" dirty="0" smtClean="0"/>
              <a:t>Switch 2</a:t>
            </a:r>
            <a:endParaRPr lang="en-US" sz="1100" dirty="0"/>
          </a:p>
        </p:txBody>
      </p:sp>
      <p:pic>
        <p:nvPicPr>
          <p:cNvPr id="122" name="Picture 121" descr="cisco-7975G.jpg"/>
          <p:cNvPicPr>
            <a:picLocks noChangeAspect="1"/>
          </p:cNvPicPr>
          <p:nvPr/>
        </p:nvPicPr>
        <p:blipFill>
          <a:blip r:embed="rId4" cstate="print"/>
          <a:srcRect b="3342"/>
          <a:stretch>
            <a:fillRect/>
          </a:stretch>
        </p:blipFill>
        <p:spPr>
          <a:xfrm>
            <a:off x="2601174" y="6099369"/>
            <a:ext cx="467891" cy="366515"/>
          </a:xfrm>
          <a:prstGeom prst="rect">
            <a:avLst/>
          </a:prstGeom>
        </p:spPr>
      </p:pic>
      <p:cxnSp>
        <p:nvCxnSpPr>
          <p:cNvPr id="123" name="Straight Connector 122"/>
          <p:cNvCxnSpPr>
            <a:endCxn id="122" idx="0"/>
          </p:cNvCxnSpPr>
          <p:nvPr/>
        </p:nvCxnSpPr>
        <p:spPr>
          <a:xfrm rot="10800000" flipV="1">
            <a:off x="2835121" y="4897337"/>
            <a:ext cx="1692119" cy="1202031"/>
          </a:xfrm>
          <a:prstGeom prst="line">
            <a:avLst/>
          </a:prstGeom>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2601174" y="5110802"/>
            <a:ext cx="1208045" cy="584775"/>
          </a:xfrm>
          <a:prstGeom prst="rect">
            <a:avLst/>
          </a:prstGeom>
          <a:solidFill>
            <a:srgbClr val="FFC000"/>
          </a:solidFill>
          <a:ln>
            <a:solidFill>
              <a:schemeClr val="accent1"/>
            </a:solidFill>
          </a:ln>
        </p:spPr>
        <p:txBody>
          <a:bodyPr wrap="square" rtlCol="0">
            <a:spAutoFit/>
          </a:bodyPr>
          <a:lstStyle/>
          <a:p>
            <a:pPr algn="ctr"/>
            <a:r>
              <a:rPr lang="en-US" sz="800" dirty="0" smtClean="0"/>
              <a:t>Instruct phone which  Voice VLAN and QoS to use – </a:t>
            </a:r>
            <a:r>
              <a:rPr lang="en-US" sz="800" dirty="0" err="1" smtClean="0"/>
              <a:t>LLDP-MED</a:t>
            </a:r>
            <a:r>
              <a:rPr lang="en-US" sz="800" dirty="0" smtClean="0"/>
              <a:t> or CDP</a:t>
            </a:r>
            <a:endParaRPr lang="en-US" sz="800" dirty="0"/>
          </a:p>
        </p:txBody>
      </p:sp>
      <p:sp>
        <p:nvSpPr>
          <p:cNvPr id="125" name="Oval 124"/>
          <p:cNvSpPr/>
          <p:nvPr/>
        </p:nvSpPr>
        <p:spPr>
          <a:xfrm>
            <a:off x="2520211" y="5457452"/>
            <a:ext cx="257175" cy="238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9</a:t>
            </a:r>
            <a:endParaRPr lang="en-US" sz="1100" dirty="0"/>
          </a:p>
        </p:txBody>
      </p:sp>
      <p:cxnSp>
        <p:nvCxnSpPr>
          <p:cNvPr id="126" name="Straight Arrow Connector 125"/>
          <p:cNvCxnSpPr/>
          <p:nvPr/>
        </p:nvCxnSpPr>
        <p:spPr>
          <a:xfrm flipV="1">
            <a:off x="3150064" y="5322153"/>
            <a:ext cx="890085" cy="61966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3395756" y="5842227"/>
            <a:ext cx="1210588" cy="369332"/>
          </a:xfrm>
          <a:prstGeom prst="rect">
            <a:avLst/>
          </a:prstGeom>
          <a:solidFill>
            <a:srgbClr val="FFC000"/>
          </a:solidFill>
          <a:ln>
            <a:solidFill>
              <a:schemeClr val="accent1"/>
            </a:solidFill>
          </a:ln>
        </p:spPr>
        <p:txBody>
          <a:bodyPr wrap="none" rtlCol="0">
            <a:spAutoFit/>
          </a:bodyPr>
          <a:lstStyle/>
          <a:p>
            <a:pPr algn="ctr"/>
            <a:r>
              <a:rPr lang="en-US" sz="900" dirty="0" smtClean="0"/>
              <a:t>Recognize phone – </a:t>
            </a:r>
          </a:p>
          <a:p>
            <a:pPr algn="ctr"/>
            <a:r>
              <a:rPr lang="en-US" sz="900" dirty="0" smtClean="0"/>
              <a:t>CDP / </a:t>
            </a:r>
            <a:r>
              <a:rPr lang="en-US" sz="900" dirty="0" err="1" smtClean="0"/>
              <a:t>LLDP-MED</a:t>
            </a:r>
            <a:endParaRPr lang="en-US" sz="900" dirty="0"/>
          </a:p>
        </p:txBody>
      </p:sp>
      <p:sp>
        <p:nvSpPr>
          <p:cNvPr id="128" name="Oval 127"/>
          <p:cNvSpPr/>
          <p:nvPr/>
        </p:nvSpPr>
        <p:spPr>
          <a:xfrm>
            <a:off x="3814856" y="5691059"/>
            <a:ext cx="257175" cy="238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8</a:t>
            </a:r>
            <a:endParaRPr lang="en-US" sz="1100" dirty="0"/>
          </a:p>
        </p:txBody>
      </p:sp>
      <p:cxnSp>
        <p:nvCxnSpPr>
          <p:cNvPr id="100" name="Straight Connector 99"/>
          <p:cNvCxnSpPr/>
          <p:nvPr/>
        </p:nvCxnSpPr>
        <p:spPr>
          <a:xfrm>
            <a:off x="3114675" y="3510976"/>
            <a:ext cx="1228725" cy="1179015"/>
          </a:xfrm>
          <a:prstGeom prst="line">
            <a:avLst/>
          </a:prstGeom>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7285844" y="6288642"/>
            <a:ext cx="1019956" cy="215444"/>
          </a:xfrm>
          <a:prstGeom prst="rect">
            <a:avLst/>
          </a:prstGeom>
          <a:solidFill>
            <a:schemeClr val="bg2">
              <a:lumMod val="85000"/>
            </a:schemeClr>
          </a:solidFill>
          <a:ln>
            <a:solidFill>
              <a:schemeClr val="accent1"/>
            </a:solidFill>
          </a:ln>
        </p:spPr>
        <p:txBody>
          <a:bodyPr wrap="square" rtlCol="0">
            <a:spAutoFit/>
          </a:bodyPr>
          <a:lstStyle/>
          <a:p>
            <a:pPr algn="ctr"/>
            <a:r>
              <a:rPr lang="en-US" sz="800" dirty="0" smtClean="0"/>
              <a:t>Manual Config</a:t>
            </a:r>
            <a:endParaRPr lang="en-US" sz="800" dirty="0"/>
          </a:p>
        </p:txBody>
      </p:sp>
      <p:sp>
        <p:nvSpPr>
          <p:cNvPr id="138" name="Oval 137"/>
          <p:cNvSpPr/>
          <p:nvPr/>
        </p:nvSpPr>
        <p:spPr>
          <a:xfrm>
            <a:off x="7157256" y="6288643"/>
            <a:ext cx="257175" cy="238125"/>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39" name="TextBox 138"/>
          <p:cNvSpPr txBox="1"/>
          <p:nvPr/>
        </p:nvSpPr>
        <p:spPr>
          <a:xfrm>
            <a:off x="7371569" y="6557546"/>
            <a:ext cx="934232" cy="215444"/>
          </a:xfrm>
          <a:prstGeom prst="rect">
            <a:avLst/>
          </a:prstGeom>
          <a:solidFill>
            <a:srgbClr val="FFC000"/>
          </a:solidFill>
          <a:ln>
            <a:solidFill>
              <a:schemeClr val="accent1"/>
            </a:solidFill>
          </a:ln>
        </p:spPr>
        <p:txBody>
          <a:bodyPr wrap="square" rtlCol="0">
            <a:spAutoFit/>
          </a:bodyPr>
          <a:lstStyle/>
          <a:p>
            <a:pPr algn="ctr"/>
            <a:r>
              <a:rPr lang="en-US" sz="800" dirty="0" smtClean="0"/>
              <a:t>Automatic setup</a:t>
            </a:r>
            <a:endParaRPr lang="en-US" sz="800" dirty="0"/>
          </a:p>
        </p:txBody>
      </p:sp>
      <p:sp>
        <p:nvSpPr>
          <p:cNvPr id="140" name="Oval 139"/>
          <p:cNvSpPr/>
          <p:nvPr/>
        </p:nvSpPr>
        <p:spPr>
          <a:xfrm>
            <a:off x="7157256" y="6574393"/>
            <a:ext cx="257175" cy="238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41" name="TextBox 140"/>
          <p:cNvSpPr txBox="1"/>
          <p:nvPr/>
        </p:nvSpPr>
        <p:spPr>
          <a:xfrm>
            <a:off x="7109631" y="6009043"/>
            <a:ext cx="732893" cy="276999"/>
          </a:xfrm>
          <a:prstGeom prst="rect">
            <a:avLst/>
          </a:prstGeom>
          <a:noFill/>
        </p:spPr>
        <p:txBody>
          <a:bodyPr wrap="none" rtlCol="0">
            <a:spAutoFit/>
          </a:bodyPr>
          <a:lstStyle/>
          <a:p>
            <a:r>
              <a:rPr lang="en-US" sz="1200" b="1" dirty="0" smtClean="0"/>
              <a:t>Legend</a:t>
            </a:r>
            <a:endParaRPr lang="en-US" sz="1200" b="1" dirty="0"/>
          </a:p>
        </p:txBody>
      </p:sp>
      <p:sp>
        <p:nvSpPr>
          <p:cNvPr id="142" name="Rectangle 141"/>
          <p:cNvSpPr/>
          <p:nvPr/>
        </p:nvSpPr>
        <p:spPr>
          <a:xfrm>
            <a:off x="6962775" y="6009043"/>
            <a:ext cx="1714500" cy="8489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p:cNvSpPr txBox="1"/>
          <p:nvPr/>
        </p:nvSpPr>
        <p:spPr>
          <a:xfrm>
            <a:off x="6200775" y="1520247"/>
            <a:ext cx="2943225" cy="2785378"/>
          </a:xfrm>
          <a:prstGeom prst="rect">
            <a:avLst/>
          </a:prstGeom>
          <a:solidFill>
            <a:schemeClr val="accent4">
              <a:lumMod val="60000"/>
              <a:lumOff val="40000"/>
            </a:schemeClr>
          </a:solidFill>
          <a:ln>
            <a:solidFill>
              <a:schemeClr val="accent1"/>
            </a:solidFill>
          </a:ln>
        </p:spPr>
        <p:txBody>
          <a:bodyPr wrap="square" rtlCol="0">
            <a:spAutoFit/>
          </a:bodyPr>
          <a:lstStyle/>
          <a:p>
            <a:r>
              <a:rPr lang="en-US" sz="1400" b="1" u="sng" dirty="0" smtClean="0">
                <a:solidFill>
                  <a:srgbClr val="FF0000"/>
                </a:solidFill>
              </a:rPr>
              <a:t>NO MANUAL CONFIG</a:t>
            </a:r>
          </a:p>
          <a:p>
            <a:r>
              <a:rPr lang="en-US" sz="1400" dirty="0" smtClean="0"/>
              <a:t>Network adapts automatically to:  </a:t>
            </a:r>
          </a:p>
          <a:p>
            <a:pPr>
              <a:lnSpc>
                <a:spcPct val="150000"/>
              </a:lnSpc>
            </a:pPr>
            <a:r>
              <a:rPr lang="en-US" sz="1400" dirty="0" smtClean="0"/>
              <a:t>- Voice VLAN changes</a:t>
            </a:r>
          </a:p>
          <a:p>
            <a:pPr>
              <a:buFontTx/>
              <a:buChar char="-"/>
            </a:pPr>
            <a:r>
              <a:rPr lang="en-US" sz="1400" dirty="0" smtClean="0"/>
              <a:t> QoS rule changes in network</a:t>
            </a:r>
          </a:p>
          <a:p>
            <a:pPr>
              <a:buFontTx/>
              <a:buChar char="-"/>
            </a:pPr>
            <a:r>
              <a:rPr lang="en-US" sz="1400" dirty="0" smtClean="0"/>
              <a:t> If Voice VLAN on switch 2 not set same as switch 1</a:t>
            </a:r>
          </a:p>
          <a:p>
            <a:pPr>
              <a:buFontTx/>
              <a:buChar char="-"/>
            </a:pPr>
            <a:r>
              <a:rPr lang="en-US" sz="1400" dirty="0" smtClean="0"/>
              <a:t> If QoS on Switch 2 not set same as switch 1</a:t>
            </a:r>
          </a:p>
          <a:p>
            <a:r>
              <a:rPr lang="en-US" sz="1400" dirty="0" smtClean="0"/>
              <a:t> </a:t>
            </a:r>
            <a:r>
              <a:rPr lang="en-US" sz="1400" b="1" dirty="0" smtClean="0"/>
              <a:t>Even when different call control devices advertizing different Voice VLANs connected to the network</a:t>
            </a:r>
            <a:endParaRPr lang="en-US" sz="1400" b="1" dirty="0"/>
          </a:p>
        </p:txBody>
      </p:sp>
      <p:cxnSp>
        <p:nvCxnSpPr>
          <p:cNvPr id="55" name="Straight Arrow Connector 54"/>
          <p:cNvCxnSpPr/>
          <p:nvPr/>
        </p:nvCxnSpPr>
        <p:spPr>
          <a:xfrm rot="10800000" flipV="1">
            <a:off x="745885" y="3410408"/>
            <a:ext cx="813885" cy="29896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10800000" flipV="1">
            <a:off x="3069065" y="5222557"/>
            <a:ext cx="890085" cy="61966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544024" y="2493288"/>
            <a:ext cx="1371600" cy="338554"/>
          </a:xfrm>
          <a:prstGeom prst="rect">
            <a:avLst/>
          </a:prstGeom>
          <a:solidFill>
            <a:srgbClr val="FFC000"/>
          </a:solidFill>
          <a:ln>
            <a:solidFill>
              <a:schemeClr val="accent1"/>
            </a:solidFill>
          </a:ln>
        </p:spPr>
        <p:txBody>
          <a:bodyPr wrap="square" rtlCol="0">
            <a:spAutoFit/>
          </a:bodyPr>
          <a:lstStyle/>
          <a:p>
            <a:pPr algn="ctr"/>
            <a:r>
              <a:rPr lang="en-US" sz="800" dirty="0" smtClean="0"/>
              <a:t>CDP Advertises </a:t>
            </a:r>
          </a:p>
          <a:p>
            <a:pPr algn="ctr"/>
            <a:r>
              <a:rPr lang="en-US" sz="800" dirty="0" smtClean="0"/>
              <a:t>Voice VLAN 100</a:t>
            </a:r>
            <a:endParaRPr lang="en-US" sz="800" dirty="0"/>
          </a:p>
        </p:txBody>
      </p:sp>
      <p:sp>
        <p:nvSpPr>
          <p:cNvPr id="54" name="Oval 53"/>
          <p:cNvSpPr/>
          <p:nvPr/>
        </p:nvSpPr>
        <p:spPr>
          <a:xfrm>
            <a:off x="2458299" y="2559963"/>
            <a:ext cx="257175" cy="238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1</a:t>
            </a:r>
            <a:endParaRPr lang="en-US" sz="1100" dirty="0"/>
          </a:p>
        </p:txBody>
      </p:sp>
      <p:cxnSp>
        <p:nvCxnSpPr>
          <p:cNvPr id="56" name="Straight Arrow Connector 55"/>
          <p:cNvCxnSpPr/>
          <p:nvPr/>
        </p:nvCxnSpPr>
        <p:spPr>
          <a:xfrm rot="16200000" flipH="1">
            <a:off x="2153363" y="2750327"/>
            <a:ext cx="495575" cy="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614737" y="2998115"/>
            <a:ext cx="1457325" cy="461665"/>
          </a:xfrm>
          <a:prstGeom prst="rect">
            <a:avLst/>
          </a:prstGeom>
          <a:solidFill>
            <a:srgbClr val="FFC000"/>
          </a:solidFill>
          <a:ln>
            <a:solidFill>
              <a:schemeClr val="accent1"/>
            </a:solidFill>
          </a:ln>
        </p:spPr>
        <p:txBody>
          <a:bodyPr wrap="square" rtlCol="0">
            <a:spAutoFit/>
          </a:bodyPr>
          <a:lstStyle/>
          <a:p>
            <a:pPr algn="ctr"/>
            <a:r>
              <a:rPr lang="en-US" sz="800" dirty="0" smtClean="0"/>
              <a:t>VLAN 100 created</a:t>
            </a:r>
          </a:p>
          <a:p>
            <a:pPr algn="ctr"/>
            <a:r>
              <a:rPr lang="en-US" sz="800" dirty="0" smtClean="0"/>
              <a:t>on switch – assigned to port </a:t>
            </a:r>
            <a:r>
              <a:rPr lang="en-US" sz="800" dirty="0" err="1" smtClean="0"/>
              <a:t>Gi4</a:t>
            </a:r>
            <a:r>
              <a:rPr lang="en-US" sz="800" dirty="0" smtClean="0"/>
              <a:t> and </a:t>
            </a:r>
            <a:r>
              <a:rPr lang="en-US" sz="800" dirty="0" err="1" smtClean="0"/>
              <a:t>Gi5</a:t>
            </a:r>
            <a:endParaRPr lang="en-US" sz="800" dirty="0"/>
          </a:p>
        </p:txBody>
      </p:sp>
      <p:sp>
        <p:nvSpPr>
          <p:cNvPr id="60" name="Oval 59"/>
          <p:cNvSpPr/>
          <p:nvPr/>
        </p:nvSpPr>
        <p:spPr>
          <a:xfrm>
            <a:off x="3478576" y="2921915"/>
            <a:ext cx="257175" cy="238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2</a:t>
            </a:r>
            <a:endParaRPr lang="en-US" sz="1100" dirty="0"/>
          </a:p>
        </p:txBody>
      </p:sp>
      <p:sp>
        <p:nvSpPr>
          <p:cNvPr id="61" name="TextBox 60"/>
          <p:cNvSpPr txBox="1"/>
          <p:nvPr/>
        </p:nvSpPr>
        <p:spPr>
          <a:xfrm>
            <a:off x="2265361" y="2968764"/>
            <a:ext cx="383438" cy="246221"/>
          </a:xfrm>
          <a:prstGeom prst="rect">
            <a:avLst/>
          </a:prstGeom>
          <a:noFill/>
        </p:spPr>
        <p:txBody>
          <a:bodyPr wrap="none" rtlCol="0">
            <a:spAutoFit/>
          </a:bodyPr>
          <a:lstStyle/>
          <a:p>
            <a:r>
              <a:rPr lang="en-US" sz="1000" dirty="0" err="1" smtClean="0"/>
              <a:t>Gi4</a:t>
            </a:r>
            <a:endParaRPr lang="en-US" sz="1000" dirty="0"/>
          </a:p>
        </p:txBody>
      </p:sp>
      <p:sp>
        <p:nvSpPr>
          <p:cNvPr id="62" name="TextBox 61"/>
          <p:cNvSpPr txBox="1"/>
          <p:nvPr/>
        </p:nvSpPr>
        <p:spPr>
          <a:xfrm>
            <a:off x="648533" y="2606084"/>
            <a:ext cx="1659430" cy="507831"/>
          </a:xfrm>
          <a:prstGeom prst="rect">
            <a:avLst/>
          </a:prstGeom>
          <a:solidFill>
            <a:srgbClr val="FFC000"/>
          </a:solidFill>
          <a:ln>
            <a:solidFill>
              <a:schemeClr val="accent1"/>
            </a:solidFill>
          </a:ln>
        </p:spPr>
        <p:txBody>
          <a:bodyPr wrap="none" rtlCol="0">
            <a:spAutoFit/>
          </a:bodyPr>
          <a:lstStyle/>
          <a:p>
            <a:pPr algn="ctr"/>
            <a:r>
              <a:rPr lang="en-US" sz="900" dirty="0" smtClean="0"/>
              <a:t>Switch Configures port </a:t>
            </a:r>
            <a:r>
              <a:rPr lang="en-US" sz="900" dirty="0" err="1" smtClean="0"/>
              <a:t>Fa1</a:t>
            </a:r>
            <a:r>
              <a:rPr lang="en-US" sz="900" dirty="0" smtClean="0"/>
              <a:t> </a:t>
            </a:r>
          </a:p>
          <a:p>
            <a:pPr algn="ctr"/>
            <a:r>
              <a:rPr lang="en-US" sz="900" dirty="0" smtClean="0"/>
              <a:t>with optimal parameters for </a:t>
            </a:r>
          </a:p>
          <a:p>
            <a:pPr algn="ctr"/>
            <a:r>
              <a:rPr lang="en-US" sz="900" dirty="0" smtClean="0"/>
              <a:t>IP Phone</a:t>
            </a:r>
            <a:endParaRPr lang="en-US" sz="900" dirty="0"/>
          </a:p>
        </p:txBody>
      </p:sp>
      <p:sp>
        <p:nvSpPr>
          <p:cNvPr id="63" name="Oval 62"/>
          <p:cNvSpPr/>
          <p:nvPr/>
        </p:nvSpPr>
        <p:spPr>
          <a:xfrm>
            <a:off x="1067633" y="2454916"/>
            <a:ext cx="257175" cy="238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5</a:t>
            </a:r>
            <a:endParaRPr lang="en-US" sz="1100" dirty="0"/>
          </a:p>
        </p:txBody>
      </p:sp>
      <p:sp>
        <p:nvSpPr>
          <p:cNvPr id="64" name="TextBox 63"/>
          <p:cNvSpPr txBox="1"/>
          <p:nvPr/>
        </p:nvSpPr>
        <p:spPr>
          <a:xfrm>
            <a:off x="3871912" y="3709369"/>
            <a:ext cx="1457325" cy="461665"/>
          </a:xfrm>
          <a:prstGeom prst="rect">
            <a:avLst/>
          </a:prstGeom>
          <a:solidFill>
            <a:srgbClr val="FFC000"/>
          </a:solidFill>
          <a:ln>
            <a:solidFill>
              <a:schemeClr val="accent1"/>
            </a:solidFill>
          </a:ln>
        </p:spPr>
        <p:txBody>
          <a:bodyPr wrap="square" rtlCol="0">
            <a:spAutoFit/>
          </a:bodyPr>
          <a:lstStyle/>
          <a:p>
            <a:pPr algn="ctr"/>
            <a:r>
              <a:rPr lang="en-US" sz="800" dirty="0" smtClean="0"/>
              <a:t>Advertizes Voice VLAN 100 and QoS parameters </a:t>
            </a:r>
          </a:p>
          <a:p>
            <a:pPr algn="ctr"/>
            <a:r>
              <a:rPr lang="en-US" sz="800" dirty="0" smtClean="0"/>
              <a:t>via </a:t>
            </a:r>
            <a:r>
              <a:rPr lang="en-US" sz="800" u="sng" dirty="0" err="1" smtClean="0"/>
              <a:t>VSDP</a:t>
            </a:r>
            <a:r>
              <a:rPr lang="en-US" sz="800" dirty="0" smtClean="0"/>
              <a:t> to switch 2</a:t>
            </a:r>
            <a:endParaRPr lang="en-US" sz="800" dirty="0"/>
          </a:p>
        </p:txBody>
      </p:sp>
      <p:sp>
        <p:nvSpPr>
          <p:cNvPr id="65" name="Oval 64"/>
          <p:cNvSpPr/>
          <p:nvPr/>
        </p:nvSpPr>
        <p:spPr>
          <a:xfrm>
            <a:off x="3735751" y="3633169"/>
            <a:ext cx="257175" cy="238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6</a:t>
            </a:r>
            <a:endParaRPr lang="en-US" sz="1100" dirty="0"/>
          </a:p>
        </p:txBody>
      </p:sp>
      <p:cxnSp>
        <p:nvCxnSpPr>
          <p:cNvPr id="67" name="Straight Arrow Connector 66"/>
          <p:cNvCxnSpPr/>
          <p:nvPr/>
        </p:nvCxnSpPr>
        <p:spPr>
          <a:xfrm>
            <a:off x="3564863" y="3842719"/>
            <a:ext cx="550786" cy="53786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924250" y="3487579"/>
            <a:ext cx="440588" cy="246221"/>
          </a:xfrm>
          <a:prstGeom prst="rect">
            <a:avLst/>
          </a:prstGeom>
          <a:noFill/>
        </p:spPr>
        <p:txBody>
          <a:bodyPr wrap="square" rtlCol="0">
            <a:spAutoFit/>
          </a:bodyPr>
          <a:lstStyle/>
          <a:p>
            <a:r>
              <a:rPr lang="en-US" sz="1000" dirty="0" err="1" smtClean="0"/>
              <a:t>Gi5</a:t>
            </a:r>
            <a:endParaRPr lang="en-US" sz="1000" dirty="0"/>
          </a:p>
        </p:txBody>
      </p:sp>
      <p:sp>
        <p:nvSpPr>
          <p:cNvPr id="69" name="TextBox 68"/>
          <p:cNvSpPr txBox="1"/>
          <p:nvPr/>
        </p:nvSpPr>
        <p:spPr>
          <a:xfrm>
            <a:off x="4527240" y="4254300"/>
            <a:ext cx="1457325" cy="461665"/>
          </a:xfrm>
          <a:prstGeom prst="rect">
            <a:avLst/>
          </a:prstGeom>
          <a:solidFill>
            <a:srgbClr val="FFC000"/>
          </a:solidFill>
          <a:ln>
            <a:solidFill>
              <a:schemeClr val="accent1"/>
            </a:solidFill>
          </a:ln>
        </p:spPr>
        <p:txBody>
          <a:bodyPr wrap="square" rtlCol="0">
            <a:spAutoFit/>
          </a:bodyPr>
          <a:lstStyle/>
          <a:p>
            <a:pPr algn="ctr"/>
            <a:r>
              <a:rPr lang="en-US" sz="800" dirty="0" smtClean="0"/>
              <a:t>VLAN 100 created on switch – assigned to port </a:t>
            </a:r>
            <a:r>
              <a:rPr lang="en-US" sz="800" dirty="0" err="1" smtClean="0"/>
              <a:t>Gi1</a:t>
            </a:r>
            <a:r>
              <a:rPr lang="en-US" sz="800" dirty="0" smtClean="0"/>
              <a:t> and </a:t>
            </a:r>
            <a:r>
              <a:rPr lang="en-US" sz="800" dirty="0" err="1" smtClean="0"/>
              <a:t>Fa1</a:t>
            </a:r>
            <a:endParaRPr lang="en-US" sz="800" dirty="0"/>
          </a:p>
        </p:txBody>
      </p:sp>
      <p:sp>
        <p:nvSpPr>
          <p:cNvPr id="70" name="Oval 69"/>
          <p:cNvSpPr/>
          <p:nvPr/>
        </p:nvSpPr>
        <p:spPr>
          <a:xfrm>
            <a:off x="4391079" y="4178100"/>
            <a:ext cx="257175" cy="238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7</a:t>
            </a:r>
            <a:endParaRPr lang="en-US" sz="1100" dirty="0"/>
          </a:p>
        </p:txBody>
      </p:sp>
      <p:sp>
        <p:nvSpPr>
          <p:cNvPr id="71" name="TextBox 70"/>
          <p:cNvSpPr txBox="1"/>
          <p:nvPr/>
        </p:nvSpPr>
        <p:spPr>
          <a:xfrm>
            <a:off x="3809219" y="4469744"/>
            <a:ext cx="440588" cy="246221"/>
          </a:xfrm>
          <a:prstGeom prst="rect">
            <a:avLst/>
          </a:prstGeom>
          <a:noFill/>
        </p:spPr>
        <p:txBody>
          <a:bodyPr wrap="square" rtlCol="0">
            <a:spAutoFit/>
          </a:bodyPr>
          <a:lstStyle/>
          <a:p>
            <a:r>
              <a:rPr lang="en-US" sz="1000" dirty="0" err="1" smtClean="0"/>
              <a:t>Gi1</a:t>
            </a:r>
            <a:endParaRPr lang="en-US" sz="1000" dirty="0"/>
          </a:p>
        </p:txBody>
      </p:sp>
      <p:sp>
        <p:nvSpPr>
          <p:cNvPr id="73" name="TextBox 72"/>
          <p:cNvSpPr txBox="1"/>
          <p:nvPr/>
        </p:nvSpPr>
        <p:spPr>
          <a:xfrm>
            <a:off x="1652409" y="3410408"/>
            <a:ext cx="440588" cy="246221"/>
          </a:xfrm>
          <a:prstGeom prst="rect">
            <a:avLst/>
          </a:prstGeom>
          <a:noFill/>
        </p:spPr>
        <p:txBody>
          <a:bodyPr wrap="square" rtlCol="0">
            <a:spAutoFit/>
          </a:bodyPr>
          <a:lstStyle/>
          <a:p>
            <a:r>
              <a:rPr lang="en-US" sz="1000" dirty="0" err="1" smtClean="0"/>
              <a:t>Fa1</a:t>
            </a:r>
            <a:endParaRPr lang="en-US" sz="1000" dirty="0"/>
          </a:p>
        </p:txBody>
      </p:sp>
      <p:sp>
        <p:nvSpPr>
          <p:cNvPr id="74" name="TextBox 73"/>
          <p:cNvSpPr txBox="1"/>
          <p:nvPr/>
        </p:nvSpPr>
        <p:spPr>
          <a:xfrm>
            <a:off x="4123106" y="4774226"/>
            <a:ext cx="440588" cy="246221"/>
          </a:xfrm>
          <a:prstGeom prst="rect">
            <a:avLst/>
          </a:prstGeom>
          <a:noFill/>
        </p:spPr>
        <p:txBody>
          <a:bodyPr wrap="square" rtlCol="0">
            <a:spAutoFit/>
          </a:bodyPr>
          <a:lstStyle/>
          <a:p>
            <a:r>
              <a:rPr lang="en-US" sz="1000" dirty="0" err="1" smtClean="0"/>
              <a:t>Fa1</a:t>
            </a:r>
            <a:endParaRPr lang="en-US" sz="1000" dirty="0"/>
          </a:p>
        </p:txBody>
      </p:sp>
      <p:sp>
        <p:nvSpPr>
          <p:cNvPr id="76" name="TextBox 75"/>
          <p:cNvSpPr txBox="1"/>
          <p:nvPr/>
        </p:nvSpPr>
        <p:spPr>
          <a:xfrm>
            <a:off x="2736601" y="6514642"/>
            <a:ext cx="659155" cy="369332"/>
          </a:xfrm>
          <a:prstGeom prst="rect">
            <a:avLst/>
          </a:prstGeom>
          <a:noFill/>
        </p:spPr>
        <p:txBody>
          <a:bodyPr wrap="none" rtlCol="0">
            <a:spAutoFit/>
          </a:bodyPr>
          <a:lstStyle/>
          <a:p>
            <a:r>
              <a:rPr lang="en-US" dirty="0" smtClean="0">
                <a:solidFill>
                  <a:srgbClr val="FF0000"/>
                </a:solidFill>
              </a:rPr>
              <a:t>Auto</a:t>
            </a:r>
            <a:endParaRPr lang="en-US" dirty="0">
              <a:solidFill>
                <a:srgbClr val="FF0000"/>
              </a:solidFill>
            </a:endParaRPr>
          </a:p>
        </p:txBody>
      </p:sp>
      <p:cxnSp>
        <p:nvCxnSpPr>
          <p:cNvPr id="77" name="Straight Connector 76"/>
          <p:cNvCxnSpPr/>
          <p:nvPr/>
        </p:nvCxnSpPr>
        <p:spPr>
          <a:xfrm rot="16200000" flipH="1">
            <a:off x="5885422" y="5326228"/>
            <a:ext cx="682556" cy="1"/>
          </a:xfrm>
          <a:prstGeom prst="line">
            <a:avLst/>
          </a:prstGeom>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4541345" y="5136118"/>
            <a:ext cx="1659430" cy="507831"/>
          </a:xfrm>
          <a:prstGeom prst="rect">
            <a:avLst/>
          </a:prstGeom>
          <a:solidFill>
            <a:srgbClr val="FFC000"/>
          </a:solidFill>
          <a:ln>
            <a:solidFill>
              <a:schemeClr val="accent1"/>
            </a:solidFill>
          </a:ln>
        </p:spPr>
        <p:txBody>
          <a:bodyPr wrap="none" rtlCol="0">
            <a:spAutoFit/>
          </a:bodyPr>
          <a:lstStyle/>
          <a:p>
            <a:pPr algn="ctr"/>
            <a:r>
              <a:rPr lang="en-US" sz="900" dirty="0" smtClean="0"/>
              <a:t>Switch Configures port </a:t>
            </a:r>
            <a:r>
              <a:rPr lang="en-US" sz="900" dirty="0" err="1" smtClean="0"/>
              <a:t>Fa1</a:t>
            </a:r>
            <a:r>
              <a:rPr lang="en-US" sz="900" dirty="0" smtClean="0"/>
              <a:t> </a:t>
            </a:r>
          </a:p>
          <a:p>
            <a:pPr algn="ctr"/>
            <a:r>
              <a:rPr lang="en-US" sz="900" dirty="0" smtClean="0"/>
              <a:t>with optimal parameters for </a:t>
            </a:r>
          </a:p>
          <a:p>
            <a:pPr algn="ctr"/>
            <a:r>
              <a:rPr lang="en-US" sz="900" dirty="0" smtClean="0"/>
              <a:t>IP Phone</a:t>
            </a:r>
            <a:endParaRPr lang="en-US" sz="900" dirty="0"/>
          </a:p>
        </p:txBody>
      </p:sp>
      <p:sp>
        <p:nvSpPr>
          <p:cNvPr id="80" name="Oval 79"/>
          <p:cNvSpPr/>
          <p:nvPr/>
        </p:nvSpPr>
        <p:spPr>
          <a:xfrm>
            <a:off x="5751881" y="4946332"/>
            <a:ext cx="448894" cy="238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t>10</a:t>
            </a:r>
            <a:endParaRPr lang="en-US" sz="900" dirty="0"/>
          </a:p>
        </p:txBody>
      </p:sp>
      <p:sp>
        <p:nvSpPr>
          <p:cNvPr id="57" name="TextBox 56"/>
          <p:cNvSpPr txBox="1"/>
          <p:nvPr/>
        </p:nvSpPr>
        <p:spPr>
          <a:xfrm>
            <a:off x="1487002" y="1228725"/>
            <a:ext cx="3262496" cy="369332"/>
          </a:xfrm>
          <a:prstGeom prst="rect">
            <a:avLst/>
          </a:prstGeom>
          <a:noFill/>
        </p:spPr>
        <p:txBody>
          <a:bodyPr wrap="none" rtlCol="0">
            <a:spAutoFit/>
          </a:bodyPr>
          <a:lstStyle/>
          <a:p>
            <a:r>
              <a:rPr lang="en-US" b="1" dirty="0" smtClean="0">
                <a:solidFill>
                  <a:schemeClr val="accent1"/>
                </a:solidFill>
              </a:rPr>
              <a:t>True zero touch deployment</a:t>
            </a:r>
            <a:endParaRPr lang="en-US" b="1" dirty="0">
              <a:solidFill>
                <a:schemeClr val="accent1"/>
              </a:solidFill>
            </a:endParaRPr>
          </a:p>
        </p:txBody>
      </p:sp>
      <p:sp>
        <p:nvSpPr>
          <p:cNvPr id="82" name="TextBox 81"/>
          <p:cNvSpPr txBox="1"/>
          <p:nvPr/>
        </p:nvSpPr>
        <p:spPr>
          <a:xfrm>
            <a:off x="6654392" y="4800600"/>
            <a:ext cx="1864738" cy="369332"/>
          </a:xfrm>
          <a:prstGeom prst="rect">
            <a:avLst/>
          </a:prstGeom>
          <a:noFill/>
        </p:spPr>
        <p:txBody>
          <a:bodyPr wrap="none" rtlCol="0">
            <a:spAutoFit/>
          </a:bodyPr>
          <a:lstStyle/>
          <a:p>
            <a:pPr algn="ct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Patent Pending</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51893403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Sx300/200 in </a:t>
            </a:r>
            <a:r>
              <a:rPr lang="en-US" dirty="0" err="1" smtClean="0"/>
              <a:t>UC</a:t>
            </a:r>
            <a:r>
              <a:rPr lang="en-US" dirty="0" smtClean="0"/>
              <a:t> &amp; </a:t>
            </a:r>
            <a:r>
              <a:rPr lang="en-US" dirty="0" err="1" smtClean="0"/>
              <a:t>HSB</a:t>
            </a:r>
            <a:r>
              <a:rPr lang="en-US" dirty="0" smtClean="0"/>
              <a:t> deployments</a:t>
            </a:r>
            <a:endParaRPr lang="en-US" dirty="0"/>
          </a:p>
        </p:txBody>
      </p:sp>
      <p:sp>
        <p:nvSpPr>
          <p:cNvPr id="3" name="Text Placeholder 2"/>
          <p:cNvSpPr>
            <a:spLocks noGrp="1"/>
          </p:cNvSpPr>
          <p:nvPr>
            <p:ph type="body" sz="quarter" idx="10"/>
          </p:nvPr>
        </p:nvSpPr>
        <p:spPr>
          <a:xfrm>
            <a:off x="239713" y="1444520"/>
            <a:ext cx="8578850" cy="4965700"/>
          </a:xfrm>
        </p:spPr>
        <p:txBody>
          <a:bodyPr>
            <a:normAutofit lnSpcReduction="10000"/>
          </a:bodyPr>
          <a:lstStyle/>
          <a:p>
            <a:r>
              <a:rPr lang="en-US" dirty="0" smtClean="0"/>
              <a:t>Power the phones using </a:t>
            </a:r>
            <a:r>
              <a:rPr lang="en-US" dirty="0" err="1" smtClean="0"/>
              <a:t>PoE</a:t>
            </a:r>
            <a:endParaRPr lang="en-US" dirty="0" smtClean="0"/>
          </a:p>
          <a:p>
            <a:r>
              <a:rPr lang="en-US" dirty="0" smtClean="0"/>
              <a:t>Zero-touch deployments</a:t>
            </a:r>
          </a:p>
          <a:p>
            <a:pPr lvl="1"/>
            <a:r>
              <a:rPr lang="en-US" dirty="0" smtClean="0"/>
              <a:t>Learns the Voice VLAN from </a:t>
            </a:r>
            <a:r>
              <a:rPr lang="en-US" dirty="0" err="1" smtClean="0"/>
              <a:t>UC3xx</a:t>
            </a:r>
            <a:r>
              <a:rPr lang="en-US" dirty="0" smtClean="0"/>
              <a:t>/</a:t>
            </a:r>
            <a:r>
              <a:rPr lang="en-US" dirty="0" err="1" smtClean="0"/>
              <a:t>5xx</a:t>
            </a:r>
            <a:r>
              <a:rPr lang="en-US" dirty="0" smtClean="0"/>
              <a:t> or </a:t>
            </a:r>
            <a:r>
              <a:rPr lang="en-US" dirty="0" err="1" smtClean="0"/>
              <a:t>IAD</a:t>
            </a:r>
            <a:r>
              <a:rPr lang="en-US" dirty="0" smtClean="0"/>
              <a:t> via CDP/</a:t>
            </a:r>
            <a:r>
              <a:rPr lang="en-US" dirty="0" err="1" smtClean="0"/>
              <a:t>LLDP</a:t>
            </a:r>
            <a:endParaRPr lang="en-US" dirty="0" smtClean="0"/>
          </a:p>
          <a:p>
            <a:pPr lvl="1"/>
            <a:r>
              <a:rPr lang="en-US" dirty="0" smtClean="0"/>
              <a:t>Instruct phones via CDP/</a:t>
            </a:r>
            <a:r>
              <a:rPr lang="en-US" dirty="0" err="1" smtClean="0"/>
              <a:t>LLDP</a:t>
            </a:r>
            <a:r>
              <a:rPr lang="en-US" dirty="0" smtClean="0"/>
              <a:t> on Voice VLAN and QoS parameters to use</a:t>
            </a:r>
          </a:p>
          <a:p>
            <a:r>
              <a:rPr lang="en-US" dirty="0" smtClean="0"/>
              <a:t>Automatically assign Voice VLAN on all relevant ports in the network</a:t>
            </a:r>
          </a:p>
          <a:p>
            <a:pPr lvl="1"/>
            <a:r>
              <a:rPr lang="en-US" sz="1800" dirty="0" smtClean="0"/>
              <a:t>	Links between Switches</a:t>
            </a:r>
            <a:endParaRPr lang="en-US" sz="1800" dirty="0"/>
          </a:p>
          <a:p>
            <a:pPr lvl="1"/>
            <a:r>
              <a:rPr lang="en-US" sz="1800" dirty="0" smtClean="0"/>
              <a:t>	Links to </a:t>
            </a:r>
            <a:r>
              <a:rPr lang="en-US" sz="1800" dirty="0" err="1" smtClean="0"/>
              <a:t>UC</a:t>
            </a:r>
            <a:r>
              <a:rPr lang="en-US" sz="1800" dirty="0" smtClean="0"/>
              <a:t> and </a:t>
            </a:r>
            <a:r>
              <a:rPr lang="en-US" sz="1800" dirty="0" err="1" smtClean="0"/>
              <a:t>IAD</a:t>
            </a:r>
            <a:endParaRPr lang="en-US" sz="1800" dirty="0" smtClean="0"/>
          </a:p>
          <a:p>
            <a:pPr lvl="1"/>
            <a:r>
              <a:rPr lang="en-US" sz="1800" dirty="0" smtClean="0"/>
              <a:t>	Links to Phones</a:t>
            </a:r>
          </a:p>
          <a:p>
            <a:pPr lvl="1"/>
            <a:r>
              <a:rPr lang="en-US" sz="1800" dirty="0" smtClean="0"/>
              <a:t>	Links to </a:t>
            </a:r>
            <a:r>
              <a:rPr lang="en-US" sz="1800" dirty="0" err="1" smtClean="0"/>
              <a:t>APs</a:t>
            </a:r>
            <a:endParaRPr lang="en-US" sz="1800" dirty="0" smtClean="0"/>
          </a:p>
          <a:p>
            <a:r>
              <a:rPr lang="en-US" dirty="0" smtClean="0"/>
              <a:t>Automatically set Security levels for different types of devices with Auto </a:t>
            </a:r>
            <a:r>
              <a:rPr lang="en-US" dirty="0"/>
              <a:t>S</a:t>
            </a:r>
            <a:r>
              <a:rPr lang="en-US" dirty="0" smtClean="0"/>
              <a:t>martports</a:t>
            </a:r>
          </a:p>
          <a:p>
            <a:pPr lvl="1"/>
            <a:r>
              <a:rPr lang="en-US" dirty="0" smtClean="0"/>
              <a:t>	</a:t>
            </a:r>
            <a:r>
              <a:rPr lang="en-US" sz="1800" dirty="0" smtClean="0"/>
              <a:t>Number of devices, Storm Control, Port mode, VLAN, Spanning Tree</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6456" y="-152400"/>
            <a:ext cx="9253749" cy="6682152"/>
            <a:chOff x="-133350" y="-152400"/>
            <a:chExt cx="9253749" cy="6682152"/>
          </a:xfrm>
        </p:grpSpPr>
        <p:pic>
          <p:nvPicPr>
            <p:cNvPr id="5" name="Picture 4" descr="bars.png"/>
            <p:cNvPicPr>
              <a:picLocks noChangeAspect="1"/>
            </p:cNvPicPr>
            <p:nvPr/>
          </p:nvPicPr>
          <p:blipFill>
            <a:blip r:embed="rId3" cstate="email"/>
            <a:srcRect/>
            <a:stretch>
              <a:fillRect/>
            </a:stretch>
          </p:blipFill>
          <p:spPr>
            <a:xfrm>
              <a:off x="-133350" y="2444083"/>
              <a:ext cx="6551629" cy="4085669"/>
            </a:xfrm>
            <a:prstGeom prst="rect">
              <a:avLst/>
            </a:prstGeom>
            <a:noFill/>
            <a:ln>
              <a:noFill/>
            </a:ln>
          </p:spPr>
        </p:pic>
        <p:pic>
          <p:nvPicPr>
            <p:cNvPr id="6" name="Picture 5" descr="bars.png"/>
            <p:cNvPicPr>
              <a:picLocks noChangeAspect="1"/>
            </p:cNvPicPr>
            <p:nvPr/>
          </p:nvPicPr>
          <p:blipFill>
            <a:blip r:embed="rId4" cstate="email"/>
            <a:srcRect/>
            <a:stretch>
              <a:fillRect/>
            </a:stretch>
          </p:blipFill>
          <p:spPr>
            <a:xfrm>
              <a:off x="52599" y="-152400"/>
              <a:ext cx="9067800" cy="6357257"/>
            </a:xfrm>
            <a:prstGeom prst="rect">
              <a:avLst/>
            </a:prstGeom>
            <a:noFill/>
            <a:ln>
              <a:noFill/>
            </a:ln>
          </p:spPr>
        </p:pic>
      </p:grpSp>
      <p:sp>
        <p:nvSpPr>
          <p:cNvPr id="8" name="Rectangle 7"/>
          <p:cNvSpPr/>
          <p:nvPr/>
        </p:nvSpPr>
        <p:spPr>
          <a:xfrm>
            <a:off x="5042915" y="3369128"/>
            <a:ext cx="3809405" cy="2864906"/>
          </a:xfrm>
          <a:prstGeom prst="rect">
            <a:avLst/>
          </a:prstGeom>
          <a:gradFill flip="none" rotWithShape="1">
            <a:gsLst>
              <a:gs pos="0">
                <a:schemeClr val="bg1">
                  <a:lumMod val="85000"/>
                  <a:alpha val="0"/>
                </a:schemeClr>
              </a:gs>
              <a:gs pos="100000">
                <a:schemeClr val="bg1">
                  <a:lumMod val="85000"/>
                  <a:shade val="100000"/>
                  <a:satMod val="115000"/>
                  <a:alpha val="20000"/>
                </a:schemeClr>
              </a:gs>
            </a:gsLst>
            <a:lin ang="162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 name="Rectangle 8"/>
          <p:cNvSpPr/>
          <p:nvPr/>
        </p:nvSpPr>
        <p:spPr>
          <a:xfrm>
            <a:off x="5042915" y="1409700"/>
            <a:ext cx="3809405" cy="4819299"/>
          </a:xfrm>
          <a:prstGeom prst="rect">
            <a:avLst/>
          </a:prstGeom>
          <a:gradFill flip="none" rotWithShape="1">
            <a:gsLst>
              <a:gs pos="0">
                <a:schemeClr val="bg1">
                  <a:lumMod val="85000"/>
                  <a:alpha val="0"/>
                </a:schemeClr>
              </a:gs>
              <a:gs pos="100000">
                <a:schemeClr val="tx1">
                  <a:alpha val="20000"/>
                </a:schemeClr>
              </a:gs>
            </a:gsLst>
            <a:lin ang="54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Rectangle 9"/>
          <p:cNvSpPr/>
          <p:nvPr/>
        </p:nvSpPr>
        <p:spPr>
          <a:xfrm>
            <a:off x="5227320" y="1536700"/>
            <a:ext cx="3472771" cy="4520620"/>
          </a:xfrm>
          <a:prstGeom prst="rect">
            <a:avLst/>
          </a:prstGeom>
          <a:solidFill>
            <a:schemeClr val="bg1"/>
          </a:solidFill>
          <a:ln w="12700">
            <a:solidFill>
              <a:schemeClr val="bg1">
                <a:lumMod val="65000"/>
              </a:schemeClr>
            </a:solid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p:txBody>
          <a:bodyPr/>
          <a:lstStyle/>
          <a:p>
            <a:r>
              <a:rPr lang="en-US" dirty="0" smtClean="0"/>
              <a:t>Web based authentication</a:t>
            </a:r>
            <a:endParaRPr lang="en-US" dirty="0"/>
          </a:p>
        </p:txBody>
      </p:sp>
      <p:sp>
        <p:nvSpPr>
          <p:cNvPr id="3" name="Text Placeholder 2"/>
          <p:cNvSpPr>
            <a:spLocks noGrp="1"/>
          </p:cNvSpPr>
          <p:nvPr>
            <p:ph type="body" sz="quarter" idx="10"/>
          </p:nvPr>
        </p:nvSpPr>
        <p:spPr>
          <a:xfrm>
            <a:off x="224851" y="1611928"/>
            <a:ext cx="4818064" cy="4227311"/>
          </a:xfrm>
        </p:spPr>
        <p:txBody>
          <a:bodyPr wrap="square">
            <a:spAutoFit/>
          </a:bodyPr>
          <a:lstStyle/>
          <a:p>
            <a:pPr marL="0" indent="0">
              <a:buNone/>
            </a:pPr>
            <a:r>
              <a:rPr lang="en-US" dirty="0" smtClean="0">
                <a:solidFill>
                  <a:schemeClr val="tx1">
                    <a:lumMod val="75000"/>
                  </a:schemeClr>
                </a:solidFill>
              </a:rPr>
              <a:t>Easily authenticate the mobile users</a:t>
            </a:r>
          </a:p>
          <a:p>
            <a:pPr marL="165100" lvl="1" indent="-165100">
              <a:lnSpc>
                <a:spcPct val="80000"/>
              </a:lnSpc>
              <a:spcBef>
                <a:spcPts val="1200"/>
              </a:spcBef>
              <a:buSzPct val="80000"/>
              <a:buFont typeface="Arial" pitchFamily="34" charset="0"/>
              <a:buChar char="•"/>
              <a:defRPr/>
            </a:pPr>
            <a:r>
              <a:rPr lang="en-US" dirty="0" smtClean="0">
                <a:solidFill>
                  <a:srgbClr val="4D4D4D"/>
                </a:solidFill>
                <a:latin typeface="+mn-lt"/>
              </a:rPr>
              <a:t>New user information provisioned on authentication server</a:t>
            </a:r>
          </a:p>
          <a:p>
            <a:pPr marL="165100" lvl="1" indent="-165100">
              <a:lnSpc>
                <a:spcPct val="80000"/>
              </a:lnSpc>
              <a:spcBef>
                <a:spcPts val="1200"/>
              </a:spcBef>
              <a:buSzPct val="80000"/>
              <a:buFont typeface="Arial" pitchFamily="34" charset="0"/>
              <a:buChar char="•"/>
              <a:defRPr/>
            </a:pPr>
            <a:r>
              <a:rPr lang="en-US" dirty="0" smtClean="0">
                <a:solidFill>
                  <a:srgbClr val="4D4D4D"/>
                </a:solidFill>
                <a:latin typeface="+mn-lt"/>
              </a:rPr>
              <a:t>Mobile user connects to the network and access any website</a:t>
            </a:r>
          </a:p>
          <a:p>
            <a:pPr marL="165100" lvl="1" indent="-165100">
              <a:lnSpc>
                <a:spcPct val="80000"/>
              </a:lnSpc>
              <a:spcBef>
                <a:spcPts val="1200"/>
              </a:spcBef>
              <a:buSzPct val="80000"/>
              <a:buFont typeface="Arial" pitchFamily="34" charset="0"/>
              <a:buChar char="•"/>
              <a:defRPr/>
            </a:pPr>
            <a:r>
              <a:rPr lang="en-US" dirty="0" smtClean="0">
                <a:solidFill>
                  <a:srgbClr val="4D4D4D"/>
                </a:solidFill>
                <a:latin typeface="+mn-lt"/>
              </a:rPr>
              <a:t>Session is redirected to network login page for user credentials</a:t>
            </a:r>
            <a:endParaRPr lang="en-US" dirty="0">
              <a:solidFill>
                <a:srgbClr val="4D4D4D"/>
              </a:solidFill>
              <a:latin typeface="+mn-lt"/>
            </a:endParaRPr>
          </a:p>
          <a:p>
            <a:pPr marL="165100" lvl="1" indent="-165100">
              <a:lnSpc>
                <a:spcPct val="80000"/>
              </a:lnSpc>
              <a:spcBef>
                <a:spcPts val="1200"/>
              </a:spcBef>
              <a:buSzPct val="80000"/>
              <a:buFont typeface="Arial" pitchFamily="34" charset="0"/>
              <a:buChar char="•"/>
              <a:defRPr/>
            </a:pPr>
            <a:r>
              <a:rPr lang="en-US" dirty="0" smtClean="0">
                <a:solidFill>
                  <a:srgbClr val="4D4D4D"/>
                </a:solidFill>
                <a:latin typeface="+mn-lt"/>
              </a:rPr>
              <a:t>Only after successful login, the user is able to access the network</a:t>
            </a:r>
            <a:endParaRPr lang="en-US" dirty="0">
              <a:solidFill>
                <a:srgbClr val="4D4D4D"/>
              </a:solidFill>
              <a:latin typeface="+mn-lt"/>
            </a:endParaRPr>
          </a:p>
          <a:p>
            <a:pPr marL="457200" lvl="1">
              <a:lnSpc>
                <a:spcPct val="80000"/>
              </a:lnSpc>
              <a:buSzPct val="80000"/>
              <a:defRPr/>
            </a:pPr>
            <a:endParaRPr lang="en-US" dirty="0" smtClean="0">
              <a:solidFill>
                <a:schemeClr val="tx1"/>
              </a:solidFill>
              <a:latin typeface="+mn-lt"/>
            </a:endParaRPr>
          </a:p>
          <a:p>
            <a:pPr marL="457200" lvl="1">
              <a:lnSpc>
                <a:spcPct val="80000"/>
              </a:lnSpc>
              <a:buSzPct val="80000"/>
              <a:defRPr/>
            </a:pPr>
            <a:r>
              <a:rPr lang="en-US" dirty="0" smtClean="0">
                <a:solidFill>
                  <a:schemeClr val="tx1"/>
                </a:solidFill>
                <a:latin typeface="+mn-lt"/>
              </a:rPr>
              <a:t>Simple &amp; intuitive</a:t>
            </a:r>
            <a:endParaRPr lang="en-US" dirty="0">
              <a:solidFill>
                <a:schemeClr val="tx1"/>
              </a:solidFill>
              <a:latin typeface="+mn-lt"/>
            </a:endParaRPr>
          </a:p>
          <a:p>
            <a:pPr marL="457200" lvl="1">
              <a:lnSpc>
                <a:spcPct val="80000"/>
              </a:lnSpc>
              <a:buSzPct val="80000"/>
              <a:defRPr/>
            </a:pPr>
            <a:r>
              <a:rPr lang="en-US" dirty="0" smtClean="0">
                <a:solidFill>
                  <a:schemeClr val="tx1"/>
                </a:solidFill>
                <a:latin typeface="+mn-lt"/>
              </a:rPr>
              <a:t>No hassle of 802.1x client</a:t>
            </a:r>
            <a:endParaRPr lang="en-US" dirty="0">
              <a:solidFill>
                <a:schemeClr val="tx1"/>
              </a:solidFill>
              <a:latin typeface="+mn-lt"/>
            </a:endParaRPr>
          </a:p>
          <a:p>
            <a:pPr marL="457200" lvl="1">
              <a:lnSpc>
                <a:spcPct val="80000"/>
              </a:lnSpc>
              <a:buSzPct val="80000"/>
              <a:defRPr/>
            </a:pPr>
            <a:r>
              <a:rPr lang="en-US" dirty="0" smtClean="0">
                <a:solidFill>
                  <a:schemeClr val="tx1"/>
                </a:solidFill>
                <a:latin typeface="+mn-lt"/>
              </a:rPr>
              <a:t>Friendly to guest users for offices, hospitality and education</a:t>
            </a:r>
            <a:endParaRPr lang="en-US" dirty="0">
              <a:solidFill>
                <a:schemeClr val="tx1"/>
              </a:solidFill>
              <a:latin typeface="+mn-lt"/>
            </a:endParaRPr>
          </a:p>
        </p:txBody>
      </p:sp>
      <p:sp>
        <p:nvSpPr>
          <p:cNvPr id="11" name="Rectangle 10"/>
          <p:cNvSpPr/>
          <p:nvPr/>
        </p:nvSpPr>
        <p:spPr>
          <a:xfrm>
            <a:off x="6653378" y="5685655"/>
            <a:ext cx="1961369" cy="276999"/>
          </a:xfrm>
          <a:prstGeom prst="rect">
            <a:avLst/>
          </a:prstGeom>
        </p:spPr>
        <p:txBody>
          <a:bodyPr wrap="none">
            <a:spAutoFit/>
          </a:bodyPr>
          <a:lstStyle/>
          <a:p>
            <a:pPr algn="r"/>
            <a:r>
              <a:rPr lang="en-US" sz="1200" dirty="0" smtClean="0">
                <a:solidFill>
                  <a:schemeClr val="tx1">
                    <a:lumMod val="75000"/>
                  </a:schemeClr>
                </a:solidFill>
              </a:rPr>
              <a:t>Web based authentication</a:t>
            </a:r>
            <a:endParaRPr lang="en-US" sz="1200" dirty="0">
              <a:solidFill>
                <a:schemeClr val="tx1">
                  <a:lumMod val="75000"/>
                </a:schemeClr>
              </a:solidFill>
            </a:endParaRPr>
          </a:p>
        </p:txBody>
      </p:sp>
      <p:pic>
        <p:nvPicPr>
          <p:cNvPr id="12" name="Picture 11"/>
          <p:cNvPicPr>
            <a:picLocks noChangeAspect="1"/>
          </p:cNvPicPr>
          <p:nvPr/>
        </p:nvPicPr>
        <p:blipFill>
          <a:blip r:embed="rId5"/>
          <a:stretch>
            <a:fillRect/>
          </a:stretch>
        </p:blipFill>
        <p:spPr>
          <a:xfrm>
            <a:off x="5384872" y="1611928"/>
            <a:ext cx="3106203" cy="1831695"/>
          </a:xfrm>
          <a:prstGeom prst="rect">
            <a:avLst/>
          </a:prstGeom>
        </p:spPr>
      </p:pic>
      <p:pic>
        <p:nvPicPr>
          <p:cNvPr id="7" name="Picture 6" descr="login for web-auth.bmp"/>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1272" y="3254793"/>
            <a:ext cx="2793343" cy="1689100"/>
          </a:xfrm>
          <a:prstGeom prst="rect">
            <a:avLst/>
          </a:prstGeom>
        </p:spPr>
      </p:pic>
      <p:pic>
        <p:nvPicPr>
          <p:cNvPr id="15" name="Picture 14" descr="login success for web-auth.bmp"/>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4872" y="4233169"/>
            <a:ext cx="1770688" cy="1070713"/>
          </a:xfrm>
          <a:prstGeom prst="rect">
            <a:avLst/>
          </a:prstGeom>
        </p:spPr>
      </p:pic>
      <p:pic>
        <p:nvPicPr>
          <p:cNvPr id="14" name="Picture 13" descr="login failure for web-auth.bmp"/>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5000" y="4677193"/>
            <a:ext cx="1480675" cy="895346"/>
          </a:xfrm>
          <a:prstGeom prst="rect">
            <a:avLst/>
          </a:prstGeom>
        </p:spPr>
      </p:pic>
    </p:spTree>
    <p:extLst>
      <p:ext uri="{BB962C8B-B14F-4D97-AF65-F5344CB8AC3E}">
        <p14:creationId xmlns:p14="http://schemas.microsoft.com/office/powerpoint/2010/main" val="169179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73"/>
          <p:cNvGrpSpPr/>
          <p:nvPr/>
        </p:nvGrpSpPr>
        <p:grpSpPr>
          <a:xfrm>
            <a:off x="0" y="1364566"/>
            <a:ext cx="9145588" cy="5220874"/>
            <a:chOff x="0" y="1577975"/>
            <a:chExt cx="9145588" cy="4710681"/>
          </a:xfrm>
        </p:grpSpPr>
        <p:sp>
          <p:nvSpPr>
            <p:cNvPr id="12" name="Rectangle 29"/>
            <p:cNvSpPr>
              <a:spLocks noChangeArrowheads="1"/>
            </p:cNvSpPr>
            <p:nvPr/>
          </p:nvSpPr>
          <p:spPr bwMode="auto">
            <a:xfrm>
              <a:off x="0" y="6165549"/>
              <a:ext cx="9144000" cy="123107"/>
            </a:xfrm>
            <a:prstGeom prst="rect">
              <a:avLst/>
            </a:prstGeom>
            <a:gradFill rotWithShape="1">
              <a:gsLst>
                <a:gs pos="0">
                  <a:srgbClr val="000000">
                    <a:alpha val="65000"/>
                  </a:srgbClr>
                </a:gs>
                <a:gs pos="100000">
                  <a:srgbClr val="000000">
                    <a:alpha val="0"/>
                  </a:srgbClr>
                </a:gs>
              </a:gsLst>
              <a:path path="shape">
                <a:fillToRect l="50000" t="50000" r="50000" b="50000"/>
              </a:path>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3" name="Rectangle 60"/>
            <p:cNvSpPr>
              <a:spLocks noChangeArrowheads="1"/>
            </p:cNvSpPr>
            <p:nvPr/>
          </p:nvSpPr>
          <p:spPr bwMode="auto">
            <a:xfrm>
              <a:off x="0" y="1583508"/>
              <a:ext cx="9145588" cy="4629635"/>
            </a:xfrm>
            <a:prstGeom prst="rect">
              <a:avLst/>
            </a:prstGeom>
            <a:solidFill>
              <a:schemeClr val="bg2">
                <a:lumMod val="75000"/>
              </a:schemeClr>
            </a:soli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4" name="Rectangle 60"/>
            <p:cNvSpPr>
              <a:spLocks noChangeArrowheads="1"/>
            </p:cNvSpPr>
            <p:nvPr/>
          </p:nvSpPr>
          <p:spPr bwMode="auto">
            <a:xfrm>
              <a:off x="0" y="1584891"/>
              <a:ext cx="9144000" cy="4629636"/>
            </a:xfrm>
            <a:prstGeom prst="rect">
              <a:avLst/>
            </a:prstGeom>
            <a:gradFill rotWithShape="1">
              <a:gsLst>
                <a:gs pos="0">
                  <a:schemeClr val="bg1">
                    <a:alpha val="77000"/>
                  </a:schemeClr>
                </a:gs>
                <a:gs pos="50000">
                  <a:srgbClr val="D1D1D5"/>
                </a:gs>
                <a:gs pos="100000">
                  <a:schemeClr val="bg1">
                    <a:alpha val="69000"/>
                  </a:scheme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236538" marR="0" lvl="1" indent="-236538" fontAlgn="base">
                <a:lnSpc>
                  <a:spcPct val="80000"/>
                </a:lnSpc>
                <a:spcBef>
                  <a:spcPts val="840"/>
                </a:spcBef>
                <a:spcAft>
                  <a:spcPct val="0"/>
                </a:spcAft>
                <a:buClr>
                  <a:schemeClr val="accent1"/>
                </a:buClr>
                <a:buSzTx/>
                <a:buFont typeface="Wingdings" pitchFamily="2" charset="2"/>
                <a:buChar char="§"/>
                <a:tabLst/>
              </a:pPr>
              <a:endParaRPr lang="en-US" smtClean="0"/>
            </a:p>
          </p:txBody>
        </p:sp>
        <p:sp>
          <p:nvSpPr>
            <p:cNvPr id="15" name="Line 32"/>
            <p:cNvSpPr>
              <a:spLocks noChangeShapeType="1"/>
            </p:cNvSpPr>
            <p:nvPr/>
          </p:nvSpPr>
          <p:spPr bwMode="auto">
            <a:xfrm>
              <a:off x="0" y="1577975"/>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sp>
          <p:nvSpPr>
            <p:cNvPr id="16" name="Line 33"/>
            <p:cNvSpPr>
              <a:spLocks noChangeShapeType="1"/>
            </p:cNvSpPr>
            <p:nvPr/>
          </p:nvSpPr>
          <p:spPr bwMode="auto">
            <a:xfrm>
              <a:off x="0" y="6207610"/>
              <a:ext cx="9144000" cy="0"/>
            </a:xfrm>
            <a:prstGeom prst="line">
              <a:avLst/>
            </a:prstGeom>
            <a:noFill/>
            <a:ln w="1905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grpSp>
      <p:sp>
        <p:nvSpPr>
          <p:cNvPr id="17" name="Rectangle 2"/>
          <p:cNvSpPr>
            <a:spLocks noChangeArrowheads="1"/>
          </p:cNvSpPr>
          <p:nvPr/>
        </p:nvSpPr>
        <p:spPr bwMode="auto">
          <a:xfrm rot="-5400000">
            <a:off x="3098989" y="-1600013"/>
            <a:ext cx="2946024" cy="9144002"/>
          </a:xfrm>
          <a:prstGeom prst="rect">
            <a:avLst/>
          </a:prstGeom>
          <a:gradFill flip="none" rotWithShape="1">
            <a:gsLst>
              <a:gs pos="0">
                <a:schemeClr val="bg1"/>
              </a:gs>
              <a:gs pos="100000">
                <a:srgbClr val="0183B7">
                  <a:alpha val="0"/>
                </a:srgbClr>
              </a:gs>
            </a:gsLst>
            <a:lin ang="108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solidFill>
                <a:prstClr val="black"/>
              </a:solidFill>
            </a:endParaRPr>
          </a:p>
        </p:txBody>
      </p:sp>
      <p:sp>
        <p:nvSpPr>
          <p:cNvPr id="44034" name="Title 1"/>
          <p:cNvSpPr>
            <a:spLocks noGrp="1"/>
          </p:cNvSpPr>
          <p:nvPr>
            <p:ph type="title"/>
          </p:nvPr>
        </p:nvSpPr>
        <p:spPr>
          <a:xfrm>
            <a:off x="793751" y="304800"/>
            <a:ext cx="7435849" cy="838200"/>
          </a:xfrm>
        </p:spPr>
        <p:txBody>
          <a:bodyPr/>
          <a:lstStyle/>
          <a:p>
            <a:r>
              <a:rPr lang="en-US" smtClean="0"/>
              <a:t>Next-Generation Internet</a:t>
            </a:r>
          </a:p>
        </p:txBody>
      </p:sp>
      <p:sp>
        <p:nvSpPr>
          <p:cNvPr id="49" name="Rectangle 2"/>
          <p:cNvSpPr>
            <a:spLocks noChangeArrowheads="1"/>
          </p:cNvSpPr>
          <p:nvPr/>
        </p:nvSpPr>
        <p:spPr bwMode="auto">
          <a:xfrm rot="-5400000">
            <a:off x="3543626" y="901373"/>
            <a:ext cx="2056748" cy="9144002"/>
          </a:xfrm>
          <a:prstGeom prst="rect">
            <a:avLst/>
          </a:prstGeom>
          <a:gradFill flip="none" rotWithShape="1">
            <a:gsLst>
              <a:gs pos="0">
                <a:schemeClr val="bg1"/>
              </a:gs>
              <a:gs pos="100000">
                <a:srgbClr val="0183B7">
                  <a:alpha val="0"/>
                </a:srgbClr>
              </a:gs>
            </a:gsLst>
            <a:lin ang="108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sz="1600">
              <a:solidFill>
                <a:prstClr val="black"/>
              </a:solidFill>
            </a:endParaRPr>
          </a:p>
        </p:txBody>
      </p:sp>
      <p:grpSp>
        <p:nvGrpSpPr>
          <p:cNvPr id="19" name="Group 7"/>
          <p:cNvGrpSpPr>
            <a:grpSpLocks/>
          </p:cNvGrpSpPr>
          <p:nvPr/>
        </p:nvGrpSpPr>
        <p:grpSpPr bwMode="auto">
          <a:xfrm>
            <a:off x="511360" y="5232349"/>
            <a:ext cx="927413" cy="927414"/>
            <a:chOff x="2338" y="1816"/>
            <a:chExt cx="664" cy="664"/>
          </a:xfrm>
        </p:grpSpPr>
        <p:sp>
          <p:nvSpPr>
            <p:cNvPr id="20" name="Oval 8"/>
            <p:cNvSpPr>
              <a:spLocks noChangeArrowheads="1"/>
            </p:cNvSpPr>
            <p:nvPr/>
          </p:nvSpPr>
          <p:spPr bwMode="auto">
            <a:xfrm>
              <a:off x="2338" y="1816"/>
              <a:ext cx="664" cy="664"/>
            </a:xfrm>
            <a:prstGeom prst="ellipse">
              <a:avLst/>
            </a:prstGeom>
            <a:gradFill rotWithShape="1">
              <a:gsLst>
                <a:gs pos="0">
                  <a:srgbClr val="FFFFFF">
                    <a:alpha val="68999"/>
                  </a:srgbClr>
                </a:gs>
                <a:gs pos="100000">
                  <a:srgbClr val="000000">
                    <a:alpha val="0"/>
                  </a:srgbClr>
                </a:gs>
              </a:gsLst>
              <a:lin ang="5400000" scaled="1"/>
            </a:gradFill>
            <a:ln w="9525" algn="ctr">
              <a:noFill/>
              <a:round/>
              <a:headEnd/>
              <a:tailEnd/>
            </a:ln>
          </p:spPr>
          <p:txBody>
            <a:bodyPr wrap="none" lIns="73025" tIns="36511" rIns="73025" bIns="36511" anchor="ctr"/>
            <a:lstStyle/>
            <a:p>
              <a:endParaRPr lang="en-US"/>
            </a:p>
          </p:txBody>
        </p:sp>
        <p:sp>
          <p:nvSpPr>
            <p:cNvPr id="21" name="Oval 9"/>
            <p:cNvSpPr>
              <a:spLocks noChangeArrowheads="1"/>
            </p:cNvSpPr>
            <p:nvPr/>
          </p:nvSpPr>
          <p:spPr bwMode="auto">
            <a:xfrm>
              <a:off x="2367" y="1845"/>
              <a:ext cx="606" cy="606"/>
            </a:xfrm>
            <a:prstGeom prst="ellipse">
              <a:avLst/>
            </a:prstGeom>
            <a:gradFill rotWithShape="1">
              <a:gsLst>
                <a:gs pos="0">
                  <a:srgbClr val="47B0D5">
                    <a:alpha val="75000"/>
                  </a:srgbClr>
                </a:gs>
                <a:gs pos="100000">
                  <a:srgbClr val="215163">
                    <a:alpha val="75000"/>
                  </a:srgbClr>
                </a:gs>
              </a:gsLst>
              <a:lin ang="5400000" scaled="1"/>
            </a:gradFill>
            <a:ln w="25400" algn="ctr">
              <a:solidFill>
                <a:srgbClr val="8E8E95"/>
              </a:solidFill>
              <a:round/>
              <a:headEnd/>
              <a:tailEnd/>
            </a:ln>
          </p:spPr>
          <p:txBody>
            <a:bodyPr lIns="82124" tIns="41061" rIns="82124" bIns="41061" anchor="ctr">
              <a:spAutoFit/>
            </a:bodyPr>
            <a:lstStyle/>
            <a:p>
              <a:endParaRPr lang="en-US"/>
            </a:p>
          </p:txBody>
        </p:sp>
        <p:sp>
          <p:nvSpPr>
            <p:cNvPr id="22" name="Oval 10"/>
            <p:cNvSpPr>
              <a:spLocks noChangeArrowheads="1"/>
            </p:cNvSpPr>
            <p:nvPr/>
          </p:nvSpPr>
          <p:spPr bwMode="auto">
            <a:xfrm rot="10800000">
              <a:off x="2390" y="1868"/>
              <a:ext cx="560" cy="560"/>
            </a:xfrm>
            <a:prstGeom prst="ellipse">
              <a:avLst/>
            </a:prstGeom>
            <a:gradFill rotWithShape="1">
              <a:gsLst>
                <a:gs pos="0">
                  <a:schemeClr val="bg2">
                    <a:alpha val="35001"/>
                  </a:schemeClr>
                </a:gs>
                <a:gs pos="100000">
                  <a:schemeClr val="bg1">
                    <a:alpha val="0"/>
                  </a:schemeClr>
                </a:gs>
              </a:gsLst>
              <a:lin ang="5400000" scaled="1"/>
            </a:gradFill>
            <a:ln w="9525" algn="ctr">
              <a:noFill/>
              <a:round/>
              <a:headEnd/>
              <a:tailEnd/>
            </a:ln>
          </p:spPr>
          <p:txBody>
            <a:bodyPr rot="10800000" wrap="none" lIns="73025" tIns="36511" rIns="73025" bIns="36511" anchor="ctr"/>
            <a:lstStyle/>
            <a:p>
              <a:endParaRPr lang="en-US"/>
            </a:p>
          </p:txBody>
        </p:sp>
      </p:grpSp>
      <p:grpSp>
        <p:nvGrpSpPr>
          <p:cNvPr id="23" name="Group 7"/>
          <p:cNvGrpSpPr>
            <a:grpSpLocks/>
          </p:cNvGrpSpPr>
          <p:nvPr/>
        </p:nvGrpSpPr>
        <p:grpSpPr bwMode="auto">
          <a:xfrm>
            <a:off x="1950133" y="5232349"/>
            <a:ext cx="927413" cy="927414"/>
            <a:chOff x="2338" y="1816"/>
            <a:chExt cx="664" cy="664"/>
          </a:xfrm>
        </p:grpSpPr>
        <p:sp>
          <p:nvSpPr>
            <p:cNvPr id="24" name="Oval 8"/>
            <p:cNvSpPr>
              <a:spLocks noChangeArrowheads="1"/>
            </p:cNvSpPr>
            <p:nvPr/>
          </p:nvSpPr>
          <p:spPr bwMode="auto">
            <a:xfrm>
              <a:off x="2338" y="1816"/>
              <a:ext cx="664" cy="664"/>
            </a:xfrm>
            <a:prstGeom prst="ellipse">
              <a:avLst/>
            </a:prstGeom>
            <a:gradFill rotWithShape="1">
              <a:gsLst>
                <a:gs pos="0">
                  <a:srgbClr val="FFFFFF">
                    <a:alpha val="68999"/>
                  </a:srgbClr>
                </a:gs>
                <a:gs pos="100000">
                  <a:srgbClr val="000000">
                    <a:alpha val="0"/>
                  </a:srgbClr>
                </a:gs>
              </a:gsLst>
              <a:lin ang="5400000" scaled="1"/>
            </a:gradFill>
            <a:ln w="9525" algn="ctr">
              <a:noFill/>
              <a:round/>
              <a:headEnd/>
              <a:tailEnd/>
            </a:ln>
          </p:spPr>
          <p:txBody>
            <a:bodyPr wrap="none" lIns="73025" tIns="36511" rIns="73025" bIns="36511" anchor="ctr"/>
            <a:lstStyle/>
            <a:p>
              <a:endParaRPr lang="en-US"/>
            </a:p>
          </p:txBody>
        </p:sp>
        <p:sp>
          <p:nvSpPr>
            <p:cNvPr id="25" name="Oval 9"/>
            <p:cNvSpPr>
              <a:spLocks noChangeArrowheads="1"/>
            </p:cNvSpPr>
            <p:nvPr/>
          </p:nvSpPr>
          <p:spPr bwMode="auto">
            <a:xfrm>
              <a:off x="2367" y="1845"/>
              <a:ext cx="606" cy="606"/>
            </a:xfrm>
            <a:prstGeom prst="ellipse">
              <a:avLst/>
            </a:prstGeom>
            <a:gradFill rotWithShape="1">
              <a:gsLst>
                <a:gs pos="0">
                  <a:srgbClr val="47B0D5">
                    <a:alpha val="75000"/>
                  </a:srgbClr>
                </a:gs>
                <a:gs pos="100000">
                  <a:srgbClr val="215163">
                    <a:alpha val="75000"/>
                  </a:srgbClr>
                </a:gs>
              </a:gsLst>
              <a:lin ang="5400000" scaled="1"/>
            </a:gradFill>
            <a:ln w="25400" algn="ctr">
              <a:solidFill>
                <a:srgbClr val="8E8E95"/>
              </a:solidFill>
              <a:round/>
              <a:headEnd/>
              <a:tailEnd/>
            </a:ln>
          </p:spPr>
          <p:txBody>
            <a:bodyPr lIns="82124" tIns="41061" rIns="82124" bIns="41061" anchor="ctr">
              <a:spAutoFit/>
            </a:bodyPr>
            <a:lstStyle/>
            <a:p>
              <a:endParaRPr lang="en-US"/>
            </a:p>
          </p:txBody>
        </p:sp>
        <p:sp>
          <p:nvSpPr>
            <p:cNvPr id="26" name="Oval 10"/>
            <p:cNvSpPr>
              <a:spLocks noChangeArrowheads="1"/>
            </p:cNvSpPr>
            <p:nvPr/>
          </p:nvSpPr>
          <p:spPr bwMode="auto">
            <a:xfrm rot="10800000">
              <a:off x="2390" y="1868"/>
              <a:ext cx="560" cy="560"/>
            </a:xfrm>
            <a:prstGeom prst="ellipse">
              <a:avLst/>
            </a:prstGeom>
            <a:gradFill rotWithShape="1">
              <a:gsLst>
                <a:gs pos="0">
                  <a:schemeClr val="bg2">
                    <a:alpha val="35001"/>
                  </a:schemeClr>
                </a:gs>
                <a:gs pos="100000">
                  <a:schemeClr val="bg1">
                    <a:alpha val="0"/>
                  </a:schemeClr>
                </a:gs>
              </a:gsLst>
              <a:lin ang="5400000" scaled="1"/>
            </a:gradFill>
            <a:ln w="9525" algn="ctr">
              <a:noFill/>
              <a:round/>
              <a:headEnd/>
              <a:tailEnd/>
            </a:ln>
          </p:spPr>
          <p:txBody>
            <a:bodyPr rot="10800000" wrap="none" lIns="73025" tIns="36511" rIns="73025" bIns="36511" anchor="ctr"/>
            <a:lstStyle/>
            <a:p>
              <a:endParaRPr lang="en-US"/>
            </a:p>
          </p:txBody>
        </p:sp>
      </p:grpSp>
      <p:grpSp>
        <p:nvGrpSpPr>
          <p:cNvPr id="27" name="Group 7"/>
          <p:cNvGrpSpPr>
            <a:grpSpLocks/>
          </p:cNvGrpSpPr>
          <p:nvPr/>
        </p:nvGrpSpPr>
        <p:grpSpPr bwMode="auto">
          <a:xfrm>
            <a:off x="3388906" y="5232349"/>
            <a:ext cx="927413" cy="927414"/>
            <a:chOff x="2338" y="1816"/>
            <a:chExt cx="664" cy="664"/>
          </a:xfrm>
        </p:grpSpPr>
        <p:sp>
          <p:nvSpPr>
            <p:cNvPr id="28" name="Oval 8"/>
            <p:cNvSpPr>
              <a:spLocks noChangeArrowheads="1"/>
            </p:cNvSpPr>
            <p:nvPr/>
          </p:nvSpPr>
          <p:spPr bwMode="auto">
            <a:xfrm>
              <a:off x="2338" y="1816"/>
              <a:ext cx="664" cy="664"/>
            </a:xfrm>
            <a:prstGeom prst="ellipse">
              <a:avLst/>
            </a:prstGeom>
            <a:gradFill rotWithShape="1">
              <a:gsLst>
                <a:gs pos="0">
                  <a:srgbClr val="FFFFFF">
                    <a:alpha val="68999"/>
                  </a:srgbClr>
                </a:gs>
                <a:gs pos="100000">
                  <a:srgbClr val="000000">
                    <a:alpha val="0"/>
                  </a:srgbClr>
                </a:gs>
              </a:gsLst>
              <a:lin ang="5400000" scaled="1"/>
            </a:gradFill>
            <a:ln w="9525" algn="ctr">
              <a:noFill/>
              <a:round/>
              <a:headEnd/>
              <a:tailEnd/>
            </a:ln>
          </p:spPr>
          <p:txBody>
            <a:bodyPr wrap="none" lIns="73025" tIns="36511" rIns="73025" bIns="36511" anchor="ctr"/>
            <a:lstStyle/>
            <a:p>
              <a:endParaRPr lang="en-US"/>
            </a:p>
          </p:txBody>
        </p:sp>
        <p:sp>
          <p:nvSpPr>
            <p:cNvPr id="29" name="Oval 9"/>
            <p:cNvSpPr>
              <a:spLocks noChangeArrowheads="1"/>
            </p:cNvSpPr>
            <p:nvPr/>
          </p:nvSpPr>
          <p:spPr bwMode="auto">
            <a:xfrm>
              <a:off x="2367" y="1845"/>
              <a:ext cx="606" cy="606"/>
            </a:xfrm>
            <a:prstGeom prst="ellipse">
              <a:avLst/>
            </a:prstGeom>
            <a:gradFill rotWithShape="1">
              <a:gsLst>
                <a:gs pos="0">
                  <a:srgbClr val="47B0D5">
                    <a:alpha val="75000"/>
                  </a:srgbClr>
                </a:gs>
                <a:gs pos="100000">
                  <a:srgbClr val="215163">
                    <a:alpha val="75000"/>
                  </a:srgbClr>
                </a:gs>
              </a:gsLst>
              <a:lin ang="5400000" scaled="1"/>
            </a:gradFill>
            <a:ln w="25400" algn="ctr">
              <a:solidFill>
                <a:srgbClr val="8E8E95"/>
              </a:solidFill>
              <a:round/>
              <a:headEnd/>
              <a:tailEnd/>
            </a:ln>
          </p:spPr>
          <p:txBody>
            <a:bodyPr lIns="82124" tIns="41061" rIns="82124" bIns="41061" anchor="ctr">
              <a:spAutoFit/>
            </a:bodyPr>
            <a:lstStyle/>
            <a:p>
              <a:endParaRPr lang="en-US"/>
            </a:p>
          </p:txBody>
        </p:sp>
        <p:sp>
          <p:nvSpPr>
            <p:cNvPr id="30" name="Oval 10"/>
            <p:cNvSpPr>
              <a:spLocks noChangeArrowheads="1"/>
            </p:cNvSpPr>
            <p:nvPr/>
          </p:nvSpPr>
          <p:spPr bwMode="auto">
            <a:xfrm rot="10800000">
              <a:off x="2390" y="1868"/>
              <a:ext cx="560" cy="560"/>
            </a:xfrm>
            <a:prstGeom prst="ellipse">
              <a:avLst/>
            </a:prstGeom>
            <a:gradFill rotWithShape="1">
              <a:gsLst>
                <a:gs pos="0">
                  <a:schemeClr val="bg2">
                    <a:alpha val="35001"/>
                  </a:schemeClr>
                </a:gs>
                <a:gs pos="100000">
                  <a:schemeClr val="bg1">
                    <a:alpha val="0"/>
                  </a:schemeClr>
                </a:gs>
              </a:gsLst>
              <a:lin ang="5400000" scaled="1"/>
            </a:gradFill>
            <a:ln w="9525" algn="ctr">
              <a:noFill/>
              <a:round/>
              <a:headEnd/>
              <a:tailEnd/>
            </a:ln>
          </p:spPr>
          <p:txBody>
            <a:bodyPr rot="10800000" wrap="none" lIns="73025" tIns="36511" rIns="73025" bIns="36511" anchor="ctr"/>
            <a:lstStyle/>
            <a:p>
              <a:endParaRPr lang="en-US"/>
            </a:p>
          </p:txBody>
        </p:sp>
      </p:grpSp>
      <p:grpSp>
        <p:nvGrpSpPr>
          <p:cNvPr id="31" name="Group 7"/>
          <p:cNvGrpSpPr>
            <a:grpSpLocks/>
          </p:cNvGrpSpPr>
          <p:nvPr/>
        </p:nvGrpSpPr>
        <p:grpSpPr bwMode="auto">
          <a:xfrm>
            <a:off x="4827679" y="5232349"/>
            <a:ext cx="927413" cy="927414"/>
            <a:chOff x="2338" y="1816"/>
            <a:chExt cx="664" cy="664"/>
          </a:xfrm>
        </p:grpSpPr>
        <p:sp>
          <p:nvSpPr>
            <p:cNvPr id="32" name="Oval 8"/>
            <p:cNvSpPr>
              <a:spLocks noChangeArrowheads="1"/>
            </p:cNvSpPr>
            <p:nvPr/>
          </p:nvSpPr>
          <p:spPr bwMode="auto">
            <a:xfrm>
              <a:off x="2338" y="1816"/>
              <a:ext cx="664" cy="664"/>
            </a:xfrm>
            <a:prstGeom prst="ellipse">
              <a:avLst/>
            </a:prstGeom>
            <a:gradFill rotWithShape="1">
              <a:gsLst>
                <a:gs pos="0">
                  <a:srgbClr val="FFFFFF">
                    <a:alpha val="68999"/>
                  </a:srgbClr>
                </a:gs>
                <a:gs pos="100000">
                  <a:srgbClr val="000000">
                    <a:alpha val="0"/>
                  </a:srgbClr>
                </a:gs>
              </a:gsLst>
              <a:lin ang="5400000" scaled="1"/>
            </a:gradFill>
            <a:ln w="9525" algn="ctr">
              <a:noFill/>
              <a:round/>
              <a:headEnd/>
              <a:tailEnd/>
            </a:ln>
          </p:spPr>
          <p:txBody>
            <a:bodyPr wrap="none" lIns="73025" tIns="36511" rIns="73025" bIns="36511" anchor="ctr"/>
            <a:lstStyle/>
            <a:p>
              <a:endParaRPr lang="en-US"/>
            </a:p>
          </p:txBody>
        </p:sp>
        <p:sp>
          <p:nvSpPr>
            <p:cNvPr id="33" name="Oval 9"/>
            <p:cNvSpPr>
              <a:spLocks noChangeArrowheads="1"/>
            </p:cNvSpPr>
            <p:nvPr/>
          </p:nvSpPr>
          <p:spPr bwMode="auto">
            <a:xfrm>
              <a:off x="2367" y="1845"/>
              <a:ext cx="606" cy="606"/>
            </a:xfrm>
            <a:prstGeom prst="ellipse">
              <a:avLst/>
            </a:prstGeom>
            <a:gradFill rotWithShape="1">
              <a:gsLst>
                <a:gs pos="0">
                  <a:srgbClr val="47B0D5">
                    <a:alpha val="75000"/>
                  </a:srgbClr>
                </a:gs>
                <a:gs pos="100000">
                  <a:srgbClr val="215163">
                    <a:alpha val="75000"/>
                  </a:srgbClr>
                </a:gs>
              </a:gsLst>
              <a:lin ang="5400000" scaled="1"/>
            </a:gradFill>
            <a:ln w="25400" algn="ctr">
              <a:solidFill>
                <a:srgbClr val="8E8E95"/>
              </a:solidFill>
              <a:round/>
              <a:headEnd/>
              <a:tailEnd/>
            </a:ln>
          </p:spPr>
          <p:txBody>
            <a:bodyPr lIns="82124" tIns="41061" rIns="82124" bIns="41061" anchor="ctr">
              <a:spAutoFit/>
            </a:bodyPr>
            <a:lstStyle/>
            <a:p>
              <a:endParaRPr lang="en-US"/>
            </a:p>
          </p:txBody>
        </p:sp>
        <p:sp>
          <p:nvSpPr>
            <p:cNvPr id="34" name="Oval 10"/>
            <p:cNvSpPr>
              <a:spLocks noChangeArrowheads="1"/>
            </p:cNvSpPr>
            <p:nvPr/>
          </p:nvSpPr>
          <p:spPr bwMode="auto">
            <a:xfrm rot="10800000">
              <a:off x="2390" y="1868"/>
              <a:ext cx="560" cy="560"/>
            </a:xfrm>
            <a:prstGeom prst="ellipse">
              <a:avLst/>
            </a:prstGeom>
            <a:gradFill rotWithShape="1">
              <a:gsLst>
                <a:gs pos="0">
                  <a:schemeClr val="bg2">
                    <a:alpha val="35001"/>
                  </a:schemeClr>
                </a:gs>
                <a:gs pos="100000">
                  <a:schemeClr val="bg1">
                    <a:alpha val="0"/>
                  </a:schemeClr>
                </a:gs>
              </a:gsLst>
              <a:lin ang="5400000" scaled="1"/>
            </a:gradFill>
            <a:ln w="9525" algn="ctr">
              <a:noFill/>
              <a:round/>
              <a:headEnd/>
              <a:tailEnd/>
            </a:ln>
          </p:spPr>
          <p:txBody>
            <a:bodyPr rot="10800000" wrap="none" lIns="73025" tIns="36511" rIns="73025" bIns="36511" anchor="ctr"/>
            <a:lstStyle/>
            <a:p>
              <a:endParaRPr lang="en-US"/>
            </a:p>
          </p:txBody>
        </p:sp>
      </p:grpSp>
      <p:grpSp>
        <p:nvGrpSpPr>
          <p:cNvPr id="35" name="Group 7"/>
          <p:cNvGrpSpPr>
            <a:grpSpLocks/>
          </p:cNvGrpSpPr>
          <p:nvPr/>
        </p:nvGrpSpPr>
        <p:grpSpPr bwMode="auto">
          <a:xfrm>
            <a:off x="6266452" y="5232349"/>
            <a:ext cx="927413" cy="927414"/>
            <a:chOff x="2338" y="1816"/>
            <a:chExt cx="664" cy="664"/>
          </a:xfrm>
        </p:grpSpPr>
        <p:sp>
          <p:nvSpPr>
            <p:cNvPr id="36" name="Oval 8"/>
            <p:cNvSpPr>
              <a:spLocks noChangeArrowheads="1"/>
            </p:cNvSpPr>
            <p:nvPr/>
          </p:nvSpPr>
          <p:spPr bwMode="auto">
            <a:xfrm>
              <a:off x="2338" y="1816"/>
              <a:ext cx="664" cy="664"/>
            </a:xfrm>
            <a:prstGeom prst="ellipse">
              <a:avLst/>
            </a:prstGeom>
            <a:gradFill rotWithShape="1">
              <a:gsLst>
                <a:gs pos="0">
                  <a:srgbClr val="FFFFFF">
                    <a:alpha val="68999"/>
                  </a:srgbClr>
                </a:gs>
                <a:gs pos="100000">
                  <a:srgbClr val="000000">
                    <a:alpha val="0"/>
                  </a:srgbClr>
                </a:gs>
              </a:gsLst>
              <a:lin ang="5400000" scaled="1"/>
            </a:gradFill>
            <a:ln w="9525" algn="ctr">
              <a:noFill/>
              <a:round/>
              <a:headEnd/>
              <a:tailEnd/>
            </a:ln>
          </p:spPr>
          <p:txBody>
            <a:bodyPr wrap="none" lIns="73025" tIns="36511" rIns="73025" bIns="36511" anchor="ctr"/>
            <a:lstStyle/>
            <a:p>
              <a:endParaRPr lang="en-US"/>
            </a:p>
          </p:txBody>
        </p:sp>
        <p:sp>
          <p:nvSpPr>
            <p:cNvPr id="37" name="Oval 9"/>
            <p:cNvSpPr>
              <a:spLocks noChangeArrowheads="1"/>
            </p:cNvSpPr>
            <p:nvPr/>
          </p:nvSpPr>
          <p:spPr bwMode="auto">
            <a:xfrm>
              <a:off x="2367" y="1845"/>
              <a:ext cx="606" cy="606"/>
            </a:xfrm>
            <a:prstGeom prst="ellipse">
              <a:avLst/>
            </a:prstGeom>
            <a:gradFill rotWithShape="1">
              <a:gsLst>
                <a:gs pos="0">
                  <a:srgbClr val="47B0D5">
                    <a:alpha val="75000"/>
                  </a:srgbClr>
                </a:gs>
                <a:gs pos="100000">
                  <a:srgbClr val="215163">
                    <a:alpha val="75000"/>
                  </a:srgbClr>
                </a:gs>
              </a:gsLst>
              <a:lin ang="5400000" scaled="1"/>
            </a:gradFill>
            <a:ln w="25400" algn="ctr">
              <a:solidFill>
                <a:srgbClr val="8E8E95"/>
              </a:solidFill>
              <a:round/>
              <a:headEnd/>
              <a:tailEnd/>
            </a:ln>
          </p:spPr>
          <p:txBody>
            <a:bodyPr lIns="82124" tIns="41061" rIns="82124" bIns="41061" anchor="ctr">
              <a:spAutoFit/>
            </a:bodyPr>
            <a:lstStyle/>
            <a:p>
              <a:endParaRPr lang="en-US"/>
            </a:p>
          </p:txBody>
        </p:sp>
        <p:sp>
          <p:nvSpPr>
            <p:cNvPr id="38" name="Oval 10"/>
            <p:cNvSpPr>
              <a:spLocks noChangeArrowheads="1"/>
            </p:cNvSpPr>
            <p:nvPr/>
          </p:nvSpPr>
          <p:spPr bwMode="auto">
            <a:xfrm rot="10800000">
              <a:off x="2390" y="1868"/>
              <a:ext cx="560" cy="560"/>
            </a:xfrm>
            <a:prstGeom prst="ellipse">
              <a:avLst/>
            </a:prstGeom>
            <a:gradFill rotWithShape="1">
              <a:gsLst>
                <a:gs pos="0">
                  <a:schemeClr val="bg2">
                    <a:alpha val="35001"/>
                  </a:schemeClr>
                </a:gs>
                <a:gs pos="100000">
                  <a:schemeClr val="bg1">
                    <a:alpha val="0"/>
                  </a:schemeClr>
                </a:gs>
              </a:gsLst>
              <a:lin ang="5400000" scaled="1"/>
            </a:gradFill>
            <a:ln w="9525" algn="ctr">
              <a:noFill/>
              <a:round/>
              <a:headEnd/>
              <a:tailEnd/>
            </a:ln>
          </p:spPr>
          <p:txBody>
            <a:bodyPr rot="10800000" wrap="none" lIns="73025" tIns="36511" rIns="73025" bIns="36511" anchor="ctr"/>
            <a:lstStyle/>
            <a:p>
              <a:endParaRPr lang="en-US"/>
            </a:p>
          </p:txBody>
        </p:sp>
      </p:grpSp>
      <p:grpSp>
        <p:nvGrpSpPr>
          <p:cNvPr id="39" name="Group 7"/>
          <p:cNvGrpSpPr>
            <a:grpSpLocks/>
          </p:cNvGrpSpPr>
          <p:nvPr/>
        </p:nvGrpSpPr>
        <p:grpSpPr bwMode="auto">
          <a:xfrm>
            <a:off x="7705225" y="5232349"/>
            <a:ext cx="927413" cy="927414"/>
            <a:chOff x="2338" y="1816"/>
            <a:chExt cx="664" cy="664"/>
          </a:xfrm>
        </p:grpSpPr>
        <p:sp>
          <p:nvSpPr>
            <p:cNvPr id="40" name="Oval 8"/>
            <p:cNvSpPr>
              <a:spLocks noChangeArrowheads="1"/>
            </p:cNvSpPr>
            <p:nvPr/>
          </p:nvSpPr>
          <p:spPr bwMode="auto">
            <a:xfrm>
              <a:off x="2338" y="1816"/>
              <a:ext cx="664" cy="664"/>
            </a:xfrm>
            <a:prstGeom prst="ellipse">
              <a:avLst/>
            </a:prstGeom>
            <a:gradFill rotWithShape="1">
              <a:gsLst>
                <a:gs pos="0">
                  <a:srgbClr val="FFFFFF">
                    <a:alpha val="68999"/>
                  </a:srgbClr>
                </a:gs>
                <a:gs pos="100000">
                  <a:srgbClr val="000000">
                    <a:alpha val="0"/>
                  </a:srgbClr>
                </a:gs>
              </a:gsLst>
              <a:lin ang="5400000" scaled="1"/>
            </a:gradFill>
            <a:ln w="9525" algn="ctr">
              <a:noFill/>
              <a:round/>
              <a:headEnd/>
              <a:tailEnd/>
            </a:ln>
          </p:spPr>
          <p:txBody>
            <a:bodyPr wrap="none" lIns="73025" tIns="36511" rIns="73025" bIns="36511" anchor="ctr"/>
            <a:lstStyle/>
            <a:p>
              <a:endParaRPr lang="en-US"/>
            </a:p>
          </p:txBody>
        </p:sp>
        <p:sp>
          <p:nvSpPr>
            <p:cNvPr id="41" name="Oval 9"/>
            <p:cNvSpPr>
              <a:spLocks noChangeArrowheads="1"/>
            </p:cNvSpPr>
            <p:nvPr/>
          </p:nvSpPr>
          <p:spPr bwMode="auto">
            <a:xfrm>
              <a:off x="2367" y="1845"/>
              <a:ext cx="606" cy="606"/>
            </a:xfrm>
            <a:prstGeom prst="ellipse">
              <a:avLst/>
            </a:prstGeom>
            <a:gradFill rotWithShape="1">
              <a:gsLst>
                <a:gs pos="0">
                  <a:srgbClr val="47B0D5">
                    <a:alpha val="75000"/>
                  </a:srgbClr>
                </a:gs>
                <a:gs pos="100000">
                  <a:srgbClr val="215163">
                    <a:alpha val="75000"/>
                  </a:srgbClr>
                </a:gs>
              </a:gsLst>
              <a:lin ang="5400000" scaled="1"/>
            </a:gradFill>
            <a:ln w="25400" algn="ctr">
              <a:solidFill>
                <a:srgbClr val="8E8E95"/>
              </a:solidFill>
              <a:round/>
              <a:headEnd/>
              <a:tailEnd/>
            </a:ln>
          </p:spPr>
          <p:txBody>
            <a:bodyPr lIns="82124" tIns="41061" rIns="82124" bIns="41061" anchor="ctr">
              <a:spAutoFit/>
            </a:bodyPr>
            <a:lstStyle/>
            <a:p>
              <a:endParaRPr lang="en-US"/>
            </a:p>
          </p:txBody>
        </p:sp>
        <p:sp>
          <p:nvSpPr>
            <p:cNvPr id="42" name="Oval 10"/>
            <p:cNvSpPr>
              <a:spLocks noChangeArrowheads="1"/>
            </p:cNvSpPr>
            <p:nvPr/>
          </p:nvSpPr>
          <p:spPr bwMode="auto">
            <a:xfrm rot="10800000">
              <a:off x="2390" y="1868"/>
              <a:ext cx="560" cy="560"/>
            </a:xfrm>
            <a:prstGeom prst="ellipse">
              <a:avLst/>
            </a:prstGeom>
            <a:gradFill rotWithShape="1">
              <a:gsLst>
                <a:gs pos="0">
                  <a:schemeClr val="bg2">
                    <a:alpha val="35001"/>
                  </a:schemeClr>
                </a:gs>
                <a:gs pos="100000">
                  <a:schemeClr val="bg1">
                    <a:alpha val="0"/>
                  </a:schemeClr>
                </a:gs>
              </a:gsLst>
              <a:lin ang="5400000" scaled="1"/>
            </a:gradFill>
            <a:ln w="9525" algn="ctr">
              <a:noFill/>
              <a:round/>
              <a:headEnd/>
              <a:tailEnd/>
            </a:ln>
          </p:spPr>
          <p:txBody>
            <a:bodyPr rot="10800000" wrap="none" lIns="73025" tIns="36511" rIns="73025" bIns="36511" anchor="ctr"/>
            <a:lstStyle/>
            <a:p>
              <a:endParaRPr lang="en-US"/>
            </a:p>
          </p:txBody>
        </p:sp>
      </p:grpSp>
      <p:grpSp>
        <p:nvGrpSpPr>
          <p:cNvPr id="50" name="Group 49"/>
          <p:cNvGrpSpPr/>
          <p:nvPr/>
        </p:nvGrpSpPr>
        <p:grpSpPr>
          <a:xfrm>
            <a:off x="-95787" y="1614630"/>
            <a:ext cx="3969288" cy="656372"/>
            <a:chOff x="-95787" y="7947520"/>
            <a:chExt cx="3969288" cy="1549401"/>
          </a:xfrm>
        </p:grpSpPr>
        <p:sp>
          <p:nvSpPr>
            <p:cNvPr id="45" name="Rounded Rectangle 44"/>
            <p:cNvSpPr/>
            <p:nvPr/>
          </p:nvSpPr>
          <p:spPr>
            <a:xfrm rot="16200000">
              <a:off x="1114156" y="6737577"/>
              <a:ext cx="1549401" cy="3969288"/>
            </a:xfrm>
            <a:prstGeom prst="roundRect">
              <a:avLst>
                <a:gd name="adj" fmla="val 7368"/>
              </a:avLst>
            </a:prstGeom>
            <a:gradFill flip="none" rotWithShape="1">
              <a:gsLst>
                <a:gs pos="42000">
                  <a:schemeClr val="accent1"/>
                </a:gs>
                <a:gs pos="100000">
                  <a:srgbClr val="47B0D5">
                    <a:alpha val="0"/>
                  </a:srgbClr>
                </a:gs>
              </a:gsLst>
              <a:lin ang="162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1092584" y="8016787"/>
              <a:ext cx="2676914" cy="1364907"/>
            </a:xfrm>
            <a:prstGeom prst="roundRect">
              <a:avLst>
                <a:gd name="adj" fmla="val 8758"/>
              </a:avLst>
            </a:prstGeom>
            <a:ln w="12700">
              <a:noFill/>
            </a:ln>
          </p:spPr>
          <p:txBody>
            <a:bodyPr wrap="square" anchor="ctr">
              <a:noAutofit/>
            </a:bodyPr>
            <a:lstStyle/>
            <a:p>
              <a:pPr lvl="0" defTabSz="814388" eaLnBrk="0" fontAlgn="base" hangingPunct="0">
                <a:lnSpc>
                  <a:spcPct val="95000"/>
                </a:lnSpc>
                <a:spcBef>
                  <a:spcPct val="50000"/>
                </a:spcBef>
                <a:spcAft>
                  <a:spcPct val="0"/>
                </a:spcAft>
                <a:buClr>
                  <a:schemeClr val="bg1"/>
                </a:buClr>
                <a:buSzPct val="100000"/>
                <a:defRPr/>
              </a:pPr>
              <a:r>
                <a:rPr lang="en-US" dirty="0" smtClean="0">
                  <a:solidFill>
                    <a:schemeClr val="bg1"/>
                  </a:solidFill>
                  <a:effectLst>
                    <a:outerShdw blurRad="50800" dist="38100" dir="5400000" algn="t" rotWithShape="0">
                      <a:prstClr val="black">
                        <a:alpha val="40000"/>
                      </a:prstClr>
                    </a:outerShdw>
                  </a:effectLst>
                  <a:latin typeface="Arial" pitchFamily="34" charset="0"/>
                  <a:ea typeface="ＭＳ Ｐゴシック" pitchFamily="34" charset="-128"/>
                </a:rPr>
                <a:t>IPv6</a:t>
              </a:r>
            </a:p>
          </p:txBody>
        </p:sp>
        <p:cxnSp>
          <p:nvCxnSpPr>
            <p:cNvPr id="47" name="Straight Connector 46"/>
            <p:cNvCxnSpPr/>
            <p:nvPr/>
          </p:nvCxnSpPr>
          <p:spPr>
            <a:xfrm rot="5400000" flipH="1" flipV="1">
              <a:off x="522075" y="8697062"/>
              <a:ext cx="954890" cy="750"/>
            </a:xfrm>
            <a:prstGeom prst="line">
              <a:avLst/>
            </a:prstGeom>
            <a:ln w="1905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48" name="Rectangle 47"/>
          <p:cNvSpPr/>
          <p:nvPr/>
        </p:nvSpPr>
        <p:spPr>
          <a:xfrm>
            <a:off x="2722776" y="4686300"/>
            <a:ext cx="3698448" cy="369332"/>
          </a:xfrm>
          <a:prstGeom prst="rect">
            <a:avLst/>
          </a:prstGeom>
        </p:spPr>
        <p:txBody>
          <a:bodyPr wrap="none">
            <a:spAutoFit/>
          </a:bodyPr>
          <a:lstStyle/>
          <a:p>
            <a:r>
              <a:rPr lang="en-US" dirty="0" smtClean="0"/>
              <a:t>Products will include IPv6 support:</a:t>
            </a:r>
          </a:p>
        </p:txBody>
      </p:sp>
      <p:grpSp>
        <p:nvGrpSpPr>
          <p:cNvPr id="51" name="Group 50"/>
          <p:cNvGrpSpPr/>
          <p:nvPr/>
        </p:nvGrpSpPr>
        <p:grpSpPr>
          <a:xfrm>
            <a:off x="-95787" y="2325130"/>
            <a:ext cx="3969288" cy="958507"/>
            <a:chOff x="-95787" y="7947520"/>
            <a:chExt cx="3969288" cy="1549401"/>
          </a:xfrm>
        </p:grpSpPr>
        <p:sp>
          <p:nvSpPr>
            <p:cNvPr id="52" name="Rounded Rectangle 51"/>
            <p:cNvSpPr/>
            <p:nvPr/>
          </p:nvSpPr>
          <p:spPr>
            <a:xfrm rot="16200000">
              <a:off x="1114156" y="6737577"/>
              <a:ext cx="1549401" cy="3969288"/>
            </a:xfrm>
            <a:prstGeom prst="roundRect">
              <a:avLst>
                <a:gd name="adj" fmla="val 7368"/>
              </a:avLst>
            </a:prstGeom>
            <a:gradFill flip="none" rotWithShape="1">
              <a:gsLst>
                <a:gs pos="42000">
                  <a:schemeClr val="accent1"/>
                </a:gs>
                <a:gs pos="100000">
                  <a:srgbClr val="47B0D5">
                    <a:alpha val="0"/>
                  </a:srgbClr>
                </a:gs>
              </a:gsLst>
              <a:lin ang="162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1092584" y="8016787"/>
              <a:ext cx="2676914" cy="1364907"/>
            </a:xfrm>
            <a:prstGeom prst="roundRect">
              <a:avLst>
                <a:gd name="adj" fmla="val 8758"/>
              </a:avLst>
            </a:prstGeom>
            <a:ln w="12700">
              <a:noFill/>
            </a:ln>
          </p:spPr>
          <p:txBody>
            <a:bodyPr wrap="square" anchor="ctr">
              <a:noAutofit/>
            </a:bodyPr>
            <a:lstStyle/>
            <a:p>
              <a:pPr lvl="0" defTabSz="814388" eaLnBrk="0" fontAlgn="base" hangingPunct="0">
                <a:lnSpc>
                  <a:spcPct val="95000"/>
                </a:lnSpc>
                <a:spcBef>
                  <a:spcPct val="50000"/>
                </a:spcBef>
                <a:spcAft>
                  <a:spcPct val="0"/>
                </a:spcAft>
                <a:buClr>
                  <a:schemeClr val="bg1"/>
                </a:buClr>
                <a:buSzPct val="100000"/>
                <a:defRPr/>
              </a:pPr>
              <a:r>
                <a:rPr lang="en-US" dirty="0" smtClean="0">
                  <a:solidFill>
                    <a:schemeClr val="bg1"/>
                  </a:solidFill>
                  <a:effectLst>
                    <a:outerShdw blurRad="50800" dist="38100" dir="5400000" algn="t" rotWithShape="0">
                      <a:prstClr val="black">
                        <a:alpha val="40000"/>
                      </a:prstClr>
                    </a:outerShdw>
                  </a:effectLst>
                  <a:latin typeface="Arial" pitchFamily="34" charset="0"/>
                  <a:ea typeface="ＭＳ Ｐゴシック" pitchFamily="34" charset="-128"/>
                </a:rPr>
                <a:t>Provides customers with support for Next-Generation Internet</a:t>
              </a:r>
            </a:p>
          </p:txBody>
        </p:sp>
        <p:cxnSp>
          <p:nvCxnSpPr>
            <p:cNvPr id="54" name="Straight Connector 53"/>
            <p:cNvCxnSpPr/>
            <p:nvPr/>
          </p:nvCxnSpPr>
          <p:spPr>
            <a:xfrm rot="5400000" flipH="1" flipV="1">
              <a:off x="522075" y="8697062"/>
              <a:ext cx="954890" cy="750"/>
            </a:xfrm>
            <a:prstGeom prst="line">
              <a:avLst/>
            </a:prstGeom>
            <a:ln w="1905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95787" y="3337766"/>
            <a:ext cx="3969288" cy="958507"/>
            <a:chOff x="-95787" y="7947520"/>
            <a:chExt cx="3969288" cy="1549401"/>
          </a:xfrm>
        </p:grpSpPr>
        <p:sp>
          <p:nvSpPr>
            <p:cNvPr id="64" name="Rounded Rectangle 63"/>
            <p:cNvSpPr/>
            <p:nvPr/>
          </p:nvSpPr>
          <p:spPr>
            <a:xfrm rot="16200000">
              <a:off x="1114156" y="6737577"/>
              <a:ext cx="1549401" cy="3969288"/>
            </a:xfrm>
            <a:prstGeom prst="roundRect">
              <a:avLst>
                <a:gd name="adj" fmla="val 7368"/>
              </a:avLst>
            </a:prstGeom>
            <a:gradFill flip="none" rotWithShape="1">
              <a:gsLst>
                <a:gs pos="42000">
                  <a:schemeClr val="accent1"/>
                </a:gs>
                <a:gs pos="100000">
                  <a:srgbClr val="47B0D5">
                    <a:alpha val="0"/>
                  </a:srgbClr>
                </a:gs>
              </a:gsLst>
              <a:lin ang="162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1092584" y="8016787"/>
              <a:ext cx="2676914" cy="1364907"/>
            </a:xfrm>
            <a:prstGeom prst="roundRect">
              <a:avLst>
                <a:gd name="adj" fmla="val 8758"/>
              </a:avLst>
            </a:prstGeom>
            <a:ln w="12700">
              <a:noFill/>
            </a:ln>
          </p:spPr>
          <p:txBody>
            <a:bodyPr wrap="square" anchor="ctr">
              <a:noAutofit/>
            </a:bodyPr>
            <a:lstStyle/>
            <a:p>
              <a:pPr lvl="0" defTabSz="814388" eaLnBrk="0" fontAlgn="base" hangingPunct="0">
                <a:lnSpc>
                  <a:spcPct val="95000"/>
                </a:lnSpc>
                <a:spcBef>
                  <a:spcPct val="50000"/>
                </a:spcBef>
                <a:spcAft>
                  <a:spcPct val="0"/>
                </a:spcAft>
                <a:buClr>
                  <a:schemeClr val="bg1"/>
                </a:buClr>
                <a:buSzPct val="100000"/>
                <a:defRPr/>
              </a:pPr>
              <a:r>
                <a:rPr lang="en-US" dirty="0" smtClean="0">
                  <a:solidFill>
                    <a:schemeClr val="bg1"/>
                  </a:solidFill>
                  <a:effectLst>
                    <a:outerShdw blurRad="50800" dist="38100" dir="5400000" algn="t" rotWithShape="0">
                      <a:prstClr val="black">
                        <a:alpha val="40000"/>
                      </a:prstClr>
                    </a:outerShdw>
                  </a:effectLst>
                  <a:latin typeface="Arial" pitchFamily="34" charset="0"/>
                  <a:ea typeface="ＭＳ Ｐゴシック" pitchFamily="34" charset="-128"/>
                </a:rPr>
                <a:t>Delivers consistent functions across breadth of portfolio</a:t>
              </a:r>
            </a:p>
          </p:txBody>
        </p:sp>
        <p:cxnSp>
          <p:nvCxnSpPr>
            <p:cNvPr id="66" name="Straight Connector 65"/>
            <p:cNvCxnSpPr/>
            <p:nvPr/>
          </p:nvCxnSpPr>
          <p:spPr>
            <a:xfrm rot="5400000" flipH="1" flipV="1">
              <a:off x="522075" y="8697062"/>
              <a:ext cx="954890" cy="750"/>
            </a:xfrm>
            <a:prstGeom prst="line">
              <a:avLst/>
            </a:prstGeom>
            <a:ln w="1905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flipH="1">
            <a:off x="5168631" y="1614630"/>
            <a:ext cx="3969288" cy="1669008"/>
            <a:chOff x="-95787" y="7947520"/>
            <a:chExt cx="3969288" cy="1549401"/>
          </a:xfrm>
        </p:grpSpPr>
        <p:sp>
          <p:nvSpPr>
            <p:cNvPr id="70" name="Rounded Rectangle 69"/>
            <p:cNvSpPr/>
            <p:nvPr/>
          </p:nvSpPr>
          <p:spPr>
            <a:xfrm rot="16200000">
              <a:off x="1114156" y="6737577"/>
              <a:ext cx="1549401" cy="3969288"/>
            </a:xfrm>
            <a:prstGeom prst="roundRect">
              <a:avLst>
                <a:gd name="adj" fmla="val 5846"/>
              </a:avLst>
            </a:prstGeom>
            <a:gradFill flip="none" rotWithShape="1">
              <a:gsLst>
                <a:gs pos="42000">
                  <a:schemeClr val="accent1"/>
                </a:gs>
                <a:gs pos="100000">
                  <a:srgbClr val="47B0D5">
                    <a:alpha val="0"/>
                  </a:srgbClr>
                </a:gs>
              </a:gsLst>
              <a:lin ang="162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1092584" y="8016786"/>
              <a:ext cx="2780916" cy="1364906"/>
            </a:xfrm>
            <a:prstGeom prst="roundRect">
              <a:avLst>
                <a:gd name="adj" fmla="val 8758"/>
              </a:avLst>
            </a:prstGeom>
            <a:ln w="12700">
              <a:noFill/>
            </a:ln>
          </p:spPr>
          <p:txBody>
            <a:bodyPr wrap="square" anchor="ctr">
              <a:noAutofit/>
            </a:bodyPr>
            <a:lstStyle/>
            <a:p>
              <a:pPr lvl="0" algn="r" defTabSz="814388" eaLnBrk="0" fontAlgn="base" hangingPunct="0">
                <a:lnSpc>
                  <a:spcPct val="95000"/>
                </a:lnSpc>
                <a:spcBef>
                  <a:spcPct val="50000"/>
                </a:spcBef>
                <a:spcAft>
                  <a:spcPct val="0"/>
                </a:spcAft>
                <a:buClr>
                  <a:schemeClr val="bg1"/>
                </a:buClr>
                <a:buSzPct val="100000"/>
                <a:defRPr/>
              </a:pPr>
              <a:r>
                <a:rPr lang="en-US" dirty="0" smtClean="0">
                  <a:solidFill>
                    <a:schemeClr val="bg1"/>
                  </a:solidFill>
                  <a:effectLst>
                    <a:outerShdw blurRad="50800" dist="38100" dir="5400000" algn="t" rotWithShape="0">
                      <a:prstClr val="black">
                        <a:alpha val="40000"/>
                      </a:prstClr>
                    </a:outerShdw>
                  </a:effectLst>
                  <a:latin typeface="Arial" pitchFamily="34" charset="0"/>
                  <a:ea typeface="ＭＳ Ｐゴシック" pitchFamily="34" charset="-128"/>
                </a:rPr>
                <a:t>Enables next generation of applications and operating systems</a:t>
              </a:r>
            </a:p>
          </p:txBody>
        </p:sp>
        <p:cxnSp>
          <p:nvCxnSpPr>
            <p:cNvPr id="72" name="Straight Connector 71"/>
            <p:cNvCxnSpPr/>
            <p:nvPr/>
          </p:nvCxnSpPr>
          <p:spPr>
            <a:xfrm rot="5400000" flipH="1" flipV="1">
              <a:off x="522075" y="8697062"/>
              <a:ext cx="954890" cy="750"/>
            </a:xfrm>
            <a:prstGeom prst="line">
              <a:avLst/>
            </a:prstGeom>
            <a:ln w="1905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flipH="1">
            <a:off x="5168631" y="3337766"/>
            <a:ext cx="3969288" cy="958507"/>
            <a:chOff x="-95787" y="7947520"/>
            <a:chExt cx="3969288" cy="1549401"/>
          </a:xfrm>
        </p:grpSpPr>
        <p:sp>
          <p:nvSpPr>
            <p:cNvPr id="74" name="Rounded Rectangle 73"/>
            <p:cNvSpPr/>
            <p:nvPr/>
          </p:nvSpPr>
          <p:spPr>
            <a:xfrm rot="16200000">
              <a:off x="1114156" y="6737577"/>
              <a:ext cx="1549401" cy="3969288"/>
            </a:xfrm>
            <a:prstGeom prst="roundRect">
              <a:avLst>
                <a:gd name="adj" fmla="val 7368"/>
              </a:avLst>
            </a:prstGeom>
            <a:gradFill flip="none" rotWithShape="1">
              <a:gsLst>
                <a:gs pos="42000">
                  <a:schemeClr val="accent1"/>
                </a:gs>
                <a:gs pos="100000">
                  <a:srgbClr val="47B0D5">
                    <a:alpha val="0"/>
                  </a:srgbClr>
                </a:gs>
              </a:gsLst>
              <a:lin ang="162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a:off x="1092584" y="8016787"/>
              <a:ext cx="2676914" cy="1364907"/>
            </a:xfrm>
            <a:prstGeom prst="roundRect">
              <a:avLst>
                <a:gd name="adj" fmla="val 8758"/>
              </a:avLst>
            </a:prstGeom>
            <a:ln w="12700">
              <a:noFill/>
            </a:ln>
          </p:spPr>
          <p:txBody>
            <a:bodyPr wrap="square" anchor="ctr">
              <a:noAutofit/>
            </a:bodyPr>
            <a:lstStyle/>
            <a:p>
              <a:pPr lvl="0" algn="r" defTabSz="814388" eaLnBrk="0" fontAlgn="base" hangingPunct="0">
                <a:lnSpc>
                  <a:spcPct val="95000"/>
                </a:lnSpc>
                <a:spcBef>
                  <a:spcPct val="50000"/>
                </a:spcBef>
                <a:spcAft>
                  <a:spcPct val="0"/>
                </a:spcAft>
                <a:buClr>
                  <a:schemeClr val="bg1"/>
                </a:buClr>
                <a:buSzPct val="100000"/>
                <a:defRPr/>
              </a:pPr>
              <a:r>
                <a:rPr lang="en-US" dirty="0" smtClean="0">
                  <a:solidFill>
                    <a:schemeClr val="bg1"/>
                  </a:solidFill>
                  <a:effectLst>
                    <a:outerShdw blurRad="50800" dist="38100" dir="5400000" algn="t" rotWithShape="0">
                      <a:prstClr val="black">
                        <a:alpha val="40000"/>
                      </a:prstClr>
                    </a:outerShdw>
                  </a:effectLst>
                  <a:latin typeface="Arial" pitchFamily="34" charset="0"/>
                  <a:ea typeface="ＭＳ Ｐゴシック" pitchFamily="34" charset="-128"/>
                </a:rPr>
                <a:t>Supports IPv4 </a:t>
              </a:r>
            </a:p>
          </p:txBody>
        </p:sp>
        <p:cxnSp>
          <p:nvCxnSpPr>
            <p:cNvPr id="76" name="Straight Connector 75"/>
            <p:cNvCxnSpPr/>
            <p:nvPr/>
          </p:nvCxnSpPr>
          <p:spPr>
            <a:xfrm rot="5400000" flipH="1" flipV="1">
              <a:off x="522075" y="8697062"/>
              <a:ext cx="954890" cy="750"/>
            </a:xfrm>
            <a:prstGeom prst="line">
              <a:avLst/>
            </a:prstGeom>
            <a:ln w="1905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pic>
        <p:nvPicPr>
          <p:cNvPr id="77" name="Picture 76" descr="R6_Ready.png"/>
          <p:cNvPicPr>
            <a:picLocks noChangeAspect="1"/>
          </p:cNvPicPr>
          <p:nvPr/>
        </p:nvPicPr>
        <p:blipFill>
          <a:blip r:embed="rId3" cstate="print"/>
          <a:stretch>
            <a:fillRect/>
          </a:stretch>
        </p:blipFill>
        <p:spPr>
          <a:xfrm>
            <a:off x="4138612" y="2433826"/>
            <a:ext cx="866775" cy="1076325"/>
          </a:xfrm>
          <a:prstGeom prst="rect">
            <a:avLst/>
          </a:prstGeom>
          <a:effectLst>
            <a:outerShdw blurRad="101600" dist="38100" dir="5400000" algn="t" rotWithShape="0">
              <a:prstClr val="black">
                <a:alpha val="60000"/>
              </a:prstClr>
            </a:outerShdw>
          </a:effectLst>
        </p:spPr>
      </p:pic>
      <p:pic>
        <p:nvPicPr>
          <p:cNvPr id="82" name="Picture 20" descr="phone"/>
          <p:cNvPicPr>
            <a:picLocks noChangeAspect="1" noChangeArrowheads="1"/>
          </p:cNvPicPr>
          <p:nvPr/>
        </p:nvPicPr>
        <p:blipFill>
          <a:blip r:embed="rId4" cstate="print"/>
          <a:srcRect/>
          <a:stretch>
            <a:fillRect/>
          </a:stretch>
        </p:blipFill>
        <p:spPr bwMode="auto">
          <a:xfrm>
            <a:off x="6226023" y="5387906"/>
            <a:ext cx="967842" cy="559063"/>
          </a:xfrm>
          <a:prstGeom prst="rect">
            <a:avLst/>
          </a:prstGeom>
          <a:effectLst>
            <a:outerShdw blurRad="101600" dist="38100" dir="5400000" algn="t" rotWithShape="0">
              <a:prstClr val="black">
                <a:alpha val="60000"/>
              </a:prstClr>
            </a:outerShdw>
          </a:effectLst>
        </p:spPr>
      </p:pic>
      <p:pic>
        <p:nvPicPr>
          <p:cNvPr id="84" name="Picture 21" descr="camera"/>
          <p:cNvPicPr>
            <a:picLocks noChangeAspect="1" noChangeArrowheads="1"/>
          </p:cNvPicPr>
          <p:nvPr/>
        </p:nvPicPr>
        <p:blipFill>
          <a:blip r:embed="rId5" cstate="print"/>
          <a:srcRect/>
          <a:stretch>
            <a:fillRect/>
          </a:stretch>
        </p:blipFill>
        <p:spPr bwMode="auto">
          <a:xfrm>
            <a:off x="4830268" y="5445143"/>
            <a:ext cx="884732" cy="501826"/>
          </a:xfrm>
          <a:prstGeom prst="rect">
            <a:avLst/>
          </a:prstGeom>
          <a:effectLst>
            <a:outerShdw blurRad="101600" dist="38100" dir="5400000" algn="t" rotWithShape="0">
              <a:prstClr val="black">
                <a:alpha val="60000"/>
              </a:prstClr>
            </a:outerShdw>
          </a:effectLst>
        </p:spPr>
      </p:pic>
      <p:pic>
        <p:nvPicPr>
          <p:cNvPr id="85" name="Picture 2"/>
          <p:cNvPicPr>
            <a:picLocks noChangeAspect="1" noChangeArrowheads="1"/>
          </p:cNvPicPr>
          <p:nvPr/>
        </p:nvPicPr>
        <p:blipFill>
          <a:blip r:embed="rId6" cstate="print"/>
          <a:srcRect/>
          <a:stretch>
            <a:fillRect/>
          </a:stretch>
        </p:blipFill>
        <p:spPr bwMode="auto">
          <a:xfrm>
            <a:off x="433101" y="5196592"/>
            <a:ext cx="1081288" cy="633694"/>
          </a:xfrm>
          <a:prstGeom prst="rect">
            <a:avLst/>
          </a:prstGeom>
          <a:effectLst>
            <a:outerShdw blurRad="101600" dist="38100" dir="5400000" algn="t" rotWithShape="0">
              <a:prstClr val="black">
                <a:alpha val="60000"/>
              </a:prstClr>
            </a:outerShdw>
          </a:effectLst>
        </p:spPr>
      </p:pic>
      <p:pic>
        <p:nvPicPr>
          <p:cNvPr id="93" name="Picture 57" descr="SRW2008P"/>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705225" y="5486400"/>
            <a:ext cx="967988" cy="40332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4" name="Picture 70" descr="300 Series half stack LR.png"/>
          <p:cNvPicPr>
            <a:picLocks noChangeAspect="1"/>
          </p:cNvPicPr>
          <p:nvPr/>
        </p:nvPicPr>
        <p:blipFill>
          <a:blip r:embed="rId8" cstate="print"/>
          <a:srcRect t="39849" r="58884" b="32023"/>
          <a:stretch>
            <a:fillRect/>
          </a:stretch>
        </p:blipFill>
        <p:spPr bwMode="auto">
          <a:xfrm>
            <a:off x="1912033" y="5380077"/>
            <a:ext cx="1035802" cy="566892"/>
          </a:xfrm>
          <a:prstGeom prst="rect">
            <a:avLst/>
          </a:prstGeom>
          <a:effectLst>
            <a:outerShdw blurRad="101600" dist="38100" dir="5400000" algn="t" rotWithShape="0">
              <a:prstClr val="black">
                <a:alpha val="60000"/>
              </a:prstClr>
            </a:outerShdw>
          </a:effectLst>
        </p:spPr>
      </p:pic>
      <p:pic>
        <p:nvPicPr>
          <p:cNvPr id="95" name="Picture 2"/>
          <p:cNvPicPr>
            <a:picLocks noChangeAspect="1" noChangeArrowheads="1"/>
          </p:cNvPicPr>
          <p:nvPr/>
        </p:nvPicPr>
        <p:blipFill>
          <a:blip r:embed="rId9" cstate="print"/>
          <a:srcRect b="3412"/>
          <a:stretch>
            <a:fillRect/>
          </a:stretch>
        </p:blipFill>
        <p:spPr bwMode="auto">
          <a:xfrm>
            <a:off x="3463890" y="5368819"/>
            <a:ext cx="777444" cy="578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7" name="Rectangle 66"/>
          <p:cNvSpPr/>
          <p:nvPr/>
        </p:nvSpPr>
        <p:spPr>
          <a:xfrm>
            <a:off x="524439" y="6099463"/>
            <a:ext cx="902811" cy="338554"/>
          </a:xfrm>
          <a:prstGeom prst="rect">
            <a:avLst/>
          </a:prstGeom>
        </p:spPr>
        <p:txBody>
          <a:bodyPr wrap="none">
            <a:spAutoFit/>
          </a:bodyPr>
          <a:lstStyle/>
          <a:p>
            <a:r>
              <a:rPr lang="en-US" sz="1600" dirty="0" smtClean="0"/>
              <a:t>Routers</a:t>
            </a:r>
            <a:endParaRPr lang="en-US" sz="1600" dirty="0"/>
          </a:p>
        </p:txBody>
      </p:sp>
      <p:sp>
        <p:nvSpPr>
          <p:cNvPr id="68" name="Rectangle 67"/>
          <p:cNvSpPr/>
          <p:nvPr/>
        </p:nvSpPr>
        <p:spPr>
          <a:xfrm>
            <a:off x="1923908" y="6099463"/>
            <a:ext cx="1003801" cy="338554"/>
          </a:xfrm>
          <a:prstGeom prst="rect">
            <a:avLst/>
          </a:prstGeom>
        </p:spPr>
        <p:txBody>
          <a:bodyPr wrap="none">
            <a:spAutoFit/>
          </a:bodyPr>
          <a:lstStyle/>
          <a:p>
            <a:r>
              <a:rPr lang="en-US" sz="1600" dirty="0" smtClean="0"/>
              <a:t>Switches</a:t>
            </a:r>
            <a:endParaRPr lang="en-US" sz="1600" dirty="0"/>
          </a:p>
        </p:txBody>
      </p:sp>
      <p:sp>
        <p:nvSpPr>
          <p:cNvPr id="78" name="Rectangle 77"/>
          <p:cNvSpPr/>
          <p:nvPr/>
        </p:nvSpPr>
        <p:spPr>
          <a:xfrm>
            <a:off x="3242328" y="6099463"/>
            <a:ext cx="1287532" cy="338554"/>
          </a:xfrm>
          <a:prstGeom prst="rect">
            <a:avLst/>
          </a:prstGeom>
        </p:spPr>
        <p:txBody>
          <a:bodyPr wrap="none">
            <a:spAutoFit/>
          </a:bodyPr>
          <a:lstStyle/>
          <a:p>
            <a:r>
              <a:rPr lang="en-US" sz="1600" dirty="0" smtClean="0"/>
              <a:t>Applications</a:t>
            </a:r>
            <a:endParaRPr lang="en-US" sz="1600" dirty="0"/>
          </a:p>
        </p:txBody>
      </p:sp>
      <p:sp>
        <p:nvSpPr>
          <p:cNvPr id="79" name="Rectangle 78"/>
          <p:cNvSpPr/>
          <p:nvPr/>
        </p:nvSpPr>
        <p:spPr>
          <a:xfrm>
            <a:off x="4777799" y="6099463"/>
            <a:ext cx="1016625" cy="338554"/>
          </a:xfrm>
          <a:prstGeom prst="rect">
            <a:avLst/>
          </a:prstGeom>
        </p:spPr>
        <p:txBody>
          <a:bodyPr wrap="none">
            <a:spAutoFit/>
          </a:bodyPr>
          <a:lstStyle/>
          <a:p>
            <a:r>
              <a:rPr lang="en-US" sz="1600" dirty="0" smtClean="0"/>
              <a:t>Cameras</a:t>
            </a:r>
            <a:endParaRPr lang="en-US" sz="1600" dirty="0"/>
          </a:p>
        </p:txBody>
      </p:sp>
      <p:sp>
        <p:nvSpPr>
          <p:cNvPr id="80" name="Rectangle 79"/>
          <p:cNvSpPr/>
          <p:nvPr/>
        </p:nvSpPr>
        <p:spPr>
          <a:xfrm>
            <a:off x="6286795" y="6099463"/>
            <a:ext cx="878767" cy="338554"/>
          </a:xfrm>
          <a:prstGeom prst="rect">
            <a:avLst/>
          </a:prstGeom>
        </p:spPr>
        <p:txBody>
          <a:bodyPr wrap="none">
            <a:spAutoFit/>
          </a:bodyPr>
          <a:lstStyle/>
          <a:p>
            <a:r>
              <a:rPr lang="en-US" sz="1600" dirty="0" smtClean="0"/>
              <a:t>Phones</a:t>
            </a:r>
            <a:endParaRPr lang="en-US" sz="1600" dirty="0"/>
          </a:p>
        </p:txBody>
      </p:sp>
      <p:sp>
        <p:nvSpPr>
          <p:cNvPr id="81" name="Rectangle 80"/>
          <p:cNvSpPr/>
          <p:nvPr/>
        </p:nvSpPr>
        <p:spPr>
          <a:xfrm>
            <a:off x="7336365" y="6122546"/>
            <a:ext cx="1760131" cy="292388"/>
          </a:xfrm>
          <a:prstGeom prst="rect">
            <a:avLst/>
          </a:prstGeom>
        </p:spPr>
        <p:txBody>
          <a:bodyPr wrap="square">
            <a:spAutoFit/>
          </a:bodyPr>
          <a:lstStyle/>
          <a:p>
            <a:r>
              <a:rPr lang="en-US" sz="1300" dirty="0" smtClean="0"/>
              <a:t>Telephone Gateways</a:t>
            </a:r>
            <a:endParaRPr lang="en-US" sz="1300"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ounded Rectangle 99"/>
          <p:cNvSpPr/>
          <p:nvPr/>
        </p:nvSpPr>
        <p:spPr>
          <a:xfrm>
            <a:off x="631255" y="1369395"/>
            <a:ext cx="7918358" cy="1306285"/>
          </a:xfrm>
          <a:prstGeom prst="roundRect">
            <a:avLst>
              <a:gd name="adj" fmla="val 15290"/>
            </a:avLst>
          </a:prstGeom>
          <a:solidFill>
            <a:schemeClr val="accent1"/>
          </a:solidFill>
          <a:ln w="9525">
            <a:noFill/>
            <a:round/>
            <a:headEnd/>
            <a:tailEnd/>
          </a:ln>
        </p:spPr>
        <p:txBody>
          <a:bodyPr anchor="ctr" anchorCtr="0">
            <a:noAutofit/>
          </a:bodyPr>
          <a:lstStyle/>
          <a:p>
            <a:pPr algn="ctr" eaLnBrk="0" fontAlgn="base" hangingPunct="0">
              <a:lnSpc>
                <a:spcPct val="90000"/>
              </a:lnSpc>
              <a:spcBef>
                <a:spcPct val="0"/>
              </a:spcBef>
              <a:spcAft>
                <a:spcPts val="300"/>
              </a:spcAft>
            </a:pPr>
            <a:endParaRPr lang="en-US" sz="1400" dirty="0" smtClean="0">
              <a:solidFill>
                <a:srgbClr val="FFFFFF"/>
              </a:solidFill>
            </a:endParaRPr>
          </a:p>
        </p:txBody>
      </p:sp>
      <p:sp>
        <p:nvSpPr>
          <p:cNvPr id="92" name="Rectangle 91"/>
          <p:cNvSpPr/>
          <p:nvPr/>
        </p:nvSpPr>
        <p:spPr>
          <a:xfrm>
            <a:off x="632336" y="2468849"/>
            <a:ext cx="7916194" cy="20682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 name="Title 1"/>
          <p:cNvSpPr>
            <a:spLocks noGrp="1"/>
          </p:cNvSpPr>
          <p:nvPr>
            <p:ph type="title"/>
          </p:nvPr>
        </p:nvSpPr>
        <p:spPr/>
        <p:txBody>
          <a:bodyPr/>
          <a:lstStyle/>
          <a:p>
            <a:r>
              <a:rPr lang="en-US" dirty="0" smtClean="0"/>
              <a:t>IPv6 First Hop Security (FHS)</a:t>
            </a:r>
            <a:br>
              <a:rPr lang="en-US" dirty="0" smtClean="0"/>
            </a:br>
            <a:r>
              <a:rPr lang="en-US" sz="2600" dirty="0" smtClean="0">
                <a:solidFill>
                  <a:schemeClr val="bg1">
                    <a:lumMod val="50000"/>
                  </a:schemeClr>
                </a:solidFill>
              </a:rPr>
              <a:t>Securing IPv6 Networks</a:t>
            </a:r>
            <a:endParaRPr lang="en-US" sz="2600" dirty="0">
              <a:solidFill>
                <a:schemeClr val="bg1">
                  <a:lumMod val="50000"/>
                </a:schemeClr>
              </a:solidFill>
            </a:endParaRPr>
          </a:p>
        </p:txBody>
      </p:sp>
      <p:sp>
        <p:nvSpPr>
          <p:cNvPr id="3" name="TextBox 2"/>
          <p:cNvSpPr txBox="1"/>
          <p:nvPr/>
        </p:nvSpPr>
        <p:spPr>
          <a:xfrm>
            <a:off x="3538059" y="1570418"/>
            <a:ext cx="2160041" cy="646331"/>
          </a:xfrm>
          <a:prstGeom prst="rect">
            <a:avLst/>
          </a:prstGeom>
          <a:noFill/>
        </p:spPr>
        <p:txBody>
          <a:bodyPr wrap="none" rtlCol="0">
            <a:spAutoFit/>
          </a:bodyPr>
          <a:lstStyle/>
          <a:p>
            <a:r>
              <a:rPr lang="en-US" sz="3600" dirty="0" smtClean="0">
                <a:solidFill>
                  <a:srgbClr val="FFFFFF"/>
                </a:solidFill>
              </a:rPr>
              <a:t>IPv6 FHS</a:t>
            </a:r>
            <a:endParaRPr lang="en-US" sz="3600" dirty="0">
              <a:solidFill>
                <a:srgbClr val="FFFFFF"/>
              </a:solidFill>
            </a:endParaRPr>
          </a:p>
        </p:txBody>
      </p:sp>
      <p:sp>
        <p:nvSpPr>
          <p:cNvPr id="117" name="Rounded Rectangle 116"/>
          <p:cNvSpPr/>
          <p:nvPr/>
        </p:nvSpPr>
        <p:spPr>
          <a:xfrm>
            <a:off x="640211" y="2675677"/>
            <a:ext cx="1478364" cy="3742872"/>
          </a:xfrm>
          <a:prstGeom prst="roundRect">
            <a:avLst>
              <a:gd name="adj" fmla="val 2983"/>
            </a:avLst>
          </a:prstGeom>
          <a:solidFill>
            <a:schemeClr val="accent4"/>
          </a:solidFill>
          <a:ln w="3175" algn="ctr">
            <a:solidFill>
              <a:schemeClr val="bg1"/>
            </a:solidFill>
            <a:miter lim="800000"/>
            <a:headEnd/>
            <a:tailEnd/>
          </a:ln>
          <a:effectLst>
            <a:outerShdw blurRad="177800" dist="38100" dir="16200000" rotWithShape="0">
              <a:prstClr val="black">
                <a:alpha val="40000"/>
              </a:prstClr>
            </a:outerShdw>
          </a:effectLst>
        </p:spPr>
        <p:txBody>
          <a:bodyPr vert="horz" wrap="none" lIns="73025" tIns="36511" rIns="73025" bIns="36511" numCol="1" anchor="ctr" anchorCtr="0" compatLnSpc="1">
            <a:prstTxWarp prst="textNoShape">
              <a:avLst/>
            </a:prstTxWarp>
          </a:bodyPr>
          <a:lstStyle/>
          <a:p>
            <a:pPr algn="ctr" fontAlgn="base">
              <a:lnSpc>
                <a:spcPct val="90000"/>
              </a:lnSpc>
              <a:spcBef>
                <a:spcPct val="0"/>
              </a:spcBef>
              <a:spcAft>
                <a:spcPct val="0"/>
              </a:spcAft>
            </a:pPr>
            <a:endParaRPr lang="en-US" dirty="0" smtClean="0">
              <a:solidFill>
                <a:srgbClr val="0096D6"/>
              </a:solidFill>
            </a:endParaRPr>
          </a:p>
        </p:txBody>
      </p:sp>
      <p:sp>
        <p:nvSpPr>
          <p:cNvPr id="119" name="Rounded Rectangle 118"/>
          <p:cNvSpPr/>
          <p:nvPr/>
        </p:nvSpPr>
        <p:spPr>
          <a:xfrm>
            <a:off x="2232662" y="2675677"/>
            <a:ext cx="1478364" cy="3742872"/>
          </a:xfrm>
          <a:prstGeom prst="roundRect">
            <a:avLst>
              <a:gd name="adj" fmla="val 2983"/>
            </a:avLst>
          </a:prstGeom>
          <a:solidFill>
            <a:schemeClr val="accent4"/>
          </a:solidFill>
          <a:ln w="3175" algn="ctr">
            <a:solidFill>
              <a:schemeClr val="bg1"/>
            </a:solidFill>
            <a:miter lim="800000"/>
            <a:headEnd/>
            <a:tailEnd/>
          </a:ln>
          <a:effectLst>
            <a:outerShdw blurRad="177800" dist="38100" dir="16200000" rotWithShape="0">
              <a:prstClr val="black">
                <a:alpha val="40000"/>
              </a:prstClr>
            </a:outerShdw>
          </a:effectLst>
        </p:spPr>
        <p:txBody>
          <a:bodyPr vert="horz" wrap="none" lIns="73025" tIns="36511" rIns="73025" bIns="36511" numCol="1" anchor="ctr" anchorCtr="0" compatLnSpc="1">
            <a:prstTxWarp prst="textNoShape">
              <a:avLst/>
            </a:prstTxWarp>
          </a:bodyPr>
          <a:lstStyle/>
          <a:p>
            <a:pPr algn="ctr" fontAlgn="base">
              <a:lnSpc>
                <a:spcPct val="90000"/>
              </a:lnSpc>
              <a:spcBef>
                <a:spcPct val="0"/>
              </a:spcBef>
              <a:spcAft>
                <a:spcPct val="0"/>
              </a:spcAft>
            </a:pPr>
            <a:endParaRPr lang="en-US" dirty="0" smtClean="0">
              <a:solidFill>
                <a:srgbClr val="0096D6"/>
              </a:solidFill>
            </a:endParaRPr>
          </a:p>
        </p:txBody>
      </p:sp>
      <p:sp>
        <p:nvSpPr>
          <p:cNvPr id="120" name="Rounded Rectangle 119"/>
          <p:cNvSpPr/>
          <p:nvPr/>
        </p:nvSpPr>
        <p:spPr>
          <a:xfrm>
            <a:off x="3830927" y="2675677"/>
            <a:ext cx="1478364" cy="3742872"/>
          </a:xfrm>
          <a:prstGeom prst="roundRect">
            <a:avLst>
              <a:gd name="adj" fmla="val 2983"/>
            </a:avLst>
          </a:prstGeom>
          <a:solidFill>
            <a:srgbClr val="68B442"/>
          </a:solidFill>
          <a:ln w="3175" algn="ctr">
            <a:solidFill>
              <a:schemeClr val="bg1"/>
            </a:solidFill>
            <a:miter lim="800000"/>
            <a:headEnd/>
            <a:tailEnd/>
          </a:ln>
          <a:effectLst>
            <a:outerShdw blurRad="177800" dist="38100" dir="16200000" rotWithShape="0">
              <a:prstClr val="black">
                <a:alpha val="40000"/>
              </a:prstClr>
            </a:outerShdw>
          </a:effectLst>
        </p:spPr>
        <p:txBody>
          <a:bodyPr vert="horz" wrap="none" lIns="73025" tIns="36511" rIns="73025" bIns="36511" numCol="1" anchor="ctr" anchorCtr="0" compatLnSpc="1">
            <a:prstTxWarp prst="textNoShape">
              <a:avLst/>
            </a:prstTxWarp>
          </a:bodyPr>
          <a:lstStyle/>
          <a:p>
            <a:pPr algn="ctr" fontAlgn="base">
              <a:lnSpc>
                <a:spcPct val="90000"/>
              </a:lnSpc>
              <a:spcBef>
                <a:spcPct val="0"/>
              </a:spcBef>
              <a:spcAft>
                <a:spcPct val="0"/>
              </a:spcAft>
            </a:pPr>
            <a:endParaRPr lang="en-US" dirty="0" smtClean="0">
              <a:solidFill>
                <a:srgbClr val="0096D6"/>
              </a:solidFill>
            </a:endParaRPr>
          </a:p>
        </p:txBody>
      </p:sp>
      <p:sp>
        <p:nvSpPr>
          <p:cNvPr id="121" name="Rounded Rectangle 120"/>
          <p:cNvSpPr/>
          <p:nvPr/>
        </p:nvSpPr>
        <p:spPr>
          <a:xfrm>
            <a:off x="5402962" y="2675677"/>
            <a:ext cx="1478364" cy="3742872"/>
          </a:xfrm>
          <a:prstGeom prst="roundRect">
            <a:avLst>
              <a:gd name="adj" fmla="val 2983"/>
            </a:avLst>
          </a:prstGeom>
          <a:solidFill>
            <a:srgbClr val="68B442"/>
          </a:solidFill>
          <a:ln w="3175" algn="ctr">
            <a:solidFill>
              <a:schemeClr val="bg1"/>
            </a:solidFill>
            <a:miter lim="800000"/>
            <a:headEnd/>
            <a:tailEnd/>
          </a:ln>
          <a:effectLst>
            <a:outerShdw blurRad="177800" dist="38100" dir="16200000" rotWithShape="0">
              <a:prstClr val="black">
                <a:alpha val="40000"/>
              </a:prstClr>
            </a:outerShdw>
          </a:effectLst>
        </p:spPr>
        <p:txBody>
          <a:bodyPr vert="horz" wrap="none" lIns="73025" tIns="36511" rIns="73025" bIns="36511" numCol="1" anchor="ctr" anchorCtr="0" compatLnSpc="1">
            <a:prstTxWarp prst="textNoShape">
              <a:avLst/>
            </a:prstTxWarp>
          </a:bodyPr>
          <a:lstStyle/>
          <a:p>
            <a:pPr algn="ctr" fontAlgn="base">
              <a:lnSpc>
                <a:spcPct val="90000"/>
              </a:lnSpc>
              <a:spcBef>
                <a:spcPct val="0"/>
              </a:spcBef>
              <a:spcAft>
                <a:spcPct val="0"/>
              </a:spcAft>
            </a:pPr>
            <a:endParaRPr lang="en-US" dirty="0" smtClean="0">
              <a:solidFill>
                <a:srgbClr val="0096D6"/>
              </a:solidFill>
            </a:endParaRPr>
          </a:p>
        </p:txBody>
      </p:sp>
      <p:sp>
        <p:nvSpPr>
          <p:cNvPr id="122" name="Rounded Rectangle 121"/>
          <p:cNvSpPr/>
          <p:nvPr/>
        </p:nvSpPr>
        <p:spPr>
          <a:xfrm>
            <a:off x="7003579" y="2675677"/>
            <a:ext cx="1478364" cy="3742872"/>
          </a:xfrm>
          <a:prstGeom prst="roundRect">
            <a:avLst>
              <a:gd name="adj" fmla="val 2983"/>
            </a:avLst>
          </a:prstGeom>
          <a:solidFill>
            <a:srgbClr val="68B442"/>
          </a:solidFill>
          <a:ln w="3175" algn="ctr">
            <a:solidFill>
              <a:schemeClr val="bg1"/>
            </a:solidFill>
            <a:miter lim="800000"/>
            <a:headEnd/>
            <a:tailEnd/>
          </a:ln>
          <a:effectLst>
            <a:outerShdw blurRad="177800" dist="38100" dir="16200000" rotWithShape="0">
              <a:prstClr val="black">
                <a:alpha val="40000"/>
              </a:prstClr>
            </a:outerShdw>
          </a:effectLst>
        </p:spPr>
        <p:txBody>
          <a:bodyPr vert="horz" wrap="none" lIns="73025" tIns="36511" rIns="73025" bIns="36511" numCol="1" anchor="ctr" anchorCtr="0" compatLnSpc="1">
            <a:prstTxWarp prst="textNoShape">
              <a:avLst/>
            </a:prstTxWarp>
          </a:bodyPr>
          <a:lstStyle/>
          <a:p>
            <a:pPr algn="ctr" fontAlgn="base">
              <a:lnSpc>
                <a:spcPct val="90000"/>
              </a:lnSpc>
              <a:spcBef>
                <a:spcPct val="0"/>
              </a:spcBef>
              <a:spcAft>
                <a:spcPct val="0"/>
              </a:spcAft>
            </a:pPr>
            <a:endParaRPr lang="en-US" dirty="0" smtClean="0">
              <a:solidFill>
                <a:srgbClr val="0096D6"/>
              </a:solidFill>
            </a:endParaRPr>
          </a:p>
        </p:txBody>
      </p:sp>
      <p:sp>
        <p:nvSpPr>
          <p:cNvPr id="128" name="Rectangle 127"/>
          <p:cNvSpPr/>
          <p:nvPr/>
        </p:nvSpPr>
        <p:spPr>
          <a:xfrm>
            <a:off x="782908" y="2784792"/>
            <a:ext cx="1192970" cy="369332"/>
          </a:xfrm>
          <a:prstGeom prst="rect">
            <a:avLst/>
          </a:prstGeom>
        </p:spPr>
        <p:txBody>
          <a:bodyPr wrap="square">
            <a:spAutoFit/>
          </a:bodyPr>
          <a:lstStyle/>
          <a:p>
            <a:pPr algn="ctr"/>
            <a:r>
              <a:rPr lang="en-US" sz="900" b="1" dirty="0" smtClean="0">
                <a:solidFill>
                  <a:srgbClr val="FFFFFF"/>
                </a:solidFill>
              </a:rPr>
              <a:t>IPv6 </a:t>
            </a:r>
          </a:p>
          <a:p>
            <a:pPr algn="ctr"/>
            <a:r>
              <a:rPr lang="en-US" sz="900" b="1" dirty="0" smtClean="0">
                <a:solidFill>
                  <a:srgbClr val="FFFFFF"/>
                </a:solidFill>
              </a:rPr>
              <a:t>Integrity Guard </a:t>
            </a:r>
            <a:endParaRPr lang="en-US" sz="900" b="1" dirty="0">
              <a:solidFill>
                <a:srgbClr val="FFFFFF"/>
              </a:solidFill>
            </a:endParaRPr>
          </a:p>
        </p:txBody>
      </p:sp>
      <p:cxnSp>
        <p:nvCxnSpPr>
          <p:cNvPr id="7" name="Straight Connector 6"/>
          <p:cNvCxnSpPr/>
          <p:nvPr/>
        </p:nvCxnSpPr>
        <p:spPr>
          <a:xfrm>
            <a:off x="814891" y="4526249"/>
            <a:ext cx="1129007"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2407342" y="4526249"/>
            <a:ext cx="1129007"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005607" y="4526249"/>
            <a:ext cx="1129007"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5577642" y="4526249"/>
            <a:ext cx="1129007"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7178259" y="4526249"/>
            <a:ext cx="1129007"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0800000" flipH="1">
            <a:off x="624619" y="2572263"/>
            <a:ext cx="7902474" cy="1588"/>
          </a:xfrm>
          <a:prstGeom prst="line">
            <a:avLst/>
          </a:prstGeom>
          <a:ln w="15875">
            <a:solidFill>
              <a:srgbClr val="7F7F7F"/>
            </a:solidFill>
          </a:ln>
          <a:effectLst/>
        </p:spPr>
        <p:style>
          <a:lnRef idx="1">
            <a:schemeClr val="accent1"/>
          </a:lnRef>
          <a:fillRef idx="0">
            <a:schemeClr val="accent1"/>
          </a:fillRef>
          <a:effectRef idx="0">
            <a:schemeClr val="accent1"/>
          </a:effectRef>
          <a:fontRef idx="minor">
            <a:schemeClr val="tx1"/>
          </a:fontRef>
        </p:style>
      </p:cxnSp>
      <p:grpSp>
        <p:nvGrpSpPr>
          <p:cNvPr id="4" name="Group 100"/>
          <p:cNvGrpSpPr/>
          <p:nvPr/>
        </p:nvGrpSpPr>
        <p:grpSpPr>
          <a:xfrm>
            <a:off x="894324" y="1609470"/>
            <a:ext cx="870950" cy="491716"/>
            <a:chOff x="5592955" y="2720822"/>
            <a:chExt cx="2556050" cy="1443080"/>
          </a:xfrm>
        </p:grpSpPr>
        <p:sp>
          <p:nvSpPr>
            <p:cNvPr id="95" name="Rectangle 94"/>
            <p:cNvSpPr>
              <a:spLocks noChangeArrowheads="1"/>
            </p:cNvSpPr>
            <p:nvPr/>
          </p:nvSpPr>
          <p:spPr bwMode="black">
            <a:xfrm>
              <a:off x="6312989" y="3708603"/>
              <a:ext cx="116616" cy="441827"/>
            </a:xfrm>
            <a:prstGeom prst="rect">
              <a:avLst/>
            </a:prstGeom>
            <a:solidFill>
              <a:schemeClr val="bg1"/>
            </a:solidFill>
            <a:ln w="9525">
              <a:noFill/>
              <a:miter lim="800000"/>
              <a:headEnd/>
              <a:tailEnd/>
            </a:ln>
          </p:spPr>
          <p:txBody>
            <a:bodyPr/>
            <a:lstStyle/>
            <a:p>
              <a:endParaRPr lang="en-US" dirty="0">
                <a:solidFill>
                  <a:srgbClr val="7F7F7F"/>
                </a:solidFill>
              </a:endParaRPr>
            </a:p>
          </p:txBody>
        </p:sp>
        <p:sp>
          <p:nvSpPr>
            <p:cNvPr id="99" name="Freeform 98"/>
            <p:cNvSpPr>
              <a:spLocks/>
            </p:cNvSpPr>
            <p:nvPr/>
          </p:nvSpPr>
          <p:spPr bwMode="black">
            <a:xfrm>
              <a:off x="6992342" y="369760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7F7F7F"/>
                </a:solidFill>
              </a:endParaRPr>
            </a:p>
          </p:txBody>
        </p:sp>
        <p:sp>
          <p:nvSpPr>
            <p:cNvPr id="101" name="Freeform 100"/>
            <p:cNvSpPr>
              <a:spLocks/>
            </p:cNvSpPr>
            <p:nvPr/>
          </p:nvSpPr>
          <p:spPr bwMode="black">
            <a:xfrm>
              <a:off x="5824831" y="369760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7F7F7F"/>
                </a:solidFill>
              </a:endParaRPr>
            </a:p>
          </p:txBody>
        </p:sp>
        <p:sp>
          <p:nvSpPr>
            <p:cNvPr id="116" name="Freeform 115"/>
            <p:cNvSpPr>
              <a:spLocks noEditPoints="1"/>
            </p:cNvSpPr>
            <p:nvPr/>
          </p:nvSpPr>
          <p:spPr bwMode="black">
            <a:xfrm>
              <a:off x="7452023" y="369760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7F7F7F"/>
                </a:solidFill>
              </a:endParaRPr>
            </a:p>
          </p:txBody>
        </p:sp>
        <p:sp>
          <p:nvSpPr>
            <p:cNvPr id="118" name="Freeform 117"/>
            <p:cNvSpPr>
              <a:spLocks/>
            </p:cNvSpPr>
            <p:nvPr/>
          </p:nvSpPr>
          <p:spPr bwMode="black">
            <a:xfrm>
              <a:off x="6580117" y="369760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7F7F7F"/>
                </a:solidFill>
              </a:endParaRPr>
            </a:p>
          </p:txBody>
        </p:sp>
        <p:sp>
          <p:nvSpPr>
            <p:cNvPr id="123" name="Freeform 122"/>
            <p:cNvSpPr>
              <a:spLocks/>
            </p:cNvSpPr>
            <p:nvPr/>
          </p:nvSpPr>
          <p:spPr bwMode="black">
            <a:xfrm>
              <a:off x="5592955"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7F7F7F"/>
                </a:solidFill>
              </a:endParaRPr>
            </a:p>
          </p:txBody>
        </p:sp>
        <p:sp>
          <p:nvSpPr>
            <p:cNvPr id="124" name="Freeform 123"/>
            <p:cNvSpPr>
              <a:spLocks/>
            </p:cNvSpPr>
            <p:nvPr/>
          </p:nvSpPr>
          <p:spPr bwMode="black">
            <a:xfrm>
              <a:off x="5900764" y="29301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7F7F7F"/>
                </a:solidFill>
              </a:endParaRPr>
            </a:p>
          </p:txBody>
        </p:sp>
        <p:sp>
          <p:nvSpPr>
            <p:cNvPr id="125" name="Freeform 124"/>
            <p:cNvSpPr>
              <a:spLocks/>
            </p:cNvSpPr>
            <p:nvPr/>
          </p:nvSpPr>
          <p:spPr bwMode="black">
            <a:xfrm>
              <a:off x="6203154" y="27208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7F7F7F"/>
                </a:solidFill>
              </a:endParaRPr>
            </a:p>
          </p:txBody>
        </p:sp>
        <p:sp>
          <p:nvSpPr>
            <p:cNvPr id="126" name="Freeform 125"/>
            <p:cNvSpPr>
              <a:spLocks/>
            </p:cNvSpPr>
            <p:nvPr/>
          </p:nvSpPr>
          <p:spPr bwMode="black">
            <a:xfrm>
              <a:off x="6510963"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7F7F7F"/>
                </a:solidFill>
              </a:endParaRPr>
            </a:p>
          </p:txBody>
        </p:sp>
        <p:sp>
          <p:nvSpPr>
            <p:cNvPr id="127" name="Freeform 126"/>
            <p:cNvSpPr>
              <a:spLocks/>
            </p:cNvSpPr>
            <p:nvPr/>
          </p:nvSpPr>
          <p:spPr bwMode="black">
            <a:xfrm>
              <a:off x="6811994" y="30824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7F7F7F"/>
                </a:solidFill>
              </a:endParaRPr>
            </a:p>
          </p:txBody>
        </p:sp>
        <p:sp>
          <p:nvSpPr>
            <p:cNvPr id="133" name="Freeform 132"/>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7F7F7F"/>
                </a:solidFill>
              </a:endParaRPr>
            </a:p>
          </p:txBody>
        </p:sp>
        <p:sp>
          <p:nvSpPr>
            <p:cNvPr id="134" name="Freeform 133"/>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7F7F7F"/>
                </a:solidFill>
              </a:endParaRPr>
            </a:p>
          </p:txBody>
        </p:sp>
        <p:sp>
          <p:nvSpPr>
            <p:cNvPr id="135" name="Freeform 134"/>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7F7F7F"/>
                </a:solidFill>
              </a:endParaRPr>
            </a:p>
          </p:txBody>
        </p:sp>
        <p:sp>
          <p:nvSpPr>
            <p:cNvPr id="136" name="Freeform 135"/>
            <p:cNvSpPr>
              <a:spLocks/>
            </p:cNvSpPr>
            <p:nvPr/>
          </p:nvSpPr>
          <p:spPr bwMode="black">
            <a:xfrm>
              <a:off x="8037814" y="30824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7F7F7F"/>
                </a:solidFill>
              </a:endParaRPr>
            </a:p>
          </p:txBody>
        </p:sp>
      </p:grpSp>
      <p:sp>
        <p:nvSpPr>
          <p:cNvPr id="104" name="Rectangle 103"/>
          <p:cNvSpPr/>
          <p:nvPr/>
        </p:nvSpPr>
        <p:spPr>
          <a:xfrm>
            <a:off x="612801" y="6354071"/>
            <a:ext cx="7916194" cy="10815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02" name="Rectangle 101"/>
          <p:cNvSpPr/>
          <p:nvPr/>
        </p:nvSpPr>
        <p:spPr>
          <a:xfrm>
            <a:off x="2358261" y="2784176"/>
            <a:ext cx="1192970" cy="369332"/>
          </a:xfrm>
          <a:prstGeom prst="rect">
            <a:avLst/>
          </a:prstGeom>
        </p:spPr>
        <p:txBody>
          <a:bodyPr wrap="square">
            <a:spAutoFit/>
          </a:bodyPr>
          <a:lstStyle/>
          <a:p>
            <a:pPr algn="ctr"/>
            <a:r>
              <a:rPr lang="en-US" sz="900" b="1" dirty="0" smtClean="0">
                <a:solidFill>
                  <a:srgbClr val="FFFFFF"/>
                </a:solidFill>
              </a:rPr>
              <a:t>IPv6 </a:t>
            </a:r>
          </a:p>
          <a:p>
            <a:pPr algn="ctr"/>
            <a:r>
              <a:rPr lang="en-US" sz="900" b="1" dirty="0" smtClean="0">
                <a:solidFill>
                  <a:srgbClr val="FFFFFF"/>
                </a:solidFill>
              </a:rPr>
              <a:t>RA Guard </a:t>
            </a:r>
            <a:endParaRPr lang="en-US" sz="900" b="1" dirty="0">
              <a:solidFill>
                <a:srgbClr val="FFFFFF"/>
              </a:solidFill>
            </a:endParaRPr>
          </a:p>
        </p:txBody>
      </p:sp>
      <p:sp>
        <p:nvSpPr>
          <p:cNvPr id="107" name="Rectangle 106"/>
          <p:cNvSpPr/>
          <p:nvPr/>
        </p:nvSpPr>
        <p:spPr>
          <a:xfrm>
            <a:off x="3964215" y="2775908"/>
            <a:ext cx="1192970" cy="369332"/>
          </a:xfrm>
          <a:prstGeom prst="rect">
            <a:avLst/>
          </a:prstGeom>
        </p:spPr>
        <p:txBody>
          <a:bodyPr wrap="square">
            <a:spAutoFit/>
          </a:bodyPr>
          <a:lstStyle/>
          <a:p>
            <a:pPr algn="ctr"/>
            <a:r>
              <a:rPr lang="en-US" sz="900" b="1" dirty="0" smtClean="0">
                <a:solidFill>
                  <a:srgbClr val="FFFFFF"/>
                </a:solidFill>
              </a:rPr>
              <a:t>IPv6 </a:t>
            </a:r>
          </a:p>
          <a:p>
            <a:pPr algn="ctr"/>
            <a:r>
              <a:rPr lang="en-US" sz="900" b="1" dirty="0" smtClean="0">
                <a:solidFill>
                  <a:srgbClr val="FFFFFF"/>
                </a:solidFill>
              </a:rPr>
              <a:t>DHCP Guard </a:t>
            </a:r>
            <a:endParaRPr lang="en-US" sz="900" b="1" dirty="0">
              <a:solidFill>
                <a:srgbClr val="FFFFFF"/>
              </a:solidFill>
            </a:endParaRPr>
          </a:p>
        </p:txBody>
      </p:sp>
      <p:sp>
        <p:nvSpPr>
          <p:cNvPr id="109" name="Rectangle 108"/>
          <p:cNvSpPr/>
          <p:nvPr/>
        </p:nvSpPr>
        <p:spPr>
          <a:xfrm>
            <a:off x="5554869" y="2767640"/>
            <a:ext cx="1192970" cy="369332"/>
          </a:xfrm>
          <a:prstGeom prst="rect">
            <a:avLst/>
          </a:prstGeom>
        </p:spPr>
        <p:txBody>
          <a:bodyPr wrap="square">
            <a:spAutoFit/>
          </a:bodyPr>
          <a:lstStyle/>
          <a:p>
            <a:pPr algn="ctr"/>
            <a:r>
              <a:rPr lang="en-US" sz="900" b="1" dirty="0" smtClean="0">
                <a:solidFill>
                  <a:srgbClr val="FFFFFF"/>
                </a:solidFill>
              </a:rPr>
              <a:t>IPv6 </a:t>
            </a:r>
          </a:p>
          <a:p>
            <a:pPr algn="ctr"/>
            <a:r>
              <a:rPr lang="en-US" sz="900" b="1" dirty="0" smtClean="0">
                <a:solidFill>
                  <a:srgbClr val="FFFFFF"/>
                </a:solidFill>
              </a:rPr>
              <a:t>Source Guard </a:t>
            </a:r>
            <a:endParaRPr lang="en-US" sz="900" b="1" dirty="0">
              <a:solidFill>
                <a:srgbClr val="FFFFFF"/>
              </a:solidFill>
            </a:endParaRPr>
          </a:p>
        </p:txBody>
      </p:sp>
      <p:sp>
        <p:nvSpPr>
          <p:cNvPr id="110" name="Rectangle 109"/>
          <p:cNvSpPr/>
          <p:nvPr/>
        </p:nvSpPr>
        <p:spPr>
          <a:xfrm>
            <a:off x="7146127" y="2752340"/>
            <a:ext cx="1192970" cy="369332"/>
          </a:xfrm>
          <a:prstGeom prst="rect">
            <a:avLst/>
          </a:prstGeom>
        </p:spPr>
        <p:txBody>
          <a:bodyPr wrap="square">
            <a:spAutoFit/>
          </a:bodyPr>
          <a:lstStyle/>
          <a:p>
            <a:pPr algn="ctr"/>
            <a:r>
              <a:rPr lang="en-US" sz="900" b="1" dirty="0" smtClean="0">
                <a:solidFill>
                  <a:srgbClr val="FFFFFF"/>
                </a:solidFill>
              </a:rPr>
              <a:t>IPv6 </a:t>
            </a:r>
          </a:p>
          <a:p>
            <a:pPr algn="ctr"/>
            <a:r>
              <a:rPr lang="en-US" sz="900" b="1" dirty="0" smtClean="0">
                <a:solidFill>
                  <a:srgbClr val="FFFFFF"/>
                </a:solidFill>
              </a:rPr>
              <a:t>Destination Guard </a:t>
            </a:r>
            <a:endParaRPr lang="en-US" sz="900" b="1" dirty="0">
              <a:solidFill>
                <a:srgbClr val="FFFFFF"/>
              </a:solidFill>
            </a:endParaRPr>
          </a:p>
        </p:txBody>
      </p:sp>
      <p:sp>
        <p:nvSpPr>
          <p:cNvPr id="111" name="Rectangle 110"/>
          <p:cNvSpPr/>
          <p:nvPr/>
        </p:nvSpPr>
        <p:spPr>
          <a:xfrm>
            <a:off x="667554" y="4605070"/>
            <a:ext cx="1390372" cy="784830"/>
          </a:xfrm>
          <a:prstGeom prst="rect">
            <a:avLst/>
          </a:prstGeom>
        </p:spPr>
        <p:txBody>
          <a:bodyPr wrap="square">
            <a:spAutoFit/>
          </a:bodyPr>
          <a:lstStyle/>
          <a:p>
            <a:pPr marL="114300" indent="-114300">
              <a:buFont typeface="Arial"/>
              <a:buChar char="•"/>
            </a:pPr>
            <a:r>
              <a:rPr lang="en-US" sz="900" b="1" dirty="0" smtClean="0">
                <a:solidFill>
                  <a:srgbClr val="FFFFFF"/>
                </a:solidFill>
              </a:rPr>
              <a:t>Integrity protection for FHS binding table</a:t>
            </a:r>
          </a:p>
          <a:p>
            <a:pPr marL="114300" indent="-114300">
              <a:buFont typeface="Arial"/>
              <a:buChar char="•"/>
            </a:pPr>
            <a:r>
              <a:rPr lang="en-US" sz="900" b="1" dirty="0" smtClean="0">
                <a:solidFill>
                  <a:srgbClr val="FFFFFF"/>
                </a:solidFill>
              </a:rPr>
              <a:t>Protection against IPv6 address theft</a:t>
            </a:r>
            <a:endParaRPr lang="en-US" sz="900" b="1" dirty="0">
              <a:solidFill>
                <a:srgbClr val="FFFFFF"/>
              </a:solidFill>
            </a:endParaRPr>
          </a:p>
        </p:txBody>
      </p:sp>
      <p:sp>
        <p:nvSpPr>
          <p:cNvPr id="112" name="Rectangle 111"/>
          <p:cNvSpPr/>
          <p:nvPr/>
        </p:nvSpPr>
        <p:spPr>
          <a:xfrm>
            <a:off x="2235257" y="4612105"/>
            <a:ext cx="1421578" cy="923330"/>
          </a:xfrm>
          <a:prstGeom prst="rect">
            <a:avLst/>
          </a:prstGeom>
        </p:spPr>
        <p:txBody>
          <a:bodyPr wrap="square">
            <a:spAutoFit/>
          </a:bodyPr>
          <a:lstStyle/>
          <a:p>
            <a:pPr marL="114300" indent="-114300">
              <a:buFont typeface="Arial"/>
              <a:buChar char="•"/>
            </a:pPr>
            <a:r>
              <a:rPr lang="en-US" sz="900" b="1" dirty="0" smtClean="0">
                <a:solidFill>
                  <a:srgbClr val="FFFFFF"/>
                </a:solidFill>
              </a:rPr>
              <a:t>Protection against </a:t>
            </a:r>
            <a:r>
              <a:rPr lang="en-US" sz="900" b="1" dirty="0" err="1" smtClean="0">
                <a:solidFill>
                  <a:srgbClr val="FFFFFF"/>
                </a:solidFill>
              </a:rPr>
              <a:t>MiM</a:t>
            </a:r>
            <a:r>
              <a:rPr lang="en-US" sz="900" b="1" dirty="0" smtClean="0">
                <a:solidFill>
                  <a:srgbClr val="FFFFFF"/>
                </a:solidFill>
              </a:rPr>
              <a:t> Attacks</a:t>
            </a:r>
          </a:p>
          <a:p>
            <a:pPr marL="114300" indent="-114300">
              <a:buFont typeface="Arial"/>
              <a:buChar char="•"/>
            </a:pPr>
            <a:r>
              <a:rPr lang="en-US" sz="900" b="1" dirty="0" smtClean="0">
                <a:solidFill>
                  <a:srgbClr val="FFFFFF"/>
                </a:solidFill>
              </a:rPr>
              <a:t>Protection against rouge or malicious Router Advertisement</a:t>
            </a:r>
            <a:endParaRPr lang="en-US" sz="900" b="1" dirty="0">
              <a:solidFill>
                <a:srgbClr val="FFFFFF"/>
              </a:solidFill>
            </a:endParaRPr>
          </a:p>
        </p:txBody>
      </p:sp>
      <p:sp>
        <p:nvSpPr>
          <p:cNvPr id="113" name="Rectangle 112"/>
          <p:cNvSpPr/>
          <p:nvPr/>
        </p:nvSpPr>
        <p:spPr>
          <a:xfrm>
            <a:off x="3841211" y="4603837"/>
            <a:ext cx="1383932" cy="646331"/>
          </a:xfrm>
          <a:prstGeom prst="rect">
            <a:avLst/>
          </a:prstGeom>
        </p:spPr>
        <p:txBody>
          <a:bodyPr wrap="square">
            <a:spAutoFit/>
          </a:bodyPr>
          <a:lstStyle/>
          <a:p>
            <a:pPr marL="114300" indent="-114300">
              <a:buFont typeface="Arial"/>
              <a:buChar char="•"/>
            </a:pPr>
            <a:r>
              <a:rPr lang="en-US" sz="900" b="1" dirty="0" smtClean="0">
                <a:solidFill>
                  <a:srgbClr val="FFFFFF"/>
                </a:solidFill>
              </a:rPr>
              <a:t>Protection against </a:t>
            </a:r>
            <a:r>
              <a:rPr lang="en-US" sz="900" b="1" dirty="0" err="1" smtClean="0">
                <a:solidFill>
                  <a:srgbClr val="FFFFFF"/>
                </a:solidFill>
              </a:rPr>
              <a:t>MiM</a:t>
            </a:r>
            <a:r>
              <a:rPr lang="en-US" sz="900" b="1" dirty="0" smtClean="0">
                <a:solidFill>
                  <a:srgbClr val="FFFFFF"/>
                </a:solidFill>
              </a:rPr>
              <a:t> &amp; DoS attacks</a:t>
            </a:r>
          </a:p>
          <a:p>
            <a:pPr marL="114300" indent="-114300">
              <a:buFont typeface="Arial"/>
              <a:buChar char="•"/>
            </a:pPr>
            <a:r>
              <a:rPr lang="en-US" sz="900" b="1" dirty="0" smtClean="0">
                <a:solidFill>
                  <a:srgbClr val="FFFFFF"/>
                </a:solidFill>
              </a:rPr>
              <a:t>Rejects invalid DHCP Offers</a:t>
            </a:r>
            <a:endParaRPr lang="en-US" sz="900" b="1" dirty="0">
              <a:solidFill>
                <a:srgbClr val="FFFFFF"/>
              </a:solidFill>
            </a:endParaRPr>
          </a:p>
        </p:txBody>
      </p:sp>
      <p:sp>
        <p:nvSpPr>
          <p:cNvPr id="114" name="Rectangle 113"/>
          <p:cNvSpPr/>
          <p:nvPr/>
        </p:nvSpPr>
        <p:spPr>
          <a:xfrm>
            <a:off x="5416564" y="4595569"/>
            <a:ext cx="1384537" cy="784830"/>
          </a:xfrm>
          <a:prstGeom prst="rect">
            <a:avLst/>
          </a:prstGeom>
        </p:spPr>
        <p:txBody>
          <a:bodyPr wrap="square">
            <a:spAutoFit/>
          </a:bodyPr>
          <a:lstStyle/>
          <a:p>
            <a:pPr marL="114300" indent="-114300">
              <a:buFont typeface="Arial"/>
              <a:buChar char="•"/>
            </a:pPr>
            <a:r>
              <a:rPr lang="en-US" sz="900" b="1" dirty="0" smtClean="0">
                <a:solidFill>
                  <a:srgbClr val="FFFFFF"/>
                </a:solidFill>
              </a:rPr>
              <a:t>Validate source address or prefix</a:t>
            </a:r>
          </a:p>
          <a:p>
            <a:pPr marL="114300" indent="-114300">
              <a:buFont typeface="Arial"/>
              <a:buChar char="•"/>
            </a:pPr>
            <a:r>
              <a:rPr lang="en-US" sz="900" b="1" dirty="0" smtClean="0">
                <a:solidFill>
                  <a:srgbClr val="FFFFFF"/>
                </a:solidFill>
              </a:rPr>
              <a:t>Protects against source address spoofing</a:t>
            </a:r>
            <a:endParaRPr lang="en-US" sz="900" b="1" dirty="0">
              <a:solidFill>
                <a:srgbClr val="FFFFFF"/>
              </a:solidFill>
            </a:endParaRPr>
          </a:p>
        </p:txBody>
      </p:sp>
      <p:sp>
        <p:nvSpPr>
          <p:cNvPr id="115" name="Rectangle 114"/>
          <p:cNvSpPr/>
          <p:nvPr/>
        </p:nvSpPr>
        <p:spPr>
          <a:xfrm>
            <a:off x="7007822" y="4580269"/>
            <a:ext cx="1399837" cy="1061829"/>
          </a:xfrm>
          <a:prstGeom prst="rect">
            <a:avLst/>
          </a:prstGeom>
        </p:spPr>
        <p:txBody>
          <a:bodyPr wrap="square">
            <a:spAutoFit/>
          </a:bodyPr>
          <a:lstStyle/>
          <a:p>
            <a:pPr marL="114300" indent="-114300">
              <a:buFont typeface="Arial"/>
              <a:buChar char="•"/>
            </a:pPr>
            <a:r>
              <a:rPr lang="en-US" sz="900" b="1" dirty="0" smtClean="0">
                <a:solidFill>
                  <a:srgbClr val="FFFFFF"/>
                </a:solidFill>
              </a:rPr>
              <a:t>Validates destination address of IPv6 traffic reaching the link</a:t>
            </a:r>
          </a:p>
          <a:p>
            <a:pPr marL="114300" indent="-114300">
              <a:buFont typeface="Arial"/>
              <a:buChar char="•"/>
            </a:pPr>
            <a:r>
              <a:rPr lang="en-US" sz="900" b="1" dirty="0" smtClean="0">
                <a:solidFill>
                  <a:srgbClr val="FFFFFF"/>
                </a:solidFill>
              </a:rPr>
              <a:t>Protects against scanning or DoS attacks</a:t>
            </a:r>
            <a:endParaRPr lang="en-US" sz="900" b="1" dirty="0">
              <a:solidFill>
                <a:srgbClr val="FFFFFF"/>
              </a:solidFill>
            </a:endParaRPr>
          </a:p>
        </p:txBody>
      </p:sp>
      <p:sp>
        <p:nvSpPr>
          <p:cNvPr id="137" name="TextBox 136"/>
          <p:cNvSpPr txBox="1"/>
          <p:nvPr/>
        </p:nvSpPr>
        <p:spPr>
          <a:xfrm>
            <a:off x="6470252" y="2864005"/>
            <a:ext cx="274497"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graphicFrame>
        <p:nvGraphicFramePr>
          <p:cNvPr id="423938" name="Object 2"/>
          <p:cNvGraphicFramePr>
            <a:graphicFrameLocks noChangeAspect="1"/>
          </p:cNvGraphicFramePr>
          <p:nvPr>
            <p:extLst>
              <p:ext uri="{D42A27DB-BD31-4B8C-83A1-F6EECF244321}">
                <p14:modId xmlns:p14="http://schemas.microsoft.com/office/powerpoint/2010/main" val="1520322642"/>
              </p:ext>
            </p:extLst>
          </p:nvPr>
        </p:nvGraphicFramePr>
        <p:xfrm>
          <a:off x="2255908" y="3282200"/>
          <a:ext cx="1437096" cy="1081859"/>
        </p:xfrm>
        <a:graphic>
          <a:graphicData uri="http://schemas.openxmlformats.org/presentationml/2006/ole">
            <mc:AlternateContent xmlns:mc="http://schemas.openxmlformats.org/markup-compatibility/2006">
              <mc:Choice xmlns:v="urn:schemas-microsoft-com:vml" Requires="v">
                <p:oleObj spid="_x0000_s1113" name="Document" r:id="rId4" imgW="2260600" imgH="1701800" progId="Word.Document.12">
                  <p:link updateAutomatic="1"/>
                </p:oleObj>
              </mc:Choice>
              <mc:Fallback>
                <p:oleObj name="Document" r:id="rId4" imgW="2260600" imgH="17018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5908" y="3282200"/>
                        <a:ext cx="1437096" cy="108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23939" name="Object 3"/>
          <p:cNvGraphicFramePr>
            <a:graphicFrameLocks noChangeAspect="1"/>
          </p:cNvGraphicFramePr>
          <p:nvPr>
            <p:extLst>
              <p:ext uri="{D42A27DB-BD31-4B8C-83A1-F6EECF244321}">
                <p14:modId xmlns:p14="http://schemas.microsoft.com/office/powerpoint/2010/main" val="1815395800"/>
              </p:ext>
            </p:extLst>
          </p:nvPr>
        </p:nvGraphicFramePr>
        <p:xfrm>
          <a:off x="3881516" y="3289851"/>
          <a:ext cx="1397159" cy="1053857"/>
        </p:xfrm>
        <a:graphic>
          <a:graphicData uri="http://schemas.openxmlformats.org/presentationml/2006/ole">
            <mc:AlternateContent xmlns:mc="http://schemas.openxmlformats.org/markup-compatibility/2006">
              <mc:Choice xmlns:v="urn:schemas-microsoft-com:vml" Requires="v">
                <p:oleObj spid="_x0000_s1114" name="Document" r:id="rId6" imgW="2222500" imgH="1676400" progId="Word.Document.12">
                  <p:link updateAutomatic="1"/>
                </p:oleObj>
              </mc:Choice>
              <mc:Fallback>
                <p:oleObj name="Document" r:id="rId6" imgW="2222500" imgH="1676400" progId="Word.Document.12">
                  <p:link updateAutomatic="1"/>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1516" y="3289851"/>
                        <a:ext cx="1397159" cy="1053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23940" name="Object 4"/>
          <p:cNvGraphicFramePr>
            <a:graphicFrameLocks noChangeAspect="1"/>
          </p:cNvGraphicFramePr>
          <p:nvPr>
            <p:extLst>
              <p:ext uri="{D42A27DB-BD31-4B8C-83A1-F6EECF244321}">
                <p14:modId xmlns:p14="http://schemas.microsoft.com/office/powerpoint/2010/main" val="3754944115"/>
              </p:ext>
            </p:extLst>
          </p:nvPr>
        </p:nvGraphicFramePr>
        <p:xfrm>
          <a:off x="5449824" y="3289966"/>
          <a:ext cx="1389458" cy="1048048"/>
        </p:xfrm>
        <a:graphic>
          <a:graphicData uri="http://schemas.openxmlformats.org/presentationml/2006/ole">
            <mc:AlternateContent xmlns:mc="http://schemas.openxmlformats.org/markup-compatibility/2006">
              <mc:Choice xmlns:v="urn:schemas-microsoft-com:vml" Requires="v">
                <p:oleObj spid="_x0000_s1115" name="Document" r:id="rId8" imgW="2222500" imgH="1676400" progId="Word.Document.12">
                  <p:link updateAutomatic="1"/>
                </p:oleObj>
              </mc:Choice>
              <mc:Fallback>
                <p:oleObj name="Document" r:id="rId8" imgW="2222500" imgH="1676400" progId="Word.Document.12">
                  <p:link updateAutomatic="1"/>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49824" y="3289966"/>
                        <a:ext cx="1389458" cy="1048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23941" name="Object 5"/>
          <p:cNvGraphicFramePr>
            <a:graphicFrameLocks noChangeAspect="1"/>
          </p:cNvGraphicFramePr>
          <p:nvPr>
            <p:extLst>
              <p:ext uri="{D42A27DB-BD31-4B8C-83A1-F6EECF244321}">
                <p14:modId xmlns:p14="http://schemas.microsoft.com/office/powerpoint/2010/main" val="3667819732"/>
              </p:ext>
            </p:extLst>
          </p:nvPr>
        </p:nvGraphicFramePr>
        <p:xfrm>
          <a:off x="7056382" y="3305154"/>
          <a:ext cx="1378901" cy="1032206"/>
        </p:xfrm>
        <a:graphic>
          <a:graphicData uri="http://schemas.openxmlformats.org/presentationml/2006/ole">
            <mc:AlternateContent xmlns:mc="http://schemas.openxmlformats.org/markup-compatibility/2006">
              <mc:Choice xmlns:v="urn:schemas-microsoft-com:vml" Requires="v">
                <p:oleObj spid="_x0000_s1116" name="Document" r:id="rId10" imgW="2222500" imgH="1663700" progId="Word.Document.12">
                  <p:link updateAutomatic="1"/>
                </p:oleObj>
              </mc:Choice>
              <mc:Fallback>
                <p:oleObj name="Document" r:id="rId10" imgW="2222500" imgH="1663700" progId="Word.Document.12">
                  <p:link updateAutomatic="1"/>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6382" y="3305154"/>
                        <a:ext cx="1378901" cy="1032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23942" name="Object 6"/>
          <p:cNvGraphicFramePr>
            <a:graphicFrameLocks noChangeAspect="1"/>
          </p:cNvGraphicFramePr>
          <p:nvPr>
            <p:extLst>
              <p:ext uri="{D42A27DB-BD31-4B8C-83A1-F6EECF244321}">
                <p14:modId xmlns:p14="http://schemas.microsoft.com/office/powerpoint/2010/main" val="2230326816"/>
              </p:ext>
            </p:extLst>
          </p:nvPr>
        </p:nvGraphicFramePr>
        <p:xfrm>
          <a:off x="668397" y="3289851"/>
          <a:ext cx="1410436" cy="1055812"/>
        </p:xfrm>
        <a:graphic>
          <a:graphicData uri="http://schemas.openxmlformats.org/presentationml/2006/ole">
            <mc:AlternateContent xmlns:mc="http://schemas.openxmlformats.org/markup-compatibility/2006">
              <mc:Choice xmlns:v="urn:schemas-microsoft-com:vml" Requires="v">
                <p:oleObj spid="_x0000_s1117" name="Document" r:id="rId12" imgW="2222500" imgH="1663700" progId="Word.Document.12">
                  <p:link updateAutomatic="1"/>
                </p:oleObj>
              </mc:Choice>
              <mc:Fallback>
                <p:oleObj name="Document" r:id="rId12" imgW="2222500" imgH="1663700" progId="Word.Document.12">
                  <p:link updateAutomatic="1"/>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8397" y="3289851"/>
                        <a:ext cx="1410436" cy="1055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9" name="TextBox 48"/>
          <p:cNvSpPr txBox="1"/>
          <p:nvPr/>
        </p:nvSpPr>
        <p:spPr>
          <a:xfrm>
            <a:off x="8170017" y="2857139"/>
            <a:ext cx="274497"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50" name="TextBox 49"/>
          <p:cNvSpPr txBox="1"/>
          <p:nvPr/>
        </p:nvSpPr>
        <p:spPr>
          <a:xfrm>
            <a:off x="595398" y="6363808"/>
            <a:ext cx="274497" cy="369332"/>
          </a:xfrm>
          <a:prstGeom prst="rect">
            <a:avLst/>
          </a:prstGeom>
          <a:noFill/>
        </p:spPr>
        <p:txBody>
          <a:bodyPr wrap="square" rtlCol="0">
            <a:spAutoFit/>
          </a:bodyPr>
          <a:lstStyle/>
          <a:p>
            <a:r>
              <a:rPr lang="en-US" dirty="0" smtClean="0">
                <a:solidFill>
                  <a:srgbClr val="FF0000"/>
                </a:solidFill>
              </a:rPr>
              <a:t>*</a:t>
            </a:r>
            <a:endParaRPr lang="en-US" sz="1200" dirty="0">
              <a:solidFill>
                <a:srgbClr val="333333"/>
              </a:solidFill>
            </a:endParaRPr>
          </a:p>
        </p:txBody>
      </p:sp>
      <p:sp>
        <p:nvSpPr>
          <p:cNvPr id="5" name="Rectangle 4"/>
          <p:cNvSpPr/>
          <p:nvPr/>
        </p:nvSpPr>
        <p:spPr>
          <a:xfrm>
            <a:off x="721246" y="6384159"/>
            <a:ext cx="1011527" cy="246221"/>
          </a:xfrm>
          <a:prstGeom prst="rect">
            <a:avLst/>
          </a:prstGeom>
        </p:spPr>
        <p:txBody>
          <a:bodyPr wrap="none">
            <a:spAutoFit/>
          </a:bodyPr>
          <a:lstStyle/>
          <a:p>
            <a:r>
              <a:rPr lang="en-US" sz="1000" dirty="0">
                <a:solidFill>
                  <a:srgbClr val="333333"/>
                </a:solidFill>
              </a:rPr>
              <a:t>F</a:t>
            </a:r>
            <a:r>
              <a:rPr lang="en-US" sz="1000" dirty="0" smtClean="0">
                <a:solidFill>
                  <a:srgbClr val="333333"/>
                </a:solidFill>
              </a:rPr>
              <a:t>uture </a:t>
            </a:r>
            <a:r>
              <a:rPr lang="en-US" sz="1000" dirty="0">
                <a:solidFill>
                  <a:srgbClr val="333333"/>
                </a:solidFill>
              </a:rPr>
              <a:t>release</a:t>
            </a:r>
          </a:p>
        </p:txBody>
      </p:sp>
    </p:spTree>
    <p:extLst>
      <p:ext uri="{BB962C8B-B14F-4D97-AF65-F5344CB8AC3E}">
        <p14:creationId xmlns:p14="http://schemas.microsoft.com/office/powerpoint/2010/main" val="385116616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5"/>
          <p:cNvSpPr>
            <a:spLocks noGrp="1"/>
          </p:cNvSpPr>
          <p:nvPr>
            <p:ph type="ctrTitle"/>
          </p:nvPr>
        </p:nvSpPr>
        <p:spPr/>
        <p:txBody>
          <a:bodyPr/>
          <a:lstStyle/>
          <a:p>
            <a:r>
              <a:rPr lang="en-US" b="0" dirty="0" smtClean="0">
                <a:solidFill>
                  <a:schemeClr val="tx1"/>
                </a:solidFill>
              </a:rPr>
              <a:t>Positioning</a:t>
            </a:r>
          </a:p>
        </p:txBody>
      </p:sp>
      <p:pic>
        <p:nvPicPr>
          <p:cNvPr id="3" name="Picture 2" descr="HIK00544.jpg"/>
          <p:cNvPicPr>
            <a:picLocks noChangeAspect="1"/>
          </p:cNvPicPr>
          <p:nvPr/>
        </p:nvPicPr>
        <p:blipFill>
          <a:blip r:embed="rId2" cstate="print"/>
          <a:srcRect t="7004" b="37416"/>
          <a:stretch>
            <a:fillRect/>
          </a:stretch>
        </p:blipFill>
        <p:spPr>
          <a:xfrm>
            <a:off x="0" y="1688121"/>
            <a:ext cx="9144000" cy="2405577"/>
          </a:xfrm>
          <a:prstGeom prst="rect">
            <a:avLst/>
          </a:prstGeom>
        </p:spPr>
      </p:pic>
      <p:sp>
        <p:nvSpPr>
          <p:cNvPr id="4" name="Rectangle 3"/>
          <p:cNvSpPr>
            <a:spLocks noChangeArrowheads="1"/>
          </p:cNvSpPr>
          <p:nvPr/>
        </p:nvSpPr>
        <p:spPr bwMode="auto">
          <a:xfrm flipV="1">
            <a:off x="0" y="1616075"/>
            <a:ext cx="9144000" cy="23813"/>
          </a:xfrm>
          <a:prstGeom prst="rect">
            <a:avLst/>
          </a:prstGeom>
          <a:gradFill rotWithShape="1">
            <a:gsLst>
              <a:gs pos="0">
                <a:srgbClr val="515157"/>
              </a:gs>
              <a:gs pos="100000">
                <a:srgbClr val="FFFFFF">
                  <a:alpha val="0"/>
                </a:srgb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5" name="Rectangle 4"/>
          <p:cNvSpPr>
            <a:spLocks noChangeArrowheads="1"/>
          </p:cNvSpPr>
          <p:nvPr/>
        </p:nvSpPr>
        <p:spPr bwMode="auto">
          <a:xfrm flipV="1">
            <a:off x="0" y="4148679"/>
            <a:ext cx="9144000" cy="23812"/>
          </a:xfrm>
          <a:prstGeom prst="rect">
            <a:avLst/>
          </a:prstGeom>
          <a:gradFill rotWithShape="1">
            <a:gsLst>
              <a:gs pos="0">
                <a:srgbClr val="515157"/>
              </a:gs>
              <a:gs pos="100000">
                <a:srgbClr val="FFFFFF">
                  <a:alpha val="0"/>
                </a:srgb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Rectangle 7"/>
          <p:cNvSpPr>
            <a:spLocks noGrp="1" noChangeArrowheads="1"/>
          </p:cNvSpPr>
          <p:nvPr>
            <p:ph type="title"/>
          </p:nvPr>
        </p:nvSpPr>
        <p:spPr>
          <a:xfrm>
            <a:off x="229702" y="228600"/>
            <a:ext cx="8588861" cy="816429"/>
          </a:xfrm>
        </p:spPr>
        <p:txBody>
          <a:bodyPr/>
          <a:lstStyle/>
          <a:p>
            <a:pPr lvl="0"/>
            <a:r>
              <a:rPr lang="en-US" dirty="0" smtClean="0"/>
              <a:t>Catalyst 2K and SB Positioning</a:t>
            </a:r>
            <a:br>
              <a:rPr lang="en-US" dirty="0" smtClean="0"/>
            </a:br>
            <a:r>
              <a:rPr lang="en-US" sz="2400" dirty="0" smtClean="0"/>
              <a:t>APJC, Emerging and LATAM</a:t>
            </a:r>
            <a:endParaRPr lang="en-US" dirty="0" smtClean="0"/>
          </a:p>
        </p:txBody>
      </p:sp>
      <p:sp>
        <p:nvSpPr>
          <p:cNvPr id="39" name=" 3"/>
          <p:cNvSpPr/>
          <p:nvPr/>
        </p:nvSpPr>
        <p:spPr>
          <a:xfrm rot="21044459">
            <a:off x="434461" y="2457301"/>
            <a:ext cx="6669905" cy="1738146"/>
          </a:xfrm>
          <a:prstGeom prst="swooshArrow">
            <a:avLst>
              <a:gd name="adj1" fmla="val 25000"/>
              <a:gd name="adj2" fmla="val 25000"/>
            </a:avLst>
          </a:prstGeom>
          <a:solidFill>
            <a:schemeClr val="bg1">
              <a:lumMod val="65000"/>
              <a:alpha val="53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cxnSp>
        <p:nvCxnSpPr>
          <p:cNvPr id="46" name="Straight Arrow Connector 45"/>
          <p:cNvCxnSpPr/>
          <p:nvPr/>
        </p:nvCxnSpPr>
        <p:spPr>
          <a:xfrm>
            <a:off x="1896251" y="5920587"/>
            <a:ext cx="6886661" cy="136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52" name="Picture 2" descr="C:\Documents and Settings\mitchell\My Documents\Marketing\Stout\Pictures-Stout_family\png low res\1GigFamily_front1_loRes_edit1.png"/>
          <p:cNvPicPr>
            <a:picLocks noChangeAspect="1" noChangeArrowheads="1"/>
          </p:cNvPicPr>
          <p:nvPr/>
        </p:nvPicPr>
        <p:blipFill>
          <a:blip r:embed="rId4" cstate="screen"/>
          <a:srcRect/>
          <a:stretch>
            <a:fillRect/>
          </a:stretch>
        </p:blipFill>
        <p:spPr bwMode="auto">
          <a:xfrm>
            <a:off x="5949318" y="2377033"/>
            <a:ext cx="1365882" cy="565500"/>
          </a:xfrm>
          <a:prstGeom prst="rect">
            <a:avLst/>
          </a:prstGeom>
          <a:noFill/>
          <a:effectLst>
            <a:outerShdw blurRad="63500" sx="102000" sy="102000" algn="ctr" rotWithShape="0">
              <a:prstClr val="black">
                <a:alpha val="40000"/>
              </a:prstClr>
            </a:outerShdw>
          </a:effectLst>
        </p:spPr>
      </p:pic>
      <p:sp>
        <p:nvSpPr>
          <p:cNvPr id="82" name="TextBox 81"/>
          <p:cNvSpPr txBox="1"/>
          <p:nvPr/>
        </p:nvSpPr>
        <p:spPr>
          <a:xfrm>
            <a:off x="5505326" y="2064764"/>
            <a:ext cx="748028" cy="307777"/>
          </a:xfrm>
          <a:prstGeom prst="rect">
            <a:avLst/>
          </a:prstGeom>
          <a:noFill/>
        </p:spPr>
        <p:txBody>
          <a:bodyPr wrap="square" rtlCol="0">
            <a:spAutoFit/>
          </a:bodyPr>
          <a:lstStyle/>
          <a:p>
            <a:r>
              <a:rPr lang="en-US" sz="1400" b="1" dirty="0">
                <a:solidFill>
                  <a:srgbClr val="435153"/>
                </a:solidFill>
              </a:rPr>
              <a:t>Data</a:t>
            </a:r>
          </a:p>
        </p:txBody>
      </p:sp>
      <p:sp>
        <p:nvSpPr>
          <p:cNvPr id="83" name="TextBox 82"/>
          <p:cNvSpPr txBox="1"/>
          <p:nvPr/>
        </p:nvSpPr>
        <p:spPr>
          <a:xfrm>
            <a:off x="5981654" y="2064764"/>
            <a:ext cx="1100815" cy="307777"/>
          </a:xfrm>
          <a:prstGeom prst="rect">
            <a:avLst/>
          </a:prstGeom>
          <a:noFill/>
        </p:spPr>
        <p:txBody>
          <a:bodyPr wrap="square" rtlCol="0">
            <a:spAutoFit/>
          </a:bodyPr>
          <a:lstStyle/>
          <a:p>
            <a:r>
              <a:rPr lang="en-US" sz="1400" b="1" dirty="0" smtClean="0">
                <a:solidFill>
                  <a:srgbClr val="435153"/>
                </a:solidFill>
              </a:rPr>
              <a:t>Voice/Vide</a:t>
            </a:r>
            <a:endParaRPr lang="en-US" sz="1400" b="1" dirty="0">
              <a:solidFill>
                <a:srgbClr val="435153"/>
              </a:solidFill>
            </a:endParaRPr>
          </a:p>
        </p:txBody>
      </p:sp>
      <p:pic>
        <p:nvPicPr>
          <p:cNvPr id="1026" name="Picture 2"/>
          <p:cNvPicPr>
            <a:picLocks noChangeAspect="1" noChangeArrowheads="1"/>
          </p:cNvPicPr>
          <p:nvPr/>
        </p:nvPicPr>
        <p:blipFill>
          <a:blip r:embed="rId5" cstate="print"/>
          <a:srcRect/>
          <a:stretch>
            <a:fillRect/>
          </a:stretch>
        </p:blipFill>
        <p:spPr bwMode="auto">
          <a:xfrm>
            <a:off x="6214143" y="1608064"/>
            <a:ext cx="536079" cy="428863"/>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027" name="Picture 3"/>
          <p:cNvPicPr>
            <a:picLocks noChangeAspect="1" noChangeArrowheads="1"/>
          </p:cNvPicPr>
          <p:nvPr/>
        </p:nvPicPr>
        <p:blipFill>
          <a:blip r:embed="rId6" cstate="print"/>
          <a:srcRect/>
          <a:stretch>
            <a:fillRect/>
          </a:stretch>
        </p:blipFill>
        <p:spPr bwMode="auto">
          <a:xfrm>
            <a:off x="5552791" y="1733547"/>
            <a:ext cx="428863" cy="279821"/>
          </a:xfrm>
          <a:prstGeom prst="rect">
            <a:avLst/>
          </a:prstGeom>
          <a:noFill/>
          <a:ln w="9525">
            <a:noFill/>
            <a:miter lim="800000"/>
            <a:headEnd/>
            <a:tailEnd/>
          </a:ln>
          <a:effectLst>
            <a:outerShdw blurRad="63500" sx="102000" sy="102000" algn="ctr" rotWithShape="0">
              <a:prstClr val="black">
                <a:alpha val="40000"/>
              </a:prstClr>
            </a:outerShdw>
          </a:effectLst>
        </p:spPr>
      </p:pic>
      <p:grpSp>
        <p:nvGrpSpPr>
          <p:cNvPr id="2" name="Group 50"/>
          <p:cNvGrpSpPr/>
          <p:nvPr/>
        </p:nvGrpSpPr>
        <p:grpSpPr>
          <a:xfrm>
            <a:off x="1199876" y="2377033"/>
            <a:ext cx="1474400" cy="607220"/>
            <a:chOff x="2375281" y="2192023"/>
            <a:chExt cx="4756288" cy="2133235"/>
          </a:xfrm>
        </p:grpSpPr>
        <p:pic>
          <p:nvPicPr>
            <p:cNvPr id="47" name="Picture 46" descr="LKJ29803.png"/>
            <p:cNvPicPr>
              <a:picLocks noChangeAspect="1"/>
            </p:cNvPicPr>
            <p:nvPr/>
          </p:nvPicPr>
          <p:blipFill>
            <a:blip r:embed="rId7" cstate="print">
              <a:lum bright="11000" contrast="3000"/>
            </a:blip>
            <a:srcRect b="551"/>
            <a:stretch>
              <a:fillRect/>
            </a:stretch>
          </p:blipFill>
          <p:spPr>
            <a:xfrm>
              <a:off x="2431427" y="3396343"/>
              <a:ext cx="4571429" cy="928915"/>
            </a:xfrm>
            <a:prstGeom prst="rect">
              <a:avLst/>
            </a:prstGeom>
            <a:effectLst>
              <a:outerShdw blurRad="101600" dist="38100" dir="5400000" algn="t" rotWithShape="0">
                <a:prstClr val="black">
                  <a:alpha val="60000"/>
                </a:prstClr>
              </a:outerShdw>
            </a:effectLst>
          </p:spPr>
        </p:pic>
        <p:pic>
          <p:nvPicPr>
            <p:cNvPr id="48" name="Picture 47" descr="LKJ29804.png"/>
            <p:cNvPicPr>
              <a:picLocks noChangeAspect="1"/>
            </p:cNvPicPr>
            <p:nvPr/>
          </p:nvPicPr>
          <p:blipFill>
            <a:blip r:embed="rId8" cstate="print">
              <a:lum bright="11000" contrast="3000"/>
            </a:blip>
            <a:srcRect b="18"/>
            <a:stretch>
              <a:fillRect/>
            </a:stretch>
          </p:blipFill>
          <p:spPr>
            <a:xfrm>
              <a:off x="2560142" y="2931885"/>
              <a:ext cx="4571427" cy="972454"/>
            </a:xfrm>
            <a:prstGeom prst="rect">
              <a:avLst/>
            </a:prstGeom>
          </p:spPr>
        </p:pic>
        <p:pic>
          <p:nvPicPr>
            <p:cNvPr id="49" name="Picture 48" descr="LKJ29065.png"/>
            <p:cNvPicPr>
              <a:picLocks noChangeAspect="1"/>
            </p:cNvPicPr>
            <p:nvPr/>
          </p:nvPicPr>
          <p:blipFill>
            <a:blip r:embed="rId9" cstate="print">
              <a:lum bright="11000" contrast="3000"/>
            </a:blip>
            <a:stretch>
              <a:fillRect/>
            </a:stretch>
          </p:blipFill>
          <p:spPr>
            <a:xfrm>
              <a:off x="2489484" y="2510971"/>
              <a:ext cx="4571429" cy="914400"/>
            </a:xfrm>
            <a:prstGeom prst="rect">
              <a:avLst/>
            </a:prstGeom>
          </p:spPr>
        </p:pic>
        <p:pic>
          <p:nvPicPr>
            <p:cNvPr id="53" name="Picture 52" descr="LKJ29058.png"/>
            <p:cNvPicPr>
              <a:picLocks noChangeAspect="1"/>
            </p:cNvPicPr>
            <p:nvPr/>
          </p:nvPicPr>
          <p:blipFill>
            <a:blip r:embed="rId10" cstate="print">
              <a:lum bright="11000" contrast="3000"/>
            </a:blip>
            <a:stretch>
              <a:fillRect/>
            </a:stretch>
          </p:blipFill>
          <p:spPr>
            <a:xfrm>
              <a:off x="2375281" y="2192023"/>
              <a:ext cx="4571426" cy="827313"/>
            </a:xfrm>
            <a:prstGeom prst="rect">
              <a:avLst/>
            </a:prstGeom>
          </p:spPr>
        </p:pic>
      </p:grpSp>
      <p:sp>
        <p:nvSpPr>
          <p:cNvPr id="60" name="Rectangle 59"/>
          <p:cNvSpPr/>
          <p:nvPr/>
        </p:nvSpPr>
        <p:spPr>
          <a:xfrm>
            <a:off x="3363686" y="1169377"/>
            <a:ext cx="5613259" cy="334107"/>
          </a:xfrm>
          <a:prstGeom prst="rec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SMB / Mid Market / Enterprise</a:t>
            </a:r>
          </a:p>
        </p:txBody>
      </p:sp>
      <p:sp>
        <p:nvSpPr>
          <p:cNvPr id="61" name="Rectangle 60"/>
          <p:cNvSpPr/>
          <p:nvPr/>
        </p:nvSpPr>
        <p:spPr>
          <a:xfrm>
            <a:off x="131883" y="1169377"/>
            <a:ext cx="3122945" cy="334107"/>
          </a:xfrm>
          <a:prstGeom prst="rec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SMB</a:t>
            </a:r>
          </a:p>
        </p:txBody>
      </p:sp>
      <p:sp>
        <p:nvSpPr>
          <p:cNvPr id="68" name="TextBox 67"/>
          <p:cNvSpPr txBox="1"/>
          <p:nvPr/>
        </p:nvSpPr>
        <p:spPr>
          <a:xfrm rot="5400000">
            <a:off x="4594204" y="3175607"/>
            <a:ext cx="430887" cy="5826795"/>
          </a:xfrm>
          <a:prstGeom prst="rect">
            <a:avLst/>
          </a:prstGeom>
          <a:noFill/>
        </p:spPr>
        <p:txBody>
          <a:bodyPr vert="vert270" wrap="square" rtlCol="0">
            <a:spAutoFit/>
          </a:bodyPr>
          <a:lstStyle/>
          <a:p>
            <a:pPr algn="ctr"/>
            <a:r>
              <a:rPr lang="en-US" sz="1600" b="1" dirty="0" smtClean="0">
                <a:solidFill>
                  <a:srgbClr val="435153"/>
                </a:solidFill>
              </a:rPr>
              <a:t>Optimized OpEx / Scalability / Supportability</a:t>
            </a:r>
            <a:endParaRPr lang="en-US" sz="1600" b="1" dirty="0">
              <a:solidFill>
                <a:srgbClr val="435153"/>
              </a:solidFill>
            </a:endParaRPr>
          </a:p>
        </p:txBody>
      </p:sp>
      <p:pic>
        <p:nvPicPr>
          <p:cNvPr id="70" name="Picture 5"/>
          <p:cNvPicPr>
            <a:picLocks noChangeAspect="1" noChangeArrowheads="1"/>
          </p:cNvPicPr>
          <p:nvPr/>
        </p:nvPicPr>
        <p:blipFill>
          <a:blip r:embed="rId11" cstate="print"/>
          <a:srcRect/>
          <a:stretch>
            <a:fillRect/>
          </a:stretch>
        </p:blipFill>
        <p:spPr bwMode="auto">
          <a:xfrm>
            <a:off x="1824129" y="1716947"/>
            <a:ext cx="457554" cy="269411"/>
          </a:xfrm>
          <a:prstGeom prst="rect">
            <a:avLst/>
          </a:prstGeom>
          <a:effectLst>
            <a:outerShdw blurRad="101600" dist="38100" dir="5400000" algn="t" rotWithShape="0">
              <a:prstClr val="black">
                <a:alpha val="60000"/>
              </a:prstClr>
            </a:outerShdw>
          </a:effectLst>
        </p:spPr>
      </p:pic>
      <p:sp>
        <p:nvSpPr>
          <p:cNvPr id="75" name="TextBox 74"/>
          <p:cNvSpPr txBox="1"/>
          <p:nvPr/>
        </p:nvSpPr>
        <p:spPr>
          <a:xfrm>
            <a:off x="1741363" y="2064764"/>
            <a:ext cx="748028" cy="307777"/>
          </a:xfrm>
          <a:prstGeom prst="rect">
            <a:avLst/>
          </a:prstGeom>
          <a:noFill/>
        </p:spPr>
        <p:txBody>
          <a:bodyPr wrap="square" rtlCol="0">
            <a:spAutoFit/>
          </a:bodyPr>
          <a:lstStyle/>
          <a:p>
            <a:r>
              <a:rPr lang="en-US" sz="1400" b="1" dirty="0">
                <a:solidFill>
                  <a:srgbClr val="435153"/>
                </a:solidFill>
              </a:rPr>
              <a:t>Voice</a:t>
            </a:r>
          </a:p>
        </p:txBody>
      </p:sp>
      <p:sp>
        <p:nvSpPr>
          <p:cNvPr id="76" name="TextBox 75"/>
          <p:cNvSpPr txBox="1"/>
          <p:nvPr/>
        </p:nvSpPr>
        <p:spPr>
          <a:xfrm>
            <a:off x="1168917" y="2064764"/>
            <a:ext cx="748028" cy="307777"/>
          </a:xfrm>
          <a:prstGeom prst="rect">
            <a:avLst/>
          </a:prstGeom>
          <a:noFill/>
        </p:spPr>
        <p:txBody>
          <a:bodyPr wrap="square" rtlCol="0">
            <a:spAutoFit/>
          </a:bodyPr>
          <a:lstStyle/>
          <a:p>
            <a:r>
              <a:rPr lang="en-US" sz="1400" b="1" dirty="0">
                <a:solidFill>
                  <a:srgbClr val="435153"/>
                </a:solidFill>
              </a:rPr>
              <a:t>Data</a:t>
            </a:r>
          </a:p>
        </p:txBody>
      </p:sp>
      <p:pic>
        <p:nvPicPr>
          <p:cNvPr id="77" name="Picture 3"/>
          <p:cNvPicPr>
            <a:picLocks noChangeAspect="1" noChangeArrowheads="1"/>
          </p:cNvPicPr>
          <p:nvPr/>
        </p:nvPicPr>
        <p:blipFill>
          <a:blip r:embed="rId6" cstate="print"/>
          <a:srcRect/>
          <a:stretch>
            <a:fillRect/>
          </a:stretch>
        </p:blipFill>
        <p:spPr bwMode="auto">
          <a:xfrm>
            <a:off x="1229021" y="1711743"/>
            <a:ext cx="428863" cy="279821"/>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50" name="Content Placeholder 2"/>
          <p:cNvSpPr txBox="1">
            <a:spLocks/>
          </p:cNvSpPr>
          <p:nvPr/>
        </p:nvSpPr>
        <p:spPr>
          <a:xfrm>
            <a:off x="359229" y="3145977"/>
            <a:ext cx="4138159" cy="2612570"/>
          </a:xfrm>
          <a:prstGeom prst="rect">
            <a:avLst/>
          </a:prstGeom>
          <a:solidFill>
            <a:schemeClr val="accent1"/>
          </a:solidFill>
        </p:spPr>
        <p:txBody>
          <a:bodyPr/>
          <a:lstStyle/>
          <a:p>
            <a:pPr marL="228600" marR="0" lvl="0" indent="-228600" algn="ctr" defTabSz="914400" rtl="0" eaLnBrk="1" fontAlgn="auto" latinLnBrk="0" hangingPunct="1">
              <a:lnSpc>
                <a:spcPct val="95000"/>
              </a:lnSpc>
              <a:spcBef>
                <a:spcPts val="1440"/>
              </a:spcBef>
              <a:spcAft>
                <a:spcPts val="0"/>
              </a:spcAft>
              <a:buClr>
                <a:schemeClr val="tx2"/>
              </a:buClr>
              <a:buSzPct val="90000"/>
              <a:tabLst/>
              <a:defRPr/>
            </a:pPr>
            <a:r>
              <a:rPr kumimoji="0" lang="en-US" sz="1600" b="1" i="0" u="sng" strike="noStrike" kern="1200" cap="none" spc="0" normalizeH="0" baseline="0" noProof="0" dirty="0" smtClean="0">
                <a:ln>
                  <a:noFill/>
                </a:ln>
                <a:solidFill>
                  <a:schemeClr val="bg1"/>
                </a:solidFill>
                <a:effectLst/>
                <a:uLnTx/>
                <a:uFillTx/>
                <a:latin typeface="+mj-lt"/>
                <a:ea typeface="+mn-ea"/>
                <a:cs typeface="+mn-cs"/>
              </a:rPr>
              <a:t>Cisco 100, 200, 300, 500 Series</a:t>
            </a:r>
          </a:p>
          <a:p>
            <a:pPr marL="228600" marR="0" lvl="0" indent="-228600" algn="l" defTabSz="914400" rtl="0" eaLnBrk="1" fontAlgn="auto" latinLnBrk="0" hangingPunct="1">
              <a:lnSpc>
                <a:spcPct val="95000"/>
              </a:lnSpc>
              <a:spcBef>
                <a:spcPts val="1440"/>
              </a:spcBef>
              <a:spcAft>
                <a:spcPts val="0"/>
              </a:spcAft>
              <a:buClr>
                <a:schemeClr val="tx2"/>
              </a:buClr>
              <a:buSzPct val="90000"/>
              <a:buFont typeface="Arial" pitchFamily="34" charset="0"/>
              <a:buChar char="•"/>
              <a:tabLst/>
              <a:defRPr/>
            </a:pPr>
            <a:r>
              <a:rPr kumimoji="0" lang="en-US" sz="1600" b="0" i="0" u="none" strike="noStrike" kern="1200" cap="none" spc="0" normalizeH="0" baseline="0" noProof="0" dirty="0" smtClean="0">
                <a:ln>
                  <a:noFill/>
                </a:ln>
                <a:solidFill>
                  <a:schemeClr val="bg1"/>
                </a:solidFill>
                <a:effectLst/>
                <a:uLnTx/>
                <a:uFillTx/>
                <a:latin typeface="+mj-lt"/>
                <a:ea typeface="+mn-ea"/>
                <a:cs typeface="+mn-cs"/>
              </a:rPr>
              <a:t>Purpose built for Small Business </a:t>
            </a:r>
          </a:p>
          <a:p>
            <a:pPr marL="228600" lvl="0" indent="-228600">
              <a:lnSpc>
                <a:spcPct val="95000"/>
              </a:lnSpc>
              <a:spcBef>
                <a:spcPts val="1440"/>
              </a:spcBef>
              <a:buClr>
                <a:schemeClr val="tx2"/>
              </a:buClr>
              <a:buSzPct val="90000"/>
              <a:buFont typeface="Arial" pitchFamily="34" charset="0"/>
              <a:buChar char="•"/>
            </a:pPr>
            <a:r>
              <a:rPr lang="en-US" sz="1600" dirty="0" smtClean="0">
                <a:solidFill>
                  <a:schemeClr val="bg1"/>
                </a:solidFill>
              </a:rPr>
              <a:t>Optimized for deployment in small networks</a:t>
            </a:r>
            <a:endParaRPr kumimoji="0" lang="en-US" sz="1600" b="0" i="0" u="none" strike="noStrike" kern="1200" cap="none" spc="0" normalizeH="0" baseline="0" noProof="0" dirty="0" smtClean="0">
              <a:ln>
                <a:noFill/>
              </a:ln>
              <a:solidFill>
                <a:schemeClr val="bg1"/>
              </a:solidFill>
              <a:effectLst/>
              <a:uLnTx/>
              <a:uFillTx/>
              <a:latin typeface="+mj-lt"/>
              <a:ea typeface="+mn-ea"/>
              <a:cs typeface="+mn-cs"/>
            </a:endParaRPr>
          </a:p>
          <a:p>
            <a:pPr marL="228600" lvl="0" indent="-228600">
              <a:lnSpc>
                <a:spcPct val="95000"/>
              </a:lnSpc>
              <a:spcBef>
                <a:spcPts val="1440"/>
              </a:spcBef>
              <a:buClr>
                <a:schemeClr val="tx2"/>
              </a:buClr>
              <a:buSzPct val="90000"/>
              <a:buFont typeface="Arial" pitchFamily="34" charset="0"/>
              <a:buChar char="•"/>
            </a:pPr>
            <a:r>
              <a:rPr lang="en-US" sz="1600" dirty="0" smtClean="0">
                <a:solidFill>
                  <a:schemeClr val="bg1"/>
                </a:solidFill>
              </a:rPr>
              <a:t>Lower CapEx</a:t>
            </a:r>
            <a:endParaRPr lang="en-US" sz="1600" dirty="0" smtClean="0">
              <a:solidFill>
                <a:schemeClr val="bg1"/>
              </a:solidFill>
              <a:latin typeface="+mj-lt"/>
            </a:endParaRPr>
          </a:p>
          <a:p>
            <a:pPr marL="228600" marR="0" lvl="0" indent="-228600" algn="l" defTabSz="914400" rtl="0" eaLnBrk="1" fontAlgn="auto" latinLnBrk="0" hangingPunct="1">
              <a:lnSpc>
                <a:spcPct val="95000"/>
              </a:lnSpc>
              <a:spcBef>
                <a:spcPts val="1440"/>
              </a:spcBef>
              <a:spcAft>
                <a:spcPts val="0"/>
              </a:spcAft>
              <a:buClr>
                <a:schemeClr val="tx2"/>
              </a:buClr>
              <a:buSzPct val="90000"/>
              <a:buFont typeface="Arial" pitchFamily="34" charset="0"/>
              <a:buChar char="•"/>
              <a:tabLst/>
              <a:defRPr/>
            </a:pPr>
            <a:r>
              <a:rPr kumimoji="0" lang="en-US" sz="1600" b="0" i="0" u="none" strike="noStrike" kern="1200" cap="none" spc="0" normalizeH="0" baseline="0" noProof="0" dirty="0" smtClean="0">
                <a:ln>
                  <a:noFill/>
                </a:ln>
                <a:solidFill>
                  <a:schemeClr val="bg1"/>
                </a:solidFill>
                <a:effectLst/>
                <a:uLnTx/>
                <a:uFillTx/>
                <a:latin typeface="+mj-lt"/>
                <a:ea typeface="+mn-ea"/>
                <a:cs typeface="+mn-cs"/>
              </a:rPr>
              <a:t>A fundamental building block of Cisco Small Business solutions</a:t>
            </a:r>
          </a:p>
        </p:txBody>
      </p:sp>
      <p:sp>
        <p:nvSpPr>
          <p:cNvPr id="58" name="Content Placeholder 5"/>
          <p:cNvSpPr txBox="1">
            <a:spLocks/>
          </p:cNvSpPr>
          <p:nvPr/>
        </p:nvSpPr>
        <p:spPr>
          <a:xfrm>
            <a:off x="4645025" y="3145977"/>
            <a:ext cx="4313918" cy="2612570"/>
          </a:xfrm>
          <a:prstGeom prst="rect">
            <a:avLst/>
          </a:prstGeom>
          <a:solidFill>
            <a:srgbClr val="0183B7"/>
          </a:solidFill>
        </p:spPr>
        <p:txBody>
          <a:bodyPr/>
          <a:lstStyle/>
          <a:p>
            <a:pPr marL="174625" marR="0" lvl="0" indent="-174625" algn="ctr" defTabSz="914400" rtl="0" eaLnBrk="1" fontAlgn="auto" latinLnBrk="0" hangingPunct="1">
              <a:lnSpc>
                <a:spcPct val="95000"/>
              </a:lnSpc>
              <a:spcBef>
                <a:spcPts val="1440"/>
              </a:spcBef>
              <a:spcAft>
                <a:spcPts val="0"/>
              </a:spcAft>
              <a:buClr>
                <a:schemeClr val="tx2"/>
              </a:buClr>
              <a:buSzPct val="90000"/>
              <a:tabLst/>
              <a:defRPr/>
            </a:pPr>
            <a:r>
              <a:rPr kumimoji="0" lang="en-US" sz="1600" b="1" i="0" u="sng" strike="noStrike" kern="1200" cap="none" spc="0" normalizeH="0" baseline="0" noProof="0" dirty="0" smtClean="0">
                <a:ln>
                  <a:noFill/>
                </a:ln>
                <a:solidFill>
                  <a:schemeClr val="bg1"/>
                </a:solidFill>
                <a:effectLst/>
                <a:uLnTx/>
                <a:uFillTx/>
                <a:latin typeface="+mj-lt"/>
                <a:ea typeface="+mn-ea"/>
                <a:cs typeface="+mn-cs"/>
              </a:rPr>
              <a:t>Catalyst 2960-S</a:t>
            </a:r>
          </a:p>
          <a:p>
            <a:pPr marL="174625" marR="0" lvl="0" indent="-174625" algn="l" defTabSz="914400" rtl="0" eaLnBrk="1" fontAlgn="auto" latinLnBrk="0" hangingPunct="1">
              <a:lnSpc>
                <a:spcPct val="95000"/>
              </a:lnSpc>
              <a:spcBef>
                <a:spcPts val="1440"/>
              </a:spcBef>
              <a:spcAft>
                <a:spcPts val="0"/>
              </a:spcAft>
              <a:buClr>
                <a:schemeClr val="tx2"/>
              </a:buClr>
              <a:buSzPct val="90000"/>
              <a:buFont typeface="Arial" pitchFamily="34" charset="0"/>
              <a:buChar char="•"/>
              <a:tabLst/>
              <a:defRPr/>
            </a:pPr>
            <a:r>
              <a:rPr kumimoji="0" lang="en-US" sz="1600" b="0" i="0" u="none" strike="noStrike" kern="1200" cap="none" spc="0" normalizeH="0" baseline="0" noProof="0" dirty="0" smtClean="0">
                <a:ln>
                  <a:noFill/>
                </a:ln>
                <a:solidFill>
                  <a:schemeClr val="bg1"/>
                </a:solidFill>
                <a:effectLst/>
                <a:uLnTx/>
                <a:uFillTx/>
                <a:latin typeface="+mj-lt"/>
                <a:ea typeface="+mn-ea"/>
                <a:cs typeface="+mn-cs"/>
              </a:rPr>
              <a:t>Foundation for Borderless Access solutions</a:t>
            </a:r>
          </a:p>
          <a:p>
            <a:pPr marL="174625" marR="0" lvl="0" indent="-174625" algn="l" defTabSz="914400" rtl="0" eaLnBrk="1" fontAlgn="auto" latinLnBrk="0" hangingPunct="1">
              <a:lnSpc>
                <a:spcPct val="95000"/>
              </a:lnSpc>
              <a:spcBef>
                <a:spcPts val="1440"/>
              </a:spcBef>
              <a:spcAft>
                <a:spcPts val="0"/>
              </a:spcAft>
              <a:buClr>
                <a:schemeClr val="tx2"/>
              </a:buClr>
              <a:buSzPct val="90000"/>
              <a:buFont typeface="Arial" pitchFamily="34" charset="0"/>
              <a:buChar char="•"/>
              <a:tabLst/>
              <a:defRPr/>
            </a:pPr>
            <a:r>
              <a:rPr kumimoji="0" lang="en-US" sz="1600" b="0" i="0" u="none" strike="noStrike" kern="1200" cap="none" spc="0" normalizeH="0" baseline="0" noProof="0" dirty="0" smtClean="0">
                <a:ln>
                  <a:noFill/>
                </a:ln>
                <a:solidFill>
                  <a:schemeClr val="bg1"/>
                </a:solidFill>
                <a:effectLst/>
                <a:uLnTx/>
                <a:uFillTx/>
                <a:latin typeface="+mj-lt"/>
                <a:ea typeface="+mn-ea"/>
                <a:cs typeface="+mn-cs"/>
              </a:rPr>
              <a:t>World-class switching portfolio for any size business</a:t>
            </a:r>
          </a:p>
          <a:p>
            <a:pPr marL="174625" marR="0" lvl="0" indent="-174625" algn="l" defTabSz="914400" rtl="0" eaLnBrk="1" fontAlgn="auto" latinLnBrk="0" hangingPunct="1">
              <a:lnSpc>
                <a:spcPct val="95000"/>
              </a:lnSpc>
              <a:spcBef>
                <a:spcPts val="1440"/>
              </a:spcBef>
              <a:spcAft>
                <a:spcPts val="0"/>
              </a:spcAft>
              <a:buClr>
                <a:schemeClr val="tx2"/>
              </a:buClr>
              <a:buSzPct val="90000"/>
              <a:buFont typeface="Arial" pitchFamily="34" charset="0"/>
              <a:buChar char="•"/>
              <a:tabLst/>
              <a:defRPr/>
            </a:pPr>
            <a:r>
              <a:rPr kumimoji="0" lang="en-US" sz="1600" b="0" i="0" u="none" strike="noStrike" kern="1200" cap="none" spc="0" normalizeH="0" baseline="0" noProof="0" dirty="0" smtClean="0">
                <a:ln>
                  <a:noFill/>
                </a:ln>
                <a:solidFill>
                  <a:schemeClr val="bg1"/>
                </a:solidFill>
                <a:effectLst/>
                <a:uLnTx/>
                <a:uFillTx/>
                <a:latin typeface="+mj-lt"/>
                <a:ea typeface="+mn-ea"/>
                <a:cs typeface="+mn-cs"/>
              </a:rPr>
              <a:t>Reduced OpEx with Smart Operations &amp; EnergyWise</a:t>
            </a:r>
          </a:p>
          <a:p>
            <a:pPr marL="174625" marR="0" lvl="0" indent="-174625" algn="l" defTabSz="914400" rtl="0" eaLnBrk="1" fontAlgn="auto" latinLnBrk="0" hangingPunct="1">
              <a:lnSpc>
                <a:spcPct val="95000"/>
              </a:lnSpc>
              <a:spcBef>
                <a:spcPts val="1440"/>
              </a:spcBef>
              <a:spcAft>
                <a:spcPts val="0"/>
              </a:spcAft>
              <a:buClr>
                <a:schemeClr val="tx2"/>
              </a:buClr>
              <a:buSzPct val="90000"/>
              <a:buFont typeface="Arial" pitchFamily="34" charset="0"/>
              <a:buChar char="•"/>
              <a:tabLst/>
              <a:defRPr/>
            </a:pPr>
            <a:r>
              <a:rPr kumimoji="0" lang="en-US" sz="1600" b="0" i="0" u="none" strike="noStrike" kern="1200" cap="none" spc="0" normalizeH="0" baseline="0" noProof="0" dirty="0" smtClean="0">
                <a:ln>
                  <a:noFill/>
                </a:ln>
                <a:solidFill>
                  <a:schemeClr val="bg1"/>
                </a:solidFill>
                <a:effectLst/>
                <a:uLnTx/>
                <a:uFillTx/>
                <a:latin typeface="+mj-lt"/>
                <a:ea typeface="+mn-ea"/>
                <a:cs typeface="+mn-cs"/>
              </a:rPr>
              <a:t>Foundation for open, flexible  and feature-rich communications solutions</a:t>
            </a:r>
          </a:p>
        </p:txBody>
      </p:sp>
    </p:spTree>
    <p:custDataLst>
      <p:tags r:id="rId1"/>
    </p:custDataLst>
    <p:extLst>
      <p:ext uri="{BB962C8B-B14F-4D97-AF65-F5344CB8AC3E}">
        <p14:creationId xmlns:p14="http://schemas.microsoft.com/office/powerpoint/2010/main" val="17281548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txBox="1">
            <a:spLocks/>
          </p:cNvSpPr>
          <p:nvPr/>
        </p:nvSpPr>
        <p:spPr bwMode="auto">
          <a:xfrm>
            <a:off x="793751" y="304800"/>
            <a:ext cx="7435849" cy="838200"/>
          </a:xfrm>
          <a:prstGeom prst="rect">
            <a:avLst/>
          </a:prstGeom>
          <a:noFill/>
          <a:ln w="9525" algn="ctr">
            <a:noFill/>
            <a:miter lim="800000"/>
            <a:headEnd/>
            <a:tailEnd/>
          </a:ln>
        </p:spPr>
        <p:txBody>
          <a:bodyPr vert="horz" wrap="square" lIns="82124" tIns="41061" rIns="82124" bIns="41061" numCol="1" anchor="t" anchorCtr="0" compatLnSpc="1">
            <a:prstTxWarp prst="textNoShape">
              <a:avLst/>
            </a:prstTxWarp>
          </a:bodyPr>
          <a:lstStyle/>
          <a:p>
            <a:pPr marL="0" marR="0" lvl="0" indent="0" algn="l" defTabSz="814388" rtl="0" eaLnBrk="0" fontAlgn="base" latinLnBrk="0" hangingPunct="0">
              <a:lnSpc>
                <a:spcPct val="90000"/>
              </a:lnSpc>
              <a:spcBef>
                <a:spcPct val="0"/>
              </a:spcBef>
              <a:spcAft>
                <a:spcPct val="0"/>
              </a:spcAft>
              <a:buClrTx/>
              <a:buSzTx/>
              <a:buFontTx/>
              <a:buNone/>
              <a:tabLst/>
              <a:defRPr/>
            </a:pPr>
            <a:endParaRPr kumimoji="0" lang="en-US" sz="4000" b="1" i="0" u="none" strike="noStrike" kern="0" cap="all" spc="0" normalizeH="0" baseline="0" noProof="0" dirty="0">
              <a:ln>
                <a:noFill/>
              </a:ln>
              <a:solidFill>
                <a:schemeClr val="tx2"/>
              </a:solidFill>
              <a:effectLst/>
              <a:uLnTx/>
              <a:uFillTx/>
              <a:latin typeface="+mj-lt"/>
              <a:ea typeface="+mj-ea"/>
              <a:cs typeface="+mj-cs"/>
            </a:endParaRPr>
          </a:p>
        </p:txBody>
      </p:sp>
      <p:graphicFrame>
        <p:nvGraphicFramePr>
          <p:cNvPr id="13" name="Table 12"/>
          <p:cNvGraphicFramePr>
            <a:graphicFrameLocks noGrp="1"/>
          </p:cNvGraphicFramePr>
          <p:nvPr>
            <p:extLst>
              <p:ext uri="{D42A27DB-BD31-4B8C-83A1-F6EECF244321}">
                <p14:modId xmlns:p14="http://schemas.microsoft.com/office/powerpoint/2010/main" val="3991844244"/>
              </p:ext>
            </p:extLst>
          </p:nvPr>
        </p:nvGraphicFramePr>
        <p:xfrm>
          <a:off x="0" y="1282854"/>
          <a:ext cx="9144000" cy="4740226"/>
        </p:xfrm>
        <a:graphic>
          <a:graphicData uri="http://schemas.openxmlformats.org/drawingml/2006/table">
            <a:tbl>
              <a:tblPr/>
              <a:tblGrid>
                <a:gridCol w="2013527"/>
                <a:gridCol w="2743530"/>
                <a:gridCol w="4386943"/>
              </a:tblGrid>
              <a:tr h="413905">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sz="1800" b="0" i="0" u="none" strike="noStrike" dirty="0" smtClean="0">
                        <a:solidFill>
                          <a:schemeClr val="bg1"/>
                        </a:solidFill>
                        <a:latin typeface="+mn-lt"/>
                      </a:endParaRPr>
                    </a:p>
                  </a:txBody>
                  <a:tcPr marL="182880" marR="1828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800" b="1" i="0" u="none" strike="noStrike" dirty="0" smtClean="0">
                          <a:solidFill>
                            <a:schemeClr val="bg1"/>
                          </a:solidFill>
                          <a:latin typeface="Arial"/>
                        </a:rPr>
                        <a:t>SMB</a:t>
                      </a:r>
                      <a:endParaRPr lang="en-US" sz="1800" b="0" i="0" u="none" strike="noStrike" dirty="0" smtClean="0">
                        <a:solidFill>
                          <a:schemeClr val="bg1"/>
                        </a:solidFill>
                        <a:latin typeface="+mn-lt"/>
                      </a:endParaRPr>
                    </a:p>
                  </a:txBody>
                  <a:tcPr marL="182880" marR="1828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tcPr>
                </a:tc>
                <a:tc>
                  <a:txBody>
                    <a:bodyPr/>
                    <a:lstStyle/>
                    <a:p>
                      <a:pPr algn="l" rtl="0" fontAlgn="ctr"/>
                      <a:r>
                        <a:rPr lang="en-US" sz="1800" b="1" i="0" u="none" strike="noStrike" dirty="0" smtClean="0">
                          <a:solidFill>
                            <a:schemeClr val="bg1"/>
                          </a:solidFill>
                          <a:latin typeface="Arial"/>
                        </a:rPr>
                        <a:t>                   Catalyst</a:t>
                      </a:r>
                      <a:endParaRPr lang="en-US" sz="1800" b="0" i="0" u="none" strike="noStrike" dirty="0" smtClean="0">
                        <a:solidFill>
                          <a:schemeClr val="bg1"/>
                        </a:solidFill>
                        <a:latin typeface="+mn-lt"/>
                      </a:endParaRPr>
                    </a:p>
                  </a:txBody>
                  <a:tcPr marL="182880" marR="1828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tcPr>
                </a:tc>
              </a:tr>
              <a:tr h="275901">
                <a:tc>
                  <a:txBody>
                    <a:bodyPr/>
                    <a:lstStyle/>
                    <a:p>
                      <a:pPr algn="l" fontAlgn="ctr"/>
                      <a:r>
                        <a:rPr lang="en-US" sz="1600" b="1" i="0" u="none" strike="noStrike" dirty="0" smtClean="0">
                          <a:solidFill>
                            <a:schemeClr val="tx1"/>
                          </a:solidFill>
                          <a:latin typeface="Arial"/>
                        </a:rPr>
                        <a:t>Target Market</a:t>
                      </a:r>
                      <a:endParaRPr lang="en-US" sz="1600" b="1" i="0" u="none" strike="noStrike" dirty="0">
                        <a:solidFill>
                          <a:schemeClr val="tx1"/>
                        </a:solidFill>
                        <a:latin typeface="Arial"/>
                      </a:endParaRPr>
                    </a:p>
                  </a:txBody>
                  <a:tcPr marL="182880" marR="1828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US" sz="1600" b="0" i="0" u="none" strike="noStrike" dirty="0" smtClean="0">
                          <a:solidFill>
                            <a:schemeClr val="tx1"/>
                          </a:solidFill>
                          <a:latin typeface="Arial"/>
                        </a:rPr>
                        <a:t>SMB</a:t>
                      </a:r>
                      <a:endParaRPr lang="en-US" sz="1600" b="0" i="0" u="none" strike="noStrike" dirty="0">
                        <a:solidFill>
                          <a:schemeClr val="tx1"/>
                        </a:solidFill>
                        <a:latin typeface="Arial"/>
                      </a:endParaRPr>
                    </a:p>
                  </a:txBody>
                  <a:tcPr marL="182880" marR="1828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rtl="0" fontAlgn="ctr"/>
                      <a:r>
                        <a:rPr lang="en-US" sz="1600" b="0" i="0" u="none" strike="noStrike" dirty="0" smtClean="0">
                          <a:solidFill>
                            <a:schemeClr val="bg1"/>
                          </a:solidFill>
                          <a:latin typeface="Arial"/>
                        </a:rPr>
                        <a:t>SMB, Mid-market and Enterprise</a:t>
                      </a:r>
                      <a:endParaRPr lang="en-US" sz="1600" b="0" i="0" u="none" strike="noStrike" dirty="0">
                        <a:solidFill>
                          <a:schemeClr val="bg1"/>
                        </a:solidFill>
                        <a:latin typeface="Arial"/>
                      </a:endParaRPr>
                    </a:p>
                  </a:txBody>
                  <a:tcPr marL="182880" marR="1828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r>
              <a:tr h="275901">
                <a:tc>
                  <a:txBody>
                    <a:bodyPr/>
                    <a:lstStyle/>
                    <a:p>
                      <a:pPr algn="l" fontAlgn="ctr"/>
                      <a:r>
                        <a:rPr lang="en-US" sz="1600" b="1" i="0" u="none" strike="noStrike" dirty="0" smtClean="0">
                          <a:solidFill>
                            <a:schemeClr val="tx1"/>
                          </a:solidFill>
                          <a:latin typeface="Arial"/>
                        </a:rPr>
                        <a:t>TCO</a:t>
                      </a:r>
                      <a:endParaRPr lang="en-US" sz="1600" b="1" i="0" u="none" strike="noStrike" dirty="0">
                        <a:solidFill>
                          <a:schemeClr val="tx1"/>
                        </a:solidFill>
                        <a:latin typeface="Arial"/>
                      </a:endParaRPr>
                    </a:p>
                  </a:txBody>
                  <a:tcPr marL="182880" marR="1828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US" sz="1600" b="0" i="0" u="none" strike="noStrike" dirty="0" smtClean="0">
                          <a:solidFill>
                            <a:schemeClr val="tx1"/>
                          </a:solidFill>
                          <a:latin typeface="Arial"/>
                        </a:rPr>
                        <a:t>Lower CapEx</a:t>
                      </a:r>
                      <a:endParaRPr lang="en-US" sz="1600" b="0" i="0" u="none" strike="noStrike" dirty="0">
                        <a:solidFill>
                          <a:schemeClr val="tx1"/>
                        </a:solidFill>
                        <a:latin typeface="Arial"/>
                      </a:endParaRPr>
                    </a:p>
                  </a:txBody>
                  <a:tcPr marL="182880" marR="1828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rtl="0" fontAlgn="ctr"/>
                      <a:r>
                        <a:rPr lang="en-US" sz="1600" b="0" i="0" u="none" strike="noStrike" dirty="0" smtClean="0">
                          <a:solidFill>
                            <a:schemeClr val="bg1"/>
                          </a:solidFill>
                          <a:latin typeface="Arial"/>
                        </a:rPr>
                        <a:t>Lower </a:t>
                      </a:r>
                      <a:r>
                        <a:rPr lang="en-US" sz="1600" b="0" i="0" u="none" strike="noStrike" dirty="0" err="1" smtClean="0">
                          <a:solidFill>
                            <a:schemeClr val="bg1"/>
                          </a:solidFill>
                          <a:latin typeface="Arial"/>
                        </a:rPr>
                        <a:t>OpEx</a:t>
                      </a:r>
                      <a:r>
                        <a:rPr lang="en-US" sz="1600" b="0" i="0" u="none" strike="noStrike" dirty="0" smtClean="0">
                          <a:solidFill>
                            <a:schemeClr val="bg1"/>
                          </a:solidFill>
                          <a:latin typeface="Arial"/>
                        </a:rPr>
                        <a:t> (overall network life)</a:t>
                      </a:r>
                      <a:endParaRPr lang="en-US" sz="1600" b="0" i="0" u="none" strike="noStrike" dirty="0">
                        <a:solidFill>
                          <a:schemeClr val="bg1"/>
                        </a:solidFill>
                        <a:latin typeface="Arial"/>
                      </a:endParaRPr>
                    </a:p>
                  </a:txBody>
                  <a:tcPr marL="182880" marR="1828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r>
              <a:tr h="456053">
                <a:tc>
                  <a:txBody>
                    <a:bodyPr/>
                    <a:lstStyle/>
                    <a:p>
                      <a:r>
                        <a:rPr lang="en-US" sz="1600" b="1" dirty="0" smtClean="0"/>
                        <a:t>Integration</a:t>
                      </a:r>
                      <a:endParaRPr lang="en-US" sz="1600" b="1" dirty="0"/>
                    </a:p>
                  </a:txBody>
                  <a:tcPr marL="182880" marR="1828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US" sz="1600" b="0" i="0" u="none" strike="noStrike" dirty="0" smtClean="0">
                          <a:solidFill>
                            <a:schemeClr val="tx1"/>
                          </a:solidFill>
                          <a:latin typeface="Arial"/>
                        </a:rPr>
                        <a:t>Seamlessly integrates with other SBTG</a:t>
                      </a:r>
                      <a:r>
                        <a:rPr lang="en-US" sz="1600" b="0" i="0" u="none" strike="noStrike" baseline="0" dirty="0" smtClean="0">
                          <a:solidFill>
                            <a:schemeClr val="tx1"/>
                          </a:solidFill>
                          <a:latin typeface="Arial"/>
                        </a:rPr>
                        <a:t> solutions</a:t>
                      </a:r>
                      <a:endParaRPr lang="en-US" sz="1600" b="0" i="0" u="none" strike="noStrike" dirty="0">
                        <a:solidFill>
                          <a:schemeClr val="tx1"/>
                        </a:solidFill>
                        <a:latin typeface="Arial"/>
                      </a:endParaRPr>
                    </a:p>
                  </a:txBody>
                  <a:tcPr marL="182880" marR="1828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rtl="0" fontAlgn="ctr"/>
                      <a:r>
                        <a:rPr lang="en-US" sz="1600" b="0" i="0" u="none" strike="noStrike" dirty="0" smtClean="0">
                          <a:solidFill>
                            <a:schemeClr val="bg1"/>
                          </a:solidFill>
                          <a:latin typeface="Arial"/>
                        </a:rPr>
                        <a:t>Foundation for Borderless</a:t>
                      </a:r>
                      <a:r>
                        <a:rPr lang="en-US" sz="1600" b="0" i="0" u="none" strike="noStrike" baseline="0" dirty="0" smtClean="0">
                          <a:solidFill>
                            <a:schemeClr val="bg1"/>
                          </a:solidFill>
                          <a:latin typeface="Arial"/>
                        </a:rPr>
                        <a:t> Networks solutions</a:t>
                      </a:r>
                      <a:endParaRPr lang="en-US" sz="1600" b="0" i="0" u="none" strike="noStrike" dirty="0">
                        <a:solidFill>
                          <a:schemeClr val="bg1"/>
                        </a:solidFill>
                        <a:latin typeface="Arial"/>
                      </a:endParaRPr>
                    </a:p>
                  </a:txBody>
                  <a:tcPr marL="182880" marR="1828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r>
              <a:tr h="275901">
                <a:tc>
                  <a:txBody>
                    <a:bodyPr/>
                    <a:lstStyle/>
                    <a:p>
                      <a:pPr algn="l" fontAlgn="ctr"/>
                      <a:r>
                        <a:rPr lang="en-US" sz="1600" b="1" i="0" u="none" strike="noStrike" dirty="0" smtClean="0">
                          <a:solidFill>
                            <a:schemeClr val="tx1"/>
                          </a:solidFill>
                          <a:latin typeface="Arial"/>
                        </a:rPr>
                        <a:t>Support</a:t>
                      </a:r>
                      <a:endParaRPr lang="en-US" sz="1600" b="1" i="0" u="none" strike="noStrike" dirty="0">
                        <a:solidFill>
                          <a:schemeClr val="tx1"/>
                        </a:solidFill>
                        <a:latin typeface="Arial"/>
                      </a:endParaRPr>
                    </a:p>
                  </a:txBody>
                  <a:tcPr marL="182880" marR="1828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US" sz="1600" b="0" i="0" u="none" strike="noStrike" dirty="0" smtClean="0">
                          <a:solidFill>
                            <a:schemeClr val="tx1"/>
                          </a:solidFill>
                          <a:latin typeface="Arial"/>
                        </a:rPr>
                        <a:t>Cisco SBSC</a:t>
                      </a:r>
                      <a:endParaRPr lang="en-US" sz="1600" b="0" i="0" u="none" strike="noStrike" dirty="0">
                        <a:solidFill>
                          <a:schemeClr val="tx1"/>
                        </a:solidFill>
                        <a:latin typeface="Arial"/>
                      </a:endParaRPr>
                    </a:p>
                  </a:txBody>
                  <a:tcPr marL="182880" marR="1828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rtl="0" fontAlgn="ctr"/>
                      <a:r>
                        <a:rPr lang="en-US" sz="1600" b="0" i="0" u="none" strike="noStrike" dirty="0" smtClean="0">
                          <a:solidFill>
                            <a:schemeClr val="bg1"/>
                          </a:solidFill>
                          <a:latin typeface="Arial"/>
                        </a:rPr>
                        <a:t>Cisco TAC</a:t>
                      </a:r>
                      <a:endParaRPr lang="en-US" sz="1600" b="0" i="0" u="none" strike="noStrike" dirty="0">
                        <a:solidFill>
                          <a:schemeClr val="bg1"/>
                        </a:solidFill>
                        <a:latin typeface="Arial"/>
                      </a:endParaRPr>
                    </a:p>
                  </a:txBody>
                  <a:tcPr marL="182880" marR="1828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r>
              <a:tr h="456053">
                <a:tc>
                  <a:txBody>
                    <a:bodyPr/>
                    <a:lstStyle/>
                    <a:p>
                      <a:pPr algn="l" fontAlgn="ctr"/>
                      <a:r>
                        <a:rPr lang="en-US" sz="1600" b="1" i="0" u="none" strike="noStrike" dirty="0" smtClean="0">
                          <a:solidFill>
                            <a:schemeClr val="tx1"/>
                          </a:solidFill>
                          <a:latin typeface="Arial"/>
                        </a:rPr>
                        <a:t>Features</a:t>
                      </a:r>
                      <a:endParaRPr lang="en-US" sz="1600" b="1" i="0" u="none" strike="noStrike" dirty="0">
                        <a:solidFill>
                          <a:schemeClr val="tx1"/>
                        </a:solidFill>
                        <a:latin typeface="Arial"/>
                      </a:endParaRPr>
                    </a:p>
                  </a:txBody>
                  <a:tcPr marL="182880" marR="1828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latin typeface="+mn-lt"/>
                        </a:rPr>
                        <a:t>Small Business Architecture, ease-of-use</a:t>
                      </a:r>
                    </a:p>
                  </a:txBody>
                  <a:tcPr marL="182880" marR="1828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rtl="0" fontAlgn="ctr"/>
                      <a:r>
                        <a:rPr lang="en-US" sz="1600" b="0" i="0" u="none" strike="noStrike" dirty="0" smtClean="0">
                          <a:solidFill>
                            <a:schemeClr val="bg1"/>
                          </a:solidFill>
                          <a:latin typeface="+mn-lt"/>
                        </a:rPr>
                        <a:t>Advanced Architectures</a:t>
                      </a:r>
                      <a:r>
                        <a:rPr lang="en-US" sz="1600" b="0" i="0" u="none" strike="noStrike" baseline="0" dirty="0" smtClean="0">
                          <a:solidFill>
                            <a:schemeClr val="bg1"/>
                          </a:solidFill>
                          <a:latin typeface="+mn-lt"/>
                        </a:rPr>
                        <a:t> – </a:t>
                      </a:r>
                      <a:r>
                        <a:rPr lang="en-US" sz="1600" b="0" i="0" u="none" strike="noStrike" dirty="0" smtClean="0">
                          <a:solidFill>
                            <a:schemeClr val="bg1"/>
                          </a:solidFill>
                          <a:latin typeface="+mn-lt"/>
                        </a:rPr>
                        <a:t>TrustSec, Medianet, EnergyWise,</a:t>
                      </a:r>
                      <a:r>
                        <a:rPr lang="en-US" sz="1600" b="0" i="0" u="none" strike="noStrike" baseline="0" dirty="0" smtClean="0">
                          <a:solidFill>
                            <a:schemeClr val="bg1"/>
                          </a:solidFill>
                          <a:latin typeface="+mn-lt"/>
                        </a:rPr>
                        <a:t> Smart Operations</a:t>
                      </a:r>
                    </a:p>
                  </a:txBody>
                  <a:tcPr marL="182880" marR="1828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r>
              <a:tr h="275901">
                <a:tc>
                  <a:txBody>
                    <a:bodyPr/>
                    <a:lstStyle/>
                    <a:p>
                      <a:pPr algn="l" fontAlgn="ctr"/>
                      <a:r>
                        <a:rPr lang="en-US" sz="1600" b="1" i="0" u="none" strike="noStrike" dirty="0" smtClean="0">
                          <a:solidFill>
                            <a:schemeClr val="tx1"/>
                          </a:solidFill>
                          <a:latin typeface="Arial"/>
                        </a:rPr>
                        <a:t>Software</a:t>
                      </a:r>
                      <a:endParaRPr lang="en-US" sz="1600" b="1" i="0" u="none" strike="noStrike" dirty="0">
                        <a:solidFill>
                          <a:schemeClr val="tx1"/>
                        </a:solidFill>
                        <a:latin typeface="Arial"/>
                      </a:endParaRPr>
                    </a:p>
                  </a:txBody>
                  <a:tcPr marL="182880" marR="1828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US" sz="1600" b="0" i="0" u="none" strike="noStrike" dirty="0" smtClean="0">
                          <a:solidFill>
                            <a:schemeClr val="tx1"/>
                          </a:solidFill>
                          <a:latin typeface="Arial"/>
                        </a:rPr>
                        <a:t>Non</a:t>
                      </a:r>
                      <a:r>
                        <a:rPr lang="en-US" sz="1600" b="0" i="0" u="none" strike="noStrike" baseline="0" dirty="0" smtClean="0">
                          <a:solidFill>
                            <a:schemeClr val="tx1"/>
                          </a:solidFill>
                          <a:latin typeface="Arial"/>
                        </a:rPr>
                        <a:t> Cisco </a:t>
                      </a:r>
                      <a:r>
                        <a:rPr lang="en-US" sz="1600" b="0" i="0" u="none" strike="noStrike" dirty="0" smtClean="0">
                          <a:solidFill>
                            <a:schemeClr val="tx1"/>
                          </a:solidFill>
                          <a:latin typeface="Arial"/>
                        </a:rPr>
                        <a:t>IOS Software</a:t>
                      </a:r>
                      <a:endParaRPr lang="en-US" sz="1600" b="0" i="0" u="none" strike="noStrike" dirty="0">
                        <a:solidFill>
                          <a:schemeClr val="tx1"/>
                        </a:solidFill>
                        <a:latin typeface="Arial"/>
                      </a:endParaRPr>
                    </a:p>
                  </a:txBody>
                  <a:tcPr marL="182880" marR="1828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rtl="0" fontAlgn="ctr"/>
                      <a:r>
                        <a:rPr lang="en-US" sz="1600" b="0" i="0" u="none" strike="noStrike" dirty="0" smtClean="0">
                          <a:solidFill>
                            <a:schemeClr val="bg1"/>
                          </a:solidFill>
                          <a:latin typeface="Arial"/>
                        </a:rPr>
                        <a:t>Cisco IOS Software</a:t>
                      </a:r>
                      <a:endParaRPr lang="en-US" sz="1600" b="0" i="0" u="none" strike="noStrike" dirty="0">
                        <a:solidFill>
                          <a:schemeClr val="bg1"/>
                        </a:solidFill>
                        <a:latin typeface="Arial"/>
                      </a:endParaRPr>
                    </a:p>
                  </a:txBody>
                  <a:tcPr marL="182880" marR="1828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r>
              <a:tr h="456053">
                <a:tc>
                  <a:txBody>
                    <a:bodyPr/>
                    <a:lstStyle/>
                    <a:p>
                      <a:pPr algn="l" fontAlgn="ctr"/>
                      <a:r>
                        <a:rPr lang="en-US" sz="1600" b="1" i="0" u="none" strike="noStrike" dirty="0" smtClean="0">
                          <a:solidFill>
                            <a:schemeClr val="tx1"/>
                          </a:solidFill>
                          <a:latin typeface="Arial"/>
                        </a:rPr>
                        <a:t>Orderability</a:t>
                      </a:r>
                      <a:r>
                        <a:rPr lang="en-US" sz="1600" b="1" i="0" u="none" strike="noStrike" baseline="0" dirty="0" smtClean="0">
                          <a:solidFill>
                            <a:schemeClr val="tx1"/>
                          </a:solidFill>
                          <a:latin typeface="Arial"/>
                        </a:rPr>
                        <a:t> / </a:t>
                      </a:r>
                      <a:endParaRPr lang="en-US" sz="1600" b="1" i="0" u="none" strike="noStrike" dirty="0" smtClean="0">
                        <a:solidFill>
                          <a:schemeClr val="tx1"/>
                        </a:solidFill>
                        <a:latin typeface="Arial"/>
                      </a:endParaRPr>
                    </a:p>
                    <a:p>
                      <a:pPr algn="l" fontAlgn="ctr"/>
                      <a:r>
                        <a:rPr lang="en-US" sz="1600" b="1" i="0" u="none" strike="noStrike" dirty="0" smtClean="0">
                          <a:solidFill>
                            <a:schemeClr val="tx1"/>
                          </a:solidFill>
                          <a:latin typeface="Arial"/>
                        </a:rPr>
                        <a:t>Refresh Cycles</a:t>
                      </a:r>
                      <a:endParaRPr lang="en-US" sz="1600" b="1" i="0" u="none" strike="noStrike" dirty="0">
                        <a:solidFill>
                          <a:schemeClr val="tx1"/>
                        </a:solidFill>
                        <a:latin typeface="Arial"/>
                      </a:endParaRPr>
                    </a:p>
                  </a:txBody>
                  <a:tcPr marL="182880" marR="1828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US" sz="1600" b="0" i="0" u="none" strike="noStrike" dirty="0" smtClean="0">
                          <a:solidFill>
                            <a:schemeClr val="tx1"/>
                          </a:solidFill>
                          <a:latin typeface="Arial"/>
                        </a:rPr>
                        <a:t>3-5 years orderability</a:t>
                      </a:r>
                    </a:p>
                    <a:p>
                      <a:pPr algn="l" fontAlgn="ctr"/>
                      <a:r>
                        <a:rPr lang="en-US" sz="1600" b="0" i="0" u="none" strike="noStrike" dirty="0" smtClean="0">
                          <a:solidFill>
                            <a:schemeClr val="tx1"/>
                          </a:solidFill>
                          <a:latin typeface="Arial"/>
                        </a:rPr>
                        <a:t>1-2</a:t>
                      </a:r>
                      <a:r>
                        <a:rPr lang="en-US" sz="1600" b="0" i="0" u="none" strike="noStrike" baseline="0" dirty="0" smtClean="0">
                          <a:solidFill>
                            <a:schemeClr val="tx1"/>
                          </a:solidFill>
                          <a:latin typeface="Arial"/>
                        </a:rPr>
                        <a:t> years product refresh</a:t>
                      </a:r>
                    </a:p>
                    <a:p>
                      <a:pPr algn="l" fontAlgn="ctr"/>
                      <a:r>
                        <a:rPr lang="en-US" sz="1600" b="0" i="0" u="none" strike="noStrike" baseline="0" dirty="0" smtClean="0">
                          <a:solidFill>
                            <a:schemeClr val="tx1"/>
                          </a:solidFill>
                          <a:latin typeface="Arial"/>
                        </a:rPr>
                        <a:t>Support: 5 </a:t>
                      </a:r>
                      <a:r>
                        <a:rPr lang="en-US" sz="1600" b="0" i="0" u="none" strike="noStrike" baseline="0" dirty="0" err="1" smtClean="0">
                          <a:solidFill>
                            <a:schemeClr val="tx1"/>
                          </a:solidFill>
                          <a:latin typeface="Arial"/>
                        </a:rPr>
                        <a:t>yrs</a:t>
                      </a:r>
                      <a:r>
                        <a:rPr lang="en-US" sz="1600" b="0" i="0" u="none" strike="noStrike" baseline="0" dirty="0" smtClean="0">
                          <a:solidFill>
                            <a:schemeClr val="tx1"/>
                          </a:solidFill>
                          <a:latin typeface="Arial"/>
                        </a:rPr>
                        <a:t> after EOS</a:t>
                      </a:r>
                      <a:endParaRPr lang="en-US" sz="1600" b="0" i="0" u="none" strike="noStrike" dirty="0">
                        <a:solidFill>
                          <a:schemeClr val="tx1"/>
                        </a:solidFill>
                        <a:latin typeface="Arial"/>
                      </a:endParaRPr>
                    </a:p>
                  </a:txBody>
                  <a:tcPr marL="182880" marR="1828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rtl="0" fontAlgn="ctr"/>
                      <a:r>
                        <a:rPr lang="en-US" sz="1600" b="0" i="0" u="none" strike="noStrike" dirty="0" smtClean="0">
                          <a:solidFill>
                            <a:schemeClr val="bg1"/>
                          </a:solidFill>
                          <a:latin typeface="Arial"/>
                        </a:rPr>
                        <a:t>5-7</a:t>
                      </a:r>
                      <a:r>
                        <a:rPr lang="en-US" sz="1600" b="0" i="0" u="none" strike="noStrike" baseline="0" dirty="0" smtClean="0">
                          <a:solidFill>
                            <a:schemeClr val="bg1"/>
                          </a:solidFill>
                          <a:latin typeface="Arial"/>
                        </a:rPr>
                        <a:t> years orderability</a:t>
                      </a:r>
                      <a:endParaRPr lang="en-US" sz="1600" b="0" i="0" u="none" strike="noStrike" dirty="0" smtClean="0">
                        <a:solidFill>
                          <a:schemeClr val="bg1"/>
                        </a:solidFill>
                        <a:latin typeface="Arial"/>
                      </a:endParaRPr>
                    </a:p>
                    <a:p>
                      <a:pPr algn="l" rtl="0" fontAlgn="ctr"/>
                      <a:r>
                        <a:rPr lang="en-US" sz="1600" b="0" i="0" u="none" strike="noStrike" dirty="0" smtClean="0">
                          <a:solidFill>
                            <a:schemeClr val="bg1"/>
                          </a:solidFill>
                          <a:latin typeface="Arial"/>
                        </a:rPr>
                        <a:t>3-5 years product refresh</a:t>
                      </a:r>
                    </a:p>
                    <a:p>
                      <a:pPr algn="l" fontAlgn="ctr"/>
                      <a:r>
                        <a:rPr lang="en-US" sz="1600" b="0" i="0" u="none" strike="noStrike" baseline="0" dirty="0" smtClean="0">
                          <a:solidFill>
                            <a:schemeClr val="bg1"/>
                          </a:solidFill>
                          <a:latin typeface="+mn-lt"/>
                        </a:rPr>
                        <a:t>Support: 5 </a:t>
                      </a:r>
                      <a:r>
                        <a:rPr lang="en-US" sz="1600" b="0" i="0" u="none" strike="noStrike" baseline="0" dirty="0" err="1" smtClean="0">
                          <a:solidFill>
                            <a:schemeClr val="bg1"/>
                          </a:solidFill>
                          <a:latin typeface="+mn-lt"/>
                        </a:rPr>
                        <a:t>yrs</a:t>
                      </a:r>
                      <a:r>
                        <a:rPr lang="en-US" sz="1600" b="0" i="0" u="none" strike="noStrike" baseline="0" dirty="0" smtClean="0">
                          <a:solidFill>
                            <a:schemeClr val="bg1"/>
                          </a:solidFill>
                          <a:latin typeface="+mn-lt"/>
                        </a:rPr>
                        <a:t> after EOS</a:t>
                      </a:r>
                      <a:endParaRPr lang="en-US" sz="1600" b="0" i="0" u="none" strike="noStrike" dirty="0">
                        <a:solidFill>
                          <a:schemeClr val="bg1"/>
                        </a:solidFill>
                        <a:latin typeface="+mn-lt"/>
                      </a:endParaRPr>
                    </a:p>
                  </a:txBody>
                  <a:tcPr marL="182880" marR="1828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r>
              <a:tr h="343375">
                <a:tc>
                  <a:txBody>
                    <a:bodyPr/>
                    <a:lstStyle/>
                    <a:p>
                      <a:pPr algn="l" fontAlgn="ctr"/>
                      <a:r>
                        <a:rPr lang="en-US" sz="1600" b="1" i="0" u="none" strike="noStrike" dirty="0" smtClean="0">
                          <a:solidFill>
                            <a:schemeClr val="tx1"/>
                          </a:solidFill>
                          <a:latin typeface="Arial"/>
                        </a:rPr>
                        <a:t>Services</a:t>
                      </a:r>
                      <a:endParaRPr lang="en-US" sz="1600" b="1" i="0" u="none" strike="noStrike" dirty="0">
                        <a:solidFill>
                          <a:schemeClr val="tx1"/>
                        </a:solidFill>
                        <a:latin typeface="Arial"/>
                      </a:endParaRPr>
                    </a:p>
                  </a:txBody>
                  <a:tcPr marL="182880" marR="1828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US" sz="1600" b="0" i="0" u="none" strike="noStrike" dirty="0" smtClean="0">
                          <a:solidFill>
                            <a:schemeClr val="tx1"/>
                          </a:solidFill>
                          <a:latin typeface="Arial"/>
                        </a:rPr>
                        <a:t>Cisco SMB Services</a:t>
                      </a:r>
                      <a:endParaRPr lang="en-US" sz="1600" b="0" i="0" u="none" strike="noStrike" dirty="0">
                        <a:solidFill>
                          <a:schemeClr val="tx1"/>
                        </a:solidFill>
                        <a:latin typeface="Arial"/>
                      </a:endParaRPr>
                    </a:p>
                  </a:txBody>
                  <a:tcPr marL="182880" marR="1828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rtl="0" fontAlgn="ctr"/>
                      <a:r>
                        <a:rPr lang="en-US" sz="1600" b="0" i="0" u="none" strike="noStrike" dirty="0" smtClean="0">
                          <a:solidFill>
                            <a:schemeClr val="bg1"/>
                          </a:solidFill>
                          <a:latin typeface="Arial"/>
                        </a:rPr>
                        <a:t>Cisco SMARTnet</a:t>
                      </a:r>
                      <a:r>
                        <a:rPr lang="en-US" sz="1600" b="0" i="0" u="none" strike="noStrike" baseline="30000" dirty="0" smtClean="0">
                          <a:solidFill>
                            <a:schemeClr val="bg1"/>
                          </a:solidFill>
                          <a:latin typeface="Arial"/>
                          <a:cs typeface="Arial"/>
                        </a:rPr>
                        <a:t>®</a:t>
                      </a:r>
                      <a:r>
                        <a:rPr lang="en-US" sz="1600" b="0" i="0" u="none" strike="noStrike" dirty="0" smtClean="0">
                          <a:solidFill>
                            <a:schemeClr val="bg1"/>
                          </a:solidFill>
                          <a:latin typeface="Arial"/>
                          <a:cs typeface="Arial"/>
                        </a:rPr>
                        <a:t> / </a:t>
                      </a:r>
                      <a:r>
                        <a:rPr lang="en-US" sz="1600" b="0" i="0" u="none" strike="noStrike" dirty="0" smtClean="0">
                          <a:solidFill>
                            <a:schemeClr val="bg1"/>
                          </a:solidFill>
                          <a:latin typeface="Arial"/>
                        </a:rPr>
                        <a:t>SmartCare Services</a:t>
                      </a:r>
                      <a:endParaRPr lang="en-US" sz="1600" b="0" i="0" u="none" strike="noStrike" dirty="0">
                        <a:solidFill>
                          <a:schemeClr val="bg1"/>
                        </a:solidFill>
                        <a:latin typeface="Arial"/>
                      </a:endParaRPr>
                    </a:p>
                  </a:txBody>
                  <a:tcPr marL="182880" marR="1828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r>
              <a:tr h="440942">
                <a:tc>
                  <a:txBody>
                    <a:bodyPr/>
                    <a:lstStyle/>
                    <a:p>
                      <a:pPr algn="l" fontAlgn="ctr"/>
                      <a:r>
                        <a:rPr lang="en-US" sz="1600" b="1" i="0" u="none" strike="noStrike" dirty="0" smtClean="0">
                          <a:solidFill>
                            <a:schemeClr val="tx1"/>
                          </a:solidFill>
                          <a:latin typeface="Arial"/>
                        </a:rPr>
                        <a:t>Scalability</a:t>
                      </a:r>
                      <a:endParaRPr lang="en-US" sz="1600" b="1" i="0" u="none" strike="noStrike" dirty="0">
                        <a:solidFill>
                          <a:schemeClr val="tx1"/>
                        </a:solidFill>
                        <a:latin typeface="Arial"/>
                      </a:endParaRPr>
                    </a:p>
                  </a:txBody>
                  <a:tcPr marL="182880" marR="1828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US" sz="1600" b="0" i="0" u="none" strike="noStrike" dirty="0" smtClean="0">
                          <a:solidFill>
                            <a:schemeClr val="tx1"/>
                          </a:solidFill>
                          <a:latin typeface="Arial"/>
                        </a:rPr>
                        <a:t>Scale to a few sites</a:t>
                      </a:r>
                      <a:endParaRPr lang="en-US" sz="1600" b="0" i="0" u="none" strike="noStrike" dirty="0">
                        <a:solidFill>
                          <a:schemeClr val="tx1"/>
                        </a:solidFill>
                        <a:latin typeface="Arial"/>
                      </a:endParaRPr>
                    </a:p>
                  </a:txBody>
                  <a:tcPr marL="182880" marR="1828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b="0" i="0" u="none" strike="noStrike" dirty="0" smtClean="0">
                          <a:solidFill>
                            <a:schemeClr val="bg1"/>
                          </a:solidFill>
                          <a:latin typeface="+mn-lt"/>
                        </a:rPr>
                        <a:t>Scale up to world’s largest networks</a:t>
                      </a:r>
                    </a:p>
                  </a:txBody>
                  <a:tcPr marL="182880" marR="1828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r>
              <a:tr h="684079">
                <a:tc>
                  <a:txBody>
                    <a:bodyPr/>
                    <a:lstStyle/>
                    <a:p>
                      <a:pPr algn="l" fontAlgn="ctr"/>
                      <a:r>
                        <a:rPr lang="en-US" sz="1600" b="1" i="0" u="none" strike="noStrike" dirty="0" smtClean="0">
                          <a:solidFill>
                            <a:schemeClr val="tx1"/>
                          </a:solidFill>
                          <a:latin typeface="Arial"/>
                        </a:rPr>
                        <a:t>Management</a:t>
                      </a:r>
                      <a:endParaRPr lang="en-US" sz="1600" b="1" i="0" u="none" strike="noStrike" dirty="0">
                        <a:solidFill>
                          <a:schemeClr val="tx1"/>
                        </a:solidFill>
                        <a:latin typeface="Arial"/>
                      </a:endParaRPr>
                    </a:p>
                  </a:txBody>
                  <a:tcPr marL="182880" marR="1828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US" sz="1600" b="0" i="0" u="none" strike="noStrike" baseline="0" dirty="0" smtClean="0">
                          <a:solidFill>
                            <a:schemeClr val="tx1"/>
                          </a:solidFill>
                          <a:latin typeface="Arial"/>
                        </a:rPr>
                        <a:t>Optimized for deployment and management of small networks</a:t>
                      </a:r>
                      <a:endParaRPr lang="en-US" sz="1600" b="0" i="0" u="sng" strike="noStrike" dirty="0">
                        <a:solidFill>
                          <a:schemeClr val="tx1"/>
                        </a:solidFill>
                        <a:latin typeface="Arial"/>
                      </a:endParaRPr>
                    </a:p>
                  </a:txBody>
                  <a:tcPr marL="182880" marR="1828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rtl="0" fontAlgn="ctr"/>
                      <a:r>
                        <a:rPr lang="en-US" sz="1600" b="0" i="0" u="none" strike="noStrike" dirty="0" smtClean="0">
                          <a:solidFill>
                            <a:schemeClr val="bg1"/>
                          </a:solidFill>
                          <a:latin typeface="Arial"/>
                        </a:rPr>
                        <a:t>Multiple enterprise-level</a:t>
                      </a:r>
                      <a:r>
                        <a:rPr lang="en-US" sz="1600" b="0" i="0" u="none" strike="noStrike" baseline="0" dirty="0" smtClean="0">
                          <a:solidFill>
                            <a:schemeClr val="bg1"/>
                          </a:solidFill>
                          <a:latin typeface="Arial"/>
                        </a:rPr>
                        <a:t> m</a:t>
                      </a:r>
                      <a:r>
                        <a:rPr lang="en-US" sz="1600" b="0" i="0" u="none" strike="noStrike" dirty="0" smtClean="0">
                          <a:solidFill>
                            <a:schemeClr val="bg1"/>
                          </a:solidFill>
                          <a:latin typeface="Arial"/>
                        </a:rPr>
                        <a:t>anagement options: CNA,</a:t>
                      </a:r>
                      <a:r>
                        <a:rPr lang="en-US" sz="1600" b="0" i="0" u="none" strike="noStrike" baseline="0" dirty="0" smtClean="0">
                          <a:solidFill>
                            <a:schemeClr val="bg1"/>
                          </a:solidFill>
                          <a:latin typeface="Arial"/>
                        </a:rPr>
                        <a:t> Prime LMS for large/multi-site networks with </a:t>
                      </a:r>
                      <a:r>
                        <a:rPr lang="en-US" sz="1600" b="0" i="0" u="none" strike="noStrike" baseline="0" dirty="0" err="1" smtClean="0">
                          <a:solidFill>
                            <a:schemeClr val="bg1"/>
                          </a:solidFill>
                          <a:latin typeface="Arial"/>
                        </a:rPr>
                        <a:t>TCO</a:t>
                      </a:r>
                      <a:r>
                        <a:rPr lang="en-US" sz="1600" b="0" i="0" u="none" strike="noStrike" baseline="0" dirty="0" smtClean="0">
                          <a:solidFill>
                            <a:schemeClr val="bg1"/>
                          </a:solidFill>
                          <a:latin typeface="Arial"/>
                        </a:rPr>
                        <a:t> emphasis</a:t>
                      </a:r>
                      <a:endParaRPr lang="en-US" sz="1600" b="0" i="0" u="none" strike="noStrike" dirty="0">
                        <a:solidFill>
                          <a:schemeClr val="bg1"/>
                        </a:solidFill>
                        <a:latin typeface="Arial"/>
                      </a:endParaRPr>
                    </a:p>
                  </a:txBody>
                  <a:tcPr marL="182880" marR="1828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r>
            </a:tbl>
          </a:graphicData>
        </a:graphic>
      </p:graphicFrame>
      <p:pic>
        <p:nvPicPr>
          <p:cNvPr id="14" name="Picture 27" descr="SLM_Family_8bit.jpg"/>
          <p:cNvPicPr>
            <a:picLocks noChangeAspect="1"/>
          </p:cNvPicPr>
          <p:nvPr/>
        </p:nvPicPr>
        <p:blipFill>
          <a:blip r:embed="rId3" cstate="print"/>
          <a:srcRect/>
          <a:stretch>
            <a:fillRect/>
          </a:stretch>
        </p:blipFill>
        <p:spPr bwMode="auto">
          <a:xfrm>
            <a:off x="3315374" y="1191196"/>
            <a:ext cx="1310716" cy="478230"/>
          </a:xfrm>
          <a:prstGeom prst="rect">
            <a:avLst/>
          </a:prstGeom>
          <a:noFill/>
          <a:ln w="9525">
            <a:noFill/>
            <a:miter lim="800000"/>
            <a:headEnd/>
            <a:tailEnd/>
          </a:ln>
        </p:spPr>
      </p:pic>
      <p:pic>
        <p:nvPicPr>
          <p:cNvPr id="15" name="Picture 3"/>
          <p:cNvPicPr>
            <a:picLocks noChangeAspect="1" noChangeArrowheads="1"/>
          </p:cNvPicPr>
          <p:nvPr/>
        </p:nvPicPr>
        <p:blipFill>
          <a:blip r:embed="rId4" cstate="print"/>
          <a:srcRect/>
          <a:stretch>
            <a:fillRect/>
          </a:stretch>
        </p:blipFill>
        <p:spPr bwMode="auto">
          <a:xfrm>
            <a:off x="7620759" y="1102483"/>
            <a:ext cx="946298" cy="490329"/>
          </a:xfrm>
          <a:prstGeom prst="rect">
            <a:avLst/>
          </a:prstGeom>
          <a:noFill/>
          <a:ln w="9525">
            <a:noFill/>
            <a:miter lim="800000"/>
            <a:headEnd/>
            <a:tailEnd/>
          </a:ln>
        </p:spPr>
      </p:pic>
      <p:sp>
        <p:nvSpPr>
          <p:cNvPr id="16" name="Title 1"/>
          <p:cNvSpPr txBox="1">
            <a:spLocks/>
          </p:cNvSpPr>
          <p:nvPr/>
        </p:nvSpPr>
        <p:spPr bwMode="auto">
          <a:xfrm>
            <a:off x="174172" y="252843"/>
            <a:ext cx="8796792" cy="546840"/>
          </a:xfrm>
          <a:prstGeom prst="rect">
            <a:avLst/>
          </a:prstGeom>
          <a:noFill/>
          <a:ln w="9525" algn="ctr">
            <a:noFill/>
            <a:miter lim="800000"/>
            <a:headEnd/>
            <a:tailEnd/>
          </a:ln>
        </p:spPr>
        <p:txBody>
          <a:bodyPr vert="horz" wrap="square" lIns="82124" tIns="41061" rIns="82124" bIns="41061" numCol="1" anchor="t" anchorCtr="0" compatLnSpc="1">
            <a:prstTxWarp prst="textNoShape">
              <a:avLst/>
            </a:prstTxWarp>
          </a:bodyPr>
          <a:lstStyle/>
          <a:p>
            <a:pPr defTabSz="814388">
              <a:defRPr/>
            </a:pPr>
            <a:r>
              <a:rPr lang="en-US" sz="2800" dirty="0" smtClean="0"/>
              <a:t>Catalyst and SB Portfolio Positioning</a:t>
            </a:r>
          </a:p>
        </p:txBody>
      </p:sp>
    </p:spTree>
    <p:extLst>
      <p:ext uri="{BB962C8B-B14F-4D97-AF65-F5344CB8AC3E}">
        <p14:creationId xmlns:p14="http://schemas.microsoft.com/office/powerpoint/2010/main" val="14570541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173"/>
          <p:cNvGrpSpPr/>
          <p:nvPr/>
        </p:nvGrpSpPr>
        <p:grpSpPr>
          <a:xfrm>
            <a:off x="0" y="1369779"/>
            <a:ext cx="9145588" cy="4862208"/>
            <a:chOff x="0" y="1572939"/>
            <a:chExt cx="9145588" cy="4702449"/>
          </a:xfrm>
        </p:grpSpPr>
        <p:sp>
          <p:nvSpPr>
            <p:cNvPr id="41" name="Rectangle 29"/>
            <p:cNvSpPr>
              <a:spLocks noChangeArrowheads="1"/>
            </p:cNvSpPr>
            <p:nvPr/>
          </p:nvSpPr>
          <p:spPr bwMode="auto">
            <a:xfrm>
              <a:off x="0" y="6152281"/>
              <a:ext cx="9144000" cy="123107"/>
            </a:xfrm>
            <a:prstGeom prst="rect">
              <a:avLst/>
            </a:prstGeom>
            <a:gradFill rotWithShape="1">
              <a:gsLst>
                <a:gs pos="0">
                  <a:srgbClr val="000000">
                    <a:alpha val="60001"/>
                  </a:srgbClr>
                </a:gs>
                <a:gs pos="100000">
                  <a:srgbClr val="000000">
                    <a:alpha val="0"/>
                  </a:srgbClr>
                </a:gs>
              </a:gsLst>
              <a:path path="shape">
                <a:fillToRect l="50000" t="50000" r="50000" b="50000"/>
              </a:path>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42" name="Rectangle 60"/>
            <p:cNvSpPr>
              <a:spLocks noChangeArrowheads="1"/>
            </p:cNvSpPr>
            <p:nvPr/>
          </p:nvSpPr>
          <p:spPr bwMode="auto">
            <a:xfrm>
              <a:off x="0" y="1583508"/>
              <a:ext cx="9145588" cy="4629635"/>
            </a:xfrm>
            <a:prstGeom prst="rect">
              <a:avLst/>
            </a:prstGeom>
            <a:solidFill>
              <a:srgbClr val="8E8E95"/>
            </a:soli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3" name="Rectangle 60"/>
            <p:cNvSpPr>
              <a:spLocks noChangeArrowheads="1"/>
            </p:cNvSpPr>
            <p:nvPr/>
          </p:nvSpPr>
          <p:spPr bwMode="auto">
            <a:xfrm>
              <a:off x="0" y="1572939"/>
              <a:ext cx="9145588" cy="4629635"/>
            </a:xfrm>
            <a:prstGeom prst="rect">
              <a:avLst/>
            </a:prstGeom>
            <a:gradFill rotWithShape="1">
              <a:gsLst>
                <a:gs pos="34000">
                  <a:schemeClr val="bg1">
                    <a:alpha val="0"/>
                  </a:schemeClr>
                </a:gs>
                <a:gs pos="45000">
                  <a:srgbClr val="D1D1D5">
                    <a:alpha val="31000"/>
                  </a:srgbClr>
                </a:gs>
                <a:gs pos="100000">
                  <a:schemeClr val="bg1">
                    <a:alpha val="23000"/>
                  </a:scheme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4" name="Line 32"/>
            <p:cNvSpPr>
              <a:spLocks noChangeShapeType="1"/>
            </p:cNvSpPr>
            <p:nvPr/>
          </p:nvSpPr>
          <p:spPr bwMode="auto">
            <a:xfrm>
              <a:off x="0" y="1577975"/>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sp>
          <p:nvSpPr>
            <p:cNvPr id="45" name="Line 33"/>
            <p:cNvSpPr>
              <a:spLocks noChangeShapeType="1"/>
            </p:cNvSpPr>
            <p:nvPr/>
          </p:nvSpPr>
          <p:spPr bwMode="auto">
            <a:xfrm>
              <a:off x="0" y="6207610"/>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grpSp>
      <p:sp>
        <p:nvSpPr>
          <p:cNvPr id="22530" name="Title 1"/>
          <p:cNvSpPr>
            <a:spLocks noGrp="1"/>
          </p:cNvSpPr>
          <p:nvPr>
            <p:ph type="title"/>
          </p:nvPr>
        </p:nvSpPr>
        <p:spPr>
          <a:xfrm>
            <a:off x="793751" y="304800"/>
            <a:ext cx="7435849" cy="838200"/>
          </a:xfrm>
        </p:spPr>
        <p:txBody>
          <a:bodyPr/>
          <a:lstStyle/>
          <a:p>
            <a:r>
              <a:rPr lang="en-US" dirty="0" smtClean="0"/>
              <a:t>Cisco Small Business 300 Series</a:t>
            </a:r>
            <a:br>
              <a:rPr lang="en-US" dirty="0" smtClean="0"/>
            </a:br>
            <a:r>
              <a:rPr lang="en-US" sz="2400" b="0" dirty="0" smtClean="0">
                <a:solidFill>
                  <a:schemeClr val="accent4"/>
                </a:solidFill>
              </a:rPr>
              <a:t>Value Proposition</a:t>
            </a:r>
          </a:p>
        </p:txBody>
      </p:sp>
      <p:sp>
        <p:nvSpPr>
          <p:cNvPr id="34" name="Rectangle 60"/>
          <p:cNvSpPr>
            <a:spLocks noChangeArrowheads="1"/>
          </p:cNvSpPr>
          <p:nvPr/>
        </p:nvSpPr>
        <p:spPr bwMode="auto">
          <a:xfrm>
            <a:off x="6084011" y="1364566"/>
            <a:ext cx="2881396" cy="1094932"/>
          </a:xfrm>
          <a:prstGeom prst="rect">
            <a:avLst/>
          </a:prstGeom>
          <a:gradFill flip="none" rotWithShape="1">
            <a:gsLst>
              <a:gs pos="39000">
                <a:schemeClr val="accent4">
                  <a:shade val="30000"/>
                  <a:satMod val="115000"/>
                </a:schemeClr>
              </a:gs>
              <a:gs pos="76000">
                <a:schemeClr val="accent4">
                  <a:shade val="67500"/>
                  <a:satMod val="115000"/>
                </a:schemeClr>
              </a:gs>
              <a:gs pos="100000">
                <a:schemeClr val="accent4">
                  <a:alpha val="12000"/>
                </a:schemeClr>
              </a:gs>
            </a:gsLst>
            <a:lin ang="16200000" scaled="1"/>
            <a:tileRect/>
          </a:gradFill>
          <a:ln w="9525" algn="ctr">
            <a:solidFill>
              <a:schemeClr val="bg2"/>
            </a:solid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smtClean="0">
              <a:latin typeface="Arial" pitchFamily="34" charset="0"/>
            </a:endParaRPr>
          </a:p>
        </p:txBody>
      </p:sp>
      <p:sp>
        <p:nvSpPr>
          <p:cNvPr id="33" name="Rectangle 60"/>
          <p:cNvSpPr>
            <a:spLocks noChangeArrowheads="1"/>
          </p:cNvSpPr>
          <p:nvPr/>
        </p:nvSpPr>
        <p:spPr bwMode="auto">
          <a:xfrm>
            <a:off x="152399" y="1364566"/>
            <a:ext cx="2881993" cy="1094932"/>
          </a:xfrm>
          <a:prstGeom prst="rect">
            <a:avLst/>
          </a:prstGeom>
          <a:gradFill flip="none" rotWithShape="1">
            <a:gsLst>
              <a:gs pos="39000">
                <a:schemeClr val="accent4">
                  <a:shade val="30000"/>
                  <a:satMod val="115000"/>
                </a:schemeClr>
              </a:gs>
              <a:gs pos="76000">
                <a:schemeClr val="accent4">
                  <a:shade val="67500"/>
                  <a:satMod val="115000"/>
                </a:schemeClr>
              </a:gs>
              <a:gs pos="100000">
                <a:schemeClr val="accent4">
                  <a:alpha val="12000"/>
                </a:schemeClr>
              </a:gs>
            </a:gsLst>
            <a:lin ang="16200000" scaled="1"/>
            <a:tileRect/>
          </a:gradFill>
          <a:ln w="9525" algn="ctr">
            <a:solidFill>
              <a:schemeClr val="bg2"/>
            </a:solid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smtClean="0">
              <a:latin typeface="Arial" pitchFamily="34" charset="0"/>
            </a:endParaRPr>
          </a:p>
        </p:txBody>
      </p:sp>
      <p:sp>
        <p:nvSpPr>
          <p:cNvPr id="22" name="Rectangle 60"/>
          <p:cNvSpPr>
            <a:spLocks noChangeArrowheads="1"/>
          </p:cNvSpPr>
          <p:nvPr/>
        </p:nvSpPr>
        <p:spPr bwMode="auto">
          <a:xfrm>
            <a:off x="3124200" y="1364566"/>
            <a:ext cx="2895600" cy="1094932"/>
          </a:xfrm>
          <a:prstGeom prst="rect">
            <a:avLst/>
          </a:prstGeom>
          <a:gradFill flip="none" rotWithShape="1">
            <a:gsLst>
              <a:gs pos="39000">
                <a:schemeClr val="accent4">
                  <a:shade val="30000"/>
                  <a:satMod val="115000"/>
                </a:schemeClr>
              </a:gs>
              <a:gs pos="76000">
                <a:schemeClr val="accent4">
                  <a:shade val="67500"/>
                  <a:satMod val="115000"/>
                </a:schemeClr>
              </a:gs>
              <a:gs pos="100000">
                <a:schemeClr val="accent4">
                  <a:alpha val="12000"/>
                </a:schemeClr>
              </a:gs>
            </a:gsLst>
            <a:lin ang="16200000" scaled="1"/>
            <a:tileRect/>
          </a:gradFill>
          <a:ln w="9525" algn="ctr">
            <a:solidFill>
              <a:schemeClr val="bg2"/>
            </a:solid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smtClean="0">
              <a:latin typeface="Arial" pitchFamily="34" charset="0"/>
            </a:endParaRPr>
          </a:p>
        </p:txBody>
      </p:sp>
      <p:sp>
        <p:nvSpPr>
          <p:cNvPr id="19" name="Rectangle 55"/>
          <p:cNvSpPr>
            <a:spLocks noChangeArrowheads="1"/>
          </p:cNvSpPr>
          <p:nvPr/>
        </p:nvSpPr>
        <p:spPr bwMode="auto">
          <a:xfrm>
            <a:off x="0" y="1778901"/>
            <a:ext cx="9143999" cy="295743"/>
          </a:xfrm>
          <a:prstGeom prst="rect">
            <a:avLst/>
          </a:prstGeom>
          <a:gradFill rotWithShape="1">
            <a:gsLst>
              <a:gs pos="0">
                <a:srgbClr val="000000">
                  <a:alpha val="0"/>
                </a:srgbClr>
              </a:gs>
              <a:gs pos="100000">
                <a:srgbClr val="000000">
                  <a:alpha val="33000"/>
                </a:srgbClr>
              </a:gs>
            </a:gsLst>
            <a:lin ang="540000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24" name="Line 32"/>
          <p:cNvSpPr>
            <a:spLocks noChangeShapeType="1"/>
          </p:cNvSpPr>
          <p:nvPr/>
        </p:nvSpPr>
        <p:spPr bwMode="auto">
          <a:xfrm>
            <a:off x="-794" y="2074644"/>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sp>
        <p:nvSpPr>
          <p:cNvPr id="28" name="Rectangle 29"/>
          <p:cNvSpPr>
            <a:spLocks noChangeArrowheads="1"/>
          </p:cNvSpPr>
          <p:nvPr/>
        </p:nvSpPr>
        <p:spPr bwMode="auto">
          <a:xfrm>
            <a:off x="-794" y="6763217"/>
            <a:ext cx="9144000" cy="126088"/>
          </a:xfrm>
          <a:prstGeom prst="rect">
            <a:avLst/>
          </a:prstGeom>
          <a:gradFill rotWithShape="1">
            <a:gsLst>
              <a:gs pos="0">
                <a:srgbClr val="000000">
                  <a:alpha val="60001"/>
                </a:srgbClr>
              </a:gs>
              <a:gs pos="100000">
                <a:srgbClr val="000000">
                  <a:alpha val="0"/>
                </a:srgbClr>
              </a:gs>
            </a:gsLst>
            <a:path path="shape">
              <a:fillToRect l="50000" t="50000" r="50000" b="50000"/>
            </a:path>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29" name="Rectangle 60"/>
          <p:cNvSpPr>
            <a:spLocks noChangeArrowheads="1"/>
          </p:cNvSpPr>
          <p:nvPr/>
        </p:nvSpPr>
        <p:spPr bwMode="auto">
          <a:xfrm>
            <a:off x="-794" y="1972723"/>
            <a:ext cx="9145588" cy="4533150"/>
          </a:xfrm>
          <a:prstGeom prst="rect">
            <a:avLst/>
          </a:prstGeom>
          <a:solidFill>
            <a:srgbClr val="8E8E95"/>
          </a:soli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0" name="Rectangle 29"/>
          <p:cNvSpPr>
            <a:spLocks noChangeArrowheads="1"/>
          </p:cNvSpPr>
          <p:nvPr/>
        </p:nvSpPr>
        <p:spPr bwMode="auto">
          <a:xfrm>
            <a:off x="-794" y="1972723"/>
            <a:ext cx="9145588" cy="4534566"/>
          </a:xfrm>
          <a:prstGeom prst="rect">
            <a:avLst/>
          </a:prstGeom>
          <a:gradFill rotWithShape="1">
            <a:gsLst>
              <a:gs pos="0">
                <a:schemeClr val="bg1">
                  <a:alpha val="5000"/>
                </a:schemeClr>
              </a:gs>
              <a:gs pos="50000">
                <a:srgbClr val="E6E6E8">
                  <a:alpha val="95000"/>
                </a:srgbClr>
              </a:gs>
              <a:gs pos="100000">
                <a:schemeClr val="bg1">
                  <a:alpha val="5000"/>
                </a:scheme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smtClean="0">
              <a:latin typeface="Arial" pitchFamily="34" charset="0"/>
            </a:endParaRPr>
          </a:p>
        </p:txBody>
      </p:sp>
      <p:sp>
        <p:nvSpPr>
          <p:cNvPr id="26" name="Rectangle 2"/>
          <p:cNvSpPr>
            <a:spLocks noChangeArrowheads="1"/>
          </p:cNvSpPr>
          <p:nvPr/>
        </p:nvSpPr>
        <p:spPr bwMode="auto">
          <a:xfrm rot="16200000">
            <a:off x="5253539" y="2803201"/>
            <a:ext cx="4542352" cy="2881393"/>
          </a:xfrm>
          <a:prstGeom prst="rect">
            <a:avLst/>
          </a:prstGeom>
          <a:gradFill flip="none" rotWithShape="1">
            <a:gsLst>
              <a:gs pos="0">
                <a:schemeClr val="bg1"/>
              </a:gs>
              <a:gs pos="100000">
                <a:srgbClr val="0183B7">
                  <a:alpha val="0"/>
                </a:srgbClr>
              </a:gs>
            </a:gsLst>
            <a:lin ang="108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27" name="Rectangle 2"/>
          <p:cNvSpPr>
            <a:spLocks noChangeArrowheads="1"/>
          </p:cNvSpPr>
          <p:nvPr/>
        </p:nvSpPr>
        <p:spPr bwMode="auto">
          <a:xfrm rot="16200000">
            <a:off x="-672121" y="2808689"/>
            <a:ext cx="4542345" cy="2869488"/>
          </a:xfrm>
          <a:prstGeom prst="rect">
            <a:avLst/>
          </a:prstGeom>
          <a:gradFill flip="none" rotWithShape="1">
            <a:gsLst>
              <a:gs pos="0">
                <a:schemeClr val="bg1"/>
              </a:gs>
              <a:gs pos="100000">
                <a:srgbClr val="0183B7">
                  <a:alpha val="0"/>
                </a:srgbClr>
              </a:gs>
            </a:gsLst>
            <a:lin ang="108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39" name="Rectangle 2"/>
          <p:cNvSpPr>
            <a:spLocks noChangeArrowheads="1"/>
          </p:cNvSpPr>
          <p:nvPr/>
        </p:nvSpPr>
        <p:spPr bwMode="auto">
          <a:xfrm rot="16200000">
            <a:off x="2299316" y="2794588"/>
            <a:ext cx="4542353" cy="2898615"/>
          </a:xfrm>
          <a:prstGeom prst="rect">
            <a:avLst/>
          </a:prstGeom>
          <a:gradFill flip="none" rotWithShape="1">
            <a:gsLst>
              <a:gs pos="0">
                <a:schemeClr val="bg1"/>
              </a:gs>
              <a:gs pos="100000">
                <a:srgbClr val="0183B7">
                  <a:alpha val="0"/>
                </a:srgbClr>
              </a:gs>
            </a:gsLst>
            <a:lin ang="108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32" name="Line 33"/>
          <p:cNvSpPr>
            <a:spLocks noChangeShapeType="1"/>
          </p:cNvSpPr>
          <p:nvPr/>
        </p:nvSpPr>
        <p:spPr bwMode="auto">
          <a:xfrm>
            <a:off x="-794" y="6819886"/>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sp>
        <p:nvSpPr>
          <p:cNvPr id="31" name="Line 32"/>
          <p:cNvSpPr>
            <a:spLocks noChangeShapeType="1"/>
          </p:cNvSpPr>
          <p:nvPr/>
        </p:nvSpPr>
        <p:spPr bwMode="auto">
          <a:xfrm>
            <a:off x="-794" y="1972723"/>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sp>
        <p:nvSpPr>
          <p:cNvPr id="46" name="Content Placeholder 2"/>
          <p:cNvSpPr txBox="1">
            <a:spLocks/>
          </p:cNvSpPr>
          <p:nvPr/>
        </p:nvSpPr>
        <p:spPr>
          <a:xfrm>
            <a:off x="3124201" y="2036544"/>
            <a:ext cx="2805197" cy="4259264"/>
          </a:xfrm>
          <a:prstGeom prst="rect">
            <a:avLst/>
          </a:prstGeom>
        </p:spPr>
        <p:txBody>
          <a:bodyPr vert="horz" lIns="91440" tIns="45720" rIns="91440" bIns="45720" rtlCol="0">
            <a:normAutofit/>
          </a:bodyPr>
          <a:lstStyle/>
          <a:p>
            <a:pPr marL="236538" marR="0" lvl="1" indent="-236538" fontAlgn="auto">
              <a:lnSpc>
                <a:spcPct val="80000"/>
              </a:lnSpc>
              <a:spcBef>
                <a:spcPts val="840"/>
              </a:spcBef>
              <a:spcAft>
                <a:spcPts val="0"/>
              </a:spcAft>
              <a:buClr>
                <a:schemeClr val="accent1"/>
              </a:buClr>
              <a:buSzTx/>
              <a:buFont typeface="Wingdings" pitchFamily="2" charset="2"/>
              <a:buChar char="§"/>
              <a:tabLst/>
              <a:defRPr/>
            </a:pPr>
            <a:r>
              <a:rPr lang="en-US" sz="1600" dirty="0" smtClean="0"/>
              <a:t>Consistent interface across all Cisco</a:t>
            </a:r>
            <a:r>
              <a:rPr lang="en-US" sz="1600" baseline="30000" dirty="0" smtClean="0"/>
              <a:t>®</a:t>
            </a:r>
            <a:r>
              <a:rPr lang="en-US" sz="1600" dirty="0" smtClean="0"/>
              <a:t> Small Business products</a:t>
            </a:r>
          </a:p>
          <a:p>
            <a:pPr marL="236538" marR="0" lvl="1" indent="-236538" fontAlgn="auto">
              <a:lnSpc>
                <a:spcPct val="80000"/>
              </a:lnSpc>
              <a:spcBef>
                <a:spcPts val="840"/>
              </a:spcBef>
              <a:spcAft>
                <a:spcPts val="0"/>
              </a:spcAft>
              <a:buClr>
                <a:schemeClr val="accent1"/>
              </a:buClr>
              <a:buSzTx/>
              <a:buFont typeface="Wingdings" pitchFamily="2" charset="2"/>
              <a:buChar char="§"/>
              <a:tabLst/>
              <a:defRPr/>
            </a:pPr>
            <a:r>
              <a:rPr lang="en-US" sz="1600" dirty="0" smtClean="0"/>
              <a:t>Ease deployments with CDP/LLDP-MED discovery, Auto Smartports, Cisco VSDP</a:t>
            </a:r>
          </a:p>
          <a:p>
            <a:pPr marL="236538" marR="0" lvl="1" indent="-236538" algn="l" defTabSz="914400" rtl="0" eaLnBrk="1" fontAlgn="auto" latinLnBrk="0" hangingPunct="1">
              <a:lnSpc>
                <a:spcPct val="80000"/>
              </a:lnSpc>
              <a:spcBef>
                <a:spcPts val="840"/>
              </a:spcBef>
              <a:spcAft>
                <a:spcPts val="0"/>
              </a:spcAft>
              <a:buClr>
                <a:schemeClr val="accent1"/>
              </a:buClr>
              <a:buSzTx/>
              <a:buFont typeface="Wingdings" pitchFamily="2" charset="2"/>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Interface and documentation available in seven languages</a:t>
            </a:r>
          </a:p>
          <a:p>
            <a:pPr marL="236538" lvl="1" indent="-236538">
              <a:lnSpc>
                <a:spcPct val="80000"/>
              </a:lnSpc>
              <a:spcBef>
                <a:spcPts val="840"/>
              </a:spcBef>
              <a:buClr>
                <a:schemeClr val="accent1"/>
              </a:buClr>
              <a:buFont typeface="Wingdings" pitchFamily="2" charset="2"/>
              <a:buChar char="§"/>
              <a:defRPr/>
            </a:pPr>
            <a:r>
              <a:rPr lang="en-US" sz="1600" dirty="0"/>
              <a:t>Multiple management options – CLI, embedded HTTP Device Manager GUI, </a:t>
            </a:r>
            <a:r>
              <a:rPr lang="en-US" sz="1600" dirty="0" smtClean="0"/>
              <a:t>SNMP, </a:t>
            </a:r>
            <a:r>
              <a:rPr lang="en-US" sz="1600" dirty="0" err="1" smtClean="0"/>
              <a:t>Onplus</a:t>
            </a:r>
            <a:r>
              <a:rPr lang="en-US" sz="1600" dirty="0" smtClean="0"/>
              <a:t> Cloud, CCA System </a:t>
            </a:r>
            <a:r>
              <a:rPr lang="en-US" sz="1600" dirty="0" err="1" smtClean="0"/>
              <a:t>Mgmt</a:t>
            </a:r>
            <a:r>
              <a:rPr lang="en-US" sz="1600" dirty="0" smtClean="0"/>
              <a:t>, Cisco Prime LMS</a:t>
            </a:r>
          </a:p>
          <a:p>
            <a:pPr marL="236538" lvl="1" indent="-236538">
              <a:lnSpc>
                <a:spcPct val="80000"/>
              </a:lnSpc>
              <a:spcBef>
                <a:spcPts val="840"/>
              </a:spcBef>
              <a:buClr>
                <a:schemeClr val="accent1"/>
              </a:buClr>
              <a:buFont typeface="Wingdings" pitchFamily="2" charset="2"/>
              <a:buChar char="§"/>
              <a:defRPr/>
            </a:pPr>
            <a:endParaRPr lang="en-US" sz="1600" dirty="0"/>
          </a:p>
        </p:txBody>
      </p:sp>
      <p:sp>
        <p:nvSpPr>
          <p:cNvPr id="47" name="Content Placeholder 2"/>
          <p:cNvSpPr txBox="1">
            <a:spLocks/>
          </p:cNvSpPr>
          <p:nvPr/>
        </p:nvSpPr>
        <p:spPr>
          <a:xfrm>
            <a:off x="6096000" y="2036544"/>
            <a:ext cx="2869407" cy="4259264"/>
          </a:xfrm>
          <a:prstGeom prst="rect">
            <a:avLst/>
          </a:prstGeom>
        </p:spPr>
        <p:txBody>
          <a:bodyPr vert="horz" lIns="91440" tIns="45720" rIns="91440" bIns="45720" rtlCol="0">
            <a:normAutofit/>
          </a:bodyPr>
          <a:lstStyle/>
          <a:p>
            <a:pPr marL="236538" marR="0" lvl="1" indent="-236538" fontAlgn="auto">
              <a:lnSpc>
                <a:spcPct val="80000"/>
              </a:lnSpc>
              <a:spcBef>
                <a:spcPts val="840"/>
              </a:spcBef>
              <a:spcAft>
                <a:spcPts val="0"/>
              </a:spcAft>
              <a:buClr>
                <a:schemeClr val="accent1"/>
              </a:buClr>
              <a:buSzTx/>
              <a:buFont typeface="Wingdings" pitchFamily="2" charset="2"/>
              <a:buChar char="§"/>
              <a:tabLst/>
              <a:defRPr/>
            </a:pPr>
            <a:r>
              <a:rPr lang="en-US" sz="1600" dirty="0" smtClean="0"/>
              <a:t>Cisco Small Business Support Service</a:t>
            </a:r>
          </a:p>
          <a:p>
            <a:pPr marL="236538" marR="0" lvl="1" indent="-236538" algn="l" defTabSz="914400" rtl="0" eaLnBrk="1" fontAlgn="auto" latinLnBrk="0" hangingPunct="1">
              <a:lnSpc>
                <a:spcPct val="80000"/>
              </a:lnSpc>
              <a:spcBef>
                <a:spcPts val="840"/>
              </a:spcBef>
              <a:spcAft>
                <a:spcPts val="0"/>
              </a:spcAft>
              <a:buClr>
                <a:schemeClr val="accent1"/>
              </a:buClr>
              <a:buSzTx/>
              <a:buFont typeface="Wingdings" pitchFamily="2" charset="2"/>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Limited lifetime warranty with next business day advanced replacement</a:t>
            </a:r>
          </a:p>
          <a:p>
            <a:pPr marL="236538" marR="0" lvl="1" indent="-236538" algn="l" defTabSz="914400" rtl="0" eaLnBrk="1" fontAlgn="auto" latinLnBrk="0" hangingPunct="1">
              <a:lnSpc>
                <a:spcPct val="80000"/>
              </a:lnSpc>
              <a:spcBef>
                <a:spcPts val="840"/>
              </a:spcBef>
              <a:spcAft>
                <a:spcPts val="0"/>
              </a:spcAft>
              <a:buClr>
                <a:schemeClr val="accent1"/>
              </a:buClr>
              <a:buSzTx/>
              <a:buFont typeface="Wingdings" pitchFamily="2" charset="2"/>
              <a:buChar char="§"/>
              <a:tabLst/>
              <a:defRPr/>
            </a:pPr>
            <a:r>
              <a:rPr lang="en-US" sz="1600" dirty="0" smtClean="0"/>
              <a:t>Free firmware updates</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236538" marR="0" lvl="0" indent="-236538" algn="l" defTabSz="914400" rtl="0" eaLnBrk="1" fontAlgn="auto" latinLnBrk="0" hangingPunct="1">
              <a:lnSpc>
                <a:spcPct val="80000"/>
              </a:lnSpc>
              <a:spcBef>
                <a:spcPts val="1440"/>
              </a:spcBef>
              <a:spcAft>
                <a:spcPts val="0"/>
              </a:spcAft>
              <a:buClr>
                <a:schemeClr val="accent1"/>
              </a:buClr>
              <a:buSzTx/>
              <a:buFont typeface="Wingdings" pitchFamily="2" charset="2"/>
              <a:buChar char="§"/>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236538" marR="0" lvl="1" indent="-236538" algn="l" defTabSz="914400" rtl="0" eaLnBrk="1" fontAlgn="auto" latinLnBrk="0" hangingPunct="1">
              <a:lnSpc>
                <a:spcPct val="80000"/>
              </a:lnSpc>
              <a:spcBef>
                <a:spcPts val="840"/>
              </a:spcBef>
              <a:spcAft>
                <a:spcPts val="0"/>
              </a:spcAft>
              <a:buClrTx/>
              <a:buSzTx/>
              <a:buFont typeface="Arial" pitchFamily="34" charset="0"/>
              <a:buNone/>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8" name="Rectangle 47"/>
          <p:cNvSpPr/>
          <p:nvPr/>
        </p:nvSpPr>
        <p:spPr>
          <a:xfrm>
            <a:off x="152400" y="1364566"/>
            <a:ext cx="2881398" cy="584776"/>
          </a:xfrm>
          <a:prstGeom prst="rect">
            <a:avLst/>
          </a:prstGeom>
        </p:spPr>
        <p:txBody>
          <a:bodyPr wrap="square">
            <a:spAutoFit/>
          </a:bodyPr>
          <a:lstStyle/>
          <a:p>
            <a:pPr algn="ctr"/>
            <a:r>
              <a:rPr lang="en-US" sz="1600" dirty="0" smtClean="0">
                <a:solidFill>
                  <a:schemeClr val="bg1"/>
                </a:solidFill>
              </a:rPr>
              <a:t>Market-leading price/performance family </a:t>
            </a:r>
          </a:p>
        </p:txBody>
      </p:sp>
      <p:sp>
        <p:nvSpPr>
          <p:cNvPr id="22531" name="Content Placeholder 2"/>
          <p:cNvSpPr>
            <a:spLocks noGrp="1"/>
          </p:cNvSpPr>
          <p:nvPr>
            <p:ph idx="4294967295"/>
          </p:nvPr>
        </p:nvSpPr>
        <p:spPr>
          <a:xfrm>
            <a:off x="152400" y="2036544"/>
            <a:ext cx="2881398" cy="4259264"/>
          </a:xfrm>
        </p:spPr>
        <p:txBody>
          <a:bodyPr>
            <a:normAutofit/>
          </a:bodyPr>
          <a:lstStyle/>
          <a:p>
            <a:pPr marL="236538" lvl="1" indent="-236538">
              <a:lnSpc>
                <a:spcPct val="90000"/>
              </a:lnSpc>
              <a:buClr>
                <a:schemeClr val="accent1"/>
              </a:buClr>
              <a:buFont typeface="Wingdings" pitchFamily="2" charset="2"/>
              <a:buChar char="§"/>
            </a:pPr>
            <a:r>
              <a:rPr lang="en-US" sz="1600" dirty="0" smtClean="0"/>
              <a:t>Lowest Energy consumption including EEE Support and others</a:t>
            </a:r>
          </a:p>
          <a:p>
            <a:pPr marL="236538" lvl="1" indent="-236538">
              <a:lnSpc>
                <a:spcPct val="80000"/>
              </a:lnSpc>
              <a:buClr>
                <a:schemeClr val="accent1"/>
              </a:buClr>
              <a:buFont typeface="Wingdings" pitchFamily="2" charset="2"/>
              <a:buChar char="§"/>
            </a:pPr>
            <a:r>
              <a:rPr lang="en-US" sz="1600" dirty="0" smtClean="0"/>
              <a:t>Advanced Threat Protection and Security</a:t>
            </a:r>
          </a:p>
          <a:p>
            <a:pPr marL="236538" lvl="1" indent="-236538">
              <a:lnSpc>
                <a:spcPct val="80000"/>
              </a:lnSpc>
              <a:buClr>
                <a:schemeClr val="accent1"/>
              </a:buClr>
              <a:buFont typeface="Wingdings" pitchFamily="2" charset="2"/>
              <a:buChar char="§"/>
            </a:pPr>
            <a:r>
              <a:rPr lang="en-US" sz="1600" dirty="0" smtClean="0"/>
              <a:t>Optimal price/port and price/</a:t>
            </a:r>
            <a:r>
              <a:rPr lang="en-US" sz="1600" dirty="0" err="1" smtClean="0"/>
              <a:t>PoE</a:t>
            </a:r>
            <a:r>
              <a:rPr lang="en-US" sz="1600" dirty="0" smtClean="0"/>
              <a:t> Watt</a:t>
            </a:r>
          </a:p>
          <a:p>
            <a:pPr marL="236538" lvl="1" indent="-236538">
              <a:lnSpc>
                <a:spcPct val="80000"/>
              </a:lnSpc>
              <a:buClr>
                <a:schemeClr val="accent1"/>
              </a:buClr>
              <a:buFont typeface="Wingdings" pitchFamily="2" charset="2"/>
              <a:buChar char="§"/>
            </a:pPr>
            <a:r>
              <a:rPr lang="en-US" sz="1600" dirty="0" smtClean="0"/>
              <a:t>Rich support for QoS, IPv6, L3, Multicast, others</a:t>
            </a:r>
          </a:p>
          <a:p>
            <a:pPr marL="236538" lvl="1" indent="-236538">
              <a:lnSpc>
                <a:spcPct val="80000"/>
              </a:lnSpc>
              <a:buClr>
                <a:schemeClr val="accent1"/>
              </a:buClr>
              <a:buFont typeface="Wingdings" pitchFamily="2" charset="2"/>
              <a:buChar char="§"/>
            </a:pPr>
            <a:r>
              <a:rPr lang="en-US" sz="1600" dirty="0" err="1" smtClean="0"/>
              <a:t>Wirespeed</a:t>
            </a:r>
            <a:r>
              <a:rPr lang="en-US" sz="1600" dirty="0" smtClean="0"/>
              <a:t>, non-blocking performance with Low latency</a:t>
            </a:r>
          </a:p>
        </p:txBody>
      </p:sp>
      <p:sp>
        <p:nvSpPr>
          <p:cNvPr id="49" name="Rectangle 48"/>
          <p:cNvSpPr/>
          <p:nvPr/>
        </p:nvSpPr>
        <p:spPr>
          <a:xfrm>
            <a:off x="3124200" y="1487676"/>
            <a:ext cx="2881398" cy="338554"/>
          </a:xfrm>
          <a:prstGeom prst="rect">
            <a:avLst/>
          </a:prstGeom>
        </p:spPr>
        <p:txBody>
          <a:bodyPr wrap="square">
            <a:spAutoFit/>
          </a:bodyPr>
          <a:lstStyle/>
          <a:p>
            <a:pPr algn="ctr"/>
            <a:r>
              <a:rPr lang="en-US" sz="1600" dirty="0" smtClean="0">
                <a:solidFill>
                  <a:schemeClr val="bg1"/>
                </a:solidFill>
              </a:rPr>
              <a:t>Ease of Use</a:t>
            </a:r>
          </a:p>
        </p:txBody>
      </p:sp>
      <p:sp>
        <p:nvSpPr>
          <p:cNvPr id="50" name="Rectangle 49"/>
          <p:cNvSpPr/>
          <p:nvPr/>
        </p:nvSpPr>
        <p:spPr>
          <a:xfrm>
            <a:off x="5929398" y="1364566"/>
            <a:ext cx="3214602" cy="584775"/>
          </a:xfrm>
          <a:prstGeom prst="rect">
            <a:avLst/>
          </a:prstGeom>
        </p:spPr>
        <p:txBody>
          <a:bodyPr wrap="square">
            <a:spAutoFit/>
          </a:bodyPr>
          <a:lstStyle/>
          <a:p>
            <a:pPr algn="ctr"/>
            <a:r>
              <a:rPr lang="en-US" sz="1600" dirty="0" smtClean="0">
                <a:solidFill>
                  <a:schemeClr val="bg1"/>
                </a:solidFill>
              </a:rPr>
              <a:t>Peace of Mind with Enhanced Support and Warranty</a:t>
            </a:r>
          </a:p>
        </p:txBody>
      </p:sp>
      <p:sp>
        <p:nvSpPr>
          <p:cNvPr id="51" name="Line 32"/>
          <p:cNvSpPr>
            <a:spLocks noChangeShapeType="1"/>
          </p:cNvSpPr>
          <p:nvPr/>
        </p:nvSpPr>
        <p:spPr bwMode="auto">
          <a:xfrm>
            <a:off x="0" y="1364566"/>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grpSp>
        <p:nvGrpSpPr>
          <p:cNvPr id="35" name="Group 34"/>
          <p:cNvGrpSpPr/>
          <p:nvPr/>
        </p:nvGrpSpPr>
        <p:grpSpPr>
          <a:xfrm>
            <a:off x="1" y="5565348"/>
            <a:ext cx="9144000" cy="1308540"/>
            <a:chOff x="1" y="4640675"/>
            <a:chExt cx="9144000" cy="1915833"/>
          </a:xfrm>
        </p:grpSpPr>
        <p:sp>
          <p:nvSpPr>
            <p:cNvPr id="36" name="Rectangle 38"/>
            <p:cNvSpPr>
              <a:spLocks noChangeArrowheads="1"/>
            </p:cNvSpPr>
            <p:nvPr/>
          </p:nvSpPr>
          <p:spPr bwMode="auto">
            <a:xfrm rot="16200000">
              <a:off x="3622609" y="1035116"/>
              <a:ext cx="1898784" cy="9144000"/>
            </a:xfrm>
            <a:prstGeom prst="rect">
              <a:avLst/>
            </a:prstGeom>
            <a:gradFill rotWithShape="1">
              <a:gsLst>
                <a:gs pos="0">
                  <a:schemeClr val="tx1">
                    <a:lumMod val="50000"/>
                  </a:schemeClr>
                </a:gs>
                <a:gs pos="100000">
                  <a:schemeClr val="tx1"/>
                </a:gs>
              </a:gsLst>
              <a:lin ang="5400000" scaled="1"/>
            </a:gradFill>
            <a:ln w="19050" algn="ctr">
              <a:noFill/>
              <a:miter lim="800000"/>
              <a:headEnd/>
              <a:tailEnd/>
            </a:ln>
            <a:effectLst/>
          </p:spPr>
          <p:txBody>
            <a:bodyPr wrap="none" lIns="73025" tIns="36511" rIns="73025" bIns="36511" anchor="ctr"/>
            <a:lstStyle/>
            <a:p>
              <a:endParaRPr lang="en-US" dirty="0"/>
            </a:p>
          </p:txBody>
        </p:sp>
        <p:grpSp>
          <p:nvGrpSpPr>
            <p:cNvPr id="37" name="Group 66"/>
            <p:cNvGrpSpPr/>
            <p:nvPr/>
          </p:nvGrpSpPr>
          <p:grpSpPr>
            <a:xfrm rot="10800000">
              <a:off x="1" y="4640675"/>
              <a:ext cx="7192371" cy="1881677"/>
              <a:chOff x="2040942" y="3990699"/>
              <a:chExt cx="6970062" cy="1970702"/>
            </a:xfrm>
          </p:grpSpPr>
          <p:grpSp>
            <p:nvGrpSpPr>
              <p:cNvPr id="38" name="Group 27"/>
              <p:cNvGrpSpPr/>
              <p:nvPr/>
            </p:nvGrpSpPr>
            <p:grpSpPr>
              <a:xfrm>
                <a:off x="4145250" y="4008613"/>
                <a:ext cx="4865754" cy="1943829"/>
                <a:chOff x="6743701" y="1800108"/>
                <a:chExt cx="1930398" cy="4216803"/>
              </a:xfrm>
            </p:grpSpPr>
            <p:sp>
              <p:nvSpPr>
                <p:cNvPr id="58" name="Rectangle 57"/>
                <p:cNvSpPr/>
                <p:nvPr/>
              </p:nvSpPr>
              <p:spPr>
                <a:xfrm>
                  <a:off x="7188199" y="1838973"/>
                  <a:ext cx="1485900" cy="4139074"/>
                </a:xfrm>
                <a:prstGeom prst="rect">
                  <a:avLst/>
                </a:prstGeom>
                <a:gradFill>
                  <a:gsLst>
                    <a:gs pos="0">
                      <a:schemeClr val="tx2">
                        <a:lumMod val="60000"/>
                        <a:lumOff val="40000"/>
                        <a:alpha val="0"/>
                      </a:schemeClr>
                    </a:gs>
                    <a:gs pos="53000">
                      <a:schemeClr val="accent1">
                        <a:alpha val="37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9" name="Rectangle 58"/>
                <p:cNvSpPr/>
                <p:nvPr/>
              </p:nvSpPr>
              <p:spPr>
                <a:xfrm>
                  <a:off x="6743701" y="1800108"/>
                  <a:ext cx="952500" cy="4216803"/>
                </a:xfrm>
                <a:prstGeom prst="rect">
                  <a:avLst/>
                </a:prstGeom>
                <a:gradFill>
                  <a:gsLst>
                    <a:gs pos="0">
                      <a:schemeClr val="tx2">
                        <a:lumMod val="60000"/>
                        <a:lumOff val="40000"/>
                        <a:alpha val="0"/>
                      </a:schemeClr>
                    </a:gs>
                    <a:gs pos="53000">
                      <a:schemeClr val="accent1">
                        <a:alpha val="37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53" name="Rectangle 52"/>
              <p:cNvSpPr/>
              <p:nvPr/>
            </p:nvSpPr>
            <p:spPr>
              <a:xfrm>
                <a:off x="2040942" y="4107196"/>
                <a:ext cx="2438836" cy="1756305"/>
              </a:xfrm>
              <a:prstGeom prst="rect">
                <a:avLst/>
              </a:prstGeom>
              <a:gradFill>
                <a:gsLst>
                  <a:gs pos="0">
                    <a:schemeClr val="tx2">
                      <a:lumMod val="60000"/>
                      <a:lumOff val="40000"/>
                      <a:alpha val="0"/>
                    </a:schemeClr>
                  </a:gs>
                  <a:gs pos="53000">
                    <a:schemeClr val="accent1">
                      <a:alpha val="37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54" name="Group 37"/>
              <p:cNvGrpSpPr/>
              <p:nvPr/>
            </p:nvGrpSpPr>
            <p:grpSpPr>
              <a:xfrm>
                <a:off x="2112978" y="3990699"/>
                <a:ext cx="6519565" cy="1970702"/>
                <a:chOff x="2669703" y="1797313"/>
                <a:chExt cx="6916979" cy="4275100"/>
              </a:xfrm>
            </p:grpSpPr>
            <p:sp>
              <p:nvSpPr>
                <p:cNvPr id="55" name="Rectangle 54"/>
                <p:cNvSpPr/>
                <p:nvPr/>
              </p:nvSpPr>
              <p:spPr>
                <a:xfrm>
                  <a:off x="7188199" y="2050035"/>
                  <a:ext cx="1485900" cy="3810000"/>
                </a:xfrm>
                <a:prstGeom prst="rect">
                  <a:avLst/>
                </a:prstGeom>
                <a:gradFill>
                  <a:gsLst>
                    <a:gs pos="0">
                      <a:schemeClr val="tx2">
                        <a:lumMod val="60000"/>
                        <a:lumOff val="40000"/>
                        <a:alpha val="0"/>
                      </a:schemeClr>
                    </a:gs>
                    <a:gs pos="53000">
                      <a:schemeClr val="accent1">
                        <a:alpha val="37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6" name="Rectangle 55"/>
                <p:cNvSpPr/>
                <p:nvPr/>
              </p:nvSpPr>
              <p:spPr>
                <a:xfrm>
                  <a:off x="6743699" y="1797313"/>
                  <a:ext cx="2842983" cy="4275100"/>
                </a:xfrm>
                <a:prstGeom prst="rect">
                  <a:avLst/>
                </a:prstGeom>
                <a:gradFill>
                  <a:gsLst>
                    <a:gs pos="0">
                      <a:schemeClr val="tx2">
                        <a:lumMod val="60000"/>
                        <a:lumOff val="40000"/>
                        <a:alpha val="0"/>
                      </a:schemeClr>
                    </a:gs>
                    <a:gs pos="53000">
                      <a:schemeClr val="accent1">
                        <a:alpha val="37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7" name="Rectangle 56"/>
                <p:cNvSpPr/>
                <p:nvPr/>
              </p:nvSpPr>
              <p:spPr>
                <a:xfrm>
                  <a:off x="2669703" y="1973836"/>
                  <a:ext cx="952500" cy="3962400"/>
                </a:xfrm>
                <a:prstGeom prst="rect">
                  <a:avLst/>
                </a:prstGeom>
                <a:gradFill>
                  <a:gsLst>
                    <a:gs pos="0">
                      <a:schemeClr val="tx2">
                        <a:lumMod val="60000"/>
                        <a:lumOff val="40000"/>
                        <a:alpha val="0"/>
                      </a:schemeClr>
                    </a:gs>
                    <a:gs pos="53000">
                      <a:schemeClr val="accent1">
                        <a:alpha val="37000"/>
                      </a:schemeClr>
                    </a:gs>
                    <a:gs pos="100000">
                      <a:schemeClr val="tx2">
                        <a:alpha val="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grpSp>
      <p:pic>
        <p:nvPicPr>
          <p:cNvPr id="60" name="Picture 59" descr="HAF16791.png"/>
          <p:cNvPicPr>
            <a:picLocks noChangeAspect="1"/>
          </p:cNvPicPr>
          <p:nvPr/>
        </p:nvPicPr>
        <p:blipFill>
          <a:blip r:embed="rId2" cstate="print"/>
          <a:srcRect b="7817"/>
          <a:stretch>
            <a:fillRect/>
          </a:stretch>
        </p:blipFill>
        <p:spPr>
          <a:xfrm>
            <a:off x="5860311" y="3800842"/>
            <a:ext cx="3493606" cy="3095258"/>
          </a:xfrm>
          <a:prstGeom prst="rect">
            <a:avLst/>
          </a:prstGeom>
          <a:effectLst>
            <a:outerShdw blurRad="127000" sx="101000" sy="101000" algn="ctr" rotWithShape="0">
              <a:prstClr val="black">
                <a:alpha val="20000"/>
              </a:prstClr>
            </a:outerShdw>
          </a:effectLst>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 Spectrum of Buying Personas</a:t>
            </a:r>
            <a:br>
              <a:rPr lang="en-US" dirty="0" smtClean="0"/>
            </a:br>
            <a:r>
              <a:rPr lang="en-US" sz="2000" dirty="0" smtClean="0"/>
              <a:t>SMB (5 to 250 Employees)</a:t>
            </a:r>
            <a:endParaRPr lang="en-US" dirty="0"/>
          </a:p>
        </p:txBody>
      </p:sp>
      <p:pic>
        <p:nvPicPr>
          <p:cNvPr id="1029" name="Picture 5" descr="C:\Users\dtang2\Documents\My Dropbox\Print\Pix\iStock_000008578965XSmall.jpg"/>
          <p:cNvPicPr>
            <a:picLocks noChangeAspect="1" noChangeArrowheads="1"/>
          </p:cNvPicPr>
          <p:nvPr/>
        </p:nvPicPr>
        <p:blipFill>
          <a:blip r:embed="rId2" cstate="print"/>
          <a:srcRect t="9911" b="40582"/>
          <a:stretch>
            <a:fillRect/>
          </a:stretch>
        </p:blipFill>
        <p:spPr bwMode="auto">
          <a:xfrm>
            <a:off x="6697663" y="1401763"/>
            <a:ext cx="2243137" cy="1690687"/>
          </a:xfrm>
          <a:prstGeom prst="rect">
            <a:avLst/>
          </a:prstGeom>
          <a:noFill/>
          <a:ln w="19050">
            <a:solidFill>
              <a:schemeClr val="tx1">
                <a:lumMod val="60000"/>
                <a:lumOff val="40000"/>
              </a:schemeClr>
            </a:solidFill>
          </a:ln>
        </p:spPr>
      </p:pic>
      <p:pic>
        <p:nvPicPr>
          <p:cNvPr id="1026" name="Picture 2" descr="C:\Users\dtang2\Documents\My Dropbox\Stock Photos\iStock_000018259803Small.jpg"/>
          <p:cNvPicPr>
            <a:picLocks noChangeAspect="1" noChangeArrowheads="1"/>
          </p:cNvPicPr>
          <p:nvPr/>
        </p:nvPicPr>
        <p:blipFill>
          <a:blip r:embed="rId3" cstate="print"/>
          <a:srcRect r="12403" b="838"/>
          <a:stretch>
            <a:fillRect/>
          </a:stretch>
        </p:blipFill>
        <p:spPr bwMode="auto">
          <a:xfrm>
            <a:off x="2143126" y="1401763"/>
            <a:ext cx="2262188" cy="1690687"/>
          </a:xfrm>
          <a:prstGeom prst="rect">
            <a:avLst/>
          </a:prstGeom>
          <a:noFill/>
          <a:ln w="19050">
            <a:solidFill>
              <a:schemeClr val="tx1">
                <a:lumMod val="60000"/>
                <a:lumOff val="40000"/>
              </a:schemeClr>
            </a:solidFill>
          </a:ln>
        </p:spPr>
      </p:pic>
      <p:graphicFrame>
        <p:nvGraphicFramePr>
          <p:cNvPr id="8" name="Table 7"/>
          <p:cNvGraphicFramePr>
            <a:graphicFrameLocks noGrp="1"/>
          </p:cNvGraphicFramePr>
          <p:nvPr/>
        </p:nvGraphicFramePr>
        <p:xfrm>
          <a:off x="192741" y="3101789"/>
          <a:ext cx="8763000" cy="3175000"/>
        </p:xfrm>
        <a:graphic>
          <a:graphicData uri="http://schemas.openxmlformats.org/drawingml/2006/table">
            <a:tbl>
              <a:tblPr firstRow="1" bandRow="1">
                <a:tableStyleId>{5C22544A-7EE6-4342-B048-85BDC9FD1C3A}</a:tableStyleId>
              </a:tblPr>
              <a:tblGrid>
                <a:gridCol w="1940859"/>
                <a:gridCol w="2274047"/>
                <a:gridCol w="2274047"/>
                <a:gridCol w="2274047"/>
              </a:tblGrid>
              <a:tr h="370840">
                <a:tc>
                  <a:txBody>
                    <a:bodyPr/>
                    <a:lstStyle/>
                    <a:p>
                      <a:endParaRPr lang="en-US" dirty="0"/>
                    </a:p>
                  </a:txBody>
                  <a:tcPr>
                    <a:noFill/>
                  </a:tcPr>
                </a:tc>
                <a:tc>
                  <a:txBody>
                    <a:bodyPr/>
                    <a:lstStyle/>
                    <a:p>
                      <a:pPr algn="ctr"/>
                      <a:r>
                        <a:rPr lang="en-US" dirty="0" smtClean="0"/>
                        <a:t>Basic</a:t>
                      </a:r>
                      <a:endParaRPr lang="en-US" dirty="0"/>
                    </a:p>
                  </a:txBody>
                  <a:tcPr anchor="ctr"/>
                </a:tc>
                <a:tc>
                  <a:txBody>
                    <a:bodyPr/>
                    <a:lstStyle/>
                    <a:p>
                      <a:pPr algn="ctr"/>
                      <a:r>
                        <a:rPr lang="en-US" dirty="0" smtClean="0"/>
                        <a:t>Open to Guidance</a:t>
                      </a:r>
                      <a:endParaRPr lang="en-US" dirty="0"/>
                    </a:p>
                  </a:txBody>
                  <a:tcPr anchor="ctr"/>
                </a:tc>
                <a:tc>
                  <a:txBody>
                    <a:bodyPr/>
                    <a:lstStyle/>
                    <a:p>
                      <a:pPr algn="ctr"/>
                      <a:r>
                        <a:rPr lang="en-US" dirty="0" smtClean="0"/>
                        <a:t>Elite</a:t>
                      </a:r>
                      <a:endParaRPr lang="en-US" dirty="0"/>
                    </a:p>
                  </a:txBody>
                  <a:tcPr anchor="ctr"/>
                </a:tc>
              </a:tr>
              <a:tr h="370840">
                <a:tc>
                  <a:txBody>
                    <a:bodyPr/>
                    <a:lstStyle/>
                    <a:p>
                      <a:r>
                        <a:rPr lang="en-US" sz="1600" dirty="0" smtClean="0"/>
                        <a:t>IT</a:t>
                      </a:r>
                      <a:r>
                        <a:rPr lang="en-US" sz="1600" baseline="0" dirty="0" smtClean="0"/>
                        <a:t> Resources</a:t>
                      </a:r>
                      <a:endParaRPr lang="en-US" sz="1600" dirty="0"/>
                    </a:p>
                  </a:txBody>
                  <a:tcPr anchor="ctr"/>
                </a:tc>
                <a:tc>
                  <a:txBody>
                    <a:bodyPr/>
                    <a:lstStyle/>
                    <a:p>
                      <a:pPr algn="ctr"/>
                      <a:r>
                        <a:rPr lang="en-US" sz="1600" dirty="0" smtClean="0"/>
                        <a:t>On My Own</a:t>
                      </a:r>
                      <a:endParaRPr lang="en-US" sz="1600" dirty="0"/>
                    </a:p>
                  </a:txBody>
                  <a:tcPr anchor="ctr"/>
                </a:tc>
                <a:tc>
                  <a:txBody>
                    <a:bodyPr/>
                    <a:lstStyle/>
                    <a:p>
                      <a:pPr algn="ctr"/>
                      <a:r>
                        <a:rPr lang="en-US" sz="1600" dirty="0" smtClean="0"/>
                        <a:t>Rely on Partner</a:t>
                      </a:r>
                      <a:endParaRPr lang="en-US" sz="1600" dirty="0"/>
                    </a:p>
                  </a:txBody>
                  <a:tcPr anchor="ctr"/>
                </a:tc>
                <a:tc>
                  <a:txBody>
                    <a:bodyPr/>
                    <a:lstStyle/>
                    <a:p>
                      <a:pPr algn="ctr"/>
                      <a:r>
                        <a:rPr lang="en-US" sz="1600" dirty="0" smtClean="0"/>
                        <a:t>Collaborate w/Partner</a:t>
                      </a:r>
                      <a:endParaRPr lang="en-US" sz="1600" dirty="0"/>
                    </a:p>
                  </a:txBody>
                  <a:tcPr anchor="ctr"/>
                </a:tc>
              </a:tr>
              <a:tr h="370840">
                <a:tc>
                  <a:txBody>
                    <a:bodyPr/>
                    <a:lstStyle/>
                    <a:p>
                      <a:r>
                        <a:rPr lang="en-US" sz="1600" dirty="0" smtClean="0"/>
                        <a:t>View of Technology</a:t>
                      </a:r>
                      <a:endParaRPr lang="en-US" sz="1600" dirty="0"/>
                    </a:p>
                  </a:txBody>
                  <a:tcPr anchor="ctr"/>
                </a:tc>
                <a:tc>
                  <a:txBody>
                    <a:bodyPr/>
                    <a:lstStyle/>
                    <a:p>
                      <a:pPr algn="ctr"/>
                      <a:r>
                        <a:rPr lang="en-US" sz="1600" dirty="0" smtClean="0"/>
                        <a:t>Stick to Basics</a:t>
                      </a:r>
                      <a:endParaRPr lang="en-US" sz="1600" dirty="0"/>
                    </a:p>
                  </a:txBody>
                  <a:tcPr anchor="ctr"/>
                </a:tc>
                <a:tc>
                  <a:txBody>
                    <a:bodyPr/>
                    <a:lstStyle/>
                    <a:p>
                      <a:pPr algn="ctr"/>
                      <a:r>
                        <a:rPr lang="en-US" sz="1600" dirty="0" smtClean="0"/>
                        <a:t>Willing to Invest</a:t>
                      </a:r>
                      <a:endParaRPr lang="en-US" sz="1600" dirty="0"/>
                    </a:p>
                  </a:txBody>
                  <a:tcPr anchor="ctr"/>
                </a:tc>
                <a:tc>
                  <a:txBody>
                    <a:bodyPr/>
                    <a:lstStyle/>
                    <a:p>
                      <a:pPr algn="ctr"/>
                      <a:r>
                        <a:rPr lang="en-US" sz="1600" dirty="0" smtClean="0"/>
                        <a:t>Strategic</a:t>
                      </a:r>
                      <a:r>
                        <a:rPr lang="en-US" sz="1600" baseline="0" dirty="0" smtClean="0"/>
                        <a:t> Weapon</a:t>
                      </a:r>
                      <a:endParaRPr lang="en-US" sz="1600" dirty="0"/>
                    </a:p>
                  </a:txBody>
                  <a:tcPr anchor="ctr"/>
                </a:tc>
              </a:tr>
              <a:tr h="370840">
                <a:tc>
                  <a:txBody>
                    <a:bodyPr/>
                    <a:lstStyle/>
                    <a:p>
                      <a:r>
                        <a:rPr lang="en-US" sz="1600" dirty="0" smtClean="0"/>
                        <a:t>Temperament</a:t>
                      </a:r>
                      <a:endParaRPr lang="en-US" sz="1600" dirty="0"/>
                    </a:p>
                  </a:txBody>
                  <a:tcPr anchor="ctr"/>
                </a:tc>
                <a:tc>
                  <a:txBody>
                    <a:bodyPr/>
                    <a:lstStyle/>
                    <a:p>
                      <a:pPr algn="ctr"/>
                      <a:r>
                        <a:rPr lang="en-US" sz="1600" dirty="0" smtClean="0"/>
                        <a:t>Reactive</a:t>
                      </a:r>
                      <a:endParaRPr lang="en-US" sz="1600" dirty="0"/>
                    </a:p>
                  </a:txBody>
                  <a:tcPr anchor="ctr"/>
                </a:tc>
                <a:tc>
                  <a:txBody>
                    <a:bodyPr/>
                    <a:lstStyle/>
                    <a:p>
                      <a:pPr algn="ctr"/>
                      <a:r>
                        <a:rPr lang="en-US" sz="1600" dirty="0" smtClean="0"/>
                        <a:t>Proactive</a:t>
                      </a:r>
                      <a:endParaRPr lang="en-US" sz="1600" dirty="0"/>
                    </a:p>
                  </a:txBody>
                  <a:tcPr anchor="ctr"/>
                </a:tc>
                <a:tc>
                  <a:txBody>
                    <a:bodyPr/>
                    <a:lstStyle/>
                    <a:p>
                      <a:pPr algn="ctr"/>
                      <a:r>
                        <a:rPr lang="en-US" sz="1600" dirty="0" smtClean="0"/>
                        <a:t>Strategic</a:t>
                      </a:r>
                      <a:endParaRPr lang="en-US" sz="1600" dirty="0"/>
                    </a:p>
                  </a:txBody>
                  <a:tcPr anchor="ctr"/>
                </a:tc>
              </a:tr>
              <a:tr h="370840">
                <a:tc>
                  <a:txBody>
                    <a:bodyPr/>
                    <a:lstStyle/>
                    <a:p>
                      <a:r>
                        <a:rPr lang="en-US" sz="1600" dirty="0" smtClean="0"/>
                        <a:t>Purchase Mindset</a:t>
                      </a:r>
                      <a:endParaRPr lang="en-US" sz="1600" dirty="0"/>
                    </a:p>
                  </a:txBody>
                  <a:tcPr anchor="ctr"/>
                </a:tc>
                <a:tc>
                  <a:txBody>
                    <a:bodyPr/>
                    <a:lstStyle/>
                    <a:p>
                      <a:pPr algn="ctr"/>
                      <a:r>
                        <a:rPr lang="en-US" sz="1600" dirty="0" smtClean="0"/>
                        <a:t>Product</a:t>
                      </a:r>
                      <a:endParaRPr lang="en-US" sz="1600" dirty="0"/>
                    </a:p>
                  </a:txBody>
                  <a:tcPr anchor="ctr"/>
                </a:tc>
                <a:tc>
                  <a:txBody>
                    <a:bodyPr/>
                    <a:lstStyle/>
                    <a:p>
                      <a:pPr algn="ctr"/>
                      <a:r>
                        <a:rPr lang="en-US" sz="1600" dirty="0" smtClean="0"/>
                        <a:t>Solution</a:t>
                      </a:r>
                      <a:endParaRPr lang="en-US" sz="1600" dirty="0"/>
                    </a:p>
                  </a:txBody>
                  <a:tcPr anchor="ctr"/>
                </a:tc>
                <a:tc>
                  <a:txBody>
                    <a:bodyPr/>
                    <a:lstStyle/>
                    <a:p>
                      <a:pPr algn="ctr"/>
                      <a:r>
                        <a:rPr lang="en-US" sz="1600" dirty="0" smtClean="0"/>
                        <a:t>Architecture</a:t>
                      </a:r>
                      <a:endParaRPr lang="en-US" sz="1600" dirty="0"/>
                    </a:p>
                  </a:txBody>
                  <a:tcPr anchor="ctr"/>
                </a:tc>
              </a:tr>
              <a:tr h="370840">
                <a:tc>
                  <a:txBody>
                    <a:bodyPr/>
                    <a:lstStyle/>
                    <a:p>
                      <a:r>
                        <a:rPr lang="en-US" sz="1600" dirty="0" smtClean="0"/>
                        <a:t>Decision Driver</a:t>
                      </a:r>
                      <a:endParaRPr lang="en-US" sz="1600" dirty="0"/>
                    </a:p>
                  </a:txBody>
                  <a:tcPr anchor="ctr"/>
                </a:tc>
                <a:tc>
                  <a:txBody>
                    <a:bodyPr/>
                    <a:lstStyle/>
                    <a:p>
                      <a:pPr algn="ctr"/>
                      <a:r>
                        <a:rPr lang="en-US" sz="1600" dirty="0" smtClean="0"/>
                        <a:t>Simplicity and Value</a:t>
                      </a:r>
                      <a:endParaRPr lang="en-US" sz="1600" dirty="0"/>
                    </a:p>
                  </a:txBody>
                  <a:tcPr anchor="ctr"/>
                </a:tc>
                <a:tc>
                  <a:txBody>
                    <a:bodyPr/>
                    <a:lstStyle/>
                    <a:p>
                      <a:pPr algn="ctr"/>
                      <a:r>
                        <a:rPr lang="en-US" sz="1600" dirty="0" smtClean="0"/>
                        <a:t>Trusted Partner</a:t>
                      </a:r>
                      <a:endParaRPr lang="en-US" sz="1600" dirty="0"/>
                    </a:p>
                  </a:txBody>
                  <a:tcPr anchor="ctr"/>
                </a:tc>
                <a:tc>
                  <a:txBody>
                    <a:bodyPr/>
                    <a:lstStyle/>
                    <a:p>
                      <a:pPr algn="ctr"/>
                      <a:r>
                        <a:rPr lang="en-US" sz="1600" dirty="0" smtClean="0"/>
                        <a:t>Platform for Growth</a:t>
                      </a:r>
                      <a:endParaRPr lang="en-US" sz="1600" dirty="0"/>
                    </a:p>
                  </a:txBody>
                  <a:tcPr anchor="ctr"/>
                </a:tc>
              </a:tr>
              <a:tr h="370840">
                <a:tc>
                  <a:txBody>
                    <a:bodyPr/>
                    <a:lstStyle/>
                    <a:p>
                      <a:r>
                        <a:rPr lang="en-US" sz="1600" dirty="0" smtClean="0"/>
                        <a:t>Satisfied When</a:t>
                      </a:r>
                      <a:r>
                        <a:rPr lang="en-US" sz="1600" baseline="0" dirty="0" smtClean="0"/>
                        <a:t> It</a:t>
                      </a:r>
                      <a:r>
                        <a:rPr lang="en-US" sz="1400" baseline="0" dirty="0" smtClean="0"/>
                        <a:t>…</a:t>
                      </a:r>
                      <a:endParaRPr lang="en-US" sz="1600" dirty="0"/>
                    </a:p>
                  </a:txBody>
                  <a:tcPr anchor="ctr"/>
                </a:tc>
                <a:tc>
                  <a:txBody>
                    <a:bodyPr/>
                    <a:lstStyle/>
                    <a:p>
                      <a:pPr algn="ctr"/>
                      <a:r>
                        <a:rPr lang="en-US" sz="1400" dirty="0" smtClean="0"/>
                        <a:t>…</a:t>
                      </a:r>
                      <a:r>
                        <a:rPr lang="en-US" sz="1600" dirty="0" smtClean="0"/>
                        <a:t>Just Works</a:t>
                      </a:r>
                      <a:endParaRPr lang="en-US" sz="1600" dirty="0"/>
                    </a:p>
                  </a:txBody>
                  <a:tcPr anchor="ctr"/>
                </a:tc>
                <a:tc>
                  <a:txBody>
                    <a:bodyPr/>
                    <a:lstStyle/>
                    <a:p>
                      <a:pPr algn="ctr"/>
                      <a:r>
                        <a:rPr lang="en-US" sz="1400" dirty="0" smtClean="0"/>
                        <a:t>…</a:t>
                      </a:r>
                      <a:r>
                        <a:rPr lang="en-US" sz="1600" dirty="0" smtClean="0"/>
                        <a:t>Boosts Productivity</a:t>
                      </a:r>
                      <a:endParaRPr lang="en-US" sz="1600" dirty="0"/>
                    </a:p>
                  </a:txBody>
                  <a:tcPr anchor="ctr"/>
                </a:tc>
                <a:tc>
                  <a:txBody>
                    <a:bodyPr/>
                    <a:lstStyle/>
                    <a:p>
                      <a:pPr algn="ctr"/>
                      <a:r>
                        <a:rPr lang="en-US" sz="1400" dirty="0" smtClean="0"/>
                        <a:t>…</a:t>
                      </a:r>
                      <a:r>
                        <a:rPr lang="en-US" sz="1600" dirty="0" smtClean="0"/>
                        <a:t>Transforms Business</a:t>
                      </a:r>
                      <a:endParaRPr lang="en-US" sz="1600" dirty="0"/>
                    </a:p>
                  </a:txBody>
                  <a:tcPr anchor="ctr"/>
                </a:tc>
              </a:tr>
              <a:tr h="370840">
                <a:tc>
                  <a:txBody>
                    <a:bodyPr/>
                    <a:lstStyle/>
                    <a:p>
                      <a:r>
                        <a:rPr lang="en-US" sz="1600" dirty="0" smtClean="0"/>
                        <a:t>Preferred RTMs</a:t>
                      </a:r>
                      <a:endParaRPr lang="en-US" sz="1600" dirty="0"/>
                    </a:p>
                  </a:txBody>
                  <a:tcPr anchor="ctr"/>
                </a:tc>
                <a:tc>
                  <a:txBody>
                    <a:bodyPr/>
                    <a:lstStyle/>
                    <a:p>
                      <a:pPr algn="ctr"/>
                      <a:r>
                        <a:rPr lang="en-US" sz="1600" dirty="0" smtClean="0"/>
                        <a:t>Retail, </a:t>
                      </a:r>
                      <a:r>
                        <a:rPr lang="en-US" sz="1600" dirty="0" err="1" smtClean="0"/>
                        <a:t>eComm</a:t>
                      </a:r>
                      <a:r>
                        <a:rPr lang="en-US" sz="1600" dirty="0" smtClean="0"/>
                        <a:t>, </a:t>
                      </a:r>
                    </a:p>
                    <a:p>
                      <a:pPr algn="ctr"/>
                      <a:r>
                        <a:rPr lang="en-US" sz="1600" dirty="0" err="1" smtClean="0"/>
                        <a:t>NDI</a:t>
                      </a:r>
                      <a:r>
                        <a:rPr lang="en-US" sz="1600" dirty="0" smtClean="0"/>
                        <a:t>,</a:t>
                      </a:r>
                      <a:r>
                        <a:rPr lang="en-US" sz="1600" baseline="0" dirty="0" smtClean="0"/>
                        <a:t> SP</a:t>
                      </a:r>
                      <a:endParaRPr lang="en-US" sz="1600" dirty="0"/>
                    </a:p>
                  </a:txBody>
                  <a:tcPr anchor="ctr"/>
                </a:tc>
                <a:tc>
                  <a:txBody>
                    <a:bodyPr/>
                    <a:lstStyle/>
                    <a:p>
                      <a:pPr algn="ctr"/>
                      <a:r>
                        <a:rPr lang="en-US" sz="1600" dirty="0" smtClean="0"/>
                        <a:t>Unregistered, Registered, Select, SP</a:t>
                      </a:r>
                      <a:endParaRPr lang="en-US" sz="1600" dirty="0"/>
                    </a:p>
                  </a:txBody>
                  <a:tcPr anchor="ctr"/>
                </a:tc>
                <a:tc>
                  <a:txBody>
                    <a:bodyPr/>
                    <a:lstStyle/>
                    <a:p>
                      <a:pPr algn="ctr"/>
                      <a:r>
                        <a:rPr lang="en-US" sz="1600" dirty="0" err="1" smtClean="0"/>
                        <a:t>NDI</a:t>
                      </a:r>
                      <a:r>
                        <a:rPr lang="en-US" sz="1600" dirty="0" smtClean="0"/>
                        <a:t>, Select,</a:t>
                      </a:r>
                      <a:r>
                        <a:rPr lang="en-US" sz="1600" baseline="0" dirty="0" smtClean="0"/>
                        <a:t> </a:t>
                      </a:r>
                    </a:p>
                    <a:p>
                      <a:pPr algn="ctr"/>
                      <a:r>
                        <a:rPr lang="en-US" sz="1600" baseline="0" dirty="0" smtClean="0"/>
                        <a:t>Premier, SP</a:t>
                      </a:r>
                      <a:endParaRPr lang="en-US" sz="1600" dirty="0"/>
                    </a:p>
                  </a:txBody>
                  <a:tcPr anchor="ctr"/>
                </a:tc>
              </a:tr>
            </a:tbl>
          </a:graphicData>
        </a:graphic>
      </p:graphicFrame>
      <p:grpSp>
        <p:nvGrpSpPr>
          <p:cNvPr id="4" name="Group 10"/>
          <p:cNvGrpSpPr/>
          <p:nvPr/>
        </p:nvGrpSpPr>
        <p:grpSpPr>
          <a:xfrm>
            <a:off x="4405313" y="1353066"/>
            <a:ext cx="2292350" cy="1752991"/>
            <a:chOff x="4405313" y="1353066"/>
            <a:chExt cx="2292350" cy="1752991"/>
          </a:xfrm>
        </p:grpSpPr>
        <p:sp>
          <p:nvSpPr>
            <p:cNvPr id="9" name="Rectangle 8"/>
            <p:cNvSpPr/>
            <p:nvPr/>
          </p:nvSpPr>
          <p:spPr>
            <a:xfrm>
              <a:off x="4405313" y="1394505"/>
              <a:ext cx="2292350" cy="1711552"/>
            </a:xfrm>
            <a:prstGeom prst="rect">
              <a:avLst/>
            </a:prstGeom>
            <a:solidFill>
              <a:schemeClr val="bg1"/>
            </a:solidFill>
            <a:ln w="1905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3" name="Picture 4" descr="C:\Users\dtang2\Documents\My Dropbox\Print\Pix\iStock_000006947555Small no background.png"/>
            <p:cNvPicPr>
              <a:picLocks noChangeAspect="1" noChangeArrowheads="1"/>
            </p:cNvPicPr>
            <p:nvPr/>
          </p:nvPicPr>
          <p:blipFill>
            <a:blip r:embed="rId4" cstate="print">
              <a:lum bright="-40000"/>
            </a:blip>
            <a:srcRect b="36509"/>
            <a:stretch>
              <a:fillRect/>
            </a:stretch>
          </p:blipFill>
          <p:spPr bwMode="auto">
            <a:xfrm>
              <a:off x="4489794" y="1353066"/>
              <a:ext cx="2203450" cy="1285102"/>
            </a:xfrm>
            <a:prstGeom prst="rect">
              <a:avLst/>
            </a:prstGeom>
            <a:noFill/>
          </p:spPr>
        </p:pic>
        <p:pic>
          <p:nvPicPr>
            <p:cNvPr id="2" name="Picture 3" descr="C:\Users\dtang2\Documents\My Dropbox\Print\Pix\iStock_000008777168Small no background.png"/>
            <p:cNvPicPr>
              <a:picLocks noChangeAspect="1" noChangeArrowheads="1"/>
            </p:cNvPicPr>
            <p:nvPr/>
          </p:nvPicPr>
          <p:blipFill>
            <a:blip r:embed="rId5" cstate="print"/>
            <a:srcRect/>
            <a:stretch>
              <a:fillRect/>
            </a:stretch>
          </p:blipFill>
          <p:spPr bwMode="auto">
            <a:xfrm>
              <a:off x="4575642" y="1661159"/>
              <a:ext cx="937652" cy="1431291"/>
            </a:xfrm>
            <a:prstGeom prst="rect">
              <a:avLst/>
            </a:prstGeom>
            <a:noFill/>
            <a:effectLst>
              <a:outerShdw blurRad="50800" dist="38100" dir="16200000" rotWithShape="0">
                <a:prstClr val="black">
                  <a:alpha val="40000"/>
                </a:prstClr>
              </a:outerShdw>
            </a:effectLst>
          </p:spPr>
        </p:pic>
      </p:grpSp>
    </p:spTree>
    <p:extLst>
      <p:ext uri="{BB962C8B-B14F-4D97-AF65-F5344CB8AC3E}">
        <p14:creationId xmlns:p14="http://schemas.microsoft.com/office/powerpoint/2010/main" val="53343205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4614404" y="1842353"/>
            <a:ext cx="4249525" cy="3491285"/>
          </a:xfrm>
          <a:prstGeom prst="rect">
            <a:avLst/>
          </a:prstGeom>
          <a:gradFill flip="none" rotWithShape="1">
            <a:gsLst>
              <a:gs pos="0">
                <a:schemeClr val="bg1">
                  <a:lumMod val="85000"/>
                  <a:alpha val="0"/>
                </a:schemeClr>
              </a:gs>
              <a:gs pos="100000">
                <a:schemeClr val="bg1">
                  <a:lumMod val="85000"/>
                  <a:shade val="100000"/>
                  <a:satMod val="115000"/>
                  <a:alpha val="20000"/>
                </a:schemeClr>
              </a:gs>
            </a:gsLst>
            <a:lin ang="162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59" name="Rectangle 58"/>
          <p:cNvSpPr/>
          <p:nvPr/>
        </p:nvSpPr>
        <p:spPr>
          <a:xfrm>
            <a:off x="287311" y="1842353"/>
            <a:ext cx="4249525" cy="3491285"/>
          </a:xfrm>
          <a:prstGeom prst="rect">
            <a:avLst/>
          </a:prstGeom>
          <a:gradFill flip="none" rotWithShape="1">
            <a:gsLst>
              <a:gs pos="0">
                <a:schemeClr val="bg1">
                  <a:lumMod val="85000"/>
                  <a:alpha val="0"/>
                </a:schemeClr>
              </a:gs>
              <a:gs pos="100000">
                <a:schemeClr val="bg1">
                  <a:lumMod val="85000"/>
                  <a:shade val="100000"/>
                  <a:satMod val="115000"/>
                  <a:alpha val="20000"/>
                </a:schemeClr>
              </a:gs>
            </a:gsLst>
            <a:lin ang="162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60" name="Round Same Side Corner Rectangle 59"/>
          <p:cNvSpPr/>
          <p:nvPr/>
        </p:nvSpPr>
        <p:spPr>
          <a:xfrm>
            <a:off x="287310" y="1294603"/>
            <a:ext cx="4249526" cy="539678"/>
          </a:xfrm>
          <a:prstGeom prst="round2SameRect">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rgbClr val="4DCAFF">
                <a:alpha val="50196"/>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61" name="Round Same Side Corner Rectangle 60"/>
          <p:cNvSpPr/>
          <p:nvPr/>
        </p:nvSpPr>
        <p:spPr>
          <a:xfrm>
            <a:off x="4614403" y="1294603"/>
            <a:ext cx="4249526" cy="539678"/>
          </a:xfrm>
          <a:prstGeom prst="round2SameRect">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rgbClr val="4DCAFF">
                <a:alpha val="50196"/>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64" name="Rectangle 63"/>
          <p:cNvSpPr/>
          <p:nvPr/>
        </p:nvSpPr>
        <p:spPr>
          <a:xfrm>
            <a:off x="4701752" y="1361524"/>
            <a:ext cx="4074827" cy="369332"/>
          </a:xfrm>
          <a:prstGeom prst="rect">
            <a:avLst/>
          </a:prstGeom>
        </p:spPr>
        <p:txBody>
          <a:bodyPr wrap="square">
            <a:spAutoFit/>
          </a:bodyPr>
          <a:lstStyle/>
          <a:p>
            <a:pPr algn="ctr"/>
            <a:r>
              <a:rPr lang="en-US" dirty="0" smtClean="0">
                <a:solidFill>
                  <a:srgbClr val="FFFFFF"/>
                </a:solidFill>
                <a:effectLst>
                  <a:outerShdw blurRad="177800" algn="ctr" rotWithShape="0">
                    <a:prstClr val="black">
                      <a:alpha val="60000"/>
                    </a:prstClr>
                  </a:outerShdw>
                </a:effectLst>
                <a:latin typeface="Arial"/>
              </a:rPr>
              <a:t>Fixed Stackable</a:t>
            </a:r>
            <a:endParaRPr lang="en-US" dirty="0">
              <a:solidFill>
                <a:srgbClr val="FFFFFF"/>
              </a:solidFill>
              <a:effectLst>
                <a:outerShdw blurRad="177800" algn="ctr" rotWithShape="0">
                  <a:prstClr val="black">
                    <a:alpha val="60000"/>
                  </a:prstClr>
                </a:outerShdw>
              </a:effectLst>
              <a:latin typeface="Arial"/>
            </a:endParaRPr>
          </a:p>
        </p:txBody>
      </p:sp>
      <p:sp>
        <p:nvSpPr>
          <p:cNvPr id="70" name="Rectangle 69"/>
          <p:cNvSpPr/>
          <p:nvPr/>
        </p:nvSpPr>
        <p:spPr>
          <a:xfrm>
            <a:off x="392241" y="1361524"/>
            <a:ext cx="4074827" cy="369332"/>
          </a:xfrm>
          <a:prstGeom prst="rect">
            <a:avLst/>
          </a:prstGeom>
        </p:spPr>
        <p:txBody>
          <a:bodyPr wrap="square">
            <a:spAutoFit/>
          </a:bodyPr>
          <a:lstStyle/>
          <a:p>
            <a:pPr algn="ctr"/>
            <a:r>
              <a:rPr lang="en-US" dirty="0" smtClean="0">
                <a:solidFill>
                  <a:srgbClr val="FFFFFF"/>
                </a:solidFill>
                <a:effectLst>
                  <a:outerShdw blurRad="177800" algn="ctr" rotWithShape="0">
                    <a:prstClr val="black">
                      <a:alpha val="60000"/>
                    </a:prstClr>
                  </a:outerShdw>
                </a:effectLst>
                <a:latin typeface="Arial"/>
              </a:rPr>
              <a:t>Fixed Standalone</a:t>
            </a:r>
            <a:endParaRPr lang="en-US" dirty="0">
              <a:solidFill>
                <a:srgbClr val="FFFFFF"/>
              </a:solidFill>
              <a:effectLst>
                <a:outerShdw blurRad="177800" algn="ctr" rotWithShape="0">
                  <a:prstClr val="black">
                    <a:alpha val="60000"/>
                  </a:prstClr>
                </a:outerShdw>
              </a:effectLst>
              <a:latin typeface="Arial"/>
            </a:endParaRPr>
          </a:p>
        </p:txBody>
      </p:sp>
      <p:cxnSp>
        <p:nvCxnSpPr>
          <p:cNvPr id="76" name="Straight Connector 75"/>
          <p:cNvCxnSpPr/>
          <p:nvPr/>
        </p:nvCxnSpPr>
        <p:spPr>
          <a:xfrm>
            <a:off x="0" y="1839730"/>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2" name="Rectangle 171"/>
          <p:cNvSpPr>
            <a:spLocks noChangeArrowheads="1"/>
          </p:cNvSpPr>
          <p:nvPr/>
        </p:nvSpPr>
        <p:spPr bwMode="auto">
          <a:xfrm>
            <a:off x="0" y="5778500"/>
            <a:ext cx="9144000" cy="1079500"/>
          </a:xfrm>
          <a:prstGeom prst="rect">
            <a:avLst/>
          </a:prstGeom>
          <a:solidFill>
            <a:schemeClr val="bg1"/>
          </a:solidFill>
          <a:ln w="25400">
            <a:noFill/>
            <a:miter lim="800000"/>
            <a:headEnd/>
            <a:tailEnd/>
          </a:ln>
          <a:effectLst>
            <a:outerShdw blurRad="63500" dist="50800" dir="5400000" algn="ctr" rotWithShape="0">
              <a:srgbClr val="000000">
                <a:alpha val="26999"/>
              </a:srgbClr>
            </a:outerShdw>
          </a:effectLst>
        </p:spPr>
        <p:txBody>
          <a:bodyPr anchor="ctr">
            <a:prstTxWarp prst="textNoShape">
              <a:avLst/>
            </a:prstTxWarp>
          </a:bodyPr>
          <a:lstStyle/>
          <a:p>
            <a:pPr algn="ctr">
              <a:defRPr/>
            </a:pPr>
            <a:endParaRPr lang="en-US" dirty="0">
              <a:solidFill>
                <a:srgbClr val="FFFFFF"/>
              </a:solidFill>
              <a:latin typeface="Arial"/>
            </a:endParaRPr>
          </a:p>
        </p:txBody>
      </p:sp>
      <p:sp>
        <p:nvSpPr>
          <p:cNvPr id="2" name="Title 1"/>
          <p:cNvSpPr>
            <a:spLocks noGrp="1"/>
          </p:cNvSpPr>
          <p:nvPr>
            <p:ph type="title"/>
          </p:nvPr>
        </p:nvSpPr>
        <p:spPr>
          <a:xfrm>
            <a:off x="229702" y="432215"/>
            <a:ext cx="8588861" cy="546840"/>
          </a:xfrm>
          <a:ln algn="ctr"/>
        </p:spPr>
        <p:txBody>
          <a:bodyPr/>
          <a:lstStyle/>
          <a:p>
            <a:pPr>
              <a:defRPr/>
            </a:pPr>
            <a:r>
              <a:rPr lang="en-US" dirty="0" smtClean="0"/>
              <a:t>Managed Switching for SMB</a:t>
            </a:r>
            <a:endParaRPr lang="en-US" dirty="0"/>
          </a:p>
        </p:txBody>
      </p:sp>
      <p:sp>
        <p:nvSpPr>
          <p:cNvPr id="3" name="Text Placeholder 3"/>
          <p:cNvSpPr txBox="1">
            <a:spLocks/>
          </p:cNvSpPr>
          <p:nvPr/>
        </p:nvSpPr>
        <p:spPr>
          <a:xfrm>
            <a:off x="354013" y="1701800"/>
            <a:ext cx="7435850" cy="381000"/>
          </a:xfrm>
          <a:prstGeom prst="rect">
            <a:avLst/>
          </a:prstGeom>
        </p:spPr>
        <p:txBody>
          <a:bodyPr/>
          <a:lstStyle/>
          <a:p>
            <a:pPr marL="236538" indent="-236538" defTabSz="814388" eaLnBrk="0" hangingPunct="0">
              <a:lnSpc>
                <a:spcPct val="95000"/>
              </a:lnSpc>
              <a:spcBef>
                <a:spcPct val="50000"/>
              </a:spcBef>
              <a:buClr>
                <a:srgbClr val="0183B7"/>
              </a:buClr>
              <a:buSzPct val="100000"/>
              <a:defRPr/>
            </a:pPr>
            <a:endParaRPr lang="en-US" dirty="0">
              <a:solidFill>
                <a:srgbClr val="6DB344"/>
              </a:solidFill>
              <a:latin typeface="Arial"/>
            </a:endParaRPr>
          </a:p>
        </p:txBody>
      </p:sp>
      <p:grpSp>
        <p:nvGrpSpPr>
          <p:cNvPr id="4" name="Group 66"/>
          <p:cNvGrpSpPr>
            <a:grpSpLocks/>
          </p:cNvGrpSpPr>
          <p:nvPr/>
        </p:nvGrpSpPr>
        <p:grpSpPr bwMode="auto">
          <a:xfrm>
            <a:off x="56848" y="1929835"/>
            <a:ext cx="444531" cy="4668838"/>
            <a:chOff x="141754" y="1494968"/>
            <a:chExt cx="932305" cy="5065485"/>
          </a:xfrm>
        </p:grpSpPr>
        <p:sp>
          <p:nvSpPr>
            <p:cNvPr id="138" name="Pentagon 137"/>
            <p:cNvSpPr>
              <a:spLocks noChangeArrowheads="1"/>
            </p:cNvSpPr>
            <p:nvPr/>
          </p:nvSpPr>
          <p:spPr bwMode="auto">
            <a:xfrm rot="-5400000">
              <a:off x="-1923139" y="3563255"/>
              <a:ext cx="5065485" cy="928911"/>
            </a:xfrm>
            <a:prstGeom prst="homePlate">
              <a:avLst>
                <a:gd name="adj" fmla="val 27846"/>
              </a:avLst>
            </a:prstGeom>
            <a:gradFill rotWithShape="1">
              <a:gsLst>
                <a:gs pos="0">
                  <a:srgbClr val="595959">
                    <a:alpha val="0"/>
                  </a:srgbClr>
                </a:gs>
                <a:gs pos="67000">
                  <a:schemeClr val="accent6">
                    <a:lumMod val="60000"/>
                    <a:lumOff val="40000"/>
                  </a:schemeClr>
                </a:gs>
                <a:gs pos="100000">
                  <a:schemeClr val="accent6">
                    <a:lumMod val="60000"/>
                    <a:lumOff val="40000"/>
                  </a:schemeClr>
                </a:gs>
              </a:gsLst>
              <a:lin ang="0" scaled="1"/>
            </a:gradFill>
            <a:ln w="25400">
              <a:noFill/>
              <a:miter lim="800000"/>
              <a:headEnd/>
              <a:tailEnd/>
            </a:ln>
            <a:effectLst>
              <a:outerShdw blurRad="63500" algn="ctr" rotWithShape="0">
                <a:srgbClr val="000000">
                  <a:alpha val="28000"/>
                </a:srgbClr>
              </a:outerShdw>
            </a:effectLst>
          </p:spPr>
          <p:txBody>
            <a:bodyPr anchor="ctr">
              <a:prstTxWarp prst="textNoShape">
                <a:avLst/>
              </a:prstTxWarp>
            </a:bodyPr>
            <a:lstStyle/>
            <a:p>
              <a:pPr algn="ctr" eaLnBrk="0" hangingPunct="0">
                <a:lnSpc>
                  <a:spcPct val="90000"/>
                </a:lnSpc>
                <a:defRPr/>
              </a:pPr>
              <a:endParaRPr lang="en-US" dirty="0">
                <a:solidFill>
                  <a:srgbClr val="FFFFFF"/>
                </a:solidFill>
                <a:effectLst>
                  <a:outerShdw blurRad="177800" algn="ctr" rotWithShape="0">
                    <a:prstClr val="black">
                      <a:alpha val="60000"/>
                    </a:prstClr>
                  </a:outerShdw>
                </a:effectLst>
                <a:latin typeface="Arial"/>
              </a:endParaRPr>
            </a:p>
          </p:txBody>
        </p:sp>
        <p:sp>
          <p:nvSpPr>
            <p:cNvPr id="139" name="TextBox 17"/>
            <p:cNvSpPr txBox="1">
              <a:spLocks noChangeArrowheads="1"/>
            </p:cNvSpPr>
            <p:nvPr/>
          </p:nvSpPr>
          <p:spPr bwMode="auto">
            <a:xfrm rot="16200000">
              <a:off x="-801929" y="3512700"/>
              <a:ext cx="2726508" cy="839142"/>
            </a:xfrm>
            <a:prstGeom prst="rect">
              <a:avLst/>
            </a:prstGeom>
            <a:noFill/>
            <a:ln w="9525">
              <a:noFill/>
              <a:miter lim="800000"/>
              <a:headEnd/>
              <a:tailEnd/>
            </a:ln>
          </p:spPr>
          <p:txBody>
            <a:bodyPr>
              <a:spAutoFit/>
            </a:bodyPr>
            <a:lstStyle/>
            <a:p>
              <a:pPr algn="ctr">
                <a:defRPr/>
              </a:pPr>
              <a:r>
                <a:rPr lang="en-US" sz="2000" kern="0" dirty="0">
                  <a:solidFill>
                    <a:prstClr val="white"/>
                  </a:solidFill>
                  <a:effectLst>
                    <a:outerShdw blurRad="177800" algn="ctr" rotWithShape="0">
                      <a:prstClr val="black">
                        <a:alpha val="60000"/>
                      </a:prstClr>
                    </a:outerShdw>
                  </a:effectLst>
                  <a:latin typeface="Arial"/>
                  <a:ea typeface="ＭＳ Ｐゴシック" pitchFamily="34" charset="-128"/>
                </a:rPr>
                <a:t>Functionality</a:t>
              </a:r>
            </a:p>
          </p:txBody>
        </p:sp>
      </p:grpSp>
      <p:sp>
        <p:nvSpPr>
          <p:cNvPr id="140" name="Pentagon 139"/>
          <p:cNvSpPr>
            <a:spLocks noChangeArrowheads="1"/>
          </p:cNvSpPr>
          <p:nvPr/>
        </p:nvSpPr>
        <p:spPr bwMode="auto">
          <a:xfrm>
            <a:off x="72753" y="6112711"/>
            <a:ext cx="8801371" cy="490537"/>
          </a:xfrm>
          <a:prstGeom prst="homePlate">
            <a:avLst>
              <a:gd name="adj" fmla="val 27842"/>
            </a:avLst>
          </a:prstGeom>
          <a:gradFill rotWithShape="1">
            <a:gsLst>
              <a:gs pos="0">
                <a:srgbClr val="595959">
                  <a:alpha val="0"/>
                </a:srgbClr>
              </a:gs>
              <a:gs pos="67000">
                <a:schemeClr val="accent6">
                  <a:lumMod val="60000"/>
                  <a:lumOff val="40000"/>
                </a:schemeClr>
              </a:gs>
              <a:gs pos="100000">
                <a:schemeClr val="accent6">
                  <a:lumMod val="60000"/>
                  <a:lumOff val="40000"/>
                </a:schemeClr>
              </a:gs>
            </a:gsLst>
            <a:lin ang="0" scaled="1"/>
          </a:gradFill>
          <a:ln w="25400">
            <a:noFill/>
            <a:miter lim="800000"/>
            <a:headEnd/>
            <a:tailEnd/>
          </a:ln>
          <a:effectLst>
            <a:outerShdw blurRad="63500" algn="ctr" rotWithShape="0">
              <a:srgbClr val="000000">
                <a:alpha val="28000"/>
              </a:srgbClr>
            </a:outerShdw>
          </a:effectLst>
        </p:spPr>
        <p:txBody>
          <a:bodyPr anchor="ctr">
            <a:prstTxWarp prst="textNoShape">
              <a:avLst/>
            </a:prstTxWarp>
          </a:bodyPr>
          <a:lstStyle/>
          <a:p>
            <a:pPr algn="ctr" eaLnBrk="0" hangingPunct="0">
              <a:lnSpc>
                <a:spcPct val="90000"/>
              </a:lnSpc>
            </a:pPr>
            <a:endParaRPr lang="en-US" dirty="0">
              <a:solidFill>
                <a:srgbClr val="FFFFFF"/>
              </a:solidFill>
              <a:latin typeface="Arial"/>
            </a:endParaRPr>
          </a:p>
        </p:txBody>
      </p:sp>
      <p:sp>
        <p:nvSpPr>
          <p:cNvPr id="141" name="TextBox 17"/>
          <p:cNvSpPr txBox="1">
            <a:spLocks noChangeArrowheads="1"/>
          </p:cNvSpPr>
          <p:nvPr/>
        </p:nvSpPr>
        <p:spPr bwMode="auto">
          <a:xfrm>
            <a:off x="2798394" y="6198248"/>
            <a:ext cx="3841750" cy="368300"/>
          </a:xfrm>
          <a:prstGeom prst="rect">
            <a:avLst/>
          </a:prstGeom>
          <a:noFill/>
          <a:ln w="9525">
            <a:noFill/>
            <a:miter lim="800000"/>
            <a:headEnd/>
            <a:tailEnd/>
          </a:ln>
        </p:spPr>
        <p:txBody>
          <a:bodyPr>
            <a:spAutoFit/>
          </a:bodyPr>
          <a:lstStyle/>
          <a:p>
            <a:pPr algn="ctr" eaLnBrk="0" hangingPunct="0">
              <a:lnSpc>
                <a:spcPct val="90000"/>
              </a:lnSpc>
              <a:defRPr/>
            </a:pPr>
            <a:r>
              <a:rPr lang="en-US" sz="2000" dirty="0">
                <a:solidFill>
                  <a:srgbClr val="FFFFFF"/>
                </a:solidFill>
                <a:effectLst>
                  <a:outerShdw blurRad="177800" algn="ctr" rotWithShape="0">
                    <a:prstClr val="black">
                      <a:alpha val="60000"/>
                    </a:prstClr>
                  </a:outerShdw>
                </a:effectLst>
                <a:latin typeface="Arial"/>
              </a:rPr>
              <a:t>Cost</a:t>
            </a:r>
          </a:p>
        </p:txBody>
      </p:sp>
      <p:sp>
        <p:nvSpPr>
          <p:cNvPr id="171" name="Text Placeholder 709"/>
          <p:cNvSpPr txBox="1">
            <a:spLocks/>
          </p:cNvSpPr>
          <p:nvPr/>
        </p:nvSpPr>
        <p:spPr>
          <a:xfrm>
            <a:off x="239713" y="841375"/>
            <a:ext cx="7735887" cy="381000"/>
          </a:xfrm>
          <a:prstGeom prst="rect">
            <a:avLst/>
          </a:prstGeom>
        </p:spPr>
        <p:txBody>
          <a:bodyPr>
            <a:prstTxWarp prst="textNoShape">
              <a:avLst/>
            </a:prstTxWarp>
          </a:bodyPr>
          <a:lstStyle/>
          <a:p>
            <a:pPr>
              <a:lnSpc>
                <a:spcPct val="95000"/>
              </a:lnSpc>
              <a:spcBef>
                <a:spcPts val="1438"/>
              </a:spcBef>
              <a:buClr>
                <a:srgbClr val="6DB344"/>
              </a:buClr>
              <a:buSzPct val="90000"/>
            </a:pPr>
            <a:r>
              <a:rPr lang="en-US" sz="2100" dirty="0">
                <a:solidFill>
                  <a:srgbClr val="546568"/>
                </a:solidFill>
                <a:latin typeface="Arial"/>
              </a:rPr>
              <a:t>One </a:t>
            </a:r>
            <a:r>
              <a:rPr lang="en-US" sz="2100" dirty="0" smtClean="0">
                <a:solidFill>
                  <a:srgbClr val="546568"/>
                </a:solidFill>
                <a:latin typeface="Arial"/>
              </a:rPr>
              <a:t>Portfolio—A </a:t>
            </a:r>
            <a:r>
              <a:rPr lang="en-US" sz="2100" dirty="0">
                <a:solidFill>
                  <a:srgbClr val="546568"/>
                </a:solidFill>
                <a:latin typeface="Arial"/>
              </a:rPr>
              <a:t>S</a:t>
            </a:r>
            <a:r>
              <a:rPr lang="en-US" sz="2100" dirty="0" smtClean="0">
                <a:solidFill>
                  <a:srgbClr val="546568"/>
                </a:solidFill>
                <a:latin typeface="Arial"/>
              </a:rPr>
              <a:t>pectrum </a:t>
            </a:r>
            <a:r>
              <a:rPr lang="en-US" sz="2100" dirty="0">
                <a:solidFill>
                  <a:srgbClr val="546568"/>
                </a:solidFill>
                <a:latin typeface="Arial"/>
              </a:rPr>
              <a:t>of </a:t>
            </a:r>
            <a:r>
              <a:rPr lang="en-US" sz="2100" dirty="0" smtClean="0">
                <a:solidFill>
                  <a:srgbClr val="546568"/>
                </a:solidFill>
                <a:latin typeface="Arial"/>
              </a:rPr>
              <a:t>Choices</a:t>
            </a:r>
            <a:endParaRPr lang="en-US" sz="2100" dirty="0">
              <a:solidFill>
                <a:srgbClr val="546568"/>
              </a:solidFill>
              <a:latin typeface="Arial"/>
            </a:endParaRPr>
          </a:p>
        </p:txBody>
      </p:sp>
      <p:sp>
        <p:nvSpPr>
          <p:cNvPr id="221" name="Rectangle 4"/>
          <p:cNvSpPr>
            <a:spLocks noChangeArrowheads="1"/>
          </p:cNvSpPr>
          <p:nvPr/>
        </p:nvSpPr>
        <p:spPr bwMode="ltGray">
          <a:xfrm>
            <a:off x="250825" y="6586538"/>
            <a:ext cx="3421063" cy="174625"/>
          </a:xfrm>
          <a:prstGeom prst="rect">
            <a:avLst/>
          </a:prstGeom>
          <a:noFill/>
          <a:ln w="9525">
            <a:noFill/>
            <a:miter lim="800000"/>
            <a:headEnd/>
            <a:tailEnd/>
          </a:ln>
          <a:effectLst/>
        </p:spPr>
        <p:txBody>
          <a:bodyPr lIns="82124" tIns="41061" rIns="82124" bIns="41061" anchor="b">
            <a:prstTxWarp prst="textNoShape">
              <a:avLst/>
            </a:prstTxWarp>
            <a:spAutoFit/>
          </a:bodyPr>
          <a:lstStyle/>
          <a:p>
            <a:pPr defTabSz="814388"/>
            <a:r>
              <a:rPr lang="en-US" sz="600">
                <a:solidFill>
                  <a:srgbClr val="C0C0C0"/>
                </a:solidFill>
                <a:latin typeface="Arial"/>
              </a:rPr>
              <a:t>© 2010 Cisco and/or its affiliates. All rights reserved.</a:t>
            </a:r>
          </a:p>
        </p:txBody>
      </p:sp>
      <p:sp>
        <p:nvSpPr>
          <p:cNvPr id="222" name="Rectangle 5"/>
          <p:cNvSpPr>
            <a:spLocks noChangeArrowheads="1"/>
          </p:cNvSpPr>
          <p:nvPr/>
        </p:nvSpPr>
        <p:spPr bwMode="ltGray">
          <a:xfrm>
            <a:off x="7764463" y="6584950"/>
            <a:ext cx="811212" cy="174625"/>
          </a:xfrm>
          <a:prstGeom prst="rect">
            <a:avLst/>
          </a:prstGeom>
          <a:noFill/>
          <a:ln w="9525">
            <a:noFill/>
            <a:miter lim="800000"/>
            <a:headEnd/>
            <a:tailEnd/>
          </a:ln>
          <a:effectLst/>
        </p:spPr>
        <p:txBody>
          <a:bodyPr wrap="none" lIns="82124" tIns="41061" rIns="82124" bIns="41061" anchor="b">
            <a:spAutoFit/>
          </a:bodyPr>
          <a:lstStyle/>
          <a:p>
            <a:pPr algn="r" defTabSz="814388">
              <a:defRPr/>
            </a:pPr>
            <a:r>
              <a:rPr lang="en-US" sz="600" dirty="0">
                <a:solidFill>
                  <a:srgbClr val="C0C0C0"/>
                </a:solidFill>
                <a:latin typeface="Arial"/>
                <a:ea typeface="ＭＳ Ｐゴシック" pitchFamily="34" charset="-128"/>
              </a:rPr>
              <a:t>Cisco Confidential</a:t>
            </a:r>
          </a:p>
        </p:txBody>
      </p:sp>
      <p:sp>
        <p:nvSpPr>
          <p:cNvPr id="223" name="Rectangle 7"/>
          <p:cNvSpPr>
            <a:spLocks noChangeArrowheads="1"/>
          </p:cNvSpPr>
          <p:nvPr/>
        </p:nvSpPr>
        <p:spPr bwMode="ltGray">
          <a:xfrm>
            <a:off x="8650288" y="6580188"/>
            <a:ext cx="260350" cy="176212"/>
          </a:xfrm>
          <a:prstGeom prst="rect">
            <a:avLst/>
          </a:prstGeom>
          <a:noFill/>
          <a:ln w="9525" algn="ctr">
            <a:noFill/>
            <a:miter lim="800000"/>
            <a:headEnd/>
            <a:tailEnd/>
          </a:ln>
          <a:effectLst/>
        </p:spPr>
        <p:txBody>
          <a:bodyPr wrap="none" lIns="82124" tIns="41061" rIns="82124" bIns="41061" anchor="b">
            <a:prstTxWarp prst="textNoShape">
              <a:avLst/>
            </a:prstTxWarp>
            <a:spAutoFit/>
          </a:bodyPr>
          <a:lstStyle/>
          <a:p>
            <a:pPr algn="r" defTabSz="814388"/>
            <a:fld id="{CDB40E72-D4CE-8D4A-A59C-E83061BCB9D3}" type="slidenum">
              <a:rPr lang="en-US" sz="600">
                <a:solidFill>
                  <a:srgbClr val="C0C0C0"/>
                </a:solidFill>
                <a:latin typeface="Arial"/>
              </a:rPr>
              <a:pPr algn="r" defTabSz="814388"/>
              <a:t>31</a:t>
            </a:fld>
            <a:endParaRPr lang="en-US" sz="600">
              <a:solidFill>
                <a:srgbClr val="C0C0C0"/>
              </a:solidFill>
              <a:latin typeface="Arial"/>
            </a:endParaRPr>
          </a:p>
        </p:txBody>
      </p:sp>
      <p:sp>
        <p:nvSpPr>
          <p:cNvPr id="78" name="Rectangle 77"/>
          <p:cNvSpPr/>
          <p:nvPr/>
        </p:nvSpPr>
        <p:spPr>
          <a:xfrm>
            <a:off x="4847432" y="3929658"/>
            <a:ext cx="1158545" cy="2063834"/>
          </a:xfrm>
          <a:prstGeom prst="rect">
            <a:avLst/>
          </a:prstGeom>
          <a:gradFill flip="none" rotWithShape="1">
            <a:gsLst>
              <a:gs pos="0">
                <a:schemeClr val="bg1">
                  <a:lumMod val="85000"/>
                  <a:alpha val="0"/>
                </a:schemeClr>
              </a:gs>
              <a:gs pos="100000">
                <a:schemeClr val="accent5">
                  <a:alpha val="50000"/>
                </a:schemeClr>
              </a:gs>
            </a:gsLst>
            <a:lin ang="54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79" name="Rectangle 78"/>
          <p:cNvSpPr/>
          <p:nvPr/>
        </p:nvSpPr>
        <p:spPr bwMode="auto">
          <a:xfrm>
            <a:off x="4946003" y="5460189"/>
            <a:ext cx="964147" cy="423017"/>
          </a:xfrm>
          <a:prstGeom prst="rect">
            <a:avLst/>
          </a:prstGeom>
          <a:noFill/>
          <a:ln w="9525" cap="flat" cmpd="sng" algn="ctr">
            <a:no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algn="ctr" defTabSz="814388">
              <a:lnSpc>
                <a:spcPct val="85000"/>
              </a:lnSpc>
              <a:spcBef>
                <a:spcPct val="50000"/>
              </a:spcBef>
              <a:buClr>
                <a:srgbClr val="0183B7"/>
              </a:buClr>
              <a:defRPr/>
            </a:pPr>
            <a:r>
              <a:rPr lang="en-US" sz="1300" dirty="0" smtClean="0">
                <a:solidFill>
                  <a:srgbClr val="4D4D4D"/>
                </a:solidFill>
                <a:latin typeface="Arial"/>
              </a:rPr>
              <a:t>500 Series</a:t>
            </a:r>
            <a:r>
              <a:rPr lang="en-US" sz="1300" dirty="0">
                <a:solidFill>
                  <a:srgbClr val="4D4D4D"/>
                </a:solidFill>
                <a:latin typeface="Arial"/>
              </a:rPr>
              <a:t/>
            </a:r>
            <a:br>
              <a:rPr lang="en-US" sz="1300" dirty="0">
                <a:solidFill>
                  <a:srgbClr val="4D4D4D"/>
                </a:solidFill>
                <a:latin typeface="Arial"/>
              </a:rPr>
            </a:br>
            <a:r>
              <a:rPr lang="en-US" sz="1300" dirty="0" smtClean="0">
                <a:solidFill>
                  <a:srgbClr val="4D4D4D"/>
                </a:solidFill>
                <a:latin typeface="Arial"/>
              </a:rPr>
              <a:t>Switches</a:t>
            </a:r>
            <a:endParaRPr lang="en-US" sz="1300" dirty="0">
              <a:solidFill>
                <a:srgbClr val="4D4D4D"/>
              </a:solidFill>
              <a:latin typeface="Arial"/>
            </a:endParaRPr>
          </a:p>
        </p:txBody>
      </p:sp>
      <p:sp>
        <p:nvSpPr>
          <p:cNvPr id="80" name="Rectangle 79"/>
          <p:cNvSpPr/>
          <p:nvPr/>
        </p:nvSpPr>
        <p:spPr>
          <a:xfrm>
            <a:off x="6183146" y="2970460"/>
            <a:ext cx="1158545" cy="2063834"/>
          </a:xfrm>
          <a:prstGeom prst="rect">
            <a:avLst/>
          </a:prstGeom>
          <a:gradFill flip="none" rotWithShape="1">
            <a:gsLst>
              <a:gs pos="0">
                <a:schemeClr val="bg1">
                  <a:lumMod val="85000"/>
                  <a:alpha val="0"/>
                </a:schemeClr>
              </a:gs>
              <a:gs pos="100000">
                <a:schemeClr val="tx1">
                  <a:alpha val="20000"/>
                </a:schemeClr>
              </a:gs>
            </a:gsLst>
            <a:lin ang="54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81" name="Rectangle 80"/>
          <p:cNvSpPr/>
          <p:nvPr/>
        </p:nvSpPr>
        <p:spPr bwMode="auto">
          <a:xfrm>
            <a:off x="6305763" y="4344252"/>
            <a:ext cx="916057" cy="593064"/>
          </a:xfrm>
          <a:prstGeom prst="rect">
            <a:avLst/>
          </a:prstGeom>
          <a:noFill/>
          <a:ln w="9525" cap="flat" cmpd="sng" algn="ctr">
            <a:no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algn="ctr" defTabSz="814388">
              <a:lnSpc>
                <a:spcPct val="85000"/>
              </a:lnSpc>
              <a:spcBef>
                <a:spcPct val="50000"/>
              </a:spcBef>
              <a:buClr>
                <a:srgbClr val="0183B7"/>
              </a:buClr>
              <a:defRPr/>
            </a:pPr>
            <a:r>
              <a:rPr lang="en-US" sz="1300" dirty="0">
                <a:solidFill>
                  <a:srgbClr val="4D4D4D"/>
                </a:solidFill>
                <a:latin typeface="Arial"/>
              </a:rPr>
              <a:t>Catalyst</a:t>
            </a:r>
            <a:br>
              <a:rPr lang="en-US" sz="1300" dirty="0">
                <a:solidFill>
                  <a:srgbClr val="4D4D4D"/>
                </a:solidFill>
                <a:latin typeface="Arial"/>
              </a:rPr>
            </a:br>
            <a:r>
              <a:rPr lang="en-US" sz="1300" dirty="0" smtClean="0">
                <a:solidFill>
                  <a:srgbClr val="4D4D4D"/>
                </a:solidFill>
                <a:latin typeface="Arial"/>
              </a:rPr>
              <a:t>2960-S</a:t>
            </a:r>
            <a:br>
              <a:rPr lang="en-US" sz="1300" dirty="0" smtClean="0">
                <a:solidFill>
                  <a:srgbClr val="4D4D4D"/>
                </a:solidFill>
                <a:latin typeface="Arial"/>
              </a:rPr>
            </a:br>
            <a:r>
              <a:rPr lang="en-US" sz="1300" dirty="0" smtClean="0">
                <a:solidFill>
                  <a:srgbClr val="4D4D4D"/>
                </a:solidFill>
                <a:latin typeface="Arial"/>
              </a:rPr>
              <a:t>LAN Base</a:t>
            </a:r>
            <a:endParaRPr lang="en-US" sz="1300" dirty="0">
              <a:solidFill>
                <a:srgbClr val="4D4D4D"/>
              </a:solidFill>
              <a:latin typeface="Arial"/>
            </a:endParaRPr>
          </a:p>
        </p:txBody>
      </p:sp>
      <p:sp>
        <p:nvSpPr>
          <p:cNvPr id="82" name="Rectangle 81"/>
          <p:cNvSpPr/>
          <p:nvPr/>
        </p:nvSpPr>
        <p:spPr>
          <a:xfrm>
            <a:off x="7483002" y="1885759"/>
            <a:ext cx="1158545" cy="2063834"/>
          </a:xfrm>
          <a:prstGeom prst="rect">
            <a:avLst/>
          </a:prstGeom>
          <a:gradFill flip="none" rotWithShape="1">
            <a:gsLst>
              <a:gs pos="0">
                <a:schemeClr val="bg1">
                  <a:lumMod val="85000"/>
                  <a:alpha val="0"/>
                </a:schemeClr>
              </a:gs>
              <a:gs pos="100000">
                <a:schemeClr val="tx1">
                  <a:alpha val="20000"/>
                </a:schemeClr>
              </a:gs>
            </a:gsLst>
            <a:lin ang="54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83" name="Rectangle 82"/>
          <p:cNvSpPr/>
          <p:nvPr/>
        </p:nvSpPr>
        <p:spPr bwMode="auto">
          <a:xfrm>
            <a:off x="7679358" y="3416290"/>
            <a:ext cx="768581" cy="423017"/>
          </a:xfrm>
          <a:prstGeom prst="rect">
            <a:avLst/>
          </a:prstGeom>
          <a:noFill/>
          <a:ln w="9525" cap="flat" cmpd="sng" algn="ctr">
            <a:no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algn="ctr" defTabSz="814388">
              <a:lnSpc>
                <a:spcPct val="85000"/>
              </a:lnSpc>
              <a:spcBef>
                <a:spcPct val="50000"/>
              </a:spcBef>
              <a:buClr>
                <a:srgbClr val="0183B7"/>
              </a:buClr>
              <a:defRPr/>
            </a:pPr>
            <a:r>
              <a:rPr lang="en-US" sz="1300" dirty="0" smtClean="0">
                <a:solidFill>
                  <a:srgbClr val="4D4D4D"/>
                </a:solidFill>
                <a:latin typeface="Arial"/>
              </a:rPr>
              <a:t>Catalyst</a:t>
            </a:r>
            <a:br>
              <a:rPr lang="en-US" sz="1300" dirty="0" smtClean="0">
                <a:solidFill>
                  <a:srgbClr val="4D4D4D"/>
                </a:solidFill>
                <a:latin typeface="Arial"/>
              </a:rPr>
            </a:br>
            <a:r>
              <a:rPr lang="en-US" sz="1300" dirty="0" smtClean="0">
                <a:solidFill>
                  <a:srgbClr val="4D4D4D"/>
                </a:solidFill>
                <a:latin typeface="Arial"/>
              </a:rPr>
              <a:t>3750</a:t>
            </a:r>
            <a:endParaRPr lang="en-US" sz="1300" dirty="0">
              <a:solidFill>
                <a:srgbClr val="4D4D4D"/>
              </a:solidFill>
              <a:latin typeface="Arial"/>
            </a:endParaRPr>
          </a:p>
        </p:txBody>
      </p:sp>
      <p:pic>
        <p:nvPicPr>
          <p:cNvPr id="75" name="Picture 24"/>
          <p:cNvPicPr>
            <a:picLocks noChangeAspect="1" noChangeArrowheads="1"/>
          </p:cNvPicPr>
          <p:nvPr/>
        </p:nvPicPr>
        <p:blipFill>
          <a:blip r:embed="rId3" cstate="print"/>
          <a:srcRect/>
          <a:stretch>
            <a:fillRect/>
          </a:stretch>
        </p:blipFill>
        <p:spPr bwMode="auto">
          <a:xfrm>
            <a:off x="6272790" y="3391804"/>
            <a:ext cx="990600" cy="798513"/>
          </a:xfrm>
          <a:prstGeom prst="rect">
            <a:avLst/>
          </a:prstGeom>
          <a:noFill/>
          <a:ln w="9525">
            <a:noFill/>
            <a:miter lim="800000"/>
            <a:headEnd/>
            <a:tailEnd/>
          </a:ln>
          <a:effectLst>
            <a:outerShdw blurRad="63500" dist="38100" dir="5400000" algn="t" rotWithShape="0">
              <a:srgbClr val="000000">
                <a:alpha val="39999"/>
              </a:srgbClr>
            </a:outerShdw>
          </a:effectLst>
        </p:spPr>
      </p:pic>
      <p:pic>
        <p:nvPicPr>
          <p:cNvPr id="73" name="Picture 24"/>
          <p:cNvPicPr>
            <a:picLocks noChangeAspect="1" noChangeArrowheads="1"/>
          </p:cNvPicPr>
          <p:nvPr/>
        </p:nvPicPr>
        <p:blipFill>
          <a:blip r:embed="rId3" cstate="print"/>
          <a:srcRect/>
          <a:stretch>
            <a:fillRect/>
          </a:stretch>
        </p:blipFill>
        <p:spPr bwMode="auto">
          <a:xfrm>
            <a:off x="7561428" y="2438072"/>
            <a:ext cx="990600" cy="798513"/>
          </a:xfrm>
          <a:prstGeom prst="rect">
            <a:avLst/>
          </a:prstGeom>
          <a:noFill/>
          <a:ln w="9525">
            <a:noFill/>
            <a:miter lim="800000"/>
            <a:headEnd/>
            <a:tailEnd/>
          </a:ln>
          <a:effectLst>
            <a:outerShdw blurRad="63500" dist="38100" dir="5400000" algn="t" rotWithShape="0">
              <a:srgbClr val="000000">
                <a:alpha val="39999"/>
              </a:srgbClr>
            </a:outerShdw>
          </a:effectLst>
        </p:spPr>
      </p:pic>
      <p:grpSp>
        <p:nvGrpSpPr>
          <p:cNvPr id="7" name="Group 50"/>
          <p:cNvGrpSpPr>
            <a:grpSpLocks/>
          </p:cNvGrpSpPr>
          <p:nvPr/>
        </p:nvGrpSpPr>
        <p:grpSpPr bwMode="auto">
          <a:xfrm>
            <a:off x="4999790" y="4764090"/>
            <a:ext cx="908050" cy="454025"/>
            <a:chOff x="2375281" y="2192023"/>
            <a:chExt cx="4756288" cy="2133235"/>
          </a:xfrm>
        </p:grpSpPr>
        <p:pic>
          <p:nvPicPr>
            <p:cNvPr id="201" name="Picture 200" descr="LKJ29803.png"/>
            <p:cNvPicPr>
              <a:picLocks noChangeAspect="1"/>
            </p:cNvPicPr>
            <p:nvPr/>
          </p:nvPicPr>
          <p:blipFill>
            <a:blip r:embed="rId4" cstate="print">
              <a:lum bright="10000" contrast="2000"/>
            </a:blip>
            <a:srcRect b="551"/>
            <a:stretch>
              <a:fillRect/>
            </a:stretch>
          </p:blipFill>
          <p:spPr bwMode="auto">
            <a:xfrm>
              <a:off x="2433485" y="3392898"/>
              <a:ext cx="4573354" cy="932360"/>
            </a:xfrm>
            <a:prstGeom prst="rect">
              <a:avLst/>
            </a:prstGeom>
            <a:noFill/>
            <a:ln w="9525">
              <a:noFill/>
              <a:miter lim="800000"/>
              <a:headEnd/>
              <a:tailEnd/>
            </a:ln>
            <a:effectLst>
              <a:outerShdw blurRad="63500" dist="38100" dir="5400000" algn="t" rotWithShape="0">
                <a:srgbClr val="000000">
                  <a:alpha val="59999"/>
                </a:srgbClr>
              </a:outerShdw>
            </a:effectLst>
          </p:spPr>
        </p:pic>
        <p:pic>
          <p:nvPicPr>
            <p:cNvPr id="17473" name="Picture 201" descr="LKJ29804.png"/>
            <p:cNvPicPr>
              <a:picLocks noChangeAspect="1"/>
            </p:cNvPicPr>
            <p:nvPr/>
          </p:nvPicPr>
          <p:blipFill>
            <a:blip r:embed="rId5" cstate="print">
              <a:lum bright="10000" contrast="2000"/>
            </a:blip>
            <a:srcRect b="18"/>
            <a:stretch>
              <a:fillRect/>
            </a:stretch>
          </p:blipFill>
          <p:spPr bwMode="auto">
            <a:xfrm>
              <a:off x="2560142" y="2931885"/>
              <a:ext cx="4571427" cy="972454"/>
            </a:xfrm>
            <a:prstGeom prst="rect">
              <a:avLst/>
            </a:prstGeom>
            <a:noFill/>
            <a:ln w="9525">
              <a:noFill/>
              <a:miter lim="800000"/>
              <a:headEnd/>
              <a:tailEnd/>
            </a:ln>
          </p:spPr>
        </p:pic>
        <p:pic>
          <p:nvPicPr>
            <p:cNvPr id="17474" name="Picture 202" descr="LKJ29065.png"/>
            <p:cNvPicPr>
              <a:picLocks noChangeAspect="1"/>
            </p:cNvPicPr>
            <p:nvPr/>
          </p:nvPicPr>
          <p:blipFill>
            <a:blip r:embed="rId6" cstate="print">
              <a:lum bright="10000" contrast="2000"/>
            </a:blip>
            <a:srcRect/>
            <a:stretch>
              <a:fillRect/>
            </a:stretch>
          </p:blipFill>
          <p:spPr bwMode="auto">
            <a:xfrm>
              <a:off x="2489484" y="2510971"/>
              <a:ext cx="4571429" cy="914400"/>
            </a:xfrm>
            <a:prstGeom prst="rect">
              <a:avLst/>
            </a:prstGeom>
            <a:noFill/>
            <a:ln w="9525">
              <a:noFill/>
              <a:miter lim="800000"/>
              <a:headEnd/>
              <a:tailEnd/>
            </a:ln>
          </p:spPr>
        </p:pic>
        <p:pic>
          <p:nvPicPr>
            <p:cNvPr id="17475" name="Picture 203" descr="LKJ29058.png"/>
            <p:cNvPicPr>
              <a:picLocks noChangeAspect="1"/>
            </p:cNvPicPr>
            <p:nvPr/>
          </p:nvPicPr>
          <p:blipFill>
            <a:blip r:embed="rId7" cstate="print">
              <a:lum bright="10000" contrast="2000"/>
            </a:blip>
            <a:srcRect/>
            <a:stretch>
              <a:fillRect/>
            </a:stretch>
          </p:blipFill>
          <p:spPr bwMode="auto">
            <a:xfrm>
              <a:off x="2375281" y="2192023"/>
              <a:ext cx="4571426" cy="827313"/>
            </a:xfrm>
            <a:prstGeom prst="rect">
              <a:avLst/>
            </a:prstGeom>
            <a:noFill/>
            <a:ln w="9525">
              <a:noFill/>
              <a:miter lim="800000"/>
              <a:headEnd/>
              <a:tailEnd/>
            </a:ln>
          </p:spPr>
        </p:pic>
      </p:grpSp>
      <p:sp>
        <p:nvSpPr>
          <p:cNvPr id="84" name="Rectangle 83"/>
          <p:cNvSpPr/>
          <p:nvPr/>
        </p:nvSpPr>
        <p:spPr>
          <a:xfrm>
            <a:off x="605299" y="3929658"/>
            <a:ext cx="1158545" cy="2063834"/>
          </a:xfrm>
          <a:prstGeom prst="rect">
            <a:avLst/>
          </a:prstGeom>
          <a:gradFill flip="none" rotWithShape="1">
            <a:gsLst>
              <a:gs pos="0">
                <a:schemeClr val="bg1">
                  <a:lumMod val="85000"/>
                  <a:alpha val="0"/>
                </a:schemeClr>
              </a:gs>
              <a:gs pos="100000">
                <a:schemeClr val="accent5">
                  <a:alpha val="50000"/>
                </a:schemeClr>
              </a:gs>
            </a:gsLst>
            <a:lin ang="54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86" name="Rectangle 85"/>
          <p:cNvSpPr/>
          <p:nvPr/>
        </p:nvSpPr>
        <p:spPr bwMode="auto">
          <a:xfrm>
            <a:off x="690244" y="5460189"/>
            <a:ext cx="991399" cy="423017"/>
          </a:xfrm>
          <a:prstGeom prst="rect">
            <a:avLst/>
          </a:prstGeom>
          <a:noFill/>
          <a:ln w="9525" cap="flat" cmpd="sng" algn="ctr">
            <a:no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algn="ctr" defTabSz="814388">
              <a:lnSpc>
                <a:spcPct val="85000"/>
              </a:lnSpc>
              <a:spcBef>
                <a:spcPct val="50000"/>
              </a:spcBef>
              <a:buClr>
                <a:srgbClr val="0183B7"/>
              </a:buClr>
              <a:defRPr/>
            </a:pPr>
            <a:r>
              <a:rPr lang="en-US" sz="1300" dirty="0">
                <a:solidFill>
                  <a:srgbClr val="4D4D4D"/>
                </a:solidFill>
                <a:latin typeface="Arial"/>
              </a:rPr>
              <a:t>300 Series</a:t>
            </a:r>
            <a:br>
              <a:rPr lang="en-US" sz="1300" dirty="0">
                <a:solidFill>
                  <a:srgbClr val="4D4D4D"/>
                </a:solidFill>
                <a:latin typeface="Arial"/>
              </a:rPr>
            </a:br>
            <a:r>
              <a:rPr lang="en-US" sz="1300" dirty="0">
                <a:solidFill>
                  <a:srgbClr val="4D4D4D"/>
                </a:solidFill>
                <a:latin typeface="Arial"/>
              </a:rPr>
              <a:t>Managed</a:t>
            </a:r>
          </a:p>
        </p:txBody>
      </p:sp>
      <p:pic>
        <p:nvPicPr>
          <p:cNvPr id="87" name="Picture 70" descr="300 Series half stack LR.png"/>
          <p:cNvPicPr>
            <a:picLocks noChangeAspect="1"/>
          </p:cNvPicPr>
          <p:nvPr/>
        </p:nvPicPr>
        <p:blipFill>
          <a:blip r:embed="rId8" cstate="print"/>
          <a:srcRect/>
          <a:stretch>
            <a:fillRect/>
          </a:stretch>
        </p:blipFill>
        <p:spPr bwMode="auto">
          <a:xfrm>
            <a:off x="692936" y="4731683"/>
            <a:ext cx="1035050" cy="566737"/>
          </a:xfrm>
          <a:prstGeom prst="rect">
            <a:avLst/>
          </a:prstGeom>
          <a:noFill/>
          <a:ln w="9525">
            <a:noFill/>
            <a:miter lim="800000"/>
            <a:headEnd/>
            <a:tailEnd/>
          </a:ln>
          <a:effectLst>
            <a:outerShdw blurRad="63500" dist="38100" dir="5400000" algn="t" rotWithShape="0">
              <a:srgbClr val="000000">
                <a:alpha val="59999"/>
              </a:srgbClr>
            </a:outerShdw>
          </a:effectLst>
        </p:spPr>
      </p:pic>
      <p:sp>
        <p:nvSpPr>
          <p:cNvPr id="88" name="Rectangle 87"/>
          <p:cNvSpPr/>
          <p:nvPr/>
        </p:nvSpPr>
        <p:spPr>
          <a:xfrm>
            <a:off x="1941013" y="2970460"/>
            <a:ext cx="1158545" cy="2063834"/>
          </a:xfrm>
          <a:prstGeom prst="rect">
            <a:avLst/>
          </a:prstGeom>
          <a:gradFill flip="none" rotWithShape="1">
            <a:gsLst>
              <a:gs pos="0">
                <a:schemeClr val="bg1">
                  <a:lumMod val="85000"/>
                  <a:alpha val="0"/>
                </a:schemeClr>
              </a:gs>
              <a:gs pos="100000">
                <a:schemeClr val="tx1">
                  <a:alpha val="20000"/>
                </a:schemeClr>
              </a:gs>
            </a:gsLst>
            <a:lin ang="54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89" name="Rectangle 88"/>
          <p:cNvSpPr/>
          <p:nvPr/>
        </p:nvSpPr>
        <p:spPr bwMode="auto">
          <a:xfrm>
            <a:off x="2105307" y="4344252"/>
            <a:ext cx="832701" cy="593064"/>
          </a:xfrm>
          <a:prstGeom prst="rect">
            <a:avLst/>
          </a:prstGeom>
          <a:noFill/>
          <a:ln w="9525" cap="flat" cmpd="sng" algn="ctr">
            <a:no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algn="ctr" defTabSz="814388">
              <a:lnSpc>
                <a:spcPct val="85000"/>
              </a:lnSpc>
              <a:spcBef>
                <a:spcPct val="50000"/>
              </a:spcBef>
              <a:buClr>
                <a:srgbClr val="0183B7"/>
              </a:buClr>
              <a:defRPr/>
            </a:pPr>
            <a:r>
              <a:rPr lang="en-US" sz="1300" dirty="0">
                <a:solidFill>
                  <a:srgbClr val="4D4D4D"/>
                </a:solidFill>
                <a:latin typeface="Arial"/>
              </a:rPr>
              <a:t>Catalyst</a:t>
            </a:r>
            <a:br>
              <a:rPr lang="en-US" sz="1300" dirty="0">
                <a:solidFill>
                  <a:srgbClr val="4D4D4D"/>
                </a:solidFill>
                <a:latin typeface="Arial"/>
              </a:rPr>
            </a:br>
            <a:r>
              <a:rPr lang="en-US" sz="1300" dirty="0" smtClean="0">
                <a:solidFill>
                  <a:srgbClr val="4D4D4D"/>
                </a:solidFill>
                <a:latin typeface="Arial"/>
              </a:rPr>
              <a:t>2960</a:t>
            </a:r>
            <a:br>
              <a:rPr lang="en-US" sz="1300" dirty="0" smtClean="0">
                <a:solidFill>
                  <a:srgbClr val="4D4D4D"/>
                </a:solidFill>
                <a:latin typeface="Arial"/>
              </a:rPr>
            </a:br>
            <a:r>
              <a:rPr lang="en-US" sz="1300" dirty="0" smtClean="0">
                <a:solidFill>
                  <a:srgbClr val="4D4D4D"/>
                </a:solidFill>
                <a:latin typeface="Arial"/>
              </a:rPr>
              <a:t>Switches</a:t>
            </a:r>
            <a:endParaRPr lang="en-US" sz="1300" dirty="0">
              <a:solidFill>
                <a:srgbClr val="4D4D4D"/>
              </a:solidFill>
              <a:latin typeface="Arial"/>
            </a:endParaRPr>
          </a:p>
        </p:txBody>
      </p:sp>
      <p:sp>
        <p:nvSpPr>
          <p:cNvPr id="90" name="Rectangle 89"/>
          <p:cNvSpPr/>
          <p:nvPr/>
        </p:nvSpPr>
        <p:spPr>
          <a:xfrm>
            <a:off x="3240869" y="1885759"/>
            <a:ext cx="1158545" cy="2063834"/>
          </a:xfrm>
          <a:prstGeom prst="rect">
            <a:avLst/>
          </a:prstGeom>
          <a:gradFill flip="none" rotWithShape="1">
            <a:gsLst>
              <a:gs pos="0">
                <a:schemeClr val="bg1">
                  <a:lumMod val="85000"/>
                  <a:alpha val="0"/>
                </a:schemeClr>
              </a:gs>
              <a:gs pos="100000">
                <a:schemeClr val="tx1">
                  <a:alpha val="20000"/>
                </a:schemeClr>
              </a:gs>
            </a:gsLst>
            <a:lin ang="54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91" name="Rectangle 90"/>
          <p:cNvSpPr/>
          <p:nvPr/>
        </p:nvSpPr>
        <p:spPr bwMode="auto">
          <a:xfrm>
            <a:off x="3437481" y="3413790"/>
            <a:ext cx="768068" cy="428018"/>
          </a:xfrm>
          <a:prstGeom prst="rect">
            <a:avLst/>
          </a:prstGeom>
          <a:noFill/>
          <a:ln w="9525" cap="flat" cmpd="sng" algn="ctr">
            <a:no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algn="ctr" defTabSz="814388">
              <a:lnSpc>
                <a:spcPct val="85000"/>
              </a:lnSpc>
              <a:spcBef>
                <a:spcPct val="50000"/>
              </a:spcBef>
              <a:buClr>
                <a:srgbClr val="0183B7"/>
              </a:buClr>
              <a:defRPr/>
            </a:pPr>
            <a:r>
              <a:rPr lang="en-US" sz="1300" dirty="0" smtClean="0">
                <a:solidFill>
                  <a:srgbClr val="4D4D4D"/>
                </a:solidFill>
                <a:latin typeface="Arial"/>
              </a:rPr>
              <a:t>Catalyst</a:t>
            </a:r>
            <a:br>
              <a:rPr lang="en-US" sz="1300" dirty="0" smtClean="0">
                <a:solidFill>
                  <a:srgbClr val="4D4D4D"/>
                </a:solidFill>
                <a:latin typeface="Arial"/>
              </a:rPr>
            </a:br>
            <a:r>
              <a:rPr lang="en-US" sz="1300" dirty="0" smtClean="0">
                <a:solidFill>
                  <a:srgbClr val="000000"/>
                </a:solidFill>
                <a:latin typeface="Arial"/>
              </a:rPr>
              <a:t>3560</a:t>
            </a:r>
            <a:endParaRPr lang="en-US" sz="1300" dirty="0">
              <a:solidFill>
                <a:srgbClr val="000000"/>
              </a:solidFill>
              <a:latin typeface="Arial"/>
            </a:endParaRPr>
          </a:p>
        </p:txBody>
      </p:sp>
      <p:pic>
        <p:nvPicPr>
          <p:cNvPr id="92" name="Picture 24"/>
          <p:cNvPicPr>
            <a:picLocks noChangeAspect="1" noChangeArrowheads="1"/>
          </p:cNvPicPr>
          <p:nvPr/>
        </p:nvPicPr>
        <p:blipFill>
          <a:blip r:embed="rId3" cstate="print"/>
          <a:srcRect/>
          <a:stretch>
            <a:fillRect/>
          </a:stretch>
        </p:blipFill>
        <p:spPr bwMode="auto">
          <a:xfrm>
            <a:off x="2030657" y="3391804"/>
            <a:ext cx="990600" cy="798513"/>
          </a:xfrm>
          <a:prstGeom prst="rect">
            <a:avLst/>
          </a:prstGeom>
          <a:noFill/>
          <a:ln w="9525">
            <a:noFill/>
            <a:miter lim="800000"/>
            <a:headEnd/>
            <a:tailEnd/>
          </a:ln>
          <a:effectLst>
            <a:outerShdw blurRad="63500" dist="38100" dir="5400000" algn="t" rotWithShape="0">
              <a:srgbClr val="000000">
                <a:alpha val="39999"/>
              </a:srgbClr>
            </a:outerShdw>
          </a:effectLst>
        </p:spPr>
      </p:pic>
      <p:pic>
        <p:nvPicPr>
          <p:cNvPr id="93" name="Picture 24"/>
          <p:cNvPicPr>
            <a:picLocks noChangeAspect="1" noChangeArrowheads="1"/>
          </p:cNvPicPr>
          <p:nvPr/>
        </p:nvPicPr>
        <p:blipFill>
          <a:blip r:embed="rId3" cstate="print"/>
          <a:srcRect/>
          <a:stretch>
            <a:fillRect/>
          </a:stretch>
        </p:blipFill>
        <p:spPr bwMode="auto">
          <a:xfrm>
            <a:off x="3319295" y="2438072"/>
            <a:ext cx="990600" cy="798513"/>
          </a:xfrm>
          <a:prstGeom prst="rect">
            <a:avLst/>
          </a:prstGeom>
          <a:noFill/>
          <a:ln w="9525">
            <a:noFill/>
            <a:miter lim="800000"/>
            <a:headEnd/>
            <a:tailEnd/>
          </a:ln>
          <a:effectLst>
            <a:outerShdw blurRad="63500" dist="38100" dir="5400000" algn="t" rotWithShape="0">
              <a:srgbClr val="000000">
                <a:alpha val="39999"/>
              </a:srgbClr>
            </a:outerShdw>
          </a:effectLst>
        </p:spPr>
      </p:pic>
    </p:spTree>
    <p:extLst>
      <p:ext uri="{BB962C8B-B14F-4D97-AF65-F5344CB8AC3E}">
        <p14:creationId xmlns:p14="http://schemas.microsoft.com/office/powerpoint/2010/main" val="128977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5"/>
          <p:cNvSpPr>
            <a:spLocks noGrp="1"/>
          </p:cNvSpPr>
          <p:nvPr>
            <p:ph type="ctrTitle"/>
          </p:nvPr>
        </p:nvSpPr>
        <p:spPr/>
        <p:txBody>
          <a:bodyPr/>
          <a:lstStyle/>
          <a:p>
            <a:r>
              <a:rPr lang="en-US" b="0" dirty="0" smtClean="0">
                <a:solidFill>
                  <a:schemeClr val="tx1"/>
                </a:solidFill>
              </a:rPr>
              <a:t>Competitive</a:t>
            </a:r>
          </a:p>
        </p:txBody>
      </p:sp>
      <p:sp>
        <p:nvSpPr>
          <p:cNvPr id="4" name="Rectangle 3"/>
          <p:cNvSpPr>
            <a:spLocks noChangeArrowheads="1"/>
          </p:cNvSpPr>
          <p:nvPr/>
        </p:nvSpPr>
        <p:spPr bwMode="auto">
          <a:xfrm flipV="1">
            <a:off x="0" y="1616075"/>
            <a:ext cx="9144000" cy="23813"/>
          </a:xfrm>
          <a:prstGeom prst="rect">
            <a:avLst/>
          </a:prstGeom>
          <a:gradFill rotWithShape="1">
            <a:gsLst>
              <a:gs pos="0">
                <a:srgbClr val="515157"/>
              </a:gs>
              <a:gs pos="100000">
                <a:srgbClr val="FFFFFF">
                  <a:alpha val="0"/>
                </a:srgb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5" name="Rectangle 4"/>
          <p:cNvSpPr>
            <a:spLocks noChangeArrowheads="1"/>
          </p:cNvSpPr>
          <p:nvPr/>
        </p:nvSpPr>
        <p:spPr bwMode="auto">
          <a:xfrm flipV="1">
            <a:off x="0" y="4148679"/>
            <a:ext cx="9144000" cy="23812"/>
          </a:xfrm>
          <a:prstGeom prst="rect">
            <a:avLst/>
          </a:prstGeom>
          <a:gradFill rotWithShape="1">
            <a:gsLst>
              <a:gs pos="0">
                <a:srgbClr val="515157"/>
              </a:gs>
              <a:gs pos="100000">
                <a:srgbClr val="FFFFFF">
                  <a:alpha val="0"/>
                </a:srgb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pic>
        <p:nvPicPr>
          <p:cNvPr id="6" name="Picture 5" descr="HIK00520.png"/>
          <p:cNvPicPr>
            <a:picLocks noChangeAspect="1"/>
          </p:cNvPicPr>
          <p:nvPr/>
        </p:nvPicPr>
        <p:blipFill>
          <a:blip r:embed="rId2" cstate="print"/>
          <a:srcRect t="25043" b="40138"/>
          <a:stretch>
            <a:fillRect/>
          </a:stretch>
        </p:blipFill>
        <p:spPr>
          <a:xfrm>
            <a:off x="1142" y="1688645"/>
            <a:ext cx="9142858" cy="2387600"/>
          </a:xfrm>
          <a:prstGeom prst="rect">
            <a:avLst/>
          </a:prstGeom>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3211" y="39"/>
            <a:ext cx="8952412" cy="1242912"/>
          </a:xfrm>
          <a:prstGeom prst="rect">
            <a:avLst/>
          </a:prstGeom>
          <a:solidFill>
            <a:schemeClr val="bg1">
              <a:lumMod val="8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 name="Text Placeholder 2"/>
          <p:cNvSpPr>
            <a:spLocks noGrp="1"/>
          </p:cNvSpPr>
          <p:nvPr>
            <p:ph type="body" sz="quarter" idx="10"/>
          </p:nvPr>
        </p:nvSpPr>
        <p:spPr/>
        <p:txBody>
          <a:bodyPr>
            <a:normAutofit fontScale="92500" lnSpcReduction="20000"/>
          </a:bodyPr>
          <a:lstStyle/>
          <a:p>
            <a:r>
              <a:rPr lang="en-US" dirty="0" smtClean="0">
                <a:solidFill>
                  <a:srgbClr val="000000"/>
                </a:solidFill>
              </a:rPr>
              <a:t>“They were the most energy efficient…”</a:t>
            </a:r>
          </a:p>
          <a:p>
            <a:r>
              <a:rPr lang="en-US" dirty="0" smtClean="0">
                <a:solidFill>
                  <a:srgbClr val="000000"/>
                </a:solidFill>
              </a:rPr>
              <a:t>“Cisco had the most extensive feature set for IPv6 transitions”</a:t>
            </a:r>
          </a:p>
          <a:p>
            <a:r>
              <a:rPr lang="en-US" dirty="0" smtClean="0">
                <a:solidFill>
                  <a:srgbClr val="000000"/>
                </a:solidFill>
              </a:rPr>
              <a:t>“easiest to configure and implement”</a:t>
            </a:r>
          </a:p>
          <a:p>
            <a:r>
              <a:rPr lang="en-US" dirty="0" smtClean="0">
                <a:solidFill>
                  <a:srgbClr val="000000"/>
                </a:solidFill>
              </a:rPr>
              <a:t>“forwarded line rate full mesh traffic at all frame sizes with zero loss”</a:t>
            </a:r>
          </a:p>
          <a:p>
            <a:r>
              <a:rPr lang="en-US" dirty="0" smtClean="0">
                <a:solidFill>
                  <a:srgbClr val="000000"/>
                </a:solidFill>
              </a:rPr>
              <a:t>“Cisco switches more economical”</a:t>
            </a:r>
          </a:p>
          <a:p>
            <a:r>
              <a:rPr lang="en-US" dirty="0" smtClean="0">
                <a:solidFill>
                  <a:srgbClr val="000000"/>
                </a:solidFill>
              </a:rPr>
              <a:t>“Highest capacity and scalability”</a:t>
            </a:r>
          </a:p>
          <a:p>
            <a:r>
              <a:rPr lang="en-US" dirty="0" smtClean="0">
                <a:solidFill>
                  <a:srgbClr val="000000"/>
                </a:solidFill>
              </a:rPr>
              <a:t>“Best resiliency when subjected to a DOS attack”</a:t>
            </a:r>
          </a:p>
          <a:p>
            <a:r>
              <a:rPr lang="en-US" dirty="0" smtClean="0">
                <a:solidFill>
                  <a:srgbClr val="333333"/>
                </a:solidFill>
              </a:rPr>
              <a:t>“</a:t>
            </a:r>
            <a:r>
              <a:rPr lang="en-US" b="1" dirty="0" smtClean="0">
                <a:solidFill>
                  <a:srgbClr val="FF0000"/>
                </a:solidFill>
              </a:rPr>
              <a:t>We were impressed with the comprehensive set of features, performance, overall power efficiency, and ease-of-use of the Cisco switches</a:t>
            </a:r>
            <a:r>
              <a:rPr lang="en-US" dirty="0" smtClean="0">
                <a:solidFill>
                  <a:srgbClr val="333333"/>
                </a:solidFill>
              </a:rPr>
              <a:t>” – Rob Smithers, CEO, </a:t>
            </a:r>
            <a:r>
              <a:rPr lang="en-US" dirty="0" err="1" smtClean="0">
                <a:solidFill>
                  <a:srgbClr val="333333"/>
                </a:solidFill>
              </a:rPr>
              <a:t>Miercom</a:t>
            </a:r>
            <a:endParaRPr lang="en-US" dirty="0" smtClean="0">
              <a:solidFill>
                <a:srgbClr val="333333"/>
              </a:solidFill>
            </a:endParaRPr>
          </a:p>
          <a:p>
            <a:endParaRPr lang="en-US" dirty="0">
              <a:solidFill>
                <a:srgbClr val="333333"/>
              </a:solidFill>
            </a:endParaRPr>
          </a:p>
        </p:txBody>
      </p:sp>
      <p:sp>
        <p:nvSpPr>
          <p:cNvPr id="4" name="Text Placeholder 3"/>
          <p:cNvSpPr>
            <a:spLocks noGrp="1"/>
          </p:cNvSpPr>
          <p:nvPr>
            <p:ph type="body" sz="quarter" idx="11"/>
          </p:nvPr>
        </p:nvSpPr>
        <p:spPr/>
        <p:txBody>
          <a:bodyPr>
            <a:normAutofit fontScale="92500" lnSpcReduction="10000"/>
          </a:bodyPr>
          <a:lstStyle/>
          <a:p>
            <a:r>
              <a:rPr lang="en-US" dirty="0" smtClean="0">
                <a:solidFill>
                  <a:srgbClr val="000000"/>
                </a:solidFill>
              </a:rPr>
              <a:t>“Lowest power consumption and best-in-class efficiency overall”</a:t>
            </a:r>
          </a:p>
          <a:p>
            <a:r>
              <a:rPr lang="en-US" dirty="0" smtClean="0">
                <a:solidFill>
                  <a:srgbClr val="000000"/>
                </a:solidFill>
              </a:rPr>
              <a:t>“Most extensive set of IPv6 protocol and application support”</a:t>
            </a:r>
          </a:p>
          <a:p>
            <a:r>
              <a:rPr lang="en-US" dirty="0" smtClean="0">
                <a:solidFill>
                  <a:srgbClr val="000000"/>
                </a:solidFill>
              </a:rPr>
              <a:t>“Best usability with simplified UI”</a:t>
            </a:r>
          </a:p>
          <a:p>
            <a:r>
              <a:rPr lang="en-US" dirty="0" smtClean="0">
                <a:solidFill>
                  <a:srgbClr val="000000"/>
                </a:solidFill>
              </a:rPr>
              <a:t>“</a:t>
            </a:r>
            <a:r>
              <a:rPr lang="en-US" dirty="0" err="1" smtClean="0">
                <a:solidFill>
                  <a:srgbClr val="000000"/>
                </a:solidFill>
              </a:rPr>
              <a:t>Wirespeed</a:t>
            </a:r>
            <a:r>
              <a:rPr lang="en-US" dirty="0" smtClean="0">
                <a:solidFill>
                  <a:srgbClr val="000000"/>
                </a:solidFill>
              </a:rPr>
              <a:t>, non-blocking, </a:t>
            </a:r>
            <a:r>
              <a:rPr lang="en-US" dirty="0" err="1" smtClean="0">
                <a:solidFill>
                  <a:srgbClr val="000000"/>
                </a:solidFill>
              </a:rPr>
              <a:t>L2</a:t>
            </a:r>
            <a:r>
              <a:rPr lang="en-US" dirty="0" smtClean="0">
                <a:solidFill>
                  <a:srgbClr val="000000"/>
                </a:solidFill>
              </a:rPr>
              <a:t> performance at all frame sizes”</a:t>
            </a:r>
          </a:p>
          <a:p>
            <a:r>
              <a:rPr lang="en-US" dirty="0" smtClean="0">
                <a:solidFill>
                  <a:srgbClr val="000000"/>
                </a:solidFill>
              </a:rPr>
              <a:t>“Best price/performance”</a:t>
            </a:r>
          </a:p>
          <a:p>
            <a:r>
              <a:rPr lang="en-US" dirty="0" smtClean="0">
                <a:solidFill>
                  <a:srgbClr val="000000"/>
                </a:solidFill>
              </a:rPr>
              <a:t>“Most extensive feature set”</a:t>
            </a:r>
          </a:p>
          <a:p>
            <a:r>
              <a:rPr lang="en-US" i="1" dirty="0" smtClean="0"/>
              <a:t>“most extensive capabilities, best performance, lowest latency, lowest overall Energy consumption, and best user experience”</a:t>
            </a:r>
          </a:p>
          <a:p>
            <a:pPr marL="0" indent="0">
              <a:buNone/>
            </a:pPr>
            <a:r>
              <a:rPr lang="en-US" i="1" dirty="0" smtClean="0"/>
              <a:t>“</a:t>
            </a:r>
            <a:r>
              <a:rPr lang="en-US" b="1" i="1" dirty="0" smtClean="0">
                <a:solidFill>
                  <a:srgbClr val="FF0000"/>
                </a:solidFill>
              </a:rPr>
              <a:t>Cisco has raised the bar for this product category</a:t>
            </a:r>
            <a:r>
              <a:rPr lang="en-US" i="1" dirty="0" smtClean="0"/>
              <a:t>” – Kevin Tolly, founder, The Tolly Group</a:t>
            </a:r>
            <a:endParaRPr lang="en-US" dirty="0"/>
          </a:p>
        </p:txBody>
      </p:sp>
      <p:pic>
        <p:nvPicPr>
          <p:cNvPr id="5" name="Picture 4" descr="tollynew logog.jpg"/>
          <p:cNvPicPr>
            <a:picLocks noChangeAspect="1"/>
          </p:cNvPicPr>
          <p:nvPr/>
        </p:nvPicPr>
        <p:blipFill>
          <a:blip r:embed="rId2" cstate="print"/>
          <a:stretch>
            <a:fillRect/>
          </a:stretch>
        </p:blipFill>
        <p:spPr>
          <a:xfrm>
            <a:off x="4971368" y="38"/>
            <a:ext cx="954452" cy="1242912"/>
          </a:xfrm>
          <a:prstGeom prst="rect">
            <a:avLst/>
          </a:prstGeom>
        </p:spPr>
      </p:pic>
      <p:pic>
        <p:nvPicPr>
          <p:cNvPr id="6" name="Picture 5" descr="Miercom Performance Verified Logo.jpg"/>
          <p:cNvPicPr>
            <a:picLocks noChangeAspect="1"/>
          </p:cNvPicPr>
          <p:nvPr/>
        </p:nvPicPr>
        <p:blipFill>
          <a:blip r:embed="rId3" cstate="print"/>
          <a:stretch>
            <a:fillRect/>
          </a:stretch>
        </p:blipFill>
        <p:spPr>
          <a:xfrm>
            <a:off x="284837" y="39"/>
            <a:ext cx="1572244" cy="1238538"/>
          </a:xfrm>
          <a:prstGeom prst="rect">
            <a:avLst/>
          </a:prstGeom>
        </p:spPr>
      </p:pic>
      <p:sp>
        <p:nvSpPr>
          <p:cNvPr id="7" name="Rectangle 6"/>
          <p:cNvSpPr/>
          <p:nvPr/>
        </p:nvSpPr>
        <p:spPr>
          <a:xfrm>
            <a:off x="113211" y="38"/>
            <a:ext cx="4476206" cy="6305407"/>
          </a:xfrm>
          <a:prstGeom prst="rect">
            <a:avLst/>
          </a:prstGeom>
          <a:noFill/>
          <a:ln w="28575">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Rectangle 7"/>
          <p:cNvSpPr/>
          <p:nvPr/>
        </p:nvSpPr>
        <p:spPr>
          <a:xfrm>
            <a:off x="4589417" y="38"/>
            <a:ext cx="4476206" cy="6305407"/>
          </a:xfrm>
          <a:prstGeom prst="rect">
            <a:avLst/>
          </a:prstGeom>
          <a:noFill/>
          <a:ln w="28575">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 name="TextBox 8"/>
          <p:cNvSpPr txBox="1"/>
          <p:nvPr/>
        </p:nvSpPr>
        <p:spPr>
          <a:xfrm>
            <a:off x="2106237" y="96833"/>
            <a:ext cx="2483180" cy="461665"/>
          </a:xfrm>
          <a:prstGeom prst="rect">
            <a:avLst/>
          </a:prstGeom>
          <a:noFill/>
        </p:spPr>
        <p:txBody>
          <a:bodyPr wrap="none" rtlCol="0">
            <a:spAutoFit/>
          </a:bodyPr>
          <a:lstStyle/>
          <a:p>
            <a:r>
              <a:rPr lang="en-US" sz="1200" i="1" dirty="0" smtClean="0"/>
              <a:t>Report: </a:t>
            </a:r>
            <a:r>
              <a:rPr lang="en-US" sz="1200" i="1" dirty="0" err="1" smtClean="0"/>
              <a:t>DR120119</a:t>
            </a:r>
            <a:r>
              <a:rPr lang="en-US" sz="1200" i="1" dirty="0" smtClean="0"/>
              <a:t> – 24 Feb 2012</a:t>
            </a:r>
          </a:p>
          <a:p>
            <a:r>
              <a:rPr lang="en-US" sz="1200" i="1" dirty="0" smtClean="0"/>
              <a:t>www.miercom.com</a:t>
            </a:r>
            <a:endParaRPr lang="en-US" sz="1200" i="1" dirty="0"/>
          </a:p>
        </p:txBody>
      </p:sp>
      <p:sp>
        <p:nvSpPr>
          <p:cNvPr id="10" name="TextBox 9"/>
          <p:cNvSpPr txBox="1"/>
          <p:nvPr/>
        </p:nvSpPr>
        <p:spPr>
          <a:xfrm>
            <a:off x="6212329" y="96833"/>
            <a:ext cx="2110899" cy="461665"/>
          </a:xfrm>
          <a:prstGeom prst="rect">
            <a:avLst/>
          </a:prstGeom>
          <a:noFill/>
        </p:spPr>
        <p:txBody>
          <a:bodyPr wrap="none" rtlCol="0">
            <a:spAutoFit/>
          </a:bodyPr>
          <a:lstStyle/>
          <a:p>
            <a:r>
              <a:rPr lang="en-US" sz="1200" i="1" dirty="0" smtClean="0"/>
              <a:t>Report: #211103 – Feb 2011</a:t>
            </a:r>
          </a:p>
          <a:p>
            <a:r>
              <a:rPr lang="en-US" sz="1200" i="1" dirty="0" smtClean="0"/>
              <a:t>www.tolly.com</a:t>
            </a:r>
            <a:endParaRPr lang="en-US" sz="1200" i="1" dirty="0"/>
          </a:p>
        </p:txBody>
      </p:sp>
      <p:sp>
        <p:nvSpPr>
          <p:cNvPr id="11" name="Rectangle 10"/>
          <p:cNvSpPr/>
          <p:nvPr/>
        </p:nvSpPr>
        <p:spPr>
          <a:xfrm>
            <a:off x="2106237" y="505101"/>
            <a:ext cx="2630643" cy="553998"/>
          </a:xfrm>
          <a:prstGeom prst="rect">
            <a:avLst/>
          </a:prstGeom>
        </p:spPr>
        <p:txBody>
          <a:bodyPr wrap="square">
            <a:spAutoFit/>
          </a:bodyPr>
          <a:lstStyle/>
          <a:p>
            <a:r>
              <a:rPr lang="en-US" sz="1000" dirty="0" smtClean="0"/>
              <a:t>Cisco 200/300 switches versus: </a:t>
            </a:r>
          </a:p>
          <a:p>
            <a:r>
              <a:rPr lang="en-US" sz="1000" dirty="0" smtClean="0"/>
              <a:t>HP </a:t>
            </a:r>
            <a:r>
              <a:rPr lang="en-US" sz="1000" dirty="0" err="1" smtClean="0"/>
              <a:t>E2620</a:t>
            </a:r>
            <a:r>
              <a:rPr lang="en-US" sz="1000" dirty="0" smtClean="0"/>
              <a:t>, </a:t>
            </a:r>
            <a:r>
              <a:rPr lang="en-US" sz="1000" dirty="0" err="1" smtClean="0"/>
              <a:t>E2810</a:t>
            </a:r>
            <a:r>
              <a:rPr lang="en-US" sz="1000" dirty="0" smtClean="0"/>
              <a:t>, </a:t>
            </a:r>
            <a:r>
              <a:rPr lang="en-US" sz="1000" dirty="0" err="1" smtClean="0"/>
              <a:t>E2520</a:t>
            </a:r>
            <a:r>
              <a:rPr lang="en-US" sz="1000" dirty="0" smtClean="0"/>
              <a:t>, </a:t>
            </a:r>
            <a:r>
              <a:rPr lang="en-US" sz="1000" dirty="0" err="1" smtClean="0"/>
              <a:t>E2510</a:t>
            </a:r>
            <a:r>
              <a:rPr lang="en-US" sz="1000" dirty="0" smtClean="0"/>
              <a:t>, </a:t>
            </a:r>
            <a:r>
              <a:rPr lang="en-US" sz="1000" dirty="0" err="1" smtClean="0"/>
              <a:t>E1810</a:t>
            </a:r>
            <a:r>
              <a:rPr lang="en-US" sz="1000" dirty="0" smtClean="0"/>
              <a:t> D-Link – DES-3052 / DES-</a:t>
            </a:r>
            <a:r>
              <a:rPr lang="en-US" sz="1000" dirty="0" err="1" smtClean="0"/>
              <a:t>3052P</a:t>
            </a:r>
            <a:endParaRPr lang="en-US" sz="1000" dirty="0" smtClean="0"/>
          </a:p>
        </p:txBody>
      </p:sp>
      <p:sp>
        <p:nvSpPr>
          <p:cNvPr id="12" name="Rectangle 11"/>
          <p:cNvSpPr/>
          <p:nvPr/>
        </p:nvSpPr>
        <p:spPr>
          <a:xfrm>
            <a:off x="2106237" y="505101"/>
            <a:ext cx="2483180" cy="553998"/>
          </a:xfrm>
          <a:prstGeom prst="rect">
            <a:avLst/>
          </a:prstGeom>
          <a:noFill/>
          <a:ln w="9525">
            <a:solidFill>
              <a:schemeClr val="accent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 name="Rectangle 13"/>
          <p:cNvSpPr/>
          <p:nvPr/>
        </p:nvSpPr>
        <p:spPr>
          <a:xfrm>
            <a:off x="6215981" y="505101"/>
            <a:ext cx="2630643" cy="707886"/>
          </a:xfrm>
          <a:prstGeom prst="rect">
            <a:avLst/>
          </a:prstGeom>
        </p:spPr>
        <p:txBody>
          <a:bodyPr wrap="square">
            <a:spAutoFit/>
          </a:bodyPr>
          <a:lstStyle/>
          <a:p>
            <a:r>
              <a:rPr lang="en-US" sz="1000" dirty="0" smtClean="0"/>
              <a:t>Cisco 300 switches versus: </a:t>
            </a:r>
          </a:p>
          <a:p>
            <a:r>
              <a:rPr lang="en-US" sz="1000" dirty="0" smtClean="0"/>
              <a:t>HP </a:t>
            </a:r>
            <a:r>
              <a:rPr lang="en-US" sz="1000" dirty="0" err="1" smtClean="0"/>
              <a:t>E2610</a:t>
            </a:r>
            <a:r>
              <a:rPr lang="en-US" sz="1000" dirty="0" smtClean="0"/>
              <a:t>, </a:t>
            </a:r>
            <a:r>
              <a:rPr lang="en-US" sz="1000" dirty="0" err="1" smtClean="0"/>
              <a:t>E2810</a:t>
            </a:r>
            <a:r>
              <a:rPr lang="en-US" sz="1000" dirty="0" smtClean="0"/>
              <a:t>, </a:t>
            </a:r>
            <a:r>
              <a:rPr lang="en-US" sz="1000" dirty="0" err="1" smtClean="0"/>
              <a:t>E2510</a:t>
            </a:r>
            <a:endParaRPr lang="en-US" sz="1000" dirty="0" smtClean="0"/>
          </a:p>
          <a:p>
            <a:r>
              <a:rPr lang="en-US" sz="1000" dirty="0" smtClean="0"/>
              <a:t>D-Link – DES-3528 / DES-</a:t>
            </a:r>
            <a:r>
              <a:rPr lang="en-US" sz="1000" dirty="0" err="1" smtClean="0"/>
              <a:t>3528P</a:t>
            </a:r>
            <a:endParaRPr lang="en-US" sz="1000" dirty="0" smtClean="0"/>
          </a:p>
          <a:p>
            <a:r>
              <a:rPr lang="en-US" sz="1000" dirty="0" smtClean="0"/>
              <a:t>Netgear – </a:t>
            </a:r>
            <a:r>
              <a:rPr lang="en-US" sz="1000" dirty="0" err="1" smtClean="0"/>
              <a:t>FSM726</a:t>
            </a:r>
            <a:r>
              <a:rPr lang="en-US" sz="1000" dirty="0" smtClean="0"/>
              <a:t>, </a:t>
            </a:r>
            <a:r>
              <a:rPr lang="en-US" sz="1000" dirty="0" err="1" smtClean="0"/>
              <a:t>GSM7224</a:t>
            </a:r>
            <a:endParaRPr lang="en-US" sz="1000" dirty="0" smtClean="0"/>
          </a:p>
        </p:txBody>
      </p:sp>
      <p:sp>
        <p:nvSpPr>
          <p:cNvPr id="15" name="Rectangle 14"/>
          <p:cNvSpPr/>
          <p:nvPr/>
        </p:nvSpPr>
        <p:spPr>
          <a:xfrm>
            <a:off x="6215981" y="505101"/>
            <a:ext cx="2483180" cy="707886"/>
          </a:xfrm>
          <a:prstGeom prst="rect">
            <a:avLst/>
          </a:prstGeom>
          <a:noFill/>
          <a:ln w="9525">
            <a:solidFill>
              <a:schemeClr val="accent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71361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793753" y="492373"/>
            <a:ext cx="6864349" cy="838200"/>
          </a:xfrm>
        </p:spPr>
        <p:txBody>
          <a:bodyPr/>
          <a:lstStyle/>
          <a:p>
            <a:r>
              <a:rPr lang="en-US" dirty="0" smtClean="0"/>
              <a:t>Cisco 300 Series Switching Competitive Comparison</a:t>
            </a:r>
          </a:p>
        </p:txBody>
      </p:sp>
      <p:grpSp>
        <p:nvGrpSpPr>
          <p:cNvPr id="2" name="Group 173"/>
          <p:cNvGrpSpPr/>
          <p:nvPr/>
        </p:nvGrpSpPr>
        <p:grpSpPr>
          <a:xfrm>
            <a:off x="27296" y="1364565"/>
            <a:ext cx="9145588" cy="5493435"/>
            <a:chOff x="0" y="1577975"/>
            <a:chExt cx="9145588" cy="4710681"/>
          </a:xfrm>
        </p:grpSpPr>
        <p:sp>
          <p:nvSpPr>
            <p:cNvPr id="32" name="Rectangle 29"/>
            <p:cNvSpPr>
              <a:spLocks noChangeArrowheads="1"/>
            </p:cNvSpPr>
            <p:nvPr/>
          </p:nvSpPr>
          <p:spPr bwMode="auto">
            <a:xfrm>
              <a:off x="0" y="6165549"/>
              <a:ext cx="9144000" cy="123107"/>
            </a:xfrm>
            <a:prstGeom prst="rect">
              <a:avLst/>
            </a:prstGeom>
            <a:gradFill rotWithShape="1">
              <a:gsLst>
                <a:gs pos="0">
                  <a:srgbClr val="000000">
                    <a:alpha val="65000"/>
                  </a:srgbClr>
                </a:gs>
                <a:gs pos="100000">
                  <a:srgbClr val="000000">
                    <a:alpha val="0"/>
                  </a:srgbClr>
                </a:gs>
              </a:gsLst>
              <a:path path="shape">
                <a:fillToRect l="50000" t="50000" r="50000" b="50000"/>
              </a:path>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33" name="Rectangle 60"/>
            <p:cNvSpPr>
              <a:spLocks noChangeArrowheads="1"/>
            </p:cNvSpPr>
            <p:nvPr/>
          </p:nvSpPr>
          <p:spPr bwMode="auto">
            <a:xfrm>
              <a:off x="0" y="1583508"/>
              <a:ext cx="9145588" cy="4629635"/>
            </a:xfrm>
            <a:prstGeom prst="rect">
              <a:avLst/>
            </a:prstGeom>
            <a:solidFill>
              <a:schemeClr val="bg2">
                <a:lumMod val="75000"/>
              </a:schemeClr>
            </a:soli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ctr" defTabSz="685891" fontAlgn="base">
                <a:spcBef>
                  <a:spcPct val="0"/>
                </a:spcBef>
                <a:spcAft>
                  <a:spcPct val="0"/>
                </a:spcAft>
              </a:pPr>
              <a:endParaRPr lang="en-US" sz="1400" dirty="0" smtClean="0">
                <a:latin typeface="Arial" pitchFamily="34" charset="0"/>
              </a:endParaRPr>
            </a:p>
          </p:txBody>
        </p:sp>
        <p:sp>
          <p:nvSpPr>
            <p:cNvPr id="34" name="Rectangle 60"/>
            <p:cNvSpPr>
              <a:spLocks noChangeArrowheads="1"/>
            </p:cNvSpPr>
            <p:nvPr/>
          </p:nvSpPr>
          <p:spPr bwMode="auto">
            <a:xfrm>
              <a:off x="0" y="1584891"/>
              <a:ext cx="9144000" cy="4629636"/>
            </a:xfrm>
            <a:prstGeom prst="rect">
              <a:avLst/>
            </a:prstGeom>
            <a:gradFill rotWithShape="1">
              <a:gsLst>
                <a:gs pos="0">
                  <a:schemeClr val="bg1"/>
                </a:gs>
                <a:gs pos="62000">
                  <a:schemeClr val="bg1">
                    <a:alpha val="48000"/>
                  </a:schemeClr>
                </a:gs>
                <a:gs pos="100000">
                  <a:schemeClr val="bg1"/>
                </a:gs>
              </a:gsLst>
              <a:lin ang="1200000" scaled="0"/>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ctr" defTabSz="685891" fontAlgn="base">
                <a:spcBef>
                  <a:spcPct val="0"/>
                </a:spcBef>
                <a:spcAft>
                  <a:spcPct val="0"/>
                </a:spcAft>
              </a:pPr>
              <a:endParaRPr lang="en-US" sz="1400" dirty="0" smtClean="0">
                <a:latin typeface="Arial" pitchFamily="34" charset="0"/>
              </a:endParaRPr>
            </a:p>
          </p:txBody>
        </p:sp>
        <p:sp>
          <p:nvSpPr>
            <p:cNvPr id="35" name="Line 32"/>
            <p:cNvSpPr>
              <a:spLocks noChangeShapeType="1"/>
            </p:cNvSpPr>
            <p:nvPr/>
          </p:nvSpPr>
          <p:spPr bwMode="auto">
            <a:xfrm>
              <a:off x="0" y="1577975"/>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sp>
          <p:nvSpPr>
            <p:cNvPr id="36" name="Line 33"/>
            <p:cNvSpPr>
              <a:spLocks noChangeShapeType="1"/>
            </p:cNvSpPr>
            <p:nvPr/>
          </p:nvSpPr>
          <p:spPr bwMode="auto">
            <a:xfrm>
              <a:off x="0" y="6207610"/>
              <a:ext cx="9144000" cy="0"/>
            </a:xfrm>
            <a:prstGeom prst="line">
              <a:avLst/>
            </a:prstGeom>
            <a:noFill/>
            <a:ln w="1905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grpSp>
      <p:sp>
        <p:nvSpPr>
          <p:cNvPr id="38" name="Rectangle 37"/>
          <p:cNvSpPr/>
          <p:nvPr/>
        </p:nvSpPr>
        <p:spPr>
          <a:xfrm>
            <a:off x="0" y="1402365"/>
            <a:ext cx="2374900" cy="477319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p>
        </p:txBody>
      </p:sp>
      <p:sp>
        <p:nvSpPr>
          <p:cNvPr id="39" name="Rectangle 55"/>
          <p:cNvSpPr>
            <a:spLocks noChangeArrowheads="1"/>
          </p:cNvSpPr>
          <p:nvPr/>
        </p:nvSpPr>
        <p:spPr bwMode="auto">
          <a:xfrm>
            <a:off x="2" y="1608172"/>
            <a:ext cx="9143999" cy="117513"/>
          </a:xfrm>
          <a:prstGeom prst="rect">
            <a:avLst/>
          </a:prstGeom>
          <a:gradFill rotWithShape="1">
            <a:gsLst>
              <a:gs pos="0">
                <a:srgbClr val="000000">
                  <a:alpha val="0"/>
                </a:srgbClr>
              </a:gs>
              <a:gs pos="100000">
                <a:srgbClr val="000000">
                  <a:alpha val="35001"/>
                </a:srgbClr>
              </a:gs>
            </a:gsLst>
            <a:lin ang="5400000" scaled="1"/>
          </a:gradFill>
          <a:ln w="9525" algn="ctr">
            <a:noFill/>
            <a:miter lim="800000"/>
            <a:headEnd/>
            <a:tailEnd/>
          </a:ln>
          <a:effectLst/>
        </p:spPr>
        <p:txBody>
          <a:bodyPr vert="horz" wrap="none" lIns="54776" tIns="27387" rIns="54776" bIns="27387" numCol="1" anchor="ctr" anchorCtr="0" compatLnSpc="1">
            <a:prstTxWarp prst="textNoShape">
              <a:avLst/>
            </a:prstTxWarp>
          </a:bodyPr>
          <a:lstStyle/>
          <a:p>
            <a:endParaRPr lang="en-US"/>
          </a:p>
        </p:txBody>
      </p:sp>
      <p:graphicFrame>
        <p:nvGraphicFramePr>
          <p:cNvPr id="41" name="Content Placeholder 5"/>
          <p:cNvGraphicFramePr>
            <a:graphicFrameLocks noGrp="1"/>
          </p:cNvGraphicFramePr>
          <p:nvPr>
            <p:ph idx="1"/>
            <p:extLst>
              <p:ext uri="{D42A27DB-BD31-4B8C-83A1-F6EECF244321}">
                <p14:modId xmlns:p14="http://schemas.microsoft.com/office/powerpoint/2010/main" val="2842539798"/>
              </p:ext>
            </p:extLst>
          </p:nvPr>
        </p:nvGraphicFramePr>
        <p:xfrm>
          <a:off x="-28575" y="1402376"/>
          <a:ext cx="9201149" cy="5407857"/>
        </p:xfrm>
        <a:graphic>
          <a:graphicData uri="http://schemas.openxmlformats.org/drawingml/2006/table">
            <a:tbl>
              <a:tblPr firstRow="1" bandRow="1">
                <a:tableStyleId>{5C22544A-7EE6-4342-B048-85BDC9FD1C3A}</a:tableStyleId>
              </a:tblPr>
              <a:tblGrid>
                <a:gridCol w="1895255"/>
                <a:gridCol w="1573800"/>
                <a:gridCol w="1409101"/>
                <a:gridCol w="1409101"/>
                <a:gridCol w="1456946"/>
                <a:gridCol w="1456946"/>
              </a:tblGrid>
              <a:tr h="1048086">
                <a:tc>
                  <a:txBody>
                    <a:bodyPr/>
                    <a:lstStyle/>
                    <a:p>
                      <a:endParaRPr lang="en-US" sz="1050" dirty="0"/>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tcPr>
                </a:tc>
                <a:tc>
                  <a:txBody>
                    <a:bodyPr/>
                    <a:lstStyle/>
                    <a:p>
                      <a:pPr algn="ctr"/>
                      <a:r>
                        <a:rPr lang="en-US" sz="1800" b="1" dirty="0" smtClean="0"/>
                        <a:t>Cisco 300 SB Managed</a:t>
                      </a:r>
                      <a:endParaRPr lang="en-US" sz="18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tcPr>
                </a:tc>
                <a:tc>
                  <a:txBody>
                    <a:bodyPr/>
                    <a:lstStyle/>
                    <a:p>
                      <a:pPr algn="ctr"/>
                      <a:r>
                        <a:rPr lang="en-US" sz="1800" b="1" dirty="0" smtClean="0"/>
                        <a:t>Netgear Managed</a:t>
                      </a:r>
                    </a:p>
                    <a:p>
                      <a:pPr algn="ctr"/>
                      <a:r>
                        <a:rPr lang="en-US" sz="1400" b="1" i="1" dirty="0" err="1" smtClean="0"/>
                        <a:t>FSM</a:t>
                      </a:r>
                      <a:r>
                        <a:rPr lang="en-US" sz="1400" b="1" i="1" dirty="0" smtClean="0"/>
                        <a:t>/</a:t>
                      </a:r>
                      <a:r>
                        <a:rPr lang="en-US" sz="1400" b="1" i="1" dirty="0" err="1" smtClean="0"/>
                        <a:t>GSM</a:t>
                      </a:r>
                      <a:endParaRPr lang="en-US" sz="1400" b="1" i="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tcPr>
                </a:tc>
                <a:tc>
                  <a:txBody>
                    <a:bodyPr/>
                    <a:lstStyle/>
                    <a:p>
                      <a:pPr algn="ctr"/>
                      <a:r>
                        <a:rPr lang="en-US" sz="1800" b="1" dirty="0" smtClean="0"/>
                        <a:t>D-Link Managed</a:t>
                      </a:r>
                    </a:p>
                    <a:p>
                      <a:pPr algn="ctr"/>
                      <a:r>
                        <a:rPr lang="en-US" sz="1400" b="1" i="1" dirty="0" smtClean="0"/>
                        <a:t>DES/</a:t>
                      </a:r>
                      <a:r>
                        <a:rPr lang="en-US" sz="1400" b="1" i="1" dirty="0" err="1" smtClean="0"/>
                        <a:t>DGS</a:t>
                      </a:r>
                      <a:endParaRPr lang="en-US" sz="1400" b="1" i="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tcPr>
                </a:tc>
                <a:tc>
                  <a:txBody>
                    <a:bodyPr/>
                    <a:lstStyle/>
                    <a:p>
                      <a:pPr algn="ctr"/>
                      <a:r>
                        <a:rPr lang="en-US" sz="1800" b="1" dirty="0" smtClean="0"/>
                        <a:t>HP Managed</a:t>
                      </a:r>
                    </a:p>
                    <a:p>
                      <a:pPr algn="ctr"/>
                      <a:r>
                        <a:rPr lang="en-US" sz="1400" b="1" i="1" dirty="0" smtClean="0"/>
                        <a:t>E2810, E2620, E2510, E2520</a:t>
                      </a:r>
                      <a:endParaRPr lang="en-US" sz="1400" b="1" i="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tcPr>
                </a:tc>
                <a:tc>
                  <a:txBody>
                    <a:bodyPr/>
                    <a:lstStyle/>
                    <a:p>
                      <a:pPr algn="ctr"/>
                      <a:r>
                        <a:rPr lang="en-US" sz="2000" b="1" i="1" dirty="0" err="1" smtClean="0"/>
                        <a:t>Adtran</a:t>
                      </a:r>
                      <a:endParaRPr lang="en-US" sz="2000" b="1" i="1" dirty="0" smtClean="0"/>
                    </a:p>
                    <a:p>
                      <a:pPr algn="ctr"/>
                      <a:r>
                        <a:rPr lang="en-US" sz="2000" b="1" i="1" dirty="0" err="1" smtClean="0"/>
                        <a:t>Netvanta</a:t>
                      </a:r>
                      <a:r>
                        <a:rPr lang="en-US" sz="2000" b="1" i="1" baseline="0" dirty="0" smtClean="0"/>
                        <a:t> </a:t>
                      </a:r>
                      <a:r>
                        <a:rPr lang="en-US" sz="1600" b="1" i="1" baseline="0" dirty="0" smtClean="0"/>
                        <a:t>1200 ,1500</a:t>
                      </a:r>
                      <a:endParaRPr lang="en-US" sz="1600" b="1" i="1" dirty="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tcPr>
                </a:tc>
              </a:tr>
              <a:tr h="739740">
                <a:tc>
                  <a:txBody>
                    <a:bodyPr/>
                    <a:lstStyle/>
                    <a:p>
                      <a:pPr algn="l" rtl="0" fontAlgn="ctr"/>
                      <a:r>
                        <a:rPr lang="en-US" sz="1600" b="0" i="0" u="none" strike="noStrike" dirty="0" smtClean="0">
                          <a:solidFill>
                            <a:schemeClr val="bg1"/>
                          </a:solidFill>
                          <a:latin typeface="Arial"/>
                        </a:rPr>
                        <a:t>Advanced</a:t>
                      </a:r>
                      <a:r>
                        <a:rPr lang="en-US" sz="1600" b="0" i="0" u="none" strike="noStrike" baseline="0" dirty="0" smtClean="0">
                          <a:solidFill>
                            <a:schemeClr val="bg1"/>
                          </a:solidFill>
                          <a:latin typeface="Arial"/>
                        </a:rPr>
                        <a:t> Features – IPv6, L3, EEE, </a:t>
                      </a:r>
                      <a:r>
                        <a:rPr lang="en-US" sz="1600" b="0" i="0" u="none" strike="noStrike" baseline="0" dirty="0" err="1" smtClean="0">
                          <a:solidFill>
                            <a:schemeClr val="bg1"/>
                          </a:solidFill>
                          <a:latin typeface="Arial"/>
                        </a:rPr>
                        <a:t>etc</a:t>
                      </a:r>
                      <a:endParaRPr lang="en-US" sz="1600" b="0" i="0" u="none" strike="noStrike" baseline="0" dirty="0" smtClean="0">
                        <a:solidFill>
                          <a:schemeClr val="bg1"/>
                        </a:solidFill>
                        <a:latin typeface="Arial"/>
                      </a:endParaRPr>
                    </a:p>
                  </a:txBody>
                  <a:tcPr marL="182880" marR="4481" marT="4481"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1600" b="0" i="0" u="none" strike="noStrike" dirty="0">
                        <a:solidFill>
                          <a:schemeClr val="bg1"/>
                        </a:solidFill>
                        <a:latin typeface="Arial"/>
                      </a:endParaRPr>
                    </a:p>
                  </a:txBody>
                  <a:tcPr marL="4481" marR="4481" marT="448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c>
                  <a:txBody>
                    <a:bodyPr/>
                    <a:lstStyle/>
                    <a:p>
                      <a:pPr algn="ctr" rtl="0" fontAlgn="ctr"/>
                      <a:endParaRPr lang="en-US" sz="2000" b="0" i="0" u="none" strike="noStrike" dirty="0">
                        <a:solidFill>
                          <a:schemeClr val="bg1"/>
                        </a:solidFill>
                        <a:latin typeface="Arial"/>
                      </a:endParaRPr>
                    </a:p>
                  </a:txBody>
                  <a:tcPr marL="4481" marR="4481" marT="448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c>
                  <a:txBody>
                    <a:bodyPr/>
                    <a:lstStyle/>
                    <a:p>
                      <a:pPr algn="ctr" rtl="0" fontAlgn="ctr"/>
                      <a:endParaRPr lang="en-US" sz="2000" b="0" i="0" u="none" strike="noStrike" dirty="0">
                        <a:solidFill>
                          <a:schemeClr val="bg1"/>
                        </a:solidFill>
                        <a:latin typeface="Arial"/>
                      </a:endParaRPr>
                    </a:p>
                  </a:txBody>
                  <a:tcPr marL="4481" marR="4481" marT="448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c>
                  <a:txBody>
                    <a:bodyPr/>
                    <a:lstStyle/>
                    <a:p>
                      <a:pPr algn="ctr" rtl="0" fontAlgn="ctr"/>
                      <a:endParaRPr lang="en-US" sz="2000" b="0" i="0" u="none" strike="noStrike" dirty="0">
                        <a:solidFill>
                          <a:schemeClr val="bg1"/>
                        </a:solidFill>
                        <a:latin typeface="Arial"/>
                      </a:endParaRPr>
                    </a:p>
                  </a:txBody>
                  <a:tcPr marL="4481" marR="4481" marT="448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c>
                  <a:txBody>
                    <a:bodyPr/>
                    <a:lstStyle/>
                    <a:p>
                      <a:pPr algn="ctr" rtl="0" fontAlgn="ctr"/>
                      <a:endParaRPr lang="en-US" sz="1800" b="0" i="0" u="none" strike="noStrike" dirty="0">
                        <a:solidFill>
                          <a:schemeClr val="bg1"/>
                        </a:solidFill>
                        <a:latin typeface="Arial"/>
                      </a:endParaRPr>
                    </a:p>
                  </a:txBody>
                  <a:tcPr marL="4481" marR="4481" marT="4481"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r>
              <a:tr h="787488">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b="0" i="0" u="none" strike="noStrike" dirty="0" smtClean="0">
                          <a:solidFill>
                            <a:schemeClr val="bg1"/>
                          </a:solidFill>
                          <a:latin typeface="+mn-lt"/>
                        </a:rPr>
                        <a:t>Cisco Unique Value +</a:t>
                      </a:r>
                      <a:r>
                        <a:rPr lang="en-US" sz="1600" b="0" i="0" u="none" strike="noStrike" baseline="0" dirty="0" smtClean="0">
                          <a:solidFill>
                            <a:schemeClr val="bg1"/>
                          </a:solidFill>
                          <a:latin typeface="+mn-lt"/>
                        </a:rPr>
                        <a:t> Price competitiveness</a:t>
                      </a:r>
                      <a:endParaRPr lang="en-US" sz="1600" b="0" i="0" u="none" strike="noStrike" dirty="0" smtClean="0">
                        <a:solidFill>
                          <a:schemeClr val="bg1"/>
                        </a:solidFill>
                        <a:latin typeface="+mn-lt"/>
                      </a:endParaRPr>
                    </a:p>
                  </a:txBody>
                  <a:tcPr marL="182880" marR="4481" marT="4481"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0" i="0" u="none" strike="noStrike" dirty="0" smtClean="0">
                          <a:solidFill>
                            <a:schemeClr val="tx1"/>
                          </a:solidFill>
                          <a:latin typeface="+mn-lt"/>
                        </a:rPr>
                        <a:t>CDP,</a:t>
                      </a:r>
                      <a:r>
                        <a:rPr lang="en-US" sz="1800" b="0" i="0" u="none" strike="noStrike" baseline="0" dirty="0" smtClean="0">
                          <a:solidFill>
                            <a:schemeClr val="tx1"/>
                          </a:solidFill>
                          <a:latin typeface="+mn-lt"/>
                        </a:rPr>
                        <a:t> OnPlus, Smartports</a:t>
                      </a:r>
                      <a:endParaRPr lang="en-US" sz="1800" b="0" i="0" u="none" strike="noStrike" dirty="0" smtClean="0">
                        <a:solidFill>
                          <a:schemeClr val="tx1"/>
                        </a:solidFill>
                        <a:latin typeface="+mn-lt"/>
                      </a:endParaRPr>
                    </a:p>
                  </a:txBody>
                  <a:tcPr marL="4481" marR="4481" marT="448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c>
                  <a:txBody>
                    <a:bodyPr/>
                    <a:lstStyle/>
                    <a:p>
                      <a:pPr algn="ctr" rtl="0" fontAlgn="ctr"/>
                      <a:endParaRPr lang="en-US" sz="2000" b="0" i="0" u="none" strike="noStrike" dirty="0">
                        <a:solidFill>
                          <a:schemeClr val="bg1"/>
                        </a:solidFill>
                        <a:latin typeface="Arial"/>
                      </a:endParaRPr>
                    </a:p>
                  </a:txBody>
                  <a:tcPr marL="4481" marR="4481" marT="448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c>
                  <a:txBody>
                    <a:bodyPr/>
                    <a:lstStyle/>
                    <a:p>
                      <a:pPr algn="ctr" rtl="0" fontAlgn="ctr"/>
                      <a:endParaRPr lang="en-US" sz="2000" b="0" i="0" u="none" strike="noStrike" dirty="0">
                        <a:solidFill>
                          <a:schemeClr val="bg1"/>
                        </a:solidFill>
                        <a:latin typeface="Arial"/>
                      </a:endParaRPr>
                    </a:p>
                  </a:txBody>
                  <a:tcPr marL="4481" marR="4481" marT="448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c>
                  <a:txBody>
                    <a:bodyPr/>
                    <a:lstStyle/>
                    <a:p>
                      <a:pPr algn="ctr" rtl="0" fontAlgn="ctr"/>
                      <a:endParaRPr lang="en-US" sz="2000" b="0" i="0" u="none" strike="noStrike" dirty="0">
                        <a:solidFill>
                          <a:schemeClr val="bg1"/>
                        </a:solidFill>
                        <a:latin typeface="Arial"/>
                      </a:endParaRPr>
                    </a:p>
                  </a:txBody>
                  <a:tcPr marL="4481" marR="4481" marT="448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c>
                  <a:txBody>
                    <a:bodyPr/>
                    <a:lstStyle/>
                    <a:p>
                      <a:pPr algn="ctr" rtl="0" fontAlgn="ctr"/>
                      <a:endParaRPr lang="en-US" sz="1800" b="0" i="0" u="none" strike="noStrike" dirty="0">
                        <a:solidFill>
                          <a:schemeClr val="bg1"/>
                        </a:solidFill>
                        <a:latin typeface="Arial"/>
                      </a:endParaRPr>
                    </a:p>
                  </a:txBody>
                  <a:tcPr marL="4481" marR="4481" marT="4481"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r>
              <a:tr h="1025577">
                <a:tc>
                  <a:txBody>
                    <a:bodyPr/>
                    <a:lstStyle/>
                    <a:p>
                      <a:pPr algn="l" rtl="0" fontAlgn="ctr"/>
                      <a:r>
                        <a:rPr lang="en-US" sz="1600" b="0" i="0" u="none" strike="noStrike" dirty="0" smtClean="0">
                          <a:solidFill>
                            <a:schemeClr val="bg1"/>
                          </a:solidFill>
                          <a:latin typeface="Arial"/>
                        </a:rPr>
                        <a:t>Programs:</a:t>
                      </a:r>
                      <a:r>
                        <a:rPr lang="en-US" sz="1600" b="0" i="0" u="none" strike="noStrike" baseline="0" dirty="0" smtClean="0">
                          <a:solidFill>
                            <a:schemeClr val="bg1"/>
                          </a:solidFill>
                          <a:latin typeface="Arial"/>
                        </a:rPr>
                        <a:t> </a:t>
                      </a:r>
                      <a:r>
                        <a:rPr lang="en-US" sz="1600" b="0" i="0" u="none" strike="noStrike" baseline="0" dirty="0" err="1" smtClean="0">
                          <a:solidFill>
                            <a:schemeClr val="bg1"/>
                          </a:solidFill>
                          <a:latin typeface="Arial"/>
                        </a:rPr>
                        <a:t>Fasttrack</a:t>
                      </a:r>
                      <a:r>
                        <a:rPr lang="en-US" sz="1600" b="0" i="0" u="none" strike="noStrike" baseline="0" dirty="0" smtClean="0">
                          <a:solidFill>
                            <a:schemeClr val="bg1"/>
                          </a:solidFill>
                          <a:latin typeface="Arial"/>
                        </a:rPr>
                        <a:t>, PDF, etc</a:t>
                      </a:r>
                      <a:endParaRPr lang="en-US" sz="1600" b="0" i="0" u="none" strike="noStrike" dirty="0">
                        <a:solidFill>
                          <a:schemeClr val="bg1"/>
                        </a:solidFill>
                        <a:latin typeface="Arial"/>
                      </a:endParaRPr>
                    </a:p>
                  </a:txBody>
                  <a:tcPr marL="182880" marR="4481" marT="4481"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1800" b="0" i="0" u="none" strike="noStrike" dirty="0">
                        <a:solidFill>
                          <a:schemeClr val="bg1"/>
                        </a:solidFill>
                        <a:latin typeface="Arial"/>
                      </a:endParaRPr>
                    </a:p>
                  </a:txBody>
                  <a:tcPr marL="4481" marR="4481" marT="448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c>
                  <a:txBody>
                    <a:bodyPr/>
                    <a:lstStyle/>
                    <a:p>
                      <a:pPr algn="ctr" rtl="0" fontAlgn="ctr"/>
                      <a:endParaRPr lang="en-US" sz="2000" b="0" i="0" u="none" strike="noStrike" dirty="0">
                        <a:solidFill>
                          <a:schemeClr val="bg1"/>
                        </a:solidFill>
                        <a:latin typeface="Arial"/>
                      </a:endParaRPr>
                    </a:p>
                  </a:txBody>
                  <a:tcPr marL="4481" marR="4481" marT="448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c>
                  <a:txBody>
                    <a:bodyPr/>
                    <a:lstStyle/>
                    <a:p>
                      <a:pPr algn="ctr" rtl="0" fontAlgn="ctr"/>
                      <a:endParaRPr lang="en-US" sz="2000" b="0" i="0" u="none" strike="noStrike" dirty="0">
                        <a:solidFill>
                          <a:schemeClr val="bg1"/>
                        </a:solidFill>
                        <a:latin typeface="Arial"/>
                      </a:endParaRPr>
                    </a:p>
                  </a:txBody>
                  <a:tcPr marL="4481" marR="4481" marT="448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c>
                  <a:txBody>
                    <a:bodyPr/>
                    <a:lstStyle/>
                    <a:p>
                      <a:pPr algn="ctr" rtl="0" fontAlgn="ctr"/>
                      <a:endParaRPr lang="en-US" sz="2000" b="0" i="0" u="none" strike="noStrike" dirty="0">
                        <a:solidFill>
                          <a:schemeClr val="bg1"/>
                        </a:solidFill>
                        <a:latin typeface="Arial"/>
                      </a:endParaRPr>
                    </a:p>
                  </a:txBody>
                  <a:tcPr marL="4481" marR="4481" marT="448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c>
                  <a:txBody>
                    <a:bodyPr/>
                    <a:lstStyle/>
                    <a:p>
                      <a:pPr algn="ctr" rtl="0" fontAlgn="ctr"/>
                      <a:endParaRPr lang="en-US" sz="1800" b="0" i="0" u="none" strike="noStrike" dirty="0">
                        <a:solidFill>
                          <a:schemeClr val="bg1"/>
                        </a:solidFill>
                        <a:latin typeface="Arial"/>
                      </a:endParaRPr>
                    </a:p>
                  </a:txBody>
                  <a:tcPr marL="4481" marR="4481" marT="4481"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r>
              <a:tr h="559669">
                <a:tc>
                  <a:txBody>
                    <a:bodyPr/>
                    <a:lstStyle/>
                    <a:p>
                      <a:pPr algn="l" rtl="0" fontAlgn="ctr"/>
                      <a:r>
                        <a:rPr lang="en-US" sz="1600" b="0" i="0" u="none" strike="noStrike" dirty="0" smtClean="0">
                          <a:solidFill>
                            <a:schemeClr val="bg1"/>
                          </a:solidFill>
                          <a:latin typeface="Arial"/>
                        </a:rPr>
                        <a:t>Warranty + Support</a:t>
                      </a:r>
                      <a:endParaRPr lang="en-US" sz="1600" b="0" i="0" u="none" strike="noStrike" dirty="0">
                        <a:solidFill>
                          <a:schemeClr val="bg1"/>
                        </a:solidFill>
                        <a:latin typeface="Arial"/>
                      </a:endParaRPr>
                    </a:p>
                  </a:txBody>
                  <a:tcPr marL="182880" marR="4481" marT="4481"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600" b="0" i="0" u="none" strike="noStrike" dirty="0">
                        <a:solidFill>
                          <a:schemeClr val="bg1"/>
                        </a:solidFill>
                        <a:latin typeface="Arial"/>
                      </a:endParaRPr>
                    </a:p>
                  </a:txBody>
                  <a:tcPr marL="4481" marR="4481" marT="448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c>
                  <a:txBody>
                    <a:bodyPr/>
                    <a:lstStyle/>
                    <a:p>
                      <a:pPr algn="ctr"/>
                      <a:endParaRPr lang="en-US" sz="20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c>
                  <a:txBody>
                    <a:bodyPr/>
                    <a:lstStyle/>
                    <a:p>
                      <a:pPr algn="ctr"/>
                      <a:endParaRPr lang="en-US" sz="20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c>
                  <a:txBody>
                    <a:bodyPr/>
                    <a:lstStyle/>
                    <a:p>
                      <a:pPr algn="ctr"/>
                      <a:endParaRPr lang="en-US" sz="20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c>
                  <a:txBody>
                    <a:bodyPr/>
                    <a:lstStyle/>
                    <a:p>
                      <a:pPr algn="ctr"/>
                      <a:endParaRPr lang="en-US" sz="18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r>
              <a:tr h="1228583">
                <a:tc>
                  <a:txBody>
                    <a:bodyPr/>
                    <a:lstStyle/>
                    <a:p>
                      <a:pPr algn="l" rtl="0" fontAlgn="ctr"/>
                      <a:r>
                        <a:rPr lang="en-US" sz="1600" b="0" i="0" u="none" strike="noStrike" dirty="0" smtClean="0">
                          <a:solidFill>
                            <a:schemeClr val="bg1"/>
                          </a:solidFill>
                          <a:latin typeface="Arial"/>
                        </a:rPr>
                        <a:t>Multiple Mgmt:</a:t>
                      </a:r>
                    </a:p>
                    <a:p>
                      <a:pPr algn="l" rtl="0" fontAlgn="ctr"/>
                      <a:r>
                        <a:rPr lang="en-US" sz="1200" b="0" i="0" u="none" strike="noStrike" dirty="0" err="1" smtClean="0">
                          <a:solidFill>
                            <a:schemeClr val="bg1"/>
                          </a:solidFill>
                          <a:latin typeface="Arial"/>
                        </a:rPr>
                        <a:t>LLDP</a:t>
                      </a:r>
                      <a:r>
                        <a:rPr lang="en-US" sz="1200" b="0" i="0" u="none" strike="noStrike" dirty="0" smtClean="0">
                          <a:solidFill>
                            <a:schemeClr val="bg1"/>
                          </a:solidFill>
                          <a:latin typeface="Arial"/>
                        </a:rPr>
                        <a:t>/CDP/Bonjour</a:t>
                      </a:r>
                    </a:p>
                    <a:p>
                      <a:pPr algn="l" rtl="0" fontAlgn="ctr"/>
                      <a:r>
                        <a:rPr lang="en-US" sz="1200" b="0" i="0" u="none" strike="noStrike" dirty="0" smtClean="0">
                          <a:solidFill>
                            <a:schemeClr val="bg1"/>
                          </a:solidFill>
                          <a:latin typeface="Arial"/>
                        </a:rPr>
                        <a:t>CLI/Menu CLI</a:t>
                      </a:r>
                    </a:p>
                    <a:p>
                      <a:pPr algn="l" rtl="0" fontAlgn="ctr"/>
                      <a:r>
                        <a:rPr lang="en-US" sz="1200" b="0" i="0" u="none" strike="noStrike" dirty="0" smtClean="0">
                          <a:solidFill>
                            <a:schemeClr val="bg1"/>
                          </a:solidFill>
                          <a:latin typeface="Arial"/>
                        </a:rPr>
                        <a:t>SNMP Management</a:t>
                      </a:r>
                    </a:p>
                    <a:p>
                      <a:pPr algn="l" rtl="0" fontAlgn="ctr"/>
                      <a:r>
                        <a:rPr lang="en-US" sz="1200" b="0" i="0" u="none" strike="noStrike" dirty="0" err="1" smtClean="0">
                          <a:solidFill>
                            <a:schemeClr val="bg1"/>
                          </a:solidFill>
                          <a:latin typeface="Arial"/>
                        </a:rPr>
                        <a:t>CCA</a:t>
                      </a:r>
                      <a:r>
                        <a:rPr lang="en-US" sz="1200" b="0" i="0" u="none" strike="noStrike" baseline="0" dirty="0" smtClean="0">
                          <a:solidFill>
                            <a:schemeClr val="bg1"/>
                          </a:solidFill>
                          <a:latin typeface="Arial"/>
                        </a:rPr>
                        <a:t> – System Mgmt</a:t>
                      </a:r>
                    </a:p>
                    <a:p>
                      <a:pPr algn="l" rtl="0" fontAlgn="ctr"/>
                      <a:r>
                        <a:rPr lang="en-US" sz="1200" b="0" i="0" u="none" strike="noStrike" baseline="0" dirty="0" err="1" smtClean="0">
                          <a:solidFill>
                            <a:schemeClr val="bg1"/>
                          </a:solidFill>
                          <a:latin typeface="Arial"/>
                        </a:rPr>
                        <a:t>FindIT</a:t>
                      </a:r>
                      <a:endParaRPr lang="en-US" sz="1400" b="0" i="0" u="none" strike="noStrike" dirty="0">
                        <a:solidFill>
                          <a:schemeClr val="bg1"/>
                        </a:solidFill>
                        <a:latin typeface="Arial"/>
                      </a:endParaRPr>
                    </a:p>
                  </a:txBody>
                  <a:tcPr marL="182880" marR="4481" marT="4481"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endParaRPr lang="en-US" sz="1600" b="0" i="0" u="none" strike="noStrike" dirty="0">
                        <a:solidFill>
                          <a:schemeClr val="bg1"/>
                        </a:solidFill>
                        <a:latin typeface="Arial"/>
                      </a:endParaRPr>
                    </a:p>
                  </a:txBody>
                  <a:tcPr marL="4481" marR="4481" marT="448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c>
                  <a:txBody>
                    <a:bodyPr/>
                    <a:lstStyle/>
                    <a:p>
                      <a:pPr algn="ctr"/>
                      <a:endParaRPr lang="en-US" sz="20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c>
                  <a:txBody>
                    <a:bodyPr/>
                    <a:lstStyle/>
                    <a:p>
                      <a:pPr algn="ctr"/>
                      <a:endParaRPr lang="en-US" sz="20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c>
                  <a:txBody>
                    <a:bodyPr/>
                    <a:lstStyle/>
                    <a:p>
                      <a:pPr algn="ctr"/>
                      <a:endParaRPr lang="en-US" sz="20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c>
                  <a:txBody>
                    <a:bodyPr/>
                    <a:lstStyle/>
                    <a:p>
                      <a:pPr algn="ctr"/>
                      <a:endParaRPr lang="en-US" sz="18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r>
            </a:tbl>
          </a:graphicData>
        </a:graphic>
      </p:graphicFrame>
      <p:sp>
        <p:nvSpPr>
          <p:cNvPr id="13" name="5-Point Star 12"/>
          <p:cNvSpPr/>
          <p:nvPr/>
        </p:nvSpPr>
        <p:spPr bwMode="auto">
          <a:xfrm>
            <a:off x="3943350" y="2733675"/>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 name="5-Point Star 13"/>
          <p:cNvSpPr/>
          <p:nvPr/>
        </p:nvSpPr>
        <p:spPr bwMode="auto">
          <a:xfrm>
            <a:off x="2200275" y="2733675"/>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5" name="5-Point Star 14"/>
          <p:cNvSpPr/>
          <p:nvPr/>
        </p:nvSpPr>
        <p:spPr bwMode="auto">
          <a:xfrm>
            <a:off x="2505075" y="2733675"/>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 name="5-Point Star 15"/>
          <p:cNvSpPr/>
          <p:nvPr/>
        </p:nvSpPr>
        <p:spPr bwMode="auto">
          <a:xfrm>
            <a:off x="2809875" y="2733675"/>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 name="5-Point Star 16"/>
          <p:cNvSpPr/>
          <p:nvPr/>
        </p:nvSpPr>
        <p:spPr bwMode="auto">
          <a:xfrm>
            <a:off x="5353050" y="2733675"/>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 name="5-Point Star 17"/>
          <p:cNvSpPr/>
          <p:nvPr/>
        </p:nvSpPr>
        <p:spPr bwMode="auto">
          <a:xfrm>
            <a:off x="6829425" y="2733675"/>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 name="5-Point Star 18"/>
          <p:cNvSpPr/>
          <p:nvPr/>
        </p:nvSpPr>
        <p:spPr bwMode="auto">
          <a:xfrm>
            <a:off x="2200275" y="4397430"/>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 name="5-Point Star 19"/>
          <p:cNvSpPr/>
          <p:nvPr/>
        </p:nvSpPr>
        <p:spPr bwMode="auto">
          <a:xfrm>
            <a:off x="2505075" y="4397430"/>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 name="5-Point Star 20"/>
          <p:cNvSpPr/>
          <p:nvPr/>
        </p:nvSpPr>
        <p:spPr bwMode="auto">
          <a:xfrm>
            <a:off x="2809875" y="4397430"/>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 name="5-Point Star 21"/>
          <p:cNvSpPr/>
          <p:nvPr/>
        </p:nvSpPr>
        <p:spPr bwMode="auto">
          <a:xfrm>
            <a:off x="2200275" y="5179749"/>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 name="5-Point Star 22"/>
          <p:cNvSpPr/>
          <p:nvPr/>
        </p:nvSpPr>
        <p:spPr bwMode="auto">
          <a:xfrm>
            <a:off x="2505075" y="5179749"/>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 name="5-Point Star 23"/>
          <p:cNvSpPr/>
          <p:nvPr/>
        </p:nvSpPr>
        <p:spPr bwMode="auto">
          <a:xfrm>
            <a:off x="2809875" y="5179749"/>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 name="5-Point Star 24"/>
          <p:cNvSpPr/>
          <p:nvPr/>
        </p:nvSpPr>
        <p:spPr bwMode="auto">
          <a:xfrm>
            <a:off x="6753225" y="5179749"/>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 name="5-Point Star 25"/>
          <p:cNvSpPr/>
          <p:nvPr/>
        </p:nvSpPr>
        <p:spPr bwMode="auto">
          <a:xfrm>
            <a:off x="7058025" y="5179749"/>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 name="5-Point Star 27"/>
          <p:cNvSpPr/>
          <p:nvPr/>
        </p:nvSpPr>
        <p:spPr bwMode="auto">
          <a:xfrm>
            <a:off x="5353050" y="5179749"/>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 name="5-Point Star 28"/>
          <p:cNvSpPr/>
          <p:nvPr/>
        </p:nvSpPr>
        <p:spPr bwMode="auto">
          <a:xfrm>
            <a:off x="4019550" y="5179749"/>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 name="Cross 29"/>
          <p:cNvSpPr/>
          <p:nvPr/>
        </p:nvSpPr>
        <p:spPr bwMode="auto">
          <a:xfrm rot="18923983">
            <a:off x="3972310" y="3524635"/>
            <a:ext cx="228600" cy="228600"/>
          </a:xfrm>
          <a:prstGeom prst="plus">
            <a:avLst>
              <a:gd name="adj" fmla="val 38604"/>
            </a:avLst>
          </a:prstGeom>
          <a:solidFill>
            <a:srgbClr val="FF0000"/>
          </a:solidFill>
          <a:ln w="9525" cap="flat" cmpd="sng" algn="ctr">
            <a:solidFill>
              <a:srgbClr val="FF0000"/>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1" name="Cross 30"/>
          <p:cNvSpPr/>
          <p:nvPr/>
        </p:nvSpPr>
        <p:spPr bwMode="auto">
          <a:xfrm rot="18923983">
            <a:off x="5400390" y="3543016"/>
            <a:ext cx="228600" cy="228600"/>
          </a:xfrm>
          <a:prstGeom prst="plus">
            <a:avLst>
              <a:gd name="adj" fmla="val 38604"/>
            </a:avLst>
          </a:prstGeom>
          <a:solidFill>
            <a:srgbClr val="FF0000"/>
          </a:solidFill>
          <a:ln w="9525" cap="flat" cmpd="sng" algn="ctr">
            <a:solidFill>
              <a:srgbClr val="FF0000"/>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7" name="Cross 36"/>
          <p:cNvSpPr/>
          <p:nvPr/>
        </p:nvSpPr>
        <p:spPr bwMode="auto">
          <a:xfrm rot="18923983">
            <a:off x="6876766" y="3543016"/>
            <a:ext cx="228600" cy="228600"/>
          </a:xfrm>
          <a:prstGeom prst="plus">
            <a:avLst>
              <a:gd name="adj" fmla="val 38604"/>
            </a:avLst>
          </a:prstGeom>
          <a:solidFill>
            <a:srgbClr val="FF0000"/>
          </a:solidFill>
          <a:ln w="9525" cap="flat" cmpd="sng" algn="ctr">
            <a:solidFill>
              <a:srgbClr val="FF0000"/>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0" name="Cross 39"/>
          <p:cNvSpPr/>
          <p:nvPr/>
        </p:nvSpPr>
        <p:spPr bwMode="auto">
          <a:xfrm rot="18923983">
            <a:off x="3990691" y="4368570"/>
            <a:ext cx="228600" cy="228600"/>
          </a:xfrm>
          <a:prstGeom prst="plus">
            <a:avLst>
              <a:gd name="adj" fmla="val 38604"/>
            </a:avLst>
          </a:prstGeom>
          <a:solidFill>
            <a:srgbClr val="FF0000"/>
          </a:solidFill>
          <a:ln w="9525" cap="flat" cmpd="sng" algn="ctr">
            <a:solidFill>
              <a:srgbClr val="FF0000"/>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2" name="Cross 41"/>
          <p:cNvSpPr/>
          <p:nvPr/>
        </p:nvSpPr>
        <p:spPr bwMode="auto">
          <a:xfrm rot="18923983">
            <a:off x="5418771" y="4386951"/>
            <a:ext cx="228600" cy="228600"/>
          </a:xfrm>
          <a:prstGeom prst="plus">
            <a:avLst>
              <a:gd name="adj" fmla="val 38604"/>
            </a:avLst>
          </a:prstGeom>
          <a:solidFill>
            <a:srgbClr val="FF0000"/>
          </a:solidFill>
          <a:ln w="9525" cap="flat" cmpd="sng" algn="ctr">
            <a:solidFill>
              <a:srgbClr val="FF0000"/>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3" name="Cross 42"/>
          <p:cNvSpPr/>
          <p:nvPr/>
        </p:nvSpPr>
        <p:spPr bwMode="auto">
          <a:xfrm rot="18923983">
            <a:off x="6895147" y="4386951"/>
            <a:ext cx="228600" cy="228600"/>
          </a:xfrm>
          <a:prstGeom prst="plus">
            <a:avLst>
              <a:gd name="adj" fmla="val 38604"/>
            </a:avLst>
          </a:prstGeom>
          <a:solidFill>
            <a:srgbClr val="FF0000"/>
          </a:solidFill>
          <a:ln w="9525" cap="flat" cmpd="sng" algn="ctr">
            <a:solidFill>
              <a:srgbClr val="FF0000"/>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4" name="5-Point Star 43"/>
          <p:cNvSpPr/>
          <p:nvPr/>
        </p:nvSpPr>
        <p:spPr bwMode="auto">
          <a:xfrm>
            <a:off x="8296275" y="2724150"/>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5" name="5-Point Star 44"/>
          <p:cNvSpPr/>
          <p:nvPr/>
        </p:nvSpPr>
        <p:spPr bwMode="auto">
          <a:xfrm>
            <a:off x="8220075" y="5170224"/>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6" name="5-Point Star 45"/>
          <p:cNvSpPr/>
          <p:nvPr/>
        </p:nvSpPr>
        <p:spPr bwMode="auto">
          <a:xfrm>
            <a:off x="8524875" y="5170224"/>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7" name="Cross 46"/>
          <p:cNvSpPr/>
          <p:nvPr/>
        </p:nvSpPr>
        <p:spPr bwMode="auto">
          <a:xfrm rot="18923983">
            <a:off x="8343616" y="3533491"/>
            <a:ext cx="228600" cy="228600"/>
          </a:xfrm>
          <a:prstGeom prst="plus">
            <a:avLst>
              <a:gd name="adj" fmla="val 38604"/>
            </a:avLst>
          </a:prstGeom>
          <a:solidFill>
            <a:srgbClr val="FF0000"/>
          </a:solidFill>
          <a:ln w="9525" cap="flat" cmpd="sng" algn="ctr">
            <a:solidFill>
              <a:srgbClr val="FF0000"/>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8" name="Cross 47"/>
          <p:cNvSpPr/>
          <p:nvPr/>
        </p:nvSpPr>
        <p:spPr bwMode="auto">
          <a:xfrm rot="18923983">
            <a:off x="8361997" y="4377426"/>
            <a:ext cx="228600" cy="228600"/>
          </a:xfrm>
          <a:prstGeom prst="plus">
            <a:avLst>
              <a:gd name="adj" fmla="val 38604"/>
            </a:avLst>
          </a:prstGeom>
          <a:solidFill>
            <a:srgbClr val="FF0000"/>
          </a:solidFill>
          <a:ln w="9525" cap="flat" cmpd="sng" algn="ctr">
            <a:solidFill>
              <a:srgbClr val="FF0000"/>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9" name="5-Point Star 48"/>
          <p:cNvSpPr/>
          <p:nvPr/>
        </p:nvSpPr>
        <p:spPr bwMode="auto">
          <a:xfrm>
            <a:off x="2200275" y="5179749"/>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0" name="5-Point Star 49"/>
          <p:cNvSpPr/>
          <p:nvPr/>
        </p:nvSpPr>
        <p:spPr bwMode="auto">
          <a:xfrm>
            <a:off x="2505075" y="5179749"/>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1" name="5-Point Star 50"/>
          <p:cNvSpPr/>
          <p:nvPr/>
        </p:nvSpPr>
        <p:spPr bwMode="auto">
          <a:xfrm>
            <a:off x="2809875" y="5179749"/>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2" name="5-Point Star 51"/>
          <p:cNvSpPr/>
          <p:nvPr/>
        </p:nvSpPr>
        <p:spPr bwMode="auto">
          <a:xfrm>
            <a:off x="6753225" y="5179749"/>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3" name="5-Point Star 52"/>
          <p:cNvSpPr/>
          <p:nvPr/>
        </p:nvSpPr>
        <p:spPr bwMode="auto">
          <a:xfrm>
            <a:off x="7058025" y="5179749"/>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4" name="5-Point Star 53"/>
          <p:cNvSpPr/>
          <p:nvPr/>
        </p:nvSpPr>
        <p:spPr bwMode="auto">
          <a:xfrm>
            <a:off x="5353050" y="5179749"/>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5" name="5-Point Star 54"/>
          <p:cNvSpPr/>
          <p:nvPr/>
        </p:nvSpPr>
        <p:spPr bwMode="auto">
          <a:xfrm>
            <a:off x="4019550" y="5179749"/>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6" name="5-Point Star 55"/>
          <p:cNvSpPr/>
          <p:nvPr/>
        </p:nvSpPr>
        <p:spPr bwMode="auto">
          <a:xfrm>
            <a:off x="8220075" y="5170224"/>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7" name="5-Point Star 56"/>
          <p:cNvSpPr/>
          <p:nvPr/>
        </p:nvSpPr>
        <p:spPr bwMode="auto">
          <a:xfrm>
            <a:off x="8524875" y="5170224"/>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8" name="5-Point Star 57"/>
          <p:cNvSpPr/>
          <p:nvPr/>
        </p:nvSpPr>
        <p:spPr bwMode="auto">
          <a:xfrm>
            <a:off x="2200275" y="5989374"/>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9" name="5-Point Star 58"/>
          <p:cNvSpPr/>
          <p:nvPr/>
        </p:nvSpPr>
        <p:spPr bwMode="auto">
          <a:xfrm>
            <a:off x="2505075" y="5989374"/>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0" name="5-Point Star 59"/>
          <p:cNvSpPr/>
          <p:nvPr/>
        </p:nvSpPr>
        <p:spPr bwMode="auto">
          <a:xfrm>
            <a:off x="2809875" y="5989374"/>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1" name="5-Point Star 60"/>
          <p:cNvSpPr/>
          <p:nvPr/>
        </p:nvSpPr>
        <p:spPr bwMode="auto">
          <a:xfrm>
            <a:off x="6753225" y="5989374"/>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2" name="5-Point Star 61"/>
          <p:cNvSpPr/>
          <p:nvPr/>
        </p:nvSpPr>
        <p:spPr bwMode="auto">
          <a:xfrm>
            <a:off x="7058025" y="5989374"/>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3" name="5-Point Star 62"/>
          <p:cNvSpPr/>
          <p:nvPr/>
        </p:nvSpPr>
        <p:spPr bwMode="auto">
          <a:xfrm>
            <a:off x="5248275" y="5989374"/>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5" name="5-Point Star 64"/>
          <p:cNvSpPr/>
          <p:nvPr/>
        </p:nvSpPr>
        <p:spPr bwMode="auto">
          <a:xfrm>
            <a:off x="8220075" y="5979849"/>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6" name="5-Point Star 65"/>
          <p:cNvSpPr/>
          <p:nvPr/>
        </p:nvSpPr>
        <p:spPr bwMode="auto">
          <a:xfrm>
            <a:off x="8524875" y="5979849"/>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7" name="5-Point Star 66"/>
          <p:cNvSpPr/>
          <p:nvPr/>
        </p:nvSpPr>
        <p:spPr bwMode="auto">
          <a:xfrm>
            <a:off x="5543550" y="5989374"/>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8" name="5-Point Star 67"/>
          <p:cNvSpPr/>
          <p:nvPr/>
        </p:nvSpPr>
        <p:spPr bwMode="auto">
          <a:xfrm>
            <a:off x="3867150" y="5989374"/>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9" name="5-Point Star 68"/>
          <p:cNvSpPr/>
          <p:nvPr/>
        </p:nvSpPr>
        <p:spPr bwMode="auto">
          <a:xfrm>
            <a:off x="4162425" y="5989374"/>
            <a:ext cx="228600" cy="228600"/>
          </a:xfrm>
          <a:prstGeom prst="star5">
            <a:avLst/>
          </a:prstGeom>
          <a:solidFill>
            <a:schemeClr val="accent1"/>
          </a:solidFill>
          <a:ln w="9525" cap="flat" cmpd="sng" algn="ctr">
            <a:solidFill>
              <a:schemeClr val="tx2"/>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02" y="274553"/>
            <a:ext cx="8588861" cy="610061"/>
          </a:xfrm>
        </p:spPr>
        <p:txBody>
          <a:bodyPr/>
          <a:lstStyle/>
          <a:p>
            <a:pPr fontAlgn="auto">
              <a:spcAft>
                <a:spcPts val="0"/>
              </a:spcAft>
              <a:defRPr/>
            </a:pPr>
            <a:r>
              <a:rPr dirty="0" smtClean="0"/>
              <a:t>Market validations</a:t>
            </a:r>
            <a:r>
              <a:rPr lang="en-US" dirty="0" smtClean="0"/>
              <a:t> for 300 Series switches </a:t>
            </a:r>
            <a:endParaRPr dirty="0"/>
          </a:p>
        </p:txBody>
      </p:sp>
      <p:sp>
        <p:nvSpPr>
          <p:cNvPr id="35843" name="Text Placeholder 2"/>
          <p:cNvSpPr>
            <a:spLocks noGrp="1"/>
          </p:cNvSpPr>
          <p:nvPr>
            <p:ph type="body" sz="quarter" idx="10"/>
          </p:nvPr>
        </p:nvSpPr>
        <p:spPr>
          <a:xfrm>
            <a:off x="239713" y="941546"/>
            <a:ext cx="8578850" cy="4965700"/>
          </a:xfrm>
        </p:spPr>
        <p:txBody>
          <a:bodyPr>
            <a:noAutofit/>
          </a:bodyPr>
          <a:lstStyle/>
          <a:p>
            <a:pPr eaLnBrk="1" hangingPunct="1">
              <a:lnSpc>
                <a:spcPct val="120000"/>
              </a:lnSpc>
              <a:spcBef>
                <a:spcPts val="875"/>
              </a:spcBef>
            </a:pPr>
            <a:r>
              <a:rPr sz="1600" dirty="0">
                <a:solidFill>
                  <a:srgbClr val="0071A0"/>
                </a:solidFill>
                <a:latin typeface="Arial" charset="0"/>
                <a:ea typeface="ＭＳ Ｐゴシック" charset="0"/>
              </a:rPr>
              <a:t>"The Cisco Small Business SG300-28P switch is declared the leader in the Computer Shopper independent test on a range of network switches from multiple vendors.“ – </a:t>
            </a:r>
            <a:r>
              <a:rPr sz="1600" dirty="0">
                <a:solidFill>
                  <a:srgbClr val="140000"/>
                </a:solidFill>
                <a:latin typeface="Arial" charset="0"/>
                <a:ea typeface="ＭＳ Ｐゴシック" charset="0"/>
              </a:rPr>
              <a:t>Computer Shopper</a:t>
            </a:r>
          </a:p>
          <a:p>
            <a:pPr eaLnBrk="1" hangingPunct="1">
              <a:lnSpc>
                <a:spcPct val="120000"/>
              </a:lnSpc>
              <a:spcBef>
                <a:spcPts val="875"/>
              </a:spcBef>
            </a:pPr>
            <a:r>
              <a:rPr sz="1600" dirty="0">
                <a:solidFill>
                  <a:srgbClr val="0071A0"/>
                </a:solidFill>
                <a:latin typeface="Arial" charset="0"/>
                <a:ea typeface="ＭＳ Ｐゴシック" charset="0"/>
              </a:rPr>
              <a:t>"For the small office or department, the CRN Test Center recommends Cisco every time.“ </a:t>
            </a:r>
            <a:r>
              <a:rPr sz="1600" dirty="0" smtClean="0">
                <a:solidFill>
                  <a:srgbClr val="140000"/>
                </a:solidFill>
                <a:latin typeface="Arial" charset="0"/>
                <a:ea typeface="ＭＳ Ｐゴシック" charset="0"/>
              </a:rPr>
              <a:t>CRN</a:t>
            </a:r>
            <a:endParaRPr lang="en-US" sz="1600" dirty="0" smtClean="0">
              <a:solidFill>
                <a:srgbClr val="140000"/>
              </a:solidFill>
              <a:latin typeface="Arial" charset="0"/>
              <a:ea typeface="ＭＳ Ｐゴシック" charset="0"/>
            </a:endParaRPr>
          </a:p>
          <a:p>
            <a:pPr eaLnBrk="1" hangingPunct="1">
              <a:lnSpc>
                <a:spcPct val="120000"/>
              </a:lnSpc>
              <a:spcBef>
                <a:spcPts val="875"/>
              </a:spcBef>
            </a:pPr>
            <a:r>
              <a:rPr sz="1600" dirty="0" smtClean="0">
                <a:solidFill>
                  <a:srgbClr val="140000"/>
                </a:solidFill>
                <a:latin typeface="Arial" charset="0"/>
                <a:ea typeface="ＭＳ Ｐゴシック" charset="0"/>
              </a:rPr>
              <a:t> </a:t>
            </a:r>
            <a:r>
              <a:rPr lang="en-US" sz="1600" dirty="0" smtClean="0">
                <a:solidFill>
                  <a:srgbClr val="0071A0"/>
                </a:solidFill>
                <a:latin typeface="Arial" charset="0"/>
                <a:ea typeface="ＭＳ Ｐゴシック" charset="0"/>
              </a:rPr>
              <a:t>“</a:t>
            </a:r>
            <a:r>
              <a:rPr lang="en-US" altLang="ja-JP" sz="1600" dirty="0">
                <a:solidFill>
                  <a:srgbClr val="0071A0"/>
                </a:solidFill>
                <a:latin typeface="Arial" charset="0"/>
                <a:ea typeface="ＭＳ Ｐゴシック" charset="0"/>
              </a:rPr>
              <a:t>It is an ideal combination in terms of price, performance and capabilities for our Small Business segment customers.</a:t>
            </a:r>
            <a:r>
              <a:rPr lang="en-US" sz="1600" dirty="0" smtClean="0">
                <a:solidFill>
                  <a:srgbClr val="0071A0"/>
                </a:solidFill>
                <a:latin typeface="Arial" charset="0"/>
                <a:ea typeface="ＭＳ Ｐゴシック" charset="0"/>
              </a:rPr>
              <a:t>”</a:t>
            </a:r>
            <a:r>
              <a:rPr sz="1600" dirty="0" smtClean="0">
                <a:solidFill>
                  <a:srgbClr val="0071A0"/>
                </a:solidFill>
                <a:latin typeface="Arial" charset="0"/>
                <a:ea typeface="ＭＳ Ｐゴシック" charset="0"/>
              </a:rPr>
              <a:t>– </a:t>
            </a:r>
            <a:r>
              <a:rPr lang="en-US" sz="1600" dirty="0" smtClean="0">
                <a:solidFill>
                  <a:srgbClr val="140000"/>
                </a:solidFill>
                <a:latin typeface="Arial" charset="0"/>
                <a:ea typeface="ＭＳ Ｐゴシック" charset="0"/>
              </a:rPr>
              <a:t>Belgacom</a:t>
            </a:r>
            <a:endParaRPr sz="1600" dirty="0">
              <a:solidFill>
                <a:srgbClr val="140000"/>
              </a:solidFill>
              <a:latin typeface="Arial" charset="0"/>
              <a:ea typeface="ＭＳ Ｐゴシック" charset="0"/>
            </a:endParaRPr>
          </a:p>
          <a:p>
            <a:pPr>
              <a:lnSpc>
                <a:spcPct val="120000"/>
              </a:lnSpc>
              <a:spcBef>
                <a:spcPts val="875"/>
              </a:spcBef>
            </a:pPr>
            <a:r>
              <a:rPr lang="en-US" sz="1600" dirty="0">
                <a:solidFill>
                  <a:srgbClr val="0071A0"/>
                </a:solidFill>
                <a:latin typeface="Arial" charset="0"/>
                <a:ea typeface="ＭＳ Ｐゴシック" charset="0"/>
              </a:rPr>
              <a:t>“</a:t>
            </a:r>
            <a:r>
              <a:rPr lang="en-US" altLang="ja-JP" sz="1600" dirty="0">
                <a:solidFill>
                  <a:srgbClr val="0071A0"/>
                </a:solidFill>
                <a:latin typeface="Arial" charset="0"/>
                <a:ea typeface="ＭＳ Ｐゴシック" charset="0"/>
              </a:rPr>
              <a:t>…offers a good mix of features that few switch vendors can match at this price</a:t>
            </a:r>
            <a:r>
              <a:rPr lang="en-US" sz="1600" dirty="0" smtClean="0">
                <a:solidFill>
                  <a:srgbClr val="0071A0"/>
                </a:solidFill>
                <a:latin typeface="Arial" charset="0"/>
                <a:ea typeface="ＭＳ Ｐゴシック" charset="0"/>
              </a:rPr>
              <a:t>”</a:t>
            </a:r>
            <a:r>
              <a:rPr sz="1600" dirty="0" smtClean="0">
                <a:solidFill>
                  <a:srgbClr val="0071A0"/>
                </a:solidFill>
                <a:latin typeface="Arial" charset="0"/>
                <a:ea typeface="ＭＳ Ｐゴシック" charset="0"/>
              </a:rPr>
              <a:t>– </a:t>
            </a:r>
            <a:r>
              <a:rPr sz="1600" dirty="0">
                <a:solidFill>
                  <a:srgbClr val="140000"/>
                </a:solidFill>
                <a:latin typeface="Arial" charset="0"/>
                <a:ea typeface="ＭＳ Ｐゴシック" charset="0"/>
              </a:rPr>
              <a:t>PCPro</a:t>
            </a:r>
          </a:p>
          <a:p>
            <a:pPr>
              <a:lnSpc>
                <a:spcPct val="120000"/>
              </a:lnSpc>
              <a:spcBef>
                <a:spcPts val="875"/>
              </a:spcBef>
            </a:pPr>
            <a:r>
              <a:rPr lang="en-US" sz="1600" dirty="0">
                <a:solidFill>
                  <a:srgbClr val="0071A0"/>
                </a:solidFill>
                <a:latin typeface="Arial" charset="0"/>
                <a:ea typeface="ＭＳ Ｐゴシック" charset="0"/>
              </a:rPr>
              <a:t>“</a:t>
            </a:r>
            <a:r>
              <a:rPr lang="en-US" altLang="ja-JP" sz="1600" dirty="0">
                <a:solidFill>
                  <a:srgbClr val="0071A0"/>
                </a:solidFill>
                <a:latin typeface="Arial" charset="0"/>
                <a:ea typeface="ＭＳ Ｐゴシック" charset="0"/>
              </a:rPr>
              <a:t>Cisco Series 300 Switches don</a:t>
            </a:r>
            <a:r>
              <a:rPr lang="en-US" sz="1600" dirty="0">
                <a:solidFill>
                  <a:srgbClr val="0071A0"/>
                </a:solidFill>
                <a:latin typeface="Arial" charset="0"/>
                <a:ea typeface="ＭＳ Ｐゴシック" charset="0"/>
              </a:rPr>
              <a:t>’</a:t>
            </a:r>
            <a:r>
              <a:rPr lang="en-US" altLang="ja-JP" sz="1600" dirty="0">
                <a:solidFill>
                  <a:srgbClr val="0071A0"/>
                </a:solidFill>
                <a:latin typeface="Arial" charset="0"/>
                <a:ea typeface="ＭＳ Ｐゴシック" charset="0"/>
              </a:rPr>
              <a:t>t cut networking corners</a:t>
            </a:r>
            <a:r>
              <a:rPr lang="en-US" sz="1600" dirty="0" smtClean="0">
                <a:solidFill>
                  <a:srgbClr val="0071A0"/>
                </a:solidFill>
                <a:latin typeface="Arial" charset="0"/>
                <a:ea typeface="ＭＳ Ｐゴシック" charset="0"/>
              </a:rPr>
              <a:t>”</a:t>
            </a:r>
            <a:r>
              <a:rPr sz="1600" dirty="0" smtClean="0">
                <a:solidFill>
                  <a:srgbClr val="0071A0"/>
                </a:solidFill>
                <a:latin typeface="Arial" charset="0"/>
                <a:ea typeface="ＭＳ Ｐゴシック" charset="0"/>
              </a:rPr>
              <a:t>– </a:t>
            </a:r>
            <a:r>
              <a:rPr sz="1600" dirty="0">
                <a:solidFill>
                  <a:srgbClr val="140000"/>
                </a:solidFill>
                <a:latin typeface="Arial" charset="0"/>
                <a:ea typeface="ＭＳ Ｐゴシック" charset="0"/>
              </a:rPr>
              <a:t>eWeek</a:t>
            </a:r>
          </a:p>
          <a:p>
            <a:pPr eaLnBrk="1" hangingPunct="1">
              <a:lnSpc>
                <a:spcPct val="120000"/>
              </a:lnSpc>
              <a:spcBef>
                <a:spcPts val="875"/>
              </a:spcBef>
            </a:pPr>
            <a:r>
              <a:rPr sz="1600" dirty="0">
                <a:solidFill>
                  <a:srgbClr val="0071A0"/>
                </a:solidFill>
                <a:latin typeface="Arial" charset="0"/>
                <a:ea typeface="ＭＳ Ｐゴシック" charset="0"/>
              </a:rPr>
              <a:t>"I highly recommend this switch </a:t>
            </a:r>
            <a:r>
              <a:rPr sz="1600" dirty="0" smtClean="0">
                <a:solidFill>
                  <a:srgbClr val="0071A0"/>
                </a:solidFill>
                <a:latin typeface="Arial" charset="0"/>
                <a:ea typeface="ＭＳ Ｐゴシック" charset="0"/>
              </a:rPr>
              <a:t>series“ </a:t>
            </a:r>
            <a:r>
              <a:rPr sz="1600" dirty="0">
                <a:solidFill>
                  <a:srgbClr val="0071A0"/>
                </a:solidFill>
                <a:latin typeface="Arial" charset="0"/>
                <a:ea typeface="ＭＳ Ｐゴシック" charset="0"/>
              </a:rPr>
              <a:t>- </a:t>
            </a:r>
            <a:r>
              <a:rPr sz="1600" dirty="0">
                <a:solidFill>
                  <a:srgbClr val="140000"/>
                </a:solidFill>
                <a:latin typeface="Arial" charset="0"/>
                <a:ea typeface="ＭＳ Ｐゴシック" charset="0"/>
              </a:rPr>
              <a:t>NetScanTools</a:t>
            </a:r>
          </a:p>
          <a:p>
            <a:pPr>
              <a:lnSpc>
                <a:spcPct val="120000"/>
              </a:lnSpc>
              <a:spcBef>
                <a:spcPts val="875"/>
              </a:spcBef>
            </a:pPr>
            <a:r>
              <a:rPr lang="en-US" sz="1600" dirty="0" smtClean="0">
                <a:solidFill>
                  <a:srgbClr val="0071A0"/>
                </a:solidFill>
                <a:latin typeface="Arial" charset="0"/>
                <a:ea typeface="ＭＳ Ｐゴシック" charset="0"/>
              </a:rPr>
              <a:t>“Our </a:t>
            </a:r>
            <a:r>
              <a:rPr lang="en-US" sz="1600" dirty="0">
                <a:solidFill>
                  <a:srgbClr val="0071A0"/>
                </a:solidFill>
                <a:latin typeface="Arial" charset="0"/>
                <a:ea typeface="ＭＳ Ｐゴシック" charset="0"/>
              </a:rPr>
              <a:t>opinion is that these switch fits perfectly into the small customer market because of pricing, easy administration and the </a:t>
            </a:r>
            <a:r>
              <a:rPr lang="en-US" sz="1600" dirty="0" smtClean="0">
                <a:solidFill>
                  <a:srgbClr val="0071A0"/>
                </a:solidFill>
                <a:latin typeface="Arial" charset="0"/>
                <a:ea typeface="ＭＳ Ｐゴシック" charset="0"/>
              </a:rPr>
              <a:t>design</a:t>
            </a:r>
            <a:r>
              <a:rPr lang="en-US" sz="1600" dirty="0">
                <a:solidFill>
                  <a:srgbClr val="0071A0"/>
                </a:solidFill>
                <a:latin typeface="Arial" charset="0"/>
                <a:ea typeface="ＭＳ Ｐゴシック" charset="0"/>
              </a:rPr>
              <a:t>” </a:t>
            </a:r>
            <a:r>
              <a:rPr lang="en-US" sz="1600" dirty="0" smtClean="0">
                <a:solidFill>
                  <a:srgbClr val="0071A0"/>
                </a:solidFill>
                <a:latin typeface="Arial" charset="0"/>
                <a:ea typeface="ＭＳ Ｐゴシック" charset="0"/>
              </a:rPr>
              <a:t>– </a:t>
            </a:r>
            <a:r>
              <a:rPr lang="en-US" sz="1600" dirty="0" err="1" smtClean="0">
                <a:solidFill>
                  <a:srgbClr val="140000"/>
                </a:solidFill>
                <a:latin typeface="Arial" charset="0"/>
                <a:ea typeface="ＭＳ Ｐゴシック" charset="0"/>
              </a:rPr>
              <a:t>Comstor</a:t>
            </a:r>
            <a:r>
              <a:rPr lang="en-US" sz="1600" dirty="0" smtClean="0">
                <a:solidFill>
                  <a:srgbClr val="140000"/>
                </a:solidFill>
                <a:latin typeface="Arial" charset="0"/>
                <a:ea typeface="ＭＳ Ｐゴシック" charset="0"/>
              </a:rPr>
              <a:t> (Germany</a:t>
            </a:r>
            <a:r>
              <a:rPr lang="en-US" sz="1600" dirty="0">
                <a:solidFill>
                  <a:srgbClr val="140000"/>
                </a:solidFill>
                <a:latin typeface="Arial" charset="0"/>
                <a:ea typeface="ＭＳ Ｐゴシック" charset="0"/>
              </a:rPr>
              <a:t>)</a:t>
            </a:r>
            <a:endParaRPr lang="en-US" sz="1600" dirty="0" smtClean="0">
              <a:solidFill>
                <a:srgbClr val="140000"/>
              </a:solidFill>
              <a:latin typeface="Arial" charset="0"/>
              <a:ea typeface="ＭＳ Ｐゴシック" charset="0"/>
            </a:endParaRPr>
          </a:p>
          <a:p>
            <a:pPr>
              <a:lnSpc>
                <a:spcPct val="120000"/>
              </a:lnSpc>
              <a:spcBef>
                <a:spcPts val="875"/>
              </a:spcBef>
            </a:pPr>
            <a:r>
              <a:rPr lang="en-US" sz="1600" dirty="0" smtClean="0">
                <a:solidFill>
                  <a:srgbClr val="0071A0"/>
                </a:solidFill>
                <a:latin typeface="Arial" charset="0"/>
                <a:ea typeface="ＭＳ Ｐゴシック" charset="0"/>
              </a:rPr>
              <a:t>“Cisco has raised the bar for this product category” – </a:t>
            </a:r>
            <a:r>
              <a:rPr lang="en-US" sz="1600" dirty="0" err="1" smtClean="0">
                <a:solidFill>
                  <a:srgbClr val="140000"/>
                </a:solidFill>
                <a:latin typeface="Arial" charset="0"/>
                <a:ea typeface="ＭＳ Ｐゴシック" charset="0"/>
              </a:rPr>
              <a:t>Tolly</a:t>
            </a:r>
            <a:r>
              <a:rPr lang="en-US" sz="1600" dirty="0" smtClean="0">
                <a:solidFill>
                  <a:srgbClr val="140000"/>
                </a:solidFill>
                <a:latin typeface="Arial" charset="0"/>
                <a:ea typeface="ＭＳ Ｐゴシック" charset="0"/>
              </a:rPr>
              <a:t> Group</a:t>
            </a:r>
            <a:endParaRPr lang="en-US" sz="1600" dirty="0">
              <a:solidFill>
                <a:srgbClr val="140000"/>
              </a:solidFill>
              <a:latin typeface="Arial" charset="0"/>
              <a:ea typeface="ＭＳ Ｐゴシック" charset="0"/>
            </a:endParaRPr>
          </a:p>
          <a:p>
            <a:pPr>
              <a:lnSpc>
                <a:spcPct val="120000"/>
              </a:lnSpc>
              <a:spcBef>
                <a:spcPts val="875"/>
              </a:spcBef>
            </a:pPr>
            <a:r>
              <a:rPr lang="en-US" sz="1600" dirty="0">
                <a:solidFill>
                  <a:srgbClr val="0071A0"/>
                </a:solidFill>
                <a:latin typeface="Arial" charset="0"/>
                <a:ea typeface="ＭＳ Ｐゴシック" charset="0"/>
              </a:rPr>
              <a:t>“We were impressed with the comprehensive set of features, performance, overall power efficiency, and ease-of-use of the Cisco switches” </a:t>
            </a:r>
            <a:r>
              <a:rPr lang="en-US" sz="1600" dirty="0" smtClean="0">
                <a:solidFill>
                  <a:srgbClr val="0071A0"/>
                </a:solidFill>
                <a:latin typeface="Arial" charset="0"/>
                <a:ea typeface="ＭＳ Ｐゴシック" charset="0"/>
              </a:rPr>
              <a:t>– </a:t>
            </a:r>
            <a:r>
              <a:rPr lang="en-US" sz="1600" dirty="0" smtClean="0">
                <a:solidFill>
                  <a:srgbClr val="140000"/>
                </a:solidFill>
                <a:latin typeface="Arial" charset="0"/>
                <a:ea typeface="ＭＳ Ｐゴシック" charset="0"/>
              </a:rPr>
              <a:t>Miercom</a:t>
            </a:r>
            <a:endParaRPr lang="en-US" sz="1600" dirty="0">
              <a:solidFill>
                <a:srgbClr val="140000"/>
              </a:solidFill>
              <a:latin typeface="Arial" charset="0"/>
              <a:ea typeface="ＭＳ Ｐゴシック" charset="0"/>
            </a:endParaRPr>
          </a:p>
        </p:txBody>
      </p:sp>
    </p:spTree>
    <p:extLst>
      <p:ext uri="{BB962C8B-B14F-4D97-AF65-F5344CB8AC3E}">
        <p14:creationId xmlns:p14="http://schemas.microsoft.com/office/powerpoint/2010/main" val="100757687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3"/>
          <p:cNvGrpSpPr/>
          <p:nvPr/>
        </p:nvGrpSpPr>
        <p:grpSpPr>
          <a:xfrm>
            <a:off x="0" y="1235000"/>
            <a:ext cx="9145588" cy="4996987"/>
            <a:chOff x="0" y="1572939"/>
            <a:chExt cx="9145588" cy="4702449"/>
          </a:xfrm>
        </p:grpSpPr>
        <p:sp>
          <p:nvSpPr>
            <p:cNvPr id="110" name="Rectangle 29"/>
            <p:cNvSpPr>
              <a:spLocks noChangeArrowheads="1"/>
            </p:cNvSpPr>
            <p:nvPr/>
          </p:nvSpPr>
          <p:spPr bwMode="auto">
            <a:xfrm>
              <a:off x="0" y="6152281"/>
              <a:ext cx="9144000" cy="123107"/>
            </a:xfrm>
            <a:prstGeom prst="rect">
              <a:avLst/>
            </a:prstGeom>
            <a:gradFill rotWithShape="1">
              <a:gsLst>
                <a:gs pos="0">
                  <a:srgbClr val="000000">
                    <a:alpha val="60001"/>
                  </a:srgbClr>
                </a:gs>
                <a:gs pos="100000">
                  <a:srgbClr val="000000">
                    <a:alpha val="0"/>
                  </a:srgbClr>
                </a:gs>
              </a:gsLst>
              <a:path path="shape">
                <a:fillToRect l="50000" t="50000" r="50000" b="50000"/>
              </a:path>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11" name="Rectangle 60"/>
            <p:cNvSpPr>
              <a:spLocks noChangeArrowheads="1"/>
            </p:cNvSpPr>
            <p:nvPr/>
          </p:nvSpPr>
          <p:spPr bwMode="auto">
            <a:xfrm>
              <a:off x="0" y="1583508"/>
              <a:ext cx="9145588" cy="4629635"/>
            </a:xfrm>
            <a:prstGeom prst="rect">
              <a:avLst/>
            </a:prstGeom>
            <a:solidFill>
              <a:srgbClr val="8E8E95"/>
            </a:soli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12" name="Rectangle 60"/>
            <p:cNvSpPr>
              <a:spLocks noChangeArrowheads="1"/>
            </p:cNvSpPr>
            <p:nvPr/>
          </p:nvSpPr>
          <p:spPr bwMode="auto">
            <a:xfrm>
              <a:off x="0" y="1572939"/>
              <a:ext cx="9145588" cy="4629635"/>
            </a:xfrm>
            <a:prstGeom prst="rect">
              <a:avLst/>
            </a:prstGeom>
            <a:gradFill rotWithShape="1">
              <a:gsLst>
                <a:gs pos="34000">
                  <a:schemeClr val="bg1">
                    <a:alpha val="0"/>
                  </a:schemeClr>
                </a:gs>
                <a:gs pos="45000">
                  <a:srgbClr val="D1D1D5">
                    <a:alpha val="31000"/>
                  </a:srgbClr>
                </a:gs>
                <a:gs pos="100000">
                  <a:schemeClr val="bg1">
                    <a:alpha val="23000"/>
                  </a:scheme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16" name="Line 32"/>
            <p:cNvSpPr>
              <a:spLocks noChangeShapeType="1"/>
            </p:cNvSpPr>
            <p:nvPr/>
          </p:nvSpPr>
          <p:spPr bwMode="auto">
            <a:xfrm>
              <a:off x="0" y="1577975"/>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sp>
          <p:nvSpPr>
            <p:cNvPr id="117" name="Line 33"/>
            <p:cNvSpPr>
              <a:spLocks noChangeShapeType="1"/>
            </p:cNvSpPr>
            <p:nvPr/>
          </p:nvSpPr>
          <p:spPr bwMode="auto">
            <a:xfrm>
              <a:off x="0" y="6207610"/>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grpSp>
      <p:sp>
        <p:nvSpPr>
          <p:cNvPr id="148" name="Rectangle 29"/>
          <p:cNvSpPr>
            <a:spLocks noChangeArrowheads="1"/>
          </p:cNvSpPr>
          <p:nvPr/>
        </p:nvSpPr>
        <p:spPr bwMode="auto">
          <a:xfrm>
            <a:off x="4824186" y="2293171"/>
            <a:ext cx="4070550" cy="29115"/>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alpha val="8000"/>
                </a:schemeClr>
              </a:gs>
            </a:gsLst>
            <a:lin ang="16200000" scaled="1"/>
            <a:tileRect/>
          </a:gradFill>
          <a:ln w="9525" algn="ctr">
            <a:solidFill>
              <a:schemeClr val="bg2"/>
            </a:solid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a:latin typeface="Arial" pitchFamily="34" charset="0"/>
            </a:endParaRPr>
          </a:p>
        </p:txBody>
      </p:sp>
      <p:sp>
        <p:nvSpPr>
          <p:cNvPr id="149" name="Rectangle 60"/>
          <p:cNvSpPr>
            <a:spLocks noChangeArrowheads="1"/>
          </p:cNvSpPr>
          <p:nvPr/>
        </p:nvSpPr>
        <p:spPr bwMode="auto">
          <a:xfrm>
            <a:off x="4737102" y="1225111"/>
            <a:ext cx="4071257" cy="1094932"/>
          </a:xfrm>
          <a:prstGeom prst="rect">
            <a:avLst/>
          </a:prstGeom>
          <a:gradFill flip="none" rotWithShape="1">
            <a:gsLst>
              <a:gs pos="39000">
                <a:schemeClr val="accent4">
                  <a:shade val="30000"/>
                  <a:satMod val="115000"/>
                </a:schemeClr>
              </a:gs>
              <a:gs pos="76000">
                <a:schemeClr val="accent4">
                  <a:shade val="67500"/>
                  <a:satMod val="115000"/>
                </a:schemeClr>
              </a:gs>
              <a:gs pos="100000">
                <a:schemeClr val="accent4">
                  <a:alpha val="12000"/>
                </a:schemeClr>
              </a:gs>
            </a:gsLst>
            <a:lin ang="16200000" scaled="1"/>
            <a:tileRect/>
          </a:gradFill>
          <a:ln w="9525" algn="ctr">
            <a:solidFill>
              <a:schemeClr val="bg2"/>
            </a:solid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smtClean="0">
              <a:latin typeface="Arial" pitchFamily="34" charset="0"/>
            </a:endParaRPr>
          </a:p>
        </p:txBody>
      </p:sp>
      <p:sp>
        <p:nvSpPr>
          <p:cNvPr id="152" name="Line 33"/>
          <p:cNvSpPr>
            <a:spLocks noChangeShapeType="1"/>
          </p:cNvSpPr>
          <p:nvPr/>
        </p:nvSpPr>
        <p:spPr bwMode="auto">
          <a:xfrm>
            <a:off x="4824186" y="2306256"/>
            <a:ext cx="4070550" cy="0"/>
          </a:xfrm>
          <a:prstGeom prst="lin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alpha val="8000"/>
                </a:schemeClr>
              </a:gs>
            </a:gsLst>
            <a:lin ang="16200000" scaled="1"/>
            <a:tileRect/>
          </a:gradFill>
          <a:ln w="9525" algn="ctr">
            <a:solidFill>
              <a:schemeClr val="bg2"/>
            </a:solid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a:latin typeface="Arial" pitchFamily="34" charset="0"/>
            </a:endParaRPr>
          </a:p>
        </p:txBody>
      </p:sp>
      <p:sp>
        <p:nvSpPr>
          <p:cNvPr id="24593" name="Title 1"/>
          <p:cNvSpPr>
            <a:spLocks noGrp="1"/>
          </p:cNvSpPr>
          <p:nvPr>
            <p:ph type="title"/>
          </p:nvPr>
        </p:nvSpPr>
        <p:spPr/>
        <p:txBody>
          <a:bodyPr/>
          <a:lstStyle/>
          <a:p>
            <a:r>
              <a:rPr lang="en-US" dirty="0" smtClean="0"/>
              <a:t>Competitive Selling Messages</a:t>
            </a:r>
            <a:endParaRPr lang="en-US" sz="2200" b="0" dirty="0" smtClean="0">
              <a:solidFill>
                <a:srgbClr val="8E8E95"/>
              </a:solidFill>
            </a:endParaRPr>
          </a:p>
        </p:txBody>
      </p:sp>
      <p:sp>
        <p:nvSpPr>
          <p:cNvPr id="87" name="Rectangle 29"/>
          <p:cNvSpPr>
            <a:spLocks noChangeArrowheads="1"/>
          </p:cNvSpPr>
          <p:nvPr/>
        </p:nvSpPr>
        <p:spPr bwMode="auto">
          <a:xfrm>
            <a:off x="239486" y="2293171"/>
            <a:ext cx="4070550" cy="29115"/>
          </a:xfrm>
          <a:prstGeom prst="rect">
            <a:avLst/>
          </a:prstGeom>
          <a:gradFill>
            <a:gsLst>
              <a:gs pos="35000">
                <a:srgbClr val="0175A3"/>
              </a:gs>
              <a:gs pos="100000">
                <a:srgbClr val="47B0D5">
                  <a:alpha val="0"/>
                </a:srgbClr>
              </a:gs>
            </a:gsLst>
            <a:lin ang="16200000" scaled="1"/>
          </a:gradFill>
          <a:ln w="9525" algn="ctr">
            <a:solidFill>
              <a:schemeClr val="bg2"/>
            </a:solid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a:latin typeface="Arial" pitchFamily="34" charset="0"/>
            </a:endParaRPr>
          </a:p>
        </p:txBody>
      </p:sp>
      <p:sp>
        <p:nvSpPr>
          <p:cNvPr id="89" name="Rectangle 60"/>
          <p:cNvSpPr>
            <a:spLocks noChangeArrowheads="1"/>
          </p:cNvSpPr>
          <p:nvPr/>
        </p:nvSpPr>
        <p:spPr bwMode="auto">
          <a:xfrm>
            <a:off x="309825" y="1225111"/>
            <a:ext cx="4071257" cy="1094932"/>
          </a:xfrm>
          <a:prstGeom prst="rect">
            <a:avLst/>
          </a:prstGeom>
          <a:gradFill flip="none" rotWithShape="1">
            <a:gsLst>
              <a:gs pos="39000">
                <a:schemeClr val="accent4">
                  <a:shade val="30000"/>
                  <a:satMod val="115000"/>
                </a:schemeClr>
              </a:gs>
              <a:gs pos="76000">
                <a:schemeClr val="accent4">
                  <a:shade val="67500"/>
                  <a:satMod val="115000"/>
                </a:schemeClr>
              </a:gs>
              <a:gs pos="100000">
                <a:schemeClr val="accent4">
                  <a:alpha val="12000"/>
                </a:schemeClr>
              </a:gs>
            </a:gsLst>
            <a:lin ang="16200000" scaled="1"/>
            <a:tileRect/>
          </a:gradFill>
          <a:ln w="9525" algn="ctr">
            <a:solidFill>
              <a:schemeClr val="bg2"/>
            </a:solid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smtClean="0">
              <a:latin typeface="Arial" pitchFamily="34" charset="0"/>
            </a:endParaRPr>
          </a:p>
        </p:txBody>
      </p:sp>
      <p:sp>
        <p:nvSpPr>
          <p:cNvPr id="91" name="Line 33"/>
          <p:cNvSpPr>
            <a:spLocks noChangeShapeType="1"/>
          </p:cNvSpPr>
          <p:nvPr/>
        </p:nvSpPr>
        <p:spPr bwMode="auto">
          <a:xfrm>
            <a:off x="239486" y="2306256"/>
            <a:ext cx="4070550" cy="0"/>
          </a:xfrm>
          <a:prstGeom prst="line">
            <a:avLst/>
          </a:prstGeom>
          <a:gradFill>
            <a:gsLst>
              <a:gs pos="35000">
                <a:srgbClr val="0175A3"/>
              </a:gs>
              <a:gs pos="100000">
                <a:srgbClr val="47B0D5">
                  <a:alpha val="0"/>
                </a:srgbClr>
              </a:gs>
            </a:gsLst>
            <a:lin ang="16200000" scaled="1"/>
          </a:gradFill>
          <a:ln w="9525" algn="ctr">
            <a:solidFill>
              <a:schemeClr val="bg2"/>
            </a:solid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a:latin typeface="Arial" pitchFamily="34" charset="0"/>
            </a:endParaRPr>
          </a:p>
        </p:txBody>
      </p:sp>
      <p:sp>
        <p:nvSpPr>
          <p:cNvPr id="119" name="Rectangle 55"/>
          <p:cNvSpPr>
            <a:spLocks noChangeArrowheads="1"/>
          </p:cNvSpPr>
          <p:nvPr/>
        </p:nvSpPr>
        <p:spPr bwMode="auto">
          <a:xfrm>
            <a:off x="0" y="1491175"/>
            <a:ext cx="9143999" cy="295743"/>
          </a:xfrm>
          <a:prstGeom prst="rect">
            <a:avLst/>
          </a:prstGeom>
          <a:gradFill rotWithShape="1">
            <a:gsLst>
              <a:gs pos="0">
                <a:srgbClr val="000000">
                  <a:alpha val="0"/>
                </a:srgbClr>
              </a:gs>
              <a:gs pos="100000">
                <a:srgbClr val="000000">
                  <a:alpha val="33000"/>
                </a:srgbClr>
              </a:gs>
            </a:gsLst>
            <a:lin ang="540000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grpSp>
        <p:nvGrpSpPr>
          <p:cNvPr id="5" name="Group 120"/>
          <p:cNvGrpSpPr/>
          <p:nvPr/>
        </p:nvGrpSpPr>
        <p:grpSpPr>
          <a:xfrm>
            <a:off x="0" y="1758462"/>
            <a:ext cx="9145588" cy="4811150"/>
            <a:chOff x="0" y="1577975"/>
            <a:chExt cx="9145588" cy="4991637"/>
          </a:xfrm>
        </p:grpSpPr>
        <p:sp>
          <p:nvSpPr>
            <p:cNvPr id="104" name="Line 32"/>
            <p:cNvSpPr>
              <a:spLocks noChangeShapeType="1"/>
            </p:cNvSpPr>
            <p:nvPr/>
          </p:nvSpPr>
          <p:spPr bwMode="auto">
            <a:xfrm>
              <a:off x="0" y="1577975"/>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grpSp>
          <p:nvGrpSpPr>
            <p:cNvPr id="6" name="Group 173"/>
            <p:cNvGrpSpPr/>
            <p:nvPr/>
          </p:nvGrpSpPr>
          <p:grpSpPr>
            <a:xfrm>
              <a:off x="0" y="1577976"/>
              <a:ext cx="9145588" cy="4991636"/>
              <a:chOff x="0" y="1577975"/>
              <a:chExt cx="9145588" cy="4697413"/>
            </a:xfrm>
          </p:grpSpPr>
          <p:sp>
            <p:nvSpPr>
              <p:cNvPr id="101" name="Rectangle 29"/>
              <p:cNvSpPr>
                <a:spLocks noChangeArrowheads="1"/>
              </p:cNvSpPr>
              <p:nvPr/>
            </p:nvSpPr>
            <p:spPr bwMode="auto">
              <a:xfrm>
                <a:off x="0" y="6152281"/>
                <a:ext cx="9144000" cy="123107"/>
              </a:xfrm>
              <a:prstGeom prst="rect">
                <a:avLst/>
              </a:prstGeom>
              <a:gradFill rotWithShape="1">
                <a:gsLst>
                  <a:gs pos="0">
                    <a:srgbClr val="000000">
                      <a:alpha val="60001"/>
                    </a:srgbClr>
                  </a:gs>
                  <a:gs pos="100000">
                    <a:srgbClr val="000000">
                      <a:alpha val="0"/>
                    </a:srgbClr>
                  </a:gs>
                </a:gsLst>
                <a:path path="shape">
                  <a:fillToRect l="50000" t="50000" r="50000" b="50000"/>
                </a:path>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02" name="Rectangle 60"/>
              <p:cNvSpPr>
                <a:spLocks noChangeArrowheads="1"/>
              </p:cNvSpPr>
              <p:nvPr/>
            </p:nvSpPr>
            <p:spPr bwMode="auto">
              <a:xfrm>
                <a:off x="0" y="1583508"/>
                <a:ext cx="9145588" cy="4629635"/>
              </a:xfrm>
              <a:prstGeom prst="rect">
                <a:avLst/>
              </a:prstGeom>
              <a:solidFill>
                <a:srgbClr val="8E8E95"/>
              </a:soli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3" name="Rectangle 60"/>
              <p:cNvSpPr>
                <a:spLocks noChangeArrowheads="1"/>
              </p:cNvSpPr>
              <p:nvPr/>
            </p:nvSpPr>
            <p:spPr bwMode="auto">
              <a:xfrm>
                <a:off x="0" y="1584891"/>
                <a:ext cx="9145588" cy="4629635"/>
              </a:xfrm>
              <a:prstGeom prst="rect">
                <a:avLst/>
              </a:prstGeom>
              <a:gradFill rotWithShape="1">
                <a:gsLst>
                  <a:gs pos="0">
                    <a:schemeClr val="bg1">
                      <a:alpha val="77000"/>
                    </a:schemeClr>
                  </a:gs>
                  <a:gs pos="50000">
                    <a:srgbClr val="D1D1D5"/>
                  </a:gs>
                  <a:gs pos="100000">
                    <a:schemeClr val="bg1">
                      <a:alpha val="69000"/>
                    </a:scheme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236538" marR="0" lvl="1" indent="-236538" fontAlgn="base">
                  <a:lnSpc>
                    <a:spcPct val="80000"/>
                  </a:lnSpc>
                  <a:spcBef>
                    <a:spcPts val="840"/>
                  </a:spcBef>
                  <a:spcAft>
                    <a:spcPct val="0"/>
                  </a:spcAft>
                  <a:buClr>
                    <a:schemeClr val="accent1"/>
                  </a:buClr>
                  <a:buSzTx/>
                  <a:buFont typeface="Wingdings" pitchFamily="2" charset="2"/>
                  <a:buChar char="§"/>
                  <a:tabLst/>
                </a:pPr>
                <a:endParaRPr lang="en-US" smtClean="0"/>
              </a:p>
            </p:txBody>
          </p:sp>
          <p:sp>
            <p:nvSpPr>
              <p:cNvPr id="107" name="Line 32"/>
              <p:cNvSpPr>
                <a:spLocks noChangeShapeType="1"/>
              </p:cNvSpPr>
              <p:nvPr/>
            </p:nvSpPr>
            <p:spPr bwMode="auto">
              <a:xfrm>
                <a:off x="0" y="1577975"/>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sp>
            <p:nvSpPr>
              <p:cNvPr id="108" name="Line 33"/>
              <p:cNvSpPr>
                <a:spLocks noChangeShapeType="1"/>
              </p:cNvSpPr>
              <p:nvPr/>
            </p:nvSpPr>
            <p:spPr bwMode="auto">
              <a:xfrm>
                <a:off x="0" y="6207610"/>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grpSp>
        <p:sp>
          <p:nvSpPr>
            <p:cNvPr id="53" name="Rectangle 2"/>
            <p:cNvSpPr>
              <a:spLocks noChangeArrowheads="1"/>
            </p:cNvSpPr>
            <p:nvPr/>
          </p:nvSpPr>
          <p:spPr bwMode="auto">
            <a:xfrm rot="16200000">
              <a:off x="4324102" y="1879838"/>
              <a:ext cx="4918133" cy="4366062"/>
            </a:xfrm>
            <a:prstGeom prst="rect">
              <a:avLst/>
            </a:prstGeom>
            <a:gradFill flip="none" rotWithShape="1">
              <a:gsLst>
                <a:gs pos="0">
                  <a:schemeClr val="bg1"/>
                </a:gs>
                <a:gs pos="100000">
                  <a:srgbClr val="0183B7">
                    <a:alpha val="0"/>
                  </a:srgbClr>
                </a:gs>
              </a:gsLst>
              <a:lin ang="108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18" name="Rectangle 2"/>
            <p:cNvSpPr>
              <a:spLocks noChangeArrowheads="1"/>
            </p:cNvSpPr>
            <p:nvPr/>
          </p:nvSpPr>
          <p:spPr bwMode="auto">
            <a:xfrm rot="16200000">
              <a:off x="-118651" y="1887557"/>
              <a:ext cx="4918133" cy="4350626"/>
            </a:xfrm>
            <a:prstGeom prst="rect">
              <a:avLst/>
            </a:prstGeom>
            <a:gradFill flip="none" rotWithShape="1">
              <a:gsLst>
                <a:gs pos="0">
                  <a:schemeClr val="bg1"/>
                </a:gs>
                <a:gs pos="100000">
                  <a:srgbClr val="0183B7">
                    <a:alpha val="0"/>
                  </a:srgbClr>
                </a:gs>
              </a:gsLst>
              <a:lin ang="108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grpSp>
      <p:sp>
        <p:nvSpPr>
          <p:cNvPr id="105" name="Rectangle 104"/>
          <p:cNvSpPr/>
          <p:nvPr/>
        </p:nvSpPr>
        <p:spPr>
          <a:xfrm>
            <a:off x="867216" y="1288858"/>
            <a:ext cx="2821863" cy="400110"/>
          </a:xfrm>
          <a:prstGeom prst="rect">
            <a:avLst/>
          </a:prstGeom>
        </p:spPr>
        <p:txBody>
          <a:bodyPr wrap="none">
            <a:spAutoFit/>
          </a:bodyPr>
          <a:lstStyle/>
          <a:p>
            <a:pPr algn="ctr"/>
            <a:r>
              <a:rPr lang="en-US" sz="2000" dirty="0" smtClean="0">
                <a:solidFill>
                  <a:schemeClr val="bg1"/>
                </a:solidFill>
              </a:rPr>
              <a:t>Competitive Advantage</a:t>
            </a:r>
            <a:endParaRPr lang="en-US" sz="2000" dirty="0">
              <a:solidFill>
                <a:schemeClr val="bg1"/>
              </a:solidFill>
            </a:endParaRPr>
          </a:p>
        </p:txBody>
      </p:sp>
      <p:sp>
        <p:nvSpPr>
          <p:cNvPr id="98" name="Rectangle 97"/>
          <p:cNvSpPr/>
          <p:nvPr/>
        </p:nvSpPr>
        <p:spPr>
          <a:xfrm>
            <a:off x="6094260" y="1288858"/>
            <a:ext cx="1540807" cy="400110"/>
          </a:xfrm>
          <a:prstGeom prst="rect">
            <a:avLst/>
          </a:prstGeom>
        </p:spPr>
        <p:txBody>
          <a:bodyPr wrap="none">
            <a:spAutoFit/>
          </a:bodyPr>
          <a:lstStyle/>
          <a:p>
            <a:pPr algn="ctr"/>
            <a:r>
              <a:rPr lang="en-US" sz="2000" dirty="0" smtClean="0">
                <a:solidFill>
                  <a:schemeClr val="bg1"/>
                </a:solidFill>
              </a:rPr>
              <a:t>Silver Bullet</a:t>
            </a:r>
            <a:endParaRPr lang="en-US" sz="2000" dirty="0">
              <a:solidFill>
                <a:schemeClr val="bg1"/>
              </a:solidFill>
            </a:endParaRPr>
          </a:p>
        </p:txBody>
      </p:sp>
      <p:sp>
        <p:nvSpPr>
          <p:cNvPr id="40" name="Text Box 196"/>
          <p:cNvSpPr txBox="1">
            <a:spLocks noChangeArrowheads="1"/>
          </p:cNvSpPr>
          <p:nvPr/>
        </p:nvSpPr>
        <p:spPr bwMode="auto">
          <a:xfrm>
            <a:off x="263136" y="2088778"/>
            <a:ext cx="4292601" cy="3375025"/>
          </a:xfrm>
          <a:prstGeom prst="rect">
            <a:avLst/>
          </a:prstGeom>
          <a:noFill/>
          <a:ln w="9525" algn="ctr">
            <a:noFill/>
            <a:miter lim="800000"/>
            <a:headEnd/>
            <a:tailEnd/>
          </a:ln>
        </p:spPr>
        <p:txBody>
          <a:bodyPr lIns="182880"/>
          <a:lstStyle/>
          <a:p>
            <a:pPr marL="228600" lvl="1" indent="-228600" defTabSz="814388">
              <a:lnSpc>
                <a:spcPct val="90000"/>
              </a:lnSpc>
              <a:spcBef>
                <a:spcPts val="600"/>
              </a:spcBef>
              <a:buClr>
                <a:schemeClr val="accent1"/>
              </a:buClr>
              <a:buFont typeface="Wingdings" pitchFamily="2" charset="2"/>
              <a:buChar char="§"/>
            </a:pPr>
            <a:r>
              <a:rPr lang="en-US" dirty="0"/>
              <a:t>Broadest range of </a:t>
            </a:r>
            <a:r>
              <a:rPr lang="en-US" dirty="0" smtClean="0"/>
              <a:t>switches: </a:t>
            </a:r>
            <a:br>
              <a:rPr lang="en-US" dirty="0" smtClean="0"/>
            </a:br>
            <a:r>
              <a:rPr lang="en-US" dirty="0" smtClean="0"/>
              <a:t>8 </a:t>
            </a:r>
            <a:r>
              <a:rPr lang="en-US" dirty="0"/>
              <a:t>to 24 ports Fast Ethernet; </a:t>
            </a:r>
            <a:r>
              <a:rPr lang="en-US" dirty="0" smtClean="0"/>
              <a:t/>
            </a:r>
            <a:br>
              <a:rPr lang="en-US" dirty="0" smtClean="0"/>
            </a:br>
            <a:r>
              <a:rPr lang="en-US" dirty="0" smtClean="0"/>
              <a:t>10 </a:t>
            </a:r>
            <a:r>
              <a:rPr lang="en-US" dirty="0"/>
              <a:t>to 52 ports Gigabit Ethernet  </a:t>
            </a:r>
          </a:p>
          <a:p>
            <a:pPr marL="228600" lvl="1" indent="-228600" defTabSz="814388">
              <a:lnSpc>
                <a:spcPct val="90000"/>
              </a:lnSpc>
              <a:spcBef>
                <a:spcPts val="600"/>
              </a:spcBef>
              <a:buClr>
                <a:schemeClr val="accent1"/>
              </a:buClr>
              <a:buFont typeface="Wingdings" pitchFamily="2" charset="2"/>
              <a:buChar char="§"/>
            </a:pPr>
            <a:r>
              <a:rPr lang="en-US" dirty="0"/>
              <a:t>Additional ports on Gigabit Ethernet </a:t>
            </a:r>
          </a:p>
          <a:p>
            <a:pPr marL="228600" lvl="1" indent="-228600" defTabSz="814388">
              <a:lnSpc>
                <a:spcPct val="90000"/>
              </a:lnSpc>
              <a:spcBef>
                <a:spcPts val="600"/>
              </a:spcBef>
              <a:buClr>
                <a:schemeClr val="accent1"/>
              </a:buClr>
              <a:buFont typeface="Wingdings" pitchFamily="2" charset="2"/>
              <a:buChar char="§"/>
            </a:pPr>
            <a:r>
              <a:rPr lang="en-US" dirty="0"/>
              <a:t>Enhanced features: IPv6, Layer 3, </a:t>
            </a:r>
            <a:r>
              <a:rPr lang="en-US" dirty="0" smtClean="0"/>
              <a:t/>
            </a:r>
            <a:br>
              <a:rPr lang="en-US" dirty="0" smtClean="0"/>
            </a:br>
            <a:r>
              <a:rPr lang="en-US" dirty="0" smtClean="0"/>
              <a:t>and </a:t>
            </a:r>
            <a:r>
              <a:rPr lang="en-US" dirty="0"/>
              <a:t>security</a:t>
            </a:r>
          </a:p>
          <a:p>
            <a:pPr marL="228600" lvl="1" indent="-228600" defTabSz="814388">
              <a:lnSpc>
                <a:spcPct val="90000"/>
              </a:lnSpc>
              <a:spcBef>
                <a:spcPts val="600"/>
              </a:spcBef>
              <a:buClr>
                <a:schemeClr val="accent1"/>
              </a:buClr>
              <a:buFont typeface="Wingdings" pitchFamily="2" charset="2"/>
              <a:buChar char="§"/>
            </a:pPr>
            <a:r>
              <a:rPr lang="en-US" dirty="0"/>
              <a:t>Cisco quality and reliability</a:t>
            </a:r>
          </a:p>
          <a:p>
            <a:pPr marL="228600" lvl="1" indent="-228600" defTabSz="814388">
              <a:lnSpc>
                <a:spcPct val="90000"/>
              </a:lnSpc>
              <a:spcBef>
                <a:spcPts val="600"/>
              </a:spcBef>
              <a:buClr>
                <a:schemeClr val="accent1"/>
              </a:buClr>
              <a:buFont typeface="Wingdings" pitchFamily="2" charset="2"/>
              <a:buChar char="§"/>
            </a:pPr>
            <a:r>
              <a:rPr lang="en-US" dirty="0"/>
              <a:t>Energy-efficient  technology on all models</a:t>
            </a:r>
          </a:p>
          <a:p>
            <a:pPr marL="228600" lvl="1" indent="-228600" defTabSz="814388">
              <a:lnSpc>
                <a:spcPct val="90000"/>
              </a:lnSpc>
              <a:spcBef>
                <a:spcPts val="600"/>
              </a:spcBef>
              <a:buClr>
                <a:schemeClr val="accent1"/>
              </a:buClr>
              <a:buFont typeface="Wingdings" pitchFamily="2" charset="2"/>
              <a:buChar char="§"/>
            </a:pPr>
            <a:r>
              <a:rPr lang="en-US" dirty="0"/>
              <a:t>Cisco</a:t>
            </a:r>
            <a:r>
              <a:rPr lang="en-US" baseline="30000" dirty="0"/>
              <a:t>®</a:t>
            </a:r>
            <a:r>
              <a:rPr lang="en-US" dirty="0"/>
              <a:t> Small Business support community; staffed by CCNA</a:t>
            </a:r>
            <a:r>
              <a:rPr lang="en-US" baseline="30000" dirty="0"/>
              <a:t>®</a:t>
            </a:r>
            <a:r>
              <a:rPr lang="en-US" dirty="0"/>
              <a:t> certified professionals</a:t>
            </a:r>
          </a:p>
          <a:p>
            <a:pPr marL="228600" lvl="1" indent="-228600" defTabSz="814388">
              <a:lnSpc>
                <a:spcPct val="90000"/>
              </a:lnSpc>
              <a:spcBef>
                <a:spcPts val="600"/>
              </a:spcBef>
              <a:buClr>
                <a:schemeClr val="accent1"/>
              </a:buClr>
              <a:buFont typeface="Wingdings" pitchFamily="2" charset="2"/>
              <a:buChar char="§"/>
            </a:pPr>
            <a:r>
              <a:rPr lang="en-US" dirty="0"/>
              <a:t>Cisco small business online support community for self-help</a:t>
            </a:r>
          </a:p>
        </p:txBody>
      </p:sp>
      <p:sp>
        <p:nvSpPr>
          <p:cNvPr id="41" name="Text Box 196"/>
          <p:cNvSpPr txBox="1">
            <a:spLocks noChangeArrowheads="1"/>
          </p:cNvSpPr>
          <p:nvPr/>
        </p:nvSpPr>
        <p:spPr bwMode="auto">
          <a:xfrm>
            <a:off x="4792780" y="2088778"/>
            <a:ext cx="3959225" cy="3375025"/>
          </a:xfrm>
          <a:prstGeom prst="rect">
            <a:avLst/>
          </a:prstGeom>
          <a:noFill/>
          <a:ln w="9525" algn="ctr">
            <a:noFill/>
            <a:miter lim="800000"/>
            <a:headEnd/>
            <a:tailEnd/>
          </a:ln>
        </p:spPr>
        <p:txBody>
          <a:bodyPr lIns="182880"/>
          <a:lstStyle/>
          <a:p>
            <a:pPr marL="228600" lvl="1" indent="-228600" defTabSz="814388">
              <a:lnSpc>
                <a:spcPct val="90000"/>
              </a:lnSpc>
              <a:spcBef>
                <a:spcPts val="600"/>
              </a:spcBef>
              <a:buClr>
                <a:schemeClr val="accent1"/>
              </a:buClr>
              <a:buFont typeface="Wingdings" pitchFamily="2" charset="2"/>
              <a:buChar char="§"/>
            </a:pPr>
            <a:r>
              <a:rPr lang="en-US" dirty="0"/>
              <a:t>Cisco 300 Series offers the best value/feature mix, it is priced lower than the competition, and it offers more </a:t>
            </a:r>
            <a:r>
              <a:rPr lang="en-US" dirty="0" smtClean="0"/>
              <a:t>features</a:t>
            </a:r>
            <a:endParaRPr lang="en-US" dirty="0"/>
          </a:p>
          <a:p>
            <a:pPr marL="228600" lvl="1" indent="-228600" defTabSz="814388">
              <a:lnSpc>
                <a:spcPct val="90000"/>
              </a:lnSpc>
              <a:spcBef>
                <a:spcPts val="600"/>
              </a:spcBef>
              <a:buClr>
                <a:schemeClr val="accent1"/>
              </a:buClr>
              <a:buFont typeface="Wingdings" pitchFamily="2" charset="2"/>
              <a:buChar char="§"/>
            </a:pPr>
            <a:r>
              <a:rPr lang="en-US" dirty="0" smtClean="0"/>
              <a:t>Cisco </a:t>
            </a:r>
            <a:r>
              <a:rPr lang="en-US" dirty="0"/>
              <a:t>300 Series Switches are part of a comprehensive network portfolio that includes </a:t>
            </a:r>
            <a:r>
              <a:rPr lang="en-US" dirty="0" smtClean="0"/>
              <a:t>Voice, wireless</a:t>
            </a:r>
            <a:r>
              <a:rPr lang="en-US" dirty="0"/>
              <a:t>, and routing—all designed to work </a:t>
            </a:r>
            <a:r>
              <a:rPr lang="en-US" dirty="0" smtClean="0"/>
              <a:t>together</a:t>
            </a:r>
            <a:endParaRPr lang="en-US" dirty="0"/>
          </a:p>
          <a:p>
            <a:pPr marL="228600" lvl="1" indent="-228600" defTabSz="814388">
              <a:lnSpc>
                <a:spcPct val="90000"/>
              </a:lnSpc>
              <a:spcBef>
                <a:spcPts val="600"/>
              </a:spcBef>
              <a:buClr>
                <a:schemeClr val="accent1"/>
              </a:buClr>
              <a:buFont typeface="Wingdings" pitchFamily="2" charset="2"/>
              <a:buChar char="§"/>
            </a:pPr>
            <a:r>
              <a:rPr lang="en-US" dirty="0" smtClean="0"/>
              <a:t>Cisco 300 Series offers the most Energy Efficient portfolio in the market</a:t>
            </a:r>
          </a:p>
          <a:p>
            <a:pPr marL="228600" lvl="1" indent="-228600" defTabSz="814388">
              <a:lnSpc>
                <a:spcPct val="90000"/>
              </a:lnSpc>
              <a:spcBef>
                <a:spcPts val="600"/>
              </a:spcBef>
              <a:buClr>
                <a:schemeClr val="accent1"/>
              </a:buClr>
              <a:buFont typeface="Wingdings" pitchFamily="2" charset="2"/>
              <a:buChar char="§"/>
            </a:pPr>
            <a:r>
              <a:rPr lang="en-US" dirty="0" smtClean="0"/>
              <a:t>Cisco 300 Series offers the most extensive IPv6 capabilities for this part of the market</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73"/>
          <p:cNvGrpSpPr/>
          <p:nvPr/>
        </p:nvGrpSpPr>
        <p:grpSpPr>
          <a:xfrm>
            <a:off x="0" y="1364566"/>
            <a:ext cx="9145588" cy="5220874"/>
            <a:chOff x="0" y="1577975"/>
            <a:chExt cx="9145588" cy="4710681"/>
          </a:xfrm>
        </p:grpSpPr>
        <p:sp>
          <p:nvSpPr>
            <p:cNvPr id="21" name="Rectangle 29"/>
            <p:cNvSpPr>
              <a:spLocks noChangeArrowheads="1"/>
            </p:cNvSpPr>
            <p:nvPr/>
          </p:nvSpPr>
          <p:spPr bwMode="auto">
            <a:xfrm>
              <a:off x="0" y="6165549"/>
              <a:ext cx="9144000" cy="123107"/>
            </a:xfrm>
            <a:prstGeom prst="rect">
              <a:avLst/>
            </a:prstGeom>
            <a:gradFill rotWithShape="1">
              <a:gsLst>
                <a:gs pos="0">
                  <a:srgbClr val="000000">
                    <a:alpha val="65000"/>
                  </a:srgbClr>
                </a:gs>
                <a:gs pos="100000">
                  <a:srgbClr val="000000">
                    <a:alpha val="0"/>
                  </a:srgbClr>
                </a:gs>
              </a:gsLst>
              <a:path path="shape">
                <a:fillToRect l="50000" t="50000" r="50000" b="50000"/>
              </a:path>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22" name="Rectangle 60"/>
            <p:cNvSpPr>
              <a:spLocks noChangeArrowheads="1"/>
            </p:cNvSpPr>
            <p:nvPr/>
          </p:nvSpPr>
          <p:spPr bwMode="auto">
            <a:xfrm>
              <a:off x="0" y="1583508"/>
              <a:ext cx="9145588" cy="4629635"/>
            </a:xfrm>
            <a:prstGeom prst="rect">
              <a:avLst/>
            </a:prstGeom>
            <a:solidFill>
              <a:schemeClr val="bg2">
                <a:lumMod val="75000"/>
              </a:schemeClr>
            </a:soli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3" name="Rectangle 60"/>
            <p:cNvSpPr>
              <a:spLocks noChangeArrowheads="1"/>
            </p:cNvSpPr>
            <p:nvPr/>
          </p:nvSpPr>
          <p:spPr bwMode="auto">
            <a:xfrm>
              <a:off x="0" y="1584891"/>
              <a:ext cx="9144000" cy="4629636"/>
            </a:xfrm>
            <a:prstGeom prst="rect">
              <a:avLst/>
            </a:prstGeom>
            <a:gradFill rotWithShape="1">
              <a:gsLst>
                <a:gs pos="0">
                  <a:schemeClr val="bg1">
                    <a:alpha val="77000"/>
                  </a:schemeClr>
                </a:gs>
                <a:gs pos="50000">
                  <a:srgbClr val="D1D1D5"/>
                </a:gs>
                <a:gs pos="100000">
                  <a:schemeClr val="bg1">
                    <a:alpha val="69000"/>
                  </a:scheme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236538" marR="0" lvl="1" indent="-236538" fontAlgn="base">
                <a:lnSpc>
                  <a:spcPct val="80000"/>
                </a:lnSpc>
                <a:spcBef>
                  <a:spcPts val="840"/>
                </a:spcBef>
                <a:spcAft>
                  <a:spcPct val="0"/>
                </a:spcAft>
                <a:buClr>
                  <a:schemeClr val="accent1"/>
                </a:buClr>
                <a:buSzTx/>
                <a:buFont typeface="Wingdings" pitchFamily="2" charset="2"/>
                <a:buChar char="§"/>
                <a:tabLst/>
              </a:pPr>
              <a:endParaRPr lang="en-US" smtClean="0"/>
            </a:p>
          </p:txBody>
        </p:sp>
        <p:sp>
          <p:nvSpPr>
            <p:cNvPr id="24" name="Line 32"/>
            <p:cNvSpPr>
              <a:spLocks noChangeShapeType="1"/>
            </p:cNvSpPr>
            <p:nvPr/>
          </p:nvSpPr>
          <p:spPr bwMode="auto">
            <a:xfrm>
              <a:off x="0" y="1577975"/>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sp>
          <p:nvSpPr>
            <p:cNvPr id="25" name="Line 33"/>
            <p:cNvSpPr>
              <a:spLocks noChangeShapeType="1"/>
            </p:cNvSpPr>
            <p:nvPr/>
          </p:nvSpPr>
          <p:spPr bwMode="auto">
            <a:xfrm>
              <a:off x="0" y="6207610"/>
              <a:ext cx="9144000" cy="0"/>
            </a:xfrm>
            <a:prstGeom prst="line">
              <a:avLst/>
            </a:prstGeom>
            <a:noFill/>
            <a:ln w="1905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grpSp>
      <p:sp>
        <p:nvSpPr>
          <p:cNvPr id="26" name="Rectangle 2"/>
          <p:cNvSpPr>
            <a:spLocks noChangeArrowheads="1"/>
          </p:cNvSpPr>
          <p:nvPr/>
        </p:nvSpPr>
        <p:spPr bwMode="auto">
          <a:xfrm rot="-5400000">
            <a:off x="2705314" y="-1178203"/>
            <a:ext cx="3733373" cy="9144002"/>
          </a:xfrm>
          <a:prstGeom prst="rect">
            <a:avLst/>
          </a:prstGeom>
          <a:gradFill flip="none" rotWithShape="1">
            <a:gsLst>
              <a:gs pos="0">
                <a:schemeClr val="bg1"/>
              </a:gs>
              <a:gs pos="100000">
                <a:srgbClr val="0183B7">
                  <a:alpha val="0"/>
                </a:srgbClr>
              </a:gs>
            </a:gsLst>
            <a:lin ang="108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solidFill>
                <a:prstClr val="black"/>
              </a:solidFill>
            </a:endParaRPr>
          </a:p>
        </p:txBody>
      </p:sp>
      <p:sp>
        <p:nvSpPr>
          <p:cNvPr id="57347" name="Rectangle 2"/>
          <p:cNvSpPr>
            <a:spLocks noGrp="1" noChangeArrowheads="1"/>
          </p:cNvSpPr>
          <p:nvPr>
            <p:ph type="title"/>
          </p:nvPr>
        </p:nvSpPr>
        <p:spPr>
          <a:xfrm>
            <a:off x="793751" y="304800"/>
            <a:ext cx="7435849" cy="838200"/>
          </a:xfrm>
        </p:spPr>
        <p:txBody>
          <a:bodyPr/>
          <a:lstStyle/>
          <a:p>
            <a:r>
              <a:rPr lang="en-US" smtClean="0"/>
              <a:t>Resources and URLs</a:t>
            </a:r>
          </a:p>
        </p:txBody>
      </p:sp>
      <p:sp>
        <p:nvSpPr>
          <p:cNvPr id="57348" name="Rectangle 3"/>
          <p:cNvSpPr>
            <a:spLocks noGrp="1" noChangeArrowheads="1"/>
          </p:cNvSpPr>
          <p:nvPr>
            <p:ph type="body" idx="4294967295"/>
          </p:nvPr>
        </p:nvSpPr>
        <p:spPr>
          <a:xfrm>
            <a:off x="793751" y="1981200"/>
            <a:ext cx="7940675" cy="3657600"/>
          </a:xfrm>
        </p:spPr>
        <p:txBody>
          <a:bodyPr>
            <a:normAutofit/>
          </a:bodyPr>
          <a:lstStyle/>
          <a:p>
            <a:pPr>
              <a:lnSpc>
                <a:spcPct val="90000"/>
              </a:lnSpc>
            </a:pPr>
            <a:r>
              <a:rPr lang="en-US" sz="2000" dirty="0" smtClean="0"/>
              <a:t>Cisco</a:t>
            </a:r>
            <a:r>
              <a:rPr lang="en-US" sz="2000" baseline="30000" dirty="0" smtClean="0"/>
              <a:t>®</a:t>
            </a:r>
            <a:r>
              <a:rPr lang="en-US" sz="2000" dirty="0" smtClean="0"/>
              <a:t> 300 Series Switches</a:t>
            </a:r>
            <a:br>
              <a:rPr lang="en-US" sz="2000" dirty="0" smtClean="0"/>
            </a:br>
            <a:r>
              <a:rPr lang="en-US" sz="2000" dirty="0" smtClean="0">
                <a:solidFill>
                  <a:schemeClr val="accent1"/>
                </a:solidFill>
              </a:rPr>
              <a:t>www.cisco.com/go/300switches</a:t>
            </a:r>
          </a:p>
          <a:p>
            <a:pPr>
              <a:lnSpc>
                <a:spcPct val="90000"/>
              </a:lnSpc>
            </a:pPr>
            <a:r>
              <a:rPr lang="en-US" sz="2000" dirty="0" smtClean="0"/>
              <a:t>Partner Central Small Business Switching</a:t>
            </a:r>
            <a:br>
              <a:rPr lang="en-US" sz="2000" dirty="0" smtClean="0"/>
            </a:br>
            <a:r>
              <a:rPr lang="en-US" sz="2000" dirty="0" smtClean="0">
                <a:solidFill>
                  <a:schemeClr val="accent1"/>
                </a:solidFill>
              </a:rPr>
              <a:t>www.cisco.com/go/smbpartner/switching</a:t>
            </a:r>
            <a:endParaRPr lang="en-US" altLang="ja-JP" sz="2000" dirty="0" smtClean="0">
              <a:solidFill>
                <a:schemeClr val="accent1"/>
              </a:solidFill>
              <a:ea typeface="MS PGothic" pitchFamily="34" charset="-128"/>
            </a:endParaRPr>
          </a:p>
          <a:p>
            <a:pPr>
              <a:lnSpc>
                <a:spcPct val="85000"/>
              </a:lnSpc>
            </a:pPr>
            <a:r>
              <a:rPr lang="en-US" sz="2000" dirty="0" smtClean="0"/>
              <a:t>Cisco Small Business Support  Community</a:t>
            </a:r>
            <a:br>
              <a:rPr lang="en-US" sz="2000" dirty="0" smtClean="0"/>
            </a:br>
            <a:r>
              <a:rPr lang="en-US" sz="2000" dirty="0" smtClean="0">
                <a:solidFill>
                  <a:schemeClr val="accent1"/>
                </a:solidFill>
              </a:rPr>
              <a:t>https://www.myciscocommunity.com/community/smallbizsupport</a:t>
            </a:r>
          </a:p>
          <a:p>
            <a:pPr>
              <a:lnSpc>
                <a:spcPct val="85000"/>
              </a:lnSpc>
            </a:pPr>
            <a:r>
              <a:rPr lang="en-US" sz="2000" dirty="0" smtClean="0"/>
              <a:t>Cisco 300 Series Switches Warranty</a:t>
            </a:r>
            <a:br>
              <a:rPr lang="en-US" sz="2000" dirty="0" smtClean="0"/>
            </a:br>
            <a:r>
              <a:rPr lang="en-US" sz="2000" dirty="0" smtClean="0">
                <a:solidFill>
                  <a:schemeClr val="accent1"/>
                </a:solidFill>
              </a:rPr>
              <a:t>http://www.Cisco.com/go/warranty</a:t>
            </a:r>
            <a:endParaRPr lang="en-US" sz="2000" b="1" dirty="0" smtClean="0">
              <a:solidFill>
                <a:srgbClr val="FF0000"/>
              </a:solidFill>
            </a:endParaRPr>
          </a:p>
          <a:p>
            <a:pPr>
              <a:lnSpc>
                <a:spcPct val="85000"/>
              </a:lnSpc>
            </a:pPr>
            <a:r>
              <a:rPr lang="en-US" sz="2000" dirty="0" smtClean="0"/>
              <a:t>Cisco Small Business Service</a:t>
            </a:r>
            <a:br>
              <a:rPr lang="en-US" sz="2000" dirty="0" smtClean="0"/>
            </a:br>
            <a:r>
              <a:rPr lang="en-US" sz="2000" dirty="0" smtClean="0">
                <a:solidFill>
                  <a:schemeClr val="accent1"/>
                </a:solidFill>
              </a:rPr>
              <a:t>www.cisco.com/go/smbservices</a:t>
            </a:r>
            <a:endParaRPr lang="en-US" sz="2000" b="1" dirty="0" smtClean="0">
              <a:solidFill>
                <a:srgbClr val="FF0000"/>
              </a:solidFill>
            </a:endParaRPr>
          </a:p>
          <a:p>
            <a:pPr>
              <a:lnSpc>
                <a:spcPct val="85000"/>
              </a:lnSpc>
            </a:pPr>
            <a:endParaRPr lang="en-US" dirty="0" smtClean="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4383088"/>
            <a:chOff x="0" y="0"/>
            <a:chExt cx="5760" cy="2761"/>
          </a:xfrm>
        </p:grpSpPr>
        <p:grpSp>
          <p:nvGrpSpPr>
            <p:cNvPr id="3" name="Group 3"/>
            <p:cNvGrpSpPr>
              <a:grpSpLocks/>
            </p:cNvGrpSpPr>
            <p:nvPr/>
          </p:nvGrpSpPr>
          <p:grpSpPr bwMode="auto">
            <a:xfrm>
              <a:off x="1727" y="1485"/>
              <a:ext cx="2400" cy="1276"/>
              <a:chOff x="3272" y="1316"/>
              <a:chExt cx="1889" cy="1002"/>
            </a:xfrm>
          </p:grpSpPr>
          <p:sp>
            <p:nvSpPr>
              <p:cNvPr id="58373" name="AutoShape 4"/>
              <p:cNvSpPr>
                <a:spLocks noChangeAspect="1" noChangeArrowheads="1" noTextEdit="1"/>
              </p:cNvSpPr>
              <p:nvPr/>
            </p:nvSpPr>
            <p:spPr bwMode="auto">
              <a:xfrm>
                <a:off x="3272" y="1316"/>
                <a:ext cx="1889" cy="1002"/>
              </a:xfrm>
              <a:prstGeom prst="rect">
                <a:avLst/>
              </a:prstGeom>
              <a:noFill/>
              <a:ln w="9525">
                <a:noFill/>
                <a:miter lim="800000"/>
                <a:headEnd/>
                <a:tailEnd/>
              </a:ln>
            </p:spPr>
            <p:txBody>
              <a:bodyPr/>
              <a:lstStyle/>
              <a:p>
                <a:endParaRPr lang="en-US"/>
              </a:p>
            </p:txBody>
          </p:sp>
          <p:sp>
            <p:nvSpPr>
              <p:cNvPr id="58374" name="Rectangle 5"/>
              <p:cNvSpPr>
                <a:spLocks noChangeArrowheads="1"/>
              </p:cNvSpPr>
              <p:nvPr/>
            </p:nvSpPr>
            <p:spPr bwMode="auto">
              <a:xfrm>
                <a:off x="3803" y="1980"/>
                <a:ext cx="86" cy="325"/>
              </a:xfrm>
              <a:prstGeom prst="rect">
                <a:avLst/>
              </a:prstGeom>
              <a:solidFill>
                <a:srgbClr val="B21A1A"/>
              </a:solidFill>
              <a:ln w="9525">
                <a:noFill/>
                <a:miter lim="800000"/>
                <a:headEnd/>
                <a:tailEnd/>
              </a:ln>
            </p:spPr>
            <p:txBody>
              <a:bodyPr/>
              <a:lstStyle/>
              <a:p>
                <a:endParaRPr lang="en-US" b="1">
                  <a:solidFill>
                    <a:srgbClr val="000000"/>
                  </a:solidFill>
                </a:endParaRPr>
              </a:p>
            </p:txBody>
          </p:sp>
          <p:sp>
            <p:nvSpPr>
              <p:cNvPr id="58375" name="Freeform 6"/>
              <p:cNvSpPr>
                <a:spLocks/>
              </p:cNvSpPr>
              <p:nvPr/>
            </p:nvSpPr>
            <p:spPr bwMode="auto">
              <a:xfrm>
                <a:off x="4304" y="1971"/>
                <a:ext cx="249" cy="343"/>
              </a:xfrm>
              <a:custGeom>
                <a:avLst/>
                <a:gdLst>
                  <a:gd name="T0" fmla="*/ 1558835 w 58"/>
                  <a:gd name="T1" fmla="*/ 640377 h 80"/>
                  <a:gd name="T2" fmla="*/ 1127446 w 58"/>
                  <a:gd name="T3" fmla="*/ 534604 h 80"/>
                  <a:gd name="T4" fmla="*/ 562895 w 58"/>
                  <a:gd name="T5" fmla="*/ 1067793 h 80"/>
                  <a:gd name="T6" fmla="*/ 1127446 w 58"/>
                  <a:gd name="T7" fmla="*/ 1596643 h 80"/>
                  <a:gd name="T8" fmla="*/ 1558835 w 58"/>
                  <a:gd name="T9" fmla="*/ 1490871 h 80"/>
                  <a:gd name="T10" fmla="*/ 1558835 w 58"/>
                  <a:gd name="T11" fmla="*/ 2050145 h 80"/>
                  <a:gd name="T12" fmla="*/ 1102602 w 58"/>
                  <a:gd name="T13" fmla="*/ 2131247 h 80"/>
                  <a:gd name="T14" fmla="*/ 0 w 58"/>
                  <a:gd name="T15" fmla="*/ 1067793 h 80"/>
                  <a:gd name="T16" fmla="*/ 1102602 w 58"/>
                  <a:gd name="T17" fmla="*/ 0 h 80"/>
                  <a:gd name="T18" fmla="*/ 1558835 w 58"/>
                  <a:gd name="T19" fmla="*/ 81102 h 80"/>
                  <a:gd name="T20" fmla="*/ 1558835 w 58"/>
                  <a:gd name="T21" fmla="*/ 64037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B21A1A"/>
              </a:solidFill>
              <a:ln w="9525">
                <a:noFill/>
                <a:round/>
                <a:headEnd/>
                <a:tailEnd/>
              </a:ln>
            </p:spPr>
            <p:txBody>
              <a:bodyPr/>
              <a:lstStyle/>
              <a:p>
                <a:endParaRPr lang="en-US" b="1">
                  <a:solidFill>
                    <a:srgbClr val="000000"/>
                  </a:solidFill>
                </a:endParaRPr>
              </a:p>
            </p:txBody>
          </p:sp>
          <p:sp>
            <p:nvSpPr>
              <p:cNvPr id="58376" name="Freeform 7"/>
              <p:cNvSpPr>
                <a:spLocks/>
              </p:cNvSpPr>
              <p:nvPr/>
            </p:nvSpPr>
            <p:spPr bwMode="auto">
              <a:xfrm>
                <a:off x="3443" y="1971"/>
                <a:ext cx="249" cy="343"/>
              </a:xfrm>
              <a:custGeom>
                <a:avLst/>
                <a:gdLst>
                  <a:gd name="T0" fmla="*/ 1558835 w 58"/>
                  <a:gd name="T1" fmla="*/ 640377 h 80"/>
                  <a:gd name="T2" fmla="*/ 1127446 w 58"/>
                  <a:gd name="T3" fmla="*/ 534604 h 80"/>
                  <a:gd name="T4" fmla="*/ 562895 w 58"/>
                  <a:gd name="T5" fmla="*/ 1067793 h 80"/>
                  <a:gd name="T6" fmla="*/ 1127446 w 58"/>
                  <a:gd name="T7" fmla="*/ 1596643 h 80"/>
                  <a:gd name="T8" fmla="*/ 1558835 w 58"/>
                  <a:gd name="T9" fmla="*/ 1490871 h 80"/>
                  <a:gd name="T10" fmla="*/ 1558835 w 58"/>
                  <a:gd name="T11" fmla="*/ 2050145 h 80"/>
                  <a:gd name="T12" fmla="*/ 1076191 w 58"/>
                  <a:gd name="T13" fmla="*/ 2131247 h 80"/>
                  <a:gd name="T14" fmla="*/ 0 w 58"/>
                  <a:gd name="T15" fmla="*/ 1067793 h 80"/>
                  <a:gd name="T16" fmla="*/ 1076191 w 58"/>
                  <a:gd name="T17" fmla="*/ 0 h 80"/>
                  <a:gd name="T18" fmla="*/ 1558835 w 58"/>
                  <a:gd name="T19" fmla="*/ 81102 h 80"/>
                  <a:gd name="T20" fmla="*/ 1558835 w 58"/>
                  <a:gd name="T21" fmla="*/ 64037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B21A1A"/>
              </a:solidFill>
              <a:ln w="9525">
                <a:noFill/>
                <a:round/>
                <a:headEnd/>
                <a:tailEnd/>
              </a:ln>
            </p:spPr>
            <p:txBody>
              <a:bodyPr/>
              <a:lstStyle/>
              <a:p>
                <a:endParaRPr lang="en-US" b="1">
                  <a:solidFill>
                    <a:srgbClr val="000000"/>
                  </a:solidFill>
                </a:endParaRPr>
              </a:p>
            </p:txBody>
          </p:sp>
          <p:sp>
            <p:nvSpPr>
              <p:cNvPr id="58377" name="Freeform 8"/>
              <p:cNvSpPr>
                <a:spLocks noEditPoints="1"/>
              </p:cNvSpPr>
              <p:nvPr/>
            </p:nvSpPr>
            <p:spPr bwMode="auto">
              <a:xfrm>
                <a:off x="4643" y="1971"/>
                <a:ext cx="342" cy="343"/>
              </a:xfrm>
              <a:custGeom>
                <a:avLst/>
                <a:gdLst>
                  <a:gd name="T0" fmla="*/ 2087516 w 80"/>
                  <a:gd name="T1" fmla="*/ 1067793 h 80"/>
                  <a:gd name="T2" fmla="*/ 1043720 w 80"/>
                  <a:gd name="T3" fmla="*/ 2131247 h 80"/>
                  <a:gd name="T4" fmla="*/ 0 w 80"/>
                  <a:gd name="T5" fmla="*/ 1067793 h 80"/>
                  <a:gd name="T6" fmla="*/ 1043720 w 80"/>
                  <a:gd name="T7" fmla="*/ 0 h 80"/>
                  <a:gd name="T8" fmla="*/ 2087516 w 80"/>
                  <a:gd name="T9" fmla="*/ 1067793 h 80"/>
                  <a:gd name="T10" fmla="*/ 1043720 w 80"/>
                  <a:gd name="T11" fmla="*/ 534604 h 80"/>
                  <a:gd name="T12" fmla="*/ 525406 w 80"/>
                  <a:gd name="T13" fmla="*/ 1067793 h 80"/>
                  <a:gd name="T14" fmla="*/ 1043720 w 80"/>
                  <a:gd name="T15" fmla="*/ 1596643 h 80"/>
                  <a:gd name="T16" fmla="*/ 1562089 w 80"/>
                  <a:gd name="T17" fmla="*/ 1067793 h 80"/>
                  <a:gd name="T18" fmla="*/ 1043720 w 80"/>
                  <a:gd name="T19" fmla="*/ 534604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80"/>
                  <a:gd name="T32" fmla="*/ 80 w 80"/>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B21A1A"/>
              </a:solidFill>
              <a:ln w="9525">
                <a:noFill/>
                <a:round/>
                <a:headEnd/>
                <a:tailEnd/>
              </a:ln>
            </p:spPr>
            <p:txBody>
              <a:bodyPr/>
              <a:lstStyle/>
              <a:p>
                <a:endParaRPr lang="en-US" b="1">
                  <a:solidFill>
                    <a:srgbClr val="000000"/>
                  </a:solidFill>
                </a:endParaRPr>
              </a:p>
            </p:txBody>
          </p:sp>
          <p:sp>
            <p:nvSpPr>
              <p:cNvPr id="58378" name="Freeform 9"/>
              <p:cNvSpPr>
                <a:spLocks/>
              </p:cNvSpPr>
              <p:nvPr/>
            </p:nvSpPr>
            <p:spPr bwMode="auto">
              <a:xfrm>
                <a:off x="4000" y="1971"/>
                <a:ext cx="223" cy="343"/>
              </a:xfrm>
              <a:custGeom>
                <a:avLst/>
                <a:gdLst>
                  <a:gd name="T0" fmla="*/ 1256138 w 52"/>
                  <a:gd name="T1" fmla="*/ 502838 h 80"/>
                  <a:gd name="T2" fmla="*/ 853044 w 52"/>
                  <a:gd name="T3" fmla="*/ 453502 h 80"/>
                  <a:gd name="T4" fmla="*/ 535046 w 52"/>
                  <a:gd name="T5" fmla="*/ 614369 h 80"/>
                  <a:gd name="T6" fmla="*/ 771499 w 52"/>
                  <a:gd name="T7" fmla="*/ 801244 h 80"/>
                  <a:gd name="T8" fmla="*/ 908180 w 52"/>
                  <a:gd name="T9" fmla="*/ 850584 h 80"/>
                  <a:gd name="T10" fmla="*/ 1386747 w 52"/>
                  <a:gd name="T11" fmla="*/ 1441530 h 80"/>
                  <a:gd name="T12" fmla="*/ 559726 w 52"/>
                  <a:gd name="T13" fmla="*/ 2131247 h 80"/>
                  <a:gd name="T14" fmla="*/ 0 w 52"/>
                  <a:gd name="T15" fmla="*/ 2050145 h 80"/>
                  <a:gd name="T16" fmla="*/ 0 w 52"/>
                  <a:gd name="T17" fmla="*/ 1596643 h 80"/>
                  <a:gd name="T18" fmla="*/ 478567 w 52"/>
                  <a:gd name="T19" fmla="*/ 1677750 h 80"/>
                  <a:gd name="T20" fmla="*/ 853044 w 52"/>
                  <a:gd name="T21" fmla="*/ 1490871 h 80"/>
                  <a:gd name="T22" fmla="*/ 616591 w 52"/>
                  <a:gd name="T23" fmla="*/ 1279343 h 80"/>
                  <a:gd name="T24" fmla="*/ 503268 w 52"/>
                  <a:gd name="T25" fmla="*/ 1254673 h 80"/>
                  <a:gd name="T26" fmla="*/ 0 w 52"/>
                  <a:gd name="T27" fmla="*/ 640377 h 80"/>
                  <a:gd name="T28" fmla="*/ 747132 w 52"/>
                  <a:gd name="T29" fmla="*/ 0 h 80"/>
                  <a:gd name="T30" fmla="*/ 1256138 w 52"/>
                  <a:gd name="T31" fmla="*/ 81102 h 80"/>
                  <a:gd name="T32" fmla="*/ 1256138 w 52"/>
                  <a:gd name="T33" fmla="*/ 502838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80"/>
                  <a:gd name="T53" fmla="*/ 52 w 52"/>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B21A1A"/>
              </a:solidFill>
              <a:ln w="9525">
                <a:noFill/>
                <a:round/>
                <a:headEnd/>
                <a:tailEnd/>
              </a:ln>
            </p:spPr>
            <p:txBody>
              <a:bodyPr/>
              <a:lstStyle/>
              <a:p>
                <a:endParaRPr lang="en-US" b="1">
                  <a:solidFill>
                    <a:srgbClr val="000000"/>
                  </a:solidFill>
                </a:endParaRPr>
              </a:p>
            </p:txBody>
          </p:sp>
          <p:sp>
            <p:nvSpPr>
              <p:cNvPr id="58379" name="Freeform 10"/>
              <p:cNvSpPr>
                <a:spLocks/>
              </p:cNvSpPr>
              <p:nvPr/>
            </p:nvSpPr>
            <p:spPr bwMode="auto">
              <a:xfrm>
                <a:off x="3272" y="1586"/>
                <a:ext cx="81" cy="167"/>
              </a:xfrm>
              <a:custGeom>
                <a:avLst/>
                <a:gdLst>
                  <a:gd name="T0" fmla="*/ 485876 w 19"/>
                  <a:gd name="T1" fmla="*/ 264918 h 39"/>
                  <a:gd name="T2" fmla="*/ 257623 w 19"/>
                  <a:gd name="T3" fmla="*/ 0 h 39"/>
                  <a:gd name="T4" fmla="*/ 0 w 19"/>
                  <a:gd name="T5" fmla="*/ 264918 h 39"/>
                  <a:gd name="T6" fmla="*/ 0 w 19"/>
                  <a:gd name="T7" fmla="*/ 789088 h 39"/>
                  <a:gd name="T8" fmla="*/ 257623 w 19"/>
                  <a:gd name="T9" fmla="*/ 1029491 h 39"/>
                  <a:gd name="T10" fmla="*/ 485876 w 19"/>
                  <a:gd name="T11" fmla="*/ 789088 h 39"/>
                  <a:gd name="T12" fmla="*/ 485876 w 19"/>
                  <a:gd name="T13" fmla="*/ 264918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015F85"/>
              </a:solidFill>
              <a:ln w="9525">
                <a:noFill/>
                <a:round/>
                <a:headEnd/>
                <a:tailEnd/>
              </a:ln>
            </p:spPr>
            <p:txBody>
              <a:bodyPr/>
              <a:lstStyle/>
              <a:p>
                <a:endParaRPr lang="en-US" b="1">
                  <a:solidFill>
                    <a:srgbClr val="000000"/>
                  </a:solidFill>
                </a:endParaRPr>
              </a:p>
            </p:txBody>
          </p:sp>
          <p:sp>
            <p:nvSpPr>
              <p:cNvPr id="58380" name="Freeform 11"/>
              <p:cNvSpPr>
                <a:spLocks/>
              </p:cNvSpPr>
              <p:nvPr/>
            </p:nvSpPr>
            <p:spPr bwMode="auto">
              <a:xfrm>
                <a:off x="3499" y="1474"/>
                <a:ext cx="81" cy="279"/>
              </a:xfrm>
              <a:custGeom>
                <a:avLst/>
                <a:gdLst>
                  <a:gd name="T0" fmla="*/ 485876 w 19"/>
                  <a:gd name="T1" fmla="*/ 243417 h 65"/>
                  <a:gd name="T2" fmla="*/ 228254 w 19"/>
                  <a:gd name="T3" fmla="*/ 0 h 65"/>
                  <a:gd name="T4" fmla="*/ 0 w 19"/>
                  <a:gd name="T5" fmla="*/ 243417 h 65"/>
                  <a:gd name="T6" fmla="*/ 0 w 19"/>
                  <a:gd name="T7" fmla="*/ 1500646 h 65"/>
                  <a:gd name="T8" fmla="*/ 228254 w 19"/>
                  <a:gd name="T9" fmla="*/ 1745407 h 65"/>
                  <a:gd name="T10" fmla="*/ 485876 w 19"/>
                  <a:gd name="T11" fmla="*/ 1500646 h 65"/>
                  <a:gd name="T12" fmla="*/ 485876 w 19"/>
                  <a:gd name="T13" fmla="*/ 24341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015F85"/>
              </a:solidFill>
              <a:ln w="9525">
                <a:noFill/>
                <a:round/>
                <a:headEnd/>
                <a:tailEnd/>
              </a:ln>
            </p:spPr>
            <p:txBody>
              <a:bodyPr/>
              <a:lstStyle/>
              <a:p>
                <a:endParaRPr lang="en-US" b="1">
                  <a:solidFill>
                    <a:srgbClr val="000000"/>
                  </a:solidFill>
                </a:endParaRPr>
              </a:p>
            </p:txBody>
          </p:sp>
          <p:sp>
            <p:nvSpPr>
              <p:cNvPr id="58381" name="Freeform 12"/>
              <p:cNvSpPr>
                <a:spLocks/>
              </p:cNvSpPr>
              <p:nvPr/>
            </p:nvSpPr>
            <p:spPr bwMode="auto">
              <a:xfrm>
                <a:off x="3722" y="1320"/>
                <a:ext cx="81" cy="514"/>
              </a:xfrm>
              <a:custGeom>
                <a:avLst/>
                <a:gdLst>
                  <a:gd name="T0" fmla="*/ 485876 w 19"/>
                  <a:gd name="T1" fmla="*/ 240710 h 120"/>
                  <a:gd name="T2" fmla="*/ 257623 w 19"/>
                  <a:gd name="T3" fmla="*/ 0 h 120"/>
                  <a:gd name="T4" fmla="*/ 0 w 19"/>
                  <a:gd name="T5" fmla="*/ 240710 h 120"/>
                  <a:gd name="T6" fmla="*/ 0 w 19"/>
                  <a:gd name="T7" fmla="*/ 2934246 h 120"/>
                  <a:gd name="T8" fmla="*/ 257623 w 19"/>
                  <a:gd name="T9" fmla="*/ 3174884 h 120"/>
                  <a:gd name="T10" fmla="*/ 485876 w 19"/>
                  <a:gd name="T11" fmla="*/ 2934246 h 120"/>
                  <a:gd name="T12" fmla="*/ 485876 w 19"/>
                  <a:gd name="T13" fmla="*/ 240710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015F85"/>
              </a:solidFill>
              <a:ln w="9525">
                <a:noFill/>
                <a:round/>
                <a:headEnd/>
                <a:tailEnd/>
              </a:ln>
            </p:spPr>
            <p:txBody>
              <a:bodyPr/>
              <a:lstStyle/>
              <a:p>
                <a:endParaRPr lang="en-US" b="1">
                  <a:solidFill>
                    <a:srgbClr val="000000"/>
                  </a:solidFill>
                </a:endParaRPr>
              </a:p>
            </p:txBody>
          </p:sp>
          <p:sp>
            <p:nvSpPr>
              <p:cNvPr id="58382" name="Freeform 13"/>
              <p:cNvSpPr>
                <a:spLocks/>
              </p:cNvSpPr>
              <p:nvPr/>
            </p:nvSpPr>
            <p:spPr bwMode="auto">
              <a:xfrm>
                <a:off x="3949" y="1474"/>
                <a:ext cx="81" cy="279"/>
              </a:xfrm>
              <a:custGeom>
                <a:avLst/>
                <a:gdLst>
                  <a:gd name="T0" fmla="*/ 485876 w 19"/>
                  <a:gd name="T1" fmla="*/ 243417 h 65"/>
                  <a:gd name="T2" fmla="*/ 228254 w 19"/>
                  <a:gd name="T3" fmla="*/ 0 h 65"/>
                  <a:gd name="T4" fmla="*/ 0 w 19"/>
                  <a:gd name="T5" fmla="*/ 243417 h 65"/>
                  <a:gd name="T6" fmla="*/ 0 w 19"/>
                  <a:gd name="T7" fmla="*/ 1500646 h 65"/>
                  <a:gd name="T8" fmla="*/ 228254 w 19"/>
                  <a:gd name="T9" fmla="*/ 1745407 h 65"/>
                  <a:gd name="T10" fmla="*/ 485876 w 19"/>
                  <a:gd name="T11" fmla="*/ 1500646 h 65"/>
                  <a:gd name="T12" fmla="*/ 485876 w 19"/>
                  <a:gd name="T13" fmla="*/ 24341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015F85"/>
              </a:solidFill>
              <a:ln w="9525">
                <a:noFill/>
                <a:round/>
                <a:headEnd/>
                <a:tailEnd/>
              </a:ln>
            </p:spPr>
            <p:txBody>
              <a:bodyPr/>
              <a:lstStyle/>
              <a:p>
                <a:endParaRPr lang="en-US" b="1">
                  <a:solidFill>
                    <a:srgbClr val="000000"/>
                  </a:solidFill>
                </a:endParaRPr>
              </a:p>
            </p:txBody>
          </p:sp>
          <p:sp>
            <p:nvSpPr>
              <p:cNvPr id="58383" name="Freeform 14"/>
              <p:cNvSpPr>
                <a:spLocks/>
              </p:cNvSpPr>
              <p:nvPr/>
            </p:nvSpPr>
            <p:spPr bwMode="auto">
              <a:xfrm>
                <a:off x="4171" y="1586"/>
                <a:ext cx="86" cy="167"/>
              </a:xfrm>
              <a:custGeom>
                <a:avLst/>
                <a:gdLst>
                  <a:gd name="T0" fmla="*/ 543903 w 20"/>
                  <a:gd name="T1" fmla="*/ 264918 h 39"/>
                  <a:gd name="T2" fmla="*/ 271747 w 20"/>
                  <a:gd name="T3" fmla="*/ 0 h 39"/>
                  <a:gd name="T4" fmla="*/ 0 w 20"/>
                  <a:gd name="T5" fmla="*/ 264918 h 39"/>
                  <a:gd name="T6" fmla="*/ 0 w 20"/>
                  <a:gd name="T7" fmla="*/ 789088 h 39"/>
                  <a:gd name="T8" fmla="*/ 271747 w 20"/>
                  <a:gd name="T9" fmla="*/ 1029491 h 39"/>
                  <a:gd name="T10" fmla="*/ 543903 w 20"/>
                  <a:gd name="T11" fmla="*/ 789088 h 39"/>
                  <a:gd name="T12" fmla="*/ 543903 w 20"/>
                  <a:gd name="T13" fmla="*/ 264918 h 39"/>
                  <a:gd name="T14" fmla="*/ 0 60000 65536"/>
                  <a:gd name="T15" fmla="*/ 0 60000 65536"/>
                  <a:gd name="T16" fmla="*/ 0 60000 65536"/>
                  <a:gd name="T17" fmla="*/ 0 60000 65536"/>
                  <a:gd name="T18" fmla="*/ 0 60000 65536"/>
                  <a:gd name="T19" fmla="*/ 0 60000 65536"/>
                  <a:gd name="T20" fmla="*/ 0 60000 65536"/>
                  <a:gd name="T21" fmla="*/ 0 w 20"/>
                  <a:gd name="T22" fmla="*/ 0 h 39"/>
                  <a:gd name="T23" fmla="*/ 20 w 20"/>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015F85"/>
              </a:solidFill>
              <a:ln w="9525">
                <a:noFill/>
                <a:round/>
                <a:headEnd/>
                <a:tailEnd/>
              </a:ln>
            </p:spPr>
            <p:txBody>
              <a:bodyPr/>
              <a:lstStyle/>
              <a:p>
                <a:endParaRPr lang="en-US" b="1">
                  <a:solidFill>
                    <a:srgbClr val="000000"/>
                  </a:solidFill>
                </a:endParaRPr>
              </a:p>
            </p:txBody>
          </p:sp>
          <p:sp>
            <p:nvSpPr>
              <p:cNvPr id="58384" name="Freeform 15"/>
              <p:cNvSpPr>
                <a:spLocks/>
              </p:cNvSpPr>
              <p:nvPr/>
            </p:nvSpPr>
            <p:spPr bwMode="auto">
              <a:xfrm>
                <a:off x="4398" y="1474"/>
                <a:ext cx="82" cy="279"/>
              </a:xfrm>
              <a:custGeom>
                <a:avLst/>
                <a:gdLst>
                  <a:gd name="T0" fmla="*/ 530152 w 19"/>
                  <a:gd name="T1" fmla="*/ 243417 h 65"/>
                  <a:gd name="T2" fmla="*/ 278627 w 19"/>
                  <a:gd name="T3" fmla="*/ 0 h 65"/>
                  <a:gd name="T4" fmla="*/ 0 w 19"/>
                  <a:gd name="T5" fmla="*/ 243417 h 65"/>
                  <a:gd name="T6" fmla="*/ 0 w 19"/>
                  <a:gd name="T7" fmla="*/ 1500646 h 65"/>
                  <a:gd name="T8" fmla="*/ 278627 w 19"/>
                  <a:gd name="T9" fmla="*/ 1745407 h 65"/>
                  <a:gd name="T10" fmla="*/ 530152 w 19"/>
                  <a:gd name="T11" fmla="*/ 1500646 h 65"/>
                  <a:gd name="T12" fmla="*/ 530152 w 19"/>
                  <a:gd name="T13" fmla="*/ 24341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015F85"/>
              </a:solidFill>
              <a:ln w="9525">
                <a:noFill/>
                <a:round/>
                <a:headEnd/>
                <a:tailEnd/>
              </a:ln>
            </p:spPr>
            <p:txBody>
              <a:bodyPr/>
              <a:lstStyle/>
              <a:p>
                <a:endParaRPr lang="en-US" b="1">
                  <a:solidFill>
                    <a:srgbClr val="000000"/>
                  </a:solidFill>
                </a:endParaRPr>
              </a:p>
            </p:txBody>
          </p:sp>
          <p:sp>
            <p:nvSpPr>
              <p:cNvPr id="58385" name="Freeform 16"/>
              <p:cNvSpPr>
                <a:spLocks/>
              </p:cNvSpPr>
              <p:nvPr/>
            </p:nvSpPr>
            <p:spPr bwMode="auto">
              <a:xfrm>
                <a:off x="4625" y="1320"/>
                <a:ext cx="82" cy="514"/>
              </a:xfrm>
              <a:custGeom>
                <a:avLst/>
                <a:gdLst>
                  <a:gd name="T0" fmla="*/ 530152 w 19"/>
                  <a:gd name="T1" fmla="*/ 240710 h 120"/>
                  <a:gd name="T2" fmla="*/ 251524 w 19"/>
                  <a:gd name="T3" fmla="*/ 0 h 120"/>
                  <a:gd name="T4" fmla="*/ 0 w 19"/>
                  <a:gd name="T5" fmla="*/ 240710 h 120"/>
                  <a:gd name="T6" fmla="*/ 0 w 19"/>
                  <a:gd name="T7" fmla="*/ 2934246 h 120"/>
                  <a:gd name="T8" fmla="*/ 251524 w 19"/>
                  <a:gd name="T9" fmla="*/ 3174884 h 120"/>
                  <a:gd name="T10" fmla="*/ 530152 w 19"/>
                  <a:gd name="T11" fmla="*/ 2934246 h 120"/>
                  <a:gd name="T12" fmla="*/ 530152 w 19"/>
                  <a:gd name="T13" fmla="*/ 240710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015F85"/>
              </a:solidFill>
              <a:ln w="9525">
                <a:noFill/>
                <a:round/>
                <a:headEnd/>
                <a:tailEnd/>
              </a:ln>
            </p:spPr>
            <p:txBody>
              <a:bodyPr/>
              <a:lstStyle/>
              <a:p>
                <a:endParaRPr lang="en-US" b="1">
                  <a:solidFill>
                    <a:srgbClr val="000000"/>
                  </a:solidFill>
                </a:endParaRPr>
              </a:p>
            </p:txBody>
          </p:sp>
          <p:sp>
            <p:nvSpPr>
              <p:cNvPr id="58386" name="Freeform 17"/>
              <p:cNvSpPr>
                <a:spLocks/>
              </p:cNvSpPr>
              <p:nvPr/>
            </p:nvSpPr>
            <p:spPr bwMode="auto">
              <a:xfrm>
                <a:off x="4848" y="1474"/>
                <a:ext cx="82" cy="279"/>
              </a:xfrm>
              <a:custGeom>
                <a:avLst/>
                <a:gdLst>
                  <a:gd name="T0" fmla="*/ 530152 w 19"/>
                  <a:gd name="T1" fmla="*/ 243417 h 65"/>
                  <a:gd name="T2" fmla="*/ 278627 w 19"/>
                  <a:gd name="T3" fmla="*/ 0 h 65"/>
                  <a:gd name="T4" fmla="*/ 0 w 19"/>
                  <a:gd name="T5" fmla="*/ 243417 h 65"/>
                  <a:gd name="T6" fmla="*/ 0 w 19"/>
                  <a:gd name="T7" fmla="*/ 1500646 h 65"/>
                  <a:gd name="T8" fmla="*/ 278627 w 19"/>
                  <a:gd name="T9" fmla="*/ 1745407 h 65"/>
                  <a:gd name="T10" fmla="*/ 530152 w 19"/>
                  <a:gd name="T11" fmla="*/ 1500646 h 65"/>
                  <a:gd name="T12" fmla="*/ 530152 w 19"/>
                  <a:gd name="T13" fmla="*/ 24341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015F85"/>
              </a:solidFill>
              <a:ln w="9525">
                <a:noFill/>
                <a:round/>
                <a:headEnd/>
                <a:tailEnd/>
              </a:ln>
            </p:spPr>
            <p:txBody>
              <a:bodyPr/>
              <a:lstStyle/>
              <a:p>
                <a:endParaRPr lang="en-US" b="1">
                  <a:solidFill>
                    <a:srgbClr val="000000"/>
                  </a:solidFill>
                </a:endParaRPr>
              </a:p>
            </p:txBody>
          </p:sp>
          <p:sp>
            <p:nvSpPr>
              <p:cNvPr id="58387" name="Freeform 18"/>
              <p:cNvSpPr>
                <a:spLocks/>
              </p:cNvSpPr>
              <p:nvPr/>
            </p:nvSpPr>
            <p:spPr bwMode="auto">
              <a:xfrm>
                <a:off x="5075" y="1586"/>
                <a:ext cx="82" cy="167"/>
              </a:xfrm>
              <a:custGeom>
                <a:avLst/>
                <a:gdLst>
                  <a:gd name="T0" fmla="*/ 530152 w 19"/>
                  <a:gd name="T1" fmla="*/ 264918 h 39"/>
                  <a:gd name="T2" fmla="*/ 251524 w 19"/>
                  <a:gd name="T3" fmla="*/ 0 h 39"/>
                  <a:gd name="T4" fmla="*/ 0 w 19"/>
                  <a:gd name="T5" fmla="*/ 264918 h 39"/>
                  <a:gd name="T6" fmla="*/ 0 w 19"/>
                  <a:gd name="T7" fmla="*/ 789088 h 39"/>
                  <a:gd name="T8" fmla="*/ 251524 w 19"/>
                  <a:gd name="T9" fmla="*/ 1029491 h 39"/>
                  <a:gd name="T10" fmla="*/ 530152 w 19"/>
                  <a:gd name="T11" fmla="*/ 789088 h 39"/>
                  <a:gd name="T12" fmla="*/ 530152 w 19"/>
                  <a:gd name="T13" fmla="*/ 264918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015F85"/>
              </a:solidFill>
              <a:ln w="9525">
                <a:noFill/>
                <a:round/>
                <a:headEnd/>
                <a:tailEnd/>
              </a:ln>
            </p:spPr>
            <p:txBody>
              <a:bodyPr/>
              <a:lstStyle/>
              <a:p>
                <a:endParaRPr lang="en-US" b="1">
                  <a:solidFill>
                    <a:srgbClr val="000000"/>
                  </a:solidFill>
                </a:endParaRPr>
              </a:p>
            </p:txBody>
          </p:sp>
        </p:grpSp>
        <p:sp>
          <p:nvSpPr>
            <p:cNvPr id="58372" name="Rectangle 19"/>
            <p:cNvSpPr>
              <a:spLocks noChangeArrowheads="1"/>
            </p:cNvSpPr>
            <p:nvPr/>
          </p:nvSpPr>
          <p:spPr bwMode="auto">
            <a:xfrm>
              <a:off x="0" y="0"/>
              <a:ext cx="5760" cy="920"/>
            </a:xfrm>
            <a:prstGeom prst="rect">
              <a:avLst/>
            </a:prstGeom>
            <a:solidFill>
              <a:srgbClr val="FFFFFF"/>
            </a:solidFill>
            <a:ln w="9525" algn="ctr">
              <a:noFill/>
              <a:miter lim="800000"/>
              <a:headEnd/>
              <a:tailEnd/>
            </a:ln>
          </p:spPr>
          <p:txBody>
            <a:bodyPr wrap="none" lIns="82124" tIns="41061" rIns="82124" bIns="41061" anchor="ctr"/>
            <a:lstStyle/>
            <a:p>
              <a:endParaRPr lang="en-US" b="1">
                <a:solidFill>
                  <a:srgbClr val="000000"/>
                </a:solidFill>
              </a:endParaRPr>
            </a:p>
          </p:txBody>
        </p:sp>
      </p:gr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4120" y="-1774"/>
            <a:ext cx="7747458" cy="687083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507464659"/>
              </p:ext>
            </p:extLst>
          </p:nvPr>
        </p:nvGraphicFramePr>
        <p:xfrm>
          <a:off x="834120" y="-1774"/>
          <a:ext cx="7747458" cy="6870831"/>
        </p:xfrm>
        <a:graphic>
          <a:graphicData uri="http://schemas.openxmlformats.org/drawingml/2006/table">
            <a:tbl>
              <a:tblPr/>
              <a:tblGrid>
                <a:gridCol w="1475707"/>
                <a:gridCol w="1902884"/>
                <a:gridCol w="2067931"/>
                <a:gridCol w="2300936"/>
              </a:tblGrid>
              <a:tr h="87928">
                <a:tc>
                  <a:txBody>
                    <a:bodyPr/>
                    <a:lstStyle/>
                    <a:p>
                      <a:pPr algn="ctr" fontAlgn="b"/>
                      <a:r>
                        <a:rPr lang="en-US" sz="600" b="1" i="0" u="none" strike="noStrike" dirty="0">
                          <a:solidFill>
                            <a:srgbClr val="000000"/>
                          </a:solidFill>
                          <a:effectLst/>
                          <a:latin typeface="Arial"/>
                        </a:rPr>
                        <a:t>100 Series </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7DD9FE"/>
                    </a:solidFill>
                  </a:tcPr>
                </a:tc>
                <a:tc>
                  <a:txBody>
                    <a:bodyPr/>
                    <a:lstStyle/>
                    <a:p>
                      <a:pPr algn="ctr" fontAlgn="b"/>
                      <a:r>
                        <a:rPr lang="en-US" sz="600" b="1" i="0" u="none" strike="noStrike">
                          <a:solidFill>
                            <a:srgbClr val="000000"/>
                          </a:solidFill>
                          <a:effectLst/>
                          <a:latin typeface="Arial"/>
                        </a:rPr>
                        <a:t>200 Series </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33CCCC"/>
                    </a:solidFill>
                  </a:tcPr>
                </a:tc>
                <a:tc>
                  <a:txBody>
                    <a:bodyPr/>
                    <a:lstStyle/>
                    <a:p>
                      <a:pPr algn="ctr" fontAlgn="b"/>
                      <a:r>
                        <a:rPr lang="en-US" sz="600" b="1" i="0" u="none" strike="noStrike" dirty="0">
                          <a:solidFill>
                            <a:srgbClr val="000000"/>
                          </a:solidFill>
                          <a:effectLst/>
                          <a:latin typeface="Arial"/>
                        </a:rPr>
                        <a:t>300 Series </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AC1D8"/>
                    </a:solidFill>
                  </a:tcPr>
                </a:tc>
                <a:tc>
                  <a:txBody>
                    <a:bodyPr/>
                    <a:lstStyle/>
                    <a:p>
                      <a:pPr algn="ctr" fontAlgn="b"/>
                      <a:r>
                        <a:rPr lang="en-US" sz="600" b="1" i="0" u="none" strike="noStrike">
                          <a:solidFill>
                            <a:srgbClr val="000000"/>
                          </a:solidFill>
                          <a:effectLst/>
                          <a:latin typeface="Arial"/>
                        </a:rPr>
                        <a:t>Stackable 10 Gig - 500X Series </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AC1D8"/>
                    </a:solidFill>
                  </a:tcPr>
                </a:tc>
              </a:tr>
              <a:tr h="87928">
                <a:tc>
                  <a:txBody>
                    <a:bodyPr/>
                    <a:lstStyle/>
                    <a:p>
                      <a:pPr algn="l" fontAlgn="b"/>
                      <a:r>
                        <a:rPr lang="en-US" sz="600" b="0" i="0" u="none" strike="noStrike">
                          <a:effectLst/>
                          <a:latin typeface="Arial"/>
                        </a:rPr>
                        <a:t>Non-Blocking</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Non-Blocking</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Non-Blocking</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Non-Blocking</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r>
                        <a:rPr lang="en-US" sz="600" b="0" i="0" u="none" strike="noStrike">
                          <a:effectLst/>
                          <a:latin typeface="Arial"/>
                        </a:rPr>
                        <a:t>Green Ethernet</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c>
                  <a:txBody>
                    <a:bodyPr/>
                    <a:lstStyle/>
                    <a:p>
                      <a:pPr algn="l" fontAlgn="b"/>
                      <a:r>
                        <a:rPr lang="en-US" sz="600" b="0" i="0" u="none" strike="noStrike">
                          <a:effectLst/>
                          <a:latin typeface="Arial"/>
                        </a:rPr>
                        <a:t>Green Ethernet</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c>
                  <a:txBody>
                    <a:bodyPr/>
                    <a:lstStyle/>
                    <a:p>
                      <a:pPr algn="l" fontAlgn="b"/>
                      <a:r>
                        <a:rPr lang="en-US" sz="600" b="0" i="0" u="none" strike="noStrike" dirty="0">
                          <a:effectLst/>
                          <a:latin typeface="Arial"/>
                        </a:rPr>
                        <a:t>Green Ethernet</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c>
                  <a:txBody>
                    <a:bodyPr/>
                    <a:lstStyle/>
                    <a:p>
                      <a:pPr algn="l" fontAlgn="b"/>
                      <a:r>
                        <a:rPr lang="en-US" sz="600" b="0" i="0" u="none" strike="noStrike">
                          <a:effectLst/>
                          <a:latin typeface="Arial"/>
                        </a:rPr>
                        <a:t>Green Ethernet</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87928">
                <a:tc>
                  <a:txBody>
                    <a:bodyPr/>
                    <a:lstStyle/>
                    <a:p>
                      <a:pPr algn="l" fontAlgn="b"/>
                      <a:r>
                        <a:rPr lang="en-US" sz="600" b="0" i="0" u="none" strike="noStrike">
                          <a:effectLst/>
                          <a:latin typeface="Arial"/>
                        </a:rPr>
                        <a:t>24 ports GE</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600" b="0" i="0" u="none" strike="noStrike">
                          <a:effectLst/>
                          <a:latin typeface="Arial"/>
                        </a:rPr>
                        <a:t>26 ports GE</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28 ports GE</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600" b="0" i="0" u="none" strike="noStrike">
                          <a:effectLst/>
                          <a:latin typeface="Arial"/>
                        </a:rPr>
                        <a:t>28 ports GE</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87928">
                <a:tc>
                  <a:txBody>
                    <a:bodyPr/>
                    <a:lstStyle/>
                    <a:p>
                      <a:pPr algn="l" fontAlgn="b"/>
                      <a:r>
                        <a:rPr lang="en-US" sz="600" b="0" i="0" u="none" strike="noStrike">
                          <a:effectLst/>
                          <a:latin typeface="Arial"/>
                        </a:rPr>
                        <a:t>8K MAC</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8K MAC</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effectLst/>
                          <a:latin typeface="Arial"/>
                        </a:rPr>
                        <a:t>16K MAC</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16K MAC</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87928">
                <a:tc>
                  <a:txBody>
                    <a:bodyPr/>
                    <a:lstStyle/>
                    <a:p>
                      <a:pPr algn="l" fontAlgn="b"/>
                      <a:r>
                        <a:rPr lang="en-US" sz="600" b="0" i="0" u="none" strike="noStrike">
                          <a:effectLst/>
                          <a:latin typeface="Arial"/>
                        </a:rPr>
                        <a:t>Transparent to VLAN tags</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b"/>
                      <a:r>
                        <a:rPr lang="en-US" sz="600" b="0" i="0" u="none" strike="noStrike">
                          <a:effectLst/>
                          <a:latin typeface="Arial"/>
                        </a:rPr>
                        <a:t>802.1q VLANs (128/256)</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VLAN - 802.1q (4K)</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VLAN - 802.1q (4K)</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a:noFill/>
                    </a:lnB>
                  </a:tcPr>
                </a:tc>
                <a:tc>
                  <a:txBody>
                    <a:bodyPr/>
                    <a:lstStyle/>
                    <a:p>
                      <a:pPr algn="l" fontAlgn="b"/>
                      <a:r>
                        <a:rPr lang="en-US" sz="600" b="0" i="0" u="none" strike="noStrike">
                          <a:effectLst/>
                          <a:latin typeface="Arial"/>
                        </a:rPr>
                        <a:t>4 Queues</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4 Queues (8 future) </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4 Queues (8 future) </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Link Aggregation</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Link Aggregation</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Link Aggregation</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Spanning Tree</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effectLst/>
                          <a:latin typeface="Arial"/>
                        </a:rPr>
                        <a:t>Spanning Tree</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Spanning Tree</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Port Mirroring</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Port Mirroring</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Port Mirroring</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IGMP Snooping</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IGMP Snooping</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IGMP Snooping</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L2 priority - 802.1p</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L2 priority - 802.1p</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L2 priority - 802.1p</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MAC-based Filters</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MAC-based Filters</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MAC-based Filters</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0119">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Multicast/Broadcast/Unknown Unicast Storm control</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Multicast/Broadcast/Unknown Unicast Storm control</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Multicast/Broadcast/Unknown Unicast Storm control</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0119">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pl-PL" sz="600" b="0" i="0" u="none" strike="noStrike">
                          <a:effectLst/>
                          <a:latin typeface="Arial"/>
                        </a:rPr>
                        <a:t>802.1 x w/RADIUS</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a:effectLst/>
                          <a:latin typeface="Arial"/>
                        </a:rPr>
                        <a:t>802.1 x w/RADIUS</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600" b="0" i="0" u="none" strike="noStrike">
                          <a:effectLst/>
                          <a:latin typeface="Arial"/>
                        </a:rPr>
                        <a:t>802.1 x w/RADIUS</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Rapid Spanning Tree</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Rapid Spanning Tree</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Rapid Spanning Tree</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Rate Limiting</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effectLst/>
                          <a:latin typeface="Arial"/>
                        </a:rPr>
                        <a:t>Rate Limiting</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Rate Limiting</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Bonjour</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600" b="0" i="0" u="none" strike="noStrike">
                          <a:effectLst/>
                          <a:latin typeface="Arial"/>
                        </a:rPr>
                        <a:t>Bonjour</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600" b="0" i="0" u="none" strike="noStrike">
                          <a:effectLst/>
                          <a:latin typeface="Arial"/>
                        </a:rPr>
                        <a:t>Bonjour</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Voice VLAN</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Voice VLAN</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Voice VLAN</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VSDP</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600" b="0" i="0" u="none" strike="noStrike" dirty="0">
                          <a:effectLst/>
                          <a:latin typeface="Arial"/>
                        </a:rPr>
                        <a:t>VSDP</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600" b="0" i="0" u="none" strike="noStrike">
                          <a:effectLst/>
                          <a:latin typeface="Arial"/>
                        </a:rPr>
                        <a:t>VSDP</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LLDP-MED</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LLDP-MED</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LLDP-MED</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IPv6 (USGv6 and Gold Certified)</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600" b="0" i="0" u="none" strike="noStrike">
                          <a:effectLst/>
                          <a:latin typeface="Arial"/>
                        </a:rPr>
                        <a:t>IPv6 (USGv6 and Gold Certified)</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600" b="0" i="0" u="none" strike="noStrike">
                          <a:effectLst/>
                          <a:latin typeface="Arial"/>
                        </a:rPr>
                        <a:t>IPv6 (USGv6 and Gold Certified)</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DHCP Option 67</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600" b="0" i="0" u="none" strike="noStrike">
                          <a:effectLst/>
                          <a:latin typeface="Arial"/>
                        </a:rPr>
                        <a:t>DHCP Option 67</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600" b="0" i="0" u="none" strike="noStrike">
                          <a:effectLst/>
                          <a:latin typeface="Arial"/>
                        </a:rPr>
                        <a:t>DHCP Option 67</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Text Editable </a:t>
                      </a:r>
                      <a:r>
                        <a:rPr lang="en-US" sz="600" b="0" i="0" u="none" strike="noStrike" dirty="0" err="1">
                          <a:effectLst/>
                          <a:latin typeface="Arial"/>
                        </a:rPr>
                        <a:t>Configs</a:t>
                      </a:r>
                      <a:endParaRPr lang="en-US" sz="600" b="0" i="0" u="none" strike="noStrike" dirty="0">
                        <a:effectLst/>
                        <a:latin typeface="Arial"/>
                      </a:endParaRP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Text Editable Configs</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Text Editable Configs</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CDP</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effectLst/>
                          <a:latin typeface="Arial"/>
                        </a:rPr>
                        <a:t>CDP</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CDP</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Auto Smartports</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600" b="0" i="0" u="none" strike="noStrike">
                          <a:effectLst/>
                          <a:latin typeface="Arial"/>
                        </a:rPr>
                        <a:t>Auto Smartports</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600" b="0" i="0" u="none" strike="noStrike">
                          <a:effectLst/>
                          <a:latin typeface="Arial"/>
                        </a:rPr>
                        <a:t>Auto Smartports</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Nework-wide Auto Voice</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600" b="0" i="0" u="none" strike="noStrike">
                          <a:effectLst/>
                          <a:latin typeface="Arial"/>
                        </a:rPr>
                        <a:t>Nework-wide Auto Voice</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600" b="0" i="0" u="none" strike="noStrike">
                          <a:effectLst/>
                          <a:latin typeface="Arial"/>
                        </a:rPr>
                        <a:t>Nework-wide Auto Voice</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Onplus Cloud </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600" b="0" i="0" u="none" strike="noStrike">
                          <a:effectLst/>
                          <a:latin typeface="Arial"/>
                        </a:rPr>
                        <a:t>Onplus Cloud</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600" b="0" i="0" u="none" strike="noStrike">
                          <a:effectLst/>
                          <a:latin typeface="Arial"/>
                        </a:rPr>
                        <a:t>Onplus Cloud</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No</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600" b="0" i="0" u="none" strike="noStrike">
                          <a:effectLst/>
                          <a:latin typeface="Arial"/>
                        </a:rPr>
                        <a:t>Secure Copy</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Secure Copy</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4088">
                <a:tc>
                  <a:txBody>
                    <a:bodyPr/>
                    <a:lstStyle/>
                    <a:p>
                      <a:pPr algn="l" fontAlgn="t"/>
                      <a:endParaRPr lang="en-US" sz="600" b="0" i="0" u="none" strike="noStrike" dirty="0">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t"/>
                      <a:r>
                        <a:rPr lang="en-US" sz="600" b="0" i="0" u="none" strike="noStrike" dirty="0">
                          <a:effectLst/>
                          <a:latin typeface="Arial"/>
                        </a:rPr>
                        <a:t>.3af POE (1/2 enabled</a:t>
                      </a:r>
                      <a:r>
                        <a:rPr lang="en-US" sz="600" b="0" i="0" u="none" strike="noStrike" dirty="0" smtClean="0">
                          <a:effectLst/>
                          <a:latin typeface="Arial"/>
                        </a:rPr>
                        <a:t>);</a:t>
                      </a:r>
                      <a:r>
                        <a:rPr lang="en-US" sz="600" b="0" i="0" u="none" strike="noStrike" baseline="0" dirty="0" smtClean="0">
                          <a:effectLst/>
                          <a:latin typeface="Arial"/>
                        </a:rPr>
                        <a:t> </a:t>
                      </a:r>
                      <a:r>
                        <a:rPr lang="en-US" sz="600" b="0" i="0" u="none" strike="noStrike" dirty="0" smtClean="0">
                          <a:effectLst/>
                          <a:latin typeface="Arial"/>
                        </a:rPr>
                        <a:t>Budget </a:t>
                      </a:r>
                      <a:r>
                        <a:rPr lang="en-US" sz="600" b="0" i="0" u="none" strike="noStrike" dirty="0">
                          <a:effectLst/>
                          <a:latin typeface="Arial"/>
                        </a:rPr>
                        <a:t>1/4 ports at 15W</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a:rPr>
                        <a:t>.3at POE and .3af (all enabled)</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a:rPr>
                        <a:t>.3at POE and .3af (all enabled)</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8237">
                <a:tc>
                  <a:txBody>
                    <a:bodyPr/>
                    <a:lstStyle/>
                    <a:p>
                      <a:pPr algn="l" fontAlgn="t"/>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t"/>
                      <a:r>
                        <a:rPr lang="en-US" sz="600" b="0" i="0" u="none" strike="noStrike">
                          <a:effectLst/>
                          <a:latin typeface="Arial"/>
                        </a:rPr>
                        <a:t>SNTP</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a:rPr>
                        <a:t>SNTP</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600" b="0" i="0" u="none" strike="noStrike">
                          <a:effectLst/>
                          <a:latin typeface="Arial"/>
                        </a:rPr>
                        <a:t>SNTP</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Cable Diagnostics</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Cable Diagnostics</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Cable Diagnostics</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SNMP</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SNMP</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SNMP</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RMON</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b"/>
                      <a:r>
                        <a:rPr lang="en-US" sz="600" b="0" i="0" u="none" strike="noStrike">
                          <a:effectLst/>
                          <a:latin typeface="Arial"/>
                        </a:rPr>
                        <a:t>RMON</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RMON</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a:noFill/>
                    </a:lnB>
                  </a:tcPr>
                </a:tc>
                <a:tc>
                  <a:txBody>
                    <a:bodyPr/>
                    <a:lstStyle/>
                    <a:p>
                      <a:pPr algn="l" fontAlgn="b"/>
                      <a:r>
                        <a:rPr lang="en-US" sz="600" b="0" i="0" u="none" strike="noStrike" dirty="0">
                          <a:effectLst/>
                          <a:latin typeface="Arial"/>
                        </a:rPr>
                        <a:t>Multiple Spanning Tree</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Multiple Spanning Tree</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r>
                        <a:rPr lang="en-US" sz="600" b="0" i="0" u="none" strike="noStrike">
                          <a:effectLst/>
                          <a:latin typeface="Arial"/>
                        </a:rPr>
                        <a:t> </a:t>
                      </a: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Telnet/SSH</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Telnet/SSH</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r>
                        <a:rPr lang="en-US" sz="600" b="0" i="0" u="none" strike="noStrike">
                          <a:effectLst/>
                          <a:latin typeface="Arial"/>
                        </a:rPr>
                        <a:t> </a:t>
                      </a: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err="1">
                          <a:effectLst/>
                          <a:latin typeface="Arial"/>
                        </a:rPr>
                        <a:t>TextView</a:t>
                      </a:r>
                      <a:r>
                        <a:rPr lang="en-US" sz="600" b="0" i="0" u="none" strike="noStrike" dirty="0">
                          <a:effectLst/>
                          <a:latin typeface="Arial"/>
                        </a:rPr>
                        <a:t> (CLI)</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TextView (CLI)</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Flow-based Security with ACL</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Flow-based Security with ACL</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Flow-based QoS with ACL</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Flow-based QoS with ACL</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Dual Image</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Dual Image</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L3 priority - DSCP/TOS</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L3 priority - DSCP/TOS</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Shaping</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Shaping</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GVRP</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GVRP</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DOS Attack Prevention</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DOS Attack Prevention</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Q-in-Q</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Q-in-Q</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Guest VLAN</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Guest VLAN</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IGMP </a:t>
                      </a:r>
                      <a:r>
                        <a:rPr lang="en-US" sz="600" b="0" i="0" u="none" strike="noStrike" dirty="0" err="1">
                          <a:effectLst/>
                          <a:latin typeface="Arial"/>
                        </a:rPr>
                        <a:t>Querier</a:t>
                      </a:r>
                      <a:endParaRPr lang="en-US" sz="600" b="0" i="0" u="none" strike="noStrike" dirty="0">
                        <a:effectLst/>
                        <a:latin typeface="Arial"/>
                      </a:endParaRP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IGMP Querier</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Private VLAN Edge</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Private VLAN Edge</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MAC-based VLAN</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MAC-based VLAN</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Dynamic VLAN Assignment</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Dynamic VLAN Assignment</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IP Source Guard</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IP Source Guard</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DHCP Snooping</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DHCP Snooping</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Dynamic ARP Inspection</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Dynamic ARP Inspection</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MVR</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MVR</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Spanning Tree Root Guard</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Spanning Tree Root Guard</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SSD</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SSD</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SCT</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SCT</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Unauthenticated VLAN</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Unauthenticated VLAN</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Static Routing - 32 routes</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Static Routing - 128 routes</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MLD Snooping</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MLD Snooping</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DHCP Relay</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DHCP Relay</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dirty="0">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Radius/TACACS Accounting</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effectLst/>
                          <a:latin typeface="Arial"/>
                        </a:rPr>
                        <a:t>Radius/TACACS Accounting</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ELLW</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effectLst/>
                          <a:latin typeface="Arial"/>
                        </a:rPr>
                        <a:t>ELLW</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Weighted Congestion Avoidance</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Weighted Congestion Avoidance</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Per-VLAN mirroring</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Per-VLAN Mirroring</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Time-based 802.1x</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Time-based 802.1x</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0119">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No</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600" b="0" i="0" u="none" strike="noStrike" dirty="0">
                          <a:effectLst/>
                          <a:latin typeface="Arial"/>
                        </a:rPr>
                        <a:t>5G Stack (500</a:t>
                      </a:r>
                      <a:r>
                        <a:rPr lang="en-US" sz="600" b="0" i="0" u="none" strike="noStrike" dirty="0" smtClean="0">
                          <a:effectLst/>
                          <a:latin typeface="Arial"/>
                        </a:rPr>
                        <a:t>); 10G </a:t>
                      </a:r>
                      <a:r>
                        <a:rPr lang="en-US" sz="600" b="0" i="0" u="none" strike="noStrike" dirty="0">
                          <a:effectLst/>
                          <a:latin typeface="Arial"/>
                        </a:rPr>
                        <a:t>stacking capable (500X)</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No</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600" b="0" i="0" u="none" strike="noStrike">
                          <a:effectLst/>
                          <a:latin typeface="Arial"/>
                        </a:rPr>
                        <a:t>Protocol-based VLANs</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Time-based ACLs, ports, POE</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b"/>
                      <a:r>
                        <a:rPr lang="en-US" sz="600" b="0" i="0" u="none" strike="noStrike" dirty="0">
                          <a:effectLst/>
                          <a:latin typeface="Arial"/>
                        </a:rPr>
                        <a:t>Time-based ACLs, ports, POE</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dirty="0">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a:noFill/>
                    </a:lnB>
                  </a:tcPr>
                </a:tc>
                <a:tc>
                  <a:txBody>
                    <a:bodyPr/>
                    <a:lstStyle/>
                    <a:p>
                      <a:pPr algn="l" fontAlgn="b"/>
                      <a:r>
                        <a:rPr lang="en-US" sz="600" b="0" i="0" u="none" strike="noStrike" dirty="0">
                          <a:effectLst/>
                          <a:latin typeface="Arial"/>
                        </a:rPr>
                        <a:t>500X - RIP v2</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500X - VRRP</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928">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a:noFill/>
                    </a:lnR>
                    <a:lnT>
                      <a:noFill/>
                    </a:lnT>
                    <a:lnB>
                      <a:noFill/>
                    </a:lnB>
                  </a:tcPr>
                </a:tc>
                <a:tc>
                  <a:txBody>
                    <a:bodyPr/>
                    <a:lstStyle/>
                    <a:p>
                      <a:pPr algn="l" fontAlgn="b"/>
                      <a:endParaRPr lang="en-US" sz="600" b="0" i="0" u="none" strike="noStrike">
                        <a:effectLst/>
                        <a:latin typeface="Arial"/>
                      </a:endParaRPr>
                    </a:p>
                  </a:txBody>
                  <a:tcPr marL="3607" marR="3607" marT="3607" marB="0" anchor="ctr">
                    <a:lnL>
                      <a:noFill/>
                    </a:lnL>
                    <a:lnR w="19050" cap="flat" cmpd="sng" algn="ctr">
                      <a:solidFill>
                        <a:srgbClr val="FF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10 Gig interfaces - 500X</a:t>
                      </a:r>
                    </a:p>
                  </a:txBody>
                  <a:tcPr marL="3607" marR="3607" marT="3607"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9999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5"/>
          <p:cNvGrpSpPr/>
          <p:nvPr/>
        </p:nvGrpSpPr>
        <p:grpSpPr>
          <a:xfrm>
            <a:off x="324974" y="1571577"/>
            <a:ext cx="3574900" cy="4076700"/>
            <a:chOff x="473466" y="1649731"/>
            <a:chExt cx="3574900" cy="4076700"/>
          </a:xfrm>
          <a:solidFill>
            <a:srgbClr val="0183B7"/>
          </a:solidFill>
        </p:grpSpPr>
        <p:sp>
          <p:nvSpPr>
            <p:cNvPr id="100" name="Rounded Rectangle 99"/>
            <p:cNvSpPr/>
            <p:nvPr/>
          </p:nvSpPr>
          <p:spPr>
            <a:xfrm flipH="1">
              <a:off x="492365" y="1649731"/>
              <a:ext cx="3556001" cy="4076700"/>
            </a:xfrm>
            <a:prstGeom prst="roundRect">
              <a:avLst>
                <a:gd name="adj" fmla="val 6101"/>
              </a:avLst>
            </a:prstGeom>
            <a:grp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4" name="Rectangle 103"/>
            <p:cNvSpPr/>
            <p:nvPr/>
          </p:nvSpPr>
          <p:spPr>
            <a:xfrm>
              <a:off x="681892" y="1747673"/>
              <a:ext cx="3057247" cy="480131"/>
            </a:xfrm>
            <a:prstGeom prst="rect">
              <a:avLst/>
            </a:prstGeom>
            <a:grpFill/>
          </p:spPr>
          <p:txBody>
            <a:bodyPr wrap="none">
              <a:spAutoFit/>
            </a:bodyPr>
            <a:lstStyle/>
            <a:p>
              <a:pPr algn="ctr"/>
              <a:r>
                <a:rPr lang="en-US" sz="1400" b="1" dirty="0" smtClean="0">
                  <a:solidFill>
                    <a:srgbClr val="FFFFFF"/>
                  </a:solidFill>
                </a:rPr>
                <a:t>ADVANCED LAYER 2 / Basic L3</a:t>
              </a:r>
              <a:br>
                <a:rPr lang="en-US" sz="1400" b="1" dirty="0" smtClean="0">
                  <a:solidFill>
                    <a:srgbClr val="FFFFFF"/>
                  </a:solidFill>
                </a:rPr>
              </a:br>
              <a:r>
                <a:rPr lang="en-US" sz="1400" b="1" dirty="0" smtClean="0">
                  <a:solidFill>
                    <a:srgbClr val="FFFFFF"/>
                  </a:solidFill>
                </a:rPr>
                <a:t>(Managed/Stackable) PORTFOLIO</a:t>
              </a:r>
              <a:endParaRPr lang="en-US" sz="1400" b="1" dirty="0">
                <a:solidFill>
                  <a:srgbClr val="FFFFFF"/>
                </a:solidFill>
              </a:endParaRPr>
            </a:p>
          </p:txBody>
        </p:sp>
        <p:sp>
          <p:nvSpPr>
            <p:cNvPr id="141" name="Rectangle 140"/>
            <p:cNvSpPr/>
            <p:nvPr/>
          </p:nvSpPr>
          <p:spPr>
            <a:xfrm>
              <a:off x="521400" y="3825859"/>
              <a:ext cx="1702710" cy="1261884"/>
            </a:xfrm>
            <a:prstGeom prst="rect">
              <a:avLst/>
            </a:prstGeom>
            <a:grpFill/>
          </p:spPr>
          <p:txBody>
            <a:bodyPr wrap="none">
              <a:spAutoFit/>
            </a:bodyPr>
            <a:lstStyle/>
            <a:p>
              <a:r>
                <a:rPr lang="en-US" sz="1200" b="1" dirty="0" smtClean="0">
                  <a:solidFill>
                    <a:srgbClr val="FFFFFF"/>
                  </a:solidFill>
                </a:rPr>
                <a:t>500 Series Stackable</a:t>
              </a:r>
            </a:p>
            <a:p>
              <a:endParaRPr lang="en-US" sz="400" b="1" dirty="0" smtClean="0">
                <a:solidFill>
                  <a:srgbClr val="FFFFFF"/>
                </a:solidFill>
              </a:endParaRPr>
            </a:p>
            <a:p>
              <a:r>
                <a:rPr lang="en-US" sz="1200" dirty="0" err="1" smtClean="0">
                  <a:solidFill>
                    <a:srgbClr val="FFFFFF"/>
                  </a:solidFill>
                </a:rPr>
                <a:t>10G</a:t>
              </a:r>
              <a:r>
                <a:rPr lang="en-US" sz="1200" dirty="0" smtClean="0">
                  <a:solidFill>
                    <a:srgbClr val="FFFFFF"/>
                  </a:solidFill>
                </a:rPr>
                <a:t> Uplinks/Stack</a:t>
              </a:r>
            </a:p>
            <a:p>
              <a:r>
                <a:rPr lang="en-US" sz="1200" dirty="0" smtClean="0">
                  <a:solidFill>
                    <a:srgbClr val="FFFFFF"/>
                  </a:solidFill>
                </a:rPr>
                <a:t>PoE/</a:t>
              </a:r>
              <a:r>
                <a:rPr lang="en-US" sz="1200" dirty="0" err="1" smtClean="0">
                  <a:solidFill>
                    <a:srgbClr val="FFFFFF"/>
                  </a:solidFill>
                </a:rPr>
                <a:t>PoE</a:t>
              </a:r>
              <a:r>
                <a:rPr lang="en-US" sz="1200" dirty="0" smtClean="0">
                  <a:solidFill>
                    <a:srgbClr val="FFFFFF"/>
                  </a:solidFill>
                </a:rPr>
                <a:t>+</a:t>
              </a:r>
            </a:p>
            <a:p>
              <a:r>
                <a:rPr lang="en-US" sz="1200" dirty="0" smtClean="0">
                  <a:solidFill>
                    <a:srgbClr val="FFFFFF"/>
                  </a:solidFill>
                </a:rPr>
                <a:t>Higher resilience</a:t>
              </a:r>
            </a:p>
            <a:p>
              <a:r>
                <a:rPr lang="en-US" sz="1200" dirty="0" smtClean="0">
                  <a:solidFill>
                    <a:srgbClr val="FFFFFF"/>
                  </a:solidFill>
                </a:rPr>
                <a:t>Dynamic Routing (L3)</a:t>
              </a:r>
            </a:p>
            <a:p>
              <a:r>
                <a:rPr lang="en-US" sz="1200" dirty="0" smtClean="0">
                  <a:solidFill>
                    <a:srgbClr val="FFFFFF"/>
                  </a:solidFill>
                </a:rPr>
                <a:t>E-</a:t>
              </a:r>
              <a:r>
                <a:rPr lang="en-US" sz="1200" dirty="0" err="1" smtClean="0">
                  <a:solidFill>
                    <a:srgbClr val="FFFFFF"/>
                  </a:solidFill>
                </a:rPr>
                <a:t>LLW</a:t>
              </a:r>
              <a:endParaRPr lang="en-US" sz="1200" dirty="0" smtClean="0">
                <a:solidFill>
                  <a:srgbClr val="FFFFFF"/>
                </a:solidFill>
              </a:endParaRPr>
            </a:p>
          </p:txBody>
        </p:sp>
        <p:sp>
          <p:nvSpPr>
            <p:cNvPr id="142" name="Rectangle 141"/>
            <p:cNvSpPr/>
            <p:nvPr/>
          </p:nvSpPr>
          <p:spPr>
            <a:xfrm>
              <a:off x="2205892" y="3823884"/>
              <a:ext cx="1745615" cy="1446550"/>
            </a:xfrm>
            <a:prstGeom prst="rect">
              <a:avLst/>
            </a:prstGeom>
            <a:grpFill/>
          </p:spPr>
          <p:txBody>
            <a:bodyPr wrap="none">
              <a:spAutoFit/>
            </a:bodyPr>
            <a:lstStyle/>
            <a:p>
              <a:r>
                <a:rPr lang="en-US" sz="1200" b="1" dirty="0" smtClean="0">
                  <a:solidFill>
                    <a:srgbClr val="FFFFFF"/>
                  </a:solidFill>
                </a:rPr>
                <a:t>300 Series Managed</a:t>
              </a:r>
            </a:p>
            <a:p>
              <a:endParaRPr lang="en-US" sz="400" b="1" dirty="0" smtClean="0">
                <a:solidFill>
                  <a:srgbClr val="FFFFFF"/>
                </a:solidFill>
              </a:endParaRPr>
            </a:p>
            <a:p>
              <a:r>
                <a:rPr lang="en-US" sz="1200" dirty="0" err="1" smtClean="0">
                  <a:solidFill>
                    <a:srgbClr val="FFFFFF"/>
                  </a:solidFill>
                </a:rPr>
                <a:t>1G</a:t>
              </a:r>
              <a:r>
                <a:rPr lang="en-US" sz="1200" dirty="0" smtClean="0">
                  <a:solidFill>
                    <a:srgbClr val="FFFFFF"/>
                  </a:solidFill>
                </a:rPr>
                <a:t> Uplinks</a:t>
              </a:r>
            </a:p>
            <a:p>
              <a:r>
                <a:rPr lang="en-US" sz="1200" dirty="0" smtClean="0">
                  <a:solidFill>
                    <a:srgbClr val="FFFFFF"/>
                  </a:solidFill>
                </a:rPr>
                <a:t>PoE/</a:t>
              </a:r>
              <a:r>
                <a:rPr lang="en-US" sz="1200" dirty="0" err="1" smtClean="0">
                  <a:solidFill>
                    <a:srgbClr val="FFFFFF"/>
                  </a:solidFill>
                </a:rPr>
                <a:t>PoE</a:t>
              </a:r>
              <a:r>
                <a:rPr lang="en-US" sz="1200" dirty="0" smtClean="0">
                  <a:solidFill>
                    <a:srgbClr val="FFFFFF"/>
                  </a:solidFill>
                </a:rPr>
                <a:t>+</a:t>
              </a:r>
            </a:p>
            <a:p>
              <a:r>
                <a:rPr lang="en-US" sz="1200" dirty="0" smtClean="0">
                  <a:solidFill>
                    <a:srgbClr val="FFFFFF"/>
                  </a:solidFill>
                </a:rPr>
                <a:t>Advanced Mgmt, QoS, </a:t>
              </a:r>
            </a:p>
            <a:p>
              <a:r>
                <a:rPr lang="en-US" sz="1200" dirty="0" smtClean="0">
                  <a:solidFill>
                    <a:srgbClr val="FFFFFF"/>
                  </a:solidFill>
                </a:rPr>
                <a:t>Security, Availability, </a:t>
              </a:r>
            </a:p>
            <a:p>
              <a:r>
                <a:rPr lang="en-US" sz="1200" dirty="0" smtClean="0">
                  <a:solidFill>
                    <a:srgbClr val="FFFFFF"/>
                  </a:solidFill>
                </a:rPr>
                <a:t>Static Routing (L3)</a:t>
              </a:r>
            </a:p>
            <a:p>
              <a:r>
                <a:rPr lang="en-US" sz="1200" dirty="0" smtClean="0">
                  <a:solidFill>
                    <a:srgbClr val="FFFFFF"/>
                  </a:solidFill>
                </a:rPr>
                <a:t>E-</a:t>
              </a:r>
              <a:r>
                <a:rPr lang="en-US" sz="1200" dirty="0" err="1" smtClean="0">
                  <a:solidFill>
                    <a:srgbClr val="FFFFFF"/>
                  </a:solidFill>
                </a:rPr>
                <a:t>LLW</a:t>
              </a:r>
              <a:endParaRPr lang="en-US" sz="1200" dirty="0" smtClean="0">
                <a:solidFill>
                  <a:srgbClr val="FFFFFF"/>
                </a:solidFill>
              </a:endParaRPr>
            </a:p>
          </p:txBody>
        </p:sp>
        <p:cxnSp>
          <p:nvCxnSpPr>
            <p:cNvPr id="35" name="Straight Connector 34"/>
            <p:cNvCxnSpPr/>
            <p:nvPr/>
          </p:nvCxnSpPr>
          <p:spPr>
            <a:xfrm>
              <a:off x="473466" y="2313792"/>
              <a:ext cx="3398569" cy="2688"/>
            </a:xfrm>
            <a:prstGeom prst="line">
              <a:avLst/>
            </a:prstGeom>
            <a:grpFill/>
            <a:ln>
              <a:gradFill>
                <a:gsLst>
                  <a:gs pos="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15997" y="5221605"/>
              <a:ext cx="3458419" cy="1588"/>
            </a:xfrm>
            <a:prstGeom prst="line">
              <a:avLst/>
            </a:prstGeom>
            <a:grpFill/>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2172751" y="2440306"/>
              <a:ext cx="0" cy="2710987"/>
            </a:xfrm>
            <a:prstGeom prst="line">
              <a:avLst/>
            </a:prstGeom>
            <a:grpFill/>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 name="Group 36"/>
          <p:cNvGrpSpPr/>
          <p:nvPr/>
        </p:nvGrpSpPr>
        <p:grpSpPr>
          <a:xfrm>
            <a:off x="5303457" y="1552195"/>
            <a:ext cx="3824939" cy="4076700"/>
            <a:chOff x="5303457" y="1552195"/>
            <a:chExt cx="3445487" cy="4076700"/>
          </a:xfrm>
          <a:solidFill>
            <a:srgbClr val="0183B7"/>
          </a:solidFill>
        </p:grpSpPr>
        <p:sp>
          <p:nvSpPr>
            <p:cNvPr id="31" name="Rounded Rectangle 30"/>
            <p:cNvSpPr/>
            <p:nvPr/>
          </p:nvSpPr>
          <p:spPr>
            <a:xfrm flipH="1">
              <a:off x="5376983" y="1552195"/>
              <a:ext cx="3352801" cy="4076700"/>
            </a:xfrm>
            <a:prstGeom prst="roundRect">
              <a:avLst>
                <a:gd name="adj" fmla="val 6101"/>
              </a:avLst>
            </a:prstGeom>
            <a:grp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2" name="Rectangle 101"/>
            <p:cNvSpPr/>
            <p:nvPr/>
          </p:nvSpPr>
          <p:spPr>
            <a:xfrm>
              <a:off x="5562600" y="1650137"/>
              <a:ext cx="2981907" cy="480131"/>
            </a:xfrm>
            <a:prstGeom prst="rect">
              <a:avLst/>
            </a:prstGeom>
            <a:grpFill/>
          </p:spPr>
          <p:txBody>
            <a:bodyPr wrap="none">
              <a:spAutoFit/>
            </a:bodyPr>
            <a:lstStyle/>
            <a:p>
              <a:pPr algn="ctr"/>
              <a:r>
                <a:rPr lang="en-US" sz="1400" b="1" dirty="0" smtClean="0">
                  <a:solidFill>
                    <a:srgbClr val="FFFFFF"/>
                  </a:solidFill>
                </a:rPr>
                <a:t>BASIC LAYER 2 </a:t>
              </a:r>
              <a:br>
                <a:rPr lang="en-US" sz="1400" b="1" dirty="0" smtClean="0">
                  <a:solidFill>
                    <a:srgbClr val="FFFFFF"/>
                  </a:solidFill>
                </a:rPr>
              </a:br>
              <a:r>
                <a:rPr lang="en-US" sz="1400" b="1" dirty="0" smtClean="0">
                  <a:solidFill>
                    <a:srgbClr val="FFFFFF"/>
                  </a:solidFill>
                </a:rPr>
                <a:t>(Unmanaged/Smart) PORTFOLIO</a:t>
              </a:r>
              <a:endParaRPr lang="en-US" sz="1400" b="1" dirty="0">
                <a:solidFill>
                  <a:srgbClr val="FFFFFF"/>
                </a:solidFill>
              </a:endParaRPr>
            </a:p>
          </p:txBody>
        </p:sp>
        <p:sp>
          <p:nvSpPr>
            <p:cNvPr id="22" name="Rectangle 21"/>
            <p:cNvSpPr/>
            <p:nvPr/>
          </p:nvSpPr>
          <p:spPr>
            <a:xfrm>
              <a:off x="5613812" y="5192945"/>
              <a:ext cx="1165579" cy="424732"/>
            </a:xfrm>
            <a:prstGeom prst="rect">
              <a:avLst/>
            </a:prstGeom>
            <a:grpFill/>
          </p:spPr>
          <p:txBody>
            <a:bodyPr wrap="none">
              <a:spAutoFit/>
            </a:bodyPr>
            <a:lstStyle/>
            <a:p>
              <a:r>
                <a:rPr lang="en-US" sz="1200" dirty="0" smtClean="0">
                  <a:solidFill>
                    <a:srgbClr val="FFFFFF"/>
                  </a:solidFill>
                  <a:ea typeface="ＭＳ Ｐゴシック"/>
                  <a:cs typeface="ＭＳ Ｐゴシック"/>
                </a:rPr>
                <a:t>Fast Ethernet</a:t>
              </a:r>
            </a:p>
            <a:p>
              <a:r>
                <a:rPr lang="en-US" sz="1200" dirty="0" smtClean="0">
                  <a:solidFill>
                    <a:srgbClr val="FFFFFF"/>
                  </a:solidFill>
                  <a:ea typeface="ＭＳ Ｐゴシック"/>
                </a:rPr>
                <a:t>Gigabit Ethernet</a:t>
              </a:r>
              <a:endParaRPr lang="en-US" sz="1200" dirty="0">
                <a:solidFill>
                  <a:srgbClr val="FFFFFF"/>
                </a:solidFill>
              </a:endParaRPr>
            </a:p>
          </p:txBody>
        </p:sp>
        <p:sp>
          <p:nvSpPr>
            <p:cNvPr id="121" name="Rectangle 120"/>
            <p:cNvSpPr/>
            <p:nvPr/>
          </p:nvSpPr>
          <p:spPr>
            <a:xfrm>
              <a:off x="7230686" y="5192945"/>
              <a:ext cx="1165579" cy="424732"/>
            </a:xfrm>
            <a:prstGeom prst="rect">
              <a:avLst/>
            </a:prstGeom>
            <a:grpFill/>
          </p:spPr>
          <p:txBody>
            <a:bodyPr wrap="none">
              <a:spAutoFit/>
            </a:bodyPr>
            <a:lstStyle/>
            <a:p>
              <a:r>
                <a:rPr lang="en-US" sz="1200" dirty="0" smtClean="0">
                  <a:solidFill>
                    <a:srgbClr val="FFFFFF"/>
                  </a:solidFill>
                  <a:ea typeface="ＭＳ Ｐゴシック"/>
                  <a:cs typeface="ＭＳ Ｐゴシック"/>
                </a:rPr>
                <a:t>Fast Ethernet</a:t>
              </a:r>
            </a:p>
            <a:p>
              <a:r>
                <a:rPr lang="en-US" sz="1200" dirty="0" smtClean="0">
                  <a:solidFill>
                    <a:srgbClr val="FFFFFF"/>
                  </a:solidFill>
                  <a:ea typeface="ＭＳ Ｐゴシック"/>
                </a:rPr>
                <a:t>Gigabit Ethernet</a:t>
              </a:r>
              <a:endParaRPr lang="en-US" sz="1200" dirty="0">
                <a:solidFill>
                  <a:srgbClr val="FFFFFF"/>
                </a:solidFill>
              </a:endParaRPr>
            </a:p>
          </p:txBody>
        </p:sp>
        <p:sp>
          <p:nvSpPr>
            <p:cNvPr id="110" name="Rectangle 109"/>
            <p:cNvSpPr/>
            <p:nvPr/>
          </p:nvSpPr>
          <p:spPr>
            <a:xfrm>
              <a:off x="5399611" y="3718423"/>
              <a:ext cx="1374782" cy="1144929"/>
            </a:xfrm>
            <a:prstGeom prst="rect">
              <a:avLst/>
            </a:prstGeom>
            <a:grpFill/>
          </p:spPr>
          <p:txBody>
            <a:bodyPr wrap="none">
              <a:spAutoFit/>
            </a:bodyPr>
            <a:lstStyle/>
            <a:p>
              <a:r>
                <a:rPr lang="en-US" sz="1200" b="1" dirty="0" smtClean="0">
                  <a:solidFill>
                    <a:srgbClr val="FFFFFF"/>
                  </a:solidFill>
                </a:rPr>
                <a:t>200 Series Smart</a:t>
              </a:r>
            </a:p>
            <a:p>
              <a:endParaRPr lang="en-US" sz="400" b="1" dirty="0" smtClean="0">
                <a:solidFill>
                  <a:srgbClr val="FFFFFF"/>
                </a:solidFill>
              </a:endParaRPr>
            </a:p>
            <a:p>
              <a:r>
                <a:rPr lang="en-US" sz="1200" dirty="0" err="1" smtClean="0">
                  <a:solidFill>
                    <a:srgbClr val="FFFFFF"/>
                  </a:solidFill>
                </a:rPr>
                <a:t>1G</a:t>
              </a:r>
              <a:r>
                <a:rPr lang="en-US" sz="1200" dirty="0" smtClean="0">
                  <a:solidFill>
                    <a:srgbClr val="FFFFFF"/>
                  </a:solidFill>
                </a:rPr>
                <a:t> Uplinks</a:t>
              </a:r>
            </a:p>
            <a:p>
              <a:r>
                <a:rPr lang="en-US" sz="1200" dirty="0" smtClean="0">
                  <a:solidFill>
                    <a:srgbClr val="FFFFFF"/>
                  </a:solidFill>
                </a:rPr>
                <a:t>Partial </a:t>
              </a:r>
              <a:r>
                <a:rPr lang="en-US" sz="1200" dirty="0" err="1" smtClean="0">
                  <a:solidFill>
                    <a:srgbClr val="FFFFFF"/>
                  </a:solidFill>
                </a:rPr>
                <a:t>PoE</a:t>
              </a:r>
              <a:endParaRPr lang="en-US" sz="1200" dirty="0" smtClean="0">
                <a:solidFill>
                  <a:srgbClr val="FFFFFF"/>
                </a:solidFill>
              </a:endParaRPr>
            </a:p>
            <a:p>
              <a:r>
                <a:rPr lang="en-US" sz="1200" dirty="0" smtClean="0">
                  <a:solidFill>
                    <a:srgbClr val="FFFFFF"/>
                  </a:solidFill>
                </a:rPr>
                <a:t>Basic Mgmt, QoS, </a:t>
              </a:r>
            </a:p>
            <a:p>
              <a:r>
                <a:rPr lang="en-US" sz="1200" dirty="0" smtClean="0">
                  <a:solidFill>
                    <a:srgbClr val="FFFFFF"/>
                  </a:solidFill>
                </a:rPr>
                <a:t>Security, Availability</a:t>
              </a:r>
            </a:p>
            <a:p>
              <a:r>
                <a:rPr lang="en-US" sz="1200" dirty="0" err="1" smtClean="0">
                  <a:solidFill>
                    <a:srgbClr val="FFFFFF"/>
                  </a:solidFill>
                </a:rPr>
                <a:t>LLW</a:t>
              </a:r>
              <a:endParaRPr lang="en-US" sz="1200" dirty="0" smtClean="0">
                <a:solidFill>
                  <a:srgbClr val="FFFFFF"/>
                </a:solidFill>
              </a:endParaRPr>
            </a:p>
          </p:txBody>
        </p:sp>
        <p:sp>
          <p:nvSpPr>
            <p:cNvPr id="139" name="Rectangle 138"/>
            <p:cNvSpPr/>
            <p:nvPr/>
          </p:nvSpPr>
          <p:spPr>
            <a:xfrm>
              <a:off x="6841063" y="3716448"/>
              <a:ext cx="1681079" cy="978729"/>
            </a:xfrm>
            <a:prstGeom prst="rect">
              <a:avLst/>
            </a:prstGeom>
            <a:grpFill/>
          </p:spPr>
          <p:txBody>
            <a:bodyPr wrap="none">
              <a:spAutoFit/>
            </a:bodyPr>
            <a:lstStyle/>
            <a:p>
              <a:r>
                <a:rPr lang="en-US" sz="1200" b="1" dirty="0" smtClean="0">
                  <a:solidFill>
                    <a:srgbClr val="FFFFFF"/>
                  </a:solidFill>
                </a:rPr>
                <a:t>100 Series Unmanaged</a:t>
              </a:r>
            </a:p>
            <a:p>
              <a:endParaRPr lang="en-US" sz="400" b="1" dirty="0" smtClean="0">
                <a:solidFill>
                  <a:srgbClr val="FFFFFF"/>
                </a:solidFill>
              </a:endParaRPr>
            </a:p>
            <a:p>
              <a:r>
                <a:rPr lang="en-US" sz="1200" dirty="0" err="1" smtClean="0">
                  <a:solidFill>
                    <a:srgbClr val="FFFFFF"/>
                  </a:solidFill>
                </a:rPr>
                <a:t>1G</a:t>
              </a:r>
              <a:r>
                <a:rPr lang="en-US" sz="1200" dirty="0" smtClean="0">
                  <a:solidFill>
                    <a:srgbClr val="FFFFFF"/>
                  </a:solidFill>
                </a:rPr>
                <a:t> Uplinks</a:t>
              </a:r>
            </a:p>
            <a:p>
              <a:r>
                <a:rPr lang="en-US" sz="1200" dirty="0" smtClean="0">
                  <a:solidFill>
                    <a:srgbClr val="FFFFFF"/>
                  </a:solidFill>
                </a:rPr>
                <a:t>Partial </a:t>
              </a:r>
              <a:r>
                <a:rPr lang="en-US" sz="1200" dirty="0" err="1" smtClean="0">
                  <a:solidFill>
                    <a:srgbClr val="FFFFFF"/>
                  </a:solidFill>
                </a:rPr>
                <a:t>PoE</a:t>
              </a:r>
              <a:endParaRPr lang="en-US" sz="1200" dirty="0" smtClean="0">
                <a:solidFill>
                  <a:srgbClr val="FFFFFF"/>
                </a:solidFill>
              </a:endParaRPr>
            </a:p>
            <a:p>
              <a:r>
                <a:rPr lang="en-US" sz="1200" dirty="0" smtClean="0">
                  <a:solidFill>
                    <a:srgbClr val="FFFFFF"/>
                  </a:solidFill>
                </a:rPr>
                <a:t>Plug &amp; Play simplicity</a:t>
              </a:r>
            </a:p>
            <a:p>
              <a:r>
                <a:rPr lang="en-US" sz="1200" dirty="0" err="1" smtClean="0">
                  <a:solidFill>
                    <a:srgbClr val="FFFFFF"/>
                  </a:solidFill>
                </a:rPr>
                <a:t>LLW</a:t>
              </a:r>
              <a:endParaRPr lang="en-US" sz="1200" dirty="0" smtClean="0">
                <a:solidFill>
                  <a:srgbClr val="FFFFFF"/>
                </a:solidFill>
              </a:endParaRPr>
            </a:p>
          </p:txBody>
        </p:sp>
        <p:cxnSp>
          <p:nvCxnSpPr>
            <p:cNvPr id="39" name="Straight Connector 38"/>
            <p:cNvCxnSpPr/>
            <p:nvPr/>
          </p:nvCxnSpPr>
          <p:spPr>
            <a:xfrm>
              <a:off x="5346985" y="5124069"/>
              <a:ext cx="3401959" cy="1588"/>
            </a:xfrm>
            <a:prstGeom prst="line">
              <a:avLst/>
            </a:prstGeom>
            <a:grpFill/>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841063" y="2353851"/>
              <a:ext cx="0" cy="2699904"/>
            </a:xfrm>
            <a:prstGeom prst="line">
              <a:avLst/>
            </a:prstGeom>
            <a:grpFill/>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303457" y="2225781"/>
              <a:ext cx="3343086" cy="2688"/>
            </a:xfrm>
            <a:prstGeom prst="line">
              <a:avLst/>
            </a:prstGeom>
            <a:grpFill/>
            <a:ln>
              <a:gradFill>
                <a:gsLst>
                  <a:gs pos="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90116" name="Rectangle 147"/>
          <p:cNvSpPr>
            <a:spLocks noGrp="1" noChangeArrowheads="1"/>
          </p:cNvSpPr>
          <p:nvPr>
            <p:ph type="title"/>
          </p:nvPr>
        </p:nvSpPr>
        <p:spPr/>
        <p:txBody>
          <a:bodyPr/>
          <a:lstStyle/>
          <a:p>
            <a:r>
              <a:rPr lang="en-US" dirty="0" smtClean="0"/>
              <a:t>Cisco SMB Switch Portfolio</a:t>
            </a:r>
            <a:endParaRPr lang="en-US" dirty="0"/>
          </a:p>
        </p:txBody>
      </p:sp>
      <p:sp>
        <p:nvSpPr>
          <p:cNvPr id="79" name="Oval 78"/>
          <p:cNvSpPr/>
          <p:nvPr/>
        </p:nvSpPr>
        <p:spPr bwMode="auto">
          <a:xfrm>
            <a:off x="3538349" y="3040268"/>
            <a:ext cx="2075536" cy="665948"/>
          </a:xfrm>
          <a:prstGeom prst="ellipse">
            <a:avLst/>
          </a:prstGeom>
          <a:gradFill flip="none" rotWithShape="1">
            <a:gsLst>
              <a:gs pos="0">
                <a:schemeClr val="tx1"/>
              </a:gs>
              <a:gs pos="100000">
                <a:schemeClr val="tx1">
                  <a:lumMod val="50000"/>
                </a:schemeClr>
              </a:gs>
            </a:gsLst>
            <a:lin ang="5400000" scaled="1"/>
            <a:tileRect/>
          </a:gradFill>
          <a:ln w="9525" cap="flat" cmpd="sng" algn="ctr">
            <a:noFill/>
            <a:prstDash val="solid"/>
            <a:round/>
            <a:headEnd type="none" w="med" len="med"/>
            <a:tailEnd type="none" w="med" len="med"/>
          </a:ln>
          <a:effectLst>
            <a:outerShdw blurRad="177800" dist="165100" dir="5400000" algn="t" rotWithShape="0">
              <a:prstClr val="black">
                <a:alpha val="40000"/>
              </a:prstClr>
            </a:outerShdw>
          </a:effectLst>
          <a:scene3d>
            <a:camera prst="orthographicFront">
              <a:rot lat="19799983" lon="0" rev="0"/>
            </a:camera>
            <a:lightRig rig="threePt" dir="t"/>
          </a:scene3d>
          <a:sp3d extrusionH="247650" prstMaterial="dkEdge"/>
        </p:spPr>
        <p:txBody>
          <a:bodyPr vert="horz" wrap="none" lIns="82296" tIns="36576" rIns="82296" bIns="36576" numCol="1" rtlCol="0" anchor="ctr" anchorCtr="0" compatLnSpc="1">
            <a:prstTxWarp prst="textNoShape">
              <a:avLst/>
            </a:prstTxWarp>
          </a:bodyPr>
          <a:lstStyle/>
          <a:p>
            <a:pPr defTabSz="814388"/>
            <a:endParaRPr lang="en-US" b="1">
              <a:solidFill>
                <a:prstClr val="black"/>
              </a:solidFill>
            </a:endParaRPr>
          </a:p>
        </p:txBody>
      </p:sp>
      <p:pic>
        <p:nvPicPr>
          <p:cNvPr id="34" name="Picture 5" descr="300 Series Family LR.png"/>
          <p:cNvPicPr>
            <a:picLocks noChangeAspect="1"/>
          </p:cNvPicPr>
          <p:nvPr/>
        </p:nvPicPr>
        <p:blipFill>
          <a:blip r:embed="rId3" cstate="print"/>
          <a:srcRect l="2013" t="35418" r="39602" b="34380"/>
          <a:stretch>
            <a:fillRect/>
          </a:stretch>
        </p:blipFill>
        <p:spPr bwMode="auto">
          <a:xfrm>
            <a:off x="3581400" y="2895600"/>
            <a:ext cx="1841500" cy="762000"/>
          </a:xfrm>
          <a:prstGeom prst="rect">
            <a:avLst/>
          </a:prstGeom>
          <a:effectLst>
            <a:outerShdw blurRad="101600" dist="38100" dir="5400000" algn="t" rotWithShape="0">
              <a:prstClr val="black">
                <a:alpha val="60000"/>
              </a:prstClr>
            </a:outerShdw>
          </a:effectLst>
        </p:spPr>
      </p:pic>
      <p:pic>
        <p:nvPicPr>
          <p:cNvPr id="36" name="Picture 35" descr="Untitled-1.png"/>
          <p:cNvPicPr>
            <a:picLocks noChangeAspect="1"/>
          </p:cNvPicPr>
          <p:nvPr/>
        </p:nvPicPr>
        <p:blipFill>
          <a:blip r:embed="rId4" cstate="print"/>
          <a:srcRect l="7176" t="16178" r="7702" b="6365"/>
          <a:stretch>
            <a:fillRect/>
          </a:stretch>
        </p:blipFill>
        <p:spPr>
          <a:xfrm>
            <a:off x="7162800" y="2743200"/>
            <a:ext cx="1676400" cy="580292"/>
          </a:xfrm>
          <a:prstGeom prst="rect">
            <a:avLst/>
          </a:prstGeom>
          <a:effectLst>
            <a:outerShdw blurRad="101600" dist="38100" dir="5400000" algn="t" rotWithShape="0">
              <a:prstClr val="black">
                <a:alpha val="60000"/>
              </a:prstClr>
            </a:outerShdw>
          </a:effectLst>
        </p:spPr>
      </p:pic>
      <p:pic>
        <p:nvPicPr>
          <p:cNvPr id="37"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638800" y="2819400"/>
            <a:ext cx="1219200" cy="469810"/>
          </a:xfrm>
          <a:prstGeom prst="rect">
            <a:avLst/>
          </a:prstGeom>
          <a:noFill/>
          <a:ln w="9525">
            <a:noFill/>
            <a:miter lim="800000"/>
            <a:headEnd/>
            <a:tailEnd/>
          </a:ln>
        </p:spPr>
      </p:pic>
      <p:pic>
        <p:nvPicPr>
          <p:cNvPr id="38" name="Picture 7"/>
          <p:cNvPicPr>
            <a:picLocks noChangeAspect="1" noChangeArrowheads="1"/>
          </p:cNvPicPr>
          <p:nvPr/>
        </p:nvPicPr>
        <p:blipFill>
          <a:blip r:embed="rId6" cstate="print">
            <a:clrChange>
              <a:clrFrom>
                <a:srgbClr val="FFFFFF"/>
              </a:clrFrom>
              <a:clrTo>
                <a:srgbClr val="FFFFFF">
                  <a:alpha val="0"/>
                </a:srgbClr>
              </a:clrTo>
            </a:clrChange>
          </a:blip>
          <a:srcRect l="4892" b="35714"/>
          <a:stretch>
            <a:fillRect/>
          </a:stretch>
        </p:blipFill>
        <p:spPr bwMode="auto">
          <a:xfrm>
            <a:off x="457200" y="2743200"/>
            <a:ext cx="1481374" cy="685800"/>
          </a:xfrm>
          <a:prstGeom prst="rect">
            <a:avLst/>
          </a:prstGeom>
          <a:noFill/>
          <a:ln w="9525">
            <a:noFill/>
            <a:miter lim="800000"/>
            <a:headEnd/>
            <a:tailEnd/>
          </a:ln>
        </p:spPr>
      </p:pic>
      <p:pic>
        <p:nvPicPr>
          <p:cNvPr id="41" name="Picture 5" descr="300 Series Family LR.png"/>
          <p:cNvPicPr>
            <a:picLocks noChangeAspect="1"/>
          </p:cNvPicPr>
          <p:nvPr/>
        </p:nvPicPr>
        <p:blipFill>
          <a:blip r:embed="rId3" cstate="print"/>
          <a:srcRect l="1761" t="43382" r="61257" b="34507"/>
          <a:stretch>
            <a:fillRect/>
          </a:stretch>
        </p:blipFill>
        <p:spPr bwMode="auto">
          <a:xfrm>
            <a:off x="2209800" y="2809461"/>
            <a:ext cx="1295400" cy="619539"/>
          </a:xfrm>
          <a:prstGeom prst="rect">
            <a:avLst/>
          </a:prstGeom>
          <a:effectLst>
            <a:outerShdw blurRad="101600" dist="38100" dir="5400000" algn="t" rotWithShape="0">
              <a:prstClr val="black">
                <a:alpha val="60000"/>
              </a:prstClr>
            </a:outerShdw>
          </a:effectLst>
        </p:spPr>
      </p:pic>
      <p:sp>
        <p:nvSpPr>
          <p:cNvPr id="42" name="Rectangle 41"/>
          <p:cNvSpPr/>
          <p:nvPr/>
        </p:nvSpPr>
        <p:spPr>
          <a:xfrm>
            <a:off x="534856" y="5214068"/>
            <a:ext cx="1293944" cy="424732"/>
          </a:xfrm>
          <a:prstGeom prst="rect">
            <a:avLst/>
          </a:prstGeom>
          <a:noFill/>
        </p:spPr>
        <p:txBody>
          <a:bodyPr wrap="none">
            <a:spAutoFit/>
          </a:bodyPr>
          <a:lstStyle/>
          <a:p>
            <a:r>
              <a:rPr lang="en-US" sz="1200" dirty="0" smtClean="0">
                <a:solidFill>
                  <a:srgbClr val="FFFFFF"/>
                </a:solidFill>
                <a:ea typeface="ＭＳ Ｐゴシック"/>
                <a:cs typeface="ＭＳ Ｐゴシック"/>
              </a:rPr>
              <a:t>Fast Ethernet</a:t>
            </a:r>
          </a:p>
          <a:p>
            <a:r>
              <a:rPr lang="en-US" sz="1200" dirty="0" smtClean="0">
                <a:solidFill>
                  <a:srgbClr val="FFFFFF"/>
                </a:solidFill>
                <a:ea typeface="ＭＳ Ｐゴシック"/>
              </a:rPr>
              <a:t>Gigabit Ethernet</a:t>
            </a:r>
            <a:endParaRPr lang="en-US" sz="1200" dirty="0">
              <a:solidFill>
                <a:srgbClr val="FFFFFF"/>
              </a:solidFill>
            </a:endParaRPr>
          </a:p>
        </p:txBody>
      </p:sp>
      <p:sp>
        <p:nvSpPr>
          <p:cNvPr id="44" name="Rectangle 43"/>
          <p:cNvSpPr/>
          <p:nvPr/>
        </p:nvSpPr>
        <p:spPr>
          <a:xfrm>
            <a:off x="2287456" y="5214068"/>
            <a:ext cx="1293944" cy="424732"/>
          </a:xfrm>
          <a:prstGeom prst="rect">
            <a:avLst/>
          </a:prstGeom>
          <a:noFill/>
        </p:spPr>
        <p:txBody>
          <a:bodyPr wrap="none">
            <a:spAutoFit/>
          </a:bodyPr>
          <a:lstStyle/>
          <a:p>
            <a:r>
              <a:rPr lang="en-US" sz="1200" dirty="0" smtClean="0">
                <a:solidFill>
                  <a:srgbClr val="FFFFFF"/>
                </a:solidFill>
                <a:ea typeface="ＭＳ Ｐゴシック"/>
                <a:cs typeface="ＭＳ Ｐゴシック"/>
              </a:rPr>
              <a:t>Fast Ethernet</a:t>
            </a:r>
          </a:p>
          <a:p>
            <a:r>
              <a:rPr lang="en-US" sz="1200" dirty="0" smtClean="0">
                <a:solidFill>
                  <a:srgbClr val="FFFFFF"/>
                </a:solidFill>
                <a:ea typeface="ＭＳ Ｐゴシック"/>
              </a:rPr>
              <a:t>Gigabit Ethernet</a:t>
            </a:r>
            <a:endParaRPr lang="en-US" sz="1200" dirty="0">
              <a:solidFill>
                <a:srgbClr val="FFFFFF"/>
              </a:solidFill>
            </a:endParaRPr>
          </a:p>
        </p:txBody>
      </p:sp>
    </p:spTree>
    <p:extLst>
      <p:ext uri="{BB962C8B-B14F-4D97-AF65-F5344CB8AC3E}">
        <p14:creationId xmlns:p14="http://schemas.microsoft.com/office/powerpoint/2010/main" val="6446919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Terms and Acronyms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44410748"/>
              </p:ext>
            </p:extLst>
          </p:nvPr>
        </p:nvGraphicFramePr>
        <p:xfrm>
          <a:off x="381001" y="1752600"/>
          <a:ext cx="3657600" cy="4400978"/>
        </p:xfrm>
        <a:graphic>
          <a:graphicData uri="http://schemas.openxmlformats.org/drawingml/2006/table">
            <a:tbl>
              <a:tblPr/>
              <a:tblGrid>
                <a:gridCol w="1663923"/>
                <a:gridCol w="1993677"/>
              </a:tblGrid>
              <a:tr h="682683">
                <a:tc>
                  <a:txBody>
                    <a:bodyPr/>
                    <a:lstStyle/>
                    <a:p>
                      <a:pPr marL="0" marR="0">
                        <a:spcBef>
                          <a:spcPts val="0"/>
                        </a:spcBef>
                        <a:spcAft>
                          <a:spcPts val="0"/>
                        </a:spcAft>
                      </a:pPr>
                      <a:r>
                        <a:rPr lang="en-US" sz="1200" dirty="0">
                          <a:solidFill>
                            <a:srgbClr val="FFFFFF"/>
                          </a:solidFill>
                          <a:latin typeface="Calibri"/>
                          <a:ea typeface="Calibri"/>
                          <a:cs typeface="Times New Roman"/>
                        </a:rPr>
                        <a:t>Cisco Term</a:t>
                      </a:r>
                      <a:endParaRPr lang="en-US" sz="1200" dirty="0">
                        <a:latin typeface="Calibri"/>
                        <a:ea typeface="Calibri"/>
                        <a:cs typeface="Times New Roman"/>
                      </a:endParaRPr>
                    </a:p>
                  </a:txBody>
                  <a:tcPr marL="36142" marR="36142"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c>
                  <a:txBody>
                    <a:bodyPr/>
                    <a:lstStyle/>
                    <a:p>
                      <a:pPr marL="0" marR="0">
                        <a:spcBef>
                          <a:spcPts val="0"/>
                        </a:spcBef>
                        <a:spcAft>
                          <a:spcPts val="0"/>
                        </a:spcAft>
                      </a:pPr>
                      <a:r>
                        <a:rPr lang="en-US" sz="1200" dirty="0" smtClean="0">
                          <a:solidFill>
                            <a:srgbClr val="FFFFFF"/>
                          </a:solidFill>
                          <a:latin typeface="Calibri"/>
                          <a:ea typeface="Calibri"/>
                          <a:cs typeface="Times New Roman"/>
                        </a:rPr>
                        <a:t>Alternative (Standard) Term/Protocol</a:t>
                      </a:r>
                      <a:r>
                        <a:rPr lang="en-US" sz="1200" baseline="0" dirty="0" smtClean="0">
                          <a:solidFill>
                            <a:srgbClr val="FFFFFF"/>
                          </a:solidFill>
                          <a:latin typeface="Calibri"/>
                          <a:ea typeface="Calibri"/>
                          <a:cs typeface="Times New Roman"/>
                        </a:rPr>
                        <a:t> Mapping</a:t>
                      </a:r>
                      <a:endParaRPr lang="en-US" sz="1200" dirty="0">
                        <a:latin typeface="Calibri"/>
                        <a:ea typeface="Calibri"/>
                        <a:cs typeface="Times New Roman"/>
                      </a:endParaRPr>
                    </a:p>
                  </a:txBody>
                  <a:tcPr marL="36142" marR="36142"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r>
              <a:tr h="265671">
                <a:tc>
                  <a:txBody>
                    <a:bodyPr/>
                    <a:lstStyle/>
                    <a:p>
                      <a:pPr marL="0" marR="0">
                        <a:spcBef>
                          <a:spcPts val="0"/>
                        </a:spcBef>
                        <a:spcAft>
                          <a:spcPts val="0"/>
                        </a:spcAft>
                      </a:pPr>
                      <a:r>
                        <a:rPr lang="en-US" sz="1200">
                          <a:latin typeface="Calibri"/>
                          <a:ea typeface="Calibri"/>
                          <a:cs typeface="Times New Roman"/>
                        </a:rPr>
                        <a:t>SPAN</a:t>
                      </a:r>
                    </a:p>
                  </a:txBody>
                  <a:tcPr marL="36142" marR="36142" marT="0" marB="0" anchor="ctr">
                    <a:lnL w="12700" cap="flat" cmpd="sng" algn="ctr">
                      <a:solidFill>
                        <a:schemeClr val="tx1"/>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a:noFill/>
                    </a:lnB>
                    <a:solidFill>
                      <a:srgbClr val="D8D8D8"/>
                    </a:solidFill>
                  </a:tcPr>
                </a:tc>
                <a:tc>
                  <a:txBody>
                    <a:bodyPr/>
                    <a:lstStyle/>
                    <a:p>
                      <a:pPr marL="0" marR="0">
                        <a:spcBef>
                          <a:spcPts val="0"/>
                        </a:spcBef>
                        <a:spcAft>
                          <a:spcPts val="0"/>
                        </a:spcAft>
                      </a:pPr>
                      <a:r>
                        <a:rPr lang="en-US" sz="1200">
                          <a:latin typeface="Calibri"/>
                          <a:ea typeface="Calibri"/>
                          <a:cs typeface="Times New Roman"/>
                        </a:rPr>
                        <a:t>Port Mirroring</a:t>
                      </a:r>
                    </a:p>
                  </a:txBody>
                  <a:tcPr marL="36142" marR="36142" marT="0" marB="0" anchor="ctr">
                    <a:lnL>
                      <a:noFill/>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D8D8D8"/>
                    </a:solidFill>
                  </a:tcPr>
                </a:tc>
              </a:tr>
              <a:tr h="265671">
                <a:tc>
                  <a:txBody>
                    <a:bodyPr/>
                    <a:lstStyle/>
                    <a:p>
                      <a:pPr marL="0" marR="0">
                        <a:spcBef>
                          <a:spcPts val="0"/>
                        </a:spcBef>
                        <a:spcAft>
                          <a:spcPts val="0"/>
                        </a:spcAft>
                      </a:pPr>
                      <a:r>
                        <a:rPr lang="en-US" sz="1200">
                          <a:latin typeface="Calibri"/>
                          <a:ea typeface="Calibri"/>
                          <a:cs typeface="Times New Roman"/>
                        </a:rPr>
                        <a:t>TDR</a:t>
                      </a:r>
                    </a:p>
                  </a:txBody>
                  <a:tcPr marL="36142" marR="36142" marT="0"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200" dirty="0">
                          <a:latin typeface="Calibri"/>
                          <a:ea typeface="Calibri"/>
                          <a:cs typeface="Times New Roman"/>
                        </a:rPr>
                        <a:t>Cable Diagnostics</a:t>
                      </a:r>
                    </a:p>
                  </a:txBody>
                  <a:tcPr marL="36142" marR="36142" marT="0" marB="0" anchor="ctr">
                    <a:lnL>
                      <a:noFill/>
                    </a:lnL>
                    <a:lnR w="12700" cap="flat" cmpd="sng" algn="ctr">
                      <a:solidFill>
                        <a:schemeClr val="tx1"/>
                      </a:solidFill>
                      <a:prstDash val="solid"/>
                      <a:round/>
                      <a:headEnd type="none" w="med" len="med"/>
                      <a:tailEnd type="none" w="med" len="med"/>
                    </a:lnR>
                    <a:lnT>
                      <a:noFill/>
                    </a:lnT>
                    <a:lnB>
                      <a:noFill/>
                    </a:lnB>
                  </a:tcPr>
                </a:tc>
              </a:tr>
              <a:tr h="265671">
                <a:tc>
                  <a:txBody>
                    <a:bodyPr/>
                    <a:lstStyle/>
                    <a:p>
                      <a:pPr marL="0" marR="0">
                        <a:spcBef>
                          <a:spcPts val="0"/>
                        </a:spcBef>
                        <a:spcAft>
                          <a:spcPts val="0"/>
                        </a:spcAft>
                      </a:pPr>
                      <a:r>
                        <a:rPr lang="en-US" sz="1200">
                          <a:latin typeface="Calibri"/>
                          <a:ea typeface="Calibri"/>
                          <a:cs typeface="Times New Roman"/>
                        </a:rPr>
                        <a:t>VTP</a:t>
                      </a:r>
                    </a:p>
                  </a:txBody>
                  <a:tcPr marL="36142" marR="36142" marT="0" marB="0" anchor="ctr">
                    <a:lnL w="12700" cap="flat" cmpd="sng" algn="ctr">
                      <a:solidFill>
                        <a:schemeClr val="tx1"/>
                      </a:solidFill>
                      <a:prstDash val="solid"/>
                      <a:round/>
                      <a:headEnd type="none" w="med" len="med"/>
                      <a:tailEnd type="none" w="med" len="med"/>
                    </a:lnL>
                    <a:lnR>
                      <a:noFill/>
                    </a:lnR>
                    <a:lnT>
                      <a:noFill/>
                    </a:lnT>
                    <a:lnB>
                      <a:noFill/>
                    </a:lnB>
                    <a:solidFill>
                      <a:srgbClr val="D8D8D8"/>
                    </a:solidFill>
                  </a:tcPr>
                </a:tc>
                <a:tc>
                  <a:txBody>
                    <a:bodyPr/>
                    <a:lstStyle/>
                    <a:p>
                      <a:pPr marL="0" marR="0">
                        <a:spcBef>
                          <a:spcPts val="0"/>
                        </a:spcBef>
                        <a:spcAft>
                          <a:spcPts val="0"/>
                        </a:spcAft>
                      </a:pPr>
                      <a:r>
                        <a:rPr lang="en-US" sz="1200" dirty="0">
                          <a:latin typeface="Calibri"/>
                          <a:ea typeface="Calibri"/>
                          <a:cs typeface="Times New Roman"/>
                        </a:rPr>
                        <a:t>GVRP</a:t>
                      </a:r>
                    </a:p>
                  </a:txBody>
                  <a:tcPr marL="36142" marR="36142" marT="0" marB="0" anchor="ctr">
                    <a:lnL>
                      <a:noFill/>
                    </a:lnL>
                    <a:lnR w="12700" cap="flat" cmpd="sng" algn="ctr">
                      <a:solidFill>
                        <a:schemeClr val="tx1"/>
                      </a:solidFill>
                      <a:prstDash val="solid"/>
                      <a:round/>
                      <a:headEnd type="none" w="med" len="med"/>
                      <a:tailEnd type="none" w="med" len="med"/>
                    </a:lnR>
                    <a:lnT>
                      <a:noFill/>
                    </a:lnT>
                    <a:lnB>
                      <a:noFill/>
                    </a:lnB>
                    <a:solidFill>
                      <a:srgbClr val="D8D8D8"/>
                    </a:solidFill>
                  </a:tcPr>
                </a:tc>
              </a:tr>
              <a:tr h="265671">
                <a:tc>
                  <a:txBody>
                    <a:bodyPr/>
                    <a:lstStyle/>
                    <a:p>
                      <a:pPr marL="0" marR="0">
                        <a:spcBef>
                          <a:spcPts val="0"/>
                        </a:spcBef>
                        <a:spcAft>
                          <a:spcPts val="0"/>
                        </a:spcAft>
                      </a:pPr>
                      <a:r>
                        <a:rPr lang="en-US" sz="1200">
                          <a:latin typeface="Calibri"/>
                          <a:ea typeface="Calibri"/>
                          <a:cs typeface="Times New Roman"/>
                        </a:rPr>
                        <a:t>PAgP</a:t>
                      </a:r>
                    </a:p>
                  </a:txBody>
                  <a:tcPr marL="36142" marR="36142" marT="0"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200">
                          <a:latin typeface="Calibri"/>
                          <a:ea typeface="Calibri"/>
                          <a:cs typeface="Times New Roman"/>
                        </a:rPr>
                        <a:t>LACP</a:t>
                      </a:r>
                    </a:p>
                  </a:txBody>
                  <a:tcPr marL="36142" marR="36142" marT="0" marB="0" anchor="ctr">
                    <a:lnL>
                      <a:noFill/>
                    </a:lnL>
                    <a:lnR w="12700" cap="flat" cmpd="sng" algn="ctr">
                      <a:solidFill>
                        <a:schemeClr val="tx1"/>
                      </a:solidFill>
                      <a:prstDash val="solid"/>
                      <a:round/>
                      <a:headEnd type="none" w="med" len="med"/>
                      <a:tailEnd type="none" w="med" len="med"/>
                    </a:lnR>
                    <a:lnT>
                      <a:noFill/>
                    </a:lnT>
                    <a:lnB>
                      <a:noFill/>
                    </a:lnB>
                  </a:tcPr>
                </a:tc>
              </a:tr>
              <a:tr h="265671">
                <a:tc>
                  <a:txBody>
                    <a:bodyPr/>
                    <a:lstStyle/>
                    <a:p>
                      <a:pPr marL="0" marR="0">
                        <a:spcBef>
                          <a:spcPts val="0"/>
                        </a:spcBef>
                        <a:spcAft>
                          <a:spcPts val="0"/>
                        </a:spcAft>
                      </a:pPr>
                      <a:r>
                        <a:rPr lang="en-US" sz="1200">
                          <a:latin typeface="Calibri"/>
                          <a:ea typeface="Calibri"/>
                          <a:cs typeface="Times New Roman"/>
                        </a:rPr>
                        <a:t>HSRP</a:t>
                      </a:r>
                    </a:p>
                  </a:txBody>
                  <a:tcPr marL="36142" marR="36142" marT="0" marB="0" anchor="ctr">
                    <a:lnL w="12700" cap="flat" cmpd="sng" algn="ctr">
                      <a:solidFill>
                        <a:schemeClr val="tx1"/>
                      </a:solidFill>
                      <a:prstDash val="solid"/>
                      <a:round/>
                      <a:headEnd type="none" w="med" len="med"/>
                      <a:tailEnd type="none" w="med" len="med"/>
                    </a:lnL>
                    <a:lnR>
                      <a:noFill/>
                    </a:lnR>
                    <a:lnT>
                      <a:noFill/>
                    </a:lnT>
                    <a:lnB>
                      <a:noFill/>
                    </a:lnB>
                    <a:solidFill>
                      <a:srgbClr val="D8D8D8"/>
                    </a:solidFill>
                  </a:tcPr>
                </a:tc>
                <a:tc>
                  <a:txBody>
                    <a:bodyPr/>
                    <a:lstStyle/>
                    <a:p>
                      <a:pPr marL="0" marR="0">
                        <a:spcBef>
                          <a:spcPts val="0"/>
                        </a:spcBef>
                        <a:spcAft>
                          <a:spcPts val="0"/>
                        </a:spcAft>
                      </a:pPr>
                      <a:r>
                        <a:rPr lang="en-US" sz="1200">
                          <a:latin typeface="Calibri"/>
                          <a:ea typeface="Calibri"/>
                          <a:cs typeface="Times New Roman"/>
                        </a:rPr>
                        <a:t>VRRP</a:t>
                      </a:r>
                    </a:p>
                  </a:txBody>
                  <a:tcPr marL="36142" marR="36142" marT="0" marB="0" anchor="ctr">
                    <a:lnL>
                      <a:noFill/>
                    </a:lnL>
                    <a:lnR w="12700" cap="flat" cmpd="sng" algn="ctr">
                      <a:solidFill>
                        <a:schemeClr val="tx1"/>
                      </a:solidFill>
                      <a:prstDash val="solid"/>
                      <a:round/>
                      <a:headEnd type="none" w="med" len="med"/>
                      <a:tailEnd type="none" w="med" len="med"/>
                    </a:lnR>
                    <a:lnT>
                      <a:noFill/>
                    </a:lnT>
                    <a:lnB>
                      <a:noFill/>
                    </a:lnB>
                    <a:solidFill>
                      <a:srgbClr val="D8D8D8"/>
                    </a:solidFill>
                  </a:tcPr>
                </a:tc>
              </a:tr>
              <a:tr h="265671">
                <a:tc>
                  <a:txBody>
                    <a:bodyPr/>
                    <a:lstStyle/>
                    <a:p>
                      <a:pPr marL="0" marR="0">
                        <a:spcBef>
                          <a:spcPts val="0"/>
                        </a:spcBef>
                        <a:spcAft>
                          <a:spcPts val="0"/>
                        </a:spcAft>
                      </a:pPr>
                      <a:r>
                        <a:rPr lang="en-US" sz="1200">
                          <a:latin typeface="Calibri"/>
                          <a:ea typeface="Calibri"/>
                          <a:cs typeface="Times New Roman"/>
                        </a:rPr>
                        <a:t>PVST / PVST+</a:t>
                      </a:r>
                    </a:p>
                  </a:txBody>
                  <a:tcPr marL="36142" marR="36142" marT="0"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200">
                          <a:latin typeface="Calibri"/>
                          <a:ea typeface="Calibri"/>
                          <a:cs typeface="Times New Roman"/>
                        </a:rPr>
                        <a:t>MSTP</a:t>
                      </a:r>
                    </a:p>
                  </a:txBody>
                  <a:tcPr marL="36142" marR="36142" marT="0" marB="0" anchor="ctr">
                    <a:lnL>
                      <a:noFill/>
                    </a:lnL>
                    <a:lnR w="12700" cap="flat" cmpd="sng" algn="ctr">
                      <a:solidFill>
                        <a:schemeClr val="tx1"/>
                      </a:solidFill>
                      <a:prstDash val="solid"/>
                      <a:round/>
                      <a:headEnd type="none" w="med" len="med"/>
                      <a:tailEnd type="none" w="med" len="med"/>
                    </a:lnR>
                    <a:lnT>
                      <a:noFill/>
                    </a:lnT>
                    <a:lnB>
                      <a:noFill/>
                    </a:lnB>
                  </a:tcPr>
                </a:tc>
              </a:tr>
              <a:tr h="455122">
                <a:tc>
                  <a:txBody>
                    <a:bodyPr/>
                    <a:lstStyle/>
                    <a:p>
                      <a:pPr marL="0" marR="0">
                        <a:spcBef>
                          <a:spcPts val="0"/>
                        </a:spcBef>
                        <a:spcAft>
                          <a:spcPts val="0"/>
                        </a:spcAft>
                      </a:pPr>
                      <a:r>
                        <a:rPr lang="en-US" sz="1200">
                          <a:latin typeface="Calibri"/>
                          <a:ea typeface="Calibri"/>
                          <a:cs typeface="Times New Roman"/>
                        </a:rPr>
                        <a:t>ISL (Cisco Inter-Switch Link)</a:t>
                      </a:r>
                    </a:p>
                  </a:txBody>
                  <a:tcPr marL="36142" marR="36142" marT="0" marB="0" anchor="ctr">
                    <a:lnL w="12700" cap="flat" cmpd="sng" algn="ctr">
                      <a:solidFill>
                        <a:schemeClr val="tx1"/>
                      </a:solidFill>
                      <a:prstDash val="solid"/>
                      <a:round/>
                      <a:headEnd type="none" w="med" len="med"/>
                      <a:tailEnd type="none" w="med" len="med"/>
                    </a:lnL>
                    <a:lnR>
                      <a:noFill/>
                    </a:lnR>
                    <a:lnT>
                      <a:noFill/>
                    </a:lnT>
                    <a:lnB>
                      <a:noFill/>
                    </a:lnB>
                    <a:solidFill>
                      <a:srgbClr val="D8D8D8"/>
                    </a:solidFill>
                  </a:tcPr>
                </a:tc>
                <a:tc>
                  <a:txBody>
                    <a:bodyPr/>
                    <a:lstStyle/>
                    <a:p>
                      <a:pPr marL="0" marR="0">
                        <a:spcBef>
                          <a:spcPts val="0"/>
                        </a:spcBef>
                        <a:spcAft>
                          <a:spcPts val="0"/>
                        </a:spcAft>
                      </a:pPr>
                      <a:r>
                        <a:rPr lang="en-US" sz="1200">
                          <a:latin typeface="Calibri"/>
                          <a:ea typeface="Calibri"/>
                          <a:cs typeface="Times New Roman"/>
                        </a:rPr>
                        <a:t>802.1Q</a:t>
                      </a:r>
                    </a:p>
                  </a:txBody>
                  <a:tcPr marL="36142" marR="36142" marT="0" marB="0" anchor="ctr">
                    <a:lnL>
                      <a:noFill/>
                    </a:lnL>
                    <a:lnR w="12700" cap="flat" cmpd="sng" algn="ctr">
                      <a:solidFill>
                        <a:schemeClr val="tx1"/>
                      </a:solidFill>
                      <a:prstDash val="solid"/>
                      <a:round/>
                      <a:headEnd type="none" w="med" len="med"/>
                      <a:tailEnd type="none" w="med" len="med"/>
                    </a:lnR>
                    <a:lnT>
                      <a:noFill/>
                    </a:lnT>
                    <a:lnB>
                      <a:noFill/>
                    </a:lnB>
                    <a:solidFill>
                      <a:srgbClr val="D8D8D8"/>
                    </a:solidFill>
                  </a:tcPr>
                </a:tc>
              </a:tr>
              <a:tr h="455122">
                <a:tc>
                  <a:txBody>
                    <a:bodyPr/>
                    <a:lstStyle/>
                    <a:p>
                      <a:pPr marL="0" marR="0">
                        <a:spcBef>
                          <a:spcPts val="0"/>
                        </a:spcBef>
                        <a:spcAft>
                          <a:spcPts val="0"/>
                        </a:spcAft>
                      </a:pPr>
                      <a:r>
                        <a:rPr lang="en-US" sz="1200">
                          <a:latin typeface="Calibri"/>
                          <a:ea typeface="Calibri"/>
                          <a:cs typeface="Times New Roman"/>
                        </a:rPr>
                        <a:t>DTP (Dynamic Trunking Protocol)</a:t>
                      </a:r>
                    </a:p>
                  </a:txBody>
                  <a:tcPr marL="36142" marR="36142" marT="0"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200">
                          <a:latin typeface="Calibri"/>
                          <a:ea typeface="Calibri"/>
                          <a:cs typeface="Times New Roman"/>
                        </a:rPr>
                        <a:t>802.1Q</a:t>
                      </a:r>
                    </a:p>
                  </a:txBody>
                  <a:tcPr marL="36142" marR="36142" marT="0" marB="0" anchor="ctr">
                    <a:lnL>
                      <a:noFill/>
                    </a:lnL>
                    <a:lnR w="12700" cap="flat" cmpd="sng" algn="ctr">
                      <a:solidFill>
                        <a:schemeClr val="tx1"/>
                      </a:solidFill>
                      <a:prstDash val="solid"/>
                      <a:round/>
                      <a:headEnd type="none" w="med" len="med"/>
                      <a:tailEnd type="none" w="med" len="med"/>
                    </a:lnR>
                    <a:lnT>
                      <a:noFill/>
                    </a:lnT>
                    <a:lnB>
                      <a:noFill/>
                    </a:lnB>
                  </a:tcPr>
                </a:tc>
              </a:tr>
              <a:tr h="227561">
                <a:tc>
                  <a:txBody>
                    <a:bodyPr/>
                    <a:lstStyle/>
                    <a:p>
                      <a:endParaRPr lang="en-US" sz="1200">
                        <a:latin typeface="Calibri"/>
                        <a:ea typeface="Times New Roman"/>
                        <a:cs typeface="Times New Roman"/>
                      </a:endParaRPr>
                    </a:p>
                  </a:txBody>
                  <a:tcPr marL="36142" marR="36142" marT="0" marB="0" anchor="ctr">
                    <a:lnL w="12700" cap="flat" cmpd="sng" algn="ctr">
                      <a:solidFill>
                        <a:schemeClr val="tx1"/>
                      </a:solidFill>
                      <a:prstDash val="solid"/>
                      <a:round/>
                      <a:headEnd type="none" w="med" len="med"/>
                      <a:tailEnd type="none" w="med" len="med"/>
                    </a:lnL>
                    <a:lnR>
                      <a:noFill/>
                    </a:lnR>
                    <a:lnT>
                      <a:noFill/>
                    </a:lnT>
                    <a:lnB>
                      <a:noFill/>
                    </a:lnB>
                    <a:solidFill>
                      <a:srgbClr val="D8D8D8"/>
                    </a:solidFill>
                  </a:tcPr>
                </a:tc>
                <a:tc>
                  <a:txBody>
                    <a:bodyPr/>
                    <a:lstStyle/>
                    <a:p>
                      <a:endParaRPr lang="en-US" sz="1200">
                        <a:latin typeface="Calibri"/>
                        <a:ea typeface="Times New Roman"/>
                        <a:cs typeface="Times New Roman"/>
                      </a:endParaRPr>
                    </a:p>
                  </a:txBody>
                  <a:tcPr marL="36142" marR="36142" marT="0" marB="0" anchor="ctr">
                    <a:lnL>
                      <a:noFill/>
                    </a:lnL>
                    <a:lnR w="12700" cap="flat" cmpd="sng" algn="ctr">
                      <a:solidFill>
                        <a:schemeClr val="tx1"/>
                      </a:solidFill>
                      <a:prstDash val="solid"/>
                      <a:round/>
                      <a:headEnd type="none" w="med" len="med"/>
                      <a:tailEnd type="none" w="med" len="med"/>
                    </a:lnR>
                    <a:lnT>
                      <a:noFill/>
                    </a:lnT>
                    <a:lnB>
                      <a:noFill/>
                    </a:lnB>
                    <a:solidFill>
                      <a:srgbClr val="D8D8D8"/>
                    </a:solidFill>
                  </a:tcPr>
                </a:tc>
              </a:tr>
              <a:tr h="265671">
                <a:tc>
                  <a:txBody>
                    <a:bodyPr/>
                    <a:lstStyle/>
                    <a:p>
                      <a:pPr marL="0" marR="0">
                        <a:spcBef>
                          <a:spcPts val="0"/>
                        </a:spcBef>
                        <a:spcAft>
                          <a:spcPts val="0"/>
                        </a:spcAft>
                      </a:pPr>
                      <a:r>
                        <a:rPr lang="en-US" sz="1200">
                          <a:latin typeface="Calibri"/>
                          <a:ea typeface="Calibri"/>
                          <a:cs typeface="Times New Roman"/>
                        </a:rPr>
                        <a:t>CDP</a:t>
                      </a:r>
                    </a:p>
                  </a:txBody>
                  <a:tcPr marL="36142" marR="36142" marT="0"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marL="0" marR="0">
                        <a:spcBef>
                          <a:spcPts val="0"/>
                        </a:spcBef>
                        <a:spcAft>
                          <a:spcPts val="0"/>
                        </a:spcAft>
                      </a:pPr>
                      <a:r>
                        <a:rPr lang="en-US" sz="1200">
                          <a:latin typeface="Calibri"/>
                          <a:ea typeface="Calibri"/>
                          <a:cs typeface="Times New Roman"/>
                        </a:rPr>
                        <a:t>LLDP</a:t>
                      </a:r>
                    </a:p>
                  </a:txBody>
                  <a:tcPr marL="36142" marR="36142" marT="0" marB="0" anchor="ctr">
                    <a:lnL>
                      <a:noFill/>
                    </a:lnL>
                    <a:lnR w="12700" cap="flat" cmpd="sng" algn="ctr">
                      <a:solidFill>
                        <a:schemeClr val="tx1"/>
                      </a:solidFill>
                      <a:prstDash val="solid"/>
                      <a:round/>
                      <a:headEnd type="none" w="med" len="med"/>
                      <a:tailEnd type="none" w="med" len="med"/>
                    </a:lnR>
                    <a:lnT>
                      <a:noFill/>
                    </a:lnT>
                    <a:lnB>
                      <a:noFill/>
                    </a:lnB>
                  </a:tcPr>
                </a:tc>
              </a:tr>
              <a:tr h="455122">
                <a:tc>
                  <a:txBody>
                    <a:bodyPr/>
                    <a:lstStyle/>
                    <a:p>
                      <a:pPr marL="0" marR="0">
                        <a:spcBef>
                          <a:spcPts val="0"/>
                        </a:spcBef>
                        <a:spcAft>
                          <a:spcPts val="0"/>
                        </a:spcAft>
                      </a:pPr>
                      <a:r>
                        <a:rPr lang="en-US" sz="1200" dirty="0">
                          <a:latin typeface="Calibri"/>
                          <a:ea typeface="Calibri"/>
                          <a:cs typeface="Times New Roman"/>
                        </a:rPr>
                        <a:t>Port Channel</a:t>
                      </a:r>
                    </a:p>
                  </a:txBody>
                  <a:tcPr marL="36142" marR="36142" marT="0" marB="0" anchor="ctr">
                    <a:lnL w="12700" cap="flat" cmpd="sng" algn="ctr">
                      <a:solidFill>
                        <a:schemeClr val="tx1"/>
                      </a:solidFill>
                      <a:prstDash val="solid"/>
                      <a:round/>
                      <a:headEnd type="none" w="med" len="med"/>
                      <a:tailEnd type="none" w="med" len="med"/>
                    </a:lnL>
                    <a:lnR>
                      <a:noFill/>
                    </a:lnR>
                    <a:lnT>
                      <a:noFill/>
                    </a:lnT>
                    <a:lnB>
                      <a:noFill/>
                    </a:lnB>
                    <a:solidFill>
                      <a:srgbClr val="D8D8D8"/>
                    </a:solidFill>
                  </a:tcPr>
                </a:tc>
                <a:tc>
                  <a:txBody>
                    <a:bodyPr/>
                    <a:lstStyle/>
                    <a:p>
                      <a:pPr marL="0" marR="0">
                        <a:spcBef>
                          <a:spcPts val="0"/>
                        </a:spcBef>
                        <a:spcAft>
                          <a:spcPts val="0"/>
                        </a:spcAft>
                      </a:pPr>
                      <a:r>
                        <a:rPr lang="en-US" sz="1200" dirty="0">
                          <a:latin typeface="Calibri"/>
                          <a:ea typeface="Calibri"/>
                          <a:cs typeface="Times New Roman"/>
                        </a:rPr>
                        <a:t>LAG (Link Aggregation Group)</a:t>
                      </a:r>
                    </a:p>
                  </a:txBody>
                  <a:tcPr marL="36142" marR="36142" marT="0" marB="0" anchor="ctr">
                    <a:lnL>
                      <a:noFill/>
                    </a:lnL>
                    <a:lnR w="12700" cap="flat" cmpd="sng" algn="ctr">
                      <a:solidFill>
                        <a:schemeClr val="tx1"/>
                      </a:solidFill>
                      <a:prstDash val="solid"/>
                      <a:round/>
                      <a:headEnd type="none" w="med" len="med"/>
                      <a:tailEnd type="none" w="med" len="med"/>
                    </a:lnR>
                    <a:lnT>
                      <a:noFill/>
                    </a:lnT>
                    <a:lnB>
                      <a:noFill/>
                    </a:lnB>
                    <a:solidFill>
                      <a:srgbClr val="D8D8D8"/>
                    </a:solidFill>
                  </a:tcPr>
                </a:tc>
              </a:tr>
              <a:tr h="265671">
                <a:tc>
                  <a:txBody>
                    <a:bodyPr/>
                    <a:lstStyle/>
                    <a:p>
                      <a:pPr marL="0" marR="0">
                        <a:spcBef>
                          <a:spcPts val="0"/>
                        </a:spcBef>
                        <a:spcAft>
                          <a:spcPts val="0"/>
                        </a:spcAft>
                      </a:pPr>
                      <a:r>
                        <a:rPr lang="en-US" sz="1200">
                          <a:latin typeface="Calibri"/>
                          <a:ea typeface="Calibri"/>
                          <a:cs typeface="Times New Roman"/>
                        </a:rPr>
                        <a:t>PVID</a:t>
                      </a:r>
                    </a:p>
                  </a:txBody>
                  <a:tcPr marL="36142" marR="36142"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dirty="0">
                          <a:latin typeface="Calibri"/>
                          <a:ea typeface="Calibri"/>
                          <a:cs typeface="Times New Roman"/>
                        </a:rPr>
                        <a:t>Native VLAN</a:t>
                      </a:r>
                    </a:p>
                  </a:txBody>
                  <a:tcPr marL="36142" marR="36142"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r>
            </a:tbl>
          </a:graphicData>
        </a:graphic>
      </p:graphicFrame>
      <p:sp>
        <p:nvSpPr>
          <p:cNvPr id="3" name="TextBox 2"/>
          <p:cNvSpPr txBox="1"/>
          <p:nvPr/>
        </p:nvSpPr>
        <p:spPr>
          <a:xfrm>
            <a:off x="4419600" y="1741706"/>
            <a:ext cx="4538697" cy="4278094"/>
          </a:xfrm>
          <a:prstGeom prst="rect">
            <a:avLst/>
          </a:prstGeom>
          <a:solidFill>
            <a:schemeClr val="bg1">
              <a:lumMod val="85000"/>
            </a:schemeClr>
          </a:solidFill>
          <a:ln>
            <a:solidFill>
              <a:schemeClr val="tx1"/>
            </a:solidFill>
          </a:ln>
        </p:spPr>
        <p:txBody>
          <a:bodyPr wrap="square" rtlCol="0">
            <a:spAutoFit/>
          </a:bodyPr>
          <a:lstStyle/>
          <a:p>
            <a:r>
              <a:rPr lang="en-US" sz="1600" b="1" u="sng" dirty="0" smtClean="0">
                <a:solidFill>
                  <a:srgbClr val="404040"/>
                </a:solidFill>
              </a:rPr>
              <a:t>Acronyms</a:t>
            </a:r>
          </a:p>
          <a:p>
            <a:pPr marL="285750" indent="-285750">
              <a:buFont typeface="Arial"/>
              <a:buChar char="•"/>
            </a:pPr>
            <a:r>
              <a:rPr lang="en-US" sz="1600" dirty="0" smtClean="0"/>
              <a:t>DAI – Dynamic ARP Inspection</a:t>
            </a:r>
          </a:p>
          <a:p>
            <a:pPr marL="285750" indent="-285750">
              <a:buFont typeface="Arial"/>
              <a:buChar char="•"/>
            </a:pPr>
            <a:r>
              <a:rPr lang="en-US" sz="1600" dirty="0" smtClean="0"/>
              <a:t>IPSG – IP Source Guard</a:t>
            </a:r>
          </a:p>
          <a:p>
            <a:pPr marL="285750" indent="-285750">
              <a:buFont typeface="Arial"/>
              <a:buChar char="•"/>
            </a:pPr>
            <a:r>
              <a:rPr lang="en-US" sz="1600" dirty="0" smtClean="0"/>
              <a:t>DHCPS – DCHP Snooping</a:t>
            </a:r>
          </a:p>
          <a:p>
            <a:pPr marL="285750" indent="-285750">
              <a:buFont typeface="Arial"/>
              <a:buChar char="•"/>
            </a:pPr>
            <a:r>
              <a:rPr lang="en-US" sz="1600" dirty="0" smtClean="0"/>
              <a:t>STPRG – Spanning Tree Root Guard</a:t>
            </a:r>
          </a:p>
          <a:p>
            <a:pPr marL="285750" indent="-285750">
              <a:buFont typeface="Arial"/>
              <a:buChar char="•"/>
            </a:pPr>
            <a:r>
              <a:rPr lang="en-US" sz="1600" dirty="0" smtClean="0"/>
              <a:t>CDP – Cisco Discovery Protocol</a:t>
            </a:r>
          </a:p>
          <a:p>
            <a:pPr marL="285750" indent="-285750">
              <a:buFont typeface="Arial"/>
              <a:buChar char="•"/>
            </a:pPr>
            <a:r>
              <a:rPr lang="en-US" sz="1600" dirty="0" smtClean="0"/>
              <a:t>VTP – VLAN </a:t>
            </a:r>
            <a:r>
              <a:rPr lang="en-US" sz="1600" dirty="0" err="1" smtClean="0"/>
              <a:t>Trunking</a:t>
            </a:r>
            <a:r>
              <a:rPr lang="en-US" sz="1600" dirty="0" smtClean="0"/>
              <a:t> Protocol</a:t>
            </a:r>
          </a:p>
          <a:p>
            <a:pPr marL="285750" indent="-285750">
              <a:buFont typeface="Arial"/>
              <a:buChar char="•"/>
            </a:pPr>
            <a:r>
              <a:rPr lang="en-US" sz="1600" dirty="0" smtClean="0"/>
              <a:t>GVRP – GARP VLAN Registration Protocol</a:t>
            </a:r>
          </a:p>
          <a:p>
            <a:pPr marL="285750" indent="-285750">
              <a:buFont typeface="Arial"/>
              <a:buChar char="•"/>
            </a:pPr>
            <a:r>
              <a:rPr lang="en-US" sz="1600" dirty="0" smtClean="0"/>
              <a:t>MSTP – Multiple Spanning Tree Protocol</a:t>
            </a:r>
          </a:p>
          <a:p>
            <a:pPr marL="285750" indent="-285750">
              <a:buFont typeface="Arial"/>
              <a:buChar char="•"/>
            </a:pPr>
            <a:r>
              <a:rPr lang="en-US" sz="1600" dirty="0" smtClean="0"/>
              <a:t>TDR – Time Domain </a:t>
            </a:r>
            <a:r>
              <a:rPr lang="en-US" sz="1600" dirty="0" err="1" smtClean="0"/>
              <a:t>Reflectometer</a:t>
            </a:r>
            <a:endParaRPr lang="en-US" sz="1600" dirty="0" smtClean="0"/>
          </a:p>
          <a:p>
            <a:pPr marL="285750" indent="-285750">
              <a:buFont typeface="Arial"/>
              <a:buChar char="•"/>
            </a:pPr>
            <a:r>
              <a:rPr lang="en-US" sz="1600" dirty="0" smtClean="0"/>
              <a:t>LACP – Link Aggregation Control Protocol</a:t>
            </a:r>
          </a:p>
          <a:p>
            <a:pPr marL="285750" indent="-285750">
              <a:buFont typeface="Arial"/>
              <a:buChar char="•"/>
            </a:pPr>
            <a:r>
              <a:rPr lang="en-US" sz="1600" dirty="0" smtClean="0"/>
              <a:t>SPAN – Catalyst Switch Port Analyzer</a:t>
            </a:r>
          </a:p>
          <a:p>
            <a:pPr marL="285750" indent="-285750">
              <a:buFont typeface="Arial"/>
              <a:buChar char="•"/>
            </a:pPr>
            <a:r>
              <a:rPr lang="en-US" sz="1600" dirty="0" smtClean="0"/>
              <a:t>HSRP – Hot Standby Router Protocol</a:t>
            </a:r>
          </a:p>
          <a:p>
            <a:pPr marL="285750" indent="-285750">
              <a:buFont typeface="Arial"/>
              <a:buChar char="•"/>
            </a:pPr>
            <a:r>
              <a:rPr lang="en-US" sz="1600" dirty="0" smtClean="0"/>
              <a:t>VRRP – Virtual Router Redundancy Protocol</a:t>
            </a:r>
          </a:p>
          <a:p>
            <a:pPr marL="285750" indent="-285750">
              <a:buFont typeface="Arial"/>
              <a:buChar char="•"/>
            </a:pPr>
            <a:r>
              <a:rPr lang="en-US" sz="1600" dirty="0" smtClean="0"/>
              <a:t>PVST – Per-VLAN Spanning Tree</a:t>
            </a:r>
          </a:p>
          <a:p>
            <a:pPr marL="285750" indent="-285750">
              <a:buFont typeface="Arial"/>
              <a:buChar char="•"/>
            </a:pPr>
            <a:r>
              <a:rPr lang="en-US" sz="1600" dirty="0" smtClean="0"/>
              <a:t>LLDP – Link Layer Discovery Protocol</a:t>
            </a:r>
          </a:p>
          <a:p>
            <a:pPr marL="285750" indent="-285750">
              <a:buFont typeface="Arial"/>
              <a:buChar char="•"/>
            </a:pPr>
            <a:r>
              <a:rPr lang="en-US" sz="1600" dirty="0" smtClean="0"/>
              <a:t>PVID – Port VLAN ID</a:t>
            </a:r>
          </a:p>
        </p:txBody>
      </p:sp>
    </p:spTree>
    <p:extLst>
      <p:ext uri="{BB962C8B-B14F-4D97-AF65-F5344CB8AC3E}">
        <p14:creationId xmlns:p14="http://schemas.microsoft.com/office/powerpoint/2010/main" val="40789968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 name="Group 197"/>
          <p:cNvGrpSpPr/>
          <p:nvPr/>
        </p:nvGrpSpPr>
        <p:grpSpPr>
          <a:xfrm>
            <a:off x="4779034" y="2396399"/>
            <a:ext cx="4364966" cy="4129109"/>
            <a:chOff x="4235297" y="1736107"/>
            <a:chExt cx="4793595" cy="3440924"/>
          </a:xfrm>
        </p:grpSpPr>
        <p:sp>
          <p:nvSpPr>
            <p:cNvPr id="145" name="Rectangle 144"/>
            <p:cNvSpPr/>
            <p:nvPr/>
          </p:nvSpPr>
          <p:spPr>
            <a:xfrm>
              <a:off x="4236395" y="2230801"/>
              <a:ext cx="4788785" cy="2946230"/>
            </a:xfrm>
            <a:prstGeom prst="rect">
              <a:avLst/>
            </a:prstGeom>
            <a:solidFill>
              <a:schemeClr val="accent3">
                <a:lumMod val="2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dirty="0" smtClean="0">
                <a:solidFill>
                  <a:srgbClr val="FFFFFF"/>
                </a:solidFill>
                <a:latin typeface="Arial"/>
              </a:endParaRPr>
            </a:p>
          </p:txBody>
        </p:sp>
        <p:sp>
          <p:nvSpPr>
            <p:cNvPr id="162" name="Rectangle 161"/>
            <p:cNvSpPr/>
            <p:nvPr/>
          </p:nvSpPr>
          <p:spPr>
            <a:xfrm>
              <a:off x="4235297" y="1736107"/>
              <a:ext cx="4793595" cy="518517"/>
            </a:xfrm>
            <a:prstGeom prst="rect">
              <a:avLst/>
            </a:prstGeom>
            <a:solidFill>
              <a:schemeClr val="tx1"/>
            </a:solidFill>
            <a:ln w="508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9144" rIns="0" bIns="9144" anchor="ctr" anchorCtr="0"/>
            <a:lstStyle/>
            <a:p>
              <a:pPr algn="ctr" defTabSz="914134">
                <a:lnSpc>
                  <a:spcPct val="85000"/>
                </a:lnSpc>
                <a:buClr>
                  <a:srgbClr val="FFFFFF"/>
                </a:buClr>
              </a:pPr>
              <a:r>
                <a:rPr lang="en-US" sz="1400" b="1" dirty="0" smtClean="0">
                  <a:solidFill>
                    <a:srgbClr val="FFFF00"/>
                  </a:solidFill>
                  <a:effectLst>
                    <a:outerShdw blurRad="38100" dist="38100" dir="2700000" algn="tl">
                      <a:srgbClr val="000000">
                        <a:alpha val="43137"/>
                      </a:srgbClr>
                    </a:outerShdw>
                  </a:effectLst>
                  <a:latin typeface="Arial"/>
                  <a:cs typeface="Arial" pitchFamily="34" charset="0"/>
                  <a:sym typeface="Arial" pitchFamily="34" charset="0"/>
                </a:rPr>
                <a:t>DHCP GUARD: </a:t>
              </a:r>
            </a:p>
            <a:p>
              <a:pPr algn="ctr" defTabSz="914134">
                <a:lnSpc>
                  <a:spcPct val="85000"/>
                </a:lnSpc>
                <a:buClr>
                  <a:srgbClr val="FFFFFF"/>
                </a:buClr>
              </a:pPr>
              <a:r>
                <a:rPr lang="en-US" sz="1400" dirty="0" smtClean="0">
                  <a:solidFill>
                    <a:srgbClr val="FFFFFF"/>
                  </a:solidFill>
                  <a:effectLst>
                    <a:outerShdw blurRad="38100" dist="38100" dir="2700000" algn="tl">
                      <a:srgbClr val="000000">
                        <a:alpha val="43137"/>
                      </a:srgbClr>
                    </a:outerShdw>
                  </a:effectLst>
                  <a:latin typeface="Arial"/>
                  <a:cs typeface="Arial" pitchFamily="34" charset="0"/>
                  <a:sym typeface="Arial" pitchFamily="34" charset="0"/>
                </a:rPr>
                <a:t>Defend against Fake Server DHCP Replies </a:t>
              </a:r>
              <a:endParaRPr lang="en-US" sz="1400" dirty="0">
                <a:solidFill>
                  <a:srgbClr val="FFFFFF"/>
                </a:solidFill>
                <a:effectLst>
                  <a:outerShdw blurRad="38100" dist="38100" dir="2700000" algn="tl">
                    <a:srgbClr val="000000">
                      <a:alpha val="43137"/>
                    </a:srgbClr>
                  </a:outerShdw>
                </a:effectLst>
                <a:latin typeface="Arial"/>
                <a:cs typeface="Arial" pitchFamily="34" charset="0"/>
                <a:sym typeface="Arial" pitchFamily="34" charset="0"/>
              </a:endParaRPr>
            </a:p>
          </p:txBody>
        </p:sp>
      </p:grpSp>
      <p:grpSp>
        <p:nvGrpSpPr>
          <p:cNvPr id="199" name="Group 198"/>
          <p:cNvGrpSpPr/>
          <p:nvPr/>
        </p:nvGrpSpPr>
        <p:grpSpPr>
          <a:xfrm>
            <a:off x="2465" y="1505332"/>
            <a:ext cx="4569534" cy="2360989"/>
            <a:chOff x="2465" y="960978"/>
            <a:chExt cx="4569534" cy="1967491"/>
          </a:xfrm>
        </p:grpSpPr>
        <p:sp>
          <p:nvSpPr>
            <p:cNvPr id="185" name="Round Same Side Corner Rectangle 184"/>
            <p:cNvSpPr/>
            <p:nvPr/>
          </p:nvSpPr>
          <p:spPr>
            <a:xfrm rot="16200000">
              <a:off x="1495828" y="-147701"/>
              <a:ext cx="1582807" cy="4569533"/>
            </a:xfrm>
            <a:prstGeom prst="round2SameRect">
              <a:avLst>
                <a:gd name="adj1" fmla="val 4424"/>
                <a:gd name="adj2" fmla="val 0"/>
              </a:avLst>
            </a:prstGeom>
            <a:solidFill>
              <a:schemeClr val="accent3">
                <a:lumMod val="2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lnSpc>
                  <a:spcPct val="90000"/>
                </a:lnSpc>
              </a:pPr>
              <a:endParaRPr lang="en-US" dirty="0">
                <a:solidFill>
                  <a:srgbClr val="FFFFFF"/>
                </a:solidFill>
                <a:latin typeface="Arial"/>
              </a:endParaRPr>
            </a:p>
          </p:txBody>
        </p:sp>
        <p:sp>
          <p:nvSpPr>
            <p:cNvPr id="184" name="Rectangle 183"/>
            <p:cNvSpPr/>
            <p:nvPr/>
          </p:nvSpPr>
          <p:spPr>
            <a:xfrm>
              <a:off x="4588" y="960978"/>
              <a:ext cx="4567411" cy="518517"/>
            </a:xfrm>
            <a:prstGeom prst="rect">
              <a:avLst/>
            </a:prstGeom>
            <a:solidFill>
              <a:schemeClr val="tx1"/>
            </a:solidFill>
            <a:ln w="508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9144" rIns="0" bIns="9144" anchor="ctr" anchorCtr="0"/>
            <a:lstStyle/>
            <a:p>
              <a:pPr algn="ctr" defTabSz="914134">
                <a:lnSpc>
                  <a:spcPct val="85000"/>
                </a:lnSpc>
                <a:buClr>
                  <a:srgbClr val="FFFFFF"/>
                </a:buClr>
                <a:buFont typeface="Arial" pitchFamily="34" charset="0"/>
                <a:buNone/>
              </a:pPr>
              <a:r>
                <a:rPr lang="en-US" sz="1400" b="1" dirty="0" smtClean="0">
                  <a:solidFill>
                    <a:srgbClr val="FFFF00"/>
                  </a:solidFill>
                  <a:effectLst>
                    <a:outerShdw blurRad="38100" dist="38100" dir="2700000" algn="tl">
                      <a:srgbClr val="000000">
                        <a:alpha val="43137"/>
                      </a:srgbClr>
                    </a:outerShdw>
                  </a:effectLst>
                  <a:latin typeface="Arial"/>
                  <a:cs typeface="Arial" pitchFamily="34" charset="0"/>
                  <a:sym typeface="Arial" pitchFamily="34" charset="0"/>
                </a:rPr>
                <a:t>BINDING INTEGRITY GUARD: </a:t>
              </a:r>
            </a:p>
            <a:p>
              <a:pPr algn="ctr" defTabSz="914134">
                <a:lnSpc>
                  <a:spcPct val="85000"/>
                </a:lnSpc>
                <a:buClr>
                  <a:srgbClr val="FFFFFF"/>
                </a:buClr>
                <a:buFont typeface="Arial" pitchFamily="34" charset="0"/>
                <a:buNone/>
              </a:pPr>
              <a:r>
                <a:rPr lang="en-US" sz="1400" dirty="0" smtClean="0">
                  <a:solidFill>
                    <a:srgbClr val="FFFFFF"/>
                  </a:solidFill>
                  <a:effectLst>
                    <a:outerShdw blurRad="38100" dist="38100" dir="2700000" algn="tl">
                      <a:srgbClr val="000000">
                        <a:alpha val="43137"/>
                      </a:srgbClr>
                    </a:outerShdw>
                  </a:effectLst>
                  <a:latin typeface="Arial"/>
                  <a:cs typeface="Arial" pitchFamily="34" charset="0"/>
                  <a:sym typeface="Arial" pitchFamily="34" charset="0"/>
                </a:rPr>
                <a:t>Defend Source Imitation with IPv6 Source Identity </a:t>
              </a:r>
              <a:endParaRPr lang="en-US" sz="1400" dirty="0">
                <a:solidFill>
                  <a:srgbClr val="FFFFFF"/>
                </a:solidFill>
                <a:effectLst>
                  <a:outerShdw blurRad="38100" dist="38100" dir="2700000" algn="tl">
                    <a:srgbClr val="000000">
                      <a:alpha val="43137"/>
                    </a:srgbClr>
                  </a:outerShdw>
                </a:effectLst>
                <a:latin typeface="Arial"/>
                <a:cs typeface="Arial" pitchFamily="34" charset="0"/>
                <a:sym typeface="Arial" pitchFamily="34" charset="0"/>
              </a:endParaRPr>
            </a:p>
          </p:txBody>
        </p:sp>
      </p:grpSp>
      <p:grpSp>
        <p:nvGrpSpPr>
          <p:cNvPr id="200" name="Group 199"/>
          <p:cNvGrpSpPr/>
          <p:nvPr/>
        </p:nvGrpSpPr>
        <p:grpSpPr>
          <a:xfrm>
            <a:off x="2" y="3938021"/>
            <a:ext cx="4569533" cy="2599939"/>
            <a:chOff x="1" y="3281684"/>
            <a:chExt cx="4569533" cy="2166616"/>
          </a:xfrm>
        </p:grpSpPr>
        <p:sp>
          <p:nvSpPr>
            <p:cNvPr id="193" name="Round Same Side Corner Rectangle 192"/>
            <p:cNvSpPr/>
            <p:nvPr/>
          </p:nvSpPr>
          <p:spPr>
            <a:xfrm rot="16200000">
              <a:off x="1393802" y="2272568"/>
              <a:ext cx="1781931" cy="4569533"/>
            </a:xfrm>
            <a:prstGeom prst="round2SameRect">
              <a:avLst>
                <a:gd name="adj1" fmla="val 4424"/>
                <a:gd name="adj2" fmla="val 0"/>
              </a:avLst>
            </a:prstGeom>
            <a:solidFill>
              <a:schemeClr val="accent3">
                <a:lumMod val="2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lnSpc>
                  <a:spcPct val="90000"/>
                </a:lnSpc>
              </a:pPr>
              <a:endParaRPr lang="en-US" dirty="0">
                <a:solidFill>
                  <a:srgbClr val="FFFFFF"/>
                </a:solidFill>
                <a:latin typeface="Arial"/>
              </a:endParaRPr>
            </a:p>
          </p:txBody>
        </p:sp>
        <p:sp>
          <p:nvSpPr>
            <p:cNvPr id="192" name="Rectangle 191"/>
            <p:cNvSpPr/>
            <p:nvPr/>
          </p:nvSpPr>
          <p:spPr>
            <a:xfrm>
              <a:off x="2122" y="3281684"/>
              <a:ext cx="4567411" cy="518517"/>
            </a:xfrm>
            <a:prstGeom prst="rect">
              <a:avLst/>
            </a:prstGeom>
            <a:solidFill>
              <a:schemeClr val="tx1"/>
            </a:solidFill>
            <a:ln w="508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9144" rIns="0" bIns="9144" anchor="ctr" anchorCtr="0"/>
            <a:lstStyle/>
            <a:p>
              <a:pPr algn="ctr" defTabSz="914134">
                <a:lnSpc>
                  <a:spcPct val="85000"/>
                </a:lnSpc>
                <a:buClr>
                  <a:srgbClr val="FFFFFF"/>
                </a:buClr>
                <a:buFont typeface="Arial" pitchFamily="34" charset="0"/>
                <a:buNone/>
              </a:pPr>
              <a:r>
                <a:rPr lang="en-US" sz="1400" b="1" dirty="0" smtClean="0">
                  <a:solidFill>
                    <a:srgbClr val="FFFF00"/>
                  </a:solidFill>
                  <a:effectLst>
                    <a:outerShdw blurRad="38100" dist="38100" dir="2700000" algn="tl">
                      <a:srgbClr val="000000">
                        <a:alpha val="43137"/>
                      </a:srgbClr>
                    </a:outerShdw>
                  </a:effectLst>
                  <a:latin typeface="Arial"/>
                  <a:cs typeface="Arial" pitchFamily="34" charset="0"/>
                  <a:sym typeface="Arial" pitchFamily="34" charset="0"/>
                </a:rPr>
                <a:t>RA GUARD: </a:t>
              </a:r>
            </a:p>
            <a:p>
              <a:pPr algn="ctr" defTabSz="914134">
                <a:lnSpc>
                  <a:spcPct val="85000"/>
                </a:lnSpc>
                <a:buClr>
                  <a:srgbClr val="FFFFFF"/>
                </a:buClr>
                <a:buFont typeface="Arial" pitchFamily="34" charset="0"/>
                <a:buNone/>
              </a:pPr>
              <a:r>
                <a:rPr lang="en-US" sz="1400" b="1" dirty="0" smtClean="0">
                  <a:solidFill>
                    <a:srgbClr val="FFFFFF"/>
                  </a:solidFill>
                  <a:effectLst>
                    <a:outerShdw blurRad="38100" dist="38100" dir="2700000" algn="tl">
                      <a:srgbClr val="000000">
                        <a:alpha val="43137"/>
                      </a:srgbClr>
                    </a:outerShdw>
                  </a:effectLst>
                  <a:latin typeface="Arial"/>
                  <a:cs typeface="Arial" pitchFamily="34" charset="0"/>
                  <a:sym typeface="Arial" pitchFamily="34" charset="0"/>
                </a:rPr>
                <a:t>Defend against Fake Router Advertisements </a:t>
              </a:r>
              <a:endParaRPr lang="en-US" sz="1400" b="1" dirty="0">
                <a:solidFill>
                  <a:srgbClr val="FFFFFF"/>
                </a:solidFill>
                <a:effectLst>
                  <a:outerShdw blurRad="38100" dist="38100" dir="2700000" algn="tl">
                    <a:srgbClr val="000000">
                      <a:alpha val="43137"/>
                    </a:srgbClr>
                  </a:outerShdw>
                </a:effectLst>
                <a:latin typeface="Arial"/>
                <a:cs typeface="Arial" pitchFamily="34" charset="0"/>
                <a:sym typeface="Arial" pitchFamily="34" charset="0"/>
              </a:endParaRPr>
            </a:p>
          </p:txBody>
        </p:sp>
      </p:grpSp>
      <p:sp>
        <p:nvSpPr>
          <p:cNvPr id="5" name="Title 4"/>
          <p:cNvSpPr>
            <a:spLocks noGrp="1"/>
          </p:cNvSpPr>
          <p:nvPr>
            <p:ph type="title"/>
          </p:nvPr>
        </p:nvSpPr>
        <p:spPr>
          <a:xfrm>
            <a:off x="229717" y="318211"/>
            <a:ext cx="8588861" cy="1121664"/>
          </a:xfrm>
        </p:spPr>
        <p:txBody>
          <a:bodyPr/>
          <a:lstStyle/>
          <a:p>
            <a:r>
              <a:rPr lang="en-US" dirty="0" smtClean="0"/>
              <a:t>IPV6 First Hop Security</a:t>
            </a:r>
            <a:br>
              <a:rPr lang="en-US" dirty="0" smtClean="0"/>
            </a:br>
            <a:r>
              <a:rPr lang="en-US" sz="2200" dirty="0" smtClean="0">
                <a:solidFill>
                  <a:srgbClr val="0070C0"/>
                </a:solidFill>
              </a:rPr>
              <a:t>Guard </a:t>
            </a:r>
            <a:r>
              <a:rPr lang="en-US" sz="2200" dirty="0">
                <a:solidFill>
                  <a:srgbClr val="0070C0"/>
                </a:solidFill>
              </a:rPr>
              <a:t>against proliferation of IPv6 devices –Mobiles, </a:t>
            </a:r>
            <a:r>
              <a:rPr lang="en-US" sz="2200" dirty="0" smtClean="0">
                <a:solidFill>
                  <a:srgbClr val="0070C0"/>
                </a:solidFill>
              </a:rPr>
              <a:t>Tablets </a:t>
            </a:r>
            <a:r>
              <a:rPr lang="en-US" dirty="0" smtClean="0">
                <a:solidFill>
                  <a:srgbClr val="0070C0"/>
                </a:solidFill>
              </a:rPr>
              <a:t> </a:t>
            </a:r>
            <a:endParaRPr lang="en-US" sz="2200" dirty="0">
              <a:solidFill>
                <a:srgbClr val="000000"/>
              </a:solidFill>
            </a:endParaRPr>
          </a:p>
        </p:txBody>
      </p:sp>
      <p:grpSp>
        <p:nvGrpSpPr>
          <p:cNvPr id="26" name="Group 25"/>
          <p:cNvGrpSpPr/>
          <p:nvPr/>
        </p:nvGrpSpPr>
        <p:grpSpPr>
          <a:xfrm>
            <a:off x="6930750" y="2"/>
            <a:ext cx="2213250" cy="496709"/>
            <a:chOff x="9238593" y="0"/>
            <a:chExt cx="2950232" cy="696858"/>
          </a:xfrm>
        </p:grpSpPr>
        <p:sp>
          <p:nvSpPr>
            <p:cNvPr id="27" name="Freeform 25"/>
            <p:cNvSpPr>
              <a:spLocks/>
            </p:cNvSpPr>
            <p:nvPr/>
          </p:nvSpPr>
          <p:spPr bwMode="auto">
            <a:xfrm flipV="1">
              <a:off x="9238593" y="0"/>
              <a:ext cx="2950232" cy="696858"/>
            </a:xfrm>
            <a:custGeom>
              <a:avLst/>
              <a:gdLst/>
              <a:ahLst/>
              <a:cxnLst>
                <a:cxn ang="0">
                  <a:pos x="0" y="1289"/>
                </a:cxn>
                <a:cxn ang="0">
                  <a:pos x="0" y="1289"/>
                </a:cxn>
                <a:cxn ang="0">
                  <a:pos x="31" y="1287"/>
                </a:cxn>
                <a:cxn ang="0">
                  <a:pos x="64" y="1281"/>
                </a:cxn>
                <a:cxn ang="0">
                  <a:pos x="93" y="1274"/>
                </a:cxn>
                <a:cxn ang="0">
                  <a:pos x="122" y="1264"/>
                </a:cxn>
                <a:cxn ang="0">
                  <a:pos x="149" y="1250"/>
                </a:cxn>
                <a:cxn ang="0">
                  <a:pos x="176" y="1235"/>
                </a:cxn>
                <a:cxn ang="0">
                  <a:pos x="199" y="1217"/>
                </a:cxn>
                <a:cxn ang="0">
                  <a:pos x="223" y="1196"/>
                </a:cxn>
                <a:cxn ang="0">
                  <a:pos x="242" y="1175"/>
                </a:cxn>
                <a:cxn ang="0">
                  <a:pos x="261" y="1150"/>
                </a:cxn>
                <a:cxn ang="0">
                  <a:pos x="277" y="1125"/>
                </a:cxn>
                <a:cxn ang="0">
                  <a:pos x="290" y="1095"/>
                </a:cxn>
                <a:cxn ang="0">
                  <a:pos x="300" y="1068"/>
                </a:cxn>
                <a:cxn ang="0">
                  <a:pos x="308" y="1037"/>
                </a:cxn>
                <a:cxn ang="0">
                  <a:pos x="312" y="1006"/>
                </a:cxn>
                <a:cxn ang="0">
                  <a:pos x="314" y="974"/>
                </a:cxn>
                <a:cxn ang="0">
                  <a:pos x="314" y="515"/>
                </a:cxn>
                <a:cxn ang="0">
                  <a:pos x="314" y="515"/>
                </a:cxn>
                <a:cxn ang="0">
                  <a:pos x="315" y="482"/>
                </a:cxn>
                <a:cxn ang="0">
                  <a:pos x="321" y="451"/>
                </a:cxn>
                <a:cxn ang="0">
                  <a:pos x="329" y="422"/>
                </a:cxn>
                <a:cxn ang="0">
                  <a:pos x="339" y="393"/>
                </a:cxn>
                <a:cxn ang="0">
                  <a:pos x="352" y="365"/>
                </a:cxn>
                <a:cxn ang="0">
                  <a:pos x="368" y="338"/>
                </a:cxn>
                <a:cxn ang="0">
                  <a:pos x="385" y="315"/>
                </a:cxn>
                <a:cxn ang="0">
                  <a:pos x="406" y="292"/>
                </a:cxn>
                <a:cxn ang="0">
                  <a:pos x="428" y="273"/>
                </a:cxn>
                <a:cxn ang="0">
                  <a:pos x="453" y="253"/>
                </a:cxn>
                <a:cxn ang="0">
                  <a:pos x="478" y="238"/>
                </a:cxn>
                <a:cxn ang="0">
                  <a:pos x="507" y="224"/>
                </a:cxn>
                <a:cxn ang="0">
                  <a:pos x="534" y="214"/>
                </a:cxn>
                <a:cxn ang="0">
                  <a:pos x="565" y="207"/>
                </a:cxn>
                <a:cxn ang="0">
                  <a:pos x="596" y="201"/>
                </a:cxn>
                <a:cxn ang="0">
                  <a:pos x="629" y="201"/>
                </a:cxn>
                <a:cxn ang="0">
                  <a:pos x="10553" y="201"/>
                </a:cxn>
                <a:cxn ang="0">
                  <a:pos x="10553" y="201"/>
                </a:cxn>
                <a:cxn ang="0">
                  <a:pos x="10589" y="199"/>
                </a:cxn>
                <a:cxn ang="0">
                  <a:pos x="10622" y="195"/>
                </a:cxn>
                <a:cxn ang="0">
                  <a:pos x="10653" y="189"/>
                </a:cxn>
                <a:cxn ang="0">
                  <a:pos x="10682" y="182"/>
                </a:cxn>
                <a:cxn ang="0">
                  <a:pos x="10708" y="172"/>
                </a:cxn>
                <a:cxn ang="0">
                  <a:pos x="10733" y="160"/>
                </a:cxn>
                <a:cxn ang="0">
                  <a:pos x="10754" y="149"/>
                </a:cxn>
                <a:cxn ang="0">
                  <a:pos x="10773" y="135"/>
                </a:cxn>
                <a:cxn ang="0">
                  <a:pos x="10789" y="120"/>
                </a:cxn>
                <a:cxn ang="0">
                  <a:pos x="10804" y="104"/>
                </a:cxn>
                <a:cxn ang="0">
                  <a:pos x="10816" y="87"/>
                </a:cxn>
                <a:cxn ang="0">
                  <a:pos x="10826" y="69"/>
                </a:cxn>
                <a:cxn ang="0">
                  <a:pos x="10833" y="52"/>
                </a:cxn>
                <a:cxn ang="0">
                  <a:pos x="10839" y="34"/>
                </a:cxn>
                <a:cxn ang="0">
                  <a:pos x="10843" y="17"/>
                </a:cxn>
                <a:cxn ang="0">
                  <a:pos x="10843" y="0"/>
                </a:cxn>
                <a:cxn ang="0">
                  <a:pos x="10843" y="1289"/>
                </a:cxn>
                <a:cxn ang="0">
                  <a:pos x="0" y="1289"/>
                </a:cxn>
              </a:cxnLst>
              <a:rect l="0" t="0" r="r" b="b"/>
              <a:pathLst>
                <a:path w="10843" h="1289">
                  <a:moveTo>
                    <a:pt x="0" y="1289"/>
                  </a:moveTo>
                  <a:lnTo>
                    <a:pt x="0" y="1289"/>
                  </a:lnTo>
                  <a:lnTo>
                    <a:pt x="31" y="1287"/>
                  </a:lnTo>
                  <a:lnTo>
                    <a:pt x="64" y="1281"/>
                  </a:lnTo>
                  <a:lnTo>
                    <a:pt x="93" y="1274"/>
                  </a:lnTo>
                  <a:lnTo>
                    <a:pt x="122" y="1264"/>
                  </a:lnTo>
                  <a:lnTo>
                    <a:pt x="149" y="1250"/>
                  </a:lnTo>
                  <a:lnTo>
                    <a:pt x="176" y="1235"/>
                  </a:lnTo>
                  <a:lnTo>
                    <a:pt x="199" y="1217"/>
                  </a:lnTo>
                  <a:lnTo>
                    <a:pt x="223" y="1196"/>
                  </a:lnTo>
                  <a:lnTo>
                    <a:pt x="242" y="1175"/>
                  </a:lnTo>
                  <a:lnTo>
                    <a:pt x="261" y="1150"/>
                  </a:lnTo>
                  <a:lnTo>
                    <a:pt x="277" y="1125"/>
                  </a:lnTo>
                  <a:lnTo>
                    <a:pt x="290" y="1095"/>
                  </a:lnTo>
                  <a:lnTo>
                    <a:pt x="300" y="1068"/>
                  </a:lnTo>
                  <a:lnTo>
                    <a:pt x="308" y="1037"/>
                  </a:lnTo>
                  <a:lnTo>
                    <a:pt x="312" y="1006"/>
                  </a:lnTo>
                  <a:lnTo>
                    <a:pt x="314" y="974"/>
                  </a:lnTo>
                  <a:lnTo>
                    <a:pt x="314" y="515"/>
                  </a:lnTo>
                  <a:lnTo>
                    <a:pt x="314" y="515"/>
                  </a:lnTo>
                  <a:lnTo>
                    <a:pt x="315" y="482"/>
                  </a:lnTo>
                  <a:lnTo>
                    <a:pt x="321" y="451"/>
                  </a:lnTo>
                  <a:lnTo>
                    <a:pt x="329" y="422"/>
                  </a:lnTo>
                  <a:lnTo>
                    <a:pt x="339" y="393"/>
                  </a:lnTo>
                  <a:lnTo>
                    <a:pt x="352" y="365"/>
                  </a:lnTo>
                  <a:lnTo>
                    <a:pt x="368" y="338"/>
                  </a:lnTo>
                  <a:lnTo>
                    <a:pt x="385" y="315"/>
                  </a:lnTo>
                  <a:lnTo>
                    <a:pt x="406" y="292"/>
                  </a:lnTo>
                  <a:lnTo>
                    <a:pt x="428" y="273"/>
                  </a:lnTo>
                  <a:lnTo>
                    <a:pt x="453" y="253"/>
                  </a:lnTo>
                  <a:lnTo>
                    <a:pt x="478" y="238"/>
                  </a:lnTo>
                  <a:lnTo>
                    <a:pt x="507" y="224"/>
                  </a:lnTo>
                  <a:lnTo>
                    <a:pt x="534" y="214"/>
                  </a:lnTo>
                  <a:lnTo>
                    <a:pt x="565" y="207"/>
                  </a:lnTo>
                  <a:lnTo>
                    <a:pt x="596" y="201"/>
                  </a:lnTo>
                  <a:lnTo>
                    <a:pt x="629" y="201"/>
                  </a:lnTo>
                  <a:lnTo>
                    <a:pt x="10553" y="201"/>
                  </a:lnTo>
                  <a:lnTo>
                    <a:pt x="10553" y="201"/>
                  </a:lnTo>
                  <a:lnTo>
                    <a:pt x="10589" y="199"/>
                  </a:lnTo>
                  <a:lnTo>
                    <a:pt x="10622" y="195"/>
                  </a:lnTo>
                  <a:lnTo>
                    <a:pt x="10653" y="189"/>
                  </a:lnTo>
                  <a:lnTo>
                    <a:pt x="10682" y="182"/>
                  </a:lnTo>
                  <a:lnTo>
                    <a:pt x="10708" y="172"/>
                  </a:lnTo>
                  <a:lnTo>
                    <a:pt x="10733" y="160"/>
                  </a:lnTo>
                  <a:lnTo>
                    <a:pt x="10754" y="149"/>
                  </a:lnTo>
                  <a:lnTo>
                    <a:pt x="10773" y="135"/>
                  </a:lnTo>
                  <a:lnTo>
                    <a:pt x="10789" y="120"/>
                  </a:lnTo>
                  <a:lnTo>
                    <a:pt x="10804" y="104"/>
                  </a:lnTo>
                  <a:lnTo>
                    <a:pt x="10816" y="87"/>
                  </a:lnTo>
                  <a:lnTo>
                    <a:pt x="10826" y="69"/>
                  </a:lnTo>
                  <a:lnTo>
                    <a:pt x="10833" y="52"/>
                  </a:lnTo>
                  <a:lnTo>
                    <a:pt x="10839" y="34"/>
                  </a:lnTo>
                  <a:lnTo>
                    <a:pt x="10843" y="17"/>
                  </a:lnTo>
                  <a:lnTo>
                    <a:pt x="10843" y="0"/>
                  </a:lnTo>
                  <a:lnTo>
                    <a:pt x="10843" y="1289"/>
                  </a:lnTo>
                  <a:lnTo>
                    <a:pt x="0" y="1289"/>
                  </a:lnTo>
                  <a:close/>
                </a:path>
              </a:pathLst>
            </a:cu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0" scaled="1"/>
              <a:tileRect/>
            </a:gradFill>
            <a:ln w="4">
              <a:solidFill>
                <a:srgbClr val="3086C7"/>
              </a:solidFill>
              <a:prstDash val="solid"/>
              <a:round/>
              <a:headEnd/>
              <a:tailEnd/>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pPr defTabSz="914134"/>
              <a:endParaRPr lang="en-US">
                <a:solidFill>
                  <a:srgbClr val="0096D6"/>
                </a:solidFill>
                <a:latin typeface="Arial"/>
              </a:endParaRPr>
            </a:p>
          </p:txBody>
        </p:sp>
        <p:sp>
          <p:nvSpPr>
            <p:cNvPr id="28" name="Rounded Rectangle 27"/>
            <p:cNvSpPr/>
            <p:nvPr/>
          </p:nvSpPr>
          <p:spPr>
            <a:xfrm>
              <a:off x="9299621" y="10765"/>
              <a:ext cx="2889204" cy="559618"/>
            </a:xfrm>
            <a:prstGeom prst="roundRect">
              <a:avLst/>
            </a:prstGeom>
            <a:no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defTabSz="914134"/>
              <a:r>
                <a:rPr lang="en-US" sz="1300" b="1" spc="200" dirty="0" smtClean="0">
                  <a:solidFill>
                    <a:srgbClr val="FFFFFF"/>
                  </a:solidFill>
                  <a:latin typeface="Arial"/>
                </a:rPr>
                <a:t>Secure</a:t>
              </a:r>
              <a:endParaRPr lang="en-US" sz="1300" b="1" spc="200" dirty="0">
                <a:solidFill>
                  <a:srgbClr val="FFFFFF"/>
                </a:solidFill>
                <a:latin typeface="Arial"/>
              </a:endParaRPr>
            </a:p>
          </p:txBody>
        </p:sp>
      </p:grpSp>
      <p:grpSp>
        <p:nvGrpSpPr>
          <p:cNvPr id="11" name="Group 10"/>
          <p:cNvGrpSpPr/>
          <p:nvPr/>
        </p:nvGrpSpPr>
        <p:grpSpPr>
          <a:xfrm>
            <a:off x="5547047" y="3192248"/>
            <a:ext cx="2718019" cy="3032108"/>
            <a:chOff x="5288653" y="446405"/>
            <a:chExt cx="3920434" cy="4643740"/>
          </a:xfrm>
        </p:grpSpPr>
        <p:sp>
          <p:nvSpPr>
            <p:cNvPr id="98" name="Rectangle 4"/>
            <p:cNvSpPr>
              <a:spLocks noChangeArrowheads="1"/>
            </p:cNvSpPr>
            <p:nvPr/>
          </p:nvSpPr>
          <p:spPr bwMode="auto">
            <a:xfrm>
              <a:off x="7459662" y="786130"/>
              <a:ext cx="1111250" cy="3581400"/>
            </a:xfrm>
            <a:prstGeom prst="rect">
              <a:avLst/>
            </a:prstGeom>
            <a:solidFill>
              <a:srgbClr val="A1B8DB"/>
            </a:solidFill>
            <a:ln w="9525">
              <a:solidFill>
                <a:schemeClr val="tx1"/>
              </a:solidFill>
              <a:miter lim="800000"/>
              <a:headEnd/>
              <a:tailEnd/>
            </a:ln>
          </p:spPr>
          <p:txBody>
            <a:bodyPr wrap="none" anchor="ctr">
              <a:prstTxWarp prst="textNoShape">
                <a:avLst/>
              </a:prstTxWarp>
            </a:bodyPr>
            <a:lstStyle/>
            <a:p>
              <a:endParaRPr lang="en-US" sz="1200">
                <a:solidFill>
                  <a:srgbClr val="000000"/>
                </a:solidFill>
                <a:latin typeface="Arial"/>
              </a:endParaRPr>
            </a:p>
          </p:txBody>
        </p:sp>
        <p:sp>
          <p:nvSpPr>
            <p:cNvPr id="99" name="Rectangle 5"/>
            <p:cNvSpPr>
              <a:spLocks noChangeArrowheads="1"/>
            </p:cNvSpPr>
            <p:nvPr/>
          </p:nvSpPr>
          <p:spPr bwMode="auto">
            <a:xfrm>
              <a:off x="5730875" y="833755"/>
              <a:ext cx="1327150" cy="3568700"/>
            </a:xfrm>
            <a:prstGeom prst="rect">
              <a:avLst/>
            </a:prstGeom>
            <a:solidFill>
              <a:srgbClr val="A1B8DB"/>
            </a:solidFill>
            <a:ln w="9525">
              <a:solidFill>
                <a:schemeClr val="tx1"/>
              </a:solidFill>
              <a:miter lim="800000"/>
              <a:headEnd/>
              <a:tailEnd/>
            </a:ln>
          </p:spPr>
          <p:txBody>
            <a:bodyPr wrap="none" anchor="ctr">
              <a:prstTxWarp prst="textNoShape">
                <a:avLst/>
              </a:prstTxWarp>
            </a:bodyPr>
            <a:lstStyle/>
            <a:p>
              <a:endParaRPr lang="en-US" sz="1200">
                <a:solidFill>
                  <a:srgbClr val="000000"/>
                </a:solidFill>
                <a:latin typeface="Arial"/>
              </a:endParaRPr>
            </a:p>
          </p:txBody>
        </p:sp>
        <p:pic>
          <p:nvPicPr>
            <p:cNvPr id="100" name="Picture 6"/>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59712" y="1252855"/>
              <a:ext cx="554038" cy="381000"/>
            </a:xfrm>
            <a:prstGeom prst="rect">
              <a:avLst/>
            </a:prstGeom>
            <a:noFill/>
            <a:ln w="9525">
              <a:noFill/>
              <a:miter lim="800000"/>
              <a:headEnd/>
              <a:tailEnd/>
            </a:ln>
          </p:spPr>
        </p:pic>
        <p:grpSp>
          <p:nvGrpSpPr>
            <p:cNvPr id="101" name="Group 7"/>
            <p:cNvGrpSpPr>
              <a:grpSpLocks/>
            </p:cNvGrpSpPr>
            <p:nvPr/>
          </p:nvGrpSpPr>
          <p:grpSpPr bwMode="auto">
            <a:xfrm>
              <a:off x="7861300" y="3872230"/>
              <a:ext cx="441325" cy="441325"/>
              <a:chOff x="4651" y="930"/>
              <a:chExt cx="440" cy="398"/>
            </a:xfrm>
          </p:grpSpPr>
          <p:pic>
            <p:nvPicPr>
              <p:cNvPr id="102" name="Picture 8"/>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51" y="930"/>
                <a:ext cx="440" cy="398"/>
              </a:xfrm>
              <a:prstGeom prst="rect">
                <a:avLst/>
              </a:prstGeom>
              <a:noFill/>
              <a:ln w="9525">
                <a:noFill/>
                <a:miter lim="800000"/>
                <a:headEnd/>
                <a:tailEnd/>
              </a:ln>
            </p:spPr>
          </p:pic>
          <p:sp>
            <p:nvSpPr>
              <p:cNvPr id="103" name="Text Box 9"/>
              <p:cNvSpPr txBox="1">
                <a:spLocks noChangeArrowheads="1"/>
              </p:cNvSpPr>
              <p:nvPr/>
            </p:nvSpPr>
            <p:spPr bwMode="auto">
              <a:xfrm>
                <a:off x="4743" y="989"/>
                <a:ext cx="222" cy="158"/>
              </a:xfrm>
              <a:prstGeom prst="rect">
                <a:avLst/>
              </a:prstGeom>
              <a:solidFill>
                <a:srgbClr val="D03434"/>
              </a:solidFill>
              <a:ln w="6350">
                <a:solidFill>
                  <a:srgbClr val="7E7E86"/>
                </a:solidFill>
                <a:miter lim="800000"/>
                <a:headEnd type="none" w="sm" len="sm"/>
                <a:tailEnd/>
              </a:ln>
            </p:spPr>
            <p:txBody>
              <a:bodyPr lIns="91436" tIns="45718" rIns="91436" bIns="45718">
                <a:prstTxWarp prst="textNoShape">
                  <a:avLst/>
                </a:prstTxWarp>
              </a:bodyPr>
              <a:lstStyle/>
              <a:p>
                <a:pPr algn="ctr" defTabSz="912813" eaLnBrk="0" hangingPunct="0">
                  <a:spcBef>
                    <a:spcPct val="50000"/>
                  </a:spcBef>
                </a:pPr>
                <a:endParaRPr lang="fr-CA" sz="700" b="1">
                  <a:solidFill>
                    <a:srgbClr val="000000"/>
                  </a:solidFill>
                  <a:latin typeface="Arial"/>
                  <a:ea typeface="ＭＳ Ｐゴシック" pitchFamily="1" charset="-128"/>
                  <a:cs typeface="ＭＳ Ｐゴシック" pitchFamily="1" charset="-128"/>
                </a:endParaRPr>
              </a:p>
            </p:txBody>
          </p:sp>
        </p:grpSp>
        <p:grpSp>
          <p:nvGrpSpPr>
            <p:cNvPr id="104" name="Group 10"/>
            <p:cNvGrpSpPr>
              <a:grpSpLocks/>
            </p:cNvGrpSpPr>
            <p:nvPr/>
          </p:nvGrpSpPr>
          <p:grpSpPr bwMode="auto">
            <a:xfrm>
              <a:off x="8007350" y="2795905"/>
              <a:ext cx="465137" cy="384175"/>
              <a:chOff x="3655" y="1132"/>
              <a:chExt cx="353" cy="320"/>
            </a:xfrm>
          </p:grpSpPr>
          <p:pic>
            <p:nvPicPr>
              <p:cNvPr id="105" name="Picture 1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55" y="1132"/>
                <a:ext cx="353" cy="320"/>
              </a:xfrm>
              <a:prstGeom prst="rect">
                <a:avLst/>
              </a:prstGeom>
              <a:noFill/>
              <a:ln w="9525">
                <a:noFill/>
                <a:miter lim="800000"/>
                <a:headEnd/>
                <a:tailEnd/>
              </a:ln>
            </p:spPr>
          </p:pic>
          <p:sp>
            <p:nvSpPr>
              <p:cNvPr id="106" name="Text Box 12"/>
              <p:cNvSpPr txBox="1">
                <a:spLocks noChangeArrowheads="1"/>
              </p:cNvSpPr>
              <p:nvPr/>
            </p:nvSpPr>
            <p:spPr bwMode="auto">
              <a:xfrm>
                <a:off x="3731" y="1163"/>
                <a:ext cx="180" cy="158"/>
              </a:xfrm>
              <a:prstGeom prst="rect">
                <a:avLst/>
              </a:prstGeom>
              <a:solidFill>
                <a:srgbClr val="A0C02A"/>
              </a:solidFill>
              <a:ln w="6350">
                <a:solidFill>
                  <a:srgbClr val="7E7E86"/>
                </a:solidFill>
                <a:miter lim="800000"/>
                <a:headEnd type="none" w="sm" len="sm"/>
                <a:tailEnd/>
              </a:ln>
            </p:spPr>
            <p:txBody>
              <a:bodyPr lIns="91436" tIns="45718" rIns="91436" bIns="45718">
                <a:prstTxWarp prst="textNoShape">
                  <a:avLst/>
                </a:prstTxWarp>
              </a:bodyPr>
              <a:lstStyle/>
              <a:p>
                <a:pPr algn="ctr" defTabSz="912813" eaLnBrk="0" hangingPunct="0">
                  <a:spcBef>
                    <a:spcPct val="50000"/>
                  </a:spcBef>
                </a:pPr>
                <a:endParaRPr lang="fr-CA" sz="700" b="1">
                  <a:solidFill>
                    <a:srgbClr val="000000"/>
                  </a:solidFill>
                  <a:latin typeface="Arial"/>
                  <a:ea typeface="ＭＳ Ｐゴシック" pitchFamily="1" charset="-128"/>
                  <a:cs typeface="ＭＳ Ｐゴシック" pitchFamily="1" charset="-128"/>
                </a:endParaRPr>
              </a:p>
            </p:txBody>
          </p:sp>
        </p:grpSp>
        <p:sp>
          <p:nvSpPr>
            <p:cNvPr id="107" name="Line 13"/>
            <p:cNvSpPr>
              <a:spLocks noChangeShapeType="1"/>
            </p:cNvSpPr>
            <p:nvPr/>
          </p:nvSpPr>
          <p:spPr bwMode="auto">
            <a:xfrm flipV="1">
              <a:off x="8212137" y="871855"/>
              <a:ext cx="355600" cy="304800"/>
            </a:xfrm>
            <a:prstGeom prst="line">
              <a:avLst/>
            </a:prstGeom>
            <a:noFill/>
            <a:ln w="15875">
              <a:solidFill>
                <a:schemeClr val="tx1"/>
              </a:solidFill>
              <a:round/>
              <a:headEnd/>
              <a:tailEnd/>
            </a:ln>
          </p:spPr>
          <p:txBody>
            <a:bodyPr lIns="82124" tIns="41061" rIns="82124" bIns="41061" anchor="ctr">
              <a:prstTxWarp prst="textNoShape">
                <a:avLst/>
              </a:prstTxWarp>
              <a:spAutoFit/>
            </a:bodyPr>
            <a:lstStyle/>
            <a:p>
              <a:endParaRPr lang="en-US" sz="1200">
                <a:solidFill>
                  <a:srgbClr val="000000"/>
                </a:solidFill>
                <a:latin typeface="Arial"/>
              </a:endParaRPr>
            </a:p>
          </p:txBody>
        </p:sp>
        <p:pic>
          <p:nvPicPr>
            <p:cNvPr id="108" name="Picture 14" descr="File Server_Updated200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893050" y="2108518"/>
              <a:ext cx="307975" cy="409575"/>
            </a:xfrm>
            <a:prstGeom prst="rect">
              <a:avLst/>
            </a:prstGeom>
            <a:noFill/>
            <a:ln w="9525">
              <a:noFill/>
              <a:miter lim="800000"/>
              <a:headEnd/>
              <a:tailEnd/>
            </a:ln>
          </p:spPr>
        </p:pic>
        <p:pic>
          <p:nvPicPr>
            <p:cNvPr id="109" name="Picture 15" descr="File Server_Updated200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18225" y="2089468"/>
              <a:ext cx="365125" cy="484187"/>
            </a:xfrm>
            <a:prstGeom prst="rect">
              <a:avLst/>
            </a:prstGeom>
            <a:noFill/>
            <a:ln w="9525">
              <a:noFill/>
              <a:miter lim="800000"/>
              <a:headEnd/>
              <a:tailEnd/>
            </a:ln>
          </p:spPr>
        </p:pic>
        <p:pic>
          <p:nvPicPr>
            <p:cNvPr id="110" name="Picture 16"/>
            <p:cNvPicPr>
              <a:picLocks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428037" y="446405"/>
              <a:ext cx="781050" cy="733425"/>
            </a:xfrm>
            <a:prstGeom prst="rect">
              <a:avLst/>
            </a:prstGeom>
            <a:noFill/>
            <a:ln w="9525">
              <a:noFill/>
              <a:miter lim="800000"/>
              <a:headEnd/>
              <a:tailEnd/>
            </a:ln>
          </p:spPr>
        </p:pic>
        <p:sp>
          <p:nvSpPr>
            <p:cNvPr id="111" name="Text Box 17"/>
            <p:cNvSpPr txBox="1">
              <a:spLocks noChangeArrowheads="1"/>
            </p:cNvSpPr>
            <p:nvPr/>
          </p:nvSpPr>
          <p:spPr bwMode="auto">
            <a:xfrm>
              <a:off x="5288653" y="4513579"/>
              <a:ext cx="1383399" cy="576566"/>
            </a:xfrm>
            <a:prstGeom prst="rect">
              <a:avLst/>
            </a:prstGeom>
            <a:noFill/>
            <a:ln w="15875">
              <a:noFill/>
              <a:miter lim="800000"/>
              <a:headEnd/>
              <a:tailEnd/>
            </a:ln>
          </p:spPr>
          <p:txBody>
            <a:bodyPr wrap="none" lIns="82124" tIns="41061" rIns="82124" bIns="41061">
              <a:prstTxWarp prst="textNoShape">
                <a:avLst/>
              </a:prstTxWarp>
              <a:spAutoFit/>
            </a:bodyPr>
            <a:lstStyle/>
            <a:p>
              <a:pPr algn="ctr" defTabSz="814388" eaLnBrk="0" hangingPunct="0">
                <a:lnSpc>
                  <a:spcPct val="90000"/>
                </a:lnSpc>
              </a:pPr>
              <a:r>
                <a:rPr lang="en-US" sz="1050" dirty="0">
                  <a:solidFill>
                    <a:srgbClr val="FFFFFF"/>
                  </a:solidFill>
                  <a:latin typeface="Arial"/>
                </a:rPr>
                <a:t>Provisioning</a:t>
              </a:r>
            </a:p>
            <a:p>
              <a:pPr algn="ctr" defTabSz="814388" eaLnBrk="0" hangingPunct="0">
                <a:lnSpc>
                  <a:spcPct val="90000"/>
                </a:lnSpc>
              </a:pPr>
              <a:r>
                <a:rPr lang="en-US" sz="1050" dirty="0">
                  <a:solidFill>
                    <a:srgbClr val="FFFFFF"/>
                  </a:solidFill>
                  <a:latin typeface="Arial"/>
                </a:rPr>
                <a:t>Infrastructure</a:t>
              </a:r>
            </a:p>
          </p:txBody>
        </p:sp>
        <p:pic>
          <p:nvPicPr>
            <p:cNvPr id="112" name="Picture 18" descr="File Server_Updated200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207125" y="3429318"/>
              <a:ext cx="365125" cy="484187"/>
            </a:xfrm>
            <a:prstGeom prst="rect">
              <a:avLst/>
            </a:prstGeom>
            <a:noFill/>
            <a:ln w="9525">
              <a:noFill/>
              <a:miter lim="800000"/>
              <a:headEnd/>
              <a:tailEnd/>
            </a:ln>
          </p:spPr>
        </p:pic>
        <p:pic>
          <p:nvPicPr>
            <p:cNvPr id="113" name="Picture 19" descr="File Server_Updated200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03925" y="2749868"/>
              <a:ext cx="365125" cy="484187"/>
            </a:xfrm>
            <a:prstGeom prst="rect">
              <a:avLst/>
            </a:prstGeom>
            <a:noFill/>
            <a:ln w="9525">
              <a:noFill/>
              <a:miter lim="800000"/>
              <a:headEnd/>
              <a:tailEnd/>
            </a:ln>
          </p:spPr>
        </p:pic>
        <p:sp>
          <p:nvSpPr>
            <p:cNvPr id="114" name="Rectangle 20"/>
            <p:cNvSpPr>
              <a:spLocks noChangeArrowheads="1"/>
            </p:cNvSpPr>
            <p:nvPr/>
          </p:nvSpPr>
          <p:spPr bwMode="auto">
            <a:xfrm>
              <a:off x="5973762" y="3538855"/>
              <a:ext cx="825500" cy="260350"/>
            </a:xfrm>
            <a:prstGeom prst="rect">
              <a:avLst/>
            </a:prstGeom>
            <a:solidFill>
              <a:schemeClr val="bg1"/>
            </a:solidFill>
            <a:ln w="9525">
              <a:noFill/>
              <a:miter lim="800000"/>
              <a:headEnd/>
              <a:tailEnd/>
            </a:ln>
          </p:spPr>
          <p:txBody>
            <a:bodyPr wrap="none" anchor="ctr">
              <a:prstTxWarp prst="textNoShape">
                <a:avLst/>
              </a:prstTxWarp>
            </a:bodyPr>
            <a:lstStyle/>
            <a:p>
              <a:endParaRPr lang="en-US" sz="1200">
                <a:solidFill>
                  <a:srgbClr val="000000"/>
                </a:solidFill>
                <a:latin typeface="Arial"/>
              </a:endParaRPr>
            </a:p>
          </p:txBody>
        </p:sp>
        <p:sp>
          <p:nvSpPr>
            <p:cNvPr id="115" name="Rectangle 21"/>
            <p:cNvSpPr>
              <a:spLocks noChangeArrowheads="1"/>
            </p:cNvSpPr>
            <p:nvPr/>
          </p:nvSpPr>
          <p:spPr bwMode="auto">
            <a:xfrm>
              <a:off x="5929312" y="2859405"/>
              <a:ext cx="469900" cy="279400"/>
            </a:xfrm>
            <a:prstGeom prst="rect">
              <a:avLst/>
            </a:prstGeom>
            <a:solidFill>
              <a:schemeClr val="bg1"/>
            </a:solidFill>
            <a:ln w="9525">
              <a:noFill/>
              <a:miter lim="800000"/>
              <a:headEnd/>
              <a:tailEnd/>
            </a:ln>
          </p:spPr>
          <p:txBody>
            <a:bodyPr wrap="none" anchor="ctr">
              <a:prstTxWarp prst="textNoShape">
                <a:avLst/>
              </a:prstTxWarp>
            </a:bodyPr>
            <a:lstStyle/>
            <a:p>
              <a:endParaRPr lang="en-US" sz="1200">
                <a:solidFill>
                  <a:srgbClr val="000000"/>
                </a:solidFill>
                <a:latin typeface="Arial"/>
              </a:endParaRPr>
            </a:p>
          </p:txBody>
        </p:sp>
        <p:sp>
          <p:nvSpPr>
            <p:cNvPr id="116" name="Rectangle 22"/>
            <p:cNvSpPr>
              <a:spLocks noChangeArrowheads="1"/>
            </p:cNvSpPr>
            <p:nvPr/>
          </p:nvSpPr>
          <p:spPr bwMode="auto">
            <a:xfrm>
              <a:off x="6081712" y="2186305"/>
              <a:ext cx="469900" cy="279400"/>
            </a:xfrm>
            <a:prstGeom prst="rect">
              <a:avLst/>
            </a:prstGeom>
            <a:solidFill>
              <a:schemeClr val="bg1"/>
            </a:solidFill>
            <a:ln w="9525">
              <a:noFill/>
              <a:miter lim="800000"/>
              <a:headEnd/>
              <a:tailEnd/>
            </a:ln>
          </p:spPr>
          <p:txBody>
            <a:bodyPr wrap="none" anchor="ctr">
              <a:prstTxWarp prst="textNoShape">
                <a:avLst/>
              </a:prstTxWarp>
            </a:bodyPr>
            <a:lstStyle/>
            <a:p>
              <a:endParaRPr lang="en-US" sz="1200">
                <a:solidFill>
                  <a:srgbClr val="000000"/>
                </a:solidFill>
                <a:latin typeface="Arial"/>
              </a:endParaRPr>
            </a:p>
          </p:txBody>
        </p:sp>
        <p:sp>
          <p:nvSpPr>
            <p:cNvPr id="117" name="Text Box 23"/>
            <p:cNvSpPr txBox="1">
              <a:spLocks noChangeArrowheads="1"/>
            </p:cNvSpPr>
            <p:nvPr/>
          </p:nvSpPr>
          <p:spPr bwMode="auto">
            <a:xfrm>
              <a:off x="5856288" y="3492818"/>
              <a:ext cx="1050926" cy="341079"/>
            </a:xfrm>
            <a:prstGeom prst="rect">
              <a:avLst/>
            </a:prstGeom>
            <a:noFill/>
            <a:ln w="15875">
              <a:noFill/>
              <a:miter lim="800000"/>
              <a:headEnd/>
              <a:tailEnd/>
            </a:ln>
          </p:spPr>
          <p:txBody>
            <a:bodyPr lIns="82124" tIns="41061" rIns="82124" bIns="41061">
              <a:prstTxWarp prst="textNoShape">
                <a:avLst/>
              </a:prstTxWarp>
              <a:spAutoFit/>
            </a:bodyPr>
            <a:lstStyle/>
            <a:p>
              <a:pPr algn="ctr" defTabSz="814388" eaLnBrk="0" hangingPunct="0">
                <a:lnSpc>
                  <a:spcPct val="90000"/>
                </a:lnSpc>
              </a:pPr>
              <a:r>
                <a:rPr lang="en-US" sz="500" b="1" dirty="0">
                  <a:solidFill>
                    <a:srgbClr val="000000"/>
                  </a:solidFill>
                  <a:latin typeface="Arial"/>
                </a:rPr>
                <a:t>Configuration</a:t>
              </a:r>
            </a:p>
            <a:p>
              <a:pPr algn="ctr" defTabSz="814388" eaLnBrk="0" hangingPunct="0">
                <a:lnSpc>
                  <a:spcPct val="90000"/>
                </a:lnSpc>
              </a:pPr>
              <a:r>
                <a:rPr lang="en-US" sz="500" b="1" dirty="0">
                  <a:solidFill>
                    <a:srgbClr val="000000"/>
                  </a:solidFill>
                  <a:latin typeface="Arial"/>
                </a:rPr>
                <a:t>Server</a:t>
              </a:r>
            </a:p>
          </p:txBody>
        </p:sp>
        <p:sp>
          <p:nvSpPr>
            <p:cNvPr id="118" name="Text Box 24"/>
            <p:cNvSpPr txBox="1">
              <a:spLocks noChangeArrowheads="1"/>
            </p:cNvSpPr>
            <p:nvPr/>
          </p:nvSpPr>
          <p:spPr bwMode="auto">
            <a:xfrm>
              <a:off x="5900736" y="2832420"/>
              <a:ext cx="568325" cy="341079"/>
            </a:xfrm>
            <a:prstGeom prst="rect">
              <a:avLst/>
            </a:prstGeom>
            <a:noFill/>
            <a:ln w="15875">
              <a:noFill/>
              <a:miter lim="800000"/>
              <a:headEnd/>
              <a:tailEnd/>
            </a:ln>
          </p:spPr>
          <p:txBody>
            <a:bodyPr lIns="82124" tIns="41061" rIns="82124" bIns="41061">
              <a:prstTxWarp prst="textNoShape">
                <a:avLst/>
              </a:prstTxWarp>
              <a:spAutoFit/>
            </a:bodyPr>
            <a:lstStyle/>
            <a:p>
              <a:pPr algn="ctr" defTabSz="814388" eaLnBrk="0" hangingPunct="0">
                <a:lnSpc>
                  <a:spcPct val="90000"/>
                </a:lnSpc>
              </a:pPr>
              <a:r>
                <a:rPr lang="en-US" sz="500" b="1" dirty="0">
                  <a:solidFill>
                    <a:srgbClr val="000000"/>
                  </a:solidFill>
                  <a:latin typeface="Arial"/>
                </a:rPr>
                <a:t>DHCP</a:t>
              </a:r>
            </a:p>
            <a:p>
              <a:pPr algn="ctr" defTabSz="814388" eaLnBrk="0" hangingPunct="0">
                <a:lnSpc>
                  <a:spcPct val="90000"/>
                </a:lnSpc>
              </a:pPr>
              <a:r>
                <a:rPr lang="en-US" sz="500" b="1" dirty="0">
                  <a:solidFill>
                    <a:srgbClr val="000000"/>
                  </a:solidFill>
                  <a:latin typeface="Arial"/>
                </a:rPr>
                <a:t>Server</a:t>
              </a:r>
            </a:p>
          </p:txBody>
        </p:sp>
        <p:sp>
          <p:nvSpPr>
            <p:cNvPr id="119" name="Text Box 25"/>
            <p:cNvSpPr txBox="1">
              <a:spLocks noChangeArrowheads="1"/>
            </p:cNvSpPr>
            <p:nvPr/>
          </p:nvSpPr>
          <p:spPr bwMode="auto">
            <a:xfrm>
              <a:off x="6034087" y="2152969"/>
              <a:ext cx="568325" cy="341079"/>
            </a:xfrm>
            <a:prstGeom prst="rect">
              <a:avLst/>
            </a:prstGeom>
            <a:noFill/>
            <a:ln w="15875">
              <a:noFill/>
              <a:miter lim="800000"/>
              <a:headEnd/>
              <a:tailEnd/>
            </a:ln>
          </p:spPr>
          <p:txBody>
            <a:bodyPr lIns="82124" tIns="41061" rIns="82124" bIns="41061">
              <a:prstTxWarp prst="textNoShape">
                <a:avLst/>
              </a:prstTxWarp>
              <a:spAutoFit/>
            </a:bodyPr>
            <a:lstStyle/>
            <a:p>
              <a:pPr algn="ctr" defTabSz="814388" eaLnBrk="0" hangingPunct="0">
                <a:lnSpc>
                  <a:spcPct val="90000"/>
                </a:lnSpc>
              </a:pPr>
              <a:r>
                <a:rPr lang="en-US" sz="500" b="1" dirty="0">
                  <a:solidFill>
                    <a:srgbClr val="000000"/>
                  </a:solidFill>
                  <a:latin typeface="Arial"/>
                </a:rPr>
                <a:t>Time</a:t>
              </a:r>
            </a:p>
            <a:p>
              <a:pPr algn="ctr" defTabSz="814388" eaLnBrk="0" hangingPunct="0">
                <a:lnSpc>
                  <a:spcPct val="90000"/>
                </a:lnSpc>
              </a:pPr>
              <a:r>
                <a:rPr lang="en-US" sz="500" b="1" dirty="0">
                  <a:solidFill>
                    <a:srgbClr val="000000"/>
                  </a:solidFill>
                  <a:latin typeface="Arial"/>
                </a:rPr>
                <a:t>Server</a:t>
              </a:r>
            </a:p>
          </p:txBody>
        </p:sp>
        <p:pic>
          <p:nvPicPr>
            <p:cNvPr id="120" name="Picture 26" descr="File Server_Updated200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37275" y="1254443"/>
              <a:ext cx="307975" cy="454025"/>
            </a:xfrm>
            <a:prstGeom prst="rect">
              <a:avLst/>
            </a:prstGeom>
            <a:noFill/>
            <a:ln w="9525">
              <a:noFill/>
              <a:miter lim="800000"/>
              <a:headEnd/>
              <a:tailEnd/>
            </a:ln>
          </p:spPr>
        </p:pic>
        <p:sp>
          <p:nvSpPr>
            <p:cNvPr id="121" name="Rectangle 27"/>
            <p:cNvSpPr>
              <a:spLocks noChangeArrowheads="1"/>
            </p:cNvSpPr>
            <p:nvPr/>
          </p:nvSpPr>
          <p:spPr bwMode="auto">
            <a:xfrm>
              <a:off x="5980112" y="1373505"/>
              <a:ext cx="654050" cy="279400"/>
            </a:xfrm>
            <a:prstGeom prst="rect">
              <a:avLst/>
            </a:prstGeom>
            <a:solidFill>
              <a:schemeClr val="bg1"/>
            </a:solidFill>
            <a:ln w="9525">
              <a:noFill/>
              <a:miter lim="800000"/>
              <a:headEnd/>
              <a:tailEnd/>
            </a:ln>
          </p:spPr>
          <p:txBody>
            <a:bodyPr wrap="none" anchor="ctr">
              <a:prstTxWarp prst="textNoShape">
                <a:avLst/>
              </a:prstTxWarp>
            </a:bodyPr>
            <a:lstStyle/>
            <a:p>
              <a:endParaRPr lang="en-US" sz="1200">
                <a:solidFill>
                  <a:srgbClr val="000000"/>
                </a:solidFill>
                <a:latin typeface="Arial"/>
              </a:endParaRPr>
            </a:p>
          </p:txBody>
        </p:sp>
        <p:sp>
          <p:nvSpPr>
            <p:cNvPr id="122" name="Text Box 28"/>
            <p:cNvSpPr txBox="1">
              <a:spLocks noChangeArrowheads="1"/>
            </p:cNvSpPr>
            <p:nvPr/>
          </p:nvSpPr>
          <p:spPr bwMode="auto">
            <a:xfrm>
              <a:off x="5900736" y="1352867"/>
              <a:ext cx="784224" cy="341079"/>
            </a:xfrm>
            <a:prstGeom prst="rect">
              <a:avLst/>
            </a:prstGeom>
            <a:noFill/>
            <a:ln w="15875">
              <a:noFill/>
              <a:miter lim="800000"/>
              <a:headEnd/>
              <a:tailEnd/>
            </a:ln>
          </p:spPr>
          <p:txBody>
            <a:bodyPr lIns="82124" tIns="41061" rIns="82124" bIns="41061">
              <a:prstTxWarp prst="textNoShape">
                <a:avLst/>
              </a:prstTxWarp>
              <a:spAutoFit/>
            </a:bodyPr>
            <a:lstStyle/>
            <a:p>
              <a:pPr algn="ctr" defTabSz="814388" eaLnBrk="0" hangingPunct="0">
                <a:lnSpc>
                  <a:spcPct val="90000"/>
                </a:lnSpc>
              </a:pPr>
              <a:r>
                <a:rPr lang="en-US" sz="500" b="1" dirty="0">
                  <a:solidFill>
                    <a:srgbClr val="000000"/>
                  </a:solidFill>
                  <a:latin typeface="Arial"/>
                </a:rPr>
                <a:t>Certificate</a:t>
              </a:r>
            </a:p>
            <a:p>
              <a:pPr algn="ctr" defTabSz="814388" eaLnBrk="0" hangingPunct="0">
                <a:lnSpc>
                  <a:spcPct val="90000"/>
                </a:lnSpc>
              </a:pPr>
              <a:r>
                <a:rPr lang="en-US" sz="500" b="1" dirty="0">
                  <a:solidFill>
                    <a:srgbClr val="000000"/>
                  </a:solidFill>
                  <a:latin typeface="Arial"/>
                </a:rPr>
                <a:t>Server</a:t>
              </a:r>
            </a:p>
          </p:txBody>
        </p:sp>
        <p:sp>
          <p:nvSpPr>
            <p:cNvPr id="123" name="Text Box 30"/>
            <p:cNvSpPr txBox="1">
              <a:spLocks noChangeArrowheads="1"/>
            </p:cNvSpPr>
            <p:nvPr/>
          </p:nvSpPr>
          <p:spPr bwMode="auto">
            <a:xfrm>
              <a:off x="7457682" y="4526281"/>
              <a:ext cx="738648" cy="353844"/>
            </a:xfrm>
            <a:prstGeom prst="rect">
              <a:avLst/>
            </a:prstGeom>
            <a:noFill/>
            <a:ln w="15875">
              <a:noFill/>
              <a:miter lim="800000"/>
              <a:headEnd/>
              <a:tailEnd/>
            </a:ln>
          </p:spPr>
          <p:txBody>
            <a:bodyPr wrap="none" lIns="82124" tIns="41061" rIns="82124" bIns="41061">
              <a:prstTxWarp prst="textNoShape">
                <a:avLst/>
              </a:prstTxWarp>
              <a:spAutoFit/>
            </a:bodyPr>
            <a:lstStyle/>
            <a:p>
              <a:pPr algn="ctr" defTabSz="814388" eaLnBrk="0" hangingPunct="0">
                <a:lnSpc>
                  <a:spcPct val="90000"/>
                </a:lnSpc>
              </a:pPr>
              <a:r>
                <a:rPr lang="en-US" sz="1050" dirty="0">
                  <a:solidFill>
                    <a:srgbClr val="FFFFFF"/>
                  </a:solidFill>
                  <a:latin typeface="Arial"/>
                </a:rPr>
                <a:t>Hosts</a:t>
              </a:r>
            </a:p>
          </p:txBody>
        </p:sp>
        <p:pic>
          <p:nvPicPr>
            <p:cNvPr id="124" name="Picture 35"/>
            <p:cNvPicPr>
              <a:picLocks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737350" y="760730"/>
              <a:ext cx="1033462" cy="733425"/>
            </a:xfrm>
            <a:prstGeom prst="rect">
              <a:avLst/>
            </a:prstGeom>
            <a:noFill/>
            <a:ln w="9525">
              <a:noFill/>
              <a:miter lim="800000"/>
              <a:headEnd/>
              <a:tailEnd/>
            </a:ln>
          </p:spPr>
        </p:pic>
        <p:sp>
          <p:nvSpPr>
            <p:cNvPr id="125" name="Text Box 36"/>
            <p:cNvSpPr txBox="1">
              <a:spLocks noChangeArrowheads="1"/>
            </p:cNvSpPr>
            <p:nvPr/>
          </p:nvSpPr>
          <p:spPr bwMode="auto">
            <a:xfrm>
              <a:off x="6912053" y="852805"/>
              <a:ext cx="784068" cy="341079"/>
            </a:xfrm>
            <a:prstGeom prst="rect">
              <a:avLst/>
            </a:prstGeom>
            <a:noFill/>
            <a:ln w="15875">
              <a:noFill/>
              <a:miter lim="800000"/>
              <a:headEnd/>
              <a:tailEnd/>
            </a:ln>
          </p:spPr>
          <p:txBody>
            <a:bodyPr wrap="none" lIns="82124" tIns="41061" rIns="82124" bIns="41061">
              <a:prstTxWarp prst="textNoShape">
                <a:avLst/>
              </a:prstTxWarp>
              <a:spAutoFit/>
            </a:bodyPr>
            <a:lstStyle/>
            <a:p>
              <a:pPr algn="ctr" defTabSz="814388" eaLnBrk="0" hangingPunct="0">
                <a:lnSpc>
                  <a:spcPct val="90000"/>
                </a:lnSpc>
              </a:pPr>
              <a:r>
                <a:rPr lang="en-US" sz="500" dirty="0">
                  <a:solidFill>
                    <a:srgbClr val="000000"/>
                  </a:solidFill>
                  <a:latin typeface="Arial"/>
                </a:rPr>
                <a:t>L2/link</a:t>
              </a:r>
            </a:p>
            <a:p>
              <a:pPr algn="ctr" defTabSz="814388" eaLnBrk="0" hangingPunct="0">
                <a:lnSpc>
                  <a:spcPct val="90000"/>
                </a:lnSpc>
              </a:pPr>
              <a:r>
                <a:rPr lang="en-US" sz="500" dirty="0">
                  <a:solidFill>
                    <a:srgbClr val="000000"/>
                  </a:solidFill>
                  <a:latin typeface="Arial"/>
                </a:rPr>
                <a:t>Infrastructure</a:t>
              </a:r>
            </a:p>
          </p:txBody>
        </p:sp>
        <p:sp>
          <p:nvSpPr>
            <p:cNvPr id="126" name="Text Box 37"/>
            <p:cNvSpPr txBox="1">
              <a:spLocks noChangeArrowheads="1"/>
            </p:cNvSpPr>
            <p:nvPr/>
          </p:nvSpPr>
          <p:spPr bwMode="auto">
            <a:xfrm>
              <a:off x="8550072" y="662307"/>
              <a:ext cx="552854" cy="235021"/>
            </a:xfrm>
            <a:prstGeom prst="rect">
              <a:avLst/>
            </a:prstGeom>
            <a:noFill/>
            <a:ln w="15875">
              <a:noFill/>
              <a:miter lim="800000"/>
              <a:headEnd/>
              <a:tailEnd/>
            </a:ln>
          </p:spPr>
          <p:txBody>
            <a:bodyPr wrap="none" lIns="82124" tIns="41061" rIns="82124" bIns="41061">
              <a:prstTxWarp prst="textNoShape">
                <a:avLst/>
              </a:prstTxWarp>
              <a:spAutoFit/>
            </a:bodyPr>
            <a:lstStyle/>
            <a:p>
              <a:pPr algn="ctr" defTabSz="814388" eaLnBrk="0" hangingPunct="0">
                <a:lnSpc>
                  <a:spcPct val="90000"/>
                </a:lnSpc>
              </a:pPr>
              <a:r>
                <a:rPr lang="en-US" sz="500" dirty="0">
                  <a:solidFill>
                    <a:srgbClr val="000000"/>
                  </a:solidFill>
                  <a:latin typeface="Arial"/>
                </a:rPr>
                <a:t>Internet</a:t>
              </a:r>
            </a:p>
          </p:txBody>
        </p:sp>
        <p:grpSp>
          <p:nvGrpSpPr>
            <p:cNvPr id="127" name="Group 38"/>
            <p:cNvGrpSpPr>
              <a:grpSpLocks/>
            </p:cNvGrpSpPr>
            <p:nvPr/>
          </p:nvGrpSpPr>
          <p:grpSpPr bwMode="auto">
            <a:xfrm>
              <a:off x="7059611" y="1952944"/>
              <a:ext cx="485825" cy="658812"/>
              <a:chOff x="1202" y="2603"/>
              <a:chExt cx="482" cy="373"/>
            </a:xfrm>
          </p:grpSpPr>
          <p:sp>
            <p:nvSpPr>
              <p:cNvPr id="128" name="Oval 39"/>
              <p:cNvSpPr>
                <a:spLocks noChangeArrowheads="1"/>
              </p:cNvSpPr>
              <p:nvPr/>
            </p:nvSpPr>
            <p:spPr bwMode="auto">
              <a:xfrm>
                <a:off x="1350" y="2628"/>
                <a:ext cx="334" cy="326"/>
              </a:xfrm>
              <a:prstGeom prst="ellipse">
                <a:avLst/>
              </a:prstGeom>
              <a:solidFill>
                <a:srgbClr val="BACBE4"/>
              </a:solidFill>
              <a:ln w="1270">
                <a:solidFill>
                  <a:schemeClr val="tx1"/>
                </a:solidFill>
                <a:round/>
                <a:headEnd/>
                <a:tailEnd type="none" w="sm" len="med"/>
              </a:ln>
            </p:spPr>
            <p:txBody>
              <a:bodyPr wrap="none" lIns="82124" tIns="41061" rIns="82124" bIns="41061" anchor="ctr">
                <a:prstTxWarp prst="textNoShape">
                  <a:avLst/>
                </a:prstTxWarp>
                <a:spAutoFit/>
              </a:bodyPr>
              <a:lstStyle/>
              <a:p>
                <a:endParaRPr lang="en-US" sz="1200">
                  <a:solidFill>
                    <a:srgbClr val="000000"/>
                  </a:solidFill>
                  <a:latin typeface="Arial"/>
                </a:endParaRPr>
              </a:p>
            </p:txBody>
          </p:sp>
          <p:pic>
            <p:nvPicPr>
              <p:cNvPr id="129" name="Picture 40"/>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202" y="2603"/>
                <a:ext cx="436" cy="373"/>
              </a:xfrm>
              <a:prstGeom prst="rect">
                <a:avLst/>
              </a:prstGeom>
              <a:noFill/>
              <a:ln w="9525">
                <a:noFill/>
                <a:miter lim="800000"/>
                <a:headEnd/>
                <a:tailEnd/>
              </a:ln>
            </p:spPr>
          </p:pic>
        </p:grpSp>
        <p:sp>
          <p:nvSpPr>
            <p:cNvPr id="130" name="Freeform 50"/>
            <p:cNvSpPr>
              <a:spLocks/>
            </p:cNvSpPr>
            <p:nvPr/>
          </p:nvSpPr>
          <p:spPr bwMode="auto">
            <a:xfrm>
              <a:off x="6692900" y="1516380"/>
              <a:ext cx="363537" cy="539750"/>
            </a:xfrm>
            <a:custGeom>
              <a:avLst/>
              <a:gdLst>
                <a:gd name="T0" fmla="*/ 0 w 228"/>
                <a:gd name="T1" fmla="*/ 0 h 340"/>
                <a:gd name="T2" fmla="*/ 2147483647 w 228"/>
                <a:gd name="T3" fmla="*/ 0 h 340"/>
                <a:gd name="T4" fmla="*/ 2147483647 w 228"/>
                <a:gd name="T5" fmla="*/ 2147483647 h 340"/>
                <a:gd name="T6" fmla="*/ 2147483647 w 228"/>
                <a:gd name="T7" fmla="*/ 2147483647 h 340"/>
                <a:gd name="T8" fmla="*/ 0 60000 65536"/>
                <a:gd name="T9" fmla="*/ 0 60000 65536"/>
                <a:gd name="T10" fmla="*/ 0 60000 65536"/>
                <a:gd name="T11" fmla="*/ 0 60000 65536"/>
                <a:gd name="T12" fmla="*/ 0 w 228"/>
                <a:gd name="T13" fmla="*/ 0 h 340"/>
                <a:gd name="T14" fmla="*/ 228 w 228"/>
                <a:gd name="T15" fmla="*/ 340 h 340"/>
              </a:gdLst>
              <a:ahLst/>
              <a:cxnLst>
                <a:cxn ang="T8">
                  <a:pos x="T0" y="T1"/>
                </a:cxn>
                <a:cxn ang="T9">
                  <a:pos x="T2" y="T3"/>
                </a:cxn>
                <a:cxn ang="T10">
                  <a:pos x="T4" y="T5"/>
                </a:cxn>
                <a:cxn ang="T11">
                  <a:pos x="T6" y="T7"/>
                </a:cxn>
              </a:cxnLst>
              <a:rect l="T12" t="T13" r="T14" b="T15"/>
              <a:pathLst>
                <a:path w="228" h="340">
                  <a:moveTo>
                    <a:pt x="0" y="0"/>
                  </a:moveTo>
                  <a:lnTo>
                    <a:pt x="136" y="0"/>
                  </a:lnTo>
                  <a:lnTo>
                    <a:pt x="136" y="340"/>
                  </a:lnTo>
                  <a:lnTo>
                    <a:pt x="228" y="340"/>
                  </a:lnTo>
                </a:path>
              </a:pathLst>
            </a:custGeom>
            <a:noFill/>
            <a:ln w="28575">
              <a:solidFill>
                <a:schemeClr val="tx1"/>
              </a:solidFill>
              <a:round/>
              <a:headEnd/>
              <a:tailEnd type="triangle" w="med" len="med"/>
            </a:ln>
          </p:spPr>
          <p:txBody>
            <a:bodyPr>
              <a:prstTxWarp prst="textNoShape">
                <a:avLst/>
              </a:prstTxWarp>
            </a:bodyPr>
            <a:lstStyle/>
            <a:p>
              <a:endParaRPr lang="en-US" sz="1200">
                <a:solidFill>
                  <a:srgbClr val="000000"/>
                </a:solidFill>
                <a:latin typeface="Arial"/>
              </a:endParaRPr>
            </a:p>
          </p:txBody>
        </p:sp>
        <p:sp>
          <p:nvSpPr>
            <p:cNvPr id="131" name="Line 51"/>
            <p:cNvSpPr>
              <a:spLocks noChangeShapeType="1"/>
            </p:cNvSpPr>
            <p:nvPr/>
          </p:nvSpPr>
          <p:spPr bwMode="auto">
            <a:xfrm>
              <a:off x="6586537" y="2183130"/>
              <a:ext cx="425450" cy="0"/>
            </a:xfrm>
            <a:prstGeom prst="line">
              <a:avLst/>
            </a:prstGeom>
            <a:noFill/>
            <a:ln w="28575">
              <a:solidFill>
                <a:schemeClr val="tx1"/>
              </a:solidFill>
              <a:round/>
              <a:headEnd/>
              <a:tailEnd type="triangle" w="med" len="med"/>
            </a:ln>
          </p:spPr>
          <p:txBody>
            <a:bodyPr>
              <a:prstTxWarp prst="textNoShape">
                <a:avLst/>
              </a:prstTxWarp>
            </a:bodyPr>
            <a:lstStyle/>
            <a:p>
              <a:endParaRPr lang="en-US" sz="1200">
                <a:solidFill>
                  <a:srgbClr val="000000"/>
                </a:solidFill>
                <a:latin typeface="Arial"/>
              </a:endParaRPr>
            </a:p>
          </p:txBody>
        </p:sp>
        <p:sp>
          <p:nvSpPr>
            <p:cNvPr id="132" name="Line 52"/>
            <p:cNvSpPr>
              <a:spLocks noChangeShapeType="1"/>
            </p:cNvSpPr>
            <p:nvPr/>
          </p:nvSpPr>
          <p:spPr bwMode="auto">
            <a:xfrm flipH="1">
              <a:off x="7481887" y="2164080"/>
              <a:ext cx="387350" cy="0"/>
            </a:xfrm>
            <a:prstGeom prst="line">
              <a:avLst/>
            </a:prstGeom>
            <a:noFill/>
            <a:ln w="28575">
              <a:solidFill>
                <a:schemeClr val="tx1"/>
              </a:solidFill>
              <a:round/>
              <a:headEnd/>
              <a:tailEnd type="triangle" w="med" len="med"/>
            </a:ln>
          </p:spPr>
          <p:txBody>
            <a:bodyPr>
              <a:prstTxWarp prst="textNoShape">
                <a:avLst/>
              </a:prstTxWarp>
            </a:bodyPr>
            <a:lstStyle/>
            <a:p>
              <a:endParaRPr lang="en-US" sz="1200">
                <a:solidFill>
                  <a:srgbClr val="000000"/>
                </a:solidFill>
                <a:latin typeface="Arial"/>
              </a:endParaRPr>
            </a:p>
          </p:txBody>
        </p:sp>
        <p:sp>
          <p:nvSpPr>
            <p:cNvPr id="133" name="Freeform 53"/>
            <p:cNvSpPr>
              <a:spLocks/>
            </p:cNvSpPr>
            <p:nvPr/>
          </p:nvSpPr>
          <p:spPr bwMode="auto">
            <a:xfrm flipH="1">
              <a:off x="7456487" y="1490980"/>
              <a:ext cx="430213" cy="539750"/>
            </a:xfrm>
            <a:custGeom>
              <a:avLst/>
              <a:gdLst>
                <a:gd name="T0" fmla="*/ 0 w 228"/>
                <a:gd name="T1" fmla="*/ 0 h 340"/>
                <a:gd name="T2" fmla="*/ 2147483647 w 228"/>
                <a:gd name="T3" fmla="*/ 0 h 340"/>
                <a:gd name="T4" fmla="*/ 2147483647 w 228"/>
                <a:gd name="T5" fmla="*/ 2147483647 h 340"/>
                <a:gd name="T6" fmla="*/ 2147483647 w 228"/>
                <a:gd name="T7" fmla="*/ 2147483647 h 340"/>
                <a:gd name="T8" fmla="*/ 0 60000 65536"/>
                <a:gd name="T9" fmla="*/ 0 60000 65536"/>
                <a:gd name="T10" fmla="*/ 0 60000 65536"/>
                <a:gd name="T11" fmla="*/ 0 60000 65536"/>
                <a:gd name="T12" fmla="*/ 0 w 228"/>
                <a:gd name="T13" fmla="*/ 0 h 340"/>
                <a:gd name="T14" fmla="*/ 228 w 228"/>
                <a:gd name="T15" fmla="*/ 340 h 340"/>
              </a:gdLst>
              <a:ahLst/>
              <a:cxnLst>
                <a:cxn ang="T8">
                  <a:pos x="T0" y="T1"/>
                </a:cxn>
                <a:cxn ang="T9">
                  <a:pos x="T2" y="T3"/>
                </a:cxn>
                <a:cxn ang="T10">
                  <a:pos x="T4" y="T5"/>
                </a:cxn>
                <a:cxn ang="T11">
                  <a:pos x="T6" y="T7"/>
                </a:cxn>
              </a:cxnLst>
              <a:rect l="T12" t="T13" r="T14" b="T15"/>
              <a:pathLst>
                <a:path w="228" h="340">
                  <a:moveTo>
                    <a:pt x="0" y="0"/>
                  </a:moveTo>
                  <a:lnTo>
                    <a:pt x="136" y="0"/>
                  </a:lnTo>
                  <a:lnTo>
                    <a:pt x="136" y="340"/>
                  </a:lnTo>
                  <a:lnTo>
                    <a:pt x="228" y="340"/>
                  </a:lnTo>
                </a:path>
              </a:pathLst>
            </a:custGeom>
            <a:noFill/>
            <a:ln w="28575">
              <a:solidFill>
                <a:schemeClr val="tx1"/>
              </a:solidFill>
              <a:round/>
              <a:headEnd/>
              <a:tailEnd type="triangle" w="med" len="med"/>
            </a:ln>
          </p:spPr>
          <p:txBody>
            <a:bodyPr>
              <a:prstTxWarp prst="textNoShape">
                <a:avLst/>
              </a:prstTxWarp>
            </a:bodyPr>
            <a:lstStyle/>
            <a:p>
              <a:endParaRPr lang="en-US" sz="1200">
                <a:solidFill>
                  <a:srgbClr val="000000"/>
                </a:solidFill>
                <a:latin typeface="Arial"/>
              </a:endParaRPr>
            </a:p>
          </p:txBody>
        </p:sp>
        <p:sp>
          <p:nvSpPr>
            <p:cNvPr id="134" name="Freeform 54"/>
            <p:cNvSpPr>
              <a:spLocks/>
            </p:cNvSpPr>
            <p:nvPr/>
          </p:nvSpPr>
          <p:spPr bwMode="auto">
            <a:xfrm flipH="1">
              <a:off x="6491287" y="2322830"/>
              <a:ext cx="525463" cy="704850"/>
            </a:xfrm>
            <a:custGeom>
              <a:avLst/>
              <a:gdLst>
                <a:gd name="T0" fmla="*/ 0 w 228"/>
                <a:gd name="T1" fmla="*/ 0 h 340"/>
                <a:gd name="T2" fmla="*/ 2147483647 w 228"/>
                <a:gd name="T3" fmla="*/ 0 h 340"/>
                <a:gd name="T4" fmla="*/ 2147483647 w 228"/>
                <a:gd name="T5" fmla="*/ 2147483647 h 340"/>
                <a:gd name="T6" fmla="*/ 2147483647 w 228"/>
                <a:gd name="T7" fmla="*/ 2147483647 h 340"/>
                <a:gd name="T8" fmla="*/ 0 60000 65536"/>
                <a:gd name="T9" fmla="*/ 0 60000 65536"/>
                <a:gd name="T10" fmla="*/ 0 60000 65536"/>
                <a:gd name="T11" fmla="*/ 0 60000 65536"/>
                <a:gd name="T12" fmla="*/ 0 w 228"/>
                <a:gd name="T13" fmla="*/ 0 h 340"/>
                <a:gd name="T14" fmla="*/ 228 w 228"/>
                <a:gd name="T15" fmla="*/ 340 h 340"/>
              </a:gdLst>
              <a:ahLst/>
              <a:cxnLst>
                <a:cxn ang="T8">
                  <a:pos x="T0" y="T1"/>
                </a:cxn>
                <a:cxn ang="T9">
                  <a:pos x="T2" y="T3"/>
                </a:cxn>
                <a:cxn ang="T10">
                  <a:pos x="T4" y="T5"/>
                </a:cxn>
                <a:cxn ang="T11">
                  <a:pos x="T6" y="T7"/>
                </a:cxn>
              </a:cxnLst>
              <a:rect l="T12" t="T13" r="T14" b="T15"/>
              <a:pathLst>
                <a:path w="228" h="340">
                  <a:moveTo>
                    <a:pt x="0" y="0"/>
                  </a:moveTo>
                  <a:lnTo>
                    <a:pt x="136" y="0"/>
                  </a:lnTo>
                  <a:lnTo>
                    <a:pt x="136" y="340"/>
                  </a:lnTo>
                  <a:lnTo>
                    <a:pt x="228" y="340"/>
                  </a:lnTo>
                </a:path>
              </a:pathLst>
            </a:custGeom>
            <a:noFill/>
            <a:ln w="28575">
              <a:solidFill>
                <a:schemeClr val="tx1"/>
              </a:solidFill>
              <a:round/>
              <a:headEnd type="triangle" w="med" len="med"/>
              <a:tailEnd/>
            </a:ln>
          </p:spPr>
          <p:txBody>
            <a:bodyPr>
              <a:prstTxWarp prst="textNoShape">
                <a:avLst/>
              </a:prstTxWarp>
            </a:bodyPr>
            <a:lstStyle/>
            <a:p>
              <a:endParaRPr lang="en-US" sz="1200">
                <a:solidFill>
                  <a:srgbClr val="000000"/>
                </a:solidFill>
                <a:latin typeface="Arial"/>
              </a:endParaRPr>
            </a:p>
          </p:txBody>
        </p:sp>
        <p:sp>
          <p:nvSpPr>
            <p:cNvPr id="135" name="Freeform 55"/>
            <p:cNvSpPr>
              <a:spLocks/>
            </p:cNvSpPr>
            <p:nvPr/>
          </p:nvSpPr>
          <p:spPr bwMode="auto">
            <a:xfrm>
              <a:off x="7499350" y="2316480"/>
              <a:ext cx="515937" cy="755650"/>
            </a:xfrm>
            <a:custGeom>
              <a:avLst/>
              <a:gdLst>
                <a:gd name="T0" fmla="*/ 0 w 228"/>
                <a:gd name="T1" fmla="*/ 0 h 340"/>
                <a:gd name="T2" fmla="*/ 2147483647 w 228"/>
                <a:gd name="T3" fmla="*/ 0 h 340"/>
                <a:gd name="T4" fmla="*/ 2147483647 w 228"/>
                <a:gd name="T5" fmla="*/ 2147483647 h 340"/>
                <a:gd name="T6" fmla="*/ 2147483647 w 228"/>
                <a:gd name="T7" fmla="*/ 2147483647 h 340"/>
                <a:gd name="T8" fmla="*/ 0 60000 65536"/>
                <a:gd name="T9" fmla="*/ 0 60000 65536"/>
                <a:gd name="T10" fmla="*/ 0 60000 65536"/>
                <a:gd name="T11" fmla="*/ 0 60000 65536"/>
                <a:gd name="T12" fmla="*/ 0 w 228"/>
                <a:gd name="T13" fmla="*/ 0 h 340"/>
                <a:gd name="T14" fmla="*/ 228 w 228"/>
                <a:gd name="T15" fmla="*/ 340 h 340"/>
              </a:gdLst>
              <a:ahLst/>
              <a:cxnLst>
                <a:cxn ang="T8">
                  <a:pos x="T0" y="T1"/>
                </a:cxn>
                <a:cxn ang="T9">
                  <a:pos x="T2" y="T3"/>
                </a:cxn>
                <a:cxn ang="T10">
                  <a:pos x="T4" y="T5"/>
                </a:cxn>
                <a:cxn ang="T11">
                  <a:pos x="T6" y="T7"/>
                </a:cxn>
              </a:cxnLst>
              <a:rect l="T12" t="T13" r="T14" b="T15"/>
              <a:pathLst>
                <a:path w="228" h="340">
                  <a:moveTo>
                    <a:pt x="0" y="0"/>
                  </a:moveTo>
                  <a:lnTo>
                    <a:pt x="136" y="0"/>
                  </a:lnTo>
                  <a:lnTo>
                    <a:pt x="136" y="340"/>
                  </a:lnTo>
                  <a:lnTo>
                    <a:pt x="228" y="340"/>
                  </a:lnTo>
                </a:path>
              </a:pathLst>
            </a:custGeom>
            <a:noFill/>
            <a:ln w="28575">
              <a:solidFill>
                <a:schemeClr val="tx1"/>
              </a:solidFill>
              <a:round/>
              <a:headEnd type="triangle" w="med" len="med"/>
              <a:tailEnd/>
            </a:ln>
          </p:spPr>
          <p:txBody>
            <a:bodyPr>
              <a:prstTxWarp prst="textNoShape">
                <a:avLst/>
              </a:prstTxWarp>
            </a:bodyPr>
            <a:lstStyle/>
            <a:p>
              <a:endParaRPr lang="en-US" sz="1200">
                <a:solidFill>
                  <a:srgbClr val="000000"/>
                </a:solidFill>
                <a:latin typeface="Arial"/>
              </a:endParaRPr>
            </a:p>
          </p:txBody>
        </p:sp>
        <p:sp>
          <p:nvSpPr>
            <p:cNvPr id="136" name="Freeform 56"/>
            <p:cNvSpPr>
              <a:spLocks/>
            </p:cNvSpPr>
            <p:nvPr/>
          </p:nvSpPr>
          <p:spPr bwMode="auto">
            <a:xfrm flipH="1">
              <a:off x="6738937" y="2570480"/>
              <a:ext cx="347663" cy="933450"/>
            </a:xfrm>
            <a:custGeom>
              <a:avLst/>
              <a:gdLst>
                <a:gd name="T0" fmla="*/ 0 w 228"/>
                <a:gd name="T1" fmla="*/ 0 h 340"/>
                <a:gd name="T2" fmla="*/ 2147483647 w 228"/>
                <a:gd name="T3" fmla="*/ 0 h 340"/>
                <a:gd name="T4" fmla="*/ 2147483647 w 228"/>
                <a:gd name="T5" fmla="*/ 2147483647 h 340"/>
                <a:gd name="T6" fmla="*/ 2147483647 w 228"/>
                <a:gd name="T7" fmla="*/ 2147483647 h 340"/>
                <a:gd name="T8" fmla="*/ 0 60000 65536"/>
                <a:gd name="T9" fmla="*/ 0 60000 65536"/>
                <a:gd name="T10" fmla="*/ 0 60000 65536"/>
                <a:gd name="T11" fmla="*/ 0 60000 65536"/>
                <a:gd name="T12" fmla="*/ 0 w 228"/>
                <a:gd name="T13" fmla="*/ 0 h 340"/>
                <a:gd name="T14" fmla="*/ 228 w 228"/>
                <a:gd name="T15" fmla="*/ 340 h 340"/>
              </a:gdLst>
              <a:ahLst/>
              <a:cxnLst>
                <a:cxn ang="T8">
                  <a:pos x="T0" y="T1"/>
                </a:cxn>
                <a:cxn ang="T9">
                  <a:pos x="T2" y="T3"/>
                </a:cxn>
                <a:cxn ang="T10">
                  <a:pos x="T4" y="T5"/>
                </a:cxn>
                <a:cxn ang="T11">
                  <a:pos x="T6" y="T7"/>
                </a:cxn>
              </a:cxnLst>
              <a:rect l="T12" t="T13" r="T14" b="T15"/>
              <a:pathLst>
                <a:path w="228" h="340">
                  <a:moveTo>
                    <a:pt x="0" y="0"/>
                  </a:moveTo>
                  <a:lnTo>
                    <a:pt x="136" y="0"/>
                  </a:lnTo>
                  <a:lnTo>
                    <a:pt x="136" y="340"/>
                  </a:lnTo>
                  <a:lnTo>
                    <a:pt x="228" y="340"/>
                  </a:lnTo>
                </a:path>
              </a:pathLst>
            </a:custGeom>
            <a:noFill/>
            <a:ln w="28575">
              <a:solidFill>
                <a:schemeClr val="tx1"/>
              </a:solidFill>
              <a:round/>
              <a:headEnd type="triangle" w="med" len="med"/>
              <a:tailEnd/>
            </a:ln>
          </p:spPr>
          <p:txBody>
            <a:bodyPr>
              <a:prstTxWarp prst="textNoShape">
                <a:avLst/>
              </a:prstTxWarp>
            </a:bodyPr>
            <a:lstStyle/>
            <a:p>
              <a:endParaRPr lang="en-US" sz="1200">
                <a:solidFill>
                  <a:srgbClr val="000000"/>
                </a:solidFill>
                <a:latin typeface="Arial"/>
              </a:endParaRPr>
            </a:p>
          </p:txBody>
        </p:sp>
        <p:sp>
          <p:nvSpPr>
            <p:cNvPr id="137" name="Freeform 57"/>
            <p:cNvSpPr>
              <a:spLocks/>
            </p:cNvSpPr>
            <p:nvPr/>
          </p:nvSpPr>
          <p:spPr bwMode="auto">
            <a:xfrm>
              <a:off x="7435850" y="2557780"/>
              <a:ext cx="344487" cy="1422400"/>
            </a:xfrm>
            <a:custGeom>
              <a:avLst/>
              <a:gdLst>
                <a:gd name="T0" fmla="*/ 0 w 228"/>
                <a:gd name="T1" fmla="*/ 0 h 340"/>
                <a:gd name="T2" fmla="*/ 2147483647 w 228"/>
                <a:gd name="T3" fmla="*/ 0 h 340"/>
                <a:gd name="T4" fmla="*/ 2147483647 w 228"/>
                <a:gd name="T5" fmla="*/ 2147483647 h 340"/>
                <a:gd name="T6" fmla="*/ 2147483647 w 228"/>
                <a:gd name="T7" fmla="*/ 2147483647 h 340"/>
                <a:gd name="T8" fmla="*/ 0 60000 65536"/>
                <a:gd name="T9" fmla="*/ 0 60000 65536"/>
                <a:gd name="T10" fmla="*/ 0 60000 65536"/>
                <a:gd name="T11" fmla="*/ 0 60000 65536"/>
                <a:gd name="T12" fmla="*/ 0 w 228"/>
                <a:gd name="T13" fmla="*/ 0 h 340"/>
                <a:gd name="T14" fmla="*/ 228 w 228"/>
                <a:gd name="T15" fmla="*/ 340 h 340"/>
              </a:gdLst>
              <a:ahLst/>
              <a:cxnLst>
                <a:cxn ang="T8">
                  <a:pos x="T0" y="T1"/>
                </a:cxn>
                <a:cxn ang="T9">
                  <a:pos x="T2" y="T3"/>
                </a:cxn>
                <a:cxn ang="T10">
                  <a:pos x="T4" y="T5"/>
                </a:cxn>
                <a:cxn ang="T11">
                  <a:pos x="T6" y="T7"/>
                </a:cxn>
              </a:cxnLst>
              <a:rect l="T12" t="T13" r="T14" b="T15"/>
              <a:pathLst>
                <a:path w="228" h="340">
                  <a:moveTo>
                    <a:pt x="0" y="0"/>
                  </a:moveTo>
                  <a:lnTo>
                    <a:pt x="136" y="0"/>
                  </a:lnTo>
                  <a:lnTo>
                    <a:pt x="136" y="340"/>
                  </a:lnTo>
                  <a:lnTo>
                    <a:pt x="228" y="340"/>
                  </a:lnTo>
                </a:path>
              </a:pathLst>
            </a:custGeom>
            <a:noFill/>
            <a:ln w="28575">
              <a:solidFill>
                <a:schemeClr val="tx1"/>
              </a:solidFill>
              <a:round/>
              <a:headEnd type="triangle" w="med" len="med"/>
              <a:tailEnd/>
            </a:ln>
          </p:spPr>
          <p:txBody>
            <a:bodyPr>
              <a:prstTxWarp prst="textNoShape">
                <a:avLst/>
              </a:prstTxWarp>
            </a:bodyPr>
            <a:lstStyle/>
            <a:p>
              <a:endParaRPr lang="en-US" sz="1200">
                <a:solidFill>
                  <a:srgbClr val="000000"/>
                </a:solidFill>
                <a:latin typeface="Arial"/>
              </a:endParaRPr>
            </a:p>
          </p:txBody>
        </p:sp>
        <p:sp>
          <p:nvSpPr>
            <p:cNvPr id="138" name="Freeform 60"/>
            <p:cNvSpPr>
              <a:spLocks/>
            </p:cNvSpPr>
            <p:nvPr/>
          </p:nvSpPr>
          <p:spPr bwMode="auto">
            <a:xfrm>
              <a:off x="6465887" y="2386330"/>
              <a:ext cx="1587500" cy="520700"/>
            </a:xfrm>
            <a:custGeom>
              <a:avLst/>
              <a:gdLst>
                <a:gd name="T0" fmla="*/ 0 w 1000"/>
                <a:gd name="T1" fmla="*/ 2147483647 h 328"/>
                <a:gd name="T2" fmla="*/ 2147483647 w 1000"/>
                <a:gd name="T3" fmla="*/ 2147483647 h 328"/>
                <a:gd name="T4" fmla="*/ 2147483647 w 1000"/>
                <a:gd name="T5" fmla="*/ 0 h 328"/>
                <a:gd name="T6" fmla="*/ 2147483647 w 1000"/>
                <a:gd name="T7" fmla="*/ 0 h 328"/>
                <a:gd name="T8" fmla="*/ 2147483647 w 1000"/>
                <a:gd name="T9" fmla="*/ 2147483647 h 328"/>
                <a:gd name="T10" fmla="*/ 2147483647 w 1000"/>
                <a:gd name="T11" fmla="*/ 2147483647 h 328"/>
                <a:gd name="T12" fmla="*/ 0 60000 65536"/>
                <a:gd name="T13" fmla="*/ 0 60000 65536"/>
                <a:gd name="T14" fmla="*/ 0 60000 65536"/>
                <a:gd name="T15" fmla="*/ 0 60000 65536"/>
                <a:gd name="T16" fmla="*/ 0 60000 65536"/>
                <a:gd name="T17" fmla="*/ 0 60000 65536"/>
                <a:gd name="T18" fmla="*/ 0 w 1000"/>
                <a:gd name="T19" fmla="*/ 0 h 328"/>
                <a:gd name="T20" fmla="*/ 1000 w 1000"/>
                <a:gd name="T21" fmla="*/ 328 h 328"/>
              </a:gdLst>
              <a:ahLst/>
              <a:cxnLst>
                <a:cxn ang="T12">
                  <a:pos x="T0" y="T1"/>
                </a:cxn>
                <a:cxn ang="T13">
                  <a:pos x="T2" y="T3"/>
                </a:cxn>
                <a:cxn ang="T14">
                  <a:pos x="T4" y="T5"/>
                </a:cxn>
                <a:cxn ang="T15">
                  <a:pos x="T6" y="T7"/>
                </a:cxn>
                <a:cxn ang="T16">
                  <a:pos x="T8" y="T9"/>
                </a:cxn>
                <a:cxn ang="T17">
                  <a:pos x="T10" y="T11"/>
                </a:cxn>
              </a:cxnLst>
              <a:rect l="T18" t="T19" r="T20" b="T21"/>
              <a:pathLst>
                <a:path w="1000" h="328">
                  <a:moveTo>
                    <a:pt x="0" y="328"/>
                  </a:moveTo>
                  <a:lnTo>
                    <a:pt x="200" y="328"/>
                  </a:lnTo>
                  <a:lnTo>
                    <a:pt x="200" y="0"/>
                  </a:lnTo>
                  <a:lnTo>
                    <a:pt x="792" y="0"/>
                  </a:lnTo>
                  <a:lnTo>
                    <a:pt x="792" y="324"/>
                  </a:lnTo>
                  <a:lnTo>
                    <a:pt x="1000" y="324"/>
                  </a:lnTo>
                </a:path>
              </a:pathLst>
            </a:custGeom>
            <a:noFill/>
            <a:ln w="28575" cap="rnd">
              <a:solidFill>
                <a:srgbClr val="008000"/>
              </a:solidFill>
              <a:prstDash val="sysDot"/>
              <a:round/>
              <a:headEnd type="triangle" w="med" len="med"/>
              <a:tailEnd type="triangle" w="med" len="med"/>
            </a:ln>
          </p:spPr>
          <p:txBody>
            <a:bodyPr>
              <a:prstTxWarp prst="textNoShape">
                <a:avLst/>
              </a:prstTxWarp>
            </a:bodyPr>
            <a:lstStyle/>
            <a:p>
              <a:endParaRPr lang="en-US" sz="1200">
                <a:solidFill>
                  <a:srgbClr val="000000"/>
                </a:solidFill>
                <a:latin typeface="Arial"/>
              </a:endParaRPr>
            </a:p>
          </p:txBody>
        </p:sp>
        <p:grpSp>
          <p:nvGrpSpPr>
            <p:cNvPr id="139" name="Group 63"/>
            <p:cNvGrpSpPr>
              <a:grpSpLocks/>
            </p:cNvGrpSpPr>
            <p:nvPr/>
          </p:nvGrpSpPr>
          <p:grpSpPr bwMode="auto">
            <a:xfrm>
              <a:off x="7215187" y="2564130"/>
              <a:ext cx="546100" cy="1517650"/>
              <a:chOff x="4504" y="2004"/>
              <a:chExt cx="344" cy="956"/>
            </a:xfrm>
          </p:grpSpPr>
          <p:pic>
            <p:nvPicPr>
              <p:cNvPr id="140" name="Picture 61" descr="MCj04347200000[1]"/>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504" y="2004"/>
                <a:ext cx="192" cy="192"/>
              </a:xfrm>
              <a:prstGeom prst="rect">
                <a:avLst/>
              </a:prstGeom>
              <a:noFill/>
              <a:ln w="9525">
                <a:noFill/>
                <a:miter lim="800000"/>
                <a:headEnd/>
                <a:tailEnd/>
              </a:ln>
            </p:spPr>
          </p:pic>
          <p:sp>
            <p:nvSpPr>
              <p:cNvPr id="141" name="Freeform 62"/>
              <p:cNvSpPr>
                <a:spLocks/>
              </p:cNvSpPr>
              <p:nvPr/>
            </p:nvSpPr>
            <p:spPr bwMode="auto">
              <a:xfrm>
                <a:off x="4696" y="2180"/>
                <a:ext cx="152" cy="780"/>
              </a:xfrm>
              <a:custGeom>
                <a:avLst/>
                <a:gdLst>
                  <a:gd name="T0" fmla="*/ 173 w 148"/>
                  <a:gd name="T1" fmla="*/ 538 h 840"/>
                  <a:gd name="T2" fmla="*/ 0 w 148"/>
                  <a:gd name="T3" fmla="*/ 538 h 840"/>
                  <a:gd name="T4" fmla="*/ 0 w 148"/>
                  <a:gd name="T5" fmla="*/ 0 h 840"/>
                  <a:gd name="T6" fmla="*/ 0 60000 65536"/>
                  <a:gd name="T7" fmla="*/ 0 60000 65536"/>
                  <a:gd name="T8" fmla="*/ 0 60000 65536"/>
                  <a:gd name="T9" fmla="*/ 0 w 148"/>
                  <a:gd name="T10" fmla="*/ 0 h 840"/>
                  <a:gd name="T11" fmla="*/ 148 w 148"/>
                  <a:gd name="T12" fmla="*/ 840 h 840"/>
                </a:gdLst>
                <a:ahLst/>
                <a:cxnLst>
                  <a:cxn ang="T6">
                    <a:pos x="T0" y="T1"/>
                  </a:cxn>
                  <a:cxn ang="T7">
                    <a:pos x="T2" y="T3"/>
                  </a:cxn>
                  <a:cxn ang="T8">
                    <a:pos x="T4" y="T5"/>
                  </a:cxn>
                </a:cxnLst>
                <a:rect l="T9" t="T10" r="T11" b="T12"/>
                <a:pathLst>
                  <a:path w="148" h="840">
                    <a:moveTo>
                      <a:pt x="148" y="840"/>
                    </a:moveTo>
                    <a:lnTo>
                      <a:pt x="0" y="840"/>
                    </a:lnTo>
                    <a:lnTo>
                      <a:pt x="0" y="0"/>
                    </a:lnTo>
                  </a:path>
                </a:pathLst>
              </a:custGeom>
              <a:noFill/>
              <a:ln w="28575" cap="rnd">
                <a:solidFill>
                  <a:srgbClr val="C00000"/>
                </a:solidFill>
                <a:prstDash val="sysDot"/>
                <a:round/>
                <a:headEnd type="triangle" w="med" len="med"/>
                <a:tailEnd type="triangle" w="med" len="med"/>
              </a:ln>
            </p:spPr>
            <p:txBody>
              <a:bodyPr>
                <a:prstTxWarp prst="textNoShape">
                  <a:avLst/>
                </a:prstTxWarp>
              </a:bodyPr>
              <a:lstStyle/>
              <a:p>
                <a:endParaRPr lang="en-US" sz="1200">
                  <a:solidFill>
                    <a:srgbClr val="000000"/>
                  </a:solidFill>
                  <a:latin typeface="Arial"/>
                </a:endParaRPr>
              </a:p>
            </p:txBody>
          </p:sp>
        </p:grpSp>
      </p:grpSp>
      <p:pic>
        <p:nvPicPr>
          <p:cNvPr id="142" name="Picture 14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18820" y="5783076"/>
            <a:ext cx="120534" cy="158984"/>
          </a:xfrm>
          <a:prstGeom prst="rect">
            <a:avLst/>
          </a:prstGeom>
          <a:solidFill>
            <a:schemeClr val="bg1"/>
          </a:solidFill>
        </p:spPr>
      </p:pic>
      <p:sp>
        <p:nvSpPr>
          <p:cNvPr id="143" name="TextBox 142"/>
          <p:cNvSpPr txBox="1"/>
          <p:nvPr/>
        </p:nvSpPr>
        <p:spPr>
          <a:xfrm>
            <a:off x="7336154" y="5154775"/>
            <a:ext cx="940898" cy="215444"/>
          </a:xfrm>
          <a:prstGeom prst="rect">
            <a:avLst/>
          </a:prstGeom>
          <a:noFill/>
        </p:spPr>
        <p:txBody>
          <a:bodyPr wrap="square" rtlCol="0">
            <a:spAutoFit/>
          </a:bodyPr>
          <a:lstStyle/>
          <a:p>
            <a:r>
              <a:rPr lang="en-US" sz="800" b="1" dirty="0" smtClean="0">
                <a:solidFill>
                  <a:srgbClr val="FF0000"/>
                </a:solidFill>
                <a:latin typeface="Arial"/>
              </a:rPr>
              <a:t>FAKE SERVER</a:t>
            </a:r>
            <a:endParaRPr lang="en-US" sz="800" b="1" dirty="0">
              <a:solidFill>
                <a:srgbClr val="FF0000"/>
              </a:solidFill>
              <a:latin typeface="Arial"/>
            </a:endParaRPr>
          </a:p>
        </p:txBody>
      </p:sp>
      <p:grpSp>
        <p:nvGrpSpPr>
          <p:cNvPr id="10" name="Group 9"/>
          <p:cNvGrpSpPr/>
          <p:nvPr/>
        </p:nvGrpSpPr>
        <p:grpSpPr>
          <a:xfrm>
            <a:off x="229704" y="2274404"/>
            <a:ext cx="4138528" cy="1439575"/>
            <a:chOff x="411903" y="1068247"/>
            <a:chExt cx="3037699" cy="1512703"/>
          </a:xfrm>
        </p:grpSpPr>
        <p:sp>
          <p:nvSpPr>
            <p:cNvPr id="30" name="Oval 16"/>
            <p:cNvSpPr>
              <a:spLocks noChangeArrowheads="1"/>
            </p:cNvSpPr>
            <p:nvPr/>
          </p:nvSpPr>
          <p:spPr bwMode="auto">
            <a:xfrm>
              <a:off x="464865" y="1599347"/>
              <a:ext cx="1506333" cy="531830"/>
            </a:xfrm>
            <a:prstGeom prst="ellipse">
              <a:avLst/>
            </a:prstGeom>
            <a:solidFill>
              <a:srgbClr val="BACBE4">
                <a:alpha val="41960"/>
              </a:srgbClr>
            </a:solidFill>
            <a:ln w="1270">
              <a:solidFill>
                <a:schemeClr val="tx1"/>
              </a:solidFill>
              <a:round/>
              <a:headEnd/>
              <a:tailEnd type="none" w="sm" len="med"/>
            </a:ln>
          </p:spPr>
          <p:txBody>
            <a:bodyPr lIns="82124" tIns="41061" rIns="82124" bIns="41061" anchor="ctr">
              <a:spAutoFit/>
            </a:bodyPr>
            <a:lstStyle/>
            <a:p>
              <a:endParaRPr lang="en-US">
                <a:solidFill>
                  <a:srgbClr val="0096D6"/>
                </a:solidFill>
                <a:latin typeface="Arial"/>
              </a:endParaRPr>
            </a:p>
          </p:txBody>
        </p:sp>
        <p:sp>
          <p:nvSpPr>
            <p:cNvPr id="31" name="Text Box 21"/>
            <p:cNvSpPr txBox="1">
              <a:spLocks noChangeArrowheads="1"/>
            </p:cNvSpPr>
            <p:nvPr/>
          </p:nvSpPr>
          <p:spPr bwMode="auto">
            <a:xfrm>
              <a:off x="1469189" y="2003043"/>
              <a:ext cx="875544" cy="20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miter lim="800000"/>
                  <a:headEnd/>
                  <a:tailEnd type="none" w="sm" len="med"/>
                </a14:hiddenLine>
              </a:ext>
            </a:extLst>
          </p:spPr>
          <p:txBody>
            <a:bodyPr wrap="square" lIns="82124" tIns="41061" rIns="82124" bIns="41061">
              <a:spAutoFit/>
            </a:bodyPr>
            <a:lstStyle>
              <a:lvl1pPr defTabSz="814388" eaLnBrk="0" hangingPunct="0">
                <a:defRPr sz="2400">
                  <a:solidFill>
                    <a:schemeClr val="tx1"/>
                  </a:solidFill>
                  <a:latin typeface="Arial" charset="0"/>
                  <a:ea typeface="ＭＳ Ｐゴシック" charset="0"/>
                  <a:cs typeface="ＭＳ Ｐゴシック" charset="0"/>
                </a:defRPr>
              </a:lvl1pPr>
              <a:lvl2pPr marL="742950" indent="-285750" defTabSz="814388" eaLnBrk="0" hangingPunct="0">
                <a:defRPr sz="2400">
                  <a:solidFill>
                    <a:schemeClr val="tx1"/>
                  </a:solidFill>
                  <a:latin typeface="Arial" charset="0"/>
                  <a:ea typeface="ＭＳ Ｐゴシック" charset="0"/>
                </a:defRPr>
              </a:lvl2pPr>
              <a:lvl3pPr marL="1143000" indent="-228600" defTabSz="814388" eaLnBrk="0" hangingPunct="0">
                <a:defRPr sz="2400">
                  <a:solidFill>
                    <a:schemeClr val="tx1"/>
                  </a:solidFill>
                  <a:latin typeface="Arial" charset="0"/>
                  <a:ea typeface="ＭＳ Ｐゴシック" charset="0"/>
                </a:defRPr>
              </a:lvl3pPr>
              <a:lvl4pPr marL="1600200" indent="-228600" defTabSz="814388" eaLnBrk="0" hangingPunct="0">
                <a:defRPr sz="2400">
                  <a:solidFill>
                    <a:schemeClr val="tx1"/>
                  </a:solidFill>
                  <a:latin typeface="Arial" charset="0"/>
                  <a:ea typeface="ＭＳ Ｐゴシック" charset="0"/>
                </a:defRPr>
              </a:lvl4pPr>
              <a:lvl5pPr marL="2057400" indent="-228600" defTabSz="814388" eaLnBrk="0" hangingPunct="0">
                <a:defRPr sz="2400">
                  <a:solidFill>
                    <a:schemeClr val="tx1"/>
                  </a:solidFill>
                  <a:latin typeface="Arial" charset="0"/>
                  <a:ea typeface="ＭＳ Ｐゴシック" charset="0"/>
                </a:defRPr>
              </a:lvl5pPr>
              <a:lvl6pPr marL="2514600" indent="-228600" defTabSz="8143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43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43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800" dirty="0" err="1">
                  <a:solidFill>
                    <a:srgbClr val="FFFFFF"/>
                  </a:solidFill>
                </a:rPr>
                <a:t>vlan</a:t>
              </a:r>
              <a:r>
                <a:rPr lang="en-US" sz="800" dirty="0">
                  <a:solidFill>
                    <a:srgbClr val="FFFFFF"/>
                  </a:solidFill>
                </a:rPr>
                <a:t> 100</a:t>
              </a:r>
            </a:p>
          </p:txBody>
        </p:sp>
        <p:sp>
          <p:nvSpPr>
            <p:cNvPr id="32" name="Text Box 25"/>
            <p:cNvSpPr txBox="1">
              <a:spLocks noChangeArrowheads="1"/>
            </p:cNvSpPr>
            <p:nvPr/>
          </p:nvSpPr>
          <p:spPr bwMode="auto">
            <a:xfrm>
              <a:off x="795333" y="1990769"/>
              <a:ext cx="911108" cy="20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miter lim="800000"/>
                  <a:headEnd/>
                  <a:tailEnd type="none" w="sm" len="med"/>
                </a14:hiddenLine>
              </a:ext>
            </a:extLst>
          </p:spPr>
          <p:txBody>
            <a:bodyPr wrap="square" lIns="82124" tIns="41061" rIns="82124" bIns="41061">
              <a:spAutoFit/>
            </a:bodyPr>
            <a:lstStyle>
              <a:lvl1pPr defTabSz="814388" eaLnBrk="0" hangingPunct="0">
                <a:defRPr sz="2400">
                  <a:solidFill>
                    <a:schemeClr val="tx1"/>
                  </a:solidFill>
                  <a:latin typeface="Arial" charset="0"/>
                  <a:ea typeface="ＭＳ Ｐゴシック" charset="0"/>
                  <a:cs typeface="ＭＳ Ｐゴシック" charset="0"/>
                </a:defRPr>
              </a:lvl1pPr>
              <a:lvl2pPr marL="742950" indent="-285750" defTabSz="814388" eaLnBrk="0" hangingPunct="0">
                <a:defRPr sz="2400">
                  <a:solidFill>
                    <a:schemeClr val="tx1"/>
                  </a:solidFill>
                  <a:latin typeface="Arial" charset="0"/>
                  <a:ea typeface="ＭＳ Ｐゴシック" charset="0"/>
                </a:defRPr>
              </a:lvl2pPr>
              <a:lvl3pPr marL="1143000" indent="-228600" defTabSz="814388" eaLnBrk="0" hangingPunct="0">
                <a:defRPr sz="2400">
                  <a:solidFill>
                    <a:schemeClr val="tx1"/>
                  </a:solidFill>
                  <a:latin typeface="Arial" charset="0"/>
                  <a:ea typeface="ＭＳ Ｐゴシック" charset="0"/>
                </a:defRPr>
              </a:lvl3pPr>
              <a:lvl4pPr marL="1600200" indent="-228600" defTabSz="814388" eaLnBrk="0" hangingPunct="0">
                <a:defRPr sz="2400">
                  <a:solidFill>
                    <a:schemeClr val="tx1"/>
                  </a:solidFill>
                  <a:latin typeface="Arial" charset="0"/>
                  <a:ea typeface="ＭＳ Ｐゴシック" charset="0"/>
                </a:defRPr>
              </a:lvl4pPr>
              <a:lvl5pPr marL="2057400" indent="-228600" defTabSz="814388" eaLnBrk="0" hangingPunct="0">
                <a:defRPr sz="2400">
                  <a:solidFill>
                    <a:schemeClr val="tx1"/>
                  </a:solidFill>
                  <a:latin typeface="Arial" charset="0"/>
                  <a:ea typeface="ＭＳ Ｐゴシック" charset="0"/>
                </a:defRPr>
              </a:lvl5pPr>
              <a:lvl6pPr marL="2514600" indent="-228600" defTabSz="8143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43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43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800" dirty="0">
                  <a:solidFill>
                    <a:srgbClr val="FFFFFF"/>
                  </a:solidFill>
                </a:rPr>
                <a:t>SWITCH</a:t>
              </a:r>
            </a:p>
          </p:txBody>
        </p:sp>
        <p:sp>
          <p:nvSpPr>
            <p:cNvPr id="33" name="Text Box 29"/>
            <p:cNvSpPr txBox="1">
              <a:spLocks noChangeArrowheads="1"/>
            </p:cNvSpPr>
            <p:nvPr/>
          </p:nvSpPr>
          <p:spPr bwMode="auto">
            <a:xfrm>
              <a:off x="411903" y="2375230"/>
              <a:ext cx="967308" cy="20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miter lim="800000"/>
                  <a:headEnd/>
                  <a:tailEnd type="none" w="sm" len="med"/>
                </a14:hiddenLine>
              </a:ext>
            </a:extLst>
          </p:spPr>
          <p:txBody>
            <a:bodyPr wrap="square" lIns="82124" tIns="41061" rIns="82124" bIns="41061">
              <a:spAutoFit/>
            </a:bodyPr>
            <a:lstStyle>
              <a:lvl1pPr defTabSz="814388" eaLnBrk="0" hangingPunct="0">
                <a:defRPr sz="2400">
                  <a:solidFill>
                    <a:schemeClr val="tx1"/>
                  </a:solidFill>
                  <a:latin typeface="Arial" charset="0"/>
                  <a:ea typeface="ＭＳ Ｐゴシック" charset="0"/>
                  <a:cs typeface="ＭＳ Ｐゴシック" charset="0"/>
                </a:defRPr>
              </a:lvl1pPr>
              <a:lvl2pPr marL="742950" indent="-285750" defTabSz="814388" eaLnBrk="0" hangingPunct="0">
                <a:defRPr sz="2400">
                  <a:solidFill>
                    <a:schemeClr val="tx1"/>
                  </a:solidFill>
                  <a:latin typeface="Arial" charset="0"/>
                  <a:ea typeface="ＭＳ Ｐゴシック" charset="0"/>
                </a:defRPr>
              </a:lvl2pPr>
              <a:lvl3pPr marL="1143000" indent="-228600" defTabSz="814388" eaLnBrk="0" hangingPunct="0">
                <a:defRPr sz="2400">
                  <a:solidFill>
                    <a:schemeClr val="tx1"/>
                  </a:solidFill>
                  <a:latin typeface="Arial" charset="0"/>
                  <a:ea typeface="ＭＳ Ｐゴシック" charset="0"/>
                </a:defRPr>
              </a:lvl3pPr>
              <a:lvl4pPr marL="1600200" indent="-228600" defTabSz="814388" eaLnBrk="0" hangingPunct="0">
                <a:defRPr sz="2400">
                  <a:solidFill>
                    <a:schemeClr val="tx1"/>
                  </a:solidFill>
                  <a:latin typeface="Arial" charset="0"/>
                  <a:ea typeface="ＭＳ Ｐゴシック" charset="0"/>
                </a:defRPr>
              </a:lvl4pPr>
              <a:lvl5pPr marL="2057400" indent="-228600" defTabSz="814388" eaLnBrk="0" hangingPunct="0">
                <a:defRPr sz="2400">
                  <a:solidFill>
                    <a:schemeClr val="tx1"/>
                  </a:solidFill>
                  <a:latin typeface="Arial" charset="0"/>
                  <a:ea typeface="ＭＳ Ｐゴシック" charset="0"/>
                </a:defRPr>
              </a:lvl5pPr>
              <a:lvl6pPr marL="2514600" indent="-228600" defTabSz="8143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43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43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800" dirty="0" smtClean="0">
                  <a:solidFill>
                    <a:srgbClr val="FFFFFF"/>
                  </a:solidFill>
                </a:rPr>
                <a:t>INTRUDER</a:t>
              </a:r>
              <a:endParaRPr lang="en-US" sz="800" dirty="0">
                <a:solidFill>
                  <a:srgbClr val="FFFFFF"/>
                </a:solidFill>
              </a:endParaRPr>
            </a:p>
          </p:txBody>
        </p:sp>
        <p:cxnSp>
          <p:nvCxnSpPr>
            <p:cNvPr id="34" name="AutoShape 144"/>
            <p:cNvCxnSpPr>
              <a:cxnSpLocks noChangeShapeType="1"/>
              <a:stCxn id="54" idx="3"/>
            </p:cNvCxnSpPr>
            <p:nvPr/>
          </p:nvCxnSpPr>
          <p:spPr bwMode="auto">
            <a:xfrm flipH="1">
              <a:off x="649551" y="1866321"/>
              <a:ext cx="442028" cy="34792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35" name="AutoShape 147"/>
            <p:cNvCxnSpPr>
              <a:cxnSpLocks noChangeShapeType="1"/>
              <a:stCxn id="57" idx="2"/>
              <a:endCxn id="54" idx="2"/>
            </p:cNvCxnSpPr>
            <p:nvPr/>
          </p:nvCxnSpPr>
          <p:spPr bwMode="auto">
            <a:xfrm>
              <a:off x="640678" y="1759351"/>
              <a:ext cx="443136" cy="90025"/>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36" name="AutoShape 148"/>
            <p:cNvCxnSpPr>
              <a:cxnSpLocks noChangeShapeType="1"/>
              <a:stCxn id="54" idx="7"/>
              <a:endCxn id="37" idx="1"/>
            </p:cNvCxnSpPr>
            <p:nvPr/>
          </p:nvCxnSpPr>
          <p:spPr bwMode="auto">
            <a:xfrm flipV="1">
              <a:off x="1129293" y="1599952"/>
              <a:ext cx="557942" cy="232477"/>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pic>
          <p:nvPicPr>
            <p:cNvPr id="37" name="Picture 3"/>
            <p:cNvPicPr>
              <a:picLocks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687235" y="1530050"/>
              <a:ext cx="286736" cy="13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80"/>
            <p:cNvGrpSpPr>
              <a:grpSpLocks/>
            </p:cNvGrpSpPr>
            <p:nvPr/>
          </p:nvGrpSpPr>
          <p:grpSpPr bwMode="auto">
            <a:xfrm>
              <a:off x="512007" y="1429435"/>
              <a:ext cx="276753" cy="329916"/>
              <a:chOff x="823" y="1198"/>
              <a:chExt cx="499" cy="623"/>
            </a:xfrm>
          </p:grpSpPr>
          <p:pic>
            <p:nvPicPr>
              <p:cNvPr id="56" name="Picture 81"/>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823" y="1198"/>
                <a:ext cx="499"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 Box 82"/>
              <p:cNvSpPr txBox="1">
                <a:spLocks noChangeArrowheads="1"/>
              </p:cNvSpPr>
              <p:nvPr/>
            </p:nvSpPr>
            <p:spPr bwMode="auto">
              <a:xfrm>
                <a:off x="935" y="1271"/>
                <a:ext cx="240" cy="550"/>
              </a:xfrm>
              <a:prstGeom prst="rect">
                <a:avLst/>
              </a:prstGeom>
              <a:solidFill>
                <a:srgbClr val="A0C02A"/>
              </a:solidFill>
              <a:ln w="6350">
                <a:solidFill>
                  <a:srgbClr val="7E7E86"/>
                </a:solidFill>
                <a:miter lim="800000"/>
                <a:headEnd type="none" w="sm" len="sm"/>
                <a:tailEnd/>
              </a:ln>
            </p:spPr>
            <p:txBody>
              <a:bodyPr lIns="91436" tIns="45718" rIns="91436" bIns="45718">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fr-CA" sz="1200" b="1">
                  <a:solidFill>
                    <a:srgbClr val="0096D6"/>
                  </a:solidFill>
                </a:endParaRPr>
              </a:p>
            </p:txBody>
          </p:sp>
        </p:grpSp>
        <p:grpSp>
          <p:nvGrpSpPr>
            <p:cNvPr id="39" name="Group 150"/>
            <p:cNvGrpSpPr>
              <a:grpSpLocks/>
            </p:cNvGrpSpPr>
            <p:nvPr/>
          </p:nvGrpSpPr>
          <p:grpSpPr bwMode="auto">
            <a:xfrm>
              <a:off x="1008941" y="1743993"/>
              <a:ext cx="209644" cy="197526"/>
              <a:chOff x="4635" y="1676"/>
              <a:chExt cx="378" cy="373"/>
            </a:xfrm>
          </p:grpSpPr>
          <p:sp>
            <p:nvSpPr>
              <p:cNvPr id="54" name="Oval 145"/>
              <p:cNvSpPr>
                <a:spLocks noChangeArrowheads="1"/>
              </p:cNvSpPr>
              <p:nvPr/>
            </p:nvSpPr>
            <p:spPr bwMode="auto">
              <a:xfrm>
                <a:off x="4770" y="1830"/>
                <a:ext cx="96" cy="9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96D6"/>
                  </a:solidFill>
                  <a:latin typeface="Arial"/>
                </a:endParaRPr>
              </a:p>
            </p:txBody>
          </p:sp>
          <p:pic>
            <p:nvPicPr>
              <p:cNvPr id="55" name="Picture 86"/>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635" y="1676"/>
                <a:ext cx="378"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Text Box 29"/>
            <p:cNvSpPr txBox="1">
              <a:spLocks noChangeArrowheads="1"/>
            </p:cNvSpPr>
            <p:nvPr/>
          </p:nvSpPr>
          <p:spPr bwMode="auto">
            <a:xfrm>
              <a:off x="483641" y="1136221"/>
              <a:ext cx="607938" cy="20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miter lim="800000"/>
                  <a:headEnd/>
                  <a:tailEnd type="none" w="sm" len="med"/>
                </a14:hiddenLine>
              </a:ext>
            </a:extLst>
          </p:spPr>
          <p:txBody>
            <a:bodyPr wrap="square" lIns="82124" tIns="41061" rIns="82124" bIns="41061">
              <a:spAutoFit/>
            </a:bodyPr>
            <a:lstStyle>
              <a:lvl1pPr defTabSz="814388" eaLnBrk="0" hangingPunct="0">
                <a:defRPr sz="2400">
                  <a:solidFill>
                    <a:schemeClr val="tx1"/>
                  </a:solidFill>
                  <a:latin typeface="Arial" charset="0"/>
                  <a:ea typeface="ＭＳ Ｐゴシック" charset="0"/>
                  <a:cs typeface="ＭＳ Ｐゴシック" charset="0"/>
                </a:defRPr>
              </a:lvl1pPr>
              <a:lvl2pPr marL="742950" indent="-285750" defTabSz="814388" eaLnBrk="0" hangingPunct="0">
                <a:defRPr sz="2400">
                  <a:solidFill>
                    <a:schemeClr val="tx1"/>
                  </a:solidFill>
                  <a:latin typeface="Arial" charset="0"/>
                  <a:ea typeface="ＭＳ Ｐゴシック" charset="0"/>
                </a:defRPr>
              </a:lvl2pPr>
              <a:lvl3pPr marL="1143000" indent="-228600" defTabSz="814388" eaLnBrk="0" hangingPunct="0">
                <a:defRPr sz="2400">
                  <a:solidFill>
                    <a:schemeClr val="tx1"/>
                  </a:solidFill>
                  <a:latin typeface="Arial" charset="0"/>
                  <a:ea typeface="ＭＳ Ｐゴシック" charset="0"/>
                </a:defRPr>
              </a:lvl3pPr>
              <a:lvl4pPr marL="1600200" indent="-228600" defTabSz="814388" eaLnBrk="0" hangingPunct="0">
                <a:defRPr sz="2400">
                  <a:solidFill>
                    <a:schemeClr val="tx1"/>
                  </a:solidFill>
                  <a:latin typeface="Arial" charset="0"/>
                  <a:ea typeface="ＭＳ Ｐゴシック" charset="0"/>
                </a:defRPr>
              </a:lvl4pPr>
              <a:lvl5pPr marL="2057400" indent="-228600" defTabSz="814388" eaLnBrk="0" hangingPunct="0">
                <a:defRPr sz="2400">
                  <a:solidFill>
                    <a:schemeClr val="tx1"/>
                  </a:solidFill>
                  <a:latin typeface="Arial" charset="0"/>
                  <a:ea typeface="ＭＳ Ｐゴシック" charset="0"/>
                </a:defRPr>
              </a:lvl5pPr>
              <a:lvl6pPr marL="2514600" indent="-228600" defTabSz="8143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43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43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800" dirty="0">
                  <a:solidFill>
                    <a:srgbClr val="FFFFFF"/>
                  </a:solidFill>
                </a:rPr>
                <a:t>HOST</a:t>
              </a:r>
            </a:p>
          </p:txBody>
        </p:sp>
        <p:sp>
          <p:nvSpPr>
            <p:cNvPr id="42" name="Text Box 14"/>
            <p:cNvSpPr txBox="1">
              <a:spLocks noChangeArrowheads="1"/>
            </p:cNvSpPr>
            <p:nvPr/>
          </p:nvSpPr>
          <p:spPr bwMode="auto">
            <a:xfrm>
              <a:off x="1285582" y="1068247"/>
              <a:ext cx="1215264" cy="32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miter lim="800000"/>
                  <a:headEnd/>
                  <a:tailEnd type="none" w="sm" len="med"/>
                </a14:hiddenLine>
              </a:ext>
            </a:extLst>
          </p:spPr>
          <p:txBody>
            <a:bodyPr wrap="square" lIns="82124" tIns="41061" rIns="82124" bIns="41061">
              <a:spAutoFit/>
            </a:bodyPr>
            <a:lstStyle>
              <a:lvl1pPr defTabSz="814388" eaLnBrk="0" hangingPunct="0">
                <a:defRPr sz="2400">
                  <a:solidFill>
                    <a:schemeClr val="tx1"/>
                  </a:solidFill>
                  <a:latin typeface="Arial" charset="0"/>
                  <a:ea typeface="ＭＳ Ｐゴシック" charset="0"/>
                  <a:cs typeface="ＭＳ Ｐゴシック" charset="0"/>
                </a:defRPr>
              </a:lvl1pPr>
              <a:lvl2pPr marL="742950" indent="-285750" defTabSz="814388" eaLnBrk="0" hangingPunct="0">
                <a:defRPr sz="2400">
                  <a:solidFill>
                    <a:schemeClr val="tx1"/>
                  </a:solidFill>
                  <a:latin typeface="Arial" charset="0"/>
                  <a:ea typeface="ＭＳ Ｐゴシック" charset="0"/>
                </a:defRPr>
              </a:lvl2pPr>
              <a:lvl3pPr marL="1143000" indent="-228600" defTabSz="814388" eaLnBrk="0" hangingPunct="0">
                <a:defRPr sz="2400">
                  <a:solidFill>
                    <a:schemeClr val="tx1"/>
                  </a:solidFill>
                  <a:latin typeface="Arial" charset="0"/>
                  <a:ea typeface="ＭＳ Ｐゴシック" charset="0"/>
                </a:defRPr>
              </a:lvl3pPr>
              <a:lvl4pPr marL="1600200" indent="-228600" defTabSz="814388" eaLnBrk="0" hangingPunct="0">
                <a:defRPr sz="2400">
                  <a:solidFill>
                    <a:schemeClr val="tx1"/>
                  </a:solidFill>
                  <a:latin typeface="Arial" charset="0"/>
                  <a:ea typeface="ＭＳ Ｐゴシック" charset="0"/>
                </a:defRPr>
              </a:lvl4pPr>
              <a:lvl5pPr marL="2057400" indent="-228600" defTabSz="814388" eaLnBrk="0" hangingPunct="0">
                <a:defRPr sz="2400">
                  <a:solidFill>
                    <a:schemeClr val="tx1"/>
                  </a:solidFill>
                  <a:latin typeface="Arial" charset="0"/>
                  <a:ea typeface="ＭＳ Ｐゴシック" charset="0"/>
                </a:defRPr>
              </a:lvl5pPr>
              <a:lvl6pPr marL="2514600" indent="-228600" defTabSz="8143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43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43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800" dirty="0">
                  <a:solidFill>
                    <a:srgbClr val="FFFFFF"/>
                  </a:solidFill>
                </a:rPr>
                <a:t>ROUTER+</a:t>
              </a:r>
            </a:p>
            <a:p>
              <a:pPr algn="ctr">
                <a:lnSpc>
                  <a:spcPct val="90000"/>
                </a:lnSpc>
              </a:pPr>
              <a:r>
                <a:rPr lang="en-US" sz="800" dirty="0">
                  <a:solidFill>
                    <a:srgbClr val="FFFFFF"/>
                  </a:solidFill>
                </a:rPr>
                <a:t>DHCP server</a:t>
              </a:r>
            </a:p>
          </p:txBody>
        </p:sp>
        <p:grpSp>
          <p:nvGrpSpPr>
            <p:cNvPr id="43" name="Group 32"/>
            <p:cNvGrpSpPr>
              <a:grpSpLocks/>
            </p:cNvGrpSpPr>
            <p:nvPr/>
          </p:nvGrpSpPr>
          <p:grpSpPr bwMode="auto">
            <a:xfrm>
              <a:off x="461537" y="2073909"/>
              <a:ext cx="261223" cy="426513"/>
              <a:chOff x="6580188" y="1193800"/>
              <a:chExt cx="909637" cy="1427388"/>
            </a:xfrm>
          </p:grpSpPr>
          <p:pic>
            <p:nvPicPr>
              <p:cNvPr id="52" name="Picture 24"/>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580188" y="1193800"/>
                <a:ext cx="9096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 Box 25"/>
              <p:cNvSpPr txBox="1">
                <a:spLocks noChangeArrowheads="1"/>
              </p:cNvSpPr>
              <p:nvPr/>
            </p:nvSpPr>
            <p:spPr bwMode="auto">
              <a:xfrm>
                <a:off x="6767513" y="1322387"/>
                <a:ext cx="476249" cy="1298801"/>
              </a:xfrm>
              <a:prstGeom prst="rect">
                <a:avLst/>
              </a:prstGeom>
              <a:solidFill>
                <a:srgbClr val="D03434"/>
              </a:solidFill>
              <a:ln w="6350">
                <a:solidFill>
                  <a:srgbClr val="7E7E86"/>
                </a:solidFill>
                <a:miter lim="800000"/>
                <a:headEnd type="none" w="sm" len="sm"/>
                <a:tailEnd/>
              </a:ln>
            </p:spPr>
            <p:txBody>
              <a:bodyPr lIns="91436" tIns="45718" rIns="91436" bIns="45718">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fr-CA" sz="1800" b="1">
                  <a:solidFill>
                    <a:srgbClr val="0096D6"/>
                  </a:solidFill>
                </a:endParaRPr>
              </a:p>
            </p:txBody>
          </p:sp>
        </p:grpSp>
        <p:grpSp>
          <p:nvGrpSpPr>
            <p:cNvPr id="44" name="Group 80"/>
            <p:cNvGrpSpPr>
              <a:grpSpLocks/>
            </p:cNvGrpSpPr>
            <p:nvPr/>
          </p:nvGrpSpPr>
          <p:grpSpPr bwMode="auto">
            <a:xfrm>
              <a:off x="2940109" y="1306047"/>
              <a:ext cx="276753" cy="329916"/>
              <a:chOff x="823" y="1198"/>
              <a:chExt cx="499" cy="623"/>
            </a:xfrm>
            <a:noFill/>
          </p:grpSpPr>
          <p:pic>
            <p:nvPicPr>
              <p:cNvPr id="50" name="Picture 81"/>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823" y="1198"/>
                <a:ext cx="499" cy="4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 name="Text Box 82"/>
              <p:cNvSpPr txBox="1">
                <a:spLocks noChangeArrowheads="1"/>
              </p:cNvSpPr>
              <p:nvPr/>
            </p:nvSpPr>
            <p:spPr bwMode="auto">
              <a:xfrm>
                <a:off x="935" y="1271"/>
                <a:ext cx="240" cy="550"/>
              </a:xfrm>
              <a:prstGeom prst="rect">
                <a:avLst/>
              </a:prstGeom>
              <a:grpFill/>
              <a:ln w="6350">
                <a:solidFill>
                  <a:srgbClr val="7E7E86"/>
                </a:solidFill>
                <a:miter lim="800000"/>
                <a:headEnd type="none" w="sm" len="sm"/>
                <a:tailEnd/>
              </a:ln>
            </p:spPr>
            <p:txBody>
              <a:bodyPr lIns="91436" tIns="45718" rIns="91436" bIns="45718">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endParaRPr lang="fr-CA" sz="1200" b="1" smtClean="0">
                  <a:solidFill>
                    <a:srgbClr val="0096D6"/>
                  </a:solidFill>
                </a:endParaRPr>
              </a:p>
            </p:txBody>
          </p:sp>
        </p:grpSp>
        <p:sp>
          <p:nvSpPr>
            <p:cNvPr id="45" name="Text Box 29"/>
            <p:cNvSpPr txBox="1">
              <a:spLocks noChangeArrowheads="1"/>
            </p:cNvSpPr>
            <p:nvPr/>
          </p:nvSpPr>
          <p:spPr bwMode="auto">
            <a:xfrm>
              <a:off x="2837875" y="1074627"/>
              <a:ext cx="611727" cy="20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miter lim="800000"/>
                  <a:headEnd/>
                  <a:tailEnd type="none" w="sm" len="med"/>
                </a14:hiddenLine>
              </a:ext>
            </a:extLst>
          </p:spPr>
          <p:txBody>
            <a:bodyPr wrap="square" lIns="82124" tIns="41061" rIns="82124" bIns="41061">
              <a:spAutoFit/>
            </a:bodyPr>
            <a:lstStyle>
              <a:lvl1pPr defTabSz="814388" eaLnBrk="0" hangingPunct="0">
                <a:defRPr sz="2400">
                  <a:solidFill>
                    <a:schemeClr val="tx1"/>
                  </a:solidFill>
                  <a:latin typeface="Arial" charset="0"/>
                  <a:ea typeface="ＭＳ Ｐゴシック" charset="0"/>
                  <a:cs typeface="ＭＳ Ｐゴシック" charset="0"/>
                </a:defRPr>
              </a:lvl1pPr>
              <a:lvl2pPr marL="742950" indent="-285750" defTabSz="814388" eaLnBrk="0" hangingPunct="0">
                <a:defRPr sz="2400">
                  <a:solidFill>
                    <a:schemeClr val="tx1"/>
                  </a:solidFill>
                  <a:latin typeface="Arial" charset="0"/>
                  <a:ea typeface="ＭＳ Ｐゴシック" charset="0"/>
                </a:defRPr>
              </a:lvl2pPr>
              <a:lvl3pPr marL="1143000" indent="-228600" defTabSz="814388" eaLnBrk="0" hangingPunct="0">
                <a:defRPr sz="2400">
                  <a:solidFill>
                    <a:schemeClr val="tx1"/>
                  </a:solidFill>
                  <a:latin typeface="Arial" charset="0"/>
                  <a:ea typeface="ＭＳ Ｐゴシック" charset="0"/>
                </a:defRPr>
              </a:lvl3pPr>
              <a:lvl4pPr marL="1600200" indent="-228600" defTabSz="814388" eaLnBrk="0" hangingPunct="0">
                <a:defRPr sz="2400">
                  <a:solidFill>
                    <a:schemeClr val="tx1"/>
                  </a:solidFill>
                  <a:latin typeface="Arial" charset="0"/>
                  <a:ea typeface="ＭＳ Ｐゴシック" charset="0"/>
                </a:defRPr>
              </a:lvl4pPr>
              <a:lvl5pPr marL="2057400" indent="-228600" defTabSz="814388" eaLnBrk="0" hangingPunct="0">
                <a:defRPr sz="2400">
                  <a:solidFill>
                    <a:schemeClr val="tx1"/>
                  </a:solidFill>
                  <a:latin typeface="Arial" charset="0"/>
                  <a:ea typeface="ＭＳ Ｐゴシック" charset="0"/>
                </a:defRPr>
              </a:lvl5pPr>
              <a:lvl6pPr marL="2514600" indent="-228600" defTabSz="8143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43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43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800" dirty="0">
                  <a:solidFill>
                    <a:srgbClr val="FFFFFF"/>
                  </a:solidFill>
                </a:rPr>
                <a:t>PEER</a:t>
              </a:r>
            </a:p>
          </p:txBody>
        </p:sp>
        <p:pic>
          <p:nvPicPr>
            <p:cNvPr id="46" name="Picture 20"/>
            <p:cNvPicPr>
              <a:picLocks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191934" y="1074628"/>
              <a:ext cx="641134" cy="665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7" name="AutoShape 148"/>
            <p:cNvCxnSpPr>
              <a:cxnSpLocks noChangeShapeType="1"/>
              <a:stCxn id="37" idx="3"/>
            </p:cNvCxnSpPr>
            <p:nvPr/>
          </p:nvCxnSpPr>
          <p:spPr bwMode="auto">
            <a:xfrm flipV="1">
              <a:off x="1973971" y="1425727"/>
              <a:ext cx="966138" cy="174225"/>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pic>
          <p:nvPicPr>
            <p:cNvPr id="48" name="Picture 4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29284" y="2091426"/>
              <a:ext cx="120534" cy="132487"/>
            </a:xfrm>
            <a:prstGeom prst="rect">
              <a:avLst/>
            </a:prstGeom>
          </p:spPr>
        </p:pic>
        <p:sp>
          <p:nvSpPr>
            <p:cNvPr id="49" name="Text Box 82"/>
            <p:cNvSpPr txBox="1">
              <a:spLocks noChangeArrowheads="1"/>
            </p:cNvSpPr>
            <p:nvPr/>
          </p:nvSpPr>
          <p:spPr bwMode="auto">
            <a:xfrm>
              <a:off x="3002596" y="1343821"/>
              <a:ext cx="133107" cy="291066"/>
            </a:xfrm>
            <a:prstGeom prst="rect">
              <a:avLst/>
            </a:prstGeom>
            <a:solidFill>
              <a:srgbClr val="A0C02A"/>
            </a:solidFill>
            <a:ln w="6350">
              <a:solidFill>
                <a:srgbClr val="7E7E86"/>
              </a:solidFill>
              <a:miter lim="800000"/>
              <a:headEnd type="none" w="sm" len="sm"/>
              <a:tailEnd/>
            </a:ln>
          </p:spPr>
          <p:txBody>
            <a:bodyPr lIns="91436" tIns="45718" rIns="91436" bIns="45718">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fr-CA" sz="1200" b="1">
                <a:solidFill>
                  <a:srgbClr val="0096D6"/>
                </a:solidFill>
              </a:endParaRPr>
            </a:p>
          </p:txBody>
        </p:sp>
      </p:grpSp>
      <p:grpSp>
        <p:nvGrpSpPr>
          <p:cNvPr id="8" name="Group 7"/>
          <p:cNvGrpSpPr/>
          <p:nvPr/>
        </p:nvGrpSpPr>
        <p:grpSpPr>
          <a:xfrm>
            <a:off x="461711" y="4686427"/>
            <a:ext cx="3406316" cy="1646216"/>
            <a:chOff x="-332864" y="3056927"/>
            <a:chExt cx="3272973" cy="1645743"/>
          </a:xfrm>
        </p:grpSpPr>
        <p:pic>
          <p:nvPicPr>
            <p:cNvPr id="59" name="Picture 16"/>
            <p:cNvPicPr>
              <a:picLocks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66015" y="3213219"/>
              <a:ext cx="1458437" cy="1270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 Box 5"/>
            <p:cNvSpPr txBox="1">
              <a:spLocks noChangeArrowheads="1"/>
            </p:cNvSpPr>
            <p:nvPr/>
          </p:nvSpPr>
          <p:spPr bwMode="auto">
            <a:xfrm>
              <a:off x="561256" y="3075114"/>
              <a:ext cx="82795" cy="36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lg" len="lg"/>
                  <a:tailEnd type="none" w="lg"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GB" sz="1800">
                <a:solidFill>
                  <a:srgbClr val="0096D6"/>
                </a:solidFill>
              </a:endParaRPr>
            </a:p>
          </p:txBody>
        </p:sp>
        <p:sp>
          <p:nvSpPr>
            <p:cNvPr id="61" name="AutoShape 6"/>
            <p:cNvSpPr>
              <a:spLocks noChangeArrowheads="1"/>
            </p:cNvSpPr>
            <p:nvPr/>
          </p:nvSpPr>
          <p:spPr bwMode="auto">
            <a:xfrm>
              <a:off x="235308" y="3182826"/>
              <a:ext cx="685205" cy="443644"/>
            </a:xfrm>
            <a:prstGeom prst="roundRect">
              <a:avLst>
                <a:gd name="adj" fmla="val 16667"/>
              </a:avLst>
            </a:prstGeom>
            <a:solidFill>
              <a:srgbClr val="D1F2FF"/>
            </a:solidFill>
            <a:ln w="9525">
              <a:solidFill>
                <a:srgbClr val="C2D1E8"/>
              </a:solidFill>
              <a:round/>
              <a:headEnd/>
              <a:tailEnd/>
            </a:ln>
          </p:spPr>
          <p:txBody>
            <a:bodyPr lIns="82124" tIns="41061" rIns="82124" bIns="41061" anchor="ctr">
              <a:prstTxWarp prst="textNoShape">
                <a:avLst/>
              </a:prstTxWarp>
            </a:bodyPr>
            <a:lstStyle/>
            <a:p>
              <a:endParaRPr lang="en-GB" sz="1200">
                <a:solidFill>
                  <a:srgbClr val="0096D6"/>
                </a:solidFill>
                <a:latin typeface="Arial Narrow" charset="0"/>
                <a:ea typeface="ＭＳ Ｐゴシック" charset="-128"/>
                <a:cs typeface="Arial" charset="0"/>
              </a:endParaRPr>
            </a:p>
          </p:txBody>
        </p:sp>
        <p:sp>
          <p:nvSpPr>
            <p:cNvPr id="62" name="Text Box 42"/>
            <p:cNvSpPr txBox="1">
              <a:spLocks noChangeArrowheads="1"/>
            </p:cNvSpPr>
            <p:nvPr/>
          </p:nvSpPr>
          <p:spPr bwMode="auto">
            <a:xfrm>
              <a:off x="-332864" y="3195788"/>
              <a:ext cx="903744" cy="329050"/>
            </a:xfrm>
            <a:prstGeom prst="rect">
              <a:avLst/>
            </a:prstGeom>
            <a:noFill/>
            <a:ln w="9525">
              <a:noFill/>
              <a:miter lim="800000"/>
              <a:headEnd/>
              <a:tailEnd/>
            </a:ln>
            <a:effectLst/>
          </p:spPr>
          <p:txBody>
            <a:bodyPr wrap="square" lIns="82124" tIns="41061" rIns="82124" bIns="41061">
              <a:prstTxWarp prst="textNoShape">
                <a:avLst/>
              </a:prstTxWarp>
              <a:spAutoFit/>
            </a:bodyPr>
            <a:lstStyle/>
            <a:p>
              <a:pPr defTabSz="814388"/>
              <a:r>
                <a:rPr lang="en-US" sz="800" dirty="0" smtClean="0">
                  <a:solidFill>
                    <a:srgbClr val="FFFFFF"/>
                  </a:solidFill>
                  <a:latin typeface="Arial"/>
                </a:rPr>
                <a:t>FAKE</a:t>
              </a:r>
              <a:br>
                <a:rPr lang="en-US" sz="800" dirty="0" smtClean="0">
                  <a:solidFill>
                    <a:srgbClr val="FFFFFF"/>
                  </a:solidFill>
                  <a:latin typeface="Arial"/>
                </a:rPr>
              </a:br>
              <a:r>
                <a:rPr lang="en-US" sz="800" dirty="0" smtClean="0">
                  <a:solidFill>
                    <a:srgbClr val="FFFFFF"/>
                  </a:solidFill>
                  <a:latin typeface="Arial"/>
                </a:rPr>
                <a:t>ROUTER</a:t>
              </a:r>
              <a:endParaRPr lang="en-US" sz="800" dirty="0">
                <a:solidFill>
                  <a:srgbClr val="FFFFFF"/>
                </a:solidFill>
                <a:latin typeface="Arial"/>
              </a:endParaRPr>
            </a:p>
          </p:txBody>
        </p:sp>
        <p:sp>
          <p:nvSpPr>
            <p:cNvPr id="66" name="AutoShape 6"/>
            <p:cNvSpPr>
              <a:spLocks noChangeArrowheads="1"/>
            </p:cNvSpPr>
            <p:nvPr/>
          </p:nvSpPr>
          <p:spPr bwMode="auto">
            <a:xfrm>
              <a:off x="235308" y="4053050"/>
              <a:ext cx="685205" cy="443644"/>
            </a:xfrm>
            <a:prstGeom prst="roundRect">
              <a:avLst>
                <a:gd name="adj" fmla="val 16667"/>
              </a:avLst>
            </a:prstGeom>
            <a:solidFill>
              <a:srgbClr val="D1F2FF"/>
            </a:solidFill>
            <a:ln w="9525">
              <a:solidFill>
                <a:srgbClr val="C2D1E8"/>
              </a:solidFill>
              <a:round/>
              <a:headEnd/>
              <a:tailEnd/>
            </a:ln>
          </p:spPr>
          <p:txBody>
            <a:bodyPr lIns="82124" tIns="41061" rIns="82124" bIns="41061" anchor="ctr">
              <a:prstTxWarp prst="textNoShape">
                <a:avLst/>
              </a:prstTxWarp>
            </a:bodyPr>
            <a:lstStyle/>
            <a:p>
              <a:endParaRPr lang="en-GB" sz="1200">
                <a:solidFill>
                  <a:srgbClr val="0096D6"/>
                </a:solidFill>
                <a:latin typeface="Arial Narrow" charset="0"/>
                <a:ea typeface="ＭＳ Ｐゴシック" charset="-128"/>
                <a:cs typeface="Arial" charset="0"/>
              </a:endParaRPr>
            </a:p>
          </p:txBody>
        </p:sp>
        <p:sp>
          <p:nvSpPr>
            <p:cNvPr id="67" name="Text Box 42"/>
            <p:cNvSpPr txBox="1">
              <a:spLocks noChangeArrowheads="1"/>
            </p:cNvSpPr>
            <p:nvPr/>
          </p:nvSpPr>
          <p:spPr bwMode="auto">
            <a:xfrm>
              <a:off x="-29808" y="4496694"/>
              <a:ext cx="1143038" cy="205976"/>
            </a:xfrm>
            <a:prstGeom prst="rect">
              <a:avLst/>
            </a:prstGeom>
            <a:noFill/>
            <a:ln w="9525">
              <a:noFill/>
              <a:miter lim="800000"/>
              <a:headEnd/>
              <a:tailEnd/>
            </a:ln>
            <a:effectLst/>
          </p:spPr>
          <p:txBody>
            <a:bodyPr wrap="square" lIns="82124" tIns="41061" rIns="82124" bIns="41061">
              <a:prstTxWarp prst="textNoShape">
                <a:avLst/>
              </a:prstTxWarp>
              <a:spAutoFit/>
            </a:bodyPr>
            <a:lstStyle/>
            <a:p>
              <a:pPr defTabSz="814388"/>
              <a:r>
                <a:rPr lang="en-US" sz="800" dirty="0" smtClean="0">
                  <a:solidFill>
                    <a:srgbClr val="FFFFFF"/>
                  </a:solidFill>
                  <a:latin typeface="Arial"/>
                </a:rPr>
                <a:t>PC (IPv6)</a:t>
              </a:r>
              <a:endParaRPr lang="en-US" sz="800" dirty="0">
                <a:solidFill>
                  <a:srgbClr val="FFFFFF"/>
                </a:solidFill>
                <a:latin typeface="Arial"/>
              </a:endParaRPr>
            </a:p>
          </p:txBody>
        </p:sp>
        <p:cxnSp>
          <p:nvCxnSpPr>
            <p:cNvPr id="70" name="Straight Connector 69"/>
            <p:cNvCxnSpPr>
              <a:stCxn id="61" idx="3"/>
            </p:cNvCxnSpPr>
            <p:nvPr/>
          </p:nvCxnSpPr>
          <p:spPr>
            <a:xfrm>
              <a:off x="920512" y="3404648"/>
              <a:ext cx="886958" cy="3881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66" idx="3"/>
            </p:cNvCxnSpPr>
            <p:nvPr/>
          </p:nvCxnSpPr>
          <p:spPr>
            <a:xfrm flipV="1">
              <a:off x="920513" y="3980531"/>
              <a:ext cx="852697" cy="29434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4" name="Freeform 73"/>
            <p:cNvSpPr/>
            <p:nvPr/>
          </p:nvSpPr>
          <p:spPr>
            <a:xfrm rot="241013">
              <a:off x="956892" y="3497460"/>
              <a:ext cx="706215" cy="468726"/>
            </a:xfrm>
            <a:custGeom>
              <a:avLst/>
              <a:gdLst>
                <a:gd name="connsiteX0" fmla="*/ 0 w 1380657"/>
                <a:gd name="connsiteY0" fmla="*/ 0 h 745066"/>
                <a:gd name="connsiteX1" fmla="*/ 1303866 w 1380657"/>
                <a:gd name="connsiteY1" fmla="*/ 482600 h 745066"/>
                <a:gd name="connsiteX2" fmla="*/ 1236133 w 1380657"/>
                <a:gd name="connsiteY2" fmla="*/ 745066 h 745066"/>
              </a:gdLst>
              <a:ahLst/>
              <a:cxnLst>
                <a:cxn ang="0">
                  <a:pos x="connsiteX0" y="connsiteY0"/>
                </a:cxn>
                <a:cxn ang="0">
                  <a:pos x="connsiteX1" y="connsiteY1"/>
                </a:cxn>
                <a:cxn ang="0">
                  <a:pos x="connsiteX2" y="connsiteY2"/>
                </a:cxn>
              </a:cxnLst>
              <a:rect l="l" t="t" r="r" b="b"/>
              <a:pathLst>
                <a:path w="1380657" h="745066">
                  <a:moveTo>
                    <a:pt x="0" y="0"/>
                  </a:moveTo>
                  <a:cubicBezTo>
                    <a:pt x="548922" y="179211"/>
                    <a:pt x="1097844" y="358422"/>
                    <a:pt x="1303866" y="482600"/>
                  </a:cubicBezTo>
                  <a:cubicBezTo>
                    <a:pt x="1509888" y="606778"/>
                    <a:pt x="1236133" y="745066"/>
                    <a:pt x="1236133" y="745066"/>
                  </a:cubicBezTo>
                </a:path>
              </a:pathLst>
            </a:cu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96D6"/>
                </a:solidFill>
                <a:latin typeface="Arial"/>
              </a:endParaRPr>
            </a:p>
          </p:txBody>
        </p:sp>
        <p:sp>
          <p:nvSpPr>
            <p:cNvPr id="75" name="AutoShape 21"/>
            <p:cNvSpPr>
              <a:spLocks noChangeArrowheads="1"/>
            </p:cNvSpPr>
            <p:nvPr/>
          </p:nvSpPr>
          <p:spPr bwMode="auto">
            <a:xfrm>
              <a:off x="1367695" y="3797367"/>
              <a:ext cx="160356" cy="187695"/>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200" dirty="0">
                <a:solidFill>
                  <a:srgbClr val="0096D6"/>
                </a:solidFill>
                <a:latin typeface="Arial"/>
              </a:endParaRPr>
            </a:p>
          </p:txBody>
        </p:sp>
        <p:sp>
          <p:nvSpPr>
            <p:cNvPr id="76" name="TextBox 75"/>
            <p:cNvSpPr txBox="1"/>
            <p:nvPr/>
          </p:nvSpPr>
          <p:spPr>
            <a:xfrm>
              <a:off x="644856" y="3566199"/>
              <a:ext cx="998456" cy="215444"/>
            </a:xfrm>
            <a:prstGeom prst="rect">
              <a:avLst/>
            </a:prstGeom>
            <a:noFill/>
          </p:spPr>
          <p:txBody>
            <a:bodyPr wrap="square" rtlCol="0">
              <a:spAutoFit/>
            </a:bodyPr>
            <a:lstStyle/>
            <a:p>
              <a:r>
                <a:rPr lang="en-US" sz="800" b="1" dirty="0" smtClean="0">
                  <a:solidFill>
                    <a:srgbClr val="FF0000"/>
                  </a:solidFill>
                  <a:latin typeface="Arial"/>
                </a:rPr>
                <a:t>I am Router</a:t>
              </a:r>
              <a:endParaRPr lang="en-US" sz="800" b="1" dirty="0">
                <a:solidFill>
                  <a:srgbClr val="FF0000"/>
                </a:solidFill>
                <a:latin typeface="Arial"/>
              </a:endParaRPr>
            </a:p>
          </p:txBody>
        </p:sp>
        <p:sp>
          <p:nvSpPr>
            <p:cNvPr id="77" name="TextBox 76"/>
            <p:cNvSpPr txBox="1"/>
            <p:nvPr/>
          </p:nvSpPr>
          <p:spPr>
            <a:xfrm>
              <a:off x="1965411" y="3056927"/>
              <a:ext cx="596386" cy="215382"/>
            </a:xfrm>
            <a:prstGeom prst="rect">
              <a:avLst/>
            </a:prstGeom>
            <a:noFill/>
          </p:spPr>
          <p:txBody>
            <a:bodyPr wrap="none" rtlCol="0">
              <a:spAutoFit/>
            </a:bodyPr>
            <a:lstStyle/>
            <a:p>
              <a:r>
                <a:rPr lang="en-US" sz="800" b="1" dirty="0" smtClean="0">
                  <a:solidFill>
                    <a:srgbClr val="FFFFFF"/>
                  </a:solidFill>
                  <a:latin typeface="Arial"/>
                </a:rPr>
                <a:t>ROUTER</a:t>
              </a:r>
              <a:endParaRPr lang="en-US" sz="800" b="1" dirty="0">
                <a:solidFill>
                  <a:srgbClr val="FFFFFF"/>
                </a:solidFill>
                <a:latin typeface="Arial"/>
              </a:endParaRPr>
            </a:p>
          </p:txBody>
        </p:sp>
        <p:pic>
          <p:nvPicPr>
            <p:cNvPr id="79" name="Picture 55"/>
            <p:cNvPicPr>
              <a:picLocks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82069" y="4127701"/>
              <a:ext cx="294429" cy="21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6"/>
            <p:cNvPicPr>
              <a:picLocks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561126" y="3314714"/>
              <a:ext cx="378983" cy="302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 name="Group 32"/>
            <p:cNvGrpSpPr>
              <a:grpSpLocks/>
            </p:cNvGrpSpPr>
            <p:nvPr/>
          </p:nvGrpSpPr>
          <p:grpSpPr bwMode="auto">
            <a:xfrm>
              <a:off x="354198" y="3212608"/>
              <a:ext cx="261223" cy="407644"/>
              <a:chOff x="6580188" y="1193800"/>
              <a:chExt cx="909637" cy="1364242"/>
            </a:xfrm>
          </p:grpSpPr>
          <p:pic>
            <p:nvPicPr>
              <p:cNvPr id="85" name="Picture 24"/>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580188" y="1193800"/>
                <a:ext cx="9096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Text Box 25"/>
              <p:cNvSpPr txBox="1">
                <a:spLocks noChangeArrowheads="1"/>
              </p:cNvSpPr>
              <p:nvPr/>
            </p:nvSpPr>
            <p:spPr bwMode="auto">
              <a:xfrm>
                <a:off x="6767512" y="1322388"/>
                <a:ext cx="476251" cy="1235654"/>
              </a:xfrm>
              <a:prstGeom prst="rect">
                <a:avLst/>
              </a:prstGeom>
              <a:solidFill>
                <a:srgbClr val="D03434"/>
              </a:solidFill>
              <a:ln w="6350">
                <a:solidFill>
                  <a:srgbClr val="7E7E86"/>
                </a:solidFill>
                <a:miter lim="800000"/>
                <a:headEnd type="none" w="sm" len="sm"/>
                <a:tailEnd/>
              </a:ln>
            </p:spPr>
            <p:txBody>
              <a:bodyPr lIns="91436" tIns="45718" rIns="91436" bIns="45718">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fr-CA" sz="1800" b="1">
                  <a:solidFill>
                    <a:srgbClr val="0096D6"/>
                  </a:solidFill>
                </a:endParaRPr>
              </a:p>
            </p:txBody>
          </p:sp>
        </p:grpSp>
        <p:pic>
          <p:nvPicPr>
            <p:cNvPr id="87" name="Picture 86"/>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24225" y="3228453"/>
              <a:ext cx="120534" cy="132487"/>
            </a:xfrm>
            <a:prstGeom prst="rect">
              <a:avLst/>
            </a:prstGeom>
          </p:spPr>
        </p:pic>
        <p:grpSp>
          <p:nvGrpSpPr>
            <p:cNvPr id="88" name="Group 150"/>
            <p:cNvGrpSpPr>
              <a:grpSpLocks/>
            </p:cNvGrpSpPr>
            <p:nvPr/>
          </p:nvGrpSpPr>
          <p:grpSpPr bwMode="auto">
            <a:xfrm>
              <a:off x="1754508" y="3726786"/>
              <a:ext cx="413106" cy="303256"/>
              <a:chOff x="4635" y="1676"/>
              <a:chExt cx="378" cy="373"/>
            </a:xfrm>
          </p:grpSpPr>
          <p:sp>
            <p:nvSpPr>
              <p:cNvPr id="89" name="Oval 145"/>
              <p:cNvSpPr>
                <a:spLocks noChangeArrowheads="1"/>
              </p:cNvSpPr>
              <p:nvPr/>
            </p:nvSpPr>
            <p:spPr bwMode="auto">
              <a:xfrm>
                <a:off x="4770" y="1830"/>
                <a:ext cx="96" cy="9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96D6"/>
                  </a:solidFill>
                  <a:latin typeface="Arial"/>
                </a:endParaRPr>
              </a:p>
            </p:txBody>
          </p:sp>
          <p:pic>
            <p:nvPicPr>
              <p:cNvPr id="90" name="Picture 86"/>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635" y="1676"/>
                <a:ext cx="378"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1" name="AutoShape 148"/>
            <p:cNvCxnSpPr>
              <a:cxnSpLocks noChangeShapeType="1"/>
              <a:stCxn id="90" idx="3"/>
              <a:endCxn id="80" idx="1"/>
            </p:cNvCxnSpPr>
            <p:nvPr/>
          </p:nvCxnSpPr>
          <p:spPr bwMode="auto">
            <a:xfrm flipV="1">
              <a:off x="2167614" y="3466131"/>
              <a:ext cx="393512" cy="412283"/>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92" name="Text Box 25"/>
            <p:cNvSpPr txBox="1">
              <a:spLocks noChangeArrowheads="1"/>
            </p:cNvSpPr>
            <p:nvPr/>
          </p:nvSpPr>
          <p:spPr bwMode="auto">
            <a:xfrm>
              <a:off x="1958858" y="4066079"/>
              <a:ext cx="553664" cy="19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
                  <a:solidFill>
                    <a:srgbClr val="000000"/>
                  </a:solidFill>
                  <a:miter lim="800000"/>
                  <a:headEnd/>
                  <a:tailEnd type="none" w="sm" len="med"/>
                </a14:hiddenLine>
              </a:ext>
            </a:extLst>
          </p:spPr>
          <p:txBody>
            <a:bodyPr wrap="none" lIns="82124" tIns="41061" rIns="82124" bIns="41061">
              <a:spAutoFit/>
            </a:bodyPr>
            <a:lstStyle>
              <a:lvl1pPr defTabSz="814388" eaLnBrk="0" hangingPunct="0">
                <a:defRPr sz="2400">
                  <a:solidFill>
                    <a:schemeClr val="tx1"/>
                  </a:solidFill>
                  <a:latin typeface="Arial" charset="0"/>
                  <a:ea typeface="ＭＳ Ｐゴシック" charset="0"/>
                  <a:cs typeface="ＭＳ Ｐゴシック" charset="0"/>
                </a:defRPr>
              </a:lvl1pPr>
              <a:lvl2pPr marL="742950" indent="-285750" defTabSz="814388" eaLnBrk="0" hangingPunct="0">
                <a:defRPr sz="2400">
                  <a:solidFill>
                    <a:schemeClr val="tx1"/>
                  </a:solidFill>
                  <a:latin typeface="Arial" charset="0"/>
                  <a:ea typeface="ＭＳ Ｐゴシック" charset="0"/>
                </a:defRPr>
              </a:lvl2pPr>
              <a:lvl3pPr marL="1143000" indent="-228600" defTabSz="814388" eaLnBrk="0" hangingPunct="0">
                <a:defRPr sz="2400">
                  <a:solidFill>
                    <a:schemeClr val="tx1"/>
                  </a:solidFill>
                  <a:latin typeface="Arial" charset="0"/>
                  <a:ea typeface="ＭＳ Ｐゴシック" charset="0"/>
                </a:defRPr>
              </a:lvl3pPr>
              <a:lvl4pPr marL="1600200" indent="-228600" defTabSz="814388" eaLnBrk="0" hangingPunct="0">
                <a:defRPr sz="2400">
                  <a:solidFill>
                    <a:schemeClr val="tx1"/>
                  </a:solidFill>
                  <a:latin typeface="Arial" charset="0"/>
                  <a:ea typeface="ＭＳ Ｐゴシック" charset="0"/>
                </a:defRPr>
              </a:lvl4pPr>
              <a:lvl5pPr marL="2057400" indent="-228600" defTabSz="814388" eaLnBrk="0" hangingPunct="0">
                <a:defRPr sz="2400">
                  <a:solidFill>
                    <a:schemeClr val="tx1"/>
                  </a:solidFill>
                  <a:latin typeface="Arial" charset="0"/>
                  <a:ea typeface="ＭＳ Ｐゴシック" charset="0"/>
                </a:defRPr>
              </a:lvl5pPr>
              <a:lvl6pPr marL="2514600" indent="-228600" defTabSz="8143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43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43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800" dirty="0">
                  <a:solidFill>
                    <a:srgbClr val="FFFFFF"/>
                  </a:solidFill>
                </a:rPr>
                <a:t>SWITCH</a:t>
              </a:r>
            </a:p>
          </p:txBody>
        </p:sp>
      </p:grpSp>
    </p:spTree>
    <p:extLst>
      <p:ext uri="{BB962C8B-B14F-4D97-AF65-F5344CB8AC3E}">
        <p14:creationId xmlns:p14="http://schemas.microsoft.com/office/powerpoint/2010/main" val="52776473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wipe(up)">
                                      <p:cBhvr>
                                        <p:cTn id="7" dur="500"/>
                                        <p:tgtEl>
                                          <p:spTgt spid="199"/>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00"/>
                                        </p:tgtEl>
                                        <p:attrNameLst>
                                          <p:attrName>style.visibility</p:attrName>
                                        </p:attrNameLst>
                                      </p:cBhvr>
                                      <p:to>
                                        <p:strVal val="visible"/>
                                      </p:to>
                                    </p:set>
                                    <p:animEffect transition="in" filter="wipe(up)">
                                      <p:cBhvr>
                                        <p:cTn id="15" dur="500"/>
                                        <p:tgtEl>
                                          <p:spTgt spid="200"/>
                                        </p:tgtEl>
                                      </p:cBhvr>
                                    </p:animEffect>
                                  </p:childTnLst>
                                </p:cTn>
                              </p:par>
                              <p:par>
                                <p:cTn id="16" presetID="9"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98"/>
                                        </p:tgtEl>
                                        <p:attrNameLst>
                                          <p:attrName>style.visibility</p:attrName>
                                        </p:attrNameLst>
                                      </p:cBhvr>
                                      <p:to>
                                        <p:strVal val="visible"/>
                                      </p:to>
                                    </p:set>
                                    <p:animEffect transition="in" filter="wipe(up)">
                                      <p:cBhvr>
                                        <p:cTn id="23" dur="500"/>
                                        <p:tgtEl>
                                          <p:spTgt spid="198"/>
                                        </p:tgtEl>
                                      </p:cBhvr>
                                    </p:animEffect>
                                  </p:childTnLst>
                                </p:cTn>
                              </p:par>
                              <p:par>
                                <p:cTn id="24" presetID="9"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43"/>
                                        </p:tgtEl>
                                        <p:attrNameLst>
                                          <p:attrName>style.visibility</p:attrName>
                                        </p:attrNameLst>
                                      </p:cBhvr>
                                      <p:to>
                                        <p:strVal val="visible"/>
                                      </p:to>
                                    </p:set>
                                    <p:animEffect transition="in" filter="dissolve">
                                      <p:cBhvr>
                                        <p:cTn id="29" dur="500"/>
                                        <p:tgtEl>
                                          <p:spTgt spid="143"/>
                                        </p:tgtEl>
                                      </p:cBhvr>
                                    </p:animEffect>
                                  </p:childTnLst>
                                </p:cTn>
                              </p:par>
                              <p:par>
                                <p:cTn id="30" presetID="9" presetClass="entr" presetSubtype="0" fill="hold" nodeType="withEffect">
                                  <p:stCondLst>
                                    <p:cond delay="0"/>
                                  </p:stCondLst>
                                  <p:childTnLst>
                                    <p:set>
                                      <p:cBhvr>
                                        <p:cTn id="31" dur="1" fill="hold">
                                          <p:stCondLst>
                                            <p:cond delay="0"/>
                                          </p:stCondLst>
                                        </p:cTn>
                                        <p:tgtEl>
                                          <p:spTgt spid="142"/>
                                        </p:tgtEl>
                                        <p:attrNameLst>
                                          <p:attrName>style.visibility</p:attrName>
                                        </p:attrNameLst>
                                      </p:cBhvr>
                                      <p:to>
                                        <p:strVal val="visible"/>
                                      </p:to>
                                    </p:set>
                                    <p:animEffect transition="in" filter="dissolve">
                                      <p:cBhvr>
                                        <p:cTn id="32"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Cisco 300 Switches</a:t>
            </a:r>
            <a:endParaRPr lang="en-US" dirty="0"/>
          </a:p>
        </p:txBody>
      </p:sp>
      <p:grpSp>
        <p:nvGrpSpPr>
          <p:cNvPr id="3" name="Group 35"/>
          <p:cNvGrpSpPr/>
          <p:nvPr/>
        </p:nvGrpSpPr>
        <p:grpSpPr>
          <a:xfrm>
            <a:off x="246505" y="1320800"/>
            <a:ext cx="4155193" cy="3022600"/>
            <a:chOff x="246503" y="1320800"/>
            <a:chExt cx="4155193" cy="3022600"/>
          </a:xfrm>
          <a:solidFill>
            <a:schemeClr val="accent1"/>
          </a:solidFill>
        </p:grpSpPr>
        <p:sp>
          <p:nvSpPr>
            <p:cNvPr id="37" name="Rounded Rectangle 36"/>
            <p:cNvSpPr/>
            <p:nvPr/>
          </p:nvSpPr>
          <p:spPr>
            <a:xfrm>
              <a:off x="246503" y="1320800"/>
              <a:ext cx="4155193" cy="3022600"/>
            </a:xfrm>
            <a:prstGeom prst="roundRect">
              <a:avLst>
                <a:gd name="adj" fmla="val 5585"/>
              </a:avLst>
            </a:prstGeom>
            <a:grp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8" name="Rectangle 37"/>
            <p:cNvSpPr/>
            <p:nvPr/>
          </p:nvSpPr>
          <p:spPr>
            <a:xfrm>
              <a:off x="352517" y="2171700"/>
              <a:ext cx="3896096" cy="1435265"/>
            </a:xfrm>
            <a:prstGeom prst="rect">
              <a:avLst/>
            </a:prstGeom>
            <a:grpFill/>
          </p:spPr>
          <p:txBody>
            <a:bodyPr wrap="square">
              <a:spAutoFit/>
            </a:bodyPr>
            <a:lstStyle/>
            <a:p>
              <a:pPr>
                <a:spcBef>
                  <a:spcPts val="600"/>
                </a:spcBef>
              </a:pPr>
              <a:r>
                <a:rPr lang="en-US" sz="1600" dirty="0" smtClean="0">
                  <a:solidFill>
                    <a:srgbClr val="FFFFFF"/>
                  </a:solidFill>
                </a:rPr>
                <a:t>Designed for deployment/management of SMB environments</a:t>
              </a:r>
            </a:p>
            <a:p>
              <a:pPr>
                <a:spcBef>
                  <a:spcPts val="600"/>
                </a:spcBef>
              </a:pPr>
              <a:r>
                <a:rPr lang="en-US" sz="1600" dirty="0" smtClean="0">
                  <a:solidFill>
                    <a:srgbClr val="FFFFFF"/>
                  </a:solidFill>
                </a:rPr>
                <a:t>Portfolio feature set consistency</a:t>
              </a:r>
            </a:p>
            <a:p>
              <a:pPr>
                <a:spcBef>
                  <a:spcPts val="600"/>
                </a:spcBef>
              </a:pPr>
              <a:r>
                <a:rPr lang="en-US" sz="1600" dirty="0" smtClean="0">
                  <a:solidFill>
                    <a:srgbClr val="FFFFFF"/>
                  </a:solidFill>
                </a:rPr>
                <a:t>Optimally integrates with other </a:t>
              </a:r>
            </a:p>
            <a:p>
              <a:pPr>
                <a:spcBef>
                  <a:spcPts val="600"/>
                </a:spcBef>
              </a:pPr>
              <a:r>
                <a:rPr lang="en-US" sz="1600" dirty="0" smtClean="0">
                  <a:solidFill>
                    <a:srgbClr val="FFFFFF"/>
                  </a:solidFill>
                </a:rPr>
                <a:t>   Cisco SMB products </a:t>
              </a:r>
            </a:p>
          </p:txBody>
        </p:sp>
        <p:sp>
          <p:nvSpPr>
            <p:cNvPr id="39" name="Rectangle 38"/>
            <p:cNvSpPr/>
            <p:nvPr/>
          </p:nvSpPr>
          <p:spPr>
            <a:xfrm>
              <a:off x="341289" y="1504434"/>
              <a:ext cx="2147126" cy="400110"/>
            </a:xfrm>
            <a:prstGeom prst="rect">
              <a:avLst/>
            </a:prstGeom>
            <a:grpFill/>
          </p:spPr>
          <p:txBody>
            <a:bodyPr wrap="none">
              <a:spAutoFit/>
            </a:bodyPr>
            <a:lstStyle/>
            <a:p>
              <a:r>
                <a:rPr lang="en-US" sz="2000" b="1" dirty="0" smtClean="0">
                  <a:solidFill>
                    <a:srgbClr val="FFFFFF"/>
                  </a:solidFill>
                </a:rPr>
                <a:t>KEY FEATURES</a:t>
              </a:r>
              <a:endParaRPr lang="en-US" sz="2000" b="1" dirty="0">
                <a:solidFill>
                  <a:srgbClr val="FFFFFF"/>
                </a:solidFill>
              </a:endParaRPr>
            </a:p>
          </p:txBody>
        </p:sp>
        <p:cxnSp>
          <p:nvCxnSpPr>
            <p:cNvPr id="40" name="Straight Connector 39"/>
            <p:cNvCxnSpPr/>
            <p:nvPr/>
          </p:nvCxnSpPr>
          <p:spPr>
            <a:xfrm>
              <a:off x="400154" y="2006600"/>
              <a:ext cx="3753828" cy="0"/>
            </a:xfrm>
            <a:prstGeom prst="line">
              <a:avLst/>
            </a:prstGeom>
            <a:grpFill/>
            <a:ln>
              <a:gradFill>
                <a:gsLst>
                  <a:gs pos="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5" name="Group 40"/>
          <p:cNvGrpSpPr/>
          <p:nvPr/>
        </p:nvGrpSpPr>
        <p:grpSpPr>
          <a:xfrm>
            <a:off x="4487444" y="1320800"/>
            <a:ext cx="4401696" cy="3022600"/>
            <a:chOff x="4487444" y="1320800"/>
            <a:chExt cx="4401696" cy="3022600"/>
          </a:xfrm>
          <a:solidFill>
            <a:srgbClr val="0183B7"/>
          </a:solidFill>
        </p:grpSpPr>
        <p:sp>
          <p:nvSpPr>
            <p:cNvPr id="43" name="Rounded Rectangle 42"/>
            <p:cNvSpPr/>
            <p:nvPr/>
          </p:nvSpPr>
          <p:spPr>
            <a:xfrm flipH="1">
              <a:off x="4487444" y="1320800"/>
              <a:ext cx="4401696" cy="3022600"/>
            </a:xfrm>
            <a:prstGeom prst="roundRect">
              <a:avLst>
                <a:gd name="adj" fmla="val 6101"/>
              </a:avLst>
            </a:prstGeom>
            <a:grp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4" name="Rectangle 43"/>
            <p:cNvSpPr/>
            <p:nvPr/>
          </p:nvSpPr>
          <p:spPr>
            <a:xfrm>
              <a:off x="5213375" y="1504434"/>
              <a:ext cx="3540136" cy="400110"/>
            </a:xfrm>
            <a:prstGeom prst="rect">
              <a:avLst/>
            </a:prstGeom>
            <a:grpFill/>
          </p:spPr>
          <p:txBody>
            <a:bodyPr wrap="none">
              <a:spAutoFit/>
            </a:bodyPr>
            <a:lstStyle/>
            <a:p>
              <a:pPr algn="r"/>
              <a:r>
                <a:rPr lang="en-US" sz="2000" b="1" dirty="0">
                  <a:solidFill>
                    <a:srgbClr val="FFFFFF"/>
                  </a:solidFill>
                </a:rPr>
                <a:t>OPERATIONAL SIMPLICITY</a:t>
              </a:r>
            </a:p>
          </p:txBody>
        </p:sp>
        <p:cxnSp>
          <p:nvCxnSpPr>
            <p:cNvPr id="45" name="Straight Connector 44"/>
            <p:cNvCxnSpPr/>
            <p:nvPr/>
          </p:nvCxnSpPr>
          <p:spPr>
            <a:xfrm flipH="1">
              <a:off x="5040037" y="2006600"/>
              <a:ext cx="3753828" cy="0"/>
            </a:xfrm>
            <a:prstGeom prst="line">
              <a:avLst/>
            </a:prstGeom>
            <a:grpFill/>
            <a:ln>
              <a:gradFill>
                <a:gsLst>
                  <a:gs pos="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5429756" y="2171701"/>
              <a:ext cx="3323756" cy="1954381"/>
            </a:xfrm>
            <a:prstGeom prst="rect">
              <a:avLst/>
            </a:prstGeom>
            <a:grpFill/>
          </p:spPr>
          <p:txBody>
            <a:bodyPr wrap="square">
              <a:spAutoFit/>
            </a:bodyPr>
            <a:lstStyle/>
            <a:p>
              <a:pPr algn="r">
                <a:spcBef>
                  <a:spcPts val="600"/>
                </a:spcBef>
              </a:pPr>
              <a:r>
                <a:rPr lang="en-US" sz="1600" dirty="0" smtClean="0">
                  <a:solidFill>
                    <a:srgbClr val="FFFFFF"/>
                  </a:solidFill>
                </a:rPr>
                <a:t>Limited Lifetime Warranty w/NBD</a:t>
              </a:r>
              <a:endParaRPr lang="en-US" sz="1600" dirty="0">
                <a:solidFill>
                  <a:srgbClr val="FFFFFF"/>
                </a:solidFill>
              </a:endParaRPr>
            </a:p>
            <a:p>
              <a:pPr algn="r">
                <a:spcBef>
                  <a:spcPts val="600"/>
                </a:spcBef>
              </a:pPr>
              <a:r>
                <a:rPr lang="en-US" sz="1600" dirty="0" smtClean="0">
                  <a:solidFill>
                    <a:srgbClr val="FFFFFF"/>
                  </a:solidFill>
                </a:rPr>
                <a:t>Auto Smart Ports</a:t>
              </a:r>
            </a:p>
            <a:p>
              <a:pPr algn="r">
                <a:spcBef>
                  <a:spcPts val="600"/>
                </a:spcBef>
              </a:pPr>
              <a:r>
                <a:rPr lang="en-US" sz="1600" dirty="0" smtClean="0">
                  <a:solidFill>
                    <a:srgbClr val="FFFFFF"/>
                  </a:solidFill>
                </a:rPr>
                <a:t>Network-Wide Auto Voice</a:t>
              </a:r>
            </a:p>
            <a:p>
              <a:pPr algn="r">
                <a:spcBef>
                  <a:spcPts val="600"/>
                </a:spcBef>
              </a:pPr>
              <a:r>
                <a:rPr lang="en-US" sz="1600" dirty="0" smtClean="0">
                  <a:solidFill>
                    <a:srgbClr val="FFFFFF"/>
                  </a:solidFill>
                </a:rPr>
                <a:t>Discovery and Cloud </a:t>
              </a:r>
            </a:p>
            <a:p>
              <a:pPr algn="r">
                <a:spcBef>
                  <a:spcPts val="600"/>
                </a:spcBef>
              </a:pPr>
              <a:r>
                <a:rPr lang="en-US" sz="1600" dirty="0" smtClean="0">
                  <a:solidFill>
                    <a:srgbClr val="FFFFFF"/>
                  </a:solidFill>
                </a:rPr>
                <a:t>Management with </a:t>
              </a:r>
              <a:r>
                <a:rPr lang="en-US" sz="1600" dirty="0" err="1" smtClean="0">
                  <a:solidFill>
                    <a:srgbClr val="FFFFFF"/>
                  </a:solidFill>
                </a:rPr>
                <a:t>OnPlus</a:t>
              </a:r>
              <a:r>
                <a:rPr lang="en-US" sz="1600" dirty="0" smtClean="0">
                  <a:solidFill>
                    <a:srgbClr val="FFFFFF"/>
                  </a:solidFill>
                </a:rPr>
                <a:t> </a:t>
              </a:r>
            </a:p>
            <a:p>
              <a:pPr algn="r">
                <a:spcBef>
                  <a:spcPts val="600"/>
                </a:spcBef>
              </a:pPr>
              <a:r>
                <a:rPr lang="en-US" sz="1600" dirty="0" smtClean="0">
                  <a:solidFill>
                    <a:srgbClr val="FFFFFF"/>
                  </a:solidFill>
                </a:rPr>
                <a:t>Web GUI and CLI</a:t>
              </a:r>
              <a:endParaRPr lang="en-US" sz="1600" dirty="0">
                <a:solidFill>
                  <a:srgbClr val="FFFFFF"/>
                </a:solidFill>
              </a:endParaRPr>
            </a:p>
          </p:txBody>
        </p:sp>
      </p:grpSp>
      <p:sp>
        <p:nvSpPr>
          <p:cNvPr id="48" name="Oval 47"/>
          <p:cNvSpPr/>
          <p:nvPr/>
        </p:nvSpPr>
        <p:spPr bwMode="auto">
          <a:xfrm>
            <a:off x="2722688" y="3239610"/>
            <a:ext cx="3457334" cy="1218098"/>
          </a:xfrm>
          <a:prstGeom prst="ellipse">
            <a:avLst/>
          </a:prstGeom>
          <a:solidFill>
            <a:srgbClr val="000000"/>
          </a:solidFill>
          <a:ln w="9525" cap="flat" cmpd="sng" algn="ctr">
            <a:noFill/>
            <a:prstDash val="solid"/>
            <a:round/>
            <a:headEnd type="none" w="med" len="med"/>
            <a:tailEnd type="none" w="med" len="med"/>
          </a:ln>
          <a:effectLst>
            <a:outerShdw blurRad="177800" dist="165100" dir="5400000" algn="t" rotWithShape="0">
              <a:prstClr val="black">
                <a:alpha val="40000"/>
              </a:prstClr>
            </a:outerShdw>
          </a:effectLst>
          <a:scene3d>
            <a:camera prst="orthographicFront">
              <a:rot lat="19799983" lon="0" rev="0"/>
            </a:camera>
            <a:lightRig rig="threePt" dir="t"/>
          </a:scene3d>
          <a:sp3d extrusionH="247650" prstMaterial="dkEdge"/>
        </p:spPr>
        <p:txBody>
          <a:bodyPr vert="horz" wrap="none" lIns="82296" tIns="36576" rIns="82296" bIns="36576" numCol="1" rtlCol="0" anchor="ctr" anchorCtr="0" compatLnSpc="1">
            <a:prstTxWarp prst="textNoShape">
              <a:avLst/>
            </a:prstTxWarp>
          </a:bodyPr>
          <a:lstStyle/>
          <a:p>
            <a:pPr defTabSz="814388"/>
            <a:endParaRPr lang="en-US" b="1">
              <a:ln>
                <a:solidFill>
                  <a:srgbClr val="000000"/>
                </a:solidFill>
              </a:ln>
              <a:solidFill>
                <a:prstClr val="black"/>
              </a:solidFill>
              <a:latin typeface="Arial"/>
            </a:endParaRPr>
          </a:p>
        </p:txBody>
      </p:sp>
      <p:grpSp>
        <p:nvGrpSpPr>
          <p:cNvPr id="6" name="Group 49"/>
          <p:cNvGrpSpPr/>
          <p:nvPr/>
        </p:nvGrpSpPr>
        <p:grpSpPr>
          <a:xfrm>
            <a:off x="0" y="5626100"/>
            <a:ext cx="9144000" cy="952500"/>
            <a:chOff x="0" y="5626100"/>
            <a:chExt cx="9144000" cy="952500"/>
          </a:xfrm>
        </p:grpSpPr>
        <p:sp>
          <p:nvSpPr>
            <p:cNvPr id="53" name="Rectangle 52"/>
            <p:cNvSpPr/>
            <p:nvPr/>
          </p:nvSpPr>
          <p:spPr>
            <a:xfrm>
              <a:off x="0" y="5626100"/>
              <a:ext cx="9144000" cy="952500"/>
            </a:xfrm>
            <a:prstGeom prst="rect">
              <a:avLst/>
            </a:prstGeom>
            <a:gradFill>
              <a:gsLst>
                <a:gs pos="0">
                  <a:schemeClr val="bg1">
                    <a:lumMod val="85000"/>
                  </a:schemeClr>
                </a:gs>
                <a:gs pos="100000">
                  <a:schemeClr val="bg1">
                    <a:lumMod val="75000"/>
                  </a:scheme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54" name="Rectangle 53"/>
            <p:cNvSpPr/>
            <p:nvPr/>
          </p:nvSpPr>
          <p:spPr>
            <a:xfrm>
              <a:off x="0" y="5683250"/>
              <a:ext cx="9144000" cy="838200"/>
            </a:xfrm>
            <a:prstGeom prst="rect">
              <a:avLst/>
            </a:prstGeom>
            <a:gradFill>
              <a:gsLst>
                <a:gs pos="0">
                  <a:schemeClr val="bg1">
                    <a:lumMod val="50000"/>
                  </a:schemeClr>
                </a:gs>
                <a:gs pos="78000">
                  <a:srgbClr val="333333"/>
                </a:gs>
              </a:gsLst>
            </a:gradFill>
            <a:ln>
              <a:noFill/>
            </a:ln>
            <a:effectLst>
              <a:outerShdw blurRad="63500" sx="102000" sy="102000" algn="c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eaLnBrk="0" fontAlgn="base" hangingPunct="0">
                <a:lnSpc>
                  <a:spcPct val="90000"/>
                </a:lnSpc>
                <a:spcBef>
                  <a:spcPct val="0"/>
                </a:spcBef>
                <a:spcAft>
                  <a:spcPct val="0"/>
                </a:spcAft>
              </a:pPr>
              <a:r>
                <a:rPr lang="en-US" dirty="0" smtClean="0">
                  <a:solidFill>
                    <a:srgbClr val="FFFFFF"/>
                  </a:solidFill>
                  <a:ea typeface="ＭＳ Ｐゴシック" pitchFamily="34" charset="-128"/>
                </a:rPr>
                <a:t>Addressing new opportunities and markets for SMB</a:t>
              </a:r>
              <a:endParaRPr lang="en-US" sz="2400" dirty="0" smtClean="0">
                <a:solidFill>
                  <a:srgbClr val="FFFFFF"/>
                </a:solidFill>
                <a:ea typeface="ＭＳ Ｐゴシック" pitchFamily="34" charset="-128"/>
              </a:endParaRPr>
            </a:p>
          </p:txBody>
        </p:sp>
        <p:cxnSp>
          <p:nvCxnSpPr>
            <p:cNvPr id="55" name="Straight Connector 54"/>
            <p:cNvCxnSpPr/>
            <p:nvPr/>
          </p:nvCxnSpPr>
          <p:spPr>
            <a:xfrm>
              <a:off x="0" y="5676900"/>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0" y="6527800"/>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 name="Group 4"/>
          <p:cNvGrpSpPr/>
          <p:nvPr/>
        </p:nvGrpSpPr>
        <p:grpSpPr>
          <a:xfrm>
            <a:off x="116760" y="4513943"/>
            <a:ext cx="8943488" cy="928914"/>
            <a:chOff x="116760" y="4513943"/>
            <a:chExt cx="8943488" cy="928914"/>
          </a:xfrm>
        </p:grpSpPr>
        <p:sp>
          <p:nvSpPr>
            <p:cNvPr id="67" name="TextBox 66"/>
            <p:cNvSpPr txBox="1"/>
            <p:nvPr/>
          </p:nvSpPr>
          <p:spPr>
            <a:xfrm>
              <a:off x="116760" y="4750074"/>
              <a:ext cx="1546128" cy="538609"/>
            </a:xfrm>
            <a:prstGeom prst="rect">
              <a:avLst/>
            </a:prstGeom>
            <a:noFill/>
          </p:spPr>
          <p:txBody>
            <a:bodyPr wrap="square" rtlCol="0">
              <a:spAutoFit/>
            </a:bodyPr>
            <a:lstStyle/>
            <a:p>
              <a:pPr algn="ctr"/>
              <a:r>
                <a:rPr lang="en-US" sz="1450" dirty="0" smtClean="0">
                  <a:solidFill>
                    <a:srgbClr val="0096D6">
                      <a:lumMod val="50000"/>
                    </a:srgbClr>
                  </a:solidFill>
                </a:rPr>
                <a:t>&gt;15M PORTS SHIPPED</a:t>
              </a:r>
              <a:endParaRPr lang="en-US" sz="1450" dirty="0">
                <a:solidFill>
                  <a:srgbClr val="0096D6">
                    <a:lumMod val="50000"/>
                  </a:srgbClr>
                </a:solidFill>
              </a:endParaRPr>
            </a:p>
          </p:txBody>
        </p:sp>
        <p:sp>
          <p:nvSpPr>
            <p:cNvPr id="92" name="TextBox 91"/>
            <p:cNvSpPr txBox="1"/>
            <p:nvPr/>
          </p:nvSpPr>
          <p:spPr>
            <a:xfrm>
              <a:off x="1934786" y="4754105"/>
              <a:ext cx="1546128" cy="497700"/>
            </a:xfrm>
            <a:prstGeom prst="rect">
              <a:avLst/>
            </a:prstGeom>
            <a:noFill/>
          </p:spPr>
          <p:txBody>
            <a:bodyPr wrap="square" rtlCol="0">
              <a:spAutoFit/>
            </a:bodyPr>
            <a:lstStyle/>
            <a:p>
              <a:pPr algn="ctr"/>
              <a:r>
                <a:rPr lang="en-US" sz="1450" dirty="0" smtClean="0">
                  <a:solidFill>
                    <a:srgbClr val="0096D6">
                      <a:lumMod val="50000"/>
                    </a:srgbClr>
                  </a:solidFill>
                </a:rPr>
                <a:t>&gt;$200M REVENUE</a:t>
              </a:r>
              <a:endParaRPr lang="en-US" sz="1450" dirty="0">
                <a:solidFill>
                  <a:srgbClr val="0096D6">
                    <a:lumMod val="50000"/>
                  </a:srgbClr>
                </a:solidFill>
              </a:endParaRPr>
            </a:p>
          </p:txBody>
        </p:sp>
        <p:sp>
          <p:nvSpPr>
            <p:cNvPr id="102" name="TextBox 101"/>
            <p:cNvSpPr txBox="1"/>
            <p:nvPr/>
          </p:nvSpPr>
          <p:spPr>
            <a:xfrm>
              <a:off x="3776875" y="4750074"/>
              <a:ext cx="1546128" cy="538609"/>
            </a:xfrm>
            <a:prstGeom prst="rect">
              <a:avLst/>
            </a:prstGeom>
            <a:noFill/>
          </p:spPr>
          <p:txBody>
            <a:bodyPr wrap="square" rtlCol="0">
              <a:spAutoFit/>
            </a:bodyPr>
            <a:lstStyle/>
            <a:p>
              <a:pPr algn="ctr"/>
              <a:r>
                <a:rPr lang="en-US" sz="1450" dirty="0">
                  <a:solidFill>
                    <a:srgbClr val="0096D6">
                      <a:lumMod val="50000"/>
                    </a:srgbClr>
                  </a:solidFill>
                </a:rPr>
                <a:t>USGv6 / IPv6 GOLD LOGO</a:t>
              </a:r>
            </a:p>
          </p:txBody>
        </p:sp>
        <p:sp>
          <p:nvSpPr>
            <p:cNvPr id="110" name="TextBox 109"/>
            <p:cNvSpPr txBox="1"/>
            <p:nvPr/>
          </p:nvSpPr>
          <p:spPr>
            <a:xfrm>
              <a:off x="5594901" y="4750074"/>
              <a:ext cx="1546128" cy="538609"/>
            </a:xfrm>
            <a:prstGeom prst="rect">
              <a:avLst/>
            </a:prstGeom>
            <a:noFill/>
          </p:spPr>
          <p:txBody>
            <a:bodyPr wrap="square" rtlCol="0">
              <a:spAutoFit/>
            </a:bodyPr>
            <a:lstStyle/>
            <a:p>
              <a:pPr algn="ctr"/>
              <a:r>
                <a:rPr lang="en-US" sz="1450" dirty="0" smtClean="0">
                  <a:solidFill>
                    <a:srgbClr val="0096D6">
                      <a:lumMod val="50000"/>
                    </a:srgbClr>
                  </a:solidFill>
                </a:rPr>
                <a:t>ENERGY EFFICIENCY</a:t>
              </a:r>
              <a:endParaRPr lang="en-US" sz="1450" dirty="0">
                <a:solidFill>
                  <a:srgbClr val="0096D6">
                    <a:lumMod val="50000"/>
                  </a:srgbClr>
                </a:solidFill>
              </a:endParaRPr>
            </a:p>
          </p:txBody>
        </p:sp>
        <p:sp>
          <p:nvSpPr>
            <p:cNvPr id="126" name="TextBox 125"/>
            <p:cNvSpPr txBox="1"/>
            <p:nvPr/>
          </p:nvSpPr>
          <p:spPr>
            <a:xfrm>
              <a:off x="7412928" y="4754105"/>
              <a:ext cx="1647320" cy="538609"/>
            </a:xfrm>
            <a:prstGeom prst="rect">
              <a:avLst/>
            </a:prstGeom>
            <a:noFill/>
          </p:spPr>
          <p:txBody>
            <a:bodyPr wrap="square" rtlCol="0">
              <a:spAutoFit/>
            </a:bodyPr>
            <a:lstStyle/>
            <a:p>
              <a:pPr algn="ctr"/>
              <a:r>
                <a:rPr lang="en-US" sz="1450" dirty="0" smtClean="0">
                  <a:solidFill>
                    <a:srgbClr val="0096D6">
                      <a:lumMod val="50000"/>
                    </a:srgbClr>
                  </a:solidFill>
                </a:rPr>
                <a:t>PURPOSE-BUILT FOR SMB</a:t>
              </a:r>
              <a:endParaRPr lang="en-US" sz="1450" dirty="0">
                <a:solidFill>
                  <a:srgbClr val="0096D6">
                    <a:lumMod val="50000"/>
                  </a:srgbClr>
                </a:solidFill>
              </a:endParaRPr>
            </a:p>
          </p:txBody>
        </p:sp>
        <p:cxnSp>
          <p:nvCxnSpPr>
            <p:cNvPr id="4" name="Straight Connector 3"/>
            <p:cNvCxnSpPr/>
            <p:nvPr/>
          </p:nvCxnSpPr>
          <p:spPr>
            <a:xfrm>
              <a:off x="1814286" y="4513943"/>
              <a:ext cx="0" cy="928914"/>
            </a:xfrm>
            <a:prstGeom prst="line">
              <a:avLst/>
            </a:prstGeom>
            <a:ln>
              <a:gradFill>
                <a:gsLst>
                  <a:gs pos="0">
                    <a:schemeClr val="accent1">
                      <a:tint val="66000"/>
                      <a:satMod val="160000"/>
                      <a:alpha val="0"/>
                    </a:schemeClr>
                  </a:gs>
                  <a:gs pos="50000">
                    <a:schemeClr val="bg1">
                      <a:lumMod val="6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570515" y="4513943"/>
              <a:ext cx="0" cy="928914"/>
            </a:xfrm>
            <a:prstGeom prst="line">
              <a:avLst/>
            </a:prstGeom>
            <a:ln>
              <a:gradFill>
                <a:gsLst>
                  <a:gs pos="0">
                    <a:schemeClr val="accent1">
                      <a:tint val="66000"/>
                      <a:satMod val="160000"/>
                      <a:alpha val="0"/>
                    </a:schemeClr>
                  </a:gs>
                  <a:gs pos="50000">
                    <a:schemeClr val="bg1">
                      <a:lumMod val="6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355772" y="4513943"/>
              <a:ext cx="0" cy="928914"/>
            </a:xfrm>
            <a:prstGeom prst="line">
              <a:avLst/>
            </a:prstGeom>
            <a:ln>
              <a:gradFill>
                <a:gsLst>
                  <a:gs pos="0">
                    <a:schemeClr val="accent1">
                      <a:tint val="66000"/>
                      <a:satMod val="160000"/>
                      <a:alpha val="0"/>
                    </a:schemeClr>
                  </a:gs>
                  <a:gs pos="50000">
                    <a:schemeClr val="bg1">
                      <a:lumMod val="6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344229" y="4513943"/>
              <a:ext cx="0" cy="928914"/>
            </a:xfrm>
            <a:prstGeom prst="line">
              <a:avLst/>
            </a:prstGeom>
            <a:ln>
              <a:gradFill>
                <a:gsLst>
                  <a:gs pos="0">
                    <a:schemeClr val="accent1">
                      <a:tint val="66000"/>
                      <a:satMod val="160000"/>
                      <a:alpha val="0"/>
                    </a:schemeClr>
                  </a:gs>
                  <a:gs pos="50000">
                    <a:schemeClr val="bg1">
                      <a:lumMod val="65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grpSp>
      <p:pic>
        <p:nvPicPr>
          <p:cNvPr id="34" name="Picture 5" descr="300 Series Family LR.png"/>
          <p:cNvPicPr>
            <a:picLocks noChangeAspect="1"/>
          </p:cNvPicPr>
          <p:nvPr/>
        </p:nvPicPr>
        <p:blipFill>
          <a:blip r:embed="rId3" cstate="print"/>
          <a:srcRect l="2013" t="35418" r="39602" b="34380"/>
          <a:stretch>
            <a:fillRect/>
          </a:stretch>
        </p:blipFill>
        <p:spPr bwMode="auto">
          <a:xfrm>
            <a:off x="3028950" y="3124200"/>
            <a:ext cx="2762250" cy="1143000"/>
          </a:xfrm>
          <a:prstGeom prst="rect">
            <a:avLst/>
          </a:prstGeom>
          <a:effectLst>
            <a:outerShdw blurRad="101600" dist="38100" dir="5400000" algn="t" rotWithShape="0">
              <a:prstClr val="black">
                <a:alpha val="60000"/>
              </a:prstClr>
            </a:outerShdw>
          </a:effectLst>
        </p:spPr>
      </p:pic>
    </p:spTree>
    <p:extLst>
      <p:ext uri="{BB962C8B-B14F-4D97-AF65-F5344CB8AC3E}">
        <p14:creationId xmlns:p14="http://schemas.microsoft.com/office/powerpoint/2010/main" val="318059517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3"/>
          <p:cNvGrpSpPr/>
          <p:nvPr/>
        </p:nvGrpSpPr>
        <p:grpSpPr>
          <a:xfrm>
            <a:off x="0" y="1131664"/>
            <a:ext cx="9145588" cy="5220874"/>
            <a:chOff x="0" y="1577975"/>
            <a:chExt cx="9145588" cy="4710681"/>
          </a:xfrm>
        </p:grpSpPr>
        <p:sp>
          <p:nvSpPr>
            <p:cNvPr id="20" name="Rectangle 29"/>
            <p:cNvSpPr>
              <a:spLocks noChangeArrowheads="1"/>
            </p:cNvSpPr>
            <p:nvPr/>
          </p:nvSpPr>
          <p:spPr bwMode="auto">
            <a:xfrm>
              <a:off x="0" y="6165549"/>
              <a:ext cx="9144000" cy="123107"/>
            </a:xfrm>
            <a:prstGeom prst="rect">
              <a:avLst/>
            </a:prstGeom>
            <a:gradFill rotWithShape="1">
              <a:gsLst>
                <a:gs pos="0">
                  <a:srgbClr val="000000">
                    <a:alpha val="65000"/>
                  </a:srgbClr>
                </a:gs>
                <a:gs pos="100000">
                  <a:srgbClr val="000000">
                    <a:alpha val="0"/>
                  </a:srgbClr>
                </a:gs>
              </a:gsLst>
              <a:path path="shape">
                <a:fillToRect l="50000" t="50000" r="50000" b="50000"/>
              </a:path>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21" name="Rectangle 60"/>
            <p:cNvSpPr>
              <a:spLocks noChangeArrowheads="1"/>
            </p:cNvSpPr>
            <p:nvPr/>
          </p:nvSpPr>
          <p:spPr bwMode="auto">
            <a:xfrm>
              <a:off x="0" y="1583508"/>
              <a:ext cx="9145588" cy="4629635"/>
            </a:xfrm>
            <a:prstGeom prst="rect">
              <a:avLst/>
            </a:prstGeom>
            <a:solidFill>
              <a:schemeClr val="bg2">
                <a:lumMod val="75000"/>
              </a:schemeClr>
            </a:soli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2" name="Rectangle 60"/>
            <p:cNvSpPr>
              <a:spLocks noChangeArrowheads="1"/>
            </p:cNvSpPr>
            <p:nvPr/>
          </p:nvSpPr>
          <p:spPr bwMode="auto">
            <a:xfrm>
              <a:off x="0" y="1584891"/>
              <a:ext cx="9144000" cy="4629636"/>
            </a:xfrm>
            <a:prstGeom prst="rect">
              <a:avLst/>
            </a:prstGeom>
            <a:gradFill rotWithShape="1">
              <a:gsLst>
                <a:gs pos="0">
                  <a:schemeClr val="bg1">
                    <a:alpha val="5000"/>
                  </a:schemeClr>
                </a:gs>
                <a:gs pos="50000">
                  <a:srgbClr val="E6E6E8">
                    <a:alpha val="95000"/>
                  </a:srgbClr>
                </a:gs>
                <a:gs pos="100000">
                  <a:schemeClr val="bg1">
                    <a:alpha val="5000"/>
                  </a:scheme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smtClean="0">
                <a:latin typeface="Arial" pitchFamily="34" charset="0"/>
              </a:endParaRPr>
            </a:p>
          </p:txBody>
        </p:sp>
        <p:sp>
          <p:nvSpPr>
            <p:cNvPr id="23" name="Line 32"/>
            <p:cNvSpPr>
              <a:spLocks noChangeShapeType="1"/>
            </p:cNvSpPr>
            <p:nvPr/>
          </p:nvSpPr>
          <p:spPr bwMode="auto">
            <a:xfrm>
              <a:off x="0" y="1577975"/>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sp>
          <p:nvSpPr>
            <p:cNvPr id="24" name="Line 33"/>
            <p:cNvSpPr>
              <a:spLocks noChangeShapeType="1"/>
            </p:cNvSpPr>
            <p:nvPr/>
          </p:nvSpPr>
          <p:spPr bwMode="auto">
            <a:xfrm>
              <a:off x="0" y="6207610"/>
              <a:ext cx="9144000" cy="0"/>
            </a:xfrm>
            <a:prstGeom prst="line">
              <a:avLst/>
            </a:prstGeom>
            <a:noFill/>
            <a:ln w="1905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grpSp>
      <p:sp>
        <p:nvSpPr>
          <p:cNvPr id="25" name="Rectangle 2"/>
          <p:cNvSpPr>
            <a:spLocks noChangeArrowheads="1"/>
          </p:cNvSpPr>
          <p:nvPr/>
        </p:nvSpPr>
        <p:spPr bwMode="auto">
          <a:xfrm rot="-5400000">
            <a:off x="2819040" y="-1398461"/>
            <a:ext cx="3733373" cy="9144002"/>
          </a:xfrm>
          <a:prstGeom prst="rect">
            <a:avLst/>
          </a:prstGeom>
          <a:gradFill flip="none" rotWithShape="1">
            <a:gsLst>
              <a:gs pos="0">
                <a:schemeClr val="bg1"/>
              </a:gs>
              <a:gs pos="100000">
                <a:srgbClr val="0183B7">
                  <a:alpha val="0"/>
                </a:srgbClr>
              </a:gs>
            </a:gsLst>
            <a:lin ang="108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solidFill>
                <a:prstClr val="black"/>
              </a:solidFill>
            </a:endParaRPr>
          </a:p>
        </p:txBody>
      </p:sp>
      <p:sp>
        <p:nvSpPr>
          <p:cNvPr id="23554" name="Title 1"/>
          <p:cNvSpPr>
            <a:spLocks noGrp="1"/>
          </p:cNvSpPr>
          <p:nvPr>
            <p:ph type="title"/>
          </p:nvPr>
        </p:nvSpPr>
        <p:spPr/>
        <p:txBody>
          <a:bodyPr/>
          <a:lstStyle/>
          <a:p>
            <a:r>
              <a:rPr lang="en-US" dirty="0" smtClean="0"/>
              <a:t>Cisco 300 Series Switches</a:t>
            </a:r>
            <a:br>
              <a:rPr lang="en-US" dirty="0" smtClean="0"/>
            </a:br>
            <a:r>
              <a:rPr lang="en-US" sz="2400" b="0" dirty="0" smtClean="0">
                <a:solidFill>
                  <a:schemeClr val="accent4"/>
                </a:solidFill>
              </a:rPr>
              <a:t>Product Overview</a:t>
            </a:r>
          </a:p>
        </p:txBody>
      </p:sp>
      <p:sp>
        <p:nvSpPr>
          <p:cNvPr id="13" name="Content Placeholder 163"/>
          <p:cNvSpPr txBox="1">
            <a:spLocks/>
          </p:cNvSpPr>
          <p:nvPr/>
        </p:nvSpPr>
        <p:spPr>
          <a:xfrm>
            <a:off x="793751" y="1306854"/>
            <a:ext cx="7435849" cy="4297363"/>
          </a:xfrm>
          <a:prstGeom prst="rect">
            <a:avLst/>
          </a:prstGeom>
        </p:spPr>
        <p:txBody>
          <a:bodyPr vert="horz" lIns="91440" tIns="45720" rIns="91440" bIns="45720" rtlCol="0">
            <a:noAutofit/>
          </a:bodyPr>
          <a:lstStyle/>
          <a:p>
            <a:pPr marL="237744" lvl="0" indent="-237744">
              <a:lnSpc>
                <a:spcPct val="95000"/>
              </a:lnSpc>
              <a:spcBef>
                <a:spcPts val="1200"/>
              </a:spcBef>
              <a:buClr>
                <a:schemeClr val="accent1"/>
              </a:buClr>
              <a:buFont typeface="Wingdings" pitchFamily="2" charset="2"/>
              <a:buChar char="§"/>
            </a:pPr>
            <a:r>
              <a:rPr lang="en-US" sz="2000" dirty="0" smtClean="0"/>
              <a:t>Next-generation Cisco Managed Switches for SMB</a:t>
            </a:r>
            <a:endParaRPr lang="en-US" sz="2000" dirty="0" smtClean="0">
              <a:solidFill>
                <a:schemeClr val="accent6"/>
              </a:solidFill>
            </a:endParaRPr>
          </a:p>
          <a:p>
            <a:pPr marL="237744" lvl="0" indent="-237744">
              <a:lnSpc>
                <a:spcPct val="95000"/>
              </a:lnSpc>
              <a:spcBef>
                <a:spcPts val="1200"/>
              </a:spcBef>
              <a:buClr>
                <a:schemeClr val="accent1"/>
              </a:buClr>
              <a:buFont typeface="Wingdings" pitchFamily="2" charset="2"/>
              <a:buChar char="§"/>
            </a:pPr>
            <a:r>
              <a:rPr lang="en-US" sz="2000" dirty="0" smtClean="0"/>
              <a:t>8–52-port models up to Gigabit Ethernet – </a:t>
            </a:r>
            <a:r>
              <a:rPr lang="en-US" sz="2000" dirty="0" err="1" smtClean="0"/>
              <a:t>PoE</a:t>
            </a:r>
            <a:r>
              <a:rPr lang="en-US" sz="2000" dirty="0" smtClean="0"/>
              <a:t>/</a:t>
            </a:r>
            <a:r>
              <a:rPr lang="en-US" sz="2000" dirty="0" err="1" smtClean="0"/>
              <a:t>PoE</a:t>
            </a:r>
            <a:r>
              <a:rPr lang="en-US" sz="2000" dirty="0" smtClean="0"/>
              <a:t>+ and non-</a:t>
            </a:r>
            <a:r>
              <a:rPr lang="en-US" sz="2000" dirty="0" err="1" smtClean="0"/>
              <a:t>PoE</a:t>
            </a:r>
            <a:endParaRPr lang="en-US" sz="2000" dirty="0" smtClean="0"/>
          </a:p>
          <a:p>
            <a:pPr marL="237744" lvl="0" indent="-237744">
              <a:lnSpc>
                <a:spcPct val="95000"/>
              </a:lnSpc>
              <a:spcBef>
                <a:spcPts val="1200"/>
              </a:spcBef>
              <a:buClr>
                <a:schemeClr val="accent1"/>
              </a:buClr>
              <a:buFont typeface="Wingdings" pitchFamily="2" charset="2"/>
              <a:buChar char="§"/>
            </a:pPr>
            <a:r>
              <a:rPr lang="en-US" sz="2000" dirty="0" smtClean="0"/>
              <a:t>Easy configuration, deployment, and management</a:t>
            </a:r>
          </a:p>
          <a:p>
            <a:pPr marL="237744" lvl="0" indent="-237744">
              <a:lnSpc>
                <a:spcPct val="95000"/>
              </a:lnSpc>
              <a:spcBef>
                <a:spcPts val="1200"/>
              </a:spcBef>
              <a:buClr>
                <a:schemeClr val="accent1"/>
              </a:buClr>
              <a:buFont typeface="Wingdings" pitchFamily="2" charset="2"/>
              <a:buChar char="§"/>
            </a:pPr>
            <a:r>
              <a:rPr lang="en-US" sz="2000" dirty="0" smtClean="0"/>
              <a:t>Green energy-efficient technology including EEE, Cable Length detection, Energy Detect, and others</a:t>
            </a:r>
          </a:p>
          <a:p>
            <a:pPr marL="237744" lvl="0" indent="-237744">
              <a:lnSpc>
                <a:spcPct val="95000"/>
              </a:lnSpc>
              <a:spcBef>
                <a:spcPts val="1200"/>
              </a:spcBef>
              <a:buClr>
                <a:schemeClr val="accent1"/>
              </a:buClr>
              <a:buFont typeface="Wingdings" pitchFamily="2" charset="2"/>
              <a:buChar char="§"/>
            </a:pPr>
            <a:r>
              <a:rPr lang="en-US" sz="2000" dirty="0" smtClean="0"/>
              <a:t>Enhanced features including Threat Protection, QoS, Layer 3, and IPv6</a:t>
            </a:r>
          </a:p>
          <a:p>
            <a:pPr marL="237744" lvl="0" indent="-237744">
              <a:lnSpc>
                <a:spcPct val="95000"/>
              </a:lnSpc>
              <a:spcBef>
                <a:spcPts val="1200"/>
              </a:spcBef>
              <a:buClr>
                <a:schemeClr val="accent1"/>
              </a:buClr>
              <a:buFont typeface="Wingdings" pitchFamily="2" charset="2"/>
              <a:buChar char="§"/>
            </a:pPr>
            <a:r>
              <a:rPr lang="en-US" sz="2000" dirty="0" smtClean="0"/>
              <a:t>Network-wide Auto Voice deployment with Auto Smartports, CDP/LLDP, and VSDP (patent pending)</a:t>
            </a:r>
          </a:p>
          <a:p>
            <a:pPr marL="237744" lvl="0" indent="-237744">
              <a:lnSpc>
                <a:spcPct val="95000"/>
              </a:lnSpc>
              <a:spcBef>
                <a:spcPts val="1200"/>
              </a:spcBef>
              <a:buClr>
                <a:schemeClr val="accent1"/>
              </a:buClr>
              <a:buFont typeface="Wingdings" pitchFamily="2" charset="2"/>
              <a:buChar char="§"/>
            </a:pPr>
            <a:r>
              <a:rPr lang="en-US" sz="2000" dirty="0" smtClean="0"/>
              <a:t>Three-Year Extended Service (available option) through Cisco SBSC Support Center</a:t>
            </a:r>
          </a:p>
          <a:p>
            <a:pPr marL="237744" indent="-237744">
              <a:lnSpc>
                <a:spcPct val="95000"/>
              </a:lnSpc>
              <a:spcBef>
                <a:spcPts val="1200"/>
              </a:spcBef>
              <a:buClr>
                <a:schemeClr val="accent1"/>
              </a:buClr>
              <a:buFont typeface="Wingdings" pitchFamily="2" charset="2"/>
              <a:buChar char="§"/>
            </a:pPr>
            <a:r>
              <a:rPr lang="en-US" sz="2000" dirty="0"/>
              <a:t>Limited lifetime warranty w/NBD</a:t>
            </a:r>
          </a:p>
          <a:p>
            <a:pPr lvl="0">
              <a:lnSpc>
                <a:spcPct val="95000"/>
              </a:lnSpc>
              <a:spcBef>
                <a:spcPts val="1200"/>
              </a:spcBef>
              <a:buClr>
                <a:schemeClr val="accent1"/>
              </a:buClr>
            </a:pPr>
            <a:endParaRPr lang="en-US" sz="2000" dirty="0" smtClean="0"/>
          </a:p>
        </p:txBody>
      </p:sp>
      <p:pic>
        <p:nvPicPr>
          <p:cNvPr id="23557" name="Picture 5" descr="300 Series Family LR.png"/>
          <p:cNvPicPr>
            <a:picLocks noChangeAspect="1"/>
          </p:cNvPicPr>
          <p:nvPr/>
        </p:nvPicPr>
        <p:blipFill>
          <a:blip r:embed="rId2" cstate="print"/>
          <a:srcRect t="27867" b="29346"/>
          <a:stretch>
            <a:fillRect/>
          </a:stretch>
        </p:blipFill>
        <p:spPr bwMode="auto">
          <a:xfrm>
            <a:off x="4518708" y="5434589"/>
            <a:ext cx="4739020" cy="1621955"/>
          </a:xfrm>
          <a:prstGeom prst="rect">
            <a:avLst/>
          </a:prstGeom>
          <a:effectLst>
            <a:outerShdw blurRad="101600" dist="38100" dir="5400000" algn="t" rotWithShape="0">
              <a:prstClr val="black">
                <a:alpha val="60000"/>
              </a:prstClr>
            </a:outerShdw>
          </a:effectLst>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73"/>
          <p:cNvGrpSpPr/>
          <p:nvPr/>
        </p:nvGrpSpPr>
        <p:grpSpPr>
          <a:xfrm>
            <a:off x="0" y="1093472"/>
            <a:ext cx="9145588" cy="4991636"/>
            <a:chOff x="0" y="1577975"/>
            <a:chExt cx="9145588" cy="4697413"/>
          </a:xfrm>
        </p:grpSpPr>
        <p:sp>
          <p:nvSpPr>
            <p:cNvPr id="110" name="Rectangle 29"/>
            <p:cNvSpPr>
              <a:spLocks noChangeArrowheads="1"/>
            </p:cNvSpPr>
            <p:nvPr/>
          </p:nvSpPr>
          <p:spPr bwMode="auto">
            <a:xfrm>
              <a:off x="0" y="6152281"/>
              <a:ext cx="9144000" cy="123107"/>
            </a:xfrm>
            <a:prstGeom prst="rect">
              <a:avLst/>
            </a:prstGeom>
            <a:gradFill rotWithShape="1">
              <a:gsLst>
                <a:gs pos="0">
                  <a:srgbClr val="000000">
                    <a:alpha val="60001"/>
                  </a:srgbClr>
                </a:gs>
                <a:gs pos="100000">
                  <a:srgbClr val="000000">
                    <a:alpha val="0"/>
                  </a:srgbClr>
                </a:gs>
              </a:gsLst>
              <a:path path="shape">
                <a:fillToRect l="50000" t="50000" r="50000" b="50000"/>
              </a:path>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11" name="Rectangle 60"/>
            <p:cNvSpPr>
              <a:spLocks noChangeArrowheads="1"/>
            </p:cNvSpPr>
            <p:nvPr/>
          </p:nvSpPr>
          <p:spPr bwMode="auto">
            <a:xfrm>
              <a:off x="0" y="1583508"/>
              <a:ext cx="9145588" cy="4629635"/>
            </a:xfrm>
            <a:prstGeom prst="rect">
              <a:avLst/>
            </a:prstGeom>
            <a:solidFill>
              <a:srgbClr val="8E8E95"/>
            </a:soli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12" name="Rectangle 60"/>
            <p:cNvSpPr>
              <a:spLocks noChangeArrowheads="1"/>
            </p:cNvSpPr>
            <p:nvPr/>
          </p:nvSpPr>
          <p:spPr bwMode="auto">
            <a:xfrm>
              <a:off x="0" y="1584891"/>
              <a:ext cx="9145588" cy="4629635"/>
            </a:xfrm>
            <a:prstGeom prst="rect">
              <a:avLst/>
            </a:prstGeom>
            <a:gradFill rotWithShape="1">
              <a:gsLst>
                <a:gs pos="34000">
                  <a:schemeClr val="bg1">
                    <a:alpha val="0"/>
                  </a:schemeClr>
                </a:gs>
                <a:gs pos="45000">
                  <a:srgbClr val="D1D1D5">
                    <a:alpha val="31000"/>
                  </a:srgbClr>
                </a:gs>
                <a:gs pos="100000">
                  <a:schemeClr val="bg1">
                    <a:alpha val="23000"/>
                  </a:scheme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smtClean="0">
                <a:latin typeface="Arial" pitchFamily="34" charset="0"/>
              </a:endParaRPr>
            </a:p>
          </p:txBody>
        </p:sp>
        <p:sp>
          <p:nvSpPr>
            <p:cNvPr id="116" name="Line 32"/>
            <p:cNvSpPr>
              <a:spLocks noChangeShapeType="1"/>
            </p:cNvSpPr>
            <p:nvPr/>
          </p:nvSpPr>
          <p:spPr bwMode="auto">
            <a:xfrm>
              <a:off x="0" y="1577975"/>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sp>
          <p:nvSpPr>
            <p:cNvPr id="117" name="Line 33"/>
            <p:cNvSpPr>
              <a:spLocks noChangeShapeType="1"/>
            </p:cNvSpPr>
            <p:nvPr/>
          </p:nvSpPr>
          <p:spPr bwMode="auto">
            <a:xfrm>
              <a:off x="0" y="6207610"/>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grpSp>
      <p:grpSp>
        <p:nvGrpSpPr>
          <p:cNvPr id="100" name="Group 173"/>
          <p:cNvGrpSpPr/>
          <p:nvPr/>
        </p:nvGrpSpPr>
        <p:grpSpPr>
          <a:xfrm>
            <a:off x="0" y="1431096"/>
            <a:ext cx="9145588" cy="5506824"/>
            <a:chOff x="0" y="1577975"/>
            <a:chExt cx="9145588" cy="4697413"/>
          </a:xfrm>
        </p:grpSpPr>
        <p:sp>
          <p:nvSpPr>
            <p:cNvPr id="101" name="Rectangle 29"/>
            <p:cNvSpPr>
              <a:spLocks noChangeArrowheads="1"/>
            </p:cNvSpPr>
            <p:nvPr/>
          </p:nvSpPr>
          <p:spPr bwMode="auto">
            <a:xfrm>
              <a:off x="0" y="6152281"/>
              <a:ext cx="9144000" cy="123107"/>
            </a:xfrm>
            <a:prstGeom prst="rect">
              <a:avLst/>
            </a:prstGeom>
            <a:gradFill rotWithShape="1">
              <a:gsLst>
                <a:gs pos="0">
                  <a:srgbClr val="000000">
                    <a:alpha val="60001"/>
                  </a:srgbClr>
                </a:gs>
                <a:gs pos="100000">
                  <a:srgbClr val="000000">
                    <a:alpha val="0"/>
                  </a:srgbClr>
                </a:gs>
              </a:gsLst>
              <a:path path="shape">
                <a:fillToRect l="50000" t="50000" r="50000" b="50000"/>
              </a:path>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02" name="Rectangle 60"/>
            <p:cNvSpPr>
              <a:spLocks noChangeArrowheads="1"/>
            </p:cNvSpPr>
            <p:nvPr/>
          </p:nvSpPr>
          <p:spPr bwMode="auto">
            <a:xfrm>
              <a:off x="0" y="1583508"/>
              <a:ext cx="9145588" cy="4629635"/>
            </a:xfrm>
            <a:prstGeom prst="rect">
              <a:avLst/>
            </a:prstGeom>
            <a:solidFill>
              <a:srgbClr val="8E8E95"/>
            </a:soli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3" name="Rectangle 60"/>
            <p:cNvSpPr>
              <a:spLocks noChangeArrowheads="1"/>
            </p:cNvSpPr>
            <p:nvPr/>
          </p:nvSpPr>
          <p:spPr bwMode="auto">
            <a:xfrm>
              <a:off x="0" y="1584891"/>
              <a:ext cx="9145588" cy="4629635"/>
            </a:xfrm>
            <a:prstGeom prst="rect">
              <a:avLst/>
            </a:prstGeom>
            <a:gradFill rotWithShape="1">
              <a:gsLst>
                <a:gs pos="0">
                  <a:schemeClr val="bg1">
                    <a:alpha val="5000"/>
                  </a:schemeClr>
                </a:gs>
                <a:gs pos="50000">
                  <a:srgbClr val="E6E6E8">
                    <a:alpha val="95000"/>
                  </a:srgbClr>
                </a:gs>
                <a:gs pos="100000">
                  <a:schemeClr val="bg1">
                    <a:alpha val="5000"/>
                  </a:scheme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smtClean="0">
                <a:latin typeface="Arial" pitchFamily="34" charset="0"/>
              </a:endParaRPr>
            </a:p>
          </p:txBody>
        </p:sp>
        <p:sp>
          <p:nvSpPr>
            <p:cNvPr id="107" name="Line 32"/>
            <p:cNvSpPr>
              <a:spLocks noChangeShapeType="1"/>
            </p:cNvSpPr>
            <p:nvPr/>
          </p:nvSpPr>
          <p:spPr bwMode="auto">
            <a:xfrm>
              <a:off x="0" y="1577975"/>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sp>
          <p:nvSpPr>
            <p:cNvPr id="108" name="Line 33"/>
            <p:cNvSpPr>
              <a:spLocks noChangeShapeType="1"/>
            </p:cNvSpPr>
            <p:nvPr/>
          </p:nvSpPr>
          <p:spPr bwMode="auto">
            <a:xfrm>
              <a:off x="0" y="6207610"/>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grpSp>
      <p:sp>
        <p:nvSpPr>
          <p:cNvPr id="24593" name="Title 1"/>
          <p:cNvSpPr>
            <a:spLocks noGrp="1"/>
          </p:cNvSpPr>
          <p:nvPr>
            <p:ph type="title"/>
          </p:nvPr>
        </p:nvSpPr>
        <p:spPr/>
        <p:txBody>
          <a:bodyPr/>
          <a:lstStyle/>
          <a:p>
            <a:r>
              <a:rPr lang="en-US" dirty="0" smtClean="0"/>
              <a:t>Cisco 300 Series Switches</a:t>
            </a:r>
            <a:br>
              <a:rPr lang="en-US" dirty="0" smtClean="0"/>
            </a:br>
            <a:r>
              <a:rPr lang="en-US" sz="2400" b="0" dirty="0" smtClean="0">
                <a:solidFill>
                  <a:schemeClr val="accent4"/>
                </a:solidFill>
              </a:rPr>
              <a:t>Model Overview</a:t>
            </a:r>
          </a:p>
        </p:txBody>
      </p:sp>
      <p:sp>
        <p:nvSpPr>
          <p:cNvPr id="53" name="Rectangle 2"/>
          <p:cNvSpPr>
            <a:spLocks noChangeArrowheads="1"/>
          </p:cNvSpPr>
          <p:nvPr/>
        </p:nvSpPr>
        <p:spPr bwMode="auto">
          <a:xfrm rot="-5400000">
            <a:off x="4298800" y="1784159"/>
            <a:ext cx="5184000" cy="4536000"/>
          </a:xfrm>
          <a:prstGeom prst="rect">
            <a:avLst/>
          </a:prstGeom>
          <a:gradFill flip="none" rotWithShape="1">
            <a:gsLst>
              <a:gs pos="0">
                <a:schemeClr val="bg1"/>
              </a:gs>
              <a:gs pos="100000">
                <a:srgbClr val="0183B7">
                  <a:alpha val="0"/>
                </a:srgbClr>
              </a:gs>
            </a:gsLst>
            <a:lin ang="108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04" name="Line 32"/>
          <p:cNvSpPr>
            <a:spLocks noChangeShapeType="1"/>
          </p:cNvSpPr>
          <p:nvPr/>
        </p:nvSpPr>
        <p:spPr bwMode="auto">
          <a:xfrm>
            <a:off x="0" y="1431095"/>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grpSp>
        <p:nvGrpSpPr>
          <p:cNvPr id="255" name="Group 254"/>
          <p:cNvGrpSpPr/>
          <p:nvPr/>
        </p:nvGrpSpPr>
        <p:grpSpPr>
          <a:xfrm>
            <a:off x="6714271" y="1911433"/>
            <a:ext cx="1318505" cy="528744"/>
            <a:chOff x="2102440" y="2214456"/>
            <a:chExt cx="1318505" cy="528744"/>
          </a:xfrm>
        </p:grpSpPr>
        <p:sp>
          <p:nvSpPr>
            <p:cNvPr id="257" name="Rectangle 21"/>
            <p:cNvSpPr>
              <a:spLocks noChangeAspect="1" noChangeArrowheads="1"/>
            </p:cNvSpPr>
            <p:nvPr/>
          </p:nvSpPr>
          <p:spPr bwMode="auto">
            <a:xfrm>
              <a:off x="2316475" y="2214456"/>
              <a:ext cx="1104470" cy="528744"/>
            </a:xfrm>
            <a:prstGeom prst="rect">
              <a:avLst/>
            </a:prstGeom>
            <a:noFill/>
            <a:ln w="9525">
              <a:noFill/>
              <a:miter lim="800000"/>
              <a:headEnd/>
              <a:tailEnd/>
            </a:ln>
          </p:spPr>
          <p:txBody>
            <a:bodyPr wrap="none" lIns="0" tIns="0" rIns="0" bIns="0" anchor="ctr">
              <a:noAutofit/>
            </a:bodyPr>
            <a:lstStyle/>
            <a:p>
              <a:pPr defTabSz="538163"/>
              <a:r>
                <a:rPr lang="en-US" sz="1300" b="1" dirty="0" smtClean="0">
                  <a:solidFill>
                    <a:schemeClr val="accent1"/>
                  </a:solidFill>
                </a:rPr>
                <a:t>SG300-10</a:t>
              </a:r>
            </a:p>
            <a:p>
              <a:pPr defTabSz="538163">
                <a:lnSpc>
                  <a:spcPts val="1100"/>
                </a:lnSpc>
              </a:pPr>
              <a:r>
                <a:rPr lang="en-US" sz="1000" dirty="0" smtClean="0"/>
                <a:t>8 10/100/1000 ports</a:t>
              </a:r>
            </a:p>
            <a:p>
              <a:pPr defTabSz="538163">
                <a:lnSpc>
                  <a:spcPts val="1100"/>
                </a:lnSpc>
              </a:pPr>
              <a:r>
                <a:rPr lang="en-US" sz="1000" dirty="0" smtClean="0"/>
                <a:t>2 combo mini-GBIC ports</a:t>
              </a:r>
            </a:p>
          </p:txBody>
        </p:sp>
        <p:grpSp>
          <p:nvGrpSpPr>
            <p:cNvPr id="258" name="Group 257"/>
            <p:cNvGrpSpPr/>
            <p:nvPr/>
          </p:nvGrpSpPr>
          <p:grpSpPr>
            <a:xfrm>
              <a:off x="2102440" y="2275630"/>
              <a:ext cx="87046" cy="406397"/>
              <a:chOff x="2102440" y="2602718"/>
              <a:chExt cx="87046" cy="406397"/>
            </a:xfrm>
          </p:grpSpPr>
          <p:cxnSp>
            <p:nvCxnSpPr>
              <p:cNvPr id="259" name="Straight Connector 258"/>
              <p:cNvCxnSpPr/>
              <p:nvPr/>
            </p:nvCxnSpPr>
            <p:spPr bwMode="auto">
              <a:xfrm rot="5400000">
                <a:off x="1942766" y="2805917"/>
                <a:ext cx="406397"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260" name="Oval 44"/>
              <p:cNvSpPr>
                <a:spLocks noChangeArrowheads="1"/>
              </p:cNvSpPr>
              <p:nvPr/>
            </p:nvSpPr>
            <p:spPr bwMode="auto">
              <a:xfrm>
                <a:off x="2102440" y="2762394"/>
                <a:ext cx="87046" cy="87046"/>
              </a:xfrm>
              <a:prstGeom prst="ellipse">
                <a:avLst/>
              </a:prstGeom>
              <a:solidFill>
                <a:schemeClr val="bg1">
                  <a:alpha val="75000"/>
                </a:schemeClr>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grpSp>
        <p:nvGrpSpPr>
          <p:cNvPr id="262" name="Group 261"/>
          <p:cNvGrpSpPr/>
          <p:nvPr/>
        </p:nvGrpSpPr>
        <p:grpSpPr>
          <a:xfrm>
            <a:off x="6714271" y="2403505"/>
            <a:ext cx="1318505" cy="528744"/>
            <a:chOff x="2102440" y="2214456"/>
            <a:chExt cx="1318505" cy="528744"/>
          </a:xfrm>
        </p:grpSpPr>
        <p:sp>
          <p:nvSpPr>
            <p:cNvPr id="263" name="Rectangle 21"/>
            <p:cNvSpPr>
              <a:spLocks noChangeAspect="1" noChangeArrowheads="1"/>
            </p:cNvSpPr>
            <p:nvPr/>
          </p:nvSpPr>
          <p:spPr bwMode="auto">
            <a:xfrm>
              <a:off x="2316475" y="2214456"/>
              <a:ext cx="1104470" cy="528744"/>
            </a:xfrm>
            <a:prstGeom prst="rect">
              <a:avLst/>
            </a:prstGeom>
            <a:noFill/>
            <a:ln w="9525">
              <a:noFill/>
              <a:miter lim="800000"/>
              <a:headEnd/>
              <a:tailEnd/>
            </a:ln>
          </p:spPr>
          <p:txBody>
            <a:bodyPr wrap="none" lIns="0" tIns="0" rIns="0" bIns="0" anchor="ctr">
              <a:noAutofit/>
            </a:bodyPr>
            <a:lstStyle/>
            <a:p>
              <a:pPr defTabSz="538163"/>
              <a:r>
                <a:rPr lang="en-US" sz="1300" b="1" dirty="0" smtClean="0">
                  <a:solidFill>
                    <a:schemeClr val="accent1"/>
                  </a:solidFill>
                </a:rPr>
                <a:t>SG300-10P|SG300-10PP</a:t>
              </a:r>
            </a:p>
            <a:p>
              <a:pPr defTabSz="538163">
                <a:lnSpc>
                  <a:spcPts val="1100"/>
                </a:lnSpc>
              </a:pPr>
              <a:r>
                <a:rPr lang="en-US" sz="1000" dirty="0" smtClean="0"/>
                <a:t>8 10/100/1000 </a:t>
              </a:r>
              <a:r>
                <a:rPr lang="en-US" sz="1000" dirty="0" err="1" smtClean="0"/>
                <a:t>PoE</a:t>
              </a:r>
              <a:r>
                <a:rPr lang="en-US" sz="1000" dirty="0" smtClean="0"/>
                <a:t> ports</a:t>
              </a:r>
            </a:p>
            <a:p>
              <a:pPr defTabSz="538163">
                <a:lnSpc>
                  <a:spcPts val="1100"/>
                </a:lnSpc>
              </a:pPr>
              <a:r>
                <a:rPr lang="en-US" sz="1000" dirty="0" smtClean="0"/>
                <a:t>2 combo mini-GBIC ports</a:t>
              </a:r>
            </a:p>
          </p:txBody>
        </p:sp>
        <p:grpSp>
          <p:nvGrpSpPr>
            <p:cNvPr id="264" name="Group 263"/>
            <p:cNvGrpSpPr/>
            <p:nvPr/>
          </p:nvGrpSpPr>
          <p:grpSpPr>
            <a:xfrm>
              <a:off x="2102440" y="2275630"/>
              <a:ext cx="87046" cy="406397"/>
              <a:chOff x="2102440" y="2602718"/>
              <a:chExt cx="87046" cy="406397"/>
            </a:xfrm>
          </p:grpSpPr>
          <p:cxnSp>
            <p:nvCxnSpPr>
              <p:cNvPr id="265" name="Straight Connector 264"/>
              <p:cNvCxnSpPr/>
              <p:nvPr/>
            </p:nvCxnSpPr>
            <p:spPr bwMode="auto">
              <a:xfrm rot="5400000">
                <a:off x="1942766" y="2805917"/>
                <a:ext cx="406397"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266" name="Oval 44"/>
              <p:cNvSpPr>
                <a:spLocks noChangeArrowheads="1"/>
              </p:cNvSpPr>
              <p:nvPr/>
            </p:nvSpPr>
            <p:spPr bwMode="auto">
              <a:xfrm>
                <a:off x="2102440" y="2762394"/>
                <a:ext cx="87046" cy="87046"/>
              </a:xfrm>
              <a:prstGeom prst="ellipse">
                <a:avLst/>
              </a:prstGeom>
              <a:solidFill>
                <a:schemeClr val="bg1">
                  <a:alpha val="75000"/>
                </a:schemeClr>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grpSp>
        <p:nvGrpSpPr>
          <p:cNvPr id="269" name="Group 268"/>
          <p:cNvGrpSpPr/>
          <p:nvPr/>
        </p:nvGrpSpPr>
        <p:grpSpPr>
          <a:xfrm>
            <a:off x="6714271" y="2895577"/>
            <a:ext cx="1318505" cy="528744"/>
            <a:chOff x="2102440" y="2214456"/>
            <a:chExt cx="1318505" cy="528744"/>
          </a:xfrm>
        </p:grpSpPr>
        <p:sp>
          <p:nvSpPr>
            <p:cNvPr id="270" name="Rectangle 21"/>
            <p:cNvSpPr>
              <a:spLocks noChangeAspect="1" noChangeArrowheads="1"/>
            </p:cNvSpPr>
            <p:nvPr/>
          </p:nvSpPr>
          <p:spPr bwMode="auto">
            <a:xfrm>
              <a:off x="2316475" y="2214456"/>
              <a:ext cx="1104470" cy="528744"/>
            </a:xfrm>
            <a:prstGeom prst="rect">
              <a:avLst/>
            </a:prstGeom>
            <a:noFill/>
            <a:ln w="9525">
              <a:noFill/>
              <a:miter lim="800000"/>
              <a:headEnd/>
              <a:tailEnd/>
            </a:ln>
          </p:spPr>
          <p:txBody>
            <a:bodyPr wrap="none" lIns="0" tIns="0" rIns="0" bIns="0" anchor="ctr">
              <a:noAutofit/>
            </a:bodyPr>
            <a:lstStyle/>
            <a:p>
              <a:pPr defTabSz="538163"/>
              <a:r>
                <a:rPr lang="en-US" sz="1300" b="1" dirty="0" smtClean="0">
                  <a:solidFill>
                    <a:schemeClr val="accent1"/>
                  </a:solidFill>
                </a:rPr>
                <a:t>SG300-10MP|SG300-10MPP</a:t>
              </a:r>
            </a:p>
            <a:p>
              <a:pPr defTabSz="538163">
                <a:lnSpc>
                  <a:spcPts val="1100"/>
                </a:lnSpc>
              </a:pPr>
              <a:r>
                <a:rPr lang="en-US" sz="1000" dirty="0" smtClean="0"/>
                <a:t>8 10/100/1000 Maximum </a:t>
              </a:r>
              <a:r>
                <a:rPr lang="en-US" sz="1000" dirty="0" err="1" smtClean="0"/>
                <a:t>PoE</a:t>
              </a:r>
              <a:r>
                <a:rPr lang="en-US" sz="1000" dirty="0" smtClean="0"/>
                <a:t> ports</a:t>
              </a:r>
            </a:p>
            <a:p>
              <a:pPr defTabSz="538163">
                <a:lnSpc>
                  <a:spcPts val="1100"/>
                </a:lnSpc>
              </a:pPr>
              <a:r>
                <a:rPr lang="en-US" sz="1000" dirty="0" smtClean="0"/>
                <a:t>2 combo mini-GBIC ports</a:t>
              </a:r>
            </a:p>
          </p:txBody>
        </p:sp>
        <p:grpSp>
          <p:nvGrpSpPr>
            <p:cNvPr id="271" name="Group 270"/>
            <p:cNvGrpSpPr/>
            <p:nvPr/>
          </p:nvGrpSpPr>
          <p:grpSpPr>
            <a:xfrm>
              <a:off x="2102440" y="2275630"/>
              <a:ext cx="87046" cy="406397"/>
              <a:chOff x="2102440" y="2602718"/>
              <a:chExt cx="87046" cy="406397"/>
            </a:xfrm>
          </p:grpSpPr>
          <p:cxnSp>
            <p:nvCxnSpPr>
              <p:cNvPr id="272" name="Straight Connector 271"/>
              <p:cNvCxnSpPr/>
              <p:nvPr/>
            </p:nvCxnSpPr>
            <p:spPr bwMode="auto">
              <a:xfrm rot="5400000">
                <a:off x="1942766" y="2805917"/>
                <a:ext cx="406397"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273" name="Oval 44"/>
              <p:cNvSpPr>
                <a:spLocks noChangeArrowheads="1"/>
              </p:cNvSpPr>
              <p:nvPr/>
            </p:nvSpPr>
            <p:spPr bwMode="auto">
              <a:xfrm>
                <a:off x="2102440" y="2762394"/>
                <a:ext cx="87046" cy="87046"/>
              </a:xfrm>
              <a:prstGeom prst="ellipse">
                <a:avLst/>
              </a:prstGeom>
              <a:solidFill>
                <a:schemeClr val="bg1">
                  <a:alpha val="75000"/>
                </a:schemeClr>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grpSp>
        <p:nvGrpSpPr>
          <p:cNvPr id="275" name="Group 274"/>
          <p:cNvGrpSpPr/>
          <p:nvPr/>
        </p:nvGrpSpPr>
        <p:grpSpPr>
          <a:xfrm>
            <a:off x="6714271" y="3374949"/>
            <a:ext cx="1318505" cy="528744"/>
            <a:chOff x="2102440" y="2214456"/>
            <a:chExt cx="1318505" cy="528744"/>
          </a:xfrm>
        </p:grpSpPr>
        <p:sp>
          <p:nvSpPr>
            <p:cNvPr id="276" name="Rectangle 21"/>
            <p:cNvSpPr>
              <a:spLocks noChangeAspect="1" noChangeArrowheads="1"/>
            </p:cNvSpPr>
            <p:nvPr/>
          </p:nvSpPr>
          <p:spPr bwMode="auto">
            <a:xfrm>
              <a:off x="2316475" y="2214456"/>
              <a:ext cx="1104470" cy="528744"/>
            </a:xfrm>
            <a:prstGeom prst="rect">
              <a:avLst/>
            </a:prstGeom>
            <a:noFill/>
            <a:ln w="9525">
              <a:noFill/>
              <a:miter lim="800000"/>
              <a:headEnd/>
              <a:tailEnd/>
            </a:ln>
          </p:spPr>
          <p:txBody>
            <a:bodyPr wrap="none" lIns="0" tIns="0" rIns="0" bIns="0" anchor="ctr">
              <a:noAutofit/>
            </a:bodyPr>
            <a:lstStyle/>
            <a:p>
              <a:pPr defTabSz="538163"/>
              <a:r>
                <a:rPr lang="en-US" sz="1300" b="1" dirty="0" smtClean="0">
                  <a:solidFill>
                    <a:schemeClr val="accent1"/>
                  </a:solidFill>
                </a:rPr>
                <a:t>SG300-20</a:t>
              </a:r>
            </a:p>
            <a:p>
              <a:pPr defTabSz="538163">
                <a:lnSpc>
                  <a:spcPts val="1100"/>
                </a:lnSpc>
              </a:pPr>
              <a:r>
                <a:rPr lang="en-US" sz="1000" dirty="0" smtClean="0"/>
                <a:t>18 10/100/1000 ports</a:t>
              </a:r>
            </a:p>
            <a:p>
              <a:pPr defTabSz="538163">
                <a:lnSpc>
                  <a:spcPts val="1100"/>
                </a:lnSpc>
              </a:pPr>
              <a:r>
                <a:rPr lang="en-US" sz="1000" dirty="0" smtClean="0"/>
                <a:t>2 combo mini-GBIC ports</a:t>
              </a:r>
            </a:p>
          </p:txBody>
        </p:sp>
        <p:grpSp>
          <p:nvGrpSpPr>
            <p:cNvPr id="277" name="Group 276"/>
            <p:cNvGrpSpPr/>
            <p:nvPr/>
          </p:nvGrpSpPr>
          <p:grpSpPr>
            <a:xfrm>
              <a:off x="2102440" y="2275630"/>
              <a:ext cx="87046" cy="406397"/>
              <a:chOff x="2102440" y="2602718"/>
              <a:chExt cx="87046" cy="406397"/>
            </a:xfrm>
          </p:grpSpPr>
          <p:cxnSp>
            <p:nvCxnSpPr>
              <p:cNvPr id="278" name="Straight Connector 277"/>
              <p:cNvCxnSpPr/>
              <p:nvPr/>
            </p:nvCxnSpPr>
            <p:spPr bwMode="auto">
              <a:xfrm rot="5400000">
                <a:off x="1942766" y="2805917"/>
                <a:ext cx="406397"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279" name="Oval 44"/>
              <p:cNvSpPr>
                <a:spLocks noChangeArrowheads="1"/>
              </p:cNvSpPr>
              <p:nvPr/>
            </p:nvSpPr>
            <p:spPr bwMode="auto">
              <a:xfrm>
                <a:off x="2102440" y="2762394"/>
                <a:ext cx="87046" cy="87046"/>
              </a:xfrm>
              <a:prstGeom prst="ellipse">
                <a:avLst/>
              </a:prstGeom>
              <a:solidFill>
                <a:schemeClr val="bg1">
                  <a:alpha val="75000"/>
                </a:schemeClr>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grpSp>
        <p:nvGrpSpPr>
          <p:cNvPr id="281" name="Group 280"/>
          <p:cNvGrpSpPr/>
          <p:nvPr/>
        </p:nvGrpSpPr>
        <p:grpSpPr>
          <a:xfrm>
            <a:off x="6714271" y="3892421"/>
            <a:ext cx="1318505" cy="528744"/>
            <a:chOff x="2102440" y="2214456"/>
            <a:chExt cx="1318505" cy="528744"/>
          </a:xfrm>
        </p:grpSpPr>
        <p:sp>
          <p:nvSpPr>
            <p:cNvPr id="282" name="Rectangle 21"/>
            <p:cNvSpPr>
              <a:spLocks noChangeAspect="1" noChangeArrowheads="1"/>
            </p:cNvSpPr>
            <p:nvPr/>
          </p:nvSpPr>
          <p:spPr bwMode="auto">
            <a:xfrm>
              <a:off x="2316475" y="2214456"/>
              <a:ext cx="1104470" cy="528744"/>
            </a:xfrm>
            <a:prstGeom prst="rect">
              <a:avLst/>
            </a:prstGeom>
            <a:noFill/>
            <a:ln w="9525">
              <a:noFill/>
              <a:miter lim="800000"/>
              <a:headEnd/>
              <a:tailEnd/>
            </a:ln>
          </p:spPr>
          <p:txBody>
            <a:bodyPr wrap="none" lIns="0" tIns="0" rIns="0" bIns="0" anchor="ctr">
              <a:noAutofit/>
            </a:bodyPr>
            <a:lstStyle/>
            <a:p>
              <a:pPr defTabSz="538163"/>
              <a:r>
                <a:rPr lang="en-US" sz="1300" b="1" dirty="0" smtClean="0">
                  <a:solidFill>
                    <a:schemeClr val="accent1"/>
                  </a:solidFill>
                </a:rPr>
                <a:t>SG300-28</a:t>
              </a:r>
            </a:p>
            <a:p>
              <a:pPr defTabSz="538163">
                <a:lnSpc>
                  <a:spcPts val="1100"/>
                </a:lnSpc>
              </a:pPr>
              <a:r>
                <a:rPr lang="en-US" sz="1000" dirty="0" smtClean="0"/>
                <a:t>26 10/100/1000 ports</a:t>
              </a:r>
            </a:p>
            <a:p>
              <a:pPr defTabSz="538163">
                <a:lnSpc>
                  <a:spcPts val="1100"/>
                </a:lnSpc>
              </a:pPr>
              <a:r>
                <a:rPr lang="en-US" sz="1000" dirty="0" smtClean="0"/>
                <a:t>2 combo mini-GBIC ports</a:t>
              </a:r>
            </a:p>
          </p:txBody>
        </p:sp>
        <p:grpSp>
          <p:nvGrpSpPr>
            <p:cNvPr id="283" name="Group 282"/>
            <p:cNvGrpSpPr/>
            <p:nvPr/>
          </p:nvGrpSpPr>
          <p:grpSpPr>
            <a:xfrm>
              <a:off x="2102440" y="2275630"/>
              <a:ext cx="87046" cy="406397"/>
              <a:chOff x="2102440" y="2602718"/>
              <a:chExt cx="87046" cy="406397"/>
            </a:xfrm>
          </p:grpSpPr>
          <p:cxnSp>
            <p:nvCxnSpPr>
              <p:cNvPr id="284" name="Straight Connector 283"/>
              <p:cNvCxnSpPr/>
              <p:nvPr/>
            </p:nvCxnSpPr>
            <p:spPr bwMode="auto">
              <a:xfrm rot="5400000">
                <a:off x="1942766" y="2805917"/>
                <a:ext cx="406397"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285" name="Oval 44"/>
              <p:cNvSpPr>
                <a:spLocks noChangeArrowheads="1"/>
              </p:cNvSpPr>
              <p:nvPr/>
            </p:nvSpPr>
            <p:spPr bwMode="auto">
              <a:xfrm>
                <a:off x="2102440" y="2762394"/>
                <a:ext cx="87046" cy="87046"/>
              </a:xfrm>
              <a:prstGeom prst="ellipse">
                <a:avLst/>
              </a:prstGeom>
              <a:solidFill>
                <a:schemeClr val="bg1">
                  <a:alpha val="75000"/>
                </a:schemeClr>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grpSp>
        <p:nvGrpSpPr>
          <p:cNvPr id="293" name="Group 292"/>
          <p:cNvGrpSpPr/>
          <p:nvPr/>
        </p:nvGrpSpPr>
        <p:grpSpPr>
          <a:xfrm>
            <a:off x="6714271" y="4371793"/>
            <a:ext cx="1318505" cy="528744"/>
            <a:chOff x="2102440" y="2214456"/>
            <a:chExt cx="1318505" cy="528744"/>
          </a:xfrm>
        </p:grpSpPr>
        <p:sp>
          <p:nvSpPr>
            <p:cNvPr id="294" name="Rectangle 21"/>
            <p:cNvSpPr>
              <a:spLocks noChangeAspect="1" noChangeArrowheads="1"/>
            </p:cNvSpPr>
            <p:nvPr/>
          </p:nvSpPr>
          <p:spPr bwMode="auto">
            <a:xfrm>
              <a:off x="2316475" y="2214456"/>
              <a:ext cx="1104470" cy="528744"/>
            </a:xfrm>
            <a:prstGeom prst="rect">
              <a:avLst/>
            </a:prstGeom>
            <a:noFill/>
            <a:ln w="9525">
              <a:noFill/>
              <a:miter lim="800000"/>
              <a:headEnd/>
              <a:tailEnd/>
            </a:ln>
          </p:spPr>
          <p:txBody>
            <a:bodyPr wrap="none" lIns="0" tIns="0" rIns="0" bIns="0" anchor="ctr">
              <a:noAutofit/>
            </a:bodyPr>
            <a:lstStyle/>
            <a:p>
              <a:pPr defTabSz="538163"/>
              <a:r>
                <a:rPr lang="en-US" sz="1300" b="1" dirty="0" smtClean="0">
                  <a:solidFill>
                    <a:schemeClr val="accent1"/>
                  </a:solidFill>
                </a:rPr>
                <a:t>SG300-28P|SG300-28PP</a:t>
              </a:r>
            </a:p>
            <a:p>
              <a:pPr defTabSz="538163">
                <a:lnSpc>
                  <a:spcPts val="1100"/>
                </a:lnSpc>
              </a:pPr>
              <a:r>
                <a:rPr lang="en-US" sz="1000" dirty="0" smtClean="0"/>
                <a:t>26 10/100/1000 </a:t>
              </a:r>
              <a:r>
                <a:rPr lang="en-US" sz="1000" dirty="0" err="1" smtClean="0"/>
                <a:t>PoE</a:t>
              </a:r>
              <a:r>
                <a:rPr lang="en-US" sz="1000" dirty="0" smtClean="0"/>
                <a:t> ports</a:t>
              </a:r>
            </a:p>
            <a:p>
              <a:pPr defTabSz="538163">
                <a:lnSpc>
                  <a:spcPts val="1100"/>
                </a:lnSpc>
              </a:pPr>
              <a:r>
                <a:rPr lang="en-US" sz="1000" dirty="0" smtClean="0"/>
                <a:t>2 combo mini-GBIC ports</a:t>
              </a:r>
            </a:p>
          </p:txBody>
        </p:sp>
        <p:grpSp>
          <p:nvGrpSpPr>
            <p:cNvPr id="295" name="Group 294"/>
            <p:cNvGrpSpPr/>
            <p:nvPr/>
          </p:nvGrpSpPr>
          <p:grpSpPr>
            <a:xfrm>
              <a:off x="2102440" y="2275630"/>
              <a:ext cx="87046" cy="406397"/>
              <a:chOff x="2102440" y="2602718"/>
              <a:chExt cx="87046" cy="406397"/>
            </a:xfrm>
          </p:grpSpPr>
          <p:cxnSp>
            <p:nvCxnSpPr>
              <p:cNvPr id="296" name="Straight Connector 295"/>
              <p:cNvCxnSpPr/>
              <p:nvPr/>
            </p:nvCxnSpPr>
            <p:spPr bwMode="auto">
              <a:xfrm rot="5400000">
                <a:off x="1942766" y="2805917"/>
                <a:ext cx="406397"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297" name="Oval 44"/>
              <p:cNvSpPr>
                <a:spLocks noChangeArrowheads="1"/>
              </p:cNvSpPr>
              <p:nvPr/>
            </p:nvSpPr>
            <p:spPr bwMode="auto">
              <a:xfrm>
                <a:off x="2102440" y="2762394"/>
                <a:ext cx="87046" cy="87046"/>
              </a:xfrm>
              <a:prstGeom prst="ellipse">
                <a:avLst/>
              </a:prstGeom>
              <a:solidFill>
                <a:schemeClr val="bg1">
                  <a:alpha val="75000"/>
                </a:schemeClr>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grpSp>
        <p:nvGrpSpPr>
          <p:cNvPr id="299" name="Group 298"/>
          <p:cNvGrpSpPr/>
          <p:nvPr/>
        </p:nvGrpSpPr>
        <p:grpSpPr>
          <a:xfrm>
            <a:off x="6714271" y="5333765"/>
            <a:ext cx="1318505" cy="528744"/>
            <a:chOff x="2102440" y="2214456"/>
            <a:chExt cx="1318505" cy="528744"/>
          </a:xfrm>
        </p:grpSpPr>
        <p:sp>
          <p:nvSpPr>
            <p:cNvPr id="300" name="Rectangle 21"/>
            <p:cNvSpPr>
              <a:spLocks noChangeAspect="1" noChangeArrowheads="1"/>
            </p:cNvSpPr>
            <p:nvPr/>
          </p:nvSpPr>
          <p:spPr bwMode="auto">
            <a:xfrm>
              <a:off x="2316475" y="2214456"/>
              <a:ext cx="1104470" cy="528744"/>
            </a:xfrm>
            <a:prstGeom prst="rect">
              <a:avLst/>
            </a:prstGeom>
            <a:noFill/>
            <a:ln w="9525">
              <a:noFill/>
              <a:miter lim="800000"/>
              <a:headEnd/>
              <a:tailEnd/>
            </a:ln>
          </p:spPr>
          <p:txBody>
            <a:bodyPr wrap="none" lIns="0" tIns="0" rIns="0" bIns="0" anchor="ctr">
              <a:noAutofit/>
            </a:bodyPr>
            <a:lstStyle/>
            <a:p>
              <a:pPr defTabSz="538163"/>
              <a:r>
                <a:rPr lang="en-US" sz="1300" b="1" dirty="0" smtClean="0">
                  <a:solidFill>
                    <a:schemeClr val="accent1"/>
                  </a:solidFill>
                </a:rPr>
                <a:t>SG300-52</a:t>
              </a:r>
            </a:p>
            <a:p>
              <a:pPr defTabSz="538163">
                <a:lnSpc>
                  <a:spcPts val="1100"/>
                </a:lnSpc>
              </a:pPr>
              <a:r>
                <a:rPr lang="en-US" sz="1000" dirty="0" smtClean="0"/>
                <a:t>50 10/100/1000 ports</a:t>
              </a:r>
            </a:p>
            <a:p>
              <a:pPr defTabSz="538163">
                <a:lnSpc>
                  <a:spcPts val="1100"/>
                </a:lnSpc>
              </a:pPr>
              <a:r>
                <a:rPr lang="en-US" sz="1000" dirty="0" smtClean="0"/>
                <a:t>2 combo mini-GBIC ports</a:t>
              </a:r>
            </a:p>
          </p:txBody>
        </p:sp>
        <p:grpSp>
          <p:nvGrpSpPr>
            <p:cNvPr id="301" name="Group 300"/>
            <p:cNvGrpSpPr/>
            <p:nvPr/>
          </p:nvGrpSpPr>
          <p:grpSpPr>
            <a:xfrm>
              <a:off x="2102440" y="2275630"/>
              <a:ext cx="87046" cy="406397"/>
              <a:chOff x="2102440" y="2602718"/>
              <a:chExt cx="87046" cy="406397"/>
            </a:xfrm>
          </p:grpSpPr>
          <p:cxnSp>
            <p:nvCxnSpPr>
              <p:cNvPr id="302" name="Straight Connector 301"/>
              <p:cNvCxnSpPr/>
              <p:nvPr/>
            </p:nvCxnSpPr>
            <p:spPr bwMode="auto">
              <a:xfrm rot="5400000">
                <a:off x="1942766" y="2805917"/>
                <a:ext cx="406397"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303" name="Oval 44"/>
              <p:cNvSpPr>
                <a:spLocks noChangeArrowheads="1"/>
              </p:cNvSpPr>
              <p:nvPr/>
            </p:nvSpPr>
            <p:spPr bwMode="auto">
              <a:xfrm>
                <a:off x="2102440" y="2762394"/>
                <a:ext cx="87046" cy="87046"/>
              </a:xfrm>
              <a:prstGeom prst="ellipse">
                <a:avLst/>
              </a:prstGeom>
              <a:solidFill>
                <a:schemeClr val="bg1">
                  <a:alpha val="75000"/>
                </a:schemeClr>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sp>
        <p:nvSpPr>
          <p:cNvPr id="118" name="Rectangle 2"/>
          <p:cNvSpPr>
            <a:spLocks noChangeArrowheads="1"/>
          </p:cNvSpPr>
          <p:nvPr/>
        </p:nvSpPr>
        <p:spPr bwMode="auto">
          <a:xfrm rot="-5400000">
            <a:off x="-366355" y="1834685"/>
            <a:ext cx="5268711" cy="4536000"/>
          </a:xfrm>
          <a:prstGeom prst="rect">
            <a:avLst/>
          </a:prstGeom>
          <a:gradFill flip="none" rotWithShape="1">
            <a:gsLst>
              <a:gs pos="0">
                <a:schemeClr val="bg1"/>
              </a:gs>
              <a:gs pos="100000">
                <a:srgbClr val="0183B7">
                  <a:alpha val="0"/>
                </a:srgbClr>
              </a:gs>
            </a:gsLst>
            <a:lin ang="10800000" scaled="1"/>
            <a:tileRect/>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grpSp>
        <p:nvGrpSpPr>
          <p:cNvPr id="209" name="Group 208"/>
          <p:cNvGrpSpPr/>
          <p:nvPr/>
        </p:nvGrpSpPr>
        <p:grpSpPr>
          <a:xfrm>
            <a:off x="2154996" y="1886189"/>
            <a:ext cx="1318505" cy="528744"/>
            <a:chOff x="2102440" y="2214456"/>
            <a:chExt cx="1318505" cy="528744"/>
          </a:xfrm>
        </p:grpSpPr>
        <p:sp>
          <p:nvSpPr>
            <p:cNvPr id="113" name="Rectangle 21"/>
            <p:cNvSpPr>
              <a:spLocks noChangeAspect="1" noChangeArrowheads="1"/>
            </p:cNvSpPr>
            <p:nvPr/>
          </p:nvSpPr>
          <p:spPr bwMode="auto">
            <a:xfrm>
              <a:off x="2316475" y="2214456"/>
              <a:ext cx="1104470" cy="528744"/>
            </a:xfrm>
            <a:prstGeom prst="rect">
              <a:avLst/>
            </a:prstGeom>
            <a:noFill/>
            <a:ln w="9525">
              <a:noFill/>
              <a:miter lim="800000"/>
              <a:headEnd/>
              <a:tailEnd/>
            </a:ln>
          </p:spPr>
          <p:txBody>
            <a:bodyPr wrap="none" lIns="0" tIns="0" rIns="0" bIns="0" anchor="ctr">
              <a:noAutofit/>
            </a:bodyPr>
            <a:lstStyle/>
            <a:p>
              <a:pPr defTabSz="538163"/>
              <a:r>
                <a:rPr lang="en-US" sz="1300" b="1" dirty="0" smtClean="0">
                  <a:solidFill>
                    <a:schemeClr val="accent1"/>
                  </a:solidFill>
                </a:rPr>
                <a:t>SF302-08</a:t>
              </a:r>
            </a:p>
            <a:p>
              <a:pPr defTabSz="538163">
                <a:lnSpc>
                  <a:spcPts val="1100"/>
                </a:lnSpc>
              </a:pPr>
              <a:r>
                <a:rPr lang="en-US" sz="1000" dirty="0" smtClean="0"/>
                <a:t>8 10/100 ports</a:t>
              </a:r>
            </a:p>
            <a:p>
              <a:pPr defTabSz="538163">
                <a:lnSpc>
                  <a:spcPts val="1100"/>
                </a:lnSpc>
              </a:pPr>
              <a:r>
                <a:rPr lang="en-US" sz="1000" dirty="0" smtClean="0"/>
                <a:t>2 combo mini-GBIC ports</a:t>
              </a:r>
            </a:p>
          </p:txBody>
        </p:sp>
        <p:grpSp>
          <p:nvGrpSpPr>
            <p:cNvPr id="180" name="Group 179"/>
            <p:cNvGrpSpPr/>
            <p:nvPr/>
          </p:nvGrpSpPr>
          <p:grpSpPr>
            <a:xfrm>
              <a:off x="2102440" y="2275630"/>
              <a:ext cx="87046" cy="406397"/>
              <a:chOff x="2102440" y="2602718"/>
              <a:chExt cx="87046" cy="406397"/>
            </a:xfrm>
          </p:grpSpPr>
          <p:cxnSp>
            <p:nvCxnSpPr>
              <p:cNvPr id="114" name="Straight Connector 113"/>
              <p:cNvCxnSpPr/>
              <p:nvPr/>
            </p:nvCxnSpPr>
            <p:spPr bwMode="auto">
              <a:xfrm rot="5400000">
                <a:off x="1942766" y="2805917"/>
                <a:ext cx="406397"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115" name="Oval 44"/>
              <p:cNvSpPr>
                <a:spLocks noChangeArrowheads="1"/>
              </p:cNvSpPr>
              <p:nvPr/>
            </p:nvSpPr>
            <p:spPr bwMode="auto">
              <a:xfrm>
                <a:off x="2102440" y="2762394"/>
                <a:ext cx="87046" cy="87046"/>
              </a:xfrm>
              <a:prstGeom prst="ellipse">
                <a:avLst/>
              </a:prstGeom>
              <a:solidFill>
                <a:schemeClr val="bg1">
                  <a:alpha val="75000"/>
                </a:schemeClr>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grpSp>
        <p:nvGrpSpPr>
          <p:cNvPr id="211" name="Group 210"/>
          <p:cNvGrpSpPr/>
          <p:nvPr/>
        </p:nvGrpSpPr>
        <p:grpSpPr>
          <a:xfrm>
            <a:off x="2154996" y="2459611"/>
            <a:ext cx="1318505" cy="528744"/>
            <a:chOff x="2102440" y="2824056"/>
            <a:chExt cx="1318505" cy="528744"/>
          </a:xfrm>
        </p:grpSpPr>
        <p:sp>
          <p:nvSpPr>
            <p:cNvPr id="189" name="Rectangle 21"/>
            <p:cNvSpPr>
              <a:spLocks noChangeAspect="1" noChangeArrowheads="1"/>
            </p:cNvSpPr>
            <p:nvPr/>
          </p:nvSpPr>
          <p:spPr bwMode="auto">
            <a:xfrm>
              <a:off x="2316475" y="2824056"/>
              <a:ext cx="1104470" cy="528744"/>
            </a:xfrm>
            <a:prstGeom prst="rect">
              <a:avLst/>
            </a:prstGeom>
            <a:noFill/>
            <a:ln w="9525">
              <a:noFill/>
              <a:miter lim="800000"/>
              <a:headEnd/>
              <a:tailEnd/>
            </a:ln>
          </p:spPr>
          <p:txBody>
            <a:bodyPr wrap="none" lIns="0" tIns="0" rIns="0" bIns="0" anchor="ctr">
              <a:noAutofit/>
            </a:bodyPr>
            <a:lstStyle/>
            <a:p>
              <a:pPr defTabSz="538163"/>
              <a:r>
                <a:rPr lang="en-US" sz="1300" b="1" dirty="0" smtClean="0">
                  <a:solidFill>
                    <a:schemeClr val="accent1"/>
                  </a:solidFill>
                </a:rPr>
                <a:t>SF302-08P|SF302-08PP</a:t>
              </a:r>
            </a:p>
            <a:p>
              <a:pPr defTabSz="538163">
                <a:lnSpc>
                  <a:spcPts val="1100"/>
                </a:lnSpc>
              </a:pPr>
              <a:r>
                <a:rPr lang="en-US" sz="1000" dirty="0" smtClean="0"/>
                <a:t>8 10/100 </a:t>
              </a:r>
              <a:r>
                <a:rPr lang="en-US" sz="1000" dirty="0" err="1" smtClean="0"/>
                <a:t>PoE</a:t>
              </a:r>
              <a:r>
                <a:rPr lang="en-US" sz="1000" dirty="0" smtClean="0"/>
                <a:t> ports</a:t>
              </a:r>
            </a:p>
            <a:p>
              <a:pPr defTabSz="538163">
                <a:lnSpc>
                  <a:spcPts val="1100"/>
                </a:lnSpc>
              </a:pPr>
              <a:r>
                <a:rPr lang="en-US" sz="1000" dirty="0" smtClean="0"/>
                <a:t>2 combo mini-GBIC ports</a:t>
              </a:r>
            </a:p>
          </p:txBody>
        </p:sp>
        <p:grpSp>
          <p:nvGrpSpPr>
            <p:cNvPr id="190" name="Group 189"/>
            <p:cNvGrpSpPr/>
            <p:nvPr/>
          </p:nvGrpSpPr>
          <p:grpSpPr>
            <a:xfrm>
              <a:off x="2102440" y="2885230"/>
              <a:ext cx="87046" cy="406397"/>
              <a:chOff x="2102440" y="2602718"/>
              <a:chExt cx="87046" cy="406397"/>
            </a:xfrm>
          </p:grpSpPr>
          <p:cxnSp>
            <p:nvCxnSpPr>
              <p:cNvPr id="191" name="Straight Connector 190"/>
              <p:cNvCxnSpPr/>
              <p:nvPr/>
            </p:nvCxnSpPr>
            <p:spPr bwMode="auto">
              <a:xfrm rot="5400000">
                <a:off x="1942766" y="2805917"/>
                <a:ext cx="406397"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192" name="Oval 44"/>
              <p:cNvSpPr>
                <a:spLocks noChangeArrowheads="1"/>
              </p:cNvSpPr>
              <p:nvPr/>
            </p:nvSpPr>
            <p:spPr bwMode="auto">
              <a:xfrm>
                <a:off x="2102440" y="2762394"/>
                <a:ext cx="87046" cy="87046"/>
              </a:xfrm>
              <a:prstGeom prst="ellipse">
                <a:avLst/>
              </a:prstGeom>
              <a:solidFill>
                <a:schemeClr val="bg1">
                  <a:alpha val="75000"/>
                </a:schemeClr>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grpSp>
        <p:nvGrpSpPr>
          <p:cNvPr id="213" name="Group 212"/>
          <p:cNvGrpSpPr/>
          <p:nvPr/>
        </p:nvGrpSpPr>
        <p:grpSpPr>
          <a:xfrm>
            <a:off x="2154996" y="3033033"/>
            <a:ext cx="1318505" cy="528744"/>
            <a:chOff x="2102440" y="3455823"/>
            <a:chExt cx="1318505" cy="528744"/>
          </a:xfrm>
        </p:grpSpPr>
        <p:sp>
          <p:nvSpPr>
            <p:cNvPr id="195" name="Rectangle 21"/>
            <p:cNvSpPr>
              <a:spLocks noChangeAspect="1" noChangeArrowheads="1"/>
            </p:cNvSpPr>
            <p:nvPr/>
          </p:nvSpPr>
          <p:spPr bwMode="auto">
            <a:xfrm>
              <a:off x="2316475" y="3455823"/>
              <a:ext cx="1104470" cy="528744"/>
            </a:xfrm>
            <a:prstGeom prst="rect">
              <a:avLst/>
            </a:prstGeom>
            <a:noFill/>
            <a:ln w="9525">
              <a:noFill/>
              <a:miter lim="800000"/>
              <a:headEnd/>
              <a:tailEnd/>
            </a:ln>
          </p:spPr>
          <p:txBody>
            <a:bodyPr wrap="none" lIns="0" tIns="0" rIns="0" bIns="0" anchor="ctr">
              <a:noAutofit/>
            </a:bodyPr>
            <a:lstStyle/>
            <a:p>
              <a:pPr defTabSz="538163"/>
              <a:r>
                <a:rPr lang="en-US" sz="1300" b="1" dirty="0" smtClean="0">
                  <a:solidFill>
                    <a:schemeClr val="accent1"/>
                  </a:solidFill>
                </a:rPr>
                <a:t>SF302-08MP|SF302-08MPP</a:t>
              </a:r>
            </a:p>
            <a:p>
              <a:pPr defTabSz="538163">
                <a:lnSpc>
                  <a:spcPts val="1100"/>
                </a:lnSpc>
              </a:pPr>
              <a:r>
                <a:rPr lang="en-US" sz="1000" dirty="0" smtClean="0"/>
                <a:t>8 10/100 Maximum </a:t>
              </a:r>
              <a:r>
                <a:rPr lang="en-US" sz="1000" dirty="0" err="1" smtClean="0"/>
                <a:t>PoE</a:t>
              </a:r>
              <a:r>
                <a:rPr lang="en-US" sz="1000" dirty="0" smtClean="0"/>
                <a:t> ports</a:t>
              </a:r>
            </a:p>
            <a:p>
              <a:pPr defTabSz="538163">
                <a:lnSpc>
                  <a:spcPts val="1100"/>
                </a:lnSpc>
              </a:pPr>
              <a:r>
                <a:rPr lang="en-US" sz="1000" dirty="0" smtClean="0"/>
                <a:t>2 combo mini-GBIC ports</a:t>
              </a:r>
            </a:p>
          </p:txBody>
        </p:sp>
        <p:grpSp>
          <p:nvGrpSpPr>
            <p:cNvPr id="196" name="Group 195"/>
            <p:cNvGrpSpPr/>
            <p:nvPr/>
          </p:nvGrpSpPr>
          <p:grpSpPr>
            <a:xfrm>
              <a:off x="2102440" y="3516997"/>
              <a:ext cx="87046" cy="406397"/>
              <a:chOff x="2102440" y="2602718"/>
              <a:chExt cx="87046" cy="406397"/>
            </a:xfrm>
          </p:grpSpPr>
          <p:cxnSp>
            <p:nvCxnSpPr>
              <p:cNvPr id="197" name="Straight Connector 196"/>
              <p:cNvCxnSpPr/>
              <p:nvPr/>
            </p:nvCxnSpPr>
            <p:spPr bwMode="auto">
              <a:xfrm rot="5400000">
                <a:off x="1942766" y="2805917"/>
                <a:ext cx="406397"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198" name="Oval 44"/>
              <p:cNvSpPr>
                <a:spLocks noChangeArrowheads="1"/>
              </p:cNvSpPr>
              <p:nvPr/>
            </p:nvSpPr>
            <p:spPr bwMode="auto">
              <a:xfrm>
                <a:off x="2102440" y="2762394"/>
                <a:ext cx="87046" cy="87046"/>
              </a:xfrm>
              <a:prstGeom prst="ellipse">
                <a:avLst/>
              </a:prstGeom>
              <a:solidFill>
                <a:schemeClr val="bg1">
                  <a:alpha val="75000"/>
                </a:schemeClr>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grpSp>
        <p:nvGrpSpPr>
          <p:cNvPr id="215" name="Group 214"/>
          <p:cNvGrpSpPr/>
          <p:nvPr/>
        </p:nvGrpSpPr>
        <p:grpSpPr>
          <a:xfrm>
            <a:off x="2154996" y="3606455"/>
            <a:ext cx="1799635" cy="636117"/>
            <a:chOff x="2102440" y="4111142"/>
            <a:chExt cx="1799635" cy="636117"/>
          </a:xfrm>
        </p:grpSpPr>
        <p:sp>
          <p:nvSpPr>
            <p:cNvPr id="200" name="Rectangle 21"/>
            <p:cNvSpPr>
              <a:spLocks noChangeAspect="1" noChangeArrowheads="1"/>
            </p:cNvSpPr>
            <p:nvPr/>
          </p:nvSpPr>
          <p:spPr bwMode="auto">
            <a:xfrm>
              <a:off x="2316475" y="4111142"/>
              <a:ext cx="1585600" cy="636117"/>
            </a:xfrm>
            <a:prstGeom prst="rect">
              <a:avLst/>
            </a:prstGeom>
            <a:noFill/>
            <a:ln w="9525">
              <a:noFill/>
              <a:miter lim="800000"/>
              <a:headEnd/>
              <a:tailEnd/>
            </a:ln>
          </p:spPr>
          <p:txBody>
            <a:bodyPr wrap="none" lIns="0" tIns="0" rIns="0" bIns="0" anchor="ctr">
              <a:noAutofit/>
            </a:bodyPr>
            <a:lstStyle/>
            <a:p>
              <a:pPr defTabSz="538163"/>
              <a:r>
                <a:rPr lang="en-US" sz="1300" b="1" dirty="0" smtClean="0">
                  <a:solidFill>
                    <a:schemeClr val="accent1"/>
                  </a:solidFill>
                </a:rPr>
                <a:t>SF300-24</a:t>
              </a:r>
            </a:p>
            <a:p>
              <a:pPr defTabSz="538163">
                <a:lnSpc>
                  <a:spcPts val="1100"/>
                </a:lnSpc>
              </a:pPr>
              <a:r>
                <a:rPr lang="en-US" sz="1000" dirty="0" smtClean="0"/>
                <a:t>24 10/100 ports</a:t>
              </a:r>
            </a:p>
            <a:p>
              <a:pPr defTabSz="538163">
                <a:lnSpc>
                  <a:spcPts val="1100"/>
                </a:lnSpc>
              </a:pPr>
              <a:r>
                <a:rPr lang="en-US" sz="1000" dirty="0" smtClean="0"/>
                <a:t>4 10/100/1000 (2 combo)</a:t>
              </a:r>
            </a:p>
          </p:txBody>
        </p:sp>
        <p:grpSp>
          <p:nvGrpSpPr>
            <p:cNvPr id="201" name="Group 200"/>
            <p:cNvGrpSpPr/>
            <p:nvPr/>
          </p:nvGrpSpPr>
          <p:grpSpPr>
            <a:xfrm>
              <a:off x="2102440" y="4157920"/>
              <a:ext cx="87046" cy="542561"/>
              <a:chOff x="2102440" y="2602717"/>
              <a:chExt cx="87046" cy="542561"/>
            </a:xfrm>
          </p:grpSpPr>
          <p:cxnSp>
            <p:nvCxnSpPr>
              <p:cNvPr id="202" name="Straight Connector 201"/>
              <p:cNvCxnSpPr/>
              <p:nvPr/>
            </p:nvCxnSpPr>
            <p:spPr bwMode="auto">
              <a:xfrm rot="5400000">
                <a:off x="1874685" y="2873998"/>
                <a:ext cx="542561"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203" name="Oval 44"/>
              <p:cNvSpPr>
                <a:spLocks noChangeArrowheads="1"/>
              </p:cNvSpPr>
              <p:nvPr/>
            </p:nvSpPr>
            <p:spPr bwMode="auto">
              <a:xfrm>
                <a:off x="2102440" y="2830475"/>
                <a:ext cx="87046" cy="87046"/>
              </a:xfrm>
              <a:prstGeom prst="ellipse">
                <a:avLst/>
              </a:prstGeom>
              <a:solidFill>
                <a:schemeClr val="bg1">
                  <a:alpha val="75000"/>
                </a:schemeClr>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pic>
        <p:nvPicPr>
          <p:cNvPr id="24584" name="Picture 46" descr="SG 300-10 front LR.jpg"/>
          <p:cNvPicPr>
            <a:picLocks noChangeAspect="1"/>
          </p:cNvPicPr>
          <p:nvPr/>
        </p:nvPicPr>
        <p:blipFill>
          <a:blip r:embed="rId3" cstate="print"/>
          <a:srcRect l="2618" t="40290" r="2629" b="40616"/>
          <a:stretch>
            <a:fillRect/>
          </a:stretch>
        </p:blipFill>
        <p:spPr bwMode="auto">
          <a:xfrm>
            <a:off x="5262527" y="2067255"/>
            <a:ext cx="1307091" cy="21710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61" name="Picture 46" descr="SG 300-10 front LR.jpg"/>
          <p:cNvPicPr>
            <a:picLocks noChangeAspect="1"/>
          </p:cNvPicPr>
          <p:nvPr/>
        </p:nvPicPr>
        <p:blipFill>
          <a:blip r:embed="rId3" cstate="print"/>
          <a:srcRect l="2618" t="40290" r="2629" b="40616"/>
          <a:stretch>
            <a:fillRect/>
          </a:stretch>
        </p:blipFill>
        <p:spPr bwMode="auto">
          <a:xfrm>
            <a:off x="5262527" y="2559327"/>
            <a:ext cx="1307091" cy="21710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4582" name="Picture 48" descr="SG 300-10MP front LR.jpg"/>
          <p:cNvPicPr>
            <a:picLocks noChangeAspect="1"/>
          </p:cNvPicPr>
          <p:nvPr/>
        </p:nvPicPr>
        <p:blipFill>
          <a:blip r:embed="rId4" cstate="print"/>
          <a:srcRect l="3132" t="40016" r="2529" b="40829"/>
          <a:stretch>
            <a:fillRect/>
          </a:stretch>
        </p:blipFill>
        <p:spPr bwMode="auto">
          <a:xfrm>
            <a:off x="5292329" y="3053044"/>
            <a:ext cx="1277289" cy="21381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4581" name="Picture 49" descr="SG 300-20 front LR.jpg"/>
          <p:cNvPicPr>
            <a:picLocks noChangeAspect="1"/>
          </p:cNvPicPr>
          <p:nvPr/>
        </p:nvPicPr>
        <p:blipFill>
          <a:blip r:embed="rId5" cstate="print"/>
          <a:srcRect l="2439" t="43560" r="2561" b="44287"/>
          <a:stretch>
            <a:fillRect/>
          </a:stretch>
        </p:blipFill>
        <p:spPr bwMode="auto">
          <a:xfrm>
            <a:off x="4780041" y="3544990"/>
            <a:ext cx="1789577" cy="18866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4580" name="Picture 53" descr="SG 300-28 front LR.jpg"/>
          <p:cNvPicPr>
            <a:picLocks noChangeAspect="1"/>
          </p:cNvPicPr>
          <p:nvPr/>
        </p:nvPicPr>
        <p:blipFill>
          <a:blip r:embed="rId6" cstate="print"/>
          <a:srcRect l="2469" t="44492" r="2479" b="44117"/>
          <a:stretch>
            <a:fillRect/>
          </a:stretch>
        </p:blipFill>
        <p:spPr bwMode="auto">
          <a:xfrm>
            <a:off x="4697791" y="4062463"/>
            <a:ext cx="1871999" cy="18491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98" name="Picture 53" descr="SG 300-28 front LR.jpg"/>
          <p:cNvPicPr>
            <a:picLocks noChangeAspect="1"/>
          </p:cNvPicPr>
          <p:nvPr/>
        </p:nvPicPr>
        <p:blipFill>
          <a:blip r:embed="rId6" cstate="print"/>
          <a:srcRect l="2469" t="44492" r="2479" b="44117"/>
          <a:stretch>
            <a:fillRect/>
          </a:stretch>
        </p:blipFill>
        <p:spPr bwMode="auto">
          <a:xfrm>
            <a:off x="4685091" y="4541835"/>
            <a:ext cx="1871999" cy="18491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4578" name="Picture 56" descr="SG 300-52 front LR.jpg"/>
          <p:cNvPicPr>
            <a:picLocks noChangeAspect="1"/>
          </p:cNvPicPr>
          <p:nvPr/>
        </p:nvPicPr>
        <p:blipFill>
          <a:blip r:embed="rId7" cstate="print"/>
          <a:srcRect l="2069" t="44543" r="2069" b="44254"/>
          <a:stretch>
            <a:fillRect/>
          </a:stretch>
        </p:blipFill>
        <p:spPr bwMode="auto">
          <a:xfrm>
            <a:off x="4692080" y="5507694"/>
            <a:ext cx="1877538" cy="18088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4586" name="Picture 44" descr="SF 300-48 front LR.jpg"/>
          <p:cNvPicPr>
            <a:picLocks noChangeAspect="1"/>
          </p:cNvPicPr>
          <p:nvPr/>
        </p:nvPicPr>
        <p:blipFill>
          <a:blip r:embed="rId8" cstate="print"/>
          <a:srcRect l="2683" t="44606" r="2156" b="44302"/>
          <a:stretch>
            <a:fillRect/>
          </a:stretch>
        </p:blipFill>
        <p:spPr bwMode="auto">
          <a:xfrm>
            <a:off x="117018" y="5765873"/>
            <a:ext cx="1884228" cy="18094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4585" name="Picture 45" descr="SF 300-48P front LR.jpg"/>
          <p:cNvPicPr>
            <a:picLocks noChangeAspect="1"/>
          </p:cNvPicPr>
          <p:nvPr/>
        </p:nvPicPr>
        <p:blipFill>
          <a:blip r:embed="rId9" cstate="print"/>
          <a:srcRect l="2512" t="44192" r="2904" b="44350"/>
          <a:stretch>
            <a:fillRect/>
          </a:stretch>
        </p:blipFill>
        <p:spPr bwMode="auto">
          <a:xfrm>
            <a:off x="99976" y="6446669"/>
            <a:ext cx="1908000" cy="19048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78" name="Picture 6" descr="SF 300-08 front LR.jpg"/>
          <p:cNvPicPr>
            <a:picLocks noChangeAspect="1"/>
          </p:cNvPicPr>
          <p:nvPr/>
        </p:nvPicPr>
        <p:blipFill>
          <a:blip r:embed="rId10" cstate="print"/>
          <a:srcRect l="2632" t="41053" r="2960" b="40454"/>
          <a:stretch>
            <a:fillRect/>
          </a:stretch>
        </p:blipFill>
        <p:spPr bwMode="auto">
          <a:xfrm flipH="1">
            <a:off x="868240" y="1567947"/>
            <a:ext cx="1145706" cy="1850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4591" name="Picture 39" descr="SF 302-08 front LR.jpg"/>
          <p:cNvPicPr>
            <a:picLocks noChangeAspect="1"/>
          </p:cNvPicPr>
          <p:nvPr/>
        </p:nvPicPr>
        <p:blipFill>
          <a:blip r:embed="rId11" cstate="print"/>
          <a:srcRect l="2404" t="40522" r="2859" b="40574"/>
          <a:stretch>
            <a:fillRect/>
          </a:stretch>
        </p:blipFill>
        <p:spPr bwMode="auto">
          <a:xfrm>
            <a:off x="864248" y="2055979"/>
            <a:ext cx="1149698" cy="1891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4590" name="Picture 40" descr="SF 302-08P front LR.jpg"/>
          <p:cNvPicPr>
            <a:picLocks noChangeAspect="1"/>
          </p:cNvPicPr>
          <p:nvPr/>
        </p:nvPicPr>
        <p:blipFill>
          <a:blip r:embed="rId12" cstate="print"/>
          <a:srcRect l="2958" t="40600" r="2458" b="40910"/>
          <a:stretch>
            <a:fillRect/>
          </a:stretch>
        </p:blipFill>
        <p:spPr bwMode="auto">
          <a:xfrm>
            <a:off x="805698" y="2626660"/>
            <a:ext cx="1208248" cy="19464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4589" name="Picture 41" descr="SF 302-08MP front LR.jpg"/>
          <p:cNvPicPr>
            <a:picLocks noChangeAspect="1"/>
          </p:cNvPicPr>
          <p:nvPr/>
        </p:nvPicPr>
        <p:blipFill>
          <a:blip r:embed="rId13" cstate="print"/>
          <a:srcRect l="2826" t="40959" r="2531" b="40976"/>
          <a:stretch>
            <a:fillRect/>
          </a:stretch>
        </p:blipFill>
        <p:spPr bwMode="auto">
          <a:xfrm>
            <a:off x="850277" y="3205908"/>
            <a:ext cx="1163669" cy="18299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4588" name="Picture 42" descr="SF 300-24 front LR.jpg"/>
          <p:cNvPicPr>
            <a:picLocks noChangeAspect="1"/>
          </p:cNvPicPr>
          <p:nvPr/>
        </p:nvPicPr>
        <p:blipFill>
          <a:blip r:embed="rId14" cstate="print"/>
          <a:srcRect l="2502" t="44184" r="2565" b="44149"/>
          <a:stretch>
            <a:fillRect/>
          </a:stretch>
        </p:blipFill>
        <p:spPr bwMode="auto">
          <a:xfrm>
            <a:off x="119073" y="3828560"/>
            <a:ext cx="1894873" cy="19190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4587" name="Picture 43" descr="SF 300-24P front LR.jpg"/>
          <p:cNvPicPr>
            <a:picLocks noChangeAspect="1"/>
          </p:cNvPicPr>
          <p:nvPr/>
        </p:nvPicPr>
        <p:blipFill>
          <a:blip r:embed="rId15" cstate="print"/>
          <a:srcRect l="2585" t="44331" r="2563" b="44069"/>
          <a:stretch>
            <a:fillRect/>
          </a:stretch>
        </p:blipFill>
        <p:spPr bwMode="auto">
          <a:xfrm>
            <a:off x="93771" y="4508214"/>
            <a:ext cx="1908000" cy="192364"/>
          </a:xfrm>
          <a:prstGeom prst="rect">
            <a:avLst/>
          </a:prstGeom>
          <a:noFill/>
          <a:ln w="9525">
            <a:noFill/>
            <a:miter lim="800000"/>
            <a:headEnd/>
            <a:tailEnd/>
          </a:ln>
          <a:effectLst>
            <a:outerShdw blurRad="50800" dist="38100" dir="2700000" algn="tl" rotWithShape="0">
              <a:prstClr val="black">
                <a:alpha val="40000"/>
              </a:prstClr>
            </a:outerShdw>
          </a:effectLst>
        </p:spPr>
      </p:pic>
      <p:grpSp>
        <p:nvGrpSpPr>
          <p:cNvPr id="217" name="Group 216"/>
          <p:cNvGrpSpPr/>
          <p:nvPr/>
        </p:nvGrpSpPr>
        <p:grpSpPr>
          <a:xfrm>
            <a:off x="2154996" y="4287250"/>
            <a:ext cx="1799635" cy="636117"/>
            <a:chOff x="2102440" y="4842662"/>
            <a:chExt cx="1799635" cy="636117"/>
          </a:xfrm>
        </p:grpSpPr>
        <p:sp>
          <p:nvSpPr>
            <p:cNvPr id="205" name="Rectangle 21"/>
            <p:cNvSpPr>
              <a:spLocks noChangeAspect="1" noChangeArrowheads="1"/>
            </p:cNvSpPr>
            <p:nvPr/>
          </p:nvSpPr>
          <p:spPr bwMode="auto">
            <a:xfrm>
              <a:off x="2316475" y="4842662"/>
              <a:ext cx="1585600" cy="636117"/>
            </a:xfrm>
            <a:prstGeom prst="rect">
              <a:avLst/>
            </a:prstGeom>
            <a:noFill/>
            <a:ln w="9525">
              <a:noFill/>
              <a:miter lim="800000"/>
              <a:headEnd/>
              <a:tailEnd/>
            </a:ln>
          </p:spPr>
          <p:txBody>
            <a:bodyPr wrap="none" lIns="0" tIns="0" rIns="0" bIns="0" anchor="ctr">
              <a:noAutofit/>
            </a:bodyPr>
            <a:lstStyle/>
            <a:p>
              <a:pPr defTabSz="538163"/>
              <a:r>
                <a:rPr lang="en-US" sz="1300" b="1" dirty="0" smtClean="0">
                  <a:solidFill>
                    <a:schemeClr val="accent1"/>
                  </a:solidFill>
                </a:rPr>
                <a:t>SF300-24P|SF300-24PP</a:t>
              </a:r>
            </a:p>
            <a:p>
              <a:pPr defTabSz="538163">
                <a:lnSpc>
                  <a:spcPts val="1100"/>
                </a:lnSpc>
              </a:pPr>
              <a:r>
                <a:rPr lang="en-US" sz="1000" dirty="0" smtClean="0"/>
                <a:t>24 10/100 </a:t>
              </a:r>
              <a:r>
                <a:rPr lang="en-US" sz="1000" dirty="0" err="1" smtClean="0"/>
                <a:t>PoE</a:t>
              </a:r>
              <a:r>
                <a:rPr lang="en-US" sz="1000" dirty="0" smtClean="0"/>
                <a:t> ports</a:t>
              </a:r>
            </a:p>
            <a:p>
              <a:pPr defTabSz="538163">
                <a:lnSpc>
                  <a:spcPts val="1100"/>
                </a:lnSpc>
              </a:pPr>
              <a:r>
                <a:rPr lang="en-US" sz="1000" dirty="0" smtClean="0"/>
                <a:t>4 10/100/1000 (2 combo)</a:t>
              </a:r>
            </a:p>
          </p:txBody>
        </p:sp>
        <p:grpSp>
          <p:nvGrpSpPr>
            <p:cNvPr id="206" name="Group 205"/>
            <p:cNvGrpSpPr/>
            <p:nvPr/>
          </p:nvGrpSpPr>
          <p:grpSpPr>
            <a:xfrm>
              <a:off x="2102440" y="4889440"/>
              <a:ext cx="87046" cy="542561"/>
              <a:chOff x="2102440" y="2602717"/>
              <a:chExt cx="87046" cy="542561"/>
            </a:xfrm>
          </p:grpSpPr>
          <p:cxnSp>
            <p:nvCxnSpPr>
              <p:cNvPr id="207" name="Straight Connector 206"/>
              <p:cNvCxnSpPr/>
              <p:nvPr/>
            </p:nvCxnSpPr>
            <p:spPr bwMode="auto">
              <a:xfrm rot="5400000">
                <a:off x="1874685" y="2873998"/>
                <a:ext cx="542561"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208" name="Oval 44"/>
              <p:cNvSpPr>
                <a:spLocks noChangeArrowheads="1"/>
              </p:cNvSpPr>
              <p:nvPr/>
            </p:nvSpPr>
            <p:spPr bwMode="auto">
              <a:xfrm>
                <a:off x="2102440" y="2830475"/>
                <a:ext cx="87046" cy="87046"/>
              </a:xfrm>
              <a:prstGeom prst="ellipse">
                <a:avLst/>
              </a:prstGeom>
              <a:solidFill>
                <a:schemeClr val="bg1">
                  <a:alpha val="75000"/>
                </a:schemeClr>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grpSp>
        <p:nvGrpSpPr>
          <p:cNvPr id="221" name="Group 220"/>
          <p:cNvGrpSpPr/>
          <p:nvPr/>
        </p:nvGrpSpPr>
        <p:grpSpPr>
          <a:xfrm>
            <a:off x="2154996" y="5538285"/>
            <a:ext cx="1799635" cy="636117"/>
            <a:chOff x="2102440" y="4842662"/>
            <a:chExt cx="1799635" cy="636117"/>
          </a:xfrm>
        </p:grpSpPr>
        <p:sp>
          <p:nvSpPr>
            <p:cNvPr id="222" name="Rectangle 21"/>
            <p:cNvSpPr>
              <a:spLocks noChangeAspect="1" noChangeArrowheads="1"/>
            </p:cNvSpPr>
            <p:nvPr/>
          </p:nvSpPr>
          <p:spPr bwMode="auto">
            <a:xfrm>
              <a:off x="2316475" y="4842662"/>
              <a:ext cx="1585600" cy="636117"/>
            </a:xfrm>
            <a:prstGeom prst="rect">
              <a:avLst/>
            </a:prstGeom>
            <a:noFill/>
            <a:ln w="9525">
              <a:noFill/>
              <a:miter lim="800000"/>
              <a:headEnd/>
              <a:tailEnd/>
            </a:ln>
          </p:spPr>
          <p:txBody>
            <a:bodyPr wrap="none" lIns="0" tIns="0" rIns="0" bIns="0" anchor="ctr">
              <a:noAutofit/>
            </a:bodyPr>
            <a:lstStyle/>
            <a:p>
              <a:pPr defTabSz="538163"/>
              <a:r>
                <a:rPr lang="en-US" sz="1300" b="1" dirty="0" smtClean="0">
                  <a:solidFill>
                    <a:schemeClr val="accent1"/>
                  </a:solidFill>
                </a:rPr>
                <a:t>SF300-48</a:t>
              </a:r>
            </a:p>
            <a:p>
              <a:pPr defTabSz="538163">
                <a:lnSpc>
                  <a:spcPts val="1100"/>
                </a:lnSpc>
              </a:pPr>
              <a:r>
                <a:rPr lang="en-US" sz="1000" dirty="0" smtClean="0"/>
                <a:t>48 10/100 </a:t>
              </a:r>
              <a:r>
                <a:rPr lang="en-US" sz="1000" dirty="0" err="1" smtClean="0"/>
                <a:t>PoE</a:t>
              </a:r>
              <a:r>
                <a:rPr lang="en-US" sz="1000" dirty="0" smtClean="0"/>
                <a:t> ports</a:t>
              </a:r>
            </a:p>
            <a:p>
              <a:pPr defTabSz="538163">
                <a:lnSpc>
                  <a:spcPts val="1100"/>
                </a:lnSpc>
              </a:pPr>
              <a:r>
                <a:rPr lang="en-US" sz="1000" dirty="0"/>
                <a:t>4 10/100/1000 (2 combo</a:t>
              </a:r>
              <a:r>
                <a:rPr lang="en-US" sz="1000" dirty="0" smtClean="0"/>
                <a:t>)</a:t>
              </a:r>
              <a:endParaRPr lang="en-US" sz="1000" dirty="0"/>
            </a:p>
          </p:txBody>
        </p:sp>
        <p:grpSp>
          <p:nvGrpSpPr>
            <p:cNvPr id="223" name="Group 222"/>
            <p:cNvGrpSpPr/>
            <p:nvPr/>
          </p:nvGrpSpPr>
          <p:grpSpPr>
            <a:xfrm>
              <a:off x="2102440" y="4889440"/>
              <a:ext cx="87046" cy="542561"/>
              <a:chOff x="2102440" y="2602717"/>
              <a:chExt cx="87046" cy="542561"/>
            </a:xfrm>
          </p:grpSpPr>
          <p:cxnSp>
            <p:nvCxnSpPr>
              <p:cNvPr id="224" name="Straight Connector 223"/>
              <p:cNvCxnSpPr/>
              <p:nvPr/>
            </p:nvCxnSpPr>
            <p:spPr bwMode="auto">
              <a:xfrm rot="5400000">
                <a:off x="1874685" y="2873998"/>
                <a:ext cx="542561"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225" name="Oval 44"/>
              <p:cNvSpPr>
                <a:spLocks noChangeArrowheads="1"/>
              </p:cNvSpPr>
              <p:nvPr/>
            </p:nvSpPr>
            <p:spPr bwMode="auto">
              <a:xfrm>
                <a:off x="2102440" y="2830475"/>
                <a:ext cx="87046" cy="87046"/>
              </a:xfrm>
              <a:prstGeom prst="ellipse">
                <a:avLst/>
              </a:prstGeom>
              <a:solidFill>
                <a:schemeClr val="bg1">
                  <a:alpha val="75000"/>
                </a:schemeClr>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grpSp>
        <p:nvGrpSpPr>
          <p:cNvPr id="242" name="Group 241"/>
          <p:cNvGrpSpPr/>
          <p:nvPr/>
        </p:nvGrpSpPr>
        <p:grpSpPr>
          <a:xfrm>
            <a:off x="2154996" y="6219080"/>
            <a:ext cx="1799635" cy="636117"/>
            <a:chOff x="2102440" y="4842662"/>
            <a:chExt cx="1799635" cy="636117"/>
          </a:xfrm>
        </p:grpSpPr>
        <p:sp>
          <p:nvSpPr>
            <p:cNvPr id="243" name="Rectangle 21"/>
            <p:cNvSpPr>
              <a:spLocks noChangeAspect="1" noChangeArrowheads="1"/>
            </p:cNvSpPr>
            <p:nvPr/>
          </p:nvSpPr>
          <p:spPr bwMode="auto">
            <a:xfrm>
              <a:off x="2316475" y="4842662"/>
              <a:ext cx="1585600" cy="636117"/>
            </a:xfrm>
            <a:prstGeom prst="rect">
              <a:avLst/>
            </a:prstGeom>
            <a:noFill/>
            <a:ln w="9525">
              <a:noFill/>
              <a:miter lim="800000"/>
              <a:headEnd/>
              <a:tailEnd/>
            </a:ln>
          </p:spPr>
          <p:txBody>
            <a:bodyPr wrap="none" lIns="0" tIns="0" rIns="0" bIns="0" anchor="ctr">
              <a:noAutofit/>
            </a:bodyPr>
            <a:lstStyle/>
            <a:p>
              <a:pPr defTabSz="538163"/>
              <a:r>
                <a:rPr lang="en-US" sz="1300" b="1" dirty="0" smtClean="0">
                  <a:solidFill>
                    <a:schemeClr val="accent1"/>
                  </a:solidFill>
                </a:rPr>
                <a:t>SF300-48P|SF300-48PP</a:t>
              </a:r>
            </a:p>
            <a:p>
              <a:pPr defTabSz="538163">
                <a:lnSpc>
                  <a:spcPts val="1100"/>
                </a:lnSpc>
              </a:pPr>
              <a:r>
                <a:rPr lang="en-US" sz="1000" dirty="0" smtClean="0"/>
                <a:t>48 10/100 </a:t>
              </a:r>
              <a:r>
                <a:rPr lang="en-US" sz="1000" dirty="0" err="1" smtClean="0"/>
                <a:t>PoE</a:t>
              </a:r>
              <a:r>
                <a:rPr lang="en-US" sz="1000" dirty="0" smtClean="0"/>
                <a:t> ports</a:t>
              </a:r>
            </a:p>
            <a:p>
              <a:pPr defTabSz="538163">
                <a:lnSpc>
                  <a:spcPts val="1100"/>
                </a:lnSpc>
              </a:pPr>
              <a:r>
                <a:rPr lang="en-US" sz="1000" dirty="0"/>
                <a:t>4 10/100/1000 (2 combo</a:t>
              </a:r>
              <a:r>
                <a:rPr lang="en-US" sz="1000" dirty="0" smtClean="0"/>
                <a:t>)</a:t>
              </a:r>
              <a:endParaRPr lang="en-US" sz="1000" dirty="0"/>
            </a:p>
          </p:txBody>
        </p:sp>
        <p:grpSp>
          <p:nvGrpSpPr>
            <p:cNvPr id="244" name="Group 243"/>
            <p:cNvGrpSpPr/>
            <p:nvPr/>
          </p:nvGrpSpPr>
          <p:grpSpPr>
            <a:xfrm>
              <a:off x="2102440" y="4889440"/>
              <a:ext cx="87046" cy="542561"/>
              <a:chOff x="2102440" y="2602717"/>
              <a:chExt cx="87046" cy="542561"/>
            </a:xfrm>
          </p:grpSpPr>
          <p:cxnSp>
            <p:nvCxnSpPr>
              <p:cNvPr id="245" name="Straight Connector 244"/>
              <p:cNvCxnSpPr/>
              <p:nvPr/>
            </p:nvCxnSpPr>
            <p:spPr bwMode="auto">
              <a:xfrm rot="5400000">
                <a:off x="1874685" y="2873998"/>
                <a:ext cx="542561"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246" name="Oval 44"/>
              <p:cNvSpPr>
                <a:spLocks noChangeArrowheads="1"/>
              </p:cNvSpPr>
              <p:nvPr/>
            </p:nvSpPr>
            <p:spPr bwMode="auto">
              <a:xfrm>
                <a:off x="2102440" y="2830475"/>
                <a:ext cx="87046" cy="87046"/>
              </a:xfrm>
              <a:prstGeom prst="ellipse">
                <a:avLst/>
              </a:prstGeom>
              <a:solidFill>
                <a:schemeClr val="bg1">
                  <a:alpha val="75000"/>
                </a:schemeClr>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grpSp>
        <p:nvGrpSpPr>
          <p:cNvPr id="79" name="Group 78"/>
          <p:cNvGrpSpPr/>
          <p:nvPr/>
        </p:nvGrpSpPr>
        <p:grpSpPr>
          <a:xfrm>
            <a:off x="2154996" y="1479433"/>
            <a:ext cx="1318505" cy="362078"/>
            <a:chOff x="2007190" y="5674228"/>
            <a:chExt cx="1318505" cy="362078"/>
          </a:xfrm>
        </p:grpSpPr>
        <p:sp>
          <p:nvSpPr>
            <p:cNvPr id="80" name="Rectangle 21"/>
            <p:cNvSpPr>
              <a:spLocks noChangeAspect="1" noChangeArrowheads="1"/>
            </p:cNvSpPr>
            <p:nvPr/>
          </p:nvSpPr>
          <p:spPr bwMode="auto">
            <a:xfrm>
              <a:off x="2221225" y="5674228"/>
              <a:ext cx="1104470" cy="362078"/>
            </a:xfrm>
            <a:prstGeom prst="rect">
              <a:avLst/>
            </a:prstGeom>
            <a:noFill/>
            <a:ln w="9525">
              <a:noFill/>
              <a:miter lim="800000"/>
              <a:headEnd/>
              <a:tailEnd/>
            </a:ln>
          </p:spPr>
          <p:txBody>
            <a:bodyPr wrap="none" lIns="0" tIns="0" rIns="0" bIns="0" anchor="ctr">
              <a:noAutofit/>
            </a:bodyPr>
            <a:lstStyle/>
            <a:p>
              <a:pPr defTabSz="538163"/>
              <a:r>
                <a:rPr lang="en-US" sz="1300" b="1" dirty="0" smtClean="0">
                  <a:solidFill>
                    <a:schemeClr val="accent1"/>
                  </a:solidFill>
                </a:rPr>
                <a:t>SF300-08</a:t>
              </a:r>
            </a:p>
            <a:p>
              <a:pPr defTabSz="538163"/>
              <a:r>
                <a:rPr lang="en-US" sz="1000" dirty="0" smtClean="0"/>
                <a:t>8 10/100 ports</a:t>
              </a:r>
            </a:p>
          </p:txBody>
        </p:sp>
        <p:cxnSp>
          <p:nvCxnSpPr>
            <p:cNvPr id="81" name="Straight Connector 80"/>
            <p:cNvCxnSpPr/>
            <p:nvPr/>
          </p:nvCxnSpPr>
          <p:spPr bwMode="auto">
            <a:xfrm rot="5400000">
              <a:off x="1884027" y="5855267"/>
              <a:ext cx="333373"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82" name="Oval 44"/>
            <p:cNvSpPr>
              <a:spLocks noChangeArrowheads="1"/>
            </p:cNvSpPr>
            <p:nvPr/>
          </p:nvSpPr>
          <p:spPr bwMode="auto">
            <a:xfrm>
              <a:off x="2007190" y="5811744"/>
              <a:ext cx="87046" cy="87046"/>
            </a:xfrm>
            <a:prstGeom prst="ellipse">
              <a:avLst/>
            </a:prstGeom>
            <a:solidFill>
              <a:schemeClr val="bg1">
                <a:alpha val="75000"/>
              </a:schemeClr>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sp>
        <p:nvSpPr>
          <p:cNvPr id="123" name="Rectangle 55"/>
          <p:cNvSpPr>
            <a:spLocks noChangeArrowheads="1"/>
          </p:cNvSpPr>
          <p:nvPr/>
        </p:nvSpPr>
        <p:spPr bwMode="auto">
          <a:xfrm>
            <a:off x="0" y="1263802"/>
            <a:ext cx="9143999" cy="184756"/>
          </a:xfrm>
          <a:prstGeom prst="rect">
            <a:avLst/>
          </a:prstGeom>
          <a:gradFill rotWithShape="1">
            <a:gsLst>
              <a:gs pos="0">
                <a:srgbClr val="000000">
                  <a:alpha val="0"/>
                </a:srgbClr>
              </a:gs>
              <a:gs pos="100000">
                <a:srgbClr val="000000">
                  <a:alpha val="33000"/>
                </a:srgbClr>
              </a:gs>
            </a:gsLst>
            <a:lin ang="540000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05" name="Rectangle 104"/>
          <p:cNvSpPr/>
          <p:nvPr/>
        </p:nvSpPr>
        <p:spPr>
          <a:xfrm>
            <a:off x="1562845" y="1073452"/>
            <a:ext cx="1633782" cy="369332"/>
          </a:xfrm>
          <a:prstGeom prst="rect">
            <a:avLst/>
          </a:prstGeom>
        </p:spPr>
        <p:txBody>
          <a:bodyPr wrap="none">
            <a:spAutoFit/>
          </a:bodyPr>
          <a:lstStyle/>
          <a:p>
            <a:pPr algn="ctr"/>
            <a:r>
              <a:rPr lang="en-US" dirty="0" smtClean="0">
                <a:solidFill>
                  <a:schemeClr val="bg1"/>
                </a:solidFill>
                <a:effectLst>
                  <a:outerShdw blurRad="63500" sx="102000" sy="102000" algn="ctr" rotWithShape="0">
                    <a:prstClr val="black">
                      <a:alpha val="40000"/>
                    </a:prstClr>
                  </a:outerShdw>
                </a:effectLst>
              </a:rPr>
              <a:t>Fast Ethernet </a:t>
            </a:r>
            <a:endParaRPr lang="en-US" dirty="0">
              <a:solidFill>
                <a:schemeClr val="bg1"/>
              </a:solidFill>
              <a:effectLst>
                <a:outerShdw blurRad="63500" sx="102000" sy="102000" algn="ctr" rotWithShape="0">
                  <a:prstClr val="black">
                    <a:alpha val="40000"/>
                  </a:prstClr>
                </a:outerShdw>
              </a:effectLst>
            </a:endParaRPr>
          </a:p>
        </p:txBody>
      </p:sp>
      <p:sp>
        <p:nvSpPr>
          <p:cNvPr id="106" name="Rectangle 105"/>
          <p:cNvSpPr/>
          <p:nvPr/>
        </p:nvSpPr>
        <p:spPr>
          <a:xfrm>
            <a:off x="5836546" y="1073452"/>
            <a:ext cx="1851789" cy="369332"/>
          </a:xfrm>
          <a:prstGeom prst="rect">
            <a:avLst/>
          </a:prstGeom>
        </p:spPr>
        <p:txBody>
          <a:bodyPr wrap="none">
            <a:spAutoFit/>
          </a:bodyPr>
          <a:lstStyle/>
          <a:p>
            <a:pPr algn="ctr"/>
            <a:r>
              <a:rPr lang="en-US" dirty="0" smtClean="0">
                <a:solidFill>
                  <a:schemeClr val="bg1"/>
                </a:solidFill>
                <a:effectLst>
                  <a:outerShdw blurRad="63500" sx="102000" sy="102000" algn="ctr" rotWithShape="0">
                    <a:prstClr val="black">
                      <a:alpha val="40000"/>
                    </a:prstClr>
                  </a:outerShdw>
                </a:effectLst>
              </a:rPr>
              <a:t>Gigabit Ethernet</a:t>
            </a:r>
            <a:endParaRPr lang="en-US" dirty="0">
              <a:solidFill>
                <a:schemeClr val="bg1"/>
              </a:solidFill>
              <a:effectLst>
                <a:outerShdw blurRad="63500" sx="102000" sy="102000" algn="ctr" rotWithShape="0">
                  <a:prstClr val="black">
                    <a:alpha val="40000"/>
                  </a:prstClr>
                </a:outerShdw>
              </a:effectLst>
            </a:endParaRPr>
          </a:p>
        </p:txBody>
      </p:sp>
      <p:pic>
        <p:nvPicPr>
          <p:cNvPr id="131" name="Picture 43" descr="SF 300-24P front LR.jpg"/>
          <p:cNvPicPr>
            <a:picLocks noChangeAspect="1"/>
          </p:cNvPicPr>
          <p:nvPr/>
        </p:nvPicPr>
        <p:blipFill>
          <a:blip r:embed="rId15" cstate="print"/>
          <a:srcRect l="2585" t="44331" r="2563" b="44069"/>
          <a:stretch>
            <a:fillRect/>
          </a:stretch>
        </p:blipFill>
        <p:spPr bwMode="auto">
          <a:xfrm>
            <a:off x="90651" y="5109894"/>
            <a:ext cx="1908000" cy="192364"/>
          </a:xfrm>
          <a:prstGeom prst="rect">
            <a:avLst/>
          </a:prstGeom>
          <a:noFill/>
          <a:ln w="9525">
            <a:noFill/>
            <a:miter lim="800000"/>
            <a:headEnd/>
            <a:tailEnd/>
          </a:ln>
          <a:effectLst>
            <a:outerShdw blurRad="50800" dist="38100" dir="2700000" algn="tl" rotWithShape="0">
              <a:prstClr val="black">
                <a:alpha val="40000"/>
              </a:prstClr>
            </a:outerShdw>
          </a:effectLst>
        </p:spPr>
      </p:pic>
      <p:grpSp>
        <p:nvGrpSpPr>
          <p:cNvPr id="132" name="Group 131"/>
          <p:cNvGrpSpPr/>
          <p:nvPr/>
        </p:nvGrpSpPr>
        <p:grpSpPr>
          <a:xfrm>
            <a:off x="2151876" y="4888930"/>
            <a:ext cx="1799635" cy="636117"/>
            <a:chOff x="2102440" y="4842662"/>
            <a:chExt cx="1799635" cy="636117"/>
          </a:xfrm>
        </p:grpSpPr>
        <p:sp>
          <p:nvSpPr>
            <p:cNvPr id="133" name="Rectangle 21"/>
            <p:cNvSpPr>
              <a:spLocks noChangeAspect="1" noChangeArrowheads="1"/>
            </p:cNvSpPr>
            <p:nvPr/>
          </p:nvSpPr>
          <p:spPr bwMode="auto">
            <a:xfrm>
              <a:off x="2316475" y="4842662"/>
              <a:ext cx="1585600" cy="636117"/>
            </a:xfrm>
            <a:prstGeom prst="rect">
              <a:avLst/>
            </a:prstGeom>
            <a:noFill/>
            <a:ln w="9525">
              <a:noFill/>
              <a:miter lim="800000"/>
              <a:headEnd/>
              <a:tailEnd/>
            </a:ln>
          </p:spPr>
          <p:txBody>
            <a:bodyPr wrap="none" lIns="0" tIns="0" rIns="0" bIns="0" anchor="ctr">
              <a:noAutofit/>
            </a:bodyPr>
            <a:lstStyle/>
            <a:p>
              <a:pPr defTabSz="538163"/>
              <a:r>
                <a:rPr lang="en-US" sz="1300" b="1" dirty="0" smtClean="0">
                  <a:solidFill>
                    <a:schemeClr val="accent1"/>
                  </a:solidFill>
                </a:rPr>
                <a:t>SF300-24MP</a:t>
              </a:r>
            </a:p>
            <a:p>
              <a:pPr defTabSz="538163">
                <a:lnSpc>
                  <a:spcPts val="1100"/>
                </a:lnSpc>
              </a:pPr>
              <a:r>
                <a:rPr lang="en-US" sz="1000" dirty="0" smtClean="0"/>
                <a:t>24 10/100 Max PoE ports</a:t>
              </a:r>
            </a:p>
            <a:p>
              <a:pPr defTabSz="538163">
                <a:lnSpc>
                  <a:spcPts val="1100"/>
                </a:lnSpc>
              </a:pPr>
              <a:r>
                <a:rPr lang="en-US" sz="1000" dirty="0"/>
                <a:t>4 10/100/1000 (2 combo</a:t>
              </a:r>
              <a:r>
                <a:rPr lang="en-US" sz="1000" dirty="0" smtClean="0"/>
                <a:t>)</a:t>
              </a:r>
              <a:endParaRPr lang="en-US" sz="1000" dirty="0"/>
            </a:p>
          </p:txBody>
        </p:sp>
        <p:grpSp>
          <p:nvGrpSpPr>
            <p:cNvPr id="134" name="Group 133"/>
            <p:cNvGrpSpPr/>
            <p:nvPr/>
          </p:nvGrpSpPr>
          <p:grpSpPr>
            <a:xfrm>
              <a:off x="2102440" y="4889440"/>
              <a:ext cx="87046" cy="542561"/>
              <a:chOff x="2102440" y="2602717"/>
              <a:chExt cx="87046" cy="542561"/>
            </a:xfrm>
          </p:grpSpPr>
          <p:cxnSp>
            <p:nvCxnSpPr>
              <p:cNvPr id="135" name="Straight Connector 134"/>
              <p:cNvCxnSpPr/>
              <p:nvPr/>
            </p:nvCxnSpPr>
            <p:spPr bwMode="auto">
              <a:xfrm rot="5400000">
                <a:off x="1874685" y="2873998"/>
                <a:ext cx="542561"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136" name="Oval 44"/>
              <p:cNvSpPr>
                <a:spLocks noChangeArrowheads="1"/>
              </p:cNvSpPr>
              <p:nvPr/>
            </p:nvSpPr>
            <p:spPr bwMode="auto">
              <a:xfrm>
                <a:off x="2102440" y="2830475"/>
                <a:ext cx="87046" cy="87046"/>
              </a:xfrm>
              <a:prstGeom prst="ellipse">
                <a:avLst/>
              </a:prstGeom>
              <a:solidFill>
                <a:schemeClr val="bg1">
                  <a:alpha val="75000"/>
                </a:schemeClr>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grpSp>
        <p:nvGrpSpPr>
          <p:cNvPr id="137" name="Group 136"/>
          <p:cNvGrpSpPr/>
          <p:nvPr/>
        </p:nvGrpSpPr>
        <p:grpSpPr>
          <a:xfrm>
            <a:off x="6711151" y="1441753"/>
            <a:ext cx="1318505" cy="528744"/>
            <a:chOff x="2102440" y="2214456"/>
            <a:chExt cx="1318505" cy="528744"/>
          </a:xfrm>
        </p:grpSpPr>
        <p:sp>
          <p:nvSpPr>
            <p:cNvPr id="138" name="Rectangle 21"/>
            <p:cNvSpPr>
              <a:spLocks noChangeAspect="1" noChangeArrowheads="1"/>
            </p:cNvSpPr>
            <p:nvPr/>
          </p:nvSpPr>
          <p:spPr bwMode="auto">
            <a:xfrm>
              <a:off x="2316475" y="2214456"/>
              <a:ext cx="1104470" cy="528744"/>
            </a:xfrm>
            <a:prstGeom prst="rect">
              <a:avLst/>
            </a:prstGeom>
            <a:noFill/>
            <a:ln w="9525">
              <a:noFill/>
              <a:miter lim="800000"/>
              <a:headEnd/>
              <a:tailEnd/>
            </a:ln>
          </p:spPr>
          <p:txBody>
            <a:bodyPr wrap="none" lIns="0" tIns="0" rIns="0" bIns="0" anchor="ctr">
              <a:noAutofit/>
            </a:bodyPr>
            <a:lstStyle/>
            <a:p>
              <a:pPr defTabSz="538163"/>
              <a:r>
                <a:rPr lang="en-US" sz="1300" b="1" dirty="0" smtClean="0">
                  <a:solidFill>
                    <a:schemeClr val="accent1"/>
                  </a:solidFill>
                </a:rPr>
                <a:t>SG300-10SFP</a:t>
              </a:r>
            </a:p>
            <a:p>
              <a:pPr defTabSz="538163">
                <a:lnSpc>
                  <a:spcPts val="1100"/>
                </a:lnSpc>
              </a:pPr>
              <a:r>
                <a:rPr lang="en-US" sz="1000" dirty="0" smtClean="0"/>
                <a:t>8 10/100/1000 SFP ports</a:t>
              </a:r>
            </a:p>
            <a:p>
              <a:pPr defTabSz="538163">
                <a:lnSpc>
                  <a:spcPts val="1100"/>
                </a:lnSpc>
              </a:pPr>
              <a:r>
                <a:rPr lang="en-US" sz="1000" dirty="0" smtClean="0"/>
                <a:t>2 combo mini-GBIC ports</a:t>
              </a:r>
            </a:p>
          </p:txBody>
        </p:sp>
        <p:grpSp>
          <p:nvGrpSpPr>
            <p:cNvPr id="139" name="Group 138"/>
            <p:cNvGrpSpPr/>
            <p:nvPr/>
          </p:nvGrpSpPr>
          <p:grpSpPr>
            <a:xfrm>
              <a:off x="2102440" y="2275630"/>
              <a:ext cx="87046" cy="406397"/>
              <a:chOff x="2102440" y="2602718"/>
              <a:chExt cx="87046" cy="406397"/>
            </a:xfrm>
          </p:grpSpPr>
          <p:cxnSp>
            <p:nvCxnSpPr>
              <p:cNvPr id="140" name="Straight Connector 139"/>
              <p:cNvCxnSpPr/>
              <p:nvPr/>
            </p:nvCxnSpPr>
            <p:spPr bwMode="auto">
              <a:xfrm rot="5400000">
                <a:off x="1942766" y="2805917"/>
                <a:ext cx="406397"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141" name="Oval 44"/>
              <p:cNvSpPr>
                <a:spLocks noChangeArrowheads="1"/>
              </p:cNvSpPr>
              <p:nvPr/>
            </p:nvSpPr>
            <p:spPr bwMode="auto">
              <a:xfrm>
                <a:off x="2102440" y="2762394"/>
                <a:ext cx="87046" cy="87046"/>
              </a:xfrm>
              <a:prstGeom prst="ellipse">
                <a:avLst/>
              </a:prstGeom>
              <a:solidFill>
                <a:schemeClr val="bg1">
                  <a:alpha val="75000"/>
                </a:schemeClr>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pic>
        <p:nvPicPr>
          <p:cNvPr id="2" name="Picture 1" descr="KM75178.jpg"/>
          <p:cNvPicPr>
            <a:picLocks noChangeAspect="1"/>
          </p:cNvPicPr>
          <p:nvPr/>
        </p:nvPicPr>
        <p:blipFill rotWithShape="1">
          <a:blip r:embed="rId16">
            <a:extLst>
              <a:ext uri="{28A0092B-C50C-407E-A947-70E740481C1C}">
                <a14:useLocalDpi xmlns:a14="http://schemas.microsoft.com/office/drawing/2010/main" val="0"/>
              </a:ext>
            </a:extLst>
          </a:blip>
          <a:srcRect l="2860" t="40278" r="3144" b="40451"/>
          <a:stretch/>
        </p:blipFill>
        <p:spPr>
          <a:xfrm>
            <a:off x="5262527" y="1567947"/>
            <a:ext cx="1307091" cy="214387"/>
          </a:xfrm>
          <a:prstGeom prst="rect">
            <a:avLst/>
          </a:prstGeom>
        </p:spPr>
      </p:pic>
      <p:grpSp>
        <p:nvGrpSpPr>
          <p:cNvPr id="143" name="Group 142"/>
          <p:cNvGrpSpPr/>
          <p:nvPr/>
        </p:nvGrpSpPr>
        <p:grpSpPr>
          <a:xfrm>
            <a:off x="6714271" y="4841693"/>
            <a:ext cx="1318505" cy="528744"/>
            <a:chOff x="2102440" y="2214456"/>
            <a:chExt cx="1318505" cy="528744"/>
          </a:xfrm>
        </p:grpSpPr>
        <p:sp>
          <p:nvSpPr>
            <p:cNvPr id="144" name="Rectangle 21"/>
            <p:cNvSpPr>
              <a:spLocks noChangeAspect="1" noChangeArrowheads="1"/>
            </p:cNvSpPr>
            <p:nvPr/>
          </p:nvSpPr>
          <p:spPr bwMode="auto">
            <a:xfrm>
              <a:off x="2316475" y="2214456"/>
              <a:ext cx="1104470" cy="528744"/>
            </a:xfrm>
            <a:prstGeom prst="rect">
              <a:avLst/>
            </a:prstGeom>
            <a:noFill/>
            <a:ln w="9525">
              <a:noFill/>
              <a:miter lim="800000"/>
              <a:headEnd/>
              <a:tailEnd/>
            </a:ln>
          </p:spPr>
          <p:txBody>
            <a:bodyPr wrap="none" lIns="0" tIns="0" rIns="0" bIns="0" anchor="ctr">
              <a:noAutofit/>
            </a:bodyPr>
            <a:lstStyle/>
            <a:p>
              <a:pPr defTabSz="538163"/>
              <a:r>
                <a:rPr lang="en-US" sz="1300" b="1" dirty="0" smtClean="0">
                  <a:solidFill>
                    <a:schemeClr val="accent1"/>
                  </a:solidFill>
                </a:rPr>
                <a:t>SG300-28MP</a:t>
              </a:r>
            </a:p>
            <a:p>
              <a:pPr defTabSz="538163">
                <a:lnSpc>
                  <a:spcPts val="1100"/>
                </a:lnSpc>
              </a:pPr>
              <a:r>
                <a:rPr lang="en-US" sz="1000" dirty="0" smtClean="0"/>
                <a:t>26 10/100/1000 Max PoE ports</a:t>
              </a:r>
            </a:p>
            <a:p>
              <a:pPr defTabSz="538163">
                <a:lnSpc>
                  <a:spcPts val="1100"/>
                </a:lnSpc>
              </a:pPr>
              <a:r>
                <a:rPr lang="en-US" sz="1000" dirty="0" smtClean="0"/>
                <a:t>2 combo mini-GBIC ports</a:t>
              </a:r>
            </a:p>
          </p:txBody>
        </p:sp>
        <p:grpSp>
          <p:nvGrpSpPr>
            <p:cNvPr id="145" name="Group 144"/>
            <p:cNvGrpSpPr/>
            <p:nvPr/>
          </p:nvGrpSpPr>
          <p:grpSpPr>
            <a:xfrm>
              <a:off x="2102440" y="2275630"/>
              <a:ext cx="87046" cy="406397"/>
              <a:chOff x="2102440" y="2602718"/>
              <a:chExt cx="87046" cy="406397"/>
            </a:xfrm>
          </p:grpSpPr>
          <p:cxnSp>
            <p:nvCxnSpPr>
              <p:cNvPr id="146" name="Straight Connector 145"/>
              <p:cNvCxnSpPr/>
              <p:nvPr/>
            </p:nvCxnSpPr>
            <p:spPr bwMode="auto">
              <a:xfrm rot="5400000">
                <a:off x="1942766" y="2805917"/>
                <a:ext cx="406397"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147" name="Oval 44"/>
              <p:cNvSpPr>
                <a:spLocks noChangeArrowheads="1"/>
              </p:cNvSpPr>
              <p:nvPr/>
            </p:nvSpPr>
            <p:spPr bwMode="auto">
              <a:xfrm>
                <a:off x="2102440" y="2762394"/>
                <a:ext cx="87046" cy="87046"/>
              </a:xfrm>
              <a:prstGeom prst="ellipse">
                <a:avLst/>
              </a:prstGeom>
              <a:solidFill>
                <a:schemeClr val="bg1">
                  <a:alpha val="75000"/>
                </a:schemeClr>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pic>
        <p:nvPicPr>
          <p:cNvPr id="148" name="Picture 53" descr="SG 300-28 front LR.jpg"/>
          <p:cNvPicPr>
            <a:picLocks noChangeAspect="1"/>
          </p:cNvPicPr>
          <p:nvPr/>
        </p:nvPicPr>
        <p:blipFill>
          <a:blip r:embed="rId6" cstate="print"/>
          <a:srcRect l="2469" t="44492" r="2479" b="44117"/>
          <a:stretch>
            <a:fillRect/>
          </a:stretch>
        </p:blipFill>
        <p:spPr bwMode="auto">
          <a:xfrm>
            <a:off x="4685091" y="5011735"/>
            <a:ext cx="1871999" cy="184915"/>
          </a:xfrm>
          <a:prstGeom prst="rect">
            <a:avLst/>
          </a:prstGeom>
          <a:noFill/>
          <a:ln w="9525">
            <a:noFill/>
            <a:miter lim="800000"/>
            <a:headEnd/>
            <a:tailEnd/>
          </a:ln>
          <a:effectLst>
            <a:outerShdw blurRad="50800" dist="38100" dir="2700000" algn="tl" rotWithShape="0">
              <a:prstClr val="black">
                <a:alpha val="40000"/>
              </a:prstClr>
            </a:outerShdw>
          </a:effectLst>
        </p:spPr>
      </p:pic>
      <p:grpSp>
        <p:nvGrpSpPr>
          <p:cNvPr id="149" name="Group 148"/>
          <p:cNvGrpSpPr/>
          <p:nvPr/>
        </p:nvGrpSpPr>
        <p:grpSpPr>
          <a:xfrm>
            <a:off x="6757796" y="5803665"/>
            <a:ext cx="1325780" cy="528744"/>
            <a:chOff x="2095165" y="2214456"/>
            <a:chExt cx="1325780" cy="528744"/>
          </a:xfrm>
        </p:grpSpPr>
        <p:sp>
          <p:nvSpPr>
            <p:cNvPr id="150" name="Rectangle 21"/>
            <p:cNvSpPr>
              <a:spLocks noChangeAspect="1" noChangeArrowheads="1"/>
            </p:cNvSpPr>
            <p:nvPr/>
          </p:nvSpPr>
          <p:spPr bwMode="auto">
            <a:xfrm>
              <a:off x="2316475" y="2214456"/>
              <a:ext cx="1104470" cy="528744"/>
            </a:xfrm>
            <a:prstGeom prst="rect">
              <a:avLst/>
            </a:prstGeom>
            <a:noFill/>
            <a:ln w="9525">
              <a:noFill/>
              <a:miter lim="800000"/>
              <a:headEnd/>
              <a:tailEnd/>
            </a:ln>
          </p:spPr>
          <p:txBody>
            <a:bodyPr wrap="none" lIns="0" tIns="0" rIns="0" bIns="0" anchor="ctr">
              <a:noAutofit/>
            </a:bodyPr>
            <a:lstStyle/>
            <a:p>
              <a:pPr defTabSz="538163"/>
              <a:r>
                <a:rPr lang="en-US" sz="1300" b="1" dirty="0" smtClean="0">
                  <a:solidFill>
                    <a:schemeClr val="accent1"/>
                  </a:solidFill>
                </a:rPr>
                <a:t>SG300-52P</a:t>
              </a:r>
            </a:p>
            <a:p>
              <a:pPr defTabSz="538163">
                <a:lnSpc>
                  <a:spcPts val="1100"/>
                </a:lnSpc>
              </a:pPr>
              <a:r>
                <a:rPr lang="en-US" sz="1000" dirty="0" smtClean="0"/>
                <a:t>50 10/100/1000 POE ports</a:t>
              </a:r>
            </a:p>
            <a:p>
              <a:pPr defTabSz="538163">
                <a:lnSpc>
                  <a:spcPts val="1100"/>
                </a:lnSpc>
              </a:pPr>
              <a:r>
                <a:rPr lang="en-US" sz="1000" dirty="0" smtClean="0"/>
                <a:t>2 combo mini-GBIC ports</a:t>
              </a:r>
            </a:p>
          </p:txBody>
        </p:sp>
        <p:grpSp>
          <p:nvGrpSpPr>
            <p:cNvPr id="151" name="Group 150"/>
            <p:cNvGrpSpPr/>
            <p:nvPr/>
          </p:nvGrpSpPr>
          <p:grpSpPr>
            <a:xfrm>
              <a:off x="2095165" y="2262930"/>
              <a:ext cx="94321" cy="406397"/>
              <a:chOff x="2095165" y="2590018"/>
              <a:chExt cx="94321" cy="406397"/>
            </a:xfrm>
          </p:grpSpPr>
          <p:cxnSp>
            <p:nvCxnSpPr>
              <p:cNvPr id="152" name="Straight Connector 151"/>
              <p:cNvCxnSpPr/>
              <p:nvPr/>
            </p:nvCxnSpPr>
            <p:spPr bwMode="auto">
              <a:xfrm rot="5400000">
                <a:off x="1891966" y="2793217"/>
                <a:ext cx="406397"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153" name="Oval 44"/>
              <p:cNvSpPr>
                <a:spLocks noChangeArrowheads="1"/>
              </p:cNvSpPr>
              <p:nvPr/>
            </p:nvSpPr>
            <p:spPr bwMode="auto">
              <a:xfrm>
                <a:off x="2102440" y="2762394"/>
                <a:ext cx="87046" cy="87046"/>
              </a:xfrm>
              <a:prstGeom prst="ellipse">
                <a:avLst/>
              </a:prstGeom>
              <a:solidFill>
                <a:schemeClr val="bg1">
                  <a:alpha val="75000"/>
                </a:schemeClr>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pic>
        <p:nvPicPr>
          <p:cNvPr id="154" name="Picture 56" descr="SG 300-52 front LR.jpg"/>
          <p:cNvPicPr>
            <a:picLocks noChangeAspect="1"/>
          </p:cNvPicPr>
          <p:nvPr/>
        </p:nvPicPr>
        <p:blipFill>
          <a:blip r:embed="rId7" cstate="print"/>
          <a:srcRect l="2069" t="44543" r="2069" b="44254"/>
          <a:stretch>
            <a:fillRect/>
          </a:stretch>
        </p:blipFill>
        <p:spPr bwMode="auto">
          <a:xfrm>
            <a:off x="4704780" y="6460194"/>
            <a:ext cx="1877538" cy="180886"/>
          </a:xfrm>
          <a:prstGeom prst="rect">
            <a:avLst/>
          </a:prstGeom>
          <a:noFill/>
          <a:ln w="9525">
            <a:noFill/>
            <a:miter lim="800000"/>
            <a:headEnd/>
            <a:tailEnd/>
          </a:ln>
          <a:effectLst>
            <a:outerShdw blurRad="50800" dist="38100" dir="2700000" algn="tl" rotWithShape="0">
              <a:prstClr val="black">
                <a:alpha val="40000"/>
              </a:prstClr>
            </a:outerShdw>
          </a:effectLst>
        </p:spPr>
      </p:pic>
      <p:grpSp>
        <p:nvGrpSpPr>
          <p:cNvPr id="155" name="Group 154"/>
          <p:cNvGrpSpPr/>
          <p:nvPr/>
        </p:nvGrpSpPr>
        <p:grpSpPr>
          <a:xfrm>
            <a:off x="6726971" y="6316290"/>
            <a:ext cx="1305805" cy="528744"/>
            <a:chOff x="2102440" y="2244481"/>
            <a:chExt cx="1305805" cy="528744"/>
          </a:xfrm>
        </p:grpSpPr>
        <p:sp>
          <p:nvSpPr>
            <p:cNvPr id="156" name="Rectangle 21"/>
            <p:cNvSpPr>
              <a:spLocks noChangeAspect="1" noChangeArrowheads="1"/>
            </p:cNvSpPr>
            <p:nvPr/>
          </p:nvSpPr>
          <p:spPr bwMode="auto">
            <a:xfrm>
              <a:off x="2303775" y="2244481"/>
              <a:ext cx="1104470" cy="528744"/>
            </a:xfrm>
            <a:prstGeom prst="rect">
              <a:avLst/>
            </a:prstGeom>
            <a:noFill/>
            <a:ln w="9525">
              <a:noFill/>
              <a:miter lim="800000"/>
              <a:headEnd/>
              <a:tailEnd/>
            </a:ln>
          </p:spPr>
          <p:txBody>
            <a:bodyPr wrap="none" lIns="0" tIns="0" rIns="0" bIns="0" anchor="ctr">
              <a:noAutofit/>
            </a:bodyPr>
            <a:lstStyle/>
            <a:p>
              <a:pPr defTabSz="538163"/>
              <a:r>
                <a:rPr lang="en-US" sz="1300" b="1" dirty="0" smtClean="0">
                  <a:solidFill>
                    <a:schemeClr val="accent1"/>
                  </a:solidFill>
                </a:rPr>
                <a:t>SG300-52MP</a:t>
              </a:r>
            </a:p>
            <a:p>
              <a:pPr defTabSz="538163">
                <a:lnSpc>
                  <a:spcPts val="1100"/>
                </a:lnSpc>
              </a:pPr>
              <a:r>
                <a:rPr lang="en-US" sz="1000" dirty="0" smtClean="0"/>
                <a:t>50 10/100/1000 Max POE ports</a:t>
              </a:r>
            </a:p>
            <a:p>
              <a:pPr defTabSz="538163">
                <a:lnSpc>
                  <a:spcPts val="1100"/>
                </a:lnSpc>
              </a:pPr>
              <a:r>
                <a:rPr lang="en-US" sz="1000" dirty="0" smtClean="0"/>
                <a:t>2 combo mini-GBIC ports</a:t>
              </a:r>
            </a:p>
          </p:txBody>
        </p:sp>
        <p:grpSp>
          <p:nvGrpSpPr>
            <p:cNvPr id="157" name="Group 156"/>
            <p:cNvGrpSpPr/>
            <p:nvPr/>
          </p:nvGrpSpPr>
          <p:grpSpPr>
            <a:xfrm>
              <a:off x="2102440" y="2275630"/>
              <a:ext cx="87046" cy="406397"/>
              <a:chOff x="2102440" y="2602718"/>
              <a:chExt cx="87046" cy="406397"/>
            </a:xfrm>
          </p:grpSpPr>
          <p:cxnSp>
            <p:nvCxnSpPr>
              <p:cNvPr id="158" name="Straight Connector 157"/>
              <p:cNvCxnSpPr/>
              <p:nvPr/>
            </p:nvCxnSpPr>
            <p:spPr bwMode="auto">
              <a:xfrm rot="5400000">
                <a:off x="1942766" y="2805917"/>
                <a:ext cx="406397"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159" name="Oval 44"/>
              <p:cNvSpPr>
                <a:spLocks noChangeArrowheads="1"/>
              </p:cNvSpPr>
              <p:nvPr/>
            </p:nvSpPr>
            <p:spPr bwMode="auto">
              <a:xfrm>
                <a:off x="2102440" y="2762394"/>
                <a:ext cx="87046" cy="87046"/>
              </a:xfrm>
              <a:prstGeom prst="ellipse">
                <a:avLst/>
              </a:prstGeom>
              <a:solidFill>
                <a:schemeClr val="bg1">
                  <a:alpha val="75000"/>
                </a:schemeClr>
              </a:solidFill>
              <a:ln w="25400" algn="ctr">
                <a:solidFill>
                  <a:schemeClr val="accent1">
                    <a:shade val="95000"/>
                    <a:satMod val="105000"/>
                    <a:alpha val="50000"/>
                  </a:schemeClr>
                </a:solidFill>
                <a:round/>
                <a:headEnd/>
                <a:tailEnd/>
              </a:ln>
              <a:effectLst>
                <a:outerShdw blurRad="50800" dist="38100" dir="2700000" algn="tl" rotWithShape="0">
                  <a:prstClr val="black">
                    <a:alpha val="40000"/>
                  </a:prstClr>
                </a:outerShdw>
              </a:effectLst>
            </p:spPr>
            <p:txBody>
              <a:bodyPr vert="horz" wrap="none" lIns="73025" tIns="36511" rIns="73025" bIns="36511" numCol="1" anchor="ctr" anchorCtr="0" compatLnSpc="1">
                <a:prstTxWarp prst="textNoShape">
                  <a:avLst/>
                </a:prstTxWarp>
              </a:bodyPr>
              <a:lstStyle/>
              <a:p>
                <a:endParaRPr lang="en-US"/>
              </a:p>
            </p:txBody>
          </p:sp>
        </p:grpSp>
      </p:grpSp>
      <p:pic>
        <p:nvPicPr>
          <p:cNvPr id="160" name="Picture 56" descr="SG 300-52 front LR.jpg"/>
          <p:cNvPicPr>
            <a:picLocks noChangeAspect="1"/>
          </p:cNvPicPr>
          <p:nvPr/>
        </p:nvPicPr>
        <p:blipFill>
          <a:blip r:embed="rId7" cstate="print"/>
          <a:srcRect l="2069" t="44543" r="2069" b="44254"/>
          <a:stretch>
            <a:fillRect/>
          </a:stretch>
        </p:blipFill>
        <p:spPr bwMode="auto">
          <a:xfrm>
            <a:off x="4704780" y="5964894"/>
            <a:ext cx="1877538" cy="180886"/>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638" y="457200"/>
            <a:ext cx="8145462" cy="609600"/>
          </a:xfrm>
        </p:spPr>
        <p:txBody>
          <a:bodyPr/>
          <a:lstStyle/>
          <a:p>
            <a:r>
              <a:rPr lang="en-US" dirty="0" smtClean="0"/>
              <a:t>300 Series Features and Benefits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57843763"/>
              </p:ext>
            </p:extLst>
          </p:nvPr>
        </p:nvGraphicFramePr>
        <p:xfrm>
          <a:off x="227522" y="1426521"/>
          <a:ext cx="8687878" cy="4694050"/>
        </p:xfrm>
        <a:graphic>
          <a:graphicData uri="http://schemas.openxmlformats.org/drawingml/2006/table">
            <a:tbl>
              <a:tblPr firstRow="1" bandRow="1">
                <a:tableStyleId>{B301B821-A1FF-4177-AEE7-76D212191A09}</a:tableStyleId>
              </a:tblPr>
              <a:tblGrid>
                <a:gridCol w="2668078"/>
                <a:gridCol w="6019800"/>
              </a:tblGrid>
              <a:tr h="249948">
                <a:tc>
                  <a:txBody>
                    <a:bodyPr/>
                    <a:lstStyle/>
                    <a:p>
                      <a:pPr algn="ctr"/>
                      <a:r>
                        <a:rPr lang="en-US" sz="1600" dirty="0" smtClean="0"/>
                        <a:t>Features</a:t>
                      </a:r>
                      <a:endParaRPr lang="en-US" sz="1600" b="0" dirty="0">
                        <a:solidFill>
                          <a:srgbClr val="546568"/>
                        </a:solidFill>
                      </a:endParaRPr>
                    </a:p>
                  </a:txBody>
                  <a:tcPr anchor="ctr">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tcPr>
                </a:tc>
                <a:tc>
                  <a:txBody>
                    <a:bodyPr/>
                    <a:lstStyle/>
                    <a:p>
                      <a:pPr algn="ctr"/>
                      <a:r>
                        <a:rPr lang="en-US" sz="1600" dirty="0" smtClean="0"/>
                        <a:t>Partner &amp; Customer Benefits</a:t>
                      </a:r>
                      <a:endParaRPr lang="en-US" sz="1600" dirty="0"/>
                    </a:p>
                  </a:txBody>
                  <a:tcPr anchor="ctr">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tcPr>
                </a:tc>
              </a:tr>
              <a:tr h="390331">
                <a:tc>
                  <a:txBody>
                    <a:bodyPr/>
                    <a:lstStyle/>
                    <a:p>
                      <a:pPr marL="0" marR="0" indent="0" algn="l" defTabSz="914400" rtl="0" eaLnBrk="1" fontAlgn="auto" latinLnBrk="0" hangingPunct="1">
                        <a:lnSpc>
                          <a:spcPct val="100000"/>
                        </a:lnSpc>
                        <a:spcBef>
                          <a:spcPts val="0"/>
                        </a:spcBef>
                        <a:spcAft>
                          <a:spcPts val="0"/>
                        </a:spcAft>
                        <a:buClrTx/>
                        <a:buSzTx/>
                        <a:buFontTx/>
                        <a:buNone/>
                        <a:tabLst>
                          <a:tab pos="1770063" algn="l"/>
                        </a:tabLst>
                        <a:defRPr/>
                      </a:pPr>
                      <a:r>
                        <a:rPr lang="en-US" sz="1400" b="0" kern="1200" dirty="0" smtClean="0">
                          <a:solidFill>
                            <a:schemeClr val="accent1"/>
                          </a:solidFill>
                          <a:latin typeface="+mn-lt"/>
                          <a:ea typeface="+mn-ea"/>
                          <a:cs typeface="+mn-cs"/>
                        </a:rPr>
                        <a:t>Advanced Threat Protection (DAI, </a:t>
                      </a:r>
                      <a:r>
                        <a:rPr lang="en-US" sz="1400" b="0" kern="1200" dirty="0" err="1" smtClean="0">
                          <a:solidFill>
                            <a:schemeClr val="accent1"/>
                          </a:solidFill>
                          <a:latin typeface="+mn-lt"/>
                          <a:ea typeface="+mn-ea"/>
                          <a:cs typeface="+mn-cs"/>
                        </a:rPr>
                        <a:t>IPSG</a:t>
                      </a:r>
                      <a:r>
                        <a:rPr lang="en-US" sz="1400" b="0" kern="1200" dirty="0" smtClean="0">
                          <a:solidFill>
                            <a:schemeClr val="accent1"/>
                          </a:solidFill>
                          <a:latin typeface="+mn-lt"/>
                          <a:ea typeface="+mn-ea"/>
                          <a:cs typeface="+mn-cs"/>
                        </a:rPr>
                        <a:t>, </a:t>
                      </a:r>
                      <a:r>
                        <a:rPr lang="en-US" sz="1400" b="0" kern="1200" dirty="0" err="1" smtClean="0">
                          <a:solidFill>
                            <a:schemeClr val="accent1"/>
                          </a:solidFill>
                          <a:latin typeface="+mn-lt"/>
                          <a:ea typeface="+mn-ea"/>
                          <a:cs typeface="+mn-cs"/>
                        </a:rPr>
                        <a:t>DHCPS</a:t>
                      </a:r>
                      <a:r>
                        <a:rPr lang="en-US" sz="1400" b="0" kern="1200" dirty="0" smtClean="0">
                          <a:solidFill>
                            <a:schemeClr val="accent1"/>
                          </a:solidFill>
                          <a:latin typeface="+mn-lt"/>
                          <a:ea typeface="+mn-ea"/>
                          <a:cs typeface="+mn-cs"/>
                        </a:rPr>
                        <a:t>, etc)</a:t>
                      </a:r>
                    </a:p>
                  </a:txBody>
                  <a:tcPr anchor="ctr">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tcPr>
                </a:tc>
                <a:tc>
                  <a:txBody>
                    <a:bodyPr/>
                    <a:lstStyle/>
                    <a:p>
                      <a:pPr marL="171450" indent="-171450" algn="l">
                        <a:buFont typeface="Arial" pitchFamily="34" charset="0"/>
                        <a:buChar char="•"/>
                      </a:pPr>
                      <a:r>
                        <a:rPr lang="en-US" sz="1400" b="0" kern="1200" dirty="0" smtClean="0">
                          <a:solidFill>
                            <a:srgbClr val="0175A3"/>
                          </a:solidFill>
                          <a:latin typeface="+mn-lt"/>
                          <a:ea typeface="+mn-ea"/>
                          <a:cs typeface="+mn-cs"/>
                        </a:rPr>
                        <a:t>Protect</a:t>
                      </a:r>
                      <a:r>
                        <a:rPr lang="en-US" sz="1400" b="0" kern="1200" baseline="0" dirty="0" smtClean="0">
                          <a:solidFill>
                            <a:srgbClr val="0175A3"/>
                          </a:solidFill>
                          <a:latin typeface="+mn-lt"/>
                          <a:ea typeface="+mn-ea"/>
                          <a:cs typeface="+mn-cs"/>
                        </a:rPr>
                        <a:t> the network from DOS attacks and other threats maximizing uptime</a:t>
                      </a:r>
                      <a:endParaRPr lang="en-US" sz="1400" b="0" kern="1200" dirty="0">
                        <a:solidFill>
                          <a:srgbClr val="0175A3"/>
                        </a:solidFill>
                        <a:latin typeface="+mn-lt"/>
                        <a:ea typeface="+mn-ea"/>
                        <a:cs typeface="+mn-cs"/>
                      </a:endParaRPr>
                    </a:p>
                  </a:txBody>
                  <a:tcPr anchor="ctr">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tcPr>
                </a:tc>
              </a:tr>
              <a:tr h="390331">
                <a:tc>
                  <a:txBody>
                    <a:bodyPr/>
                    <a:lstStyle/>
                    <a:p>
                      <a:pPr marL="0" marR="0" indent="0" algn="l" defTabSz="914400" rtl="0" eaLnBrk="1" fontAlgn="auto" latinLnBrk="0" hangingPunct="1">
                        <a:lnSpc>
                          <a:spcPct val="100000"/>
                        </a:lnSpc>
                        <a:spcBef>
                          <a:spcPts val="0"/>
                        </a:spcBef>
                        <a:spcAft>
                          <a:spcPts val="0"/>
                        </a:spcAft>
                        <a:buClrTx/>
                        <a:buSzTx/>
                        <a:buFontTx/>
                        <a:buNone/>
                        <a:tabLst>
                          <a:tab pos="1770063" algn="l"/>
                        </a:tabLst>
                        <a:defRPr/>
                      </a:pPr>
                      <a:r>
                        <a:rPr lang="en-US" sz="1400" b="0" kern="1200" dirty="0" smtClean="0">
                          <a:solidFill>
                            <a:schemeClr val="accent1"/>
                          </a:solidFill>
                          <a:latin typeface="+mn-lt"/>
                          <a:ea typeface="+mn-ea"/>
                          <a:cs typeface="+mn-cs"/>
                        </a:rPr>
                        <a:t>Localized GUI and Docs</a:t>
                      </a:r>
                    </a:p>
                  </a:txBody>
                  <a:tcPr anchor="ctr">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tcPr>
                </a:tc>
                <a:tc>
                  <a:txBody>
                    <a:bodyPr/>
                    <a:lstStyle/>
                    <a:p>
                      <a:pPr marL="171450" indent="-171450" algn="l">
                        <a:buFont typeface="Arial" pitchFamily="34" charset="0"/>
                        <a:buChar char="•"/>
                      </a:pPr>
                      <a:r>
                        <a:rPr lang="en-US" sz="1400" b="0" kern="1200" dirty="0" smtClean="0">
                          <a:solidFill>
                            <a:srgbClr val="0175A3"/>
                          </a:solidFill>
                          <a:latin typeface="+mn-lt"/>
                          <a:ea typeface="+mn-ea"/>
                          <a:cs typeface="+mn-cs"/>
                        </a:rPr>
                        <a:t>Clarity of product installation and operation for select markets</a:t>
                      </a:r>
                      <a:endParaRPr lang="en-US" sz="1400" b="0" kern="1200" dirty="0">
                        <a:solidFill>
                          <a:srgbClr val="0175A3"/>
                        </a:solidFill>
                        <a:latin typeface="+mn-lt"/>
                        <a:ea typeface="+mn-ea"/>
                        <a:cs typeface="+mn-cs"/>
                      </a:endParaRPr>
                    </a:p>
                  </a:txBody>
                  <a:tcPr anchor="ctr">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tcPr>
                </a:tc>
              </a:tr>
              <a:tr h="390331">
                <a:tc>
                  <a:txBody>
                    <a:bodyPr/>
                    <a:lstStyle/>
                    <a:p>
                      <a:pPr marL="0" marR="0" indent="0" algn="l" defTabSz="914400" rtl="0" eaLnBrk="1" fontAlgn="auto" latinLnBrk="0" hangingPunct="1">
                        <a:lnSpc>
                          <a:spcPct val="100000"/>
                        </a:lnSpc>
                        <a:spcBef>
                          <a:spcPts val="0"/>
                        </a:spcBef>
                        <a:spcAft>
                          <a:spcPts val="0"/>
                        </a:spcAft>
                        <a:buClrTx/>
                        <a:buSzTx/>
                        <a:buFontTx/>
                        <a:buNone/>
                        <a:tabLst>
                          <a:tab pos="1770063" algn="l"/>
                        </a:tabLst>
                        <a:defRPr/>
                      </a:pPr>
                      <a:r>
                        <a:rPr lang="en-US" sz="1400" b="0" kern="1200" dirty="0" smtClean="0">
                          <a:solidFill>
                            <a:schemeClr val="accent1"/>
                          </a:solidFill>
                          <a:latin typeface="+mn-lt"/>
                          <a:ea typeface="+mn-ea"/>
                          <a:cs typeface="+mn-cs"/>
                        </a:rPr>
                        <a:t>Flexibl</a:t>
                      </a:r>
                      <a:r>
                        <a:rPr lang="en-US" sz="1400" b="0" kern="1200" baseline="0" dirty="0" smtClean="0">
                          <a:solidFill>
                            <a:schemeClr val="accent1"/>
                          </a:solidFill>
                          <a:latin typeface="+mn-lt"/>
                          <a:ea typeface="+mn-ea"/>
                          <a:cs typeface="+mn-cs"/>
                        </a:rPr>
                        <a:t>e Management options – GUI, CLI, Prime LMS, SNMP</a:t>
                      </a:r>
                      <a:endParaRPr lang="en-US" sz="1400" b="0" kern="1200" dirty="0" smtClean="0">
                        <a:solidFill>
                          <a:schemeClr val="accent1"/>
                        </a:solidFill>
                        <a:latin typeface="+mn-lt"/>
                        <a:ea typeface="+mn-ea"/>
                        <a:cs typeface="+mn-cs"/>
                      </a:endParaRPr>
                    </a:p>
                  </a:txBody>
                  <a:tcPr anchor="ctr">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tcPr>
                </a:tc>
                <a:tc>
                  <a:txBody>
                    <a:bodyPr/>
                    <a:lstStyle/>
                    <a:p>
                      <a:pPr marL="171450" indent="-171450" algn="l">
                        <a:buFont typeface="Arial" pitchFamily="34" charset="0"/>
                        <a:buChar char="•"/>
                      </a:pPr>
                      <a:r>
                        <a:rPr lang="en-US" sz="1400" b="0" kern="1200" dirty="0" smtClean="0">
                          <a:solidFill>
                            <a:srgbClr val="0175A3"/>
                          </a:solidFill>
                          <a:latin typeface="+mn-lt"/>
                          <a:ea typeface="+mn-ea"/>
                          <a:cs typeface="+mn-cs"/>
                        </a:rPr>
                        <a:t>Ease</a:t>
                      </a:r>
                      <a:r>
                        <a:rPr lang="en-US" sz="1400" b="0" kern="1200" baseline="0" dirty="0" smtClean="0">
                          <a:solidFill>
                            <a:srgbClr val="0175A3"/>
                          </a:solidFill>
                          <a:latin typeface="+mn-lt"/>
                          <a:ea typeface="+mn-ea"/>
                          <a:cs typeface="+mn-cs"/>
                        </a:rPr>
                        <a:t> of Management options matching the needs to customers</a:t>
                      </a:r>
                      <a:endParaRPr lang="en-US" sz="1400" b="0" kern="1200" dirty="0">
                        <a:solidFill>
                          <a:srgbClr val="0175A3"/>
                        </a:solidFill>
                        <a:latin typeface="+mn-lt"/>
                        <a:ea typeface="+mn-ea"/>
                        <a:cs typeface="+mn-cs"/>
                      </a:endParaRPr>
                    </a:p>
                  </a:txBody>
                  <a:tcPr anchor="ctr">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tcPr>
                </a:tc>
              </a:tr>
              <a:tr h="390331">
                <a:tc>
                  <a:txBody>
                    <a:bodyPr/>
                    <a:lstStyle/>
                    <a:p>
                      <a:pPr marL="0" marR="0" indent="0" algn="l" defTabSz="914400" rtl="0" eaLnBrk="1" fontAlgn="auto" latinLnBrk="0" hangingPunct="1">
                        <a:lnSpc>
                          <a:spcPct val="100000"/>
                        </a:lnSpc>
                        <a:spcBef>
                          <a:spcPts val="0"/>
                        </a:spcBef>
                        <a:spcAft>
                          <a:spcPts val="0"/>
                        </a:spcAft>
                        <a:buClrTx/>
                        <a:buSzTx/>
                        <a:buFontTx/>
                        <a:buNone/>
                        <a:tabLst>
                          <a:tab pos="1770063" algn="l"/>
                        </a:tabLst>
                        <a:defRPr/>
                      </a:pPr>
                      <a:r>
                        <a:rPr lang="en-US" sz="1400" b="0" kern="1200" dirty="0" smtClean="0">
                          <a:solidFill>
                            <a:schemeClr val="accent1"/>
                          </a:solidFill>
                          <a:latin typeface="+mn-lt"/>
                          <a:ea typeface="+mn-ea"/>
                          <a:cs typeface="+mn-cs"/>
                        </a:rPr>
                        <a:t>Lifetime</a:t>
                      </a:r>
                      <a:r>
                        <a:rPr lang="en-US" sz="1400" b="0" kern="1200" baseline="0" dirty="0" smtClean="0">
                          <a:solidFill>
                            <a:schemeClr val="accent1"/>
                          </a:solidFill>
                          <a:latin typeface="+mn-lt"/>
                          <a:ea typeface="+mn-ea"/>
                          <a:cs typeface="+mn-cs"/>
                        </a:rPr>
                        <a:t> Warranty with NBD Advanced Replacement</a:t>
                      </a:r>
                      <a:endParaRPr lang="en-US" sz="1400" b="0" kern="1200" dirty="0" smtClean="0">
                        <a:solidFill>
                          <a:schemeClr val="accent1"/>
                        </a:solidFill>
                        <a:latin typeface="+mn-lt"/>
                        <a:ea typeface="+mn-ea"/>
                        <a:cs typeface="+mn-cs"/>
                      </a:endParaRPr>
                    </a:p>
                  </a:txBody>
                  <a:tcPr anchor="ctr">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tcPr>
                </a:tc>
                <a:tc>
                  <a:txBody>
                    <a:bodyPr/>
                    <a:lstStyle/>
                    <a:p>
                      <a:pPr marL="171450" indent="-171450" algn="l">
                        <a:buFont typeface="Arial" pitchFamily="34" charset="0"/>
                        <a:buChar char="•"/>
                      </a:pPr>
                      <a:r>
                        <a:rPr lang="en-US" sz="1400" b="0" kern="1200" dirty="0" smtClean="0">
                          <a:solidFill>
                            <a:srgbClr val="0175A3"/>
                          </a:solidFill>
                          <a:latin typeface="+mn-lt"/>
                          <a:ea typeface="+mn-ea"/>
                          <a:cs typeface="+mn-cs"/>
                        </a:rPr>
                        <a:t>Delivers peace-of-mind</a:t>
                      </a:r>
                      <a:endParaRPr lang="en-US" sz="1400" b="0" kern="1200" dirty="0">
                        <a:solidFill>
                          <a:srgbClr val="0175A3"/>
                        </a:solidFill>
                        <a:latin typeface="+mn-lt"/>
                        <a:ea typeface="+mn-ea"/>
                        <a:cs typeface="+mn-cs"/>
                      </a:endParaRPr>
                    </a:p>
                  </a:txBody>
                  <a:tcPr anchor="ctr">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tcPr>
                </a:tc>
              </a:tr>
              <a:tr h="390331">
                <a:tc>
                  <a:txBody>
                    <a:bodyPr/>
                    <a:lstStyle/>
                    <a:p>
                      <a:pPr marL="0" marR="0" indent="0" algn="l" defTabSz="914400" rtl="0" eaLnBrk="1" fontAlgn="auto" latinLnBrk="0" hangingPunct="1">
                        <a:lnSpc>
                          <a:spcPct val="100000"/>
                        </a:lnSpc>
                        <a:spcBef>
                          <a:spcPts val="0"/>
                        </a:spcBef>
                        <a:spcAft>
                          <a:spcPts val="0"/>
                        </a:spcAft>
                        <a:buClrTx/>
                        <a:buSzTx/>
                        <a:buFontTx/>
                        <a:buNone/>
                        <a:tabLst>
                          <a:tab pos="1770063" algn="l"/>
                        </a:tabLst>
                        <a:defRPr/>
                      </a:pPr>
                      <a:r>
                        <a:rPr lang="en-US" sz="1400" b="0" kern="1200" dirty="0" smtClean="0">
                          <a:solidFill>
                            <a:schemeClr val="accent1"/>
                          </a:solidFill>
                          <a:latin typeface="+mn-lt"/>
                          <a:ea typeface="+mn-ea"/>
                          <a:cs typeface="+mn-cs"/>
                        </a:rPr>
                        <a:t>L3 Routing - Static</a:t>
                      </a:r>
                    </a:p>
                  </a:txBody>
                  <a:tcPr anchor="ctr">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tcPr>
                </a:tc>
                <a:tc>
                  <a:txBody>
                    <a:bodyPr/>
                    <a:lstStyle/>
                    <a:p>
                      <a:pPr marL="171450" indent="-171450" algn="l">
                        <a:buFont typeface="Arial" pitchFamily="34" charset="0"/>
                        <a:buChar char="•"/>
                      </a:pPr>
                      <a:r>
                        <a:rPr lang="en-US" sz="1400" b="0" kern="1200" dirty="0" smtClean="0">
                          <a:solidFill>
                            <a:srgbClr val="0175A3"/>
                          </a:solidFill>
                          <a:latin typeface="+mn-lt"/>
                          <a:ea typeface="+mn-ea"/>
                          <a:cs typeface="+mn-cs"/>
                        </a:rPr>
                        <a:t>Simplifies</a:t>
                      </a:r>
                      <a:r>
                        <a:rPr lang="en-US" sz="1400" b="0" kern="1200" baseline="0" dirty="0" smtClean="0">
                          <a:solidFill>
                            <a:srgbClr val="0175A3"/>
                          </a:solidFill>
                          <a:latin typeface="+mn-lt"/>
                          <a:ea typeface="+mn-ea"/>
                          <a:cs typeface="+mn-cs"/>
                        </a:rPr>
                        <a:t> networks &amp; increases performance</a:t>
                      </a:r>
                    </a:p>
                    <a:p>
                      <a:pPr marL="171450" indent="-171450" algn="l">
                        <a:buFont typeface="Arial" pitchFamily="34" charset="0"/>
                        <a:buChar char="•"/>
                      </a:pPr>
                      <a:r>
                        <a:rPr lang="en-US" sz="1400" b="0" kern="1200" dirty="0" smtClean="0">
                          <a:solidFill>
                            <a:srgbClr val="0175A3"/>
                          </a:solidFill>
                          <a:latin typeface="+mn-lt"/>
                          <a:ea typeface="+mn-ea"/>
                          <a:cs typeface="+mn-cs"/>
                        </a:rPr>
                        <a:t>Increases</a:t>
                      </a:r>
                      <a:r>
                        <a:rPr lang="en-US" sz="1400" b="0" kern="1200" baseline="0" dirty="0" smtClean="0">
                          <a:solidFill>
                            <a:srgbClr val="0175A3"/>
                          </a:solidFill>
                          <a:latin typeface="+mn-lt"/>
                          <a:ea typeface="+mn-ea"/>
                          <a:cs typeface="+mn-cs"/>
                        </a:rPr>
                        <a:t> network availability</a:t>
                      </a:r>
                      <a:endParaRPr lang="en-US" sz="1400" b="0" kern="1200" dirty="0">
                        <a:solidFill>
                          <a:srgbClr val="0175A3"/>
                        </a:solidFill>
                        <a:latin typeface="+mn-lt"/>
                        <a:ea typeface="+mn-ea"/>
                        <a:cs typeface="+mn-cs"/>
                      </a:endParaRPr>
                    </a:p>
                  </a:txBody>
                  <a:tcPr anchor="ctr">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tcPr>
                </a:tc>
              </a:tr>
              <a:tr h="249948">
                <a:tc>
                  <a:txBody>
                    <a:bodyPr/>
                    <a:lstStyle/>
                    <a:p>
                      <a:r>
                        <a:rPr lang="en-US" sz="1400" b="0" dirty="0" smtClean="0">
                          <a:solidFill>
                            <a:schemeClr val="accent1"/>
                          </a:solidFill>
                        </a:rPr>
                        <a:t>Basic </a:t>
                      </a:r>
                      <a:r>
                        <a:rPr lang="en-US" sz="1400" b="0" dirty="0" err="1" smtClean="0">
                          <a:solidFill>
                            <a:schemeClr val="accent1"/>
                          </a:solidFill>
                        </a:rPr>
                        <a:t>OnPlus</a:t>
                      </a:r>
                      <a:r>
                        <a:rPr lang="en-US" sz="1400" b="0" dirty="0" smtClean="0">
                          <a:solidFill>
                            <a:schemeClr val="accent1"/>
                          </a:solidFill>
                        </a:rPr>
                        <a:t> Services</a:t>
                      </a:r>
                      <a:endParaRPr lang="en-US" sz="1400" b="0" dirty="0">
                        <a:solidFill>
                          <a:schemeClr val="accent1"/>
                        </a:solidFill>
                      </a:endParaRPr>
                    </a:p>
                  </a:txBody>
                  <a:tcPr anchor="ctr">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tcPr>
                </a:tc>
                <a:tc>
                  <a:txBody>
                    <a:bodyPr/>
                    <a:lstStyle/>
                    <a:p>
                      <a:pPr marL="171450" indent="-171450" algn="l">
                        <a:buFont typeface="Arial" pitchFamily="34" charset="0"/>
                        <a:buChar char="•"/>
                      </a:pPr>
                      <a:r>
                        <a:rPr lang="en-US" sz="1400" b="0" kern="1200" dirty="0" smtClean="0">
                          <a:solidFill>
                            <a:srgbClr val="0175A3"/>
                          </a:solidFill>
                          <a:latin typeface="+mn-lt"/>
                          <a:ea typeface="+mn-ea"/>
                          <a:cs typeface="+mn-cs"/>
                        </a:rPr>
                        <a:t>Managed</a:t>
                      </a:r>
                      <a:r>
                        <a:rPr lang="en-US" sz="1400" b="0" kern="1200" baseline="0" dirty="0" smtClean="0">
                          <a:solidFill>
                            <a:srgbClr val="0175A3"/>
                          </a:solidFill>
                          <a:latin typeface="+mn-lt"/>
                          <a:ea typeface="+mn-ea"/>
                          <a:cs typeface="+mn-cs"/>
                        </a:rPr>
                        <a:t> Services ready platform enabling partners to build a practice and derive on-going revenue stream</a:t>
                      </a:r>
                      <a:endParaRPr lang="en-US" sz="1400" b="0" kern="1200" dirty="0">
                        <a:solidFill>
                          <a:srgbClr val="0175A3"/>
                        </a:solidFill>
                        <a:latin typeface="+mn-lt"/>
                        <a:ea typeface="+mn-ea"/>
                        <a:cs typeface="+mn-cs"/>
                      </a:endParaRPr>
                    </a:p>
                  </a:txBody>
                  <a:tcPr anchor="ctr">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tcPr>
                </a:tc>
              </a:tr>
              <a:tr h="2499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smtClean="0">
                          <a:solidFill>
                            <a:schemeClr val="accent1"/>
                          </a:solidFill>
                        </a:rPr>
                        <a:t>Gold IPv6 &amp; USGv6</a:t>
                      </a:r>
                    </a:p>
                  </a:txBody>
                  <a:tcPr anchor="ctr">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tcPr>
                </a:tc>
                <a:tc>
                  <a:txBody>
                    <a:bodyPr/>
                    <a:lstStyle/>
                    <a:p>
                      <a:pPr marL="171450" indent="-171450" algn="l">
                        <a:buFont typeface="Arial" pitchFamily="34" charset="0"/>
                        <a:buChar char="•"/>
                      </a:pPr>
                      <a:r>
                        <a:rPr lang="en-US" sz="1400" b="0" dirty="0" smtClean="0">
                          <a:solidFill>
                            <a:srgbClr val="0175A3"/>
                          </a:solidFill>
                        </a:rPr>
                        <a:t>Future proofs network with next</a:t>
                      </a:r>
                      <a:r>
                        <a:rPr lang="en-US" sz="1400" b="0" baseline="0" dirty="0" smtClean="0">
                          <a:solidFill>
                            <a:srgbClr val="0175A3"/>
                          </a:solidFill>
                        </a:rPr>
                        <a:t> generation IP infrastructure</a:t>
                      </a:r>
                      <a:endParaRPr lang="en-US" sz="1400" b="0" dirty="0">
                        <a:solidFill>
                          <a:srgbClr val="0175A3"/>
                        </a:solidFill>
                      </a:endParaRPr>
                    </a:p>
                  </a:txBody>
                  <a:tcPr anchor="ctr">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tcPr>
                </a:tc>
              </a:tr>
              <a:tr h="249948">
                <a:tc>
                  <a:txBody>
                    <a:bodyPr/>
                    <a:lstStyle/>
                    <a:p>
                      <a:r>
                        <a:rPr lang="en-US" sz="1400" b="0" dirty="0" smtClean="0">
                          <a:solidFill>
                            <a:schemeClr val="accent1"/>
                          </a:solidFill>
                        </a:rPr>
                        <a:t>Energy Efficient with EEE support</a:t>
                      </a:r>
                      <a:endParaRPr lang="en-US" sz="1400" b="0" dirty="0">
                        <a:solidFill>
                          <a:schemeClr val="accent1"/>
                        </a:solidFill>
                      </a:endParaRPr>
                    </a:p>
                  </a:txBody>
                  <a:tcPr anchor="ctr">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tcPr>
                </a:tc>
                <a:tc>
                  <a:txBody>
                    <a:bodyPr/>
                    <a:lstStyle/>
                    <a:p>
                      <a:pPr marL="171450" indent="-171450" algn="l">
                        <a:buFont typeface="Arial" pitchFamily="34" charset="0"/>
                        <a:buChar char="•"/>
                      </a:pPr>
                      <a:r>
                        <a:rPr lang="en-US" sz="1400" b="0" dirty="0" smtClean="0">
                          <a:solidFill>
                            <a:srgbClr val="0175A3"/>
                          </a:solidFill>
                        </a:rPr>
                        <a:t>Lowers operational</a:t>
                      </a:r>
                      <a:r>
                        <a:rPr lang="en-US" sz="1400" b="0" baseline="0" dirty="0" smtClean="0">
                          <a:solidFill>
                            <a:srgbClr val="0175A3"/>
                          </a:solidFill>
                        </a:rPr>
                        <a:t> costs via lower power consumption &amp; cooling requirements</a:t>
                      </a:r>
                      <a:endParaRPr lang="en-US" sz="1400" b="0" dirty="0">
                        <a:solidFill>
                          <a:srgbClr val="0175A3"/>
                        </a:solidFill>
                      </a:endParaRPr>
                    </a:p>
                  </a:txBody>
                  <a:tcPr anchor="ctr">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tcPr>
                </a:tc>
              </a:tr>
              <a:tr h="554680">
                <a:tc>
                  <a:txBody>
                    <a:bodyPr/>
                    <a:lstStyle/>
                    <a:p>
                      <a:r>
                        <a:rPr lang="en-US" sz="1400" b="0" dirty="0" smtClean="0">
                          <a:solidFill>
                            <a:schemeClr val="accent1"/>
                          </a:solidFill>
                        </a:rPr>
                        <a:t>Network-wide</a:t>
                      </a:r>
                      <a:r>
                        <a:rPr lang="en-US" sz="1400" b="0" baseline="0" dirty="0" smtClean="0">
                          <a:solidFill>
                            <a:schemeClr val="accent1"/>
                          </a:solidFill>
                        </a:rPr>
                        <a:t> Auto Voice + Auto Smartports + CDP</a:t>
                      </a:r>
                      <a:endParaRPr lang="en-US" sz="1400" b="0" dirty="0">
                        <a:solidFill>
                          <a:schemeClr val="accent1"/>
                        </a:solidFill>
                      </a:endParaRPr>
                    </a:p>
                  </a:txBody>
                  <a:tcPr anchor="ctr">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tcPr>
                </a:tc>
                <a:tc>
                  <a:txBody>
                    <a:bodyPr/>
                    <a:lstStyle/>
                    <a:p>
                      <a:pPr marL="171450" indent="-171450" algn="l">
                        <a:buFont typeface="Arial" pitchFamily="34" charset="0"/>
                        <a:buChar char="•"/>
                      </a:pPr>
                      <a:r>
                        <a:rPr lang="en-US" sz="1400" b="0" dirty="0" smtClean="0">
                          <a:solidFill>
                            <a:srgbClr val="0175A3"/>
                          </a:solidFill>
                        </a:rPr>
                        <a:t>Ease of use – plug and play out of the box installation for voice</a:t>
                      </a:r>
                    </a:p>
                    <a:p>
                      <a:pPr marL="171450" indent="-171450" algn="l">
                        <a:buFont typeface="Arial" pitchFamily="34" charset="0"/>
                        <a:buChar char="•"/>
                      </a:pPr>
                      <a:r>
                        <a:rPr lang="en-US" sz="1400" b="0" dirty="0" smtClean="0">
                          <a:solidFill>
                            <a:srgbClr val="0175A3"/>
                          </a:solidFill>
                        </a:rPr>
                        <a:t>Lowers partner learning curve and provides</a:t>
                      </a:r>
                      <a:r>
                        <a:rPr lang="en-US" sz="1400" b="0" baseline="0" dirty="0" smtClean="0">
                          <a:solidFill>
                            <a:srgbClr val="0175A3"/>
                          </a:solidFill>
                        </a:rPr>
                        <a:t> up-sell opportunities</a:t>
                      </a:r>
                      <a:endParaRPr lang="en-US" sz="1400" b="0" dirty="0">
                        <a:solidFill>
                          <a:srgbClr val="0175A3"/>
                        </a:solidFill>
                      </a:endParaRPr>
                    </a:p>
                  </a:txBody>
                  <a:tcPr anchor="ctr">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1282163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173"/>
          <p:cNvGrpSpPr/>
          <p:nvPr/>
        </p:nvGrpSpPr>
        <p:grpSpPr>
          <a:xfrm>
            <a:off x="0" y="1364566"/>
            <a:ext cx="9145588" cy="5493434"/>
            <a:chOff x="0" y="1577975"/>
            <a:chExt cx="9145588" cy="4710681"/>
          </a:xfrm>
        </p:grpSpPr>
        <p:sp>
          <p:nvSpPr>
            <p:cNvPr id="22" name="Rectangle 29"/>
            <p:cNvSpPr>
              <a:spLocks noChangeArrowheads="1"/>
            </p:cNvSpPr>
            <p:nvPr/>
          </p:nvSpPr>
          <p:spPr bwMode="auto">
            <a:xfrm>
              <a:off x="0" y="6165549"/>
              <a:ext cx="9144000" cy="123107"/>
            </a:xfrm>
            <a:prstGeom prst="rect">
              <a:avLst/>
            </a:prstGeom>
            <a:gradFill rotWithShape="1">
              <a:gsLst>
                <a:gs pos="0">
                  <a:srgbClr val="000000">
                    <a:alpha val="65000"/>
                  </a:srgbClr>
                </a:gs>
                <a:gs pos="100000">
                  <a:srgbClr val="000000">
                    <a:alpha val="0"/>
                  </a:srgbClr>
                </a:gs>
              </a:gsLst>
              <a:path path="shape">
                <a:fillToRect l="50000" t="50000" r="50000" b="50000"/>
              </a:path>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23" name="Rectangle 60"/>
            <p:cNvSpPr>
              <a:spLocks noChangeArrowheads="1"/>
            </p:cNvSpPr>
            <p:nvPr/>
          </p:nvSpPr>
          <p:spPr bwMode="auto">
            <a:xfrm>
              <a:off x="0" y="1583508"/>
              <a:ext cx="9145588" cy="4629635"/>
            </a:xfrm>
            <a:prstGeom prst="rect">
              <a:avLst/>
            </a:prstGeom>
            <a:solidFill>
              <a:schemeClr val="bg2">
                <a:lumMod val="75000"/>
              </a:schemeClr>
            </a:solidFill>
            <a:ln w="9525" algn="ctr">
              <a:noFill/>
              <a:miter lim="800000"/>
              <a:headEnd/>
              <a:tailEnd/>
            </a:ln>
            <a:effectLst/>
          </p:spPr>
          <p:txBody>
            <a:bodyPr vert="horz" wrap="none" lIns="73025" tIns="36511" rIns="73025" bIns="3651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4" name="Rectangle 60"/>
            <p:cNvSpPr>
              <a:spLocks noChangeArrowheads="1"/>
            </p:cNvSpPr>
            <p:nvPr/>
          </p:nvSpPr>
          <p:spPr bwMode="auto">
            <a:xfrm>
              <a:off x="0" y="1584891"/>
              <a:ext cx="9144000" cy="4629636"/>
            </a:xfrm>
            <a:prstGeom prst="rect">
              <a:avLst/>
            </a:prstGeom>
            <a:gradFill rotWithShape="1">
              <a:gsLst>
                <a:gs pos="0">
                  <a:schemeClr val="bg1">
                    <a:alpha val="5000"/>
                  </a:schemeClr>
                </a:gs>
                <a:gs pos="50000">
                  <a:srgbClr val="E6E6E8">
                    <a:alpha val="95000"/>
                  </a:srgbClr>
                </a:gs>
                <a:gs pos="100000">
                  <a:schemeClr val="bg1">
                    <a:alpha val="5000"/>
                  </a:schemeClr>
                </a:gs>
              </a:gsLst>
              <a:lin ang="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algn="ctr" fontAlgn="base">
                <a:spcBef>
                  <a:spcPct val="0"/>
                </a:spcBef>
                <a:spcAft>
                  <a:spcPct val="0"/>
                </a:spcAft>
              </a:pPr>
              <a:endParaRPr lang="en-US" smtClean="0">
                <a:latin typeface="Arial" pitchFamily="34" charset="0"/>
              </a:endParaRPr>
            </a:p>
          </p:txBody>
        </p:sp>
        <p:sp>
          <p:nvSpPr>
            <p:cNvPr id="25" name="Line 32"/>
            <p:cNvSpPr>
              <a:spLocks noChangeShapeType="1"/>
            </p:cNvSpPr>
            <p:nvPr/>
          </p:nvSpPr>
          <p:spPr bwMode="auto">
            <a:xfrm>
              <a:off x="0" y="1577975"/>
              <a:ext cx="9144000" cy="0"/>
            </a:xfrm>
            <a:prstGeom prst="line">
              <a:avLst/>
            </a:prstGeom>
            <a:noFill/>
            <a:ln w="1270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sp>
          <p:nvSpPr>
            <p:cNvPr id="26" name="Line 33"/>
            <p:cNvSpPr>
              <a:spLocks noChangeShapeType="1"/>
            </p:cNvSpPr>
            <p:nvPr/>
          </p:nvSpPr>
          <p:spPr bwMode="auto">
            <a:xfrm>
              <a:off x="0" y="6207610"/>
              <a:ext cx="9144000" cy="0"/>
            </a:xfrm>
            <a:prstGeom prst="line">
              <a:avLst/>
            </a:prstGeom>
            <a:noFill/>
            <a:ln w="19050">
              <a:solidFill>
                <a:srgbClr val="8E8E95"/>
              </a:solidFill>
              <a:round/>
              <a:headEnd/>
              <a:tailEnd/>
            </a:ln>
            <a:effectLst/>
          </p:spPr>
          <p:txBody>
            <a:bodyPr vert="horz" wrap="none" lIns="82124" tIns="41061" rIns="82124" bIns="41061" numCol="1" anchor="ctr" anchorCtr="0" compatLnSpc="1">
              <a:prstTxWarp prst="textNoShape">
                <a:avLst/>
              </a:prstTxWarp>
              <a:spAutoFit/>
            </a:bodyPr>
            <a:lstStyle/>
            <a:p>
              <a:endParaRPr lang="en-US"/>
            </a:p>
          </p:txBody>
        </p:sp>
      </p:grpSp>
      <p:sp>
        <p:nvSpPr>
          <p:cNvPr id="25602" name="Title 1"/>
          <p:cNvSpPr>
            <a:spLocks noGrp="1"/>
          </p:cNvSpPr>
          <p:nvPr>
            <p:ph type="title"/>
          </p:nvPr>
        </p:nvSpPr>
        <p:spPr/>
        <p:txBody>
          <a:bodyPr/>
          <a:lstStyle/>
          <a:p>
            <a:pPr eaLnBrk="1" hangingPunct="1"/>
            <a:r>
              <a:rPr lang="en-US" dirty="0" smtClean="0"/>
              <a:t>Cisco 300 Series </a:t>
            </a:r>
            <a:br>
              <a:rPr lang="en-US" dirty="0" smtClean="0"/>
            </a:br>
            <a:r>
              <a:rPr lang="en-US" sz="2400" b="0" dirty="0" smtClean="0">
                <a:solidFill>
                  <a:schemeClr val="accent4"/>
                </a:solidFill>
              </a:rPr>
              <a:t>Model Pricing</a:t>
            </a:r>
          </a:p>
        </p:txBody>
      </p:sp>
      <p:sp>
        <p:nvSpPr>
          <p:cNvPr id="12" name="Rectangle 55"/>
          <p:cNvSpPr>
            <a:spLocks noChangeArrowheads="1"/>
          </p:cNvSpPr>
          <p:nvPr/>
        </p:nvSpPr>
        <p:spPr bwMode="auto">
          <a:xfrm>
            <a:off x="1" y="1745674"/>
            <a:ext cx="9143999" cy="117513"/>
          </a:xfrm>
          <a:prstGeom prst="rect">
            <a:avLst/>
          </a:prstGeom>
          <a:gradFill rotWithShape="1">
            <a:gsLst>
              <a:gs pos="0">
                <a:srgbClr val="000000">
                  <a:alpha val="0"/>
                </a:srgbClr>
              </a:gs>
              <a:gs pos="100000">
                <a:srgbClr val="000000">
                  <a:alpha val="35001"/>
                </a:srgbClr>
              </a:gs>
            </a:gsLst>
            <a:lin ang="540000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sp>
        <p:nvSpPr>
          <p:cNvPr id="13" name="Rectangle 55"/>
          <p:cNvSpPr>
            <a:spLocks noChangeArrowheads="1"/>
          </p:cNvSpPr>
          <p:nvPr/>
        </p:nvSpPr>
        <p:spPr bwMode="auto">
          <a:xfrm rot="10800000">
            <a:off x="-2" y="6296579"/>
            <a:ext cx="9143999" cy="152752"/>
          </a:xfrm>
          <a:prstGeom prst="rect">
            <a:avLst/>
          </a:prstGeom>
          <a:gradFill rotWithShape="1">
            <a:gsLst>
              <a:gs pos="0">
                <a:srgbClr val="000000">
                  <a:alpha val="0"/>
                </a:srgbClr>
              </a:gs>
              <a:gs pos="100000">
                <a:srgbClr val="000000">
                  <a:alpha val="35001"/>
                </a:srgbClr>
              </a:gs>
            </a:gsLst>
            <a:lin ang="540000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endParaRPr lang="en-US"/>
          </a:p>
        </p:txBody>
      </p:sp>
      <p:pic>
        <p:nvPicPr>
          <p:cNvPr id="14" name="Picture 5" descr="300 Series Family LR.png"/>
          <p:cNvPicPr>
            <a:picLocks noChangeAspect="1"/>
          </p:cNvPicPr>
          <p:nvPr/>
        </p:nvPicPr>
        <p:blipFill>
          <a:blip r:embed="rId2" cstate="print"/>
          <a:srcRect t="27867" b="29346"/>
          <a:stretch>
            <a:fillRect/>
          </a:stretch>
        </p:blipFill>
        <p:spPr bwMode="auto">
          <a:xfrm>
            <a:off x="4735485" y="508470"/>
            <a:ext cx="3987602" cy="1364778"/>
          </a:xfrm>
          <a:prstGeom prst="rect">
            <a:avLst/>
          </a:prstGeom>
          <a:effectLst>
            <a:outerShdw blurRad="101600" dist="38100" dir="5400000" algn="t" rotWithShape="0">
              <a:prstClr val="black">
                <a:alpha val="60000"/>
              </a:prstClr>
            </a:outerShdw>
          </a:effectLst>
        </p:spPr>
      </p:pic>
      <p:sp>
        <p:nvSpPr>
          <p:cNvPr id="28" name="Rectangle 27"/>
          <p:cNvSpPr/>
          <p:nvPr/>
        </p:nvSpPr>
        <p:spPr>
          <a:xfrm>
            <a:off x="0" y="1950269"/>
            <a:ext cx="9144000" cy="4907731"/>
          </a:xfrm>
          <a:prstGeom prst="rect">
            <a:avLst/>
          </a:prstGeom>
          <a:gradFill flip="none" rotWithShape="1">
            <a:gsLst>
              <a:gs pos="0">
                <a:schemeClr val="tx2">
                  <a:lumMod val="50000"/>
                  <a:lumOff val="50000"/>
                  <a:shade val="30000"/>
                  <a:satMod val="115000"/>
                </a:schemeClr>
              </a:gs>
              <a:gs pos="50000">
                <a:schemeClr val="tx2">
                  <a:lumMod val="50000"/>
                  <a:lumOff val="50000"/>
                  <a:shade val="67500"/>
                  <a:satMod val="115000"/>
                </a:schemeClr>
              </a:gs>
              <a:gs pos="100000">
                <a:schemeClr val="tx2">
                  <a:lumMod val="50000"/>
                  <a:lumOff val="50000"/>
                  <a:shade val="100000"/>
                  <a:satMod val="11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2702620507"/>
              </p:ext>
            </p:extLst>
          </p:nvPr>
        </p:nvGraphicFramePr>
        <p:xfrm>
          <a:off x="-16626" y="1644653"/>
          <a:ext cx="9160625" cy="5137681"/>
        </p:xfrm>
        <a:graphic>
          <a:graphicData uri="http://schemas.openxmlformats.org/drawingml/2006/table">
            <a:tbl>
              <a:tblPr bandRow="1">
                <a:tableStyleId>{5C22544A-7EE6-4342-B048-85BDC9FD1C3A}</a:tableStyleId>
              </a:tblPr>
              <a:tblGrid>
                <a:gridCol w="1332454"/>
                <a:gridCol w="1582291"/>
                <a:gridCol w="4830148"/>
                <a:gridCol w="1415732"/>
              </a:tblGrid>
              <a:tr h="299408">
                <a:tc>
                  <a:txBody>
                    <a:bodyPr/>
                    <a:lstStyle/>
                    <a:p>
                      <a:r>
                        <a:rPr lang="en-US" sz="1400" b="0" dirty="0" smtClean="0">
                          <a:solidFill>
                            <a:schemeClr val="bg1"/>
                          </a:solidFill>
                        </a:rPr>
                        <a:t>Model Name</a:t>
                      </a:r>
                      <a:endParaRPr lang="en-US" sz="14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accent1">
                            <a:lumMod val="50000"/>
                          </a:schemeClr>
                        </a:gs>
                        <a:gs pos="100000">
                          <a:schemeClr val="accent1"/>
                        </a:gs>
                      </a:gsLst>
                      <a:lin ang="16200000" scaled="1"/>
                      <a:tileRect/>
                    </a:gradFill>
                  </a:tcPr>
                </a:tc>
                <a:tc>
                  <a:txBody>
                    <a:bodyPr/>
                    <a:lstStyle/>
                    <a:p>
                      <a:r>
                        <a:rPr lang="en-US" sz="1400" b="0" dirty="0" smtClean="0">
                          <a:solidFill>
                            <a:schemeClr val="bg1"/>
                          </a:solidFill>
                        </a:rPr>
                        <a:t>Product</a:t>
                      </a:r>
                      <a:r>
                        <a:rPr lang="en-US" sz="1400" b="0" baseline="0" dirty="0" smtClean="0">
                          <a:solidFill>
                            <a:schemeClr val="bg1"/>
                          </a:solidFill>
                        </a:rPr>
                        <a:t> ID</a:t>
                      </a:r>
                      <a:endParaRPr lang="en-US" sz="14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accent1">
                            <a:lumMod val="50000"/>
                          </a:schemeClr>
                        </a:gs>
                        <a:gs pos="100000">
                          <a:schemeClr val="accent1"/>
                        </a:gs>
                      </a:gsLst>
                      <a:lin ang="16200000" scaled="1"/>
                      <a:tileRect/>
                    </a:gradFill>
                  </a:tcPr>
                </a:tc>
                <a:tc>
                  <a:txBody>
                    <a:bodyPr/>
                    <a:lstStyle/>
                    <a:p>
                      <a:r>
                        <a:rPr lang="en-US" sz="1400" b="0" dirty="0" smtClean="0">
                          <a:solidFill>
                            <a:schemeClr val="bg1"/>
                          </a:solidFill>
                        </a:rPr>
                        <a:t>Description</a:t>
                      </a:r>
                      <a:endParaRPr lang="en-US" sz="14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accent1">
                            <a:lumMod val="50000"/>
                          </a:schemeClr>
                        </a:gs>
                        <a:gs pos="100000">
                          <a:schemeClr val="accent1"/>
                        </a:gs>
                      </a:gsLst>
                      <a:lin ang="16200000" scaled="1"/>
                      <a:tileRect/>
                    </a:gradFill>
                  </a:tcPr>
                </a:tc>
                <a:tc>
                  <a:txBody>
                    <a:bodyPr/>
                    <a:lstStyle/>
                    <a:p>
                      <a:r>
                        <a:rPr lang="en-US" sz="1400" b="0" dirty="0" smtClean="0">
                          <a:solidFill>
                            <a:schemeClr val="bg1"/>
                          </a:solidFill>
                        </a:rPr>
                        <a:t>List Price</a:t>
                      </a:r>
                      <a:endParaRPr lang="en-US" sz="14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accent1">
                            <a:lumMod val="50000"/>
                          </a:schemeClr>
                        </a:gs>
                        <a:gs pos="100000">
                          <a:schemeClr val="accent1"/>
                        </a:gs>
                      </a:gsLst>
                      <a:lin ang="16200000" scaled="1"/>
                      <a:tileRect/>
                    </a:gradFill>
                  </a:tcPr>
                </a:tc>
              </a:tr>
              <a:tr h="182301">
                <a:tc>
                  <a:txBody>
                    <a:bodyPr/>
                    <a:lstStyle/>
                    <a:p>
                      <a:pPr algn="l" fontAlgn="b"/>
                      <a:r>
                        <a:rPr lang="en-US" sz="1000" b="0" i="0" u="none" strike="noStrike" dirty="0" smtClean="0">
                          <a:solidFill>
                            <a:schemeClr val="bg1"/>
                          </a:solidFill>
                          <a:latin typeface="Arial"/>
                        </a:rPr>
                        <a:t>SF300</a:t>
                      </a:r>
                      <a:r>
                        <a:rPr lang="en-US" sz="1000" b="0" i="0" u="none" strike="noStrike" dirty="0">
                          <a:solidFill>
                            <a:schemeClr val="bg1"/>
                          </a:solidFill>
                          <a:latin typeface="Arial"/>
                        </a:rPr>
                        <a:t>-08</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000" b="0" i="0" u="none" strike="noStrike" dirty="0" err="1">
                          <a:solidFill>
                            <a:schemeClr val="bg1"/>
                          </a:solidFill>
                          <a:latin typeface="Arial"/>
                        </a:rPr>
                        <a:t>SRW208-K9</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000" b="0" i="0" u="none" strike="noStrike" dirty="0" smtClean="0">
                          <a:solidFill>
                            <a:schemeClr val="bg1"/>
                          </a:solidFill>
                          <a:latin typeface="Arial"/>
                        </a:rPr>
                        <a:t>8 10/100</a:t>
                      </a:r>
                      <a:r>
                        <a:rPr lang="en-US" sz="1000" b="0" i="0" u="none" strike="noStrike" baseline="0" dirty="0" smtClean="0">
                          <a:solidFill>
                            <a:schemeClr val="bg1"/>
                          </a:solidFill>
                          <a:latin typeface="Arial"/>
                        </a:rPr>
                        <a:t> ports</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$217</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2301">
                <a:tc>
                  <a:txBody>
                    <a:bodyPr/>
                    <a:lstStyle/>
                    <a:p>
                      <a:pPr algn="l" fontAlgn="b"/>
                      <a:r>
                        <a:rPr lang="en-US" sz="1000" b="0" i="0" u="none" strike="noStrike" dirty="0" smtClean="0">
                          <a:solidFill>
                            <a:schemeClr val="bg1"/>
                          </a:solidFill>
                          <a:latin typeface="Arial"/>
                        </a:rPr>
                        <a:t>SF302</a:t>
                      </a:r>
                      <a:r>
                        <a:rPr lang="en-US" sz="1000" b="0" i="0" u="none" strike="noStrike" dirty="0">
                          <a:solidFill>
                            <a:schemeClr val="bg1"/>
                          </a:solidFill>
                          <a:latin typeface="Arial"/>
                        </a:rPr>
                        <a:t>-08</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000" b="0" i="0" u="none" strike="noStrike" dirty="0" err="1">
                          <a:solidFill>
                            <a:schemeClr val="bg1"/>
                          </a:solidFill>
                          <a:latin typeface="Arial"/>
                        </a:rPr>
                        <a:t>SRW208G-K9</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smtClean="0">
                          <a:solidFill>
                            <a:schemeClr val="bg1"/>
                          </a:solidFill>
                          <a:latin typeface="+mn-lt"/>
                        </a:rPr>
                        <a:t>8 10/100</a:t>
                      </a:r>
                      <a:r>
                        <a:rPr lang="en-US" sz="1000" b="0" i="0" u="none" strike="noStrike" baseline="0" dirty="0" smtClean="0">
                          <a:solidFill>
                            <a:schemeClr val="bg1"/>
                          </a:solidFill>
                          <a:latin typeface="+mn-lt"/>
                        </a:rPr>
                        <a:t>; </a:t>
                      </a:r>
                      <a:r>
                        <a:rPr lang="en-US" sz="1000" kern="1200" dirty="0" smtClean="0">
                          <a:solidFill>
                            <a:schemeClr val="bg1"/>
                          </a:solidFill>
                          <a:latin typeface="+mn-lt"/>
                          <a:ea typeface="+mn-ea"/>
                          <a:cs typeface="+mn-cs"/>
                        </a:rPr>
                        <a:t>2 Combo mini-</a:t>
                      </a:r>
                      <a:r>
                        <a:rPr lang="en-US" sz="1000" kern="1200" dirty="0" err="1" smtClean="0">
                          <a:solidFill>
                            <a:schemeClr val="bg1"/>
                          </a:solidFill>
                          <a:latin typeface="+mn-lt"/>
                          <a:ea typeface="+mn-ea"/>
                          <a:cs typeface="+mn-cs"/>
                        </a:rPr>
                        <a:t>GBIC</a:t>
                      </a:r>
                      <a:r>
                        <a:rPr lang="en-US" sz="1000" kern="1200" dirty="0" smtClean="0">
                          <a:solidFill>
                            <a:schemeClr val="bg1"/>
                          </a:solidFill>
                          <a:latin typeface="+mn-lt"/>
                          <a:ea typeface="+mn-ea"/>
                          <a:cs typeface="+mn-cs"/>
                        </a:rPr>
                        <a:t> ports</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$267</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2301">
                <a:tc>
                  <a:txBody>
                    <a:bodyPr/>
                    <a:lstStyle/>
                    <a:p>
                      <a:pPr algn="l" fontAlgn="b"/>
                      <a:r>
                        <a:rPr lang="en-US" sz="1000" b="0" i="0" u="none" strike="noStrike" dirty="0" smtClean="0">
                          <a:solidFill>
                            <a:schemeClr val="bg1"/>
                          </a:solidFill>
                          <a:latin typeface="Arial"/>
                        </a:rPr>
                        <a:t>SF302-08P</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000" b="0" i="0" u="none" strike="noStrike" dirty="0" err="1" smtClean="0">
                          <a:solidFill>
                            <a:schemeClr val="bg1"/>
                          </a:solidFill>
                          <a:latin typeface="Arial"/>
                        </a:rPr>
                        <a:t>SRW208P-K9</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smtClean="0">
                          <a:solidFill>
                            <a:schemeClr val="bg1"/>
                          </a:solidFill>
                          <a:latin typeface="+mn-lt"/>
                        </a:rPr>
                        <a:t>8 10/100</a:t>
                      </a:r>
                      <a:r>
                        <a:rPr lang="en-US" sz="1000" b="0" i="0" u="none" strike="noStrike" baseline="0" dirty="0" smtClean="0">
                          <a:solidFill>
                            <a:schemeClr val="bg1"/>
                          </a:solidFill>
                          <a:latin typeface="+mn-lt"/>
                        </a:rPr>
                        <a:t> </a:t>
                      </a:r>
                      <a:r>
                        <a:rPr lang="en-US" sz="1000" b="0" i="0" u="none" strike="noStrike" baseline="0" dirty="0" err="1" smtClean="0">
                          <a:solidFill>
                            <a:schemeClr val="bg1"/>
                          </a:solidFill>
                          <a:latin typeface="+mn-lt"/>
                        </a:rPr>
                        <a:t>PoE</a:t>
                      </a:r>
                      <a:r>
                        <a:rPr lang="en-US" sz="1000" b="0" i="0" u="none" strike="noStrike" baseline="0" dirty="0" smtClean="0">
                          <a:solidFill>
                            <a:schemeClr val="bg1"/>
                          </a:solidFill>
                          <a:latin typeface="+mn-lt"/>
                        </a:rPr>
                        <a:t> ; </a:t>
                      </a:r>
                      <a:r>
                        <a:rPr lang="en-US" sz="1000" kern="1200" dirty="0" smtClean="0">
                          <a:solidFill>
                            <a:schemeClr val="bg1"/>
                          </a:solidFill>
                          <a:latin typeface="+mn-lt"/>
                          <a:ea typeface="+mn-ea"/>
                          <a:cs typeface="+mn-cs"/>
                        </a:rPr>
                        <a:t>2 Combo mini-</a:t>
                      </a:r>
                      <a:r>
                        <a:rPr lang="en-US" sz="1000" kern="1200" dirty="0" err="1" smtClean="0">
                          <a:solidFill>
                            <a:schemeClr val="bg1"/>
                          </a:solidFill>
                          <a:latin typeface="+mn-lt"/>
                          <a:ea typeface="+mn-ea"/>
                          <a:cs typeface="+mn-cs"/>
                        </a:rPr>
                        <a:t>GBIC</a:t>
                      </a:r>
                      <a:r>
                        <a:rPr lang="en-US" sz="1000" kern="1200" dirty="0" smtClean="0">
                          <a:solidFill>
                            <a:schemeClr val="bg1"/>
                          </a:solidFill>
                          <a:latin typeface="+mn-lt"/>
                          <a:ea typeface="+mn-ea"/>
                          <a:cs typeface="+mn-cs"/>
                        </a:rPr>
                        <a:t> ports</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$387</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2301">
                <a:tc>
                  <a:txBody>
                    <a:bodyPr/>
                    <a:lstStyle/>
                    <a:p>
                      <a:pPr algn="l" fontAlgn="b"/>
                      <a:r>
                        <a:rPr lang="en-US" sz="1000" b="0" i="0" u="none" strike="noStrike" dirty="0" smtClean="0">
                          <a:solidFill>
                            <a:schemeClr val="bg1"/>
                          </a:solidFill>
                          <a:latin typeface="Arial"/>
                        </a:rPr>
                        <a:t>SF302-08PP</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000" b="0" i="0" u="none" strike="noStrike" dirty="0" smtClean="0">
                          <a:solidFill>
                            <a:schemeClr val="bg1"/>
                          </a:solidFill>
                          <a:latin typeface="Arial"/>
                        </a:rPr>
                        <a:t>SF302-08PP-K9</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smtClean="0">
                          <a:solidFill>
                            <a:schemeClr val="bg1"/>
                          </a:solidFill>
                          <a:latin typeface="+mn-lt"/>
                        </a:rPr>
                        <a:t>8 10/100</a:t>
                      </a:r>
                      <a:r>
                        <a:rPr lang="en-US" sz="1000" b="0" i="0" u="none" strike="noStrike" baseline="0" dirty="0" smtClean="0">
                          <a:solidFill>
                            <a:schemeClr val="bg1"/>
                          </a:solidFill>
                          <a:latin typeface="+mn-lt"/>
                        </a:rPr>
                        <a:t> </a:t>
                      </a:r>
                      <a:r>
                        <a:rPr lang="en-US" sz="1000" b="0" i="0" u="none" strike="noStrike" baseline="0" dirty="0" err="1" smtClean="0">
                          <a:solidFill>
                            <a:schemeClr val="bg1"/>
                          </a:solidFill>
                          <a:latin typeface="+mn-lt"/>
                        </a:rPr>
                        <a:t>PoE</a:t>
                      </a:r>
                      <a:r>
                        <a:rPr lang="en-US" sz="1000" b="0" i="0" u="none" strike="noStrike" baseline="0" dirty="0" smtClean="0">
                          <a:solidFill>
                            <a:schemeClr val="bg1"/>
                          </a:solidFill>
                          <a:latin typeface="+mn-lt"/>
                        </a:rPr>
                        <a:t>+ ; </a:t>
                      </a:r>
                      <a:r>
                        <a:rPr lang="en-US" sz="1000" kern="1200" dirty="0" smtClean="0">
                          <a:solidFill>
                            <a:schemeClr val="bg1"/>
                          </a:solidFill>
                          <a:latin typeface="+mn-lt"/>
                          <a:ea typeface="+mn-ea"/>
                          <a:cs typeface="+mn-cs"/>
                        </a:rPr>
                        <a:t>2 Combo mini-GBIC ports</a:t>
                      </a:r>
                      <a:endParaRPr lang="en-US" sz="1000" b="0" i="0" u="none" strike="noStrike" dirty="0" smtClean="0">
                        <a:solidFill>
                          <a:schemeClr val="bg1"/>
                        </a:solidFill>
                        <a:latin typeface="+mn-l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$414</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2301">
                <a:tc>
                  <a:txBody>
                    <a:bodyPr/>
                    <a:lstStyle/>
                    <a:p>
                      <a:pPr algn="l" fontAlgn="b"/>
                      <a:r>
                        <a:rPr lang="en-US" sz="1000" b="0" i="0" u="none" strike="noStrike" dirty="0" smtClean="0">
                          <a:solidFill>
                            <a:schemeClr val="bg1"/>
                          </a:solidFill>
                          <a:latin typeface="Arial"/>
                        </a:rPr>
                        <a:t>SF302-08MP</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000" b="0" i="0" u="none" strike="noStrike" dirty="0" err="1" smtClean="0">
                          <a:solidFill>
                            <a:schemeClr val="bg1"/>
                          </a:solidFill>
                          <a:latin typeface="Arial"/>
                        </a:rPr>
                        <a:t>SRW208MP-K9</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smtClean="0">
                          <a:solidFill>
                            <a:schemeClr val="bg1"/>
                          </a:solidFill>
                          <a:latin typeface="+mn-lt"/>
                        </a:rPr>
                        <a:t>8 10/100</a:t>
                      </a:r>
                      <a:r>
                        <a:rPr lang="en-US" sz="1000" b="0" i="0" u="none" strike="noStrike" baseline="0" dirty="0" smtClean="0">
                          <a:solidFill>
                            <a:schemeClr val="bg1"/>
                          </a:solidFill>
                          <a:latin typeface="+mn-lt"/>
                        </a:rPr>
                        <a:t> Maximum </a:t>
                      </a:r>
                      <a:r>
                        <a:rPr lang="en-US" sz="1000" b="0" i="0" u="none" strike="noStrike" baseline="0" dirty="0" err="1" smtClean="0">
                          <a:solidFill>
                            <a:schemeClr val="bg1"/>
                          </a:solidFill>
                          <a:latin typeface="+mn-lt"/>
                        </a:rPr>
                        <a:t>PoE</a:t>
                      </a:r>
                      <a:r>
                        <a:rPr lang="en-US" sz="1000" b="0" i="0" u="none" strike="noStrike" baseline="0" dirty="0" smtClean="0">
                          <a:solidFill>
                            <a:schemeClr val="bg1"/>
                          </a:solidFill>
                          <a:latin typeface="+mn-lt"/>
                        </a:rPr>
                        <a:t>; </a:t>
                      </a:r>
                      <a:r>
                        <a:rPr lang="en-US" sz="1000" kern="1200" dirty="0" smtClean="0">
                          <a:solidFill>
                            <a:schemeClr val="bg1"/>
                          </a:solidFill>
                          <a:latin typeface="+mn-lt"/>
                          <a:ea typeface="+mn-ea"/>
                          <a:cs typeface="+mn-cs"/>
                        </a:rPr>
                        <a:t>2 Combo mini-</a:t>
                      </a:r>
                      <a:r>
                        <a:rPr lang="en-US" sz="1000" kern="1200" dirty="0" err="1" smtClean="0">
                          <a:solidFill>
                            <a:schemeClr val="bg1"/>
                          </a:solidFill>
                          <a:latin typeface="+mn-lt"/>
                          <a:ea typeface="+mn-ea"/>
                          <a:cs typeface="+mn-cs"/>
                        </a:rPr>
                        <a:t>GBIC</a:t>
                      </a:r>
                      <a:r>
                        <a:rPr lang="en-US" sz="1000" kern="1200" dirty="0" smtClean="0">
                          <a:solidFill>
                            <a:schemeClr val="bg1"/>
                          </a:solidFill>
                          <a:latin typeface="+mn-lt"/>
                          <a:ea typeface="+mn-ea"/>
                          <a:cs typeface="+mn-cs"/>
                        </a:rPr>
                        <a:t> ports</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$521</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2301">
                <a:tc>
                  <a:txBody>
                    <a:bodyPr/>
                    <a:lstStyle/>
                    <a:p>
                      <a:pPr algn="l" fontAlgn="b"/>
                      <a:r>
                        <a:rPr lang="en-US" sz="1000" b="0" i="0" u="none" strike="noStrike" dirty="0" smtClean="0">
                          <a:solidFill>
                            <a:schemeClr val="bg1"/>
                          </a:solidFill>
                          <a:latin typeface="Arial"/>
                        </a:rPr>
                        <a:t>SF302-08MPP</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000" b="0" i="0" u="none" strike="noStrike" dirty="0" smtClean="0">
                          <a:solidFill>
                            <a:schemeClr val="bg1"/>
                          </a:solidFill>
                          <a:latin typeface="Arial"/>
                        </a:rPr>
                        <a:t>SF302-08MPP-K9</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smtClean="0">
                          <a:solidFill>
                            <a:schemeClr val="bg1"/>
                          </a:solidFill>
                          <a:latin typeface="+mn-lt"/>
                        </a:rPr>
                        <a:t>8 10/100</a:t>
                      </a:r>
                      <a:r>
                        <a:rPr lang="en-US" sz="1000" b="0" i="0" u="none" strike="noStrike" baseline="0" dirty="0" smtClean="0">
                          <a:solidFill>
                            <a:schemeClr val="bg1"/>
                          </a:solidFill>
                          <a:latin typeface="+mn-lt"/>
                        </a:rPr>
                        <a:t> Maximum </a:t>
                      </a:r>
                      <a:r>
                        <a:rPr lang="en-US" sz="1000" b="0" i="0" u="none" strike="noStrike" baseline="0" dirty="0" err="1" smtClean="0">
                          <a:solidFill>
                            <a:schemeClr val="bg1"/>
                          </a:solidFill>
                          <a:latin typeface="+mn-lt"/>
                        </a:rPr>
                        <a:t>PoE</a:t>
                      </a:r>
                      <a:r>
                        <a:rPr lang="en-US" sz="1000" b="0" i="0" u="none" strike="noStrike" baseline="0" dirty="0" smtClean="0">
                          <a:solidFill>
                            <a:schemeClr val="bg1"/>
                          </a:solidFill>
                          <a:latin typeface="+mn-lt"/>
                        </a:rPr>
                        <a:t>+; </a:t>
                      </a:r>
                      <a:r>
                        <a:rPr lang="en-US" sz="1000" kern="1200" dirty="0" smtClean="0">
                          <a:solidFill>
                            <a:schemeClr val="bg1"/>
                          </a:solidFill>
                          <a:latin typeface="+mn-lt"/>
                          <a:ea typeface="+mn-ea"/>
                          <a:cs typeface="+mn-cs"/>
                        </a:rPr>
                        <a:t>2 Combo mini-GBIC ports</a:t>
                      </a:r>
                      <a:endParaRPr lang="en-US" sz="1000" b="0" i="0" u="none" strike="noStrike" dirty="0" smtClean="0">
                        <a:solidFill>
                          <a:schemeClr val="bg1"/>
                        </a:solidFill>
                        <a:latin typeface="+mn-l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$562</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2301">
                <a:tc>
                  <a:txBody>
                    <a:bodyPr/>
                    <a:lstStyle/>
                    <a:p>
                      <a:pPr algn="l" fontAlgn="b"/>
                      <a:r>
                        <a:rPr lang="en-US" sz="1000" b="0" i="0" u="none" strike="noStrike" dirty="0" smtClean="0">
                          <a:solidFill>
                            <a:schemeClr val="bg1"/>
                          </a:solidFill>
                          <a:latin typeface="Arial"/>
                        </a:rPr>
                        <a:t>SF300</a:t>
                      </a:r>
                      <a:r>
                        <a:rPr lang="en-US" sz="1000" b="0" i="0" u="none" strike="noStrike" dirty="0">
                          <a:solidFill>
                            <a:schemeClr val="bg1"/>
                          </a:solidFill>
                          <a:latin typeface="Arial"/>
                        </a:rPr>
                        <a:t>-24</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000" b="0" i="0" u="none" strike="noStrike" dirty="0" err="1">
                          <a:solidFill>
                            <a:schemeClr val="bg1"/>
                          </a:solidFill>
                          <a:latin typeface="Arial"/>
                        </a:rPr>
                        <a:t>SRW224G4-K9</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smtClean="0">
                          <a:solidFill>
                            <a:schemeClr val="bg1"/>
                          </a:solidFill>
                          <a:latin typeface="Arial"/>
                        </a:rPr>
                        <a:t>24 10/100;</a:t>
                      </a:r>
                      <a:r>
                        <a:rPr lang="en-US" sz="1000" b="0" i="0" u="none" strike="noStrike" baseline="0" dirty="0" smtClean="0">
                          <a:solidFill>
                            <a:schemeClr val="bg1"/>
                          </a:solidFill>
                          <a:latin typeface="Arial"/>
                        </a:rPr>
                        <a:t> </a:t>
                      </a:r>
                      <a:r>
                        <a:rPr lang="en-US" sz="1000" kern="1200" dirty="0" smtClean="0">
                          <a:solidFill>
                            <a:schemeClr val="bg1"/>
                          </a:solidFill>
                          <a:latin typeface="+mn-lt"/>
                          <a:ea typeface="+mn-ea"/>
                          <a:cs typeface="+mn-cs"/>
                        </a:rPr>
                        <a:t>2 10/100/1000 ports; 2 Combo mini-</a:t>
                      </a:r>
                      <a:r>
                        <a:rPr lang="en-US" sz="1000" kern="1200" dirty="0" err="1" smtClean="0">
                          <a:solidFill>
                            <a:schemeClr val="bg1"/>
                          </a:solidFill>
                          <a:latin typeface="+mn-lt"/>
                          <a:ea typeface="+mn-ea"/>
                          <a:cs typeface="+mn-cs"/>
                        </a:rPr>
                        <a:t>GBIC</a:t>
                      </a:r>
                      <a:r>
                        <a:rPr lang="en-US" sz="1000" kern="1200" dirty="0" smtClean="0">
                          <a:solidFill>
                            <a:schemeClr val="bg1"/>
                          </a:solidFill>
                          <a:latin typeface="+mn-lt"/>
                          <a:ea typeface="+mn-ea"/>
                          <a:cs typeface="+mn-cs"/>
                        </a:rPr>
                        <a:t> ports</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$333</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2301">
                <a:tc>
                  <a:txBody>
                    <a:bodyPr/>
                    <a:lstStyle/>
                    <a:p>
                      <a:pPr algn="l" fontAlgn="t"/>
                      <a:r>
                        <a:rPr lang="en-US" sz="1000" b="0" i="0" u="none" strike="noStrike" dirty="0" smtClean="0">
                          <a:solidFill>
                            <a:schemeClr val="bg1"/>
                          </a:solidFill>
                          <a:latin typeface="Arial"/>
                        </a:rPr>
                        <a:t>SF300</a:t>
                      </a:r>
                      <a:r>
                        <a:rPr lang="en-US" sz="1000" b="0" i="0" u="none" strike="noStrike" dirty="0">
                          <a:solidFill>
                            <a:schemeClr val="bg1"/>
                          </a:solidFill>
                          <a:latin typeface="Arial"/>
                        </a:rPr>
                        <a:t>-24P</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t"/>
                      <a:r>
                        <a:rPr lang="en-US" sz="1000" b="0" i="0" u="none" strike="noStrike" dirty="0" err="1">
                          <a:solidFill>
                            <a:schemeClr val="bg1"/>
                          </a:solidFill>
                          <a:latin typeface="Arial"/>
                        </a:rPr>
                        <a:t>SRW224G4P-K9</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smtClean="0">
                          <a:solidFill>
                            <a:schemeClr val="bg1"/>
                          </a:solidFill>
                          <a:latin typeface="+mn-lt"/>
                        </a:rPr>
                        <a:t>24 10/100 </a:t>
                      </a:r>
                      <a:r>
                        <a:rPr lang="en-US" sz="1000" b="0" i="0" u="none" strike="noStrike" dirty="0" err="1" smtClean="0">
                          <a:solidFill>
                            <a:schemeClr val="bg1"/>
                          </a:solidFill>
                          <a:latin typeface="+mn-lt"/>
                        </a:rPr>
                        <a:t>PoE</a:t>
                      </a:r>
                      <a:r>
                        <a:rPr lang="en-US" sz="1000" b="0" i="0" u="none" strike="noStrike" dirty="0" smtClean="0">
                          <a:solidFill>
                            <a:schemeClr val="bg1"/>
                          </a:solidFill>
                          <a:latin typeface="+mn-lt"/>
                        </a:rPr>
                        <a:t> ;</a:t>
                      </a:r>
                      <a:r>
                        <a:rPr lang="en-US" sz="1000" b="0" i="0" u="none" strike="noStrike" baseline="0" dirty="0" smtClean="0">
                          <a:solidFill>
                            <a:schemeClr val="bg1"/>
                          </a:solidFill>
                          <a:latin typeface="+mn-lt"/>
                        </a:rPr>
                        <a:t> </a:t>
                      </a:r>
                      <a:r>
                        <a:rPr lang="en-US" sz="1000" kern="1200" dirty="0" smtClean="0">
                          <a:solidFill>
                            <a:schemeClr val="bg1"/>
                          </a:solidFill>
                          <a:latin typeface="+mn-lt"/>
                          <a:ea typeface="+mn-ea"/>
                          <a:cs typeface="+mn-cs"/>
                        </a:rPr>
                        <a:t>2 10/100/1000 ports; 2 Combo mini-</a:t>
                      </a:r>
                      <a:r>
                        <a:rPr lang="en-US" sz="1000" kern="1200" dirty="0" err="1" smtClean="0">
                          <a:solidFill>
                            <a:schemeClr val="bg1"/>
                          </a:solidFill>
                          <a:latin typeface="+mn-lt"/>
                          <a:ea typeface="+mn-ea"/>
                          <a:cs typeface="+mn-cs"/>
                        </a:rPr>
                        <a:t>GBIC</a:t>
                      </a:r>
                      <a:r>
                        <a:rPr lang="en-US" sz="1000" kern="1200" dirty="0" smtClean="0">
                          <a:solidFill>
                            <a:schemeClr val="bg1"/>
                          </a:solidFill>
                          <a:latin typeface="+mn-lt"/>
                          <a:ea typeface="+mn-ea"/>
                          <a:cs typeface="+mn-cs"/>
                        </a:rPr>
                        <a:t> ports</a:t>
                      </a:r>
                      <a:endParaRPr lang="en-US" sz="1000" b="0" i="0" u="none" strike="noStrike" dirty="0">
                        <a:solidFill>
                          <a:schemeClr val="bg1"/>
                        </a:solidFill>
                        <a:latin typeface="+mn-l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$725</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2301">
                <a:tc>
                  <a:txBody>
                    <a:bodyPr/>
                    <a:lstStyle/>
                    <a:p>
                      <a:pPr algn="l" fontAlgn="t"/>
                      <a:r>
                        <a:rPr lang="en-US" sz="1000" b="0" i="0" u="none" strike="noStrike" dirty="0" smtClean="0">
                          <a:solidFill>
                            <a:schemeClr val="bg1"/>
                          </a:solidFill>
                          <a:latin typeface="Arial"/>
                        </a:rPr>
                        <a:t>SF300-24PP</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t"/>
                      <a:r>
                        <a:rPr lang="en-US" sz="1000" b="0" i="0" u="none" strike="noStrike" dirty="0" smtClean="0">
                          <a:solidFill>
                            <a:schemeClr val="bg1"/>
                          </a:solidFill>
                          <a:latin typeface="Arial"/>
                        </a:rPr>
                        <a:t>SF300-24PP-K9</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smtClean="0">
                          <a:solidFill>
                            <a:schemeClr val="bg1"/>
                          </a:solidFill>
                          <a:latin typeface="+mn-lt"/>
                        </a:rPr>
                        <a:t>24 10/100 </a:t>
                      </a:r>
                      <a:r>
                        <a:rPr lang="en-US" sz="1000" b="0" i="0" u="none" strike="noStrike" dirty="0" err="1" smtClean="0">
                          <a:solidFill>
                            <a:schemeClr val="bg1"/>
                          </a:solidFill>
                          <a:latin typeface="+mn-lt"/>
                        </a:rPr>
                        <a:t>PoE</a:t>
                      </a:r>
                      <a:r>
                        <a:rPr lang="en-US" sz="1000" b="0" i="0" u="none" strike="noStrike" dirty="0" smtClean="0">
                          <a:solidFill>
                            <a:schemeClr val="bg1"/>
                          </a:solidFill>
                          <a:latin typeface="+mn-lt"/>
                        </a:rPr>
                        <a:t>+ ;</a:t>
                      </a:r>
                      <a:r>
                        <a:rPr lang="en-US" sz="1000" b="0" i="0" u="none" strike="noStrike" baseline="0" dirty="0" smtClean="0">
                          <a:solidFill>
                            <a:schemeClr val="bg1"/>
                          </a:solidFill>
                          <a:latin typeface="+mn-lt"/>
                        </a:rPr>
                        <a:t> </a:t>
                      </a:r>
                      <a:r>
                        <a:rPr lang="en-US" sz="1000" kern="1200" dirty="0" smtClean="0">
                          <a:solidFill>
                            <a:schemeClr val="bg1"/>
                          </a:solidFill>
                          <a:latin typeface="+mn-lt"/>
                          <a:ea typeface="+mn-ea"/>
                          <a:cs typeface="+mn-cs"/>
                        </a:rPr>
                        <a:t>2 10/100/1000 ports; 2 Combo mini-GBIC ports</a:t>
                      </a:r>
                      <a:endParaRPr lang="en-US" sz="1000" b="0" i="0" u="none" strike="noStrike" dirty="0" smtClean="0">
                        <a:solidFill>
                          <a:schemeClr val="bg1"/>
                        </a:solidFill>
                        <a:latin typeface="+mn-l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$784</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2301">
                <a:tc>
                  <a:txBody>
                    <a:bodyPr/>
                    <a:lstStyle/>
                    <a:p>
                      <a:pPr algn="l" fontAlgn="t"/>
                      <a:r>
                        <a:rPr lang="en-US" sz="1000" b="0" i="0" u="none" strike="noStrike" dirty="0" smtClean="0">
                          <a:solidFill>
                            <a:schemeClr val="bg1"/>
                          </a:solidFill>
                          <a:latin typeface="Arial"/>
                        </a:rPr>
                        <a:t>SF300</a:t>
                      </a:r>
                      <a:r>
                        <a:rPr lang="en-US" sz="1000" b="0" i="0" u="none" strike="noStrike" dirty="0">
                          <a:solidFill>
                            <a:schemeClr val="bg1"/>
                          </a:solidFill>
                          <a:latin typeface="Arial"/>
                        </a:rPr>
                        <a:t>-</a:t>
                      </a:r>
                      <a:r>
                        <a:rPr lang="en-US" sz="1000" b="0" i="0" u="none" strike="noStrike" dirty="0" smtClean="0">
                          <a:solidFill>
                            <a:schemeClr val="bg1"/>
                          </a:solidFill>
                          <a:latin typeface="Arial"/>
                        </a:rPr>
                        <a:t>24MP</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t"/>
                      <a:r>
                        <a:rPr lang="en-US" sz="1000" b="0" i="0" u="none" strike="noStrike" dirty="0" smtClean="0">
                          <a:solidFill>
                            <a:schemeClr val="bg1"/>
                          </a:solidFill>
                          <a:latin typeface="Arial"/>
                        </a:rPr>
                        <a:t>SF300-24MP-</a:t>
                      </a:r>
                      <a:r>
                        <a:rPr lang="en-US" sz="1000" b="0" i="0" u="none" strike="noStrike" dirty="0">
                          <a:solidFill>
                            <a:schemeClr val="bg1"/>
                          </a:solidFill>
                          <a:latin typeface="Arial"/>
                        </a:rPr>
                        <a:t>K9</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smtClean="0">
                          <a:solidFill>
                            <a:schemeClr val="bg1"/>
                          </a:solidFill>
                          <a:latin typeface="+mn-lt"/>
                        </a:rPr>
                        <a:t>24 10/100 Maximum PoE ;</a:t>
                      </a:r>
                      <a:r>
                        <a:rPr lang="en-US" sz="1000" b="0" i="0" u="none" strike="noStrike" baseline="0" dirty="0" smtClean="0">
                          <a:solidFill>
                            <a:schemeClr val="bg1"/>
                          </a:solidFill>
                          <a:latin typeface="+mn-lt"/>
                        </a:rPr>
                        <a:t> </a:t>
                      </a:r>
                      <a:r>
                        <a:rPr lang="en-US" sz="1000" kern="1200" dirty="0" smtClean="0">
                          <a:solidFill>
                            <a:schemeClr val="bg1"/>
                          </a:solidFill>
                          <a:latin typeface="+mn-lt"/>
                          <a:ea typeface="+mn-ea"/>
                          <a:cs typeface="+mn-cs"/>
                        </a:rPr>
                        <a:t>2 10/100/1000 ports; 2 Combo mini-GBIC ports</a:t>
                      </a:r>
                      <a:endParaRPr lang="en-US" sz="1000" b="0" i="0" u="none" strike="noStrike" dirty="0">
                        <a:solidFill>
                          <a:schemeClr val="bg1"/>
                        </a:solidFill>
                        <a:latin typeface="+mn-l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$1,190</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2301">
                <a:tc>
                  <a:txBody>
                    <a:bodyPr/>
                    <a:lstStyle/>
                    <a:p>
                      <a:pPr algn="l" fontAlgn="t"/>
                      <a:r>
                        <a:rPr lang="en-US" sz="1000" b="0" i="0" u="none" strike="noStrike" dirty="0" smtClean="0">
                          <a:solidFill>
                            <a:schemeClr val="bg1"/>
                          </a:solidFill>
                          <a:latin typeface="Arial"/>
                        </a:rPr>
                        <a:t>SF300</a:t>
                      </a:r>
                      <a:r>
                        <a:rPr lang="en-US" sz="1000" b="0" i="0" u="none" strike="noStrike" dirty="0">
                          <a:solidFill>
                            <a:schemeClr val="bg1"/>
                          </a:solidFill>
                          <a:latin typeface="Arial"/>
                        </a:rPr>
                        <a:t>-48</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t"/>
                      <a:r>
                        <a:rPr lang="en-US" sz="1000" b="0" i="0" u="none" strike="noStrike" dirty="0" err="1">
                          <a:solidFill>
                            <a:schemeClr val="bg1"/>
                          </a:solidFill>
                          <a:latin typeface="Arial"/>
                        </a:rPr>
                        <a:t>SRW248G4-K9</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smtClean="0">
                          <a:solidFill>
                            <a:schemeClr val="bg1"/>
                          </a:solidFill>
                          <a:latin typeface="+mn-lt"/>
                        </a:rPr>
                        <a:t>48 10/100;</a:t>
                      </a:r>
                      <a:r>
                        <a:rPr lang="en-US" sz="1000" b="0" i="0" u="none" strike="noStrike" baseline="0" dirty="0" smtClean="0">
                          <a:solidFill>
                            <a:schemeClr val="bg1"/>
                          </a:solidFill>
                          <a:latin typeface="+mn-lt"/>
                        </a:rPr>
                        <a:t> </a:t>
                      </a:r>
                      <a:r>
                        <a:rPr lang="en-US" sz="1000" kern="1200" dirty="0" smtClean="0">
                          <a:solidFill>
                            <a:schemeClr val="bg1"/>
                          </a:solidFill>
                          <a:latin typeface="+mn-lt"/>
                          <a:ea typeface="+mn-ea"/>
                          <a:cs typeface="+mn-cs"/>
                        </a:rPr>
                        <a:t>2 10/100/1000 ports; 2 Combo mini-</a:t>
                      </a:r>
                      <a:r>
                        <a:rPr lang="en-US" sz="1000" kern="1200" dirty="0" err="1" smtClean="0">
                          <a:solidFill>
                            <a:schemeClr val="bg1"/>
                          </a:solidFill>
                          <a:latin typeface="+mn-lt"/>
                          <a:ea typeface="+mn-ea"/>
                          <a:cs typeface="+mn-cs"/>
                        </a:rPr>
                        <a:t>GBIC</a:t>
                      </a:r>
                      <a:r>
                        <a:rPr lang="en-US" sz="1000" kern="1200" dirty="0" smtClean="0">
                          <a:solidFill>
                            <a:schemeClr val="bg1"/>
                          </a:solidFill>
                          <a:latin typeface="+mn-lt"/>
                          <a:ea typeface="+mn-ea"/>
                          <a:cs typeface="+mn-cs"/>
                        </a:rPr>
                        <a:t> ports</a:t>
                      </a:r>
                      <a:endParaRPr lang="en-US" sz="1000" b="0" i="0" u="none" strike="noStrike" dirty="0">
                        <a:solidFill>
                          <a:schemeClr val="bg1"/>
                        </a:solidFill>
                        <a:latin typeface="+mn-l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$762</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2301">
                <a:tc>
                  <a:txBody>
                    <a:bodyPr/>
                    <a:lstStyle/>
                    <a:p>
                      <a:pPr algn="l" fontAlgn="t"/>
                      <a:r>
                        <a:rPr lang="en-US" sz="1000" b="0" i="0" u="none" strike="noStrike" dirty="0" smtClean="0">
                          <a:solidFill>
                            <a:schemeClr val="bg1"/>
                          </a:solidFill>
                          <a:latin typeface="Arial"/>
                        </a:rPr>
                        <a:t>SF300-48P</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t"/>
                      <a:r>
                        <a:rPr lang="en-US" sz="1000" b="0" i="0" u="none" strike="noStrike" dirty="0" err="1" smtClean="0">
                          <a:solidFill>
                            <a:schemeClr val="bg1"/>
                          </a:solidFill>
                          <a:latin typeface="Arial"/>
                        </a:rPr>
                        <a:t>SRW248G4P-K9</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smtClean="0">
                          <a:solidFill>
                            <a:schemeClr val="bg1"/>
                          </a:solidFill>
                          <a:latin typeface="+mn-lt"/>
                        </a:rPr>
                        <a:t>48 10/100 </a:t>
                      </a:r>
                      <a:r>
                        <a:rPr lang="en-US" sz="1000" b="0" i="0" u="none" strike="noStrike" dirty="0" err="1" smtClean="0">
                          <a:solidFill>
                            <a:schemeClr val="bg1"/>
                          </a:solidFill>
                          <a:latin typeface="+mn-lt"/>
                        </a:rPr>
                        <a:t>PoE</a:t>
                      </a:r>
                      <a:r>
                        <a:rPr lang="en-US" sz="1000" b="0" i="0" u="none" strike="noStrike" dirty="0" smtClean="0">
                          <a:solidFill>
                            <a:schemeClr val="bg1"/>
                          </a:solidFill>
                          <a:latin typeface="+mn-lt"/>
                        </a:rPr>
                        <a:t>;</a:t>
                      </a:r>
                      <a:r>
                        <a:rPr lang="en-US" sz="1000" b="0" i="0" u="none" strike="noStrike" baseline="0" dirty="0" smtClean="0">
                          <a:solidFill>
                            <a:schemeClr val="bg1"/>
                          </a:solidFill>
                          <a:latin typeface="+mn-lt"/>
                        </a:rPr>
                        <a:t> </a:t>
                      </a:r>
                      <a:r>
                        <a:rPr lang="en-US" sz="1000" kern="1200" dirty="0" smtClean="0">
                          <a:solidFill>
                            <a:schemeClr val="bg1"/>
                          </a:solidFill>
                          <a:latin typeface="+mn-lt"/>
                          <a:ea typeface="+mn-ea"/>
                          <a:cs typeface="+mn-cs"/>
                        </a:rPr>
                        <a:t>2 10/100/1000 ports; 2 Combo mini-</a:t>
                      </a:r>
                      <a:r>
                        <a:rPr lang="en-US" sz="1000" kern="1200" dirty="0" err="1" smtClean="0">
                          <a:solidFill>
                            <a:schemeClr val="bg1"/>
                          </a:solidFill>
                          <a:latin typeface="+mn-lt"/>
                          <a:ea typeface="+mn-ea"/>
                          <a:cs typeface="+mn-cs"/>
                        </a:rPr>
                        <a:t>GBIC</a:t>
                      </a:r>
                      <a:r>
                        <a:rPr lang="en-US" sz="1000" kern="1200" dirty="0" smtClean="0">
                          <a:solidFill>
                            <a:schemeClr val="bg1"/>
                          </a:solidFill>
                          <a:latin typeface="+mn-lt"/>
                          <a:ea typeface="+mn-ea"/>
                          <a:cs typeface="+mn-cs"/>
                        </a:rPr>
                        <a:t> ports</a:t>
                      </a:r>
                      <a:endParaRPr lang="en-US" sz="1000" b="0" i="0" u="none" strike="noStrike" dirty="0">
                        <a:solidFill>
                          <a:schemeClr val="bg1"/>
                        </a:solidFill>
                        <a:latin typeface="+mn-l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$1,356</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2301">
                <a:tc>
                  <a:txBody>
                    <a:bodyPr/>
                    <a:lstStyle/>
                    <a:p>
                      <a:pPr algn="l" fontAlgn="t"/>
                      <a:r>
                        <a:rPr lang="en-US" sz="1000" b="0" i="0" u="none" strike="noStrike" dirty="0" smtClean="0">
                          <a:solidFill>
                            <a:schemeClr val="bg1"/>
                          </a:solidFill>
                          <a:latin typeface="Arial"/>
                        </a:rPr>
                        <a:t>SF300-48PP</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t"/>
                      <a:r>
                        <a:rPr lang="en-US" sz="1000" b="0" i="0" u="none" strike="noStrike" dirty="0" smtClean="0">
                          <a:solidFill>
                            <a:schemeClr val="bg1"/>
                          </a:solidFill>
                          <a:latin typeface="Arial"/>
                        </a:rPr>
                        <a:t>SF300-48PP-K9</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smtClean="0">
                          <a:solidFill>
                            <a:schemeClr val="bg1"/>
                          </a:solidFill>
                          <a:latin typeface="+mn-lt"/>
                        </a:rPr>
                        <a:t>48 10/100 </a:t>
                      </a:r>
                      <a:r>
                        <a:rPr lang="en-US" sz="1000" b="0" i="0" u="none" strike="noStrike" dirty="0" err="1" smtClean="0">
                          <a:solidFill>
                            <a:schemeClr val="bg1"/>
                          </a:solidFill>
                          <a:latin typeface="+mn-lt"/>
                        </a:rPr>
                        <a:t>PoE</a:t>
                      </a:r>
                      <a:r>
                        <a:rPr lang="en-US" sz="1000" b="0" i="0" u="none" strike="noStrike" dirty="0" smtClean="0">
                          <a:solidFill>
                            <a:schemeClr val="bg1"/>
                          </a:solidFill>
                          <a:latin typeface="+mn-lt"/>
                        </a:rPr>
                        <a:t>+;</a:t>
                      </a:r>
                      <a:r>
                        <a:rPr lang="en-US" sz="1000" b="0" i="0" u="none" strike="noStrike" baseline="0" dirty="0" smtClean="0">
                          <a:solidFill>
                            <a:schemeClr val="bg1"/>
                          </a:solidFill>
                          <a:latin typeface="+mn-lt"/>
                        </a:rPr>
                        <a:t> </a:t>
                      </a:r>
                      <a:r>
                        <a:rPr lang="en-US" sz="1000" kern="1200" dirty="0" smtClean="0">
                          <a:solidFill>
                            <a:schemeClr val="bg1"/>
                          </a:solidFill>
                          <a:latin typeface="+mn-lt"/>
                          <a:ea typeface="+mn-ea"/>
                          <a:cs typeface="+mn-cs"/>
                        </a:rPr>
                        <a:t>2 10/100/1000 ports; 2 Combo mini-GBIC ports</a:t>
                      </a:r>
                      <a:endParaRPr lang="en-US" sz="1000" b="0" i="0" u="none" strike="noStrike" dirty="0" smtClean="0">
                        <a:solidFill>
                          <a:schemeClr val="bg1"/>
                        </a:solidFill>
                        <a:latin typeface="+mn-lt"/>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$1,463</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2301">
                <a:tc>
                  <a:txBody>
                    <a:bodyPr/>
                    <a:lstStyle/>
                    <a:p>
                      <a:pPr algn="l" fontAlgn="b"/>
                      <a:r>
                        <a:rPr lang="en-US" sz="1000" b="0" i="0" u="none" strike="noStrike" dirty="0" smtClean="0">
                          <a:solidFill>
                            <a:schemeClr val="bg1"/>
                          </a:solidFill>
                          <a:latin typeface="Arial"/>
                        </a:rPr>
                        <a:t>SG300-10SFP</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000" b="0" i="0" u="none" strike="noStrike" dirty="0" smtClean="0">
                          <a:solidFill>
                            <a:schemeClr val="bg1"/>
                          </a:solidFill>
                          <a:latin typeface="Arial"/>
                        </a:rPr>
                        <a:t>SG300-10SFP-K9</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lvl="0"/>
                      <a:r>
                        <a:rPr lang="en-US" sz="1000" dirty="0" smtClean="0">
                          <a:solidFill>
                            <a:schemeClr val="bg1"/>
                          </a:solidFill>
                        </a:rPr>
                        <a:t>10 10/100/1000 SFP ports (2 combo)</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$598</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2301">
                <a:tc>
                  <a:txBody>
                    <a:bodyPr/>
                    <a:lstStyle/>
                    <a:p>
                      <a:pPr algn="l" fontAlgn="b"/>
                      <a:r>
                        <a:rPr lang="en-US" sz="1000" b="0" i="0" u="none" strike="noStrike" dirty="0" smtClean="0">
                          <a:solidFill>
                            <a:schemeClr val="bg1"/>
                          </a:solidFill>
                          <a:latin typeface="Arial"/>
                        </a:rPr>
                        <a:t>SG300</a:t>
                      </a:r>
                      <a:r>
                        <a:rPr lang="en-US" sz="1000" b="0" i="0" u="none" strike="noStrike" dirty="0">
                          <a:solidFill>
                            <a:schemeClr val="bg1"/>
                          </a:solidFill>
                          <a:latin typeface="Arial"/>
                        </a:rPr>
                        <a:t>-10</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000" b="0" i="0" u="none" strike="noStrike" dirty="0" err="1">
                          <a:solidFill>
                            <a:schemeClr val="bg1"/>
                          </a:solidFill>
                          <a:latin typeface="Arial"/>
                        </a:rPr>
                        <a:t>SRW2008-K9</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lvl="0"/>
                      <a:r>
                        <a:rPr lang="en-US" sz="1000" kern="1200" dirty="0" smtClean="0">
                          <a:solidFill>
                            <a:schemeClr val="bg1"/>
                          </a:solidFill>
                          <a:latin typeface="+mn-lt"/>
                          <a:ea typeface="+mn-ea"/>
                          <a:cs typeface="+mn-cs"/>
                        </a:rPr>
                        <a:t>8 10/100/1000;</a:t>
                      </a:r>
                      <a:r>
                        <a:rPr lang="en-US" sz="1000" kern="1200" baseline="0" dirty="0" smtClean="0">
                          <a:solidFill>
                            <a:schemeClr val="bg1"/>
                          </a:solidFill>
                          <a:latin typeface="+mn-lt"/>
                          <a:ea typeface="+mn-ea"/>
                          <a:cs typeface="+mn-cs"/>
                        </a:rPr>
                        <a:t> </a:t>
                      </a:r>
                      <a:r>
                        <a:rPr lang="en-US" sz="1000" kern="1200" dirty="0" smtClean="0">
                          <a:solidFill>
                            <a:schemeClr val="bg1"/>
                          </a:solidFill>
                          <a:latin typeface="+mn-lt"/>
                          <a:ea typeface="+mn-ea"/>
                          <a:cs typeface="+mn-cs"/>
                        </a:rPr>
                        <a:t>2 Combo mini-GBIC ports</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$319</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2301">
                <a:tc>
                  <a:txBody>
                    <a:bodyPr/>
                    <a:lstStyle/>
                    <a:p>
                      <a:pPr algn="l" fontAlgn="b"/>
                      <a:r>
                        <a:rPr lang="en-US" sz="1000" b="0" i="0" u="none" strike="noStrike" dirty="0" smtClean="0">
                          <a:solidFill>
                            <a:schemeClr val="bg1"/>
                          </a:solidFill>
                          <a:latin typeface="Arial"/>
                        </a:rPr>
                        <a:t>SG300-10P</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000" b="0" i="0" u="none" strike="noStrike" dirty="0" err="1" smtClean="0">
                          <a:solidFill>
                            <a:schemeClr val="bg1"/>
                          </a:solidFill>
                          <a:latin typeface="Arial"/>
                        </a:rPr>
                        <a:t>SRW2008P-K9</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lvl="0"/>
                      <a:r>
                        <a:rPr lang="en-US" sz="1000" kern="1200" dirty="0" smtClean="0">
                          <a:solidFill>
                            <a:schemeClr val="bg1"/>
                          </a:solidFill>
                          <a:latin typeface="+mn-lt"/>
                          <a:ea typeface="+mn-ea"/>
                          <a:cs typeface="+mn-cs"/>
                        </a:rPr>
                        <a:t>8 10/100/1000</a:t>
                      </a:r>
                      <a:r>
                        <a:rPr lang="en-US" sz="1000" kern="1200" baseline="0" dirty="0" smtClean="0">
                          <a:solidFill>
                            <a:schemeClr val="bg1"/>
                          </a:solidFill>
                          <a:latin typeface="+mn-lt"/>
                          <a:ea typeface="+mn-ea"/>
                          <a:cs typeface="+mn-cs"/>
                        </a:rPr>
                        <a:t> </a:t>
                      </a:r>
                      <a:r>
                        <a:rPr lang="en-US" sz="1000" kern="1200" baseline="0" dirty="0" err="1" smtClean="0">
                          <a:solidFill>
                            <a:schemeClr val="bg1"/>
                          </a:solidFill>
                          <a:latin typeface="+mn-lt"/>
                          <a:ea typeface="+mn-ea"/>
                          <a:cs typeface="+mn-cs"/>
                        </a:rPr>
                        <a:t>PoE</a:t>
                      </a:r>
                      <a:r>
                        <a:rPr lang="en-US" sz="1000" kern="1200" baseline="0" dirty="0" smtClean="0">
                          <a:solidFill>
                            <a:schemeClr val="bg1"/>
                          </a:solidFill>
                          <a:latin typeface="+mn-lt"/>
                          <a:ea typeface="+mn-ea"/>
                          <a:cs typeface="+mn-cs"/>
                        </a:rPr>
                        <a:t>; </a:t>
                      </a:r>
                      <a:r>
                        <a:rPr lang="en-US" sz="1000" kern="1200" dirty="0" smtClean="0">
                          <a:solidFill>
                            <a:schemeClr val="bg1"/>
                          </a:solidFill>
                          <a:latin typeface="+mn-lt"/>
                          <a:ea typeface="+mn-ea"/>
                          <a:cs typeface="+mn-cs"/>
                        </a:rPr>
                        <a:t>2 Combo mini-GBIC ports</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$516</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2301">
                <a:tc>
                  <a:txBody>
                    <a:bodyPr/>
                    <a:lstStyle/>
                    <a:p>
                      <a:pPr algn="l" fontAlgn="b"/>
                      <a:r>
                        <a:rPr lang="en-US" sz="1000" b="0" i="0" u="none" strike="noStrike" dirty="0" smtClean="0">
                          <a:solidFill>
                            <a:schemeClr val="bg1"/>
                          </a:solidFill>
                          <a:latin typeface="Arial"/>
                        </a:rPr>
                        <a:t>SG300-10PP</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000" b="0" i="0" u="none" strike="noStrike" dirty="0" smtClean="0">
                          <a:solidFill>
                            <a:schemeClr val="bg1"/>
                          </a:solidFill>
                          <a:latin typeface="Arial"/>
                        </a:rPr>
                        <a:t>SG300-10PP-K9</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bg1"/>
                          </a:solidFill>
                          <a:latin typeface="+mn-lt"/>
                          <a:ea typeface="+mn-ea"/>
                          <a:cs typeface="+mn-cs"/>
                        </a:rPr>
                        <a:t>8 10/100/1000</a:t>
                      </a:r>
                      <a:r>
                        <a:rPr lang="en-US" sz="1000" kern="1200" baseline="0" dirty="0" smtClean="0">
                          <a:solidFill>
                            <a:schemeClr val="bg1"/>
                          </a:solidFill>
                          <a:latin typeface="+mn-lt"/>
                          <a:ea typeface="+mn-ea"/>
                          <a:cs typeface="+mn-cs"/>
                        </a:rPr>
                        <a:t> </a:t>
                      </a:r>
                      <a:r>
                        <a:rPr lang="en-US" sz="1000" kern="1200" baseline="0" dirty="0" err="1" smtClean="0">
                          <a:solidFill>
                            <a:schemeClr val="bg1"/>
                          </a:solidFill>
                          <a:latin typeface="+mn-lt"/>
                          <a:ea typeface="+mn-ea"/>
                          <a:cs typeface="+mn-cs"/>
                        </a:rPr>
                        <a:t>PoE</a:t>
                      </a:r>
                      <a:r>
                        <a:rPr lang="en-US" sz="1000" kern="1200" baseline="0" dirty="0" smtClean="0">
                          <a:solidFill>
                            <a:schemeClr val="bg1"/>
                          </a:solidFill>
                          <a:latin typeface="+mn-lt"/>
                          <a:ea typeface="+mn-ea"/>
                          <a:cs typeface="+mn-cs"/>
                        </a:rPr>
                        <a:t>+; </a:t>
                      </a:r>
                      <a:r>
                        <a:rPr lang="en-US" sz="1000" kern="1200" dirty="0" smtClean="0">
                          <a:solidFill>
                            <a:schemeClr val="bg1"/>
                          </a:solidFill>
                          <a:latin typeface="+mn-lt"/>
                          <a:ea typeface="+mn-ea"/>
                          <a:cs typeface="+mn-cs"/>
                        </a:rPr>
                        <a:t>2 Combo mini-GBIC ports</a:t>
                      </a:r>
                      <a:endParaRPr lang="en-US" sz="1000" dirty="0" smtClean="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$557</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2301">
                <a:tc>
                  <a:txBody>
                    <a:bodyPr/>
                    <a:lstStyle/>
                    <a:p>
                      <a:pPr algn="l" fontAlgn="b"/>
                      <a:r>
                        <a:rPr lang="en-US" sz="1000" b="0" i="0" u="none" strike="noStrike" dirty="0" smtClean="0">
                          <a:solidFill>
                            <a:schemeClr val="bg1"/>
                          </a:solidFill>
                          <a:latin typeface="Arial"/>
                        </a:rPr>
                        <a:t>SG300-10MP</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000" b="0" i="0" u="none" strike="noStrike" dirty="0" err="1" smtClean="0">
                          <a:solidFill>
                            <a:schemeClr val="bg1"/>
                          </a:solidFill>
                          <a:latin typeface="Arial"/>
                        </a:rPr>
                        <a:t>SRW2008MP-K9</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lvl="0"/>
                      <a:r>
                        <a:rPr lang="en-US" sz="1000" kern="1200" dirty="0" smtClean="0">
                          <a:solidFill>
                            <a:schemeClr val="bg1"/>
                          </a:solidFill>
                          <a:latin typeface="+mn-lt"/>
                          <a:ea typeface="+mn-ea"/>
                          <a:cs typeface="+mn-cs"/>
                        </a:rPr>
                        <a:t>8 10/100/1000</a:t>
                      </a:r>
                      <a:r>
                        <a:rPr lang="en-US" sz="1000" kern="1200" baseline="0" dirty="0" smtClean="0">
                          <a:solidFill>
                            <a:schemeClr val="bg1"/>
                          </a:solidFill>
                          <a:latin typeface="+mn-lt"/>
                          <a:ea typeface="+mn-ea"/>
                          <a:cs typeface="+mn-cs"/>
                        </a:rPr>
                        <a:t> Max </a:t>
                      </a:r>
                      <a:r>
                        <a:rPr lang="en-US" sz="1000" kern="1200" baseline="0" dirty="0" err="1" smtClean="0">
                          <a:solidFill>
                            <a:schemeClr val="bg1"/>
                          </a:solidFill>
                          <a:latin typeface="+mn-lt"/>
                          <a:ea typeface="+mn-ea"/>
                          <a:cs typeface="+mn-cs"/>
                        </a:rPr>
                        <a:t>PoE</a:t>
                      </a:r>
                      <a:r>
                        <a:rPr lang="en-US" sz="1000" kern="1200" baseline="0" dirty="0" smtClean="0">
                          <a:solidFill>
                            <a:schemeClr val="bg1"/>
                          </a:solidFill>
                          <a:latin typeface="+mn-lt"/>
                          <a:ea typeface="+mn-ea"/>
                          <a:cs typeface="+mn-cs"/>
                        </a:rPr>
                        <a:t>; </a:t>
                      </a:r>
                      <a:r>
                        <a:rPr lang="en-US" sz="1000" kern="1200" dirty="0" smtClean="0">
                          <a:solidFill>
                            <a:schemeClr val="bg1"/>
                          </a:solidFill>
                          <a:latin typeface="+mn-lt"/>
                          <a:ea typeface="+mn-ea"/>
                          <a:cs typeface="+mn-cs"/>
                        </a:rPr>
                        <a:t>2 Combo mini-GBIC ports</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$616</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2301">
                <a:tc>
                  <a:txBody>
                    <a:bodyPr/>
                    <a:lstStyle/>
                    <a:p>
                      <a:pPr algn="l" fontAlgn="b"/>
                      <a:r>
                        <a:rPr lang="en-US" sz="1000" b="0" i="0" u="none" strike="noStrike" dirty="0" smtClean="0">
                          <a:solidFill>
                            <a:schemeClr val="bg1"/>
                          </a:solidFill>
                          <a:latin typeface="Arial"/>
                        </a:rPr>
                        <a:t>SG300-10MPP</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000" b="0" i="0" u="none" strike="noStrike" dirty="0" smtClean="0">
                          <a:solidFill>
                            <a:schemeClr val="bg1"/>
                          </a:solidFill>
                          <a:latin typeface="Arial"/>
                        </a:rPr>
                        <a:t>SG300-10MPP-K9</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bg1"/>
                          </a:solidFill>
                          <a:latin typeface="+mn-lt"/>
                          <a:ea typeface="+mn-ea"/>
                          <a:cs typeface="+mn-cs"/>
                        </a:rPr>
                        <a:t>8 10/100/1000</a:t>
                      </a:r>
                      <a:r>
                        <a:rPr lang="en-US" sz="1000" kern="1200" baseline="0" dirty="0" smtClean="0">
                          <a:solidFill>
                            <a:schemeClr val="bg1"/>
                          </a:solidFill>
                          <a:latin typeface="+mn-lt"/>
                          <a:ea typeface="+mn-ea"/>
                          <a:cs typeface="+mn-cs"/>
                        </a:rPr>
                        <a:t> Max </a:t>
                      </a:r>
                      <a:r>
                        <a:rPr lang="en-US" sz="1000" kern="1200" baseline="0" dirty="0" err="1" smtClean="0">
                          <a:solidFill>
                            <a:schemeClr val="bg1"/>
                          </a:solidFill>
                          <a:latin typeface="+mn-lt"/>
                          <a:ea typeface="+mn-ea"/>
                          <a:cs typeface="+mn-cs"/>
                        </a:rPr>
                        <a:t>PoE</a:t>
                      </a:r>
                      <a:r>
                        <a:rPr lang="en-US" sz="1000" kern="1200" baseline="0" dirty="0" smtClean="0">
                          <a:solidFill>
                            <a:schemeClr val="bg1"/>
                          </a:solidFill>
                          <a:latin typeface="+mn-lt"/>
                          <a:ea typeface="+mn-ea"/>
                          <a:cs typeface="+mn-cs"/>
                        </a:rPr>
                        <a:t>+; </a:t>
                      </a:r>
                      <a:r>
                        <a:rPr lang="en-US" sz="1000" kern="1200" dirty="0" smtClean="0">
                          <a:solidFill>
                            <a:schemeClr val="bg1"/>
                          </a:solidFill>
                          <a:latin typeface="+mn-lt"/>
                          <a:ea typeface="+mn-ea"/>
                          <a:cs typeface="+mn-cs"/>
                        </a:rPr>
                        <a:t>2 Combo mini-GBIC ports</a:t>
                      </a:r>
                      <a:endParaRPr lang="en-US" sz="1000" dirty="0" smtClean="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$665</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2301">
                <a:tc>
                  <a:txBody>
                    <a:bodyPr/>
                    <a:lstStyle/>
                    <a:p>
                      <a:pPr algn="l" fontAlgn="b"/>
                      <a:r>
                        <a:rPr lang="en-US" sz="1000" b="0" i="0" u="none" strike="noStrike" dirty="0" smtClean="0">
                          <a:solidFill>
                            <a:schemeClr val="bg1"/>
                          </a:solidFill>
                          <a:latin typeface="Arial"/>
                        </a:rPr>
                        <a:t>SG300</a:t>
                      </a:r>
                      <a:r>
                        <a:rPr lang="en-US" sz="1000" b="0" i="0" u="none" strike="noStrike" dirty="0">
                          <a:solidFill>
                            <a:schemeClr val="bg1"/>
                          </a:solidFill>
                          <a:latin typeface="Arial"/>
                        </a:rPr>
                        <a:t>-20</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000" b="0" i="0" u="none" strike="noStrike" dirty="0" err="1">
                          <a:solidFill>
                            <a:schemeClr val="bg1"/>
                          </a:solidFill>
                          <a:latin typeface="Arial"/>
                        </a:rPr>
                        <a:t>SRW2016-K9</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lvl="0"/>
                      <a:r>
                        <a:rPr lang="en-US" sz="1000" kern="1200" dirty="0" smtClean="0">
                          <a:solidFill>
                            <a:schemeClr val="bg1"/>
                          </a:solidFill>
                          <a:latin typeface="+mn-lt"/>
                          <a:ea typeface="+mn-ea"/>
                          <a:cs typeface="+mn-cs"/>
                        </a:rPr>
                        <a:t>18 10/100/1000 ports; 2 Combo mini-</a:t>
                      </a:r>
                      <a:r>
                        <a:rPr lang="en-US" sz="1000" kern="1200" dirty="0" err="1" smtClean="0">
                          <a:solidFill>
                            <a:schemeClr val="bg1"/>
                          </a:solidFill>
                          <a:latin typeface="+mn-lt"/>
                          <a:ea typeface="+mn-ea"/>
                          <a:cs typeface="+mn-cs"/>
                        </a:rPr>
                        <a:t>GBIC</a:t>
                      </a:r>
                      <a:r>
                        <a:rPr lang="en-US" sz="1000" kern="1200" dirty="0" smtClean="0">
                          <a:solidFill>
                            <a:schemeClr val="bg1"/>
                          </a:solidFill>
                          <a:latin typeface="+mn-lt"/>
                          <a:ea typeface="+mn-ea"/>
                          <a:cs typeface="+mn-cs"/>
                        </a:rPr>
                        <a:t> ports</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$546</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2301">
                <a:tc>
                  <a:txBody>
                    <a:bodyPr/>
                    <a:lstStyle/>
                    <a:p>
                      <a:pPr algn="l" fontAlgn="b"/>
                      <a:r>
                        <a:rPr lang="en-US" sz="1000" b="0" i="0" u="none" strike="noStrike" dirty="0" smtClean="0">
                          <a:solidFill>
                            <a:schemeClr val="bg1"/>
                          </a:solidFill>
                          <a:latin typeface="Arial"/>
                        </a:rPr>
                        <a:t>SG300</a:t>
                      </a:r>
                      <a:r>
                        <a:rPr lang="en-US" sz="1000" b="0" i="0" u="none" strike="noStrike" dirty="0">
                          <a:solidFill>
                            <a:schemeClr val="bg1"/>
                          </a:solidFill>
                          <a:latin typeface="Arial"/>
                        </a:rPr>
                        <a:t>-28</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000" b="0" i="0" u="none" strike="noStrike" dirty="0" err="1">
                          <a:solidFill>
                            <a:schemeClr val="bg1"/>
                          </a:solidFill>
                          <a:latin typeface="Arial"/>
                        </a:rPr>
                        <a:t>SRW2024-K9</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lvl="0"/>
                      <a:r>
                        <a:rPr lang="en-US" sz="1000" kern="1200" dirty="0" smtClean="0">
                          <a:solidFill>
                            <a:schemeClr val="bg1"/>
                          </a:solidFill>
                          <a:latin typeface="+mn-lt"/>
                          <a:ea typeface="+mn-ea"/>
                          <a:cs typeface="+mn-cs"/>
                        </a:rPr>
                        <a:t>26 10/100/1000 ports; 2 Combo mini-</a:t>
                      </a:r>
                      <a:r>
                        <a:rPr lang="en-US" sz="1000" kern="1200" dirty="0" err="1" smtClean="0">
                          <a:solidFill>
                            <a:schemeClr val="bg1"/>
                          </a:solidFill>
                          <a:latin typeface="+mn-lt"/>
                          <a:ea typeface="+mn-ea"/>
                          <a:cs typeface="+mn-cs"/>
                        </a:rPr>
                        <a:t>GBIC</a:t>
                      </a:r>
                      <a:r>
                        <a:rPr lang="en-US" sz="1000" kern="1200" dirty="0" smtClean="0">
                          <a:solidFill>
                            <a:schemeClr val="bg1"/>
                          </a:solidFill>
                          <a:latin typeface="+mn-lt"/>
                          <a:ea typeface="+mn-ea"/>
                          <a:cs typeface="+mn-cs"/>
                        </a:rPr>
                        <a:t> ports</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$783</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2301">
                <a:tc>
                  <a:txBody>
                    <a:bodyPr/>
                    <a:lstStyle/>
                    <a:p>
                      <a:pPr algn="l" fontAlgn="b"/>
                      <a:r>
                        <a:rPr lang="en-US" sz="1000" b="0" i="0" u="none" strike="noStrike" dirty="0" smtClean="0">
                          <a:solidFill>
                            <a:schemeClr val="bg1"/>
                          </a:solidFill>
                          <a:latin typeface="Arial"/>
                        </a:rPr>
                        <a:t>SG300</a:t>
                      </a:r>
                      <a:r>
                        <a:rPr lang="en-US" sz="1000" b="0" i="0" u="none" strike="noStrike" dirty="0">
                          <a:solidFill>
                            <a:schemeClr val="bg1"/>
                          </a:solidFill>
                          <a:latin typeface="Arial"/>
                        </a:rPr>
                        <a:t>-28P</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000" b="0" i="0" u="none" strike="noStrike" dirty="0" err="1">
                          <a:solidFill>
                            <a:schemeClr val="bg1"/>
                          </a:solidFill>
                          <a:latin typeface="Arial"/>
                        </a:rPr>
                        <a:t>SRW2024P-K9</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lvl="0"/>
                      <a:r>
                        <a:rPr lang="en-US" sz="1000" kern="1200" dirty="0" smtClean="0">
                          <a:solidFill>
                            <a:schemeClr val="bg1"/>
                          </a:solidFill>
                          <a:latin typeface="+mn-lt"/>
                          <a:ea typeface="+mn-ea"/>
                          <a:cs typeface="+mn-cs"/>
                        </a:rPr>
                        <a:t>26 10/100/1000 </a:t>
                      </a:r>
                      <a:r>
                        <a:rPr lang="en-US" sz="1000" kern="1200" dirty="0" err="1" smtClean="0">
                          <a:solidFill>
                            <a:schemeClr val="bg1"/>
                          </a:solidFill>
                          <a:latin typeface="+mn-lt"/>
                          <a:ea typeface="+mn-ea"/>
                          <a:cs typeface="+mn-cs"/>
                        </a:rPr>
                        <a:t>PoE</a:t>
                      </a:r>
                      <a:r>
                        <a:rPr lang="en-US" sz="1000" kern="1200" dirty="0" smtClean="0">
                          <a:solidFill>
                            <a:schemeClr val="bg1"/>
                          </a:solidFill>
                          <a:latin typeface="+mn-lt"/>
                          <a:ea typeface="+mn-ea"/>
                          <a:cs typeface="+mn-cs"/>
                        </a:rPr>
                        <a:t>; 2 Combo mini-</a:t>
                      </a:r>
                      <a:r>
                        <a:rPr lang="en-US" sz="1000" kern="1200" dirty="0" err="1" smtClean="0">
                          <a:solidFill>
                            <a:schemeClr val="bg1"/>
                          </a:solidFill>
                          <a:latin typeface="+mn-lt"/>
                          <a:ea typeface="+mn-ea"/>
                          <a:cs typeface="+mn-cs"/>
                        </a:rPr>
                        <a:t>GBIC</a:t>
                      </a:r>
                      <a:r>
                        <a:rPr lang="en-US" sz="1000" kern="1200" dirty="0" smtClean="0">
                          <a:solidFill>
                            <a:schemeClr val="bg1"/>
                          </a:solidFill>
                          <a:latin typeface="+mn-lt"/>
                          <a:ea typeface="+mn-ea"/>
                          <a:cs typeface="+mn-cs"/>
                        </a:rPr>
                        <a:t> ports</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$1,076</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2301">
                <a:tc>
                  <a:txBody>
                    <a:bodyPr/>
                    <a:lstStyle/>
                    <a:p>
                      <a:pPr algn="l" fontAlgn="b"/>
                      <a:r>
                        <a:rPr lang="en-US" sz="1000" b="0" i="0" u="none" strike="noStrike" dirty="0" smtClean="0">
                          <a:solidFill>
                            <a:schemeClr val="bg1"/>
                          </a:solidFill>
                          <a:latin typeface="Arial"/>
                        </a:rPr>
                        <a:t>SG300-28PP</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000" b="0" i="0" u="none" strike="noStrike" dirty="0" smtClean="0">
                          <a:solidFill>
                            <a:schemeClr val="bg1"/>
                          </a:solidFill>
                          <a:latin typeface="Arial"/>
                        </a:rPr>
                        <a:t>SG300-28PP-K9</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bg1"/>
                          </a:solidFill>
                          <a:latin typeface="+mn-lt"/>
                          <a:ea typeface="+mn-ea"/>
                          <a:cs typeface="+mn-cs"/>
                        </a:rPr>
                        <a:t>26 10/100/1000 </a:t>
                      </a:r>
                      <a:r>
                        <a:rPr lang="en-US" sz="1000" kern="1200" dirty="0" err="1" smtClean="0">
                          <a:solidFill>
                            <a:schemeClr val="bg1"/>
                          </a:solidFill>
                          <a:latin typeface="+mn-lt"/>
                          <a:ea typeface="+mn-ea"/>
                          <a:cs typeface="+mn-cs"/>
                        </a:rPr>
                        <a:t>PoE</a:t>
                      </a:r>
                      <a:r>
                        <a:rPr lang="en-US" sz="1000" kern="1200" dirty="0" smtClean="0">
                          <a:solidFill>
                            <a:schemeClr val="bg1"/>
                          </a:solidFill>
                          <a:latin typeface="+mn-lt"/>
                          <a:ea typeface="+mn-ea"/>
                          <a:cs typeface="+mn-cs"/>
                        </a:rPr>
                        <a:t>+; 2 Combo mini-GBIC ports</a:t>
                      </a:r>
                      <a:endParaRPr lang="en-US" sz="1000" dirty="0" smtClean="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$1,162</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82301">
                <a:tc>
                  <a:txBody>
                    <a:bodyPr/>
                    <a:lstStyle/>
                    <a:p>
                      <a:pPr algn="l" fontAlgn="b"/>
                      <a:r>
                        <a:rPr lang="en-US" sz="1000" b="0" i="0" u="none" strike="noStrike" dirty="0" smtClean="0">
                          <a:solidFill>
                            <a:schemeClr val="bg1"/>
                          </a:solidFill>
                          <a:latin typeface="Arial"/>
                        </a:rPr>
                        <a:t>SG300</a:t>
                      </a:r>
                      <a:r>
                        <a:rPr lang="en-US" sz="1000" b="0" i="0" u="none" strike="noStrike" dirty="0">
                          <a:solidFill>
                            <a:schemeClr val="bg1"/>
                          </a:solidFill>
                          <a:latin typeface="Arial"/>
                        </a:rPr>
                        <a:t>-</a:t>
                      </a:r>
                      <a:r>
                        <a:rPr lang="en-US" sz="1000" b="0" i="0" u="none" strike="noStrike" dirty="0" smtClean="0">
                          <a:solidFill>
                            <a:schemeClr val="bg1"/>
                          </a:solidFill>
                          <a:latin typeface="Arial"/>
                        </a:rPr>
                        <a:t>28MP</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000" b="0" i="0" u="none" strike="noStrike" dirty="0" smtClean="0">
                          <a:solidFill>
                            <a:schemeClr val="bg1"/>
                          </a:solidFill>
                          <a:latin typeface="Arial"/>
                        </a:rPr>
                        <a:t>SG300-28MP-</a:t>
                      </a:r>
                      <a:r>
                        <a:rPr lang="en-US" sz="1000" b="0" i="0" u="none" strike="noStrike" dirty="0">
                          <a:solidFill>
                            <a:schemeClr val="bg1"/>
                          </a:solidFill>
                          <a:latin typeface="Arial"/>
                        </a:rPr>
                        <a:t>K9</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lvl="0"/>
                      <a:r>
                        <a:rPr lang="en-US" sz="1000" kern="1200" dirty="0" smtClean="0">
                          <a:solidFill>
                            <a:schemeClr val="bg1"/>
                          </a:solidFill>
                          <a:latin typeface="+mn-lt"/>
                          <a:ea typeface="+mn-ea"/>
                          <a:cs typeface="+mn-cs"/>
                        </a:rPr>
                        <a:t>26 10/100/1000 Max PoE; 2 Combo mini-GBIC ports</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$1,508</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49704">
                <a:tc>
                  <a:txBody>
                    <a:bodyPr/>
                    <a:lstStyle/>
                    <a:p>
                      <a:pPr algn="l" fontAlgn="b"/>
                      <a:r>
                        <a:rPr lang="en-US" sz="1000" b="0" i="0" u="none" strike="noStrike" dirty="0" smtClean="0">
                          <a:solidFill>
                            <a:schemeClr val="bg1"/>
                          </a:solidFill>
                          <a:latin typeface="Arial"/>
                        </a:rPr>
                        <a:t>SG300</a:t>
                      </a:r>
                      <a:r>
                        <a:rPr lang="en-US" sz="1000" b="0" i="0" u="none" strike="noStrike" dirty="0">
                          <a:solidFill>
                            <a:schemeClr val="bg1"/>
                          </a:solidFill>
                          <a:latin typeface="Arial"/>
                        </a:rPr>
                        <a:t>-52</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000" b="0" i="0" u="none" strike="noStrike" dirty="0" err="1">
                          <a:solidFill>
                            <a:schemeClr val="bg1"/>
                          </a:solidFill>
                          <a:latin typeface="Arial"/>
                        </a:rPr>
                        <a:t>SRW2048-K9</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lvl="0"/>
                      <a:r>
                        <a:rPr lang="en-US" sz="1000" kern="1200" dirty="0" smtClean="0">
                          <a:solidFill>
                            <a:schemeClr val="bg1"/>
                          </a:solidFill>
                          <a:latin typeface="+mn-lt"/>
                          <a:ea typeface="+mn-ea"/>
                          <a:cs typeface="+mn-cs"/>
                        </a:rPr>
                        <a:t>50 10/100/1000 ports; 2 Combo mini-</a:t>
                      </a:r>
                      <a:r>
                        <a:rPr lang="en-US" sz="1000" kern="1200" dirty="0" err="1" smtClean="0">
                          <a:solidFill>
                            <a:schemeClr val="bg1"/>
                          </a:solidFill>
                          <a:latin typeface="+mn-lt"/>
                          <a:ea typeface="+mn-ea"/>
                          <a:cs typeface="+mn-cs"/>
                        </a:rPr>
                        <a:t>GBIC</a:t>
                      </a:r>
                      <a:r>
                        <a:rPr lang="en-US" sz="1000" kern="1200" dirty="0" smtClean="0">
                          <a:solidFill>
                            <a:schemeClr val="bg1"/>
                          </a:solidFill>
                          <a:latin typeface="+mn-lt"/>
                          <a:ea typeface="+mn-ea"/>
                          <a:cs typeface="+mn-cs"/>
                        </a:rPr>
                        <a:t> ports</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$1,357</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52858">
                <a:tc>
                  <a:txBody>
                    <a:bodyPr/>
                    <a:lstStyle/>
                    <a:p>
                      <a:pPr algn="l" fontAlgn="b"/>
                      <a:r>
                        <a:rPr lang="en-US" sz="1000" b="0" i="0" u="none" strike="noStrike" dirty="0" smtClean="0">
                          <a:solidFill>
                            <a:schemeClr val="bg1"/>
                          </a:solidFill>
                          <a:latin typeface="Arial"/>
                        </a:rPr>
                        <a:t>SG300</a:t>
                      </a:r>
                      <a:r>
                        <a:rPr lang="en-US" sz="1000" b="0" i="0" u="none" strike="noStrike" dirty="0">
                          <a:solidFill>
                            <a:schemeClr val="bg1"/>
                          </a:solidFill>
                          <a:latin typeface="Arial"/>
                        </a:rPr>
                        <a:t>-</a:t>
                      </a:r>
                      <a:r>
                        <a:rPr lang="en-US" sz="1000" b="0" i="0" u="none" strike="noStrike" dirty="0" smtClean="0">
                          <a:solidFill>
                            <a:schemeClr val="bg1"/>
                          </a:solidFill>
                          <a:latin typeface="Arial"/>
                        </a:rPr>
                        <a:t>52P</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000" b="0" i="0" u="none" strike="noStrike" dirty="0" smtClean="0">
                          <a:solidFill>
                            <a:schemeClr val="bg1"/>
                          </a:solidFill>
                          <a:latin typeface="Arial"/>
                        </a:rPr>
                        <a:t>SG300-52P-</a:t>
                      </a:r>
                      <a:r>
                        <a:rPr lang="en-US" sz="1000" b="0" i="0" u="none" strike="noStrike" dirty="0">
                          <a:solidFill>
                            <a:schemeClr val="bg1"/>
                          </a:solidFill>
                          <a:latin typeface="Arial"/>
                        </a:rPr>
                        <a:t>K9</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lvl="0"/>
                      <a:r>
                        <a:rPr lang="en-US" sz="1000" kern="1200" dirty="0" smtClean="0">
                          <a:solidFill>
                            <a:schemeClr val="bg1"/>
                          </a:solidFill>
                          <a:latin typeface="+mn-lt"/>
                          <a:ea typeface="+mn-ea"/>
                          <a:cs typeface="+mn-cs"/>
                        </a:rPr>
                        <a:t>50 10/100/1000 </a:t>
                      </a:r>
                      <a:r>
                        <a:rPr lang="en-US" sz="1000" kern="1200" dirty="0" err="1" smtClean="0">
                          <a:solidFill>
                            <a:schemeClr val="bg1"/>
                          </a:solidFill>
                          <a:latin typeface="+mn-lt"/>
                          <a:ea typeface="+mn-ea"/>
                          <a:cs typeface="+mn-cs"/>
                        </a:rPr>
                        <a:t>PoE</a:t>
                      </a:r>
                      <a:r>
                        <a:rPr lang="en-US" sz="1000" kern="1200" dirty="0" smtClean="0">
                          <a:solidFill>
                            <a:schemeClr val="bg1"/>
                          </a:solidFill>
                          <a:latin typeface="+mn-lt"/>
                          <a:ea typeface="+mn-ea"/>
                          <a:cs typeface="+mn-cs"/>
                        </a:rPr>
                        <a:t>; 2 Combo mini-GBIC ports</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$2,143</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149704">
                <a:tc>
                  <a:txBody>
                    <a:bodyPr/>
                    <a:lstStyle/>
                    <a:p>
                      <a:pPr algn="l" fontAlgn="b"/>
                      <a:r>
                        <a:rPr lang="en-US" sz="1000" b="0" i="0" u="none" strike="noStrike" dirty="0" smtClean="0">
                          <a:solidFill>
                            <a:schemeClr val="bg1"/>
                          </a:solidFill>
                          <a:latin typeface="Arial"/>
                        </a:rPr>
                        <a:t>SG300</a:t>
                      </a:r>
                      <a:r>
                        <a:rPr lang="en-US" sz="1000" b="0" i="0" u="none" strike="noStrike" dirty="0">
                          <a:solidFill>
                            <a:schemeClr val="bg1"/>
                          </a:solidFill>
                          <a:latin typeface="Arial"/>
                        </a:rPr>
                        <a:t>-</a:t>
                      </a:r>
                      <a:r>
                        <a:rPr lang="en-US" sz="1000" b="0" i="0" u="none" strike="noStrike" dirty="0" smtClean="0">
                          <a:solidFill>
                            <a:schemeClr val="bg1"/>
                          </a:solidFill>
                          <a:latin typeface="Arial"/>
                        </a:rPr>
                        <a:t>52MP</a:t>
                      </a:r>
                      <a:endParaRPr lang="en-US" sz="1000" b="0" i="0" u="none" strike="noStrike" dirty="0">
                        <a:solidFill>
                          <a:schemeClr val="bg1"/>
                        </a:solidFill>
                        <a:latin typeface="Aria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b"/>
                      <a:r>
                        <a:rPr lang="en-US" sz="1000" b="0" i="0" u="none" strike="noStrike" dirty="0" smtClean="0">
                          <a:solidFill>
                            <a:schemeClr val="bg1"/>
                          </a:solidFill>
                          <a:latin typeface="Arial"/>
                        </a:rPr>
                        <a:t>SG300-52MP-</a:t>
                      </a:r>
                      <a:r>
                        <a:rPr lang="en-US" sz="1000" b="0" i="0" u="none" strike="noStrike" dirty="0">
                          <a:solidFill>
                            <a:schemeClr val="bg1"/>
                          </a:solidFill>
                          <a:latin typeface="Arial"/>
                        </a:rPr>
                        <a:t>K9</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lvl="0"/>
                      <a:r>
                        <a:rPr lang="en-US" sz="1000" kern="1200" dirty="0" smtClean="0">
                          <a:solidFill>
                            <a:schemeClr val="bg1"/>
                          </a:solidFill>
                          <a:latin typeface="+mn-lt"/>
                          <a:ea typeface="+mn-ea"/>
                          <a:cs typeface="+mn-cs"/>
                        </a:rPr>
                        <a:t>50 10/100/1000 Max POE; 2 Combo mini-GBIC ports</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000" dirty="0" smtClean="0">
                          <a:solidFill>
                            <a:schemeClr val="bg1"/>
                          </a:solidFill>
                        </a:rPr>
                        <a:t>$2,679</a:t>
                      </a:r>
                      <a:endParaRPr lang="en-US" sz="1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bl>
          </a:graphicData>
        </a:graphic>
      </p:graphicFrame>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DATA" val="&lt;object type=&quot;10002&quot; unique_id=&quot;901&quot;&gt;&lt;property id=&quot;10007&quot; value=&quot;Next&quot;/&gt;&lt;property id=&quot;10008&quot; value=&quot;Back&quot;/&gt;&lt;property id=&quot;10009&quot; value=&quot;Submit&quot;/&gt;&lt;property id=&quot;10012&quot; value=&quot;0&quot;/&gt;&lt;property id=&quot;10022&quot; value=&quot;Try again&quot;/&gt;&lt;property id=&quot;10068&quot; value=&quot;Correct - Click anywhere to continue&quot;/&gt;&lt;property id=&quot;10069&quot; value=&quot;Incorrect - Click anywhere to continue&quot;/&gt;&lt;property id=&quot;10124&quot; value=&quot;Click to continue&quot;/&gt;&lt;property id=&quot;10125&quot; value=&quot;Click to submit answer&quot;/&gt;&lt;property id=&quot;10126&quot; value=&quot;Click to go back&quot;/&gt;&lt;property id=&quot;10127&quot; value=&quot;Clear&quot;/&gt;&lt;property id=&quot;10128&quot; value=&quot;Click to clear&quot;/&gt;&lt;property id=&quot;10133&quot; value=&quot;6&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0&quot;/&gt;&lt;property id=&quot;10183&quot; value=&quot;You must answer the question before continuing&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Arial&amp;quot; IsBold=&amp;quot;1&amp;quot; IsItalic=&amp;quot;0&amp;quot; IsUnderline=&amp;quot;0&amp;quot; FontSize=&amp;quot;30&amp;quot;/&amp;gt;&amp;lt;Answer FontName=&amp;quot;Arial&amp;quot; IsBold=&amp;quot;0&amp;quot; IsItalic=&amp;quot;0&amp;quot; IsUnderline=&amp;quot;0&amp;quot; FontSize=&amp;quot;20&amp;quot;/&amp;gt;&amp;lt;Button FontName=&amp;quot;Arial&amp;quot; IsBold=&amp;quot;0&amp;quot; IsItalic=&amp;quot;0&amp;quot; IsUnderline=&amp;quot;0&amp;quot; FontSize=&amp;quot;14&amp;quot;/&amp;gt;&amp;lt;Message FontName=&amp;quot;Arial&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04&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0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100&quot;/&gt;&lt;object type=&quot;10062&quot; unique_id=&quot;10006&quot;&gt;&lt;object type=&quot;10050&quot; unique_id=&quot;10007&quot;&gt;&lt;property id=&quot;10020&quot; value=&quot;2&quot;/&gt;&lt;property id=&quot;10191&quot; value=&quot;-1&quot;/&gt;&lt;/object&gt;&lt;object type=&quot;10051&quot; unique_id=&quot;10008&quot;&gt;&lt;property id=&quot;10020&quot; value=&quot;2&quot;/&gt;&lt;property id=&quot;10191&quot; value=&quot;-1&quot;/&gt;&lt;/object&gt;&lt;/object&gt;&lt;object type=&quot;10061&quot; unique_id=&quot;20000&quot;/&gt;&lt;/object&gt;&lt;/object&gt;&lt;/object&gt;"/>
  <p:tag name="MMPROD_NEXTUNIQUEID" val="10010"/>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Cisco 300 Series Switches&amp;#x0D;&amp;#x0A;Cisco Small Business&amp;quot;&quot;/&gt;&lt;property id=&quot;20307&quot; value=&quot;447&quot;/&gt;&lt;/object&gt;&lt;object type=&quot;3&quot; unique_id=&quot;10005&quot;&gt;&lt;property id=&quot;20148&quot; value=&quot;5&quot;/&gt;&lt;property id=&quot;20300&quot; value=&quot;Slide 2 - &amp;quot;Agenda&amp;quot;&quot;/&gt;&lt;property id=&quot;20307&quot; value=&quot;442&quot;/&gt;&lt;/object&gt;&lt;object type=&quot;3&quot; unique_id=&quot;10006&quot;&gt;&lt;property id=&quot;20148&quot; value=&quot;5&quot;/&gt;&lt;property id=&quot;20300&quot; value=&quot;Slide 3 - &amp;quot;Cisco Small Business 300 Series&amp;#x0D;&amp;#x0A;Value Proposition&amp;quot;&quot;/&gt;&lt;property id=&quot;20307&quot; value=&quot;414&quot;/&gt;&lt;/object&gt;&lt;object type=&quot;3&quot; unique_id=&quot;10007&quot;&gt;&lt;property id=&quot;20148&quot; value=&quot;5&quot;/&gt;&lt;property id=&quot;20300&quot; value=&quot;Slide 4 - &amp;quot;Cisco 300 Series Switches&amp;#x0D;&amp;#x0A;Product Overview&amp;quot;&quot;/&gt;&lt;property id=&quot;20307&quot; value=&quot;377&quot;/&gt;&lt;/object&gt;&lt;object type=&quot;3&quot; unique_id=&quot;10008&quot;&gt;&lt;property id=&quot;20148&quot; value=&quot;5&quot;/&gt;&lt;property id=&quot;20300&quot; value=&quot;Slide 5 - &amp;quot;Cisco 300 Series Switches&amp;#x0D;&amp;#x0A;Model Overview&amp;quot;&quot;/&gt;&lt;property id=&quot;20307&quot; value=&quot;378&quot;/&gt;&lt;/object&gt;&lt;object type=&quot;3&quot; unique_id=&quot;10009&quot;&gt;&lt;property id=&quot;20148&quot; value=&quot;5&quot;/&gt;&lt;property id=&quot;20300&quot; value=&quot;Slide 6 - &amp;quot;Cisco 300 Series &amp;#x0D;&amp;#x0A;Model Pricing&amp;quot;&quot;/&gt;&lt;property id=&quot;20307&quot; value=&quot;379&quot;/&gt;&lt;/object&gt;&lt;object type=&quot;3&quot; unique_id=&quot;10010&quot;&gt;&lt;property id=&quot;20148&quot; value=&quot;5&quot;/&gt;&lt;property id=&quot;20300&quot; value=&quot;Slide 7 - &amp;quot;Reliable Small Business &amp;#x0D;&amp;#x0A;Network Foundation&amp;quot;&quot;/&gt;&lt;property id=&quot;20307&quot; value=&quot;380&quot;/&gt;&lt;/object&gt;&lt;object type=&quot;3&quot; unique_id=&quot;10011&quot;&gt;&lt;property id=&quot;20148&quot; value=&quot;5&quot;/&gt;&lt;property id=&quot;20300&quot; value=&quot;Slide 8 - &amp;quot;Simplified Configuration &amp;#x0D;&amp;#x0A;and Common Management&amp;quot;&quot;/&gt;&lt;property id=&quot;20307&quot; value=&quot;415&quot;/&gt;&lt;/object&gt;&lt;object type=&quot;3&quot; unique_id=&quot;10012&quot;&gt;&lt;property id=&quot;20148&quot; value=&quot;5&quot;/&gt;&lt;property id=&quot;20300&quot; value=&quot;Slide 9 - &amp;quot;Cisco 300 Series New Features Offer&amp;#x0D;&amp;#x0A;Ease of Use&amp;quot;&quot;/&gt;&lt;property id=&quot;20307&quot; value=&quot;382&quot;/&gt;&lt;/object&gt;&lt;object type=&quot;3&quot; unique_id=&quot;10013&quot;&gt;&lt;property id=&quot;20148&quot; value=&quot;5&quot;/&gt;&lt;property id=&quot;20300&quot; value=&quot;Slide 10 - &amp;quot;Small Business Switch Accessories&amp;#x0D;&amp;#x0A;Mini-GBIC/SFP Transceivers&amp;quot;&quot;/&gt;&lt;property id=&quot;20307&quot; value=&quot;436&quot;/&gt;&lt;/object&gt;&lt;object type=&quot;3&quot; unique_id=&quot;10014&quot;&gt;&lt;property id=&quot;20148&quot; value=&quot;5&quot;/&gt;&lt;property id=&quot;20300&quot; value=&quot;Slide 11 - &amp;quot;Cisco 300 Series &amp;#x0D;&amp;#x0A;Warranty&amp;quot;&quot;/&gt;&lt;property id=&quot;20307&quot; value=&quot;384&quot;/&gt;&lt;/object&gt;&lt;object type=&quot;3&quot; unique_id=&quot;10015&quot;&gt;&lt;property id=&quot;20148&quot; value=&quot;5&quot;/&gt;&lt;property id=&quot;20300&quot; value=&quot;Slide 12 - &amp;quot;Service Extends to All &amp;#x0D;&amp;#x0A;Cisco Small Business Products &amp;quot;&quot;/&gt;&lt;property id=&quot;20307&quot; value=&quot;449&quot;/&gt;&lt;/object&gt;&lt;object type=&quot;3&quot; unique_id=&quot;10016&quot;&gt;&lt;property id=&quot;20148&quot; value=&quot;5&quot;/&gt;&lt;property id=&quot;20300&quot; value=&quot;Slide 13 - &amp;quot;Product Transition&amp;quot;&quot;/&gt;&lt;property id=&quot;20307&quot; value=&quot;445&quot;/&gt;&lt;/object&gt;&lt;object type=&quot;3&quot; unique_id=&quot;10017&quot;&gt;&lt;property id=&quot;20148&quot; value=&quot;5&quot;/&gt;&lt;property id=&quot;20300&quot; value=&quot;Slide 14 - &amp;quot;Cisco Small Business 300 Series &amp;#x0D;&amp;#x0A;Transition Matrix&amp;quot;&quot;/&gt;&lt;property id=&quot;20307&quot; value=&quot;441&quot;/&gt;&lt;/object&gt;&lt;object type=&quot;3&quot; unique_id=&quot;10018&quot;&gt;&lt;property id=&quot;20148&quot; value=&quot;5&quot;/&gt;&lt;property id=&quot;20300&quot; value=&quot;Slide 15 - &amp;quot;Cisco 300 Series Switches&amp;#x0D;&amp;#x0A;Comparison&amp;quot;&quot;/&gt;&lt;property id=&quot;20307&quot; value=&quot;421&quot;/&gt;&lt;/object&gt;&lt;object type=&quot;3&quot; unique_id=&quot;10019&quot;&gt;&lt;property id=&quot;20148&quot; value=&quot;5&quot;/&gt;&lt;property id=&quot;20300&quot; value=&quot;Slide 16 - &amp;quot;Important Portfolio Enhancements&amp;quot;&quot;/&gt;&lt;property id=&quot;20307&quot; value=&quot;422&quot;/&gt;&lt;/object&gt;&lt;object type=&quot;3&quot; unique_id=&quot;10020&quot;&gt;&lt;property id=&quot;20148&quot; value=&quot;5&quot;/&gt;&lt;property id=&quot;20300&quot; value=&quot;Slide 17 - &amp;quot;New Switch Naming&amp;quot;&quot;/&gt;&lt;property id=&quot;20307&quot; value=&quot;434&quot;/&gt;&lt;/object&gt;&lt;object type=&quot;3&quot; unique_id=&quot;10021&quot;&gt;&lt;property id=&quot;20148&quot; value=&quot;5&quot;/&gt;&lt;property id=&quot;20300&quot; value=&quot;Slide 18 - &amp;quot;Cisco 300 Series Inventory Transition and End-of-Life Plan&amp;quot;&quot;/&gt;&lt;property id=&quot;20307&quot; value=&quot;418&quot;/&gt;&lt;/object&gt;&lt;object type=&quot;3&quot; unique_id=&quot;10022&quot;&gt;&lt;property id=&quot;20148&quot; value=&quot;5&quot;/&gt;&lt;property id=&quot;20300&quot; value=&quot;Slide 19 - &amp;quot;Technical Overview&amp;quot;&quot;/&gt;&lt;property id=&quot;20307&quot; value=&quot;444&quot;/&gt;&lt;/object&gt;&lt;object type=&quot;3&quot; unique_id=&quot;10023&quot;&gt;&lt;property id=&quot;20148&quot; value=&quot;5&quot;/&gt;&lt;property id=&quot;20300&quot; value=&quot;Slide 20 - &amp;quot;Feature-Rich Switches Offer &amp;#x0D;&amp;#x0A;Best Value&amp;quot;&quot;/&gt;&lt;property id=&quot;20307&quot; value=&quot;424&quot;/&gt;&lt;/object&gt;&lt;object type=&quot;3&quot; unique_id=&quot;10024&quot;&gt;&lt;property id=&quot;20148&quot; value=&quot;5&quot;/&gt;&lt;property id=&quot;20300&quot; value=&quot;Slide 21 - &amp;quot;Cisco 300 Switches Power &amp;#x0D;&amp;#x0A;Over Ethernet&amp;quot;&quot;/&gt;&lt;property id=&quot;20307&quot; value=&quot;394&quot;/&gt;&lt;/object&gt;&lt;object type=&quot;3&quot; unique_id=&quot;10025&quot;&gt;&lt;property id=&quot;20148&quot; value=&quot;5&quot;/&gt;&lt;property id=&quot;20300&quot; value=&quot;Slide 22 - &amp;quot;Energy-Efficient Technology&amp;#x0D;&amp;#x0A;Auto Power-Down&amp;quot;&quot;/&gt;&lt;property id=&quot;20307&quot; value=&quot;395&quot;/&gt;&lt;/object&gt;&lt;object type=&quot;3&quot; unique_id=&quot;10026&quot;&gt;&lt;property id=&quot;20148&quot; value=&quot;5&quot;/&gt;&lt;property id=&quot;20300&quot; value=&quot;Slide 23 - &amp;quot;How Much Power Can You Save…&amp;quot;&quot;/&gt;&lt;property id=&quot;20307&quot; value=&quot;426&quot;/&gt;&lt;/object&gt;&lt;object type=&quot;3&quot; unique_id=&quot;10027&quot;&gt;&lt;property id=&quot;20148&quot; value=&quot;5&quot;/&gt;&lt;property id=&quot;20300&quot; value=&quot;Slide 24 - &amp;quot;Next-Generation Internet&amp;quot;&quot;/&gt;&lt;property id=&quot;20307&quot; value=&quot;397&quot;/&gt;&lt;/object&gt;&lt;object type=&quot;3&quot; unique_id=&quot;10028&quot;&gt;&lt;property id=&quot;20148&quot; value=&quot;5&quot;/&gt;&lt;property id=&quot;20300&quot; value=&quot;Slide 25 - &amp;quot;Positioning&amp;quot;&quot;/&gt;&lt;property id=&quot;20307&quot; value=&quot;398&quot;/&gt;&lt;/object&gt;&lt;object type=&quot;3&quot; unique_id=&quot;10029&quot;&gt;&lt;property id=&quot;20148&quot; value=&quot;5&quot;/&gt;&lt;property id=&quot;20300&quot; value=&quot;Slide 26 - &amp;quot;Switching for Small Business&amp;#x0D;&amp;#x0A;One Portfolio: A Spectrum of Choices &amp;quot;&quot;/&gt;&lt;property id=&quot;20307&quot; value=&quot;399&quot;/&gt;&lt;/object&gt;&lt;object type=&quot;3&quot; unique_id=&quot;10030&quot;&gt;&lt;property id=&quot;20148&quot; value=&quot;5&quot;/&gt;&lt;property id=&quot;20300&quot; value=&quot;Slide 27 - &amp;quot;Cisco Small Business&amp;#x0D;&amp;#x0A;Switching Portfolio&amp;quot;&quot;/&gt;&lt;property id=&quot;20307&quot; value=&quot;437&quot;/&gt;&lt;/object&gt;&lt;object type=&quot;3&quot; unique_id=&quot;10031&quot;&gt;&lt;property id=&quot;20148&quot; value=&quot;5&quot;/&gt;&lt;property id=&quot;20300&quot; value=&quot;Slide 28 - &amp;quot;Small Business Switch Accessories&amp;#x0D;&amp;#x0A;Mini-GBIC/SFP Transceivers&amp;quot;&quot;/&gt;&lt;property id=&quot;20307&quot; value=&quot;439&quot;/&gt;&lt;/object&gt;&lt;object type=&quot;3&quot; unique_id=&quot;10032&quot;&gt;&lt;property id=&quot;20148&quot; value=&quot;5&quot;/&gt;&lt;property id=&quot;20300&quot; value=&quot;Slide 29 - &amp;quot;Overall Portfolio Differences&amp;quot;&quot;/&gt;&lt;property id=&quot;20307&quot; value=&quot;402&quot;/&gt;&lt;/object&gt;&lt;object type=&quot;3&quot; unique_id=&quot;10033&quot;&gt;&lt;property id=&quot;20148&quot; value=&quot;5&quot;/&gt;&lt;property id=&quot;20300&quot; value=&quot;Slide 30 - &amp;quot;Competitive&amp;quot;&quot;/&gt;&lt;property id=&quot;20307&quot; value=&quot;443&quot;/&gt;&lt;/object&gt;&lt;object type=&quot;3&quot; unique_id=&quot;10034&quot;&gt;&lt;property id=&quot;20148&quot; value=&quot;5&quot;/&gt;&lt;property id=&quot;20300&quot; value=&quot;Slide 31 - &amp;quot;Competitive Selling Messages&amp;quot;&quot;/&gt;&lt;property id=&quot;20307&quot; value=&quot;440&quot;/&gt;&lt;/object&gt;&lt;object type=&quot;3&quot; unique_id=&quot;10035&quot;&gt;&lt;property id=&quot;20148&quot; value=&quot;5&quot;/&gt;&lt;property id=&quot;20300&quot; value=&quot;Slide 32 - &amp;quot;Cisco 300 Series &amp;#x0D;&amp;#x0A;Competitive Positioning&amp;quot;&quot;/&gt;&lt;property id=&quot;20307&quot; value=&quot;430&quot;/&gt;&lt;/object&gt;&lt;object type=&quot;3&quot; unique_id=&quot;10036&quot;&gt;&lt;property id=&quot;20148&quot; value=&quot;5&quot;/&gt;&lt;property id=&quot;20300&quot; value=&quot;Slide 33 - &amp;quot;Cisco 300 Series Switching Competitive Comparison&amp;quot;&quot;/&gt;&lt;property id=&quot;20307&quot; value=&quot;432&quot;/&gt;&lt;/object&gt;&lt;object type=&quot;3&quot; unique_id=&quot;10037&quot;&gt;&lt;property id=&quot;20148&quot; value=&quot;5&quot;/&gt;&lt;property id=&quot;20300&quot; value=&quot;Slide 34 - &amp;quot;Competitive Feature Differences&amp;#x0D;&amp;#x0A;&amp;quot;&quot;/&gt;&lt;property id=&quot;20307&quot; value=&quot;407&quot;/&gt;&lt;/object&gt;&lt;object type=&quot;3&quot; unique_id=&quot;10038&quot;&gt;&lt;property id=&quot;20148&quot; value=&quot;5&quot;/&gt;&lt;property id=&quot;20300&quot; value=&quot;Slide 35 - &amp;quot;Cisco 300 Series Switches &amp;#x0D;&amp;#x0A;Purchase Decision&amp;quot;&quot;/&gt;&lt;property id=&quot;20307&quot; value=&quot;408&quot;/&gt;&lt;/object&gt;&lt;object type=&quot;3&quot; unique_id=&quot;10039&quot;&gt;&lt;property id=&quot;20148&quot; value=&quot;5&quot;/&gt;&lt;property id=&quot;20300&quot; value=&quot;Slide 36 - &amp;quot;Cisco Small Business Investment Protection Program&amp;quot;&quot;/&gt;&lt;property id=&quot;20307&quot; value=&quot;409&quot;/&gt;&lt;/object&gt;&lt;object type=&quot;3&quot; unique_id=&quot;10040&quot;&gt;&lt;property id=&quot;20148&quot; value=&quot;5&quot;/&gt;&lt;property id=&quot;20300&quot; value=&quot;Slide 37 - &amp;quot;Resources and URLs&amp;quot;&quot;/&gt;&lt;property id=&quot;20307&quot; value=&quot;410&quot;/&gt;&lt;/object&gt;&lt;object type=&quot;3&quot; unique_id=&quot;10041&quot;&gt;&lt;property id=&quot;20148&quot; value=&quot;5&quot;/&gt;&lt;property id=&quot;20300&quot; value=&quot;Slide 38&quot;/&gt;&lt;property id=&quot;20307&quot; value=&quot;411&quot;/&gt;&lt;/object&gt;&lt;object type=&quot;3&quot; unique_id=&quot;10042&quot;&gt;&lt;property id=&quot;20148&quot; value=&quot;5&quot;/&gt;&lt;property id=&quot;20300&quot; value=&quot;Slide 39&quot;/&gt;&lt;property id=&quot;20307&quot; value=&quot;412&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PSNARRATION" val="8,573871652,C:\my documents\marketing\switch briefing\COBO Switch Briefing v2.ppc"/>
</p:tagLst>
</file>

<file path=ppt/tags/tag11.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CA3CAC6E-41F6-4319-BEE9-347980EC46A7}&quot;/&gt;&lt;isInvalidForFieldText val=&quot;0&quot;/&gt;&lt;Image&gt;&lt;filename val=&quot;C:\Users\Tardis\AppData\Local\Temp\CP580442233901Session\CPTrustFolder580442233901\PPTImport580451925322\data\asimages\{CA3CAC6E-41F6-4319-BEE9-347980EC46A7}_MtorLt.png&quot;/&gt;&lt;left val=&quot;-6&quot;/&gt;&lt;top val=&quot;-3&quot;/&gt;&lt;width val=&quot;972&quot;/&gt;&lt;height val=&quot;90&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9&quot;/&gt;&lt;lineCharCount val=&quot;13&quot;/&gt;&lt;lineCharCount val=&quot;12&quot;/&gt;&lt;lineCharCount val=&quot;13&quot;/&gt;&lt;lineCharCount val=&quot;11&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9&quot;/&gt;&lt;lineCharCount val=&quot;13&quot;/&gt;&lt;lineCharCount val=&quot;12&quot;/&gt;&lt;lineCharCount val=&quot;13&quot;/&gt;&lt;lineCharCount val=&quot;11&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E5695FE5-6702-4ABF-84D2-5A458B9CAE56}&quot;/&gt;&lt;isInvalidForFieldText val=&quot;0&quot;/&gt;&lt;Image&gt;&lt;filename val=&quot;C:\Users\Tardis\AppData\Local\Temp\CP580442233901Session\CPTrustFolder580442233901\PPTImport580451925322\data\asimages\{E5695FE5-6702-4ABF-84D2-5A458B9CAE56}_MtorLt.png&quot;/&gt;&lt;left val=&quot;-6&quot;/&gt;&lt;top val=&quot;-3&quot;/&gt;&lt;width val=&quot;972&quot;/&gt;&lt;height val=&quot;90&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9&quot;/&gt;&lt;lineCharCount val=&quot;13&quot;/&gt;&lt;lineCharCount val=&quot;12&quot;/&gt;&lt;lineCharCount val=&quot;13&quot;/&gt;&lt;lineCharCount val=&quot;11&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Lst>
</file>

<file path=ppt/theme/theme1.xml><?xml version="1.0" encoding="utf-8"?>
<a:theme xmlns:a="http://schemas.openxmlformats.org/drawingml/2006/main" name="Cisco White">
  <a:themeElements>
    <a:clrScheme name="Custom 5">
      <a:dk1>
        <a:sysClr val="windowText" lastClr="000000"/>
      </a:dk1>
      <a:lt1>
        <a:srgbClr val="FFFFFF"/>
      </a:lt1>
      <a:dk2>
        <a:srgbClr val="000000"/>
      </a:dk2>
      <a:lt2>
        <a:srgbClr val="FFFFFF"/>
      </a:lt2>
      <a:accent1>
        <a:srgbClr val="0183B7"/>
      </a:accent1>
      <a:accent2>
        <a:srgbClr val="EE6804"/>
      </a:accent2>
      <a:accent3>
        <a:srgbClr val="FFE429"/>
      </a:accent3>
      <a:accent4>
        <a:srgbClr val="68B442"/>
      </a:accent4>
      <a:accent5>
        <a:srgbClr val="7F44C6"/>
      </a:accent5>
      <a:accent6>
        <a:srgbClr val="B21A1A"/>
      </a:accent6>
      <a:hlink>
        <a:srgbClr val="015F85"/>
      </a:hlink>
      <a:folHlink>
        <a:srgbClr val="C00000"/>
      </a:folHlink>
    </a:clrScheme>
    <a:fontScheme name="Cisco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isco White">
  <a:themeElements>
    <a:clrScheme name="Custom 5">
      <a:dk1>
        <a:sysClr val="windowText" lastClr="000000"/>
      </a:dk1>
      <a:lt1>
        <a:srgbClr val="FFFFFF"/>
      </a:lt1>
      <a:dk2>
        <a:srgbClr val="000000"/>
      </a:dk2>
      <a:lt2>
        <a:srgbClr val="FFFFFF"/>
      </a:lt2>
      <a:accent1>
        <a:srgbClr val="0183B7"/>
      </a:accent1>
      <a:accent2>
        <a:srgbClr val="EE6804"/>
      </a:accent2>
      <a:accent3>
        <a:srgbClr val="FFE429"/>
      </a:accent3>
      <a:accent4>
        <a:srgbClr val="68B442"/>
      </a:accent4>
      <a:accent5>
        <a:srgbClr val="7F44C6"/>
      </a:accent5>
      <a:accent6>
        <a:srgbClr val="B21A1A"/>
      </a:accent6>
      <a:hlink>
        <a:srgbClr val="015F85"/>
      </a:hlink>
      <a:folHlink>
        <a:srgbClr val="C00000"/>
      </a:folHlink>
    </a:clrScheme>
    <a:fontScheme name="Cisco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isco White">
  <a:themeElements>
    <a:clrScheme name="Custom 5">
      <a:dk1>
        <a:sysClr val="windowText" lastClr="000000"/>
      </a:dk1>
      <a:lt1>
        <a:srgbClr val="FFFFFF"/>
      </a:lt1>
      <a:dk2>
        <a:srgbClr val="000000"/>
      </a:dk2>
      <a:lt2>
        <a:srgbClr val="FFFFFF"/>
      </a:lt2>
      <a:accent1>
        <a:srgbClr val="0183B7"/>
      </a:accent1>
      <a:accent2>
        <a:srgbClr val="EE6804"/>
      </a:accent2>
      <a:accent3>
        <a:srgbClr val="FFE429"/>
      </a:accent3>
      <a:accent4>
        <a:srgbClr val="68B442"/>
      </a:accent4>
      <a:accent5>
        <a:srgbClr val="7F44C6"/>
      </a:accent5>
      <a:accent6>
        <a:srgbClr val="B21A1A"/>
      </a:accent6>
      <a:hlink>
        <a:srgbClr val="015F85"/>
      </a:hlink>
      <a:folHlink>
        <a:srgbClr val="C00000"/>
      </a:folHlink>
    </a:clrScheme>
    <a:fontScheme name="Cisco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isco White">
  <a:themeElements>
    <a:clrScheme name="Custom 5">
      <a:dk1>
        <a:sysClr val="windowText" lastClr="000000"/>
      </a:dk1>
      <a:lt1>
        <a:srgbClr val="FFFFFF"/>
      </a:lt1>
      <a:dk2>
        <a:srgbClr val="000000"/>
      </a:dk2>
      <a:lt2>
        <a:srgbClr val="FFFFFF"/>
      </a:lt2>
      <a:accent1>
        <a:srgbClr val="0183B7"/>
      </a:accent1>
      <a:accent2>
        <a:srgbClr val="EE6804"/>
      </a:accent2>
      <a:accent3>
        <a:srgbClr val="FFE429"/>
      </a:accent3>
      <a:accent4>
        <a:srgbClr val="68B442"/>
      </a:accent4>
      <a:accent5>
        <a:srgbClr val="7F44C6"/>
      </a:accent5>
      <a:accent6>
        <a:srgbClr val="B21A1A"/>
      </a:accent6>
      <a:hlink>
        <a:srgbClr val="015F85"/>
      </a:hlink>
      <a:folHlink>
        <a:srgbClr val="C00000"/>
      </a:folHlink>
    </a:clrScheme>
    <a:fontScheme name="Cisco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ct_2006_Cisco White Template">
  <a:themeElements>
    <a:clrScheme name="Oct_2006_Cisco White Template 1">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fontScheme name="Oct_2006_Cisco White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82296" tIns="36576" rIns="82296" bIns="36576" numCol="1" anchor="ctr" anchorCtr="0" compatLnSpc="1">
        <a:prstTxWarp prst="textNoShape">
          <a:avLst/>
        </a:prstTxWarp>
      </a:bodyPr>
      <a:lstStyle>
        <a:defPPr marL="0" marR="0" indent="0" algn="ctr" defTabSz="814388" rtl="0" eaLnBrk="0" fontAlgn="base" latinLnBrk="0" hangingPunct="0">
          <a:lnSpc>
            <a:spcPct val="9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82296" tIns="36576" rIns="82296" bIns="36576" numCol="1" anchor="ctr" anchorCtr="0" compatLnSpc="1">
        <a:prstTxWarp prst="textNoShape">
          <a:avLst/>
        </a:prstTxWarp>
      </a:bodyPr>
      <a:lstStyle>
        <a:defPPr marL="0" marR="0" indent="0" algn="ctr" defTabSz="814388" rtl="0" eaLnBrk="0" fontAlgn="base" latinLnBrk="0" hangingPunct="0">
          <a:lnSpc>
            <a:spcPct val="9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Oct_2006_Cisco White Template 1">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isco Arial 4x3 template">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Cisco_Template_2010_Arial">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sco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FC0E5EB798B54F8941209E95F519A2" ma:contentTypeVersion="1" ma:contentTypeDescription="Create a new document." ma:contentTypeScope="" ma:versionID="c86c825f4d81266fb544cce0fd1b422d">
  <xsd:schema xmlns:xsd="http://www.w3.org/2001/XMLSchema" xmlns:p="http://schemas.microsoft.com/office/2006/metadata/properties" xmlns:ns2="319aba3d-69ab-4604-802f-1f4169c0edd0" targetNamespace="http://schemas.microsoft.com/office/2006/metadata/properties" ma:root="true" ma:fieldsID="7e4a4afe02a6de53f6ffa2363b5644bc" ns2:_="">
    <xsd:import namespace="319aba3d-69ab-4604-802f-1f4169c0edd0"/>
    <xsd:element name="properties">
      <xsd:complexType>
        <xsd:sequence>
          <xsd:element name="documentManagement">
            <xsd:complexType>
              <xsd:all>
                <xsd:element ref="ns2:Descriptions" minOccurs="0"/>
              </xsd:all>
            </xsd:complexType>
          </xsd:element>
        </xsd:sequence>
      </xsd:complexType>
    </xsd:element>
  </xsd:schema>
  <xsd:schema xmlns:xsd="http://www.w3.org/2001/XMLSchema" xmlns:dms="http://schemas.microsoft.com/office/2006/documentManagement/types" targetNamespace="319aba3d-69ab-4604-802f-1f4169c0edd0" elementFormDefault="qualified">
    <xsd:import namespace="http://schemas.microsoft.com/office/2006/documentManagement/types"/>
    <xsd:element name="Descriptions" ma:index="8" nillable="true" ma:displayName="Descriptions" ma:internalName="Descriptions">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Descriptions xmlns="319aba3d-69ab-4604-802f-1f4169c0edd0" xsi:nil="true"/>
  </documentManagement>
</p:properties>
</file>

<file path=customXml/itemProps1.xml><?xml version="1.0" encoding="utf-8"?>
<ds:datastoreItem xmlns:ds="http://schemas.openxmlformats.org/officeDocument/2006/customXml" ds:itemID="{91CC732E-0296-4AC8-942A-59714AD45F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9aba3d-69ab-4604-802f-1f4169c0edd0"/>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B577C437-DE7B-4E4D-B2DC-D30F03C3C0E5}">
  <ds:schemaRefs>
    <ds:schemaRef ds:uri="http://schemas.microsoft.com/sharepoint/v3/contenttype/forms"/>
  </ds:schemaRefs>
</ds:datastoreItem>
</file>

<file path=customXml/itemProps3.xml><?xml version="1.0" encoding="utf-8"?>
<ds:datastoreItem xmlns:ds="http://schemas.openxmlformats.org/officeDocument/2006/customXml" ds:itemID="{0382F9CF-31FE-4A1B-AAF9-4A8E4EA12B0C}">
  <ds:schemaRefs>
    <ds:schemaRef ds:uri="http://schemas.microsoft.com/office/2006/metadata/properties"/>
    <ds:schemaRef ds:uri="319aba3d-69ab-4604-802f-1f4169c0edd0"/>
  </ds:schemaRefs>
</ds:datastoreItem>
</file>

<file path=docProps/app.xml><?xml version="1.0" encoding="utf-8"?>
<Properties xmlns="http://schemas.openxmlformats.org/officeDocument/2006/extended-properties" xmlns:vt="http://schemas.openxmlformats.org/officeDocument/2006/docPropsVTypes">
  <Template/>
  <TotalTime>39814</TotalTime>
  <Words>5983</Words>
  <Application>Microsoft Macintosh PowerPoint</Application>
  <PresentationFormat>On-screen Show (4:3)</PresentationFormat>
  <Paragraphs>1174</Paragraphs>
  <Slides>41</Slides>
  <Notes>20</Notes>
  <HiddenSlides>2</HiddenSlides>
  <MMClips>0</MMClips>
  <ScaleCrop>false</ScaleCrop>
  <HeadingPairs>
    <vt:vector size="6" baseType="variant">
      <vt:variant>
        <vt:lpstr>Theme</vt:lpstr>
      </vt:variant>
      <vt:variant>
        <vt:i4>7</vt:i4>
      </vt:variant>
      <vt:variant>
        <vt:lpstr>Links</vt:lpstr>
      </vt:variant>
      <vt:variant>
        <vt:i4>5</vt:i4>
      </vt:variant>
      <vt:variant>
        <vt:lpstr>Slide Titles</vt:lpstr>
      </vt:variant>
      <vt:variant>
        <vt:i4>41</vt:i4>
      </vt:variant>
    </vt:vector>
  </HeadingPairs>
  <TitlesOfParts>
    <vt:vector size="53" baseType="lpstr">
      <vt:lpstr>Cisco White</vt:lpstr>
      <vt:lpstr>1_Cisco White</vt:lpstr>
      <vt:lpstr>2_Cisco White</vt:lpstr>
      <vt:lpstr>3_Cisco White</vt:lpstr>
      <vt:lpstr>Oct_2006_Cisco White Template</vt:lpstr>
      <vt:lpstr>Cisco Arial 4x3 template</vt:lpstr>
      <vt:lpstr>Cisco_Template_2010_Arial</vt:lpstr>
      <vt:lpstr>Macintosh HD:Users:ken:Documents:1 - IPv6:1 - FHS:NEW MESSAGING &amp; POSITIONING:AAG-FHS-CL_2012 Rev4.doc!OLE_LINK1</vt:lpstr>
      <vt:lpstr>Macintosh HD:Users:ken:Documents:1 - IPv6:1 - FHS:NEW MESSAGING &amp; POSITIONING:AAG-FHS-CL_2012 Rev4.doc!OLE_LINK2</vt:lpstr>
      <vt:lpstr>Macintosh HD:Users:ken:Documents:1 - IPv6:1 - FHS:NEW MESSAGING &amp; POSITIONING:AAG-FHS-CL_2012 Rev4.doc!OLE_LINK3</vt:lpstr>
      <vt:lpstr>Macintosh HD:Users:ken:Documents:1 - IPv6:1 - FHS:NEW MESSAGING &amp; POSITIONING:AAG-FHS-CL_2012 Rev4.doc!OLE_LINK4</vt:lpstr>
      <vt:lpstr>Macintosh HD:Users:ken:Documents:1 - IPv6:1 - FHS:NEW MESSAGING &amp; POSITIONING:AAG-FHS-CL_2012 Rev4.doc!OLE_LINK5</vt:lpstr>
      <vt:lpstr>Cisco 300 Series Switches </vt:lpstr>
      <vt:lpstr>Cisco SMB Switching</vt:lpstr>
      <vt:lpstr>Cisco Small Business 300 Series Value Proposition</vt:lpstr>
      <vt:lpstr>Cisco SMB Switch Portfolio</vt:lpstr>
      <vt:lpstr>Cisco 300 Switches</vt:lpstr>
      <vt:lpstr>Cisco 300 Series Switches Product Overview</vt:lpstr>
      <vt:lpstr>Cisco 300 Series Switches Model Overview</vt:lpstr>
      <vt:lpstr>300 Series Features and Benefits </vt:lpstr>
      <vt:lpstr>Cisco 300 Series  Model Pricing</vt:lpstr>
      <vt:lpstr>Small Business Switch Accessories Mini-GBIC/SFP Transceivers</vt:lpstr>
      <vt:lpstr>Reliable Small Business  Network Foundation</vt:lpstr>
      <vt:lpstr>Simplified Configuration and Common Management</vt:lpstr>
      <vt:lpstr>Prime LMS Support</vt:lpstr>
      <vt:lpstr>Cisco 300 Series New Features Offer Ease of Use</vt:lpstr>
      <vt:lpstr>Cisco 300 Series   Warranty</vt:lpstr>
      <vt:lpstr>Service Extends to All  Cisco Small Business Products </vt:lpstr>
      <vt:lpstr>Technical Overview</vt:lpstr>
      <vt:lpstr>Feature-Rich Switches Offer Best Value</vt:lpstr>
      <vt:lpstr>Energy-Efficient Technology </vt:lpstr>
      <vt:lpstr>300 Switches Improve Deployments</vt:lpstr>
      <vt:lpstr>Auto Voice VLAN Competitor support </vt:lpstr>
      <vt:lpstr>Auto Voice deployment across network Supported only with Cisco 300 and 200 switches</vt:lpstr>
      <vt:lpstr>Sx300/200 in UC &amp; HSB deployments</vt:lpstr>
      <vt:lpstr>Web based authentication</vt:lpstr>
      <vt:lpstr>Next-Generation Internet</vt:lpstr>
      <vt:lpstr>IPv6 First Hop Security (FHS) Securing IPv6 Networks</vt:lpstr>
      <vt:lpstr>Positioning</vt:lpstr>
      <vt:lpstr>Catalyst 2K and SB Positioning APJC, Emerging and LATAM</vt:lpstr>
      <vt:lpstr>PowerPoint Presentation</vt:lpstr>
      <vt:lpstr>A Spectrum of Buying Personas SMB (5 to 250 Employees)</vt:lpstr>
      <vt:lpstr>Managed Switching for SMB</vt:lpstr>
      <vt:lpstr>Competitive</vt:lpstr>
      <vt:lpstr>PowerPoint Presentation</vt:lpstr>
      <vt:lpstr>Cisco 300 Series Switching Competitive Comparison</vt:lpstr>
      <vt:lpstr>Market validations for 300 Series switches </vt:lpstr>
      <vt:lpstr>Competitive Selling Messages</vt:lpstr>
      <vt:lpstr>Resources and URLs</vt:lpstr>
      <vt:lpstr>PowerPoint Presentation</vt:lpstr>
      <vt:lpstr>PowerPoint Presentation</vt:lpstr>
      <vt:lpstr>Terms and Acronyms</vt:lpstr>
      <vt:lpstr>IPV6 First Hop Security Guard against proliferation of IPv6 devices –Mobiles, Tablets  </vt:lpstr>
    </vt:vector>
  </TitlesOfParts>
  <Manager/>
  <Company>Cisco Systems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Before You Use This Template,  Please Read</dc:title>
  <dc:subject/>
  <dc:creator>Ivor Diedricks</dc:creator>
  <cp:keywords/>
  <dc:description/>
  <cp:lastModifiedBy>Ivor Diedricks</cp:lastModifiedBy>
  <cp:revision>921</cp:revision>
  <dcterms:created xsi:type="dcterms:W3CDTF">2010-10-27T17:18:42Z</dcterms:created>
  <dcterms:modified xsi:type="dcterms:W3CDTF">2013-12-23T19:23:47Z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0x0101007FFC0E5EB798B54F8941209E95F519A2</vt:lpwstr>
  </property>
</Properties>
</file>