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849" r:id="rId2"/>
    <p:sldId id="858" r:id="rId3"/>
    <p:sldId id="856" r:id="rId4"/>
    <p:sldId id="853" r:id="rId5"/>
    <p:sldId id="859" r:id="rId6"/>
    <p:sldId id="860" r:id="rId7"/>
    <p:sldId id="861" r:id="rId8"/>
    <p:sldId id="862" r:id="rId9"/>
    <p:sldId id="851" r:id="rId10"/>
    <p:sldId id="863" r:id="rId11"/>
    <p:sldId id="864" r:id="rId12"/>
    <p:sldId id="865" r:id="rId13"/>
    <p:sldId id="866" r:id="rId14"/>
    <p:sldId id="857" r:id="rId15"/>
    <p:sldId id="844" r:id="rId16"/>
    <p:sldId id="845" r:id="rId17"/>
    <p:sldId id="846" r:id="rId18"/>
    <p:sldId id="848" r:id="rId19"/>
    <p:sldId id="867" r:id="rId20"/>
    <p:sldId id="869" r:id="rId21"/>
    <p:sldId id="870" r:id="rId22"/>
    <p:sldId id="871" r:id="rId23"/>
    <p:sldId id="873" r:id="rId24"/>
    <p:sldId id="874" r:id="rId25"/>
    <p:sldId id="875"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CD1F0-8924-3B49-9E3A-A1D56C58BDFD}">
          <p14:sldIdLst>
            <p14:sldId id="849"/>
            <p14:sldId id="858"/>
            <p14:sldId id="856"/>
            <p14:sldId id="853"/>
            <p14:sldId id="859"/>
            <p14:sldId id="860"/>
            <p14:sldId id="861"/>
            <p14:sldId id="862"/>
            <p14:sldId id="851"/>
            <p14:sldId id="863"/>
            <p14:sldId id="864"/>
            <p14:sldId id="865"/>
            <p14:sldId id="866"/>
            <p14:sldId id="857"/>
            <p14:sldId id="844"/>
            <p14:sldId id="845"/>
            <p14:sldId id="846"/>
            <p14:sldId id="848"/>
            <p14:sldId id="867"/>
            <p14:sldId id="869"/>
            <p14:sldId id="870"/>
            <p14:sldId id="871"/>
            <p14:sldId id="873"/>
            <p14:sldId id="874"/>
            <p14:sldId id="87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2B7E"/>
    <a:srgbClr val="6BB344"/>
    <a:srgbClr val="87EC55"/>
    <a:srgbClr val="FFFBC2"/>
    <a:srgbClr val="FFC297"/>
    <a:srgbClr val="CEF0BD"/>
    <a:srgbClr val="FFF0D3"/>
    <a:srgbClr val="FFFFFF"/>
    <a:srgbClr val="D9F4FF"/>
    <a:srgbClr val="2C39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5911" autoAdjust="0"/>
  </p:normalViewPr>
  <p:slideViewPr>
    <p:cSldViewPr snapToGrid="0">
      <p:cViewPr>
        <p:scale>
          <a:sx n="60" d="100"/>
          <a:sy n="60" d="100"/>
        </p:scale>
        <p:origin x="-1638" y="-318"/>
      </p:cViewPr>
      <p:guideLst>
        <p:guide orient="horz" pos="392"/>
        <p:guide pos="232"/>
      </p:guideLst>
    </p:cSldViewPr>
  </p:slideViewPr>
  <p:outlineViewPr>
    <p:cViewPr>
      <p:scale>
        <a:sx n="33" d="100"/>
        <a:sy n="33" d="100"/>
      </p:scale>
      <p:origin x="0" y="992"/>
    </p:cViewPr>
  </p:outlineViewPr>
  <p:notesTextViewPr>
    <p:cViewPr>
      <p:scale>
        <a:sx n="75" d="100"/>
        <a:sy n="75" d="100"/>
      </p:scale>
      <p:origin x="0" y="0"/>
    </p:cViewPr>
  </p:notesTextViewPr>
  <p:sorterViewPr>
    <p:cViewPr>
      <p:scale>
        <a:sx n="80" d="100"/>
        <a:sy n="80" d="100"/>
      </p:scale>
      <p:origin x="0" y="2480"/>
    </p:cViewPr>
  </p:sorterViewPr>
  <p:notesViewPr>
    <p:cSldViewPr snapToObjects="1">
      <p:cViewPr varScale="1">
        <p:scale>
          <a:sx n="83" d="100"/>
          <a:sy n="83" d="100"/>
        </p:scale>
        <p:origin x="-3008"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3508B69-64A4-0548-A4B0-1E4242042020}" type="datetimeFigureOut">
              <a:rPr lang="en-US" smtClean="0"/>
              <a:pPr/>
              <a:t>5/25/2013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1F3A9AB-517B-A844-963C-A9FC66EF5CAB}" type="slidenum">
              <a:rPr lang="en-US" smtClean="0"/>
              <a:pPr/>
              <a:t>‹#›</a:t>
            </a:fld>
            <a:endParaRPr lang="en-US" dirty="0"/>
          </a:p>
        </p:txBody>
      </p:sp>
    </p:spTree>
    <p:extLst>
      <p:ext uri="{BB962C8B-B14F-4D97-AF65-F5344CB8AC3E}">
        <p14:creationId xmlns:p14="http://schemas.microsoft.com/office/powerpoint/2010/main" val="3280065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220BD01-7E9D-BB4F-9D8F-F34AF9CD6BE3}" type="datetimeFigureOut">
              <a:rPr lang="en-US" smtClean="0"/>
              <a:pPr/>
              <a:t>5/25/2013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CE63D82-EB6A-954E-BC0A-C28D7EC54B64}" type="slidenum">
              <a:rPr lang="en-US" smtClean="0"/>
              <a:pPr/>
              <a:t>‹#›</a:t>
            </a:fld>
            <a:endParaRPr lang="en-US" dirty="0"/>
          </a:p>
        </p:txBody>
      </p:sp>
    </p:spTree>
    <p:extLst>
      <p:ext uri="{BB962C8B-B14F-4D97-AF65-F5344CB8AC3E}">
        <p14:creationId xmlns:p14="http://schemas.microsoft.com/office/powerpoint/2010/main" val="12584532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1"/>
          <p:cNvSpPr txBox="1">
            <a:spLocks noGrp="1" noChangeArrowheads="1"/>
          </p:cNvSpPr>
          <p:nvPr/>
        </p:nvSpPr>
        <p:spPr bwMode="auto">
          <a:xfrm>
            <a:off x="6791963" y="9227384"/>
            <a:ext cx="414866" cy="227898"/>
          </a:xfrm>
          <a:prstGeom prst="rect">
            <a:avLst/>
          </a:prstGeom>
          <a:noFill/>
          <a:ln>
            <a:miter lim="800000"/>
            <a:headEnd/>
            <a:tailEnd/>
          </a:ln>
        </p:spPr>
        <p:txBody>
          <a:bodyPr lIns="95747" tIns="47873" rIns="95747" bIns="47873" anchor="ctr">
            <a:spAutoFit/>
          </a:bodyPr>
          <a:lstStyle/>
          <a:p>
            <a:pPr algn="r" fontAlgn="base">
              <a:spcBef>
                <a:spcPct val="0"/>
              </a:spcBef>
              <a:spcAft>
                <a:spcPct val="0"/>
              </a:spcAft>
              <a:defRPr/>
            </a:pPr>
            <a:fld id="{B6B2E8D1-91C2-4DA2-8200-A9DD84A6AB6E}" type="slidenum">
              <a:rPr lang="en-US" sz="800">
                <a:solidFill>
                  <a:srgbClr val="8E8E95"/>
                </a:solidFill>
              </a:rPr>
              <a:pPr algn="r" fontAlgn="base">
                <a:spcBef>
                  <a:spcPct val="0"/>
                </a:spcBef>
                <a:spcAft>
                  <a:spcPct val="0"/>
                </a:spcAft>
                <a:defRPr/>
              </a:pPr>
              <a:t>2</a:t>
            </a:fld>
            <a:endParaRPr lang="en-US" sz="800" dirty="0">
              <a:solidFill>
                <a:srgbClr val="8E8E95"/>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lIns="93910" tIns="46954" rIns="93910" bIns="46954"/>
          <a:lstStyle/>
          <a:p>
            <a:pPr defTabSz="467099"/>
            <a:endParaRPr lang="en-US" sz="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E0593-5B52-4D47-A725-6E0DE5181E32}" type="slidenum">
              <a:rPr lang="en-US" smtClean="0"/>
              <a:pPr/>
              <a:t>18</a:t>
            </a:fld>
            <a:endParaRPr lang="en-US" dirty="0"/>
          </a:p>
        </p:txBody>
      </p:sp>
    </p:spTree>
    <p:extLst>
      <p:ext uri="{BB962C8B-B14F-4D97-AF65-F5344CB8AC3E}">
        <p14:creationId xmlns:p14="http://schemas.microsoft.com/office/powerpoint/2010/main" val="283037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a:t>
            </a:r>
            <a:r>
              <a:rPr lang="en-US" baseline="0" dirty="0" smtClean="0"/>
              <a:t> benefits of routing all the previously dedicated PSTN traffic?</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1"/>
          <p:cNvSpPr txBox="1">
            <a:spLocks noGrp="1" noChangeArrowheads="1"/>
          </p:cNvSpPr>
          <p:nvPr/>
        </p:nvSpPr>
        <p:spPr bwMode="auto">
          <a:xfrm>
            <a:off x="6791963" y="9227384"/>
            <a:ext cx="414866" cy="227898"/>
          </a:xfrm>
          <a:prstGeom prst="rect">
            <a:avLst/>
          </a:prstGeom>
          <a:noFill/>
          <a:ln>
            <a:miter lim="800000"/>
            <a:headEnd/>
            <a:tailEnd/>
          </a:ln>
        </p:spPr>
        <p:txBody>
          <a:bodyPr lIns="95747" tIns="47873" rIns="95747" bIns="47873" anchor="ctr">
            <a:spAutoFit/>
          </a:bodyPr>
          <a:lstStyle/>
          <a:p>
            <a:pPr algn="r" fontAlgn="base">
              <a:spcBef>
                <a:spcPct val="0"/>
              </a:spcBef>
              <a:spcAft>
                <a:spcPct val="0"/>
              </a:spcAft>
              <a:defRPr/>
            </a:pPr>
            <a:fld id="{B6B2E8D1-91C2-4DA2-8200-A9DD84A6AB6E}" type="slidenum">
              <a:rPr lang="en-US" sz="800">
                <a:solidFill>
                  <a:srgbClr val="8E8E95"/>
                </a:solidFill>
              </a:rPr>
              <a:pPr algn="r" fontAlgn="base">
                <a:spcBef>
                  <a:spcPct val="0"/>
                </a:spcBef>
                <a:spcAft>
                  <a:spcPct val="0"/>
                </a:spcAft>
                <a:defRPr/>
              </a:pPr>
              <a:t>22</a:t>
            </a:fld>
            <a:endParaRPr lang="en-US" sz="800" dirty="0">
              <a:solidFill>
                <a:srgbClr val="8E8E95"/>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lIns="93910" tIns="46954" rIns="93910" bIns="46954"/>
          <a:lstStyle/>
          <a:p>
            <a:pPr defTabSz="467099"/>
            <a:endParaRPr lang="en-US" sz="3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1"/>
          <p:cNvSpPr txBox="1">
            <a:spLocks noGrp="1" noChangeArrowheads="1"/>
          </p:cNvSpPr>
          <p:nvPr/>
        </p:nvSpPr>
        <p:spPr bwMode="auto">
          <a:xfrm>
            <a:off x="6791963" y="9227384"/>
            <a:ext cx="414866" cy="227898"/>
          </a:xfrm>
          <a:prstGeom prst="rect">
            <a:avLst/>
          </a:prstGeom>
          <a:noFill/>
          <a:ln>
            <a:miter lim="800000"/>
            <a:headEnd/>
            <a:tailEnd/>
          </a:ln>
        </p:spPr>
        <p:txBody>
          <a:bodyPr lIns="95747" tIns="47873" rIns="95747" bIns="47873" anchor="ctr">
            <a:spAutoFit/>
          </a:bodyPr>
          <a:lstStyle/>
          <a:p>
            <a:pPr algn="r" fontAlgn="base">
              <a:spcBef>
                <a:spcPct val="0"/>
              </a:spcBef>
              <a:spcAft>
                <a:spcPct val="0"/>
              </a:spcAft>
              <a:defRPr/>
            </a:pPr>
            <a:fld id="{B6B2E8D1-91C2-4DA2-8200-A9DD84A6AB6E}" type="slidenum">
              <a:rPr lang="en-US" sz="800">
                <a:solidFill>
                  <a:srgbClr val="8E8E95"/>
                </a:solidFill>
              </a:rPr>
              <a:pPr algn="r" fontAlgn="base">
                <a:spcBef>
                  <a:spcPct val="0"/>
                </a:spcBef>
                <a:spcAft>
                  <a:spcPct val="0"/>
                </a:spcAft>
                <a:defRPr/>
              </a:pPr>
              <a:t>23</a:t>
            </a:fld>
            <a:endParaRPr lang="en-US" sz="800" dirty="0">
              <a:solidFill>
                <a:srgbClr val="8E8E95"/>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lIns="93910" tIns="46954" rIns="93910" bIns="46954"/>
          <a:lstStyle/>
          <a:p>
            <a:pPr defTabSz="467099"/>
            <a:endParaRPr lang="en-US" sz="3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1"/>
          <p:cNvSpPr txBox="1">
            <a:spLocks noGrp="1" noChangeArrowheads="1"/>
          </p:cNvSpPr>
          <p:nvPr/>
        </p:nvSpPr>
        <p:spPr bwMode="auto">
          <a:xfrm>
            <a:off x="6791963" y="9227384"/>
            <a:ext cx="414866" cy="227898"/>
          </a:xfrm>
          <a:prstGeom prst="rect">
            <a:avLst/>
          </a:prstGeom>
          <a:noFill/>
          <a:ln>
            <a:miter lim="800000"/>
            <a:headEnd/>
            <a:tailEnd/>
          </a:ln>
        </p:spPr>
        <p:txBody>
          <a:bodyPr lIns="95747" tIns="47873" rIns="95747" bIns="47873" anchor="ctr">
            <a:spAutoFit/>
          </a:bodyPr>
          <a:lstStyle/>
          <a:p>
            <a:pPr algn="r" fontAlgn="base">
              <a:spcBef>
                <a:spcPct val="0"/>
              </a:spcBef>
              <a:spcAft>
                <a:spcPct val="0"/>
              </a:spcAft>
              <a:defRPr/>
            </a:pPr>
            <a:fld id="{B6B2E8D1-91C2-4DA2-8200-A9DD84A6AB6E}" type="slidenum">
              <a:rPr lang="en-US" sz="800">
                <a:solidFill>
                  <a:srgbClr val="8E8E95"/>
                </a:solidFill>
              </a:rPr>
              <a:pPr algn="r" fontAlgn="base">
                <a:spcBef>
                  <a:spcPct val="0"/>
                </a:spcBef>
                <a:spcAft>
                  <a:spcPct val="0"/>
                </a:spcAft>
                <a:defRPr/>
              </a:pPr>
              <a:t>24</a:t>
            </a:fld>
            <a:endParaRPr lang="en-US" sz="800" dirty="0">
              <a:solidFill>
                <a:srgbClr val="8E8E95"/>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lIns="93910" tIns="46954" rIns="93910" bIns="46954"/>
          <a:lstStyle/>
          <a:p>
            <a:pPr defTabSz="467099"/>
            <a:endParaRPr lang="en-US" sz="3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1"/>
          <p:cNvSpPr txBox="1">
            <a:spLocks noGrp="1" noChangeArrowheads="1"/>
          </p:cNvSpPr>
          <p:nvPr/>
        </p:nvSpPr>
        <p:spPr bwMode="auto">
          <a:xfrm>
            <a:off x="6791963" y="9227384"/>
            <a:ext cx="414866" cy="227898"/>
          </a:xfrm>
          <a:prstGeom prst="rect">
            <a:avLst/>
          </a:prstGeom>
          <a:noFill/>
          <a:ln>
            <a:miter lim="800000"/>
            <a:headEnd/>
            <a:tailEnd/>
          </a:ln>
        </p:spPr>
        <p:txBody>
          <a:bodyPr lIns="95747" tIns="47873" rIns="95747" bIns="47873" anchor="ctr">
            <a:spAutoFit/>
          </a:bodyPr>
          <a:lstStyle/>
          <a:p>
            <a:pPr algn="r" fontAlgn="base">
              <a:spcBef>
                <a:spcPct val="0"/>
              </a:spcBef>
              <a:spcAft>
                <a:spcPct val="0"/>
              </a:spcAft>
              <a:defRPr/>
            </a:pPr>
            <a:fld id="{B6B2E8D1-91C2-4DA2-8200-A9DD84A6AB6E}" type="slidenum">
              <a:rPr lang="en-US" sz="800">
                <a:solidFill>
                  <a:srgbClr val="8E8E95"/>
                </a:solidFill>
              </a:rPr>
              <a:pPr algn="r" fontAlgn="base">
                <a:spcBef>
                  <a:spcPct val="0"/>
                </a:spcBef>
                <a:spcAft>
                  <a:spcPct val="0"/>
                </a:spcAft>
                <a:defRPr/>
              </a:pPr>
              <a:t>25</a:t>
            </a:fld>
            <a:endParaRPr lang="en-US" sz="800" dirty="0">
              <a:solidFill>
                <a:srgbClr val="8E8E95"/>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lIns="93910" tIns="46954" rIns="93910" bIns="46954"/>
          <a:lstStyle/>
          <a:p>
            <a:pPr defTabSz="467099"/>
            <a:endParaRPr lang="en-US" sz="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a:t>
            </a:r>
            <a:r>
              <a:rPr lang="en-US" baseline="0" dirty="0" smtClean="0"/>
              <a:t> benefits of routing all the previously dedicated PSTN traffic?</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1"/>
          <p:cNvSpPr txBox="1">
            <a:spLocks noGrp="1" noChangeArrowheads="1"/>
          </p:cNvSpPr>
          <p:nvPr/>
        </p:nvSpPr>
        <p:spPr bwMode="auto">
          <a:xfrm>
            <a:off x="6791963" y="9227384"/>
            <a:ext cx="414866" cy="227898"/>
          </a:xfrm>
          <a:prstGeom prst="rect">
            <a:avLst/>
          </a:prstGeom>
          <a:noFill/>
          <a:ln>
            <a:miter lim="800000"/>
            <a:headEnd/>
            <a:tailEnd/>
          </a:ln>
        </p:spPr>
        <p:txBody>
          <a:bodyPr lIns="95747" tIns="47873" rIns="95747" bIns="47873" anchor="ctr">
            <a:spAutoFit/>
          </a:bodyPr>
          <a:lstStyle/>
          <a:p>
            <a:pPr algn="r" fontAlgn="base">
              <a:spcBef>
                <a:spcPct val="0"/>
              </a:spcBef>
              <a:spcAft>
                <a:spcPct val="0"/>
              </a:spcAft>
              <a:defRPr/>
            </a:pPr>
            <a:fld id="{B6B2E8D1-91C2-4DA2-8200-A9DD84A6AB6E}" type="slidenum">
              <a:rPr lang="en-US" sz="800">
                <a:solidFill>
                  <a:srgbClr val="8E8E95"/>
                </a:solidFill>
              </a:rPr>
              <a:pPr algn="r" fontAlgn="base">
                <a:spcBef>
                  <a:spcPct val="0"/>
                </a:spcBef>
                <a:spcAft>
                  <a:spcPct val="0"/>
                </a:spcAft>
                <a:defRPr/>
              </a:pPr>
              <a:t>6</a:t>
            </a:fld>
            <a:endParaRPr lang="en-US" sz="800" dirty="0">
              <a:solidFill>
                <a:srgbClr val="8E8E95"/>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lIns="93910" tIns="46954" rIns="93910" bIns="46954"/>
          <a:lstStyle/>
          <a:p>
            <a:pPr defTabSz="467099"/>
            <a:endParaRPr lang="en-US" sz="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1"/>
          <p:cNvSpPr txBox="1">
            <a:spLocks noGrp="1" noChangeArrowheads="1"/>
          </p:cNvSpPr>
          <p:nvPr/>
        </p:nvSpPr>
        <p:spPr bwMode="auto">
          <a:xfrm>
            <a:off x="6791963" y="9227384"/>
            <a:ext cx="414866" cy="227898"/>
          </a:xfrm>
          <a:prstGeom prst="rect">
            <a:avLst/>
          </a:prstGeom>
          <a:noFill/>
          <a:ln>
            <a:miter lim="800000"/>
            <a:headEnd/>
            <a:tailEnd/>
          </a:ln>
        </p:spPr>
        <p:txBody>
          <a:bodyPr lIns="95747" tIns="47873" rIns="95747" bIns="47873" anchor="ctr">
            <a:spAutoFit/>
          </a:bodyPr>
          <a:lstStyle/>
          <a:p>
            <a:pPr algn="r" fontAlgn="base">
              <a:spcBef>
                <a:spcPct val="0"/>
              </a:spcBef>
              <a:spcAft>
                <a:spcPct val="0"/>
              </a:spcAft>
              <a:defRPr/>
            </a:pPr>
            <a:fld id="{B6B2E8D1-91C2-4DA2-8200-A9DD84A6AB6E}" type="slidenum">
              <a:rPr lang="en-US" sz="800">
                <a:solidFill>
                  <a:srgbClr val="8E8E95"/>
                </a:solidFill>
              </a:rPr>
              <a:pPr algn="r" fontAlgn="base">
                <a:spcBef>
                  <a:spcPct val="0"/>
                </a:spcBef>
                <a:spcAft>
                  <a:spcPct val="0"/>
                </a:spcAft>
                <a:defRPr/>
              </a:pPr>
              <a:t>7</a:t>
            </a:fld>
            <a:endParaRPr lang="en-US" sz="800" dirty="0">
              <a:solidFill>
                <a:srgbClr val="8E8E95"/>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lIns="93910" tIns="46954" rIns="93910" bIns="46954"/>
          <a:lstStyle/>
          <a:p>
            <a:pPr defTabSz="467099"/>
            <a:endParaRPr lang="en-US" sz="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E0593-5B52-4D47-A725-6E0DE5181E32}" type="slidenum">
              <a:rPr lang="en-US" smtClean="0"/>
              <a:pPr/>
              <a:t>9</a:t>
            </a:fld>
            <a:endParaRPr lang="en-US" dirty="0"/>
          </a:p>
        </p:txBody>
      </p:sp>
    </p:spTree>
    <p:extLst>
      <p:ext uri="{BB962C8B-B14F-4D97-AF65-F5344CB8AC3E}">
        <p14:creationId xmlns:p14="http://schemas.microsoft.com/office/powerpoint/2010/main" val="283037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1"/>
          <p:cNvSpPr txBox="1">
            <a:spLocks noGrp="1" noChangeArrowheads="1"/>
          </p:cNvSpPr>
          <p:nvPr/>
        </p:nvSpPr>
        <p:spPr bwMode="auto">
          <a:xfrm>
            <a:off x="6791963" y="9227384"/>
            <a:ext cx="414866" cy="227898"/>
          </a:xfrm>
          <a:prstGeom prst="rect">
            <a:avLst/>
          </a:prstGeom>
          <a:noFill/>
          <a:ln>
            <a:miter lim="800000"/>
            <a:headEnd/>
            <a:tailEnd/>
          </a:ln>
        </p:spPr>
        <p:txBody>
          <a:bodyPr lIns="95747" tIns="47873" rIns="95747" bIns="47873" anchor="ctr">
            <a:spAutoFit/>
          </a:bodyPr>
          <a:lstStyle/>
          <a:p>
            <a:pPr algn="r" fontAlgn="base">
              <a:spcBef>
                <a:spcPct val="0"/>
              </a:spcBef>
              <a:spcAft>
                <a:spcPct val="0"/>
              </a:spcAft>
              <a:defRPr/>
            </a:pPr>
            <a:fld id="{B6B2E8D1-91C2-4DA2-8200-A9DD84A6AB6E}" type="slidenum">
              <a:rPr lang="en-US" sz="800">
                <a:solidFill>
                  <a:srgbClr val="8E8E95"/>
                </a:solidFill>
              </a:rPr>
              <a:pPr algn="r" fontAlgn="base">
                <a:spcBef>
                  <a:spcPct val="0"/>
                </a:spcBef>
                <a:spcAft>
                  <a:spcPct val="0"/>
                </a:spcAft>
                <a:defRPr/>
              </a:pPr>
              <a:t>11</a:t>
            </a:fld>
            <a:endParaRPr lang="en-US" sz="800" dirty="0">
              <a:solidFill>
                <a:srgbClr val="8E8E95"/>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lIns="93910" tIns="46954" rIns="93910" bIns="46954"/>
          <a:lstStyle/>
          <a:p>
            <a:pPr defTabSz="467099"/>
            <a:endParaRPr lang="en-US" sz="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E0593-5B52-4D47-A725-6E0DE5181E32}" type="slidenum">
              <a:rPr lang="en-US" smtClean="0"/>
              <a:pPr/>
              <a:t>15</a:t>
            </a:fld>
            <a:endParaRPr lang="en-US" dirty="0"/>
          </a:p>
        </p:txBody>
      </p:sp>
    </p:spTree>
    <p:extLst>
      <p:ext uri="{BB962C8B-B14F-4D97-AF65-F5344CB8AC3E}">
        <p14:creationId xmlns:p14="http://schemas.microsoft.com/office/powerpoint/2010/main" val="2830370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E0593-5B52-4D47-A725-6E0DE5181E32}" type="slidenum">
              <a:rPr lang="en-US" smtClean="0"/>
              <a:pPr/>
              <a:t>16</a:t>
            </a:fld>
            <a:endParaRPr lang="en-US" dirty="0"/>
          </a:p>
        </p:txBody>
      </p:sp>
    </p:spTree>
    <p:extLst>
      <p:ext uri="{BB962C8B-B14F-4D97-AF65-F5344CB8AC3E}">
        <p14:creationId xmlns:p14="http://schemas.microsoft.com/office/powerpoint/2010/main" val="283037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E0593-5B52-4D47-A725-6E0DE5181E32}" type="slidenum">
              <a:rPr lang="en-US" smtClean="0"/>
              <a:pPr/>
              <a:t>17</a:t>
            </a:fld>
            <a:endParaRPr lang="en-US" dirty="0"/>
          </a:p>
        </p:txBody>
      </p:sp>
    </p:spTree>
    <p:extLst>
      <p:ext uri="{BB962C8B-B14F-4D97-AF65-F5344CB8AC3E}">
        <p14:creationId xmlns:p14="http://schemas.microsoft.com/office/powerpoint/2010/main" val="2830370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Horizontal 1">
    <p:spTree>
      <p:nvGrpSpPr>
        <p:cNvPr id="1" name=""/>
        <p:cNvGrpSpPr/>
        <p:nvPr/>
      </p:nvGrpSpPr>
      <p:grpSpPr>
        <a:xfrm>
          <a:off x="0" y="0"/>
          <a:ext cx="0" cy="0"/>
          <a:chOff x="0" y="0"/>
          <a:chExt cx="0" cy="0"/>
        </a:xfrm>
      </p:grpSpPr>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p>
        </p:txBody>
      </p:sp>
      <p:pic>
        <p:nvPicPr>
          <p:cNvPr id="24" name="Picture 23"/>
          <p:cNvPicPr>
            <a:picLocks noChangeAspect="1"/>
          </p:cNvPicPr>
          <p:nvPr userDrawn="1"/>
        </p:nvPicPr>
        <p:blipFill>
          <a:blip r:embed="rId2" cstate="print"/>
          <a:stretch>
            <a:fillRect/>
          </a:stretch>
        </p:blipFill>
        <p:spPr>
          <a:xfrm>
            <a:off x="535944" y="536412"/>
            <a:ext cx="1430542" cy="752360"/>
          </a:xfrm>
          <a:prstGeom prst="rect">
            <a:avLst/>
          </a:prstGeom>
        </p:spPr>
      </p:pic>
      <p:pic>
        <p:nvPicPr>
          <p:cNvPr id="26" name="Picture 25"/>
          <p:cNvPicPr>
            <a:picLocks noChangeAspect="1"/>
          </p:cNvPicPr>
          <p:nvPr userDrawn="1"/>
        </p:nvPicPr>
        <p:blipFill>
          <a:blip r:embed="rId3" cstate="print"/>
          <a:srcRect l="17190" t="53724" r="17534" b="20317"/>
          <a:stretch>
            <a:fillRect/>
          </a:stretch>
        </p:blipFill>
        <p:spPr>
          <a:xfrm>
            <a:off x="0" y="1794934"/>
            <a:ext cx="9144000" cy="2235200"/>
          </a:xfrm>
          <a:prstGeom prst="rect">
            <a:avLst/>
          </a:prstGeom>
          <a:ln>
            <a:noFill/>
          </a:ln>
        </p:spPr>
      </p:pic>
      <p:sp>
        <p:nvSpPr>
          <p:cNvPr id="28" name="Subtitle 2"/>
          <p:cNvSpPr>
            <a:spLocks noGrp="1"/>
          </p:cNvSpPr>
          <p:nvPr>
            <p:ph type="subTitle" idx="1" hasCustomPrompt="1"/>
          </p:nvPr>
        </p:nvSpPr>
        <p:spPr>
          <a:xfrm>
            <a:off x="650874" y="5153025"/>
            <a:ext cx="8112126" cy="384175"/>
          </a:xfrm>
        </p:spPr>
        <p:txBody>
          <a:bodyPr>
            <a:normAutofit/>
          </a:bodyPr>
          <a:lstStyle>
            <a:lvl1pPr marL="0" indent="0" algn="l">
              <a:buNone/>
              <a:defRPr sz="12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30" name="Title 1"/>
          <p:cNvSpPr>
            <a:spLocks noGrp="1"/>
          </p:cNvSpPr>
          <p:nvPr>
            <p:ph type="ctrTitle" hasCustomPrompt="1"/>
          </p:nvPr>
        </p:nvSpPr>
        <p:spPr>
          <a:xfrm>
            <a:off x="650874" y="4656666"/>
            <a:ext cx="8112125" cy="480483"/>
          </a:xfrm>
        </p:spPr>
        <p:txBody>
          <a:bodyPr/>
          <a:lstStyle>
            <a:lvl1pPr>
              <a:defRPr b="0">
                <a:solidFill>
                  <a:srgbClr val="6BB344"/>
                </a:solidFill>
              </a:defRPr>
            </a:lvl1pPr>
          </a:lstStyle>
          <a:p>
            <a:r>
              <a:rPr lang="en-US" dirty="0" smtClean="0"/>
              <a:t>Presentation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2726"/>
            <a:ext cx="8477250" cy="3438525"/>
          </a:xfrm>
          <a:prstGeom prst="rect">
            <a:avLst/>
          </a:prstGeom>
          <a:noFill/>
        </p:spPr>
      </p:pic>
      <p:sp>
        <p:nvSpPr>
          <p:cNvPr id="26" name="Rectangle 25"/>
          <p:cNvSpPr/>
          <p:nvPr userDrawn="1"/>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21393" y="1967967"/>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4"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userDrawn="1"/>
        </p:nvPicPr>
        <p:blipFill>
          <a:blip r:embed="rId3" cstate="print"/>
          <a:stretch>
            <a:fillRect/>
          </a:stretch>
        </p:blipFill>
        <p:spPr>
          <a:xfrm>
            <a:off x="333375"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xfrm>
            <a:off x="8754665" y="6694488"/>
            <a:ext cx="128588" cy="165100"/>
          </a:xfrm>
          <a:prstGeom prst="rect">
            <a:avLst/>
          </a:prstGeom>
          <a:ln/>
        </p:spPr>
        <p:txBody>
          <a:bodyPr lIns="38405" tIns="19202" rIns="38405" bIns="19202"/>
          <a:lstStyle>
            <a:lvl1pPr>
              <a:defRPr/>
            </a:lvl1pPr>
          </a:lstStyle>
          <a:p>
            <a:pPr>
              <a:defRPr/>
            </a:pPr>
            <a:fld id="{C5BDDA6D-D57E-4F5B-B645-CEBFF06CAF48}" type="slidenum">
              <a:rPr lang="en-US"/>
              <a:pPr>
                <a:defRPr/>
              </a:pPr>
              <a:t>‹#›</a:t>
            </a:fld>
            <a:endParaRPr lang="en-US" dirty="0"/>
          </a:p>
        </p:txBody>
      </p:sp>
    </p:spTree>
    <p:extLst>
      <p:ext uri="{BB962C8B-B14F-4D97-AF65-F5344CB8AC3E}">
        <p14:creationId xmlns:p14="http://schemas.microsoft.com/office/powerpoint/2010/main" val="19838942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only no bar">
    <p:spTree>
      <p:nvGrpSpPr>
        <p:cNvPr id="1" name=""/>
        <p:cNvGrpSpPr/>
        <p:nvPr/>
      </p:nvGrpSpPr>
      <p:grpSpPr>
        <a:xfrm>
          <a:off x="0" y="0"/>
          <a:ext cx="0" cy="0"/>
          <a:chOff x="0" y="0"/>
          <a:chExt cx="0" cy="0"/>
        </a:xfrm>
      </p:grpSpPr>
      <p:sp>
        <p:nvSpPr>
          <p:cNvPr id="2" name="Title 1"/>
          <p:cNvSpPr>
            <a:spLocks noGrp="1"/>
          </p:cNvSpPr>
          <p:nvPr>
            <p:ph type="title"/>
          </p:nvPr>
        </p:nvSpPr>
        <p:spPr>
          <a:xfrm>
            <a:off x="229702" y="338328"/>
            <a:ext cx="8588861" cy="838200"/>
          </a:xfrm>
        </p:spPr>
        <p:txBody>
          <a:bodyPr/>
          <a:lstStyle>
            <a:lvl1pPr algn="l" defTabSz="914400" rtl="0" eaLnBrk="1" latinLnBrk="0" hangingPunct="1">
              <a:lnSpc>
                <a:spcPct val="90000"/>
              </a:lnSpc>
              <a:spcBef>
                <a:spcPct val="0"/>
              </a:spcBef>
              <a:buNone/>
              <a:defRPr lang="en-US" sz="32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Click to edit Master title style</a:t>
            </a:r>
            <a:endParaRPr lang="en-US" dirty="0"/>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C97-709225-00 © 2012 Cisco and/or its affiliates. All rights reserved.</a:t>
            </a:r>
            <a:endParaRPr lang="en-US" sz="600" dirty="0">
              <a:solidFill>
                <a:srgbClr val="C0C0C0"/>
              </a:solidFill>
              <a:latin typeface="+mj-lt"/>
            </a:endParaRPr>
          </a:p>
        </p:txBody>
      </p:sp>
      <p:sp>
        <p:nvSpPr>
          <p:cNvPr id="6"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7"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extLst>
      <p:ext uri="{BB962C8B-B14F-4D97-AF65-F5344CB8AC3E}">
        <p14:creationId xmlns:p14="http://schemas.microsoft.com/office/powerpoint/2010/main" val="1617435198"/>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90000"/>
              </a:lnSpc>
              <a:spcBef>
                <a:spcPct val="0"/>
              </a:spcBef>
              <a:buNone/>
              <a:defRPr lang="en-US" sz="32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5754240"/>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266700" y="177800"/>
            <a:ext cx="8585200" cy="45719"/>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hasCustomPrompt="1"/>
          </p:nvPr>
        </p:nvSpPr>
        <p:spPr>
          <a:xfrm>
            <a:off x="266701" y="1308100"/>
            <a:ext cx="7435849" cy="546100"/>
          </a:xfrm>
        </p:spPr>
        <p:txBody>
          <a:bodyPr/>
          <a:lstStyle>
            <a:lvl1pPr>
              <a:defRPr sz="2000"/>
            </a:lvl1pPr>
          </a:lstStyle>
          <a:p>
            <a:r>
              <a:rPr lang="en-US" dirty="0" smtClean="0"/>
              <a:t>Slide Title Goes Here</a:t>
            </a:r>
            <a:endParaRPr lang="en-US" dirty="0"/>
          </a:p>
        </p:txBody>
      </p:sp>
      <p:sp>
        <p:nvSpPr>
          <p:cNvPr id="12" name="Content Placeholder 2"/>
          <p:cNvSpPr>
            <a:spLocks noGrp="1"/>
          </p:cNvSpPr>
          <p:nvPr>
            <p:ph idx="1" hasCustomPrompt="1"/>
          </p:nvPr>
        </p:nvSpPr>
        <p:spPr>
          <a:xfrm>
            <a:off x="266701" y="1890712"/>
            <a:ext cx="4508500" cy="2262188"/>
          </a:xfrm>
        </p:spPr>
        <p:txBody>
          <a:bodyPr wrap="square">
            <a:noAutofit/>
          </a:bodyPr>
          <a:lstStyle>
            <a:lvl1pPr>
              <a:lnSpc>
                <a:spcPct val="100000"/>
              </a:lnSpc>
              <a:spcAft>
                <a:spcPts val="0"/>
              </a:spcAft>
              <a:defRPr sz="1400">
                <a:solidFill>
                  <a:schemeClr val="tx1">
                    <a:lumMod val="75000"/>
                    <a:lumOff val="25000"/>
                  </a:schemeClr>
                </a:solidFill>
              </a:defRPr>
            </a:lvl1pPr>
          </a:lstStyle>
          <a:p>
            <a:pPr lvl="0"/>
            <a:r>
              <a:rPr lang="en-US" dirty="0" smtClean="0"/>
              <a:t>Body Text</a:t>
            </a:r>
          </a:p>
        </p:txBody>
      </p:sp>
      <p:pic>
        <p:nvPicPr>
          <p:cNvPr id="19" name="Picture 18"/>
          <p:cNvPicPr>
            <a:picLocks noChangeAspect="1"/>
          </p:cNvPicPr>
          <p:nvPr userDrawn="1"/>
        </p:nvPicPr>
        <p:blipFill>
          <a:blip r:embed="rId2" cstate="print"/>
          <a:stretch>
            <a:fillRect/>
          </a:stretch>
        </p:blipFill>
        <p:spPr>
          <a:xfrm>
            <a:off x="8255000" y="337411"/>
            <a:ext cx="553730" cy="291221"/>
          </a:xfrm>
          <a:prstGeom prst="rect">
            <a:avLst/>
          </a:prstGeom>
        </p:spPr>
      </p:pic>
      <p:sp>
        <p:nvSpPr>
          <p:cNvPr id="27" name="Rectangle 26"/>
          <p:cNvSpPr/>
          <p:nvPr userDrawn="1"/>
        </p:nvSpPr>
        <p:spPr>
          <a:xfrm>
            <a:off x="4889502" y="1878012"/>
            <a:ext cx="3919228" cy="3606800"/>
          </a:xfrm>
          <a:prstGeom prst="rect">
            <a:avLst/>
          </a:prstGeom>
          <a:gradFill>
            <a:gsLst>
              <a:gs pos="0">
                <a:schemeClr val="bg1"/>
              </a:gs>
              <a:gs pos="80000">
                <a:schemeClr val="bg1">
                  <a:lumMod val="95000"/>
                </a:schemeClr>
              </a:gs>
              <a:gs pos="100000">
                <a:schemeClr val="bg1"/>
              </a:gs>
            </a:gsLst>
            <a:lin ang="5400000" scaled="0"/>
          </a:gradFill>
          <a:ln>
            <a:noFill/>
          </a:ln>
          <a:effectLst>
            <a:outerShdw blurRad="26035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 Placeholder 41"/>
          <p:cNvSpPr>
            <a:spLocks noGrp="1"/>
          </p:cNvSpPr>
          <p:nvPr>
            <p:ph type="body" sz="quarter" idx="15"/>
          </p:nvPr>
        </p:nvSpPr>
        <p:spPr>
          <a:xfrm>
            <a:off x="5054601" y="2297112"/>
            <a:ext cx="3606797" cy="2921000"/>
          </a:xfrm>
        </p:spPr>
        <p:txBody>
          <a:bodyPr>
            <a:noAutofit/>
          </a:bodyPr>
          <a:lstStyle>
            <a:lvl1pPr marL="114300" marR="0" indent="-114300" algn="l" defTabSz="914400" rtl="0" eaLnBrk="1" fontAlgn="auto" latinLnBrk="0" hangingPunct="1">
              <a:lnSpc>
                <a:spcPct val="100000"/>
              </a:lnSpc>
              <a:spcBef>
                <a:spcPts val="1440"/>
              </a:spcBef>
              <a:spcAft>
                <a:spcPts val="0"/>
              </a:spcAft>
              <a:buClr>
                <a:schemeClr val="tx1">
                  <a:lumMod val="75000"/>
                  <a:lumOff val="25000"/>
                </a:schemeClr>
              </a:buClr>
              <a:buSzPct val="125000"/>
              <a:buFont typeface="Arial"/>
              <a:buChar char="•"/>
              <a:tabLst/>
              <a:defRPr sz="1200">
                <a:solidFill>
                  <a:schemeClr val="tx1">
                    <a:lumMod val="75000"/>
                    <a:lumOff val="25000"/>
                  </a:schemeClr>
                </a:solidFill>
              </a:defRPr>
            </a:lvl1pPr>
          </a:lstStyle>
          <a:p>
            <a:pPr marL="114300" marR="0" lvl="0" indent="-114300" algn="l" defTabSz="914400" rtl="0" eaLnBrk="1" fontAlgn="auto" latinLnBrk="0" hangingPunct="1">
              <a:lnSpc>
                <a:spcPct val="100000"/>
              </a:lnSpc>
              <a:spcBef>
                <a:spcPts val="1440"/>
              </a:spcBef>
              <a:spcAft>
                <a:spcPts val="0"/>
              </a:spcAft>
              <a:buClr>
                <a:schemeClr val="tx1">
                  <a:lumMod val="75000"/>
                  <a:lumOff val="25000"/>
                </a:schemeClr>
              </a:buClr>
              <a:buSzPct val="125000"/>
              <a:buFont typeface="Arial"/>
              <a:buChar char="•"/>
              <a:tabLst/>
              <a:defRPr/>
            </a:pPr>
            <a:r>
              <a:rPr lang="en-US" dirty="0" smtClean="0"/>
              <a:t>Click to edit Master text styles</a:t>
            </a:r>
          </a:p>
          <a:p>
            <a:pPr marL="114300" marR="0" lvl="0" indent="-114300" algn="l" defTabSz="914400" rtl="0" eaLnBrk="1" fontAlgn="auto" latinLnBrk="0" hangingPunct="1">
              <a:lnSpc>
                <a:spcPct val="100000"/>
              </a:lnSpc>
              <a:spcBef>
                <a:spcPts val="1440"/>
              </a:spcBef>
              <a:spcAft>
                <a:spcPts val="0"/>
              </a:spcAft>
              <a:buClr>
                <a:schemeClr val="tx1">
                  <a:lumMod val="75000"/>
                  <a:lumOff val="25000"/>
                </a:schemeClr>
              </a:buClr>
              <a:buSzPct val="125000"/>
              <a:buFont typeface="Arial"/>
              <a:buChar char="•"/>
              <a:tabLst/>
              <a:defRPr/>
            </a:pPr>
            <a:endParaRPr lang="en-US" dirty="0" smtClean="0"/>
          </a:p>
        </p:txBody>
      </p:sp>
      <p:sp>
        <p:nvSpPr>
          <p:cNvPr id="29" name="Text Placeholder 43"/>
          <p:cNvSpPr>
            <a:spLocks noGrp="1"/>
          </p:cNvSpPr>
          <p:nvPr>
            <p:ph type="body" sz="quarter" idx="16"/>
          </p:nvPr>
        </p:nvSpPr>
        <p:spPr>
          <a:xfrm>
            <a:off x="5054600" y="1897062"/>
            <a:ext cx="3543299" cy="241300"/>
          </a:xfrm>
        </p:spPr>
        <p:txBody>
          <a:bodyPr>
            <a:noAutofit/>
          </a:bodyPr>
          <a:lstStyle>
            <a:lvl1pPr>
              <a:defRPr sz="1400">
                <a:solidFill>
                  <a:schemeClr val="tx1">
                    <a:lumMod val="75000"/>
                    <a:lumOff val="25000"/>
                  </a:schemeClr>
                </a:solidFill>
              </a:defRPr>
            </a:lvl1pPr>
          </a:lstStyle>
          <a:p>
            <a:pPr lvl="0"/>
            <a:r>
              <a:rPr lang="en-US" dirty="0" smtClean="0"/>
              <a:t>Click to edit Master text styles</a:t>
            </a:r>
          </a:p>
        </p:txBody>
      </p:sp>
      <p:cxnSp>
        <p:nvCxnSpPr>
          <p:cNvPr id="30" name="Straight Connector 29"/>
          <p:cNvCxnSpPr/>
          <p:nvPr userDrawn="1"/>
        </p:nvCxnSpPr>
        <p:spPr>
          <a:xfrm>
            <a:off x="5029201" y="2216150"/>
            <a:ext cx="3632198" cy="1588"/>
          </a:xfrm>
          <a:prstGeom prst="line">
            <a:avLst/>
          </a:prstGeom>
          <a:ln w="3175"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cstate="print"/>
          <a:srcRect l="17190" t="63873" r="16446" b="26245"/>
          <a:stretch>
            <a:fillRect/>
          </a:stretch>
        </p:blipFill>
        <p:spPr>
          <a:xfrm>
            <a:off x="-101600" y="6365101"/>
            <a:ext cx="9296400" cy="850900"/>
          </a:xfrm>
          <a:prstGeom prst="rect">
            <a:avLst/>
          </a:prstGeom>
          <a:ln>
            <a:noFill/>
          </a:ln>
        </p:spPr>
      </p:pic>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66700" y="177800"/>
            <a:ext cx="8585200" cy="45719"/>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srcRect l="17190" t="63873" r="16446" b="26245"/>
          <a:stretch>
            <a:fillRect/>
          </a:stretch>
        </p:blipFill>
        <p:spPr>
          <a:xfrm>
            <a:off x="-101600" y="6365101"/>
            <a:ext cx="9296400" cy="850900"/>
          </a:xfrm>
          <a:prstGeom prst="rect">
            <a:avLst/>
          </a:prstGeom>
          <a:ln>
            <a:noFill/>
          </a:ln>
        </p:spPr>
      </p:pic>
      <p:pic>
        <p:nvPicPr>
          <p:cNvPr id="7" name="Picture 6"/>
          <p:cNvPicPr>
            <a:picLocks noChangeAspect="1"/>
          </p:cNvPicPr>
          <p:nvPr userDrawn="1"/>
        </p:nvPicPr>
        <p:blipFill>
          <a:blip r:embed="rId3" cstate="print"/>
          <a:stretch>
            <a:fillRect/>
          </a:stretch>
        </p:blipFill>
        <p:spPr>
          <a:xfrm>
            <a:off x="8255000" y="337411"/>
            <a:ext cx="553730" cy="291221"/>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2624793" y="2246614"/>
            <a:ext cx="3699156" cy="1945484"/>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pic>
        <p:nvPicPr>
          <p:cNvPr id="1026" name="Picture 2"/>
          <p:cNvPicPr>
            <a:picLocks noChangeAspect="1" noChangeArrowheads="1"/>
          </p:cNvPicPr>
          <p:nvPr userDrawn="1"/>
        </p:nvPicPr>
        <p:blipFill>
          <a:blip r:embed="rId3" cstate="print"/>
          <a:srcRect t="10602" r="7020" b="54035"/>
          <a:stretch>
            <a:fillRect/>
          </a:stretch>
        </p:blipFill>
        <p:spPr bwMode="auto">
          <a:xfrm>
            <a:off x="-10485" y="0"/>
            <a:ext cx="9154485" cy="6858000"/>
          </a:xfrm>
          <a:prstGeom prst="rect">
            <a:avLst/>
          </a:prstGeom>
          <a:noFill/>
          <a:ln w="9525">
            <a:noFill/>
            <a:miter lim="800000"/>
            <a:headEnd/>
            <a:tailEnd/>
          </a:ln>
          <a:effectLst/>
        </p:spPr>
      </p:pic>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755773" y="6584512"/>
            <a:ext cx="819877"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chemeClr val="bg2"/>
                </a:solidFill>
                <a:latin typeface="+mj-lt"/>
              </a:rPr>
              <a:t>Cisco Systems, Inc</a:t>
            </a:r>
            <a:endParaRPr lang="en-US" sz="600" dirty="0">
              <a:solidFill>
                <a:schemeClr val="bg2"/>
              </a:solidFill>
              <a:latin typeface="+mj-lt"/>
            </a:endParaRPr>
          </a:p>
        </p:txBody>
      </p:sp>
      <p:sp>
        <p:nvSpPr>
          <p:cNvPr id="3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
        <p:nvSpPr>
          <p:cNvPr id="29"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extLst>
      <p:ext uri="{BB962C8B-B14F-4D97-AF65-F5344CB8AC3E}">
        <p14:creationId xmlns:p14="http://schemas.microsoft.com/office/powerpoint/2010/main" val="2535042877"/>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Title Slide solid gradient_static">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t="10602" r="7020" b="54035"/>
          <a:stretch>
            <a:fillRect/>
          </a:stretch>
        </p:blipFill>
        <p:spPr bwMode="auto">
          <a:xfrm>
            <a:off x="548315" y="0"/>
            <a:ext cx="9154485" cy="6858000"/>
          </a:xfrm>
          <a:prstGeom prst="rect">
            <a:avLst/>
          </a:prstGeom>
          <a:noFill/>
          <a:ln w="9525">
            <a:noFill/>
            <a:miter lim="800000"/>
            <a:headEnd/>
            <a:tailEnd/>
          </a:ln>
          <a:effectLst/>
        </p:spPr>
      </p:pic>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tx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755773" y="6584512"/>
            <a:ext cx="819877"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chemeClr val="bg2"/>
                </a:solidFill>
                <a:latin typeface="+mj-lt"/>
              </a:rPr>
              <a:t>Cisco Systems, Inc</a:t>
            </a:r>
            <a:endParaRPr lang="en-US" sz="600" dirty="0">
              <a:solidFill>
                <a:schemeClr val="bg2"/>
              </a:solidFill>
              <a:latin typeface="+mj-lt"/>
            </a:endParaRPr>
          </a:p>
        </p:txBody>
      </p:sp>
      <p:sp>
        <p:nvSpPr>
          <p:cNvPr id="3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
        <p:nvSpPr>
          <p:cNvPr id="29"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extLst>
      <p:ext uri="{BB962C8B-B14F-4D97-AF65-F5344CB8AC3E}">
        <p14:creationId xmlns:p14="http://schemas.microsoft.com/office/powerpoint/2010/main" val="3413934201"/>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val="3682290143"/>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cstate="print"/>
          <a:srcRect l="9564" t="22044" r="1051"/>
          <a:stretch>
            <a:fillRect/>
          </a:stretch>
        </p:blipFill>
        <p:spPr bwMode="auto">
          <a:xfrm>
            <a:off x="0" y="0"/>
            <a:ext cx="9144000" cy="1435553"/>
          </a:xfrm>
          <a:prstGeom prst="rect">
            <a:avLst/>
          </a:prstGeom>
          <a:noFill/>
          <a:ln w="9525">
            <a:noFill/>
            <a:miter lim="800000"/>
            <a:headEnd/>
            <a:tailEnd/>
          </a:ln>
          <a:effectLst/>
        </p:spPr>
      </p:pic>
      <p:sp>
        <p:nvSpPr>
          <p:cNvPr id="3" name="Date Placeholder 2"/>
          <p:cNvSpPr>
            <a:spLocks noGrp="1"/>
          </p:cNvSpPr>
          <p:nvPr userDrawn="1">
            <p:ph type="dt" sz="half" idx="10"/>
          </p:nvPr>
        </p:nvSpPr>
        <p:spPr>
          <a:xfrm>
            <a:off x="228600" y="6555896"/>
            <a:ext cx="2659380" cy="276224"/>
          </a:xfrm>
          <a:prstGeom prst="rect">
            <a:avLst/>
          </a:prstGeom>
        </p:spPr>
        <p:txBody>
          <a:bodyPr/>
          <a:lstStyle/>
          <a:p>
            <a:r>
              <a:rPr lang="en-US" dirty="0" smtClean="0"/>
              <a:t>© 2011 Cisco and/or its affiliates. All rights reserved. Cisco Confidential</a:t>
            </a:r>
            <a:endParaRPr lang="en-US" dirty="0"/>
          </a:p>
        </p:txBody>
      </p:sp>
      <p:sp>
        <p:nvSpPr>
          <p:cNvPr id="5" name="Slide Number Placeholder 4"/>
          <p:cNvSpPr>
            <a:spLocks noGrp="1"/>
          </p:cNvSpPr>
          <p:nvPr userDrawn="1">
            <p:ph type="sldNum" sz="quarter" idx="12"/>
          </p:nvPr>
        </p:nvSpPr>
        <p:spPr>
          <a:xfrm>
            <a:off x="8585294" y="6555896"/>
            <a:ext cx="331694" cy="276224"/>
          </a:xfrm>
          <a:prstGeom prst="rect">
            <a:avLst/>
          </a:prstGeom>
        </p:spPr>
        <p:txBody>
          <a:bodyPr/>
          <a:lstStyle/>
          <a:p>
            <a:fld id="{1D575263-538E-4A76-B776-5D256C7962A2}" type="slidenum">
              <a:rPr lang="en-US" smtClean="0"/>
              <a:pPr/>
              <a:t>‹#›</a:t>
            </a:fld>
            <a:endParaRPr lang="en-US" dirty="0"/>
          </a:p>
        </p:txBody>
      </p:sp>
      <p:sp>
        <p:nvSpPr>
          <p:cNvPr id="9" name="Rectangle 8"/>
          <p:cNvSpPr/>
          <p:nvPr userDrawn="1"/>
        </p:nvSpPr>
        <p:spPr>
          <a:xfrm rot="16200000">
            <a:off x="3767136" y="-3767136"/>
            <a:ext cx="1609725" cy="9144000"/>
          </a:xfrm>
          <a:prstGeom prst="rect">
            <a:avLst/>
          </a:prstGeom>
          <a:gradFill flip="none" rotWithShape="1">
            <a:gsLst>
              <a:gs pos="0">
                <a:schemeClr val="bg1"/>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058581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2727950-61AC-4D19-98BC-79F4F941B19B}" type="datetimeFigureOut">
              <a:rPr lang="en-US" smtClean="0"/>
              <a:pPr/>
              <a:t>5/25/2013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886003C-EABA-4F56-A311-83A6A6AAD0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3751" y="304800"/>
            <a:ext cx="7435849"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793751" y="1600200"/>
            <a:ext cx="7435849" cy="4525963"/>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marL="914400" marR="0" lvl="2" indent="0" algn="l" defTabSz="914400" rtl="0" eaLnBrk="1" fontAlgn="auto" latinLnBrk="0" hangingPunct="1">
              <a:lnSpc>
                <a:spcPct val="95000"/>
              </a:lnSpc>
              <a:spcBef>
                <a:spcPts val="600"/>
              </a:spcBef>
              <a:spcAft>
                <a:spcPts val="0"/>
              </a:spcAft>
              <a:buClr>
                <a:srgbClr val="369CDA"/>
              </a:buClr>
              <a:buSzTx/>
              <a:buFont typeface="Arial"/>
              <a:buChar char="•"/>
              <a:tabLst/>
              <a:defRPr/>
            </a:pPr>
            <a:r>
              <a:rPr lang="en-US" dirty="0" smtClean="0"/>
              <a:t>Second level</a:t>
            </a:r>
          </a:p>
          <a:p>
            <a:pPr lvl="1"/>
            <a:endParaRPr lang="en-US" dirty="0" smtClean="0"/>
          </a:p>
        </p:txBody>
      </p:sp>
      <p:sp>
        <p:nvSpPr>
          <p:cNvPr id="10" name="Rectangle 4"/>
          <p:cNvSpPr>
            <a:spLocks noChangeArrowheads="1"/>
          </p:cNvSpPr>
          <p:nvPr/>
        </p:nvSpPr>
        <p:spPr bwMode="ltGray">
          <a:xfrm>
            <a:off x="2206625" y="6632429"/>
            <a:ext cx="1499550"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2011 Cisco.</a:t>
            </a:r>
            <a:r>
              <a:rPr lang="en-US" sz="700" baseline="0" dirty="0" smtClean="0">
                <a:solidFill>
                  <a:srgbClr val="8E8E95"/>
                </a:solidFill>
              </a:rPr>
              <a:t> </a:t>
            </a:r>
            <a:r>
              <a:rPr lang="en-US" sz="700" dirty="0" smtClean="0">
                <a:solidFill>
                  <a:srgbClr val="8E8E95"/>
                </a:solidFill>
              </a:rPr>
              <a:t>All </a:t>
            </a:r>
            <a:r>
              <a:rPr lang="en-US" sz="700" dirty="0">
                <a:solidFill>
                  <a:srgbClr val="8E8E95"/>
                </a:solidFill>
              </a:rPr>
              <a:t>rights reserved.</a:t>
            </a:r>
          </a:p>
        </p:txBody>
      </p:sp>
      <p:sp>
        <p:nvSpPr>
          <p:cNvPr id="11" name="Rectangle 5"/>
          <p:cNvSpPr>
            <a:spLocks noChangeArrowheads="1"/>
          </p:cNvSpPr>
          <p:nvPr/>
        </p:nvSpPr>
        <p:spPr bwMode="ltGray">
          <a:xfrm>
            <a:off x="4535142" y="6632429"/>
            <a:ext cx="889345" cy="190646"/>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FF0000"/>
                </a:solidFill>
              </a:rPr>
              <a:t>Cisco Confidential</a:t>
            </a:r>
          </a:p>
        </p:txBody>
      </p:sp>
      <p:sp>
        <p:nvSpPr>
          <p:cNvPr id="12" name="Rectangle 6"/>
          <p:cNvSpPr>
            <a:spLocks noChangeArrowheads="1"/>
          </p:cNvSpPr>
          <p:nvPr/>
        </p:nvSpPr>
        <p:spPr bwMode="ltGray">
          <a:xfrm>
            <a:off x="473412" y="6632429"/>
            <a:ext cx="1442410"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pPr>
            <a:r>
              <a:rPr lang="en-US" sz="700" dirty="0" smtClean="0">
                <a:solidFill>
                  <a:schemeClr val="bg2">
                    <a:lumMod val="50000"/>
                  </a:schemeClr>
                </a:solidFill>
              </a:rPr>
              <a:t>WebEx CCA HLD</a:t>
            </a:r>
            <a:endParaRPr lang="en-US" sz="700" dirty="0">
              <a:solidFill>
                <a:schemeClr val="bg2">
                  <a:lumMod val="50000"/>
                </a:schemeClr>
              </a:solidFill>
            </a:endParaRPr>
          </a:p>
        </p:txBody>
      </p:sp>
      <p:sp>
        <p:nvSpPr>
          <p:cNvPr id="9"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66" r:id="rId4"/>
    <p:sldLayoutId id="2147483781" r:id="rId5"/>
    <p:sldLayoutId id="2147483746" r:id="rId6"/>
    <p:sldLayoutId id="2147483742" r:id="rId7"/>
    <p:sldLayoutId id="2147483744" r:id="rId8"/>
    <p:sldLayoutId id="2147483784" r:id="rId9"/>
    <p:sldLayoutId id="2147483785" r:id="rId10"/>
    <p:sldLayoutId id="2147483786" r:id="rId11"/>
    <p:sldLayoutId id="2147483787" r:id="rId12"/>
    <p:sldLayoutId id="2147483788" r:id="rId13"/>
  </p:sldLayoutIdLst>
  <p:transition>
    <p:wipe dir="r"/>
  </p:transition>
  <p:timing>
    <p:tnLst>
      <p:par>
        <p:cTn id="1" dur="indefinite" restart="never" nodeType="tmRoot"/>
      </p:par>
    </p:tnLst>
  </p:timing>
  <p:txStyles>
    <p:titleStyle>
      <a:lvl1pPr algn="l" defTabSz="914400" rtl="0" eaLnBrk="1" latinLnBrk="0" hangingPunct="1">
        <a:lnSpc>
          <a:spcPct val="90000"/>
        </a:lnSpc>
        <a:spcBef>
          <a:spcPct val="0"/>
        </a:spcBef>
        <a:buNone/>
        <a:defRPr sz="3000" b="1" kern="1200">
          <a:solidFill>
            <a:schemeClr val="tx1">
              <a:lumMod val="85000"/>
              <a:lumOff val="15000"/>
            </a:schemeClr>
          </a:solidFill>
          <a:latin typeface="+mj-lt"/>
          <a:ea typeface="+mj-ea"/>
          <a:cs typeface="+mj-cs"/>
        </a:defRPr>
      </a:lvl1pPr>
    </p:titleStyle>
    <p:bodyStyle>
      <a:lvl1pPr marL="0" indent="0" algn="l" defTabSz="914400" rtl="0" eaLnBrk="1" latinLnBrk="0" hangingPunct="1">
        <a:lnSpc>
          <a:spcPct val="100000"/>
        </a:lnSpc>
        <a:spcBef>
          <a:spcPts val="1440"/>
        </a:spcBef>
        <a:buClr>
          <a:schemeClr val="accent1"/>
        </a:buClr>
        <a:buFontTx/>
        <a:buNone/>
        <a:defRPr sz="2000" kern="1200">
          <a:solidFill>
            <a:srgbClr val="262626"/>
          </a:solidFill>
          <a:latin typeface="+mn-lt"/>
          <a:ea typeface="+mn-ea"/>
          <a:cs typeface="+mn-cs"/>
        </a:defRPr>
      </a:lvl1pPr>
      <a:lvl2pPr marL="457200" marR="0" indent="0" algn="l" defTabSz="914400" rtl="0" eaLnBrk="1" fontAlgn="auto" latinLnBrk="0" hangingPunct="1">
        <a:lnSpc>
          <a:spcPct val="95000"/>
        </a:lnSpc>
        <a:spcBef>
          <a:spcPts val="600"/>
        </a:spcBef>
        <a:spcAft>
          <a:spcPts val="0"/>
        </a:spcAft>
        <a:buClr>
          <a:srgbClr val="369CDA"/>
        </a:buClr>
        <a:buSzTx/>
        <a:buFont typeface="Arial"/>
        <a:buChar char="•"/>
        <a:tabLst/>
        <a:defRPr sz="1200" kern="1200">
          <a:solidFill>
            <a:srgbClr val="262626"/>
          </a:solidFill>
          <a:latin typeface="+mn-lt"/>
          <a:ea typeface="+mn-ea"/>
          <a:cs typeface="+mn-cs"/>
        </a:defRPr>
      </a:lvl2pPr>
      <a:lvl3pPr marL="914400" indent="0" algn="l" defTabSz="914400" rtl="0" eaLnBrk="1" latinLnBrk="0" hangingPunct="1">
        <a:lnSpc>
          <a:spcPct val="95000"/>
        </a:lnSpc>
        <a:spcBef>
          <a:spcPts val="840"/>
        </a:spcBef>
        <a:buFontTx/>
        <a:buNone/>
        <a:defRPr sz="1100" kern="1200">
          <a:solidFill>
            <a:srgbClr val="262626"/>
          </a:solidFill>
          <a:latin typeface="+mn-lt"/>
          <a:ea typeface="+mn-ea"/>
          <a:cs typeface="+mn-cs"/>
        </a:defRPr>
      </a:lvl3pPr>
      <a:lvl4pPr marL="1252728" indent="0" algn="l" defTabSz="914400" rtl="0" eaLnBrk="1" latinLnBrk="0" hangingPunct="1">
        <a:lnSpc>
          <a:spcPct val="95000"/>
        </a:lnSpc>
        <a:spcBef>
          <a:spcPts val="840"/>
        </a:spcBef>
        <a:buFontTx/>
        <a:buNone/>
        <a:defRPr sz="1200" kern="1200">
          <a:solidFill>
            <a:srgbClr val="262626"/>
          </a:solidFill>
          <a:latin typeface="+mn-lt"/>
          <a:ea typeface="+mn-ea"/>
          <a:cs typeface="+mn-cs"/>
        </a:defRPr>
      </a:lvl4pPr>
      <a:lvl5pPr marL="1609344" indent="0" algn="l" defTabSz="914400" rtl="0" eaLnBrk="1" latinLnBrk="0" hangingPunct="1">
        <a:lnSpc>
          <a:spcPct val="95000"/>
        </a:lnSpc>
        <a:spcBef>
          <a:spcPts val="840"/>
        </a:spcBef>
        <a:buFontTx/>
        <a:buNone/>
        <a:defRPr sz="12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wmf"/><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wmf"/><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wmf"/><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7634" y="1133475"/>
            <a:ext cx="8112125" cy="3010666"/>
          </a:xfrm>
        </p:spPr>
        <p:txBody>
          <a:bodyPr/>
          <a:lstStyle/>
          <a:p>
            <a:r>
              <a:rPr lang="en-US" dirty="0" smtClean="0"/>
              <a:t>CCA  Architecture – Overview</a:t>
            </a:r>
            <a:br>
              <a:rPr lang="en-US" dirty="0" smtClean="0"/>
            </a:br>
            <a:r>
              <a:rPr lang="en-US" dirty="0"/>
              <a:t/>
            </a:r>
            <a:br>
              <a:rPr lang="en-US" dirty="0"/>
            </a:br>
            <a:r>
              <a:rPr lang="en-US" sz="1200" dirty="0" smtClean="0"/>
              <a:t>Last Updated : May 6</a:t>
            </a:r>
            <a:r>
              <a:rPr lang="en-US" sz="1200" baseline="30000" dirty="0" smtClean="0"/>
              <a:t>th</a:t>
            </a:r>
            <a:r>
              <a:rPr lang="en-US" sz="1200" dirty="0" smtClean="0"/>
              <a:t>  2013</a:t>
            </a:r>
            <a:endParaRPr lang="en-US" sz="2800"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1364343"/>
            <a:ext cx="8112125" cy="3010666"/>
          </a:xfrm>
        </p:spPr>
        <p:txBody>
          <a:bodyPr/>
          <a:lstStyle/>
          <a:p>
            <a:r>
              <a:rPr lang="en-US" dirty="0" smtClean="0"/>
              <a:t>CCA Architecture - Failover Scenarios</a:t>
            </a:r>
            <a:br>
              <a:rPr lang="en-US" dirty="0" smtClean="0"/>
            </a:br>
            <a:r>
              <a:rPr lang="en-US" dirty="0" smtClean="0"/>
              <a:t/>
            </a:r>
            <a:br>
              <a:rPr lang="en-US" dirty="0" smtClean="0"/>
            </a:br>
            <a:endParaRPr lang="en-US" sz="2800" dirty="0"/>
          </a:p>
        </p:txBody>
      </p:sp>
    </p:spTree>
    <p:extLst>
      <p:ext uri="{BB962C8B-B14F-4D97-AF65-F5344CB8AC3E}">
        <p14:creationId xmlns:p14="http://schemas.microsoft.com/office/powerpoint/2010/main" val="387603976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Rectangle 2"/>
          <p:cNvSpPr>
            <a:spLocks noGrp="1" noChangeArrowheads="1"/>
          </p:cNvSpPr>
          <p:nvPr>
            <p:ph type="title"/>
          </p:nvPr>
        </p:nvSpPr>
        <p:spPr/>
        <p:txBody>
          <a:bodyPr vert="horz" lIns="82296" tIns="45720" rIns="82296" bIns="45720" rtlCol="0" anchor="t" anchorCtr="0">
            <a:noAutofit/>
          </a:bodyPr>
          <a:lstStyle/>
          <a:p>
            <a:pPr marL="36671"/>
            <a:r>
              <a:rPr lang="en-US" sz="3600" spc="-150" dirty="0">
                <a:gradFill flip="none" rotWithShape="1">
                  <a:gsLst>
                    <a:gs pos="0">
                      <a:srgbClr val="55E6ED"/>
                    </a:gs>
                    <a:gs pos="80000">
                      <a:srgbClr val="009249"/>
                    </a:gs>
                  </a:gsLst>
                  <a:lin ang="12000000" scaled="0"/>
                  <a:tileRect/>
                </a:gradFill>
              </a:rPr>
              <a:t>CCA Failover Scenarios</a:t>
            </a:r>
          </a:p>
        </p:txBody>
      </p:sp>
      <p:sp>
        <p:nvSpPr>
          <p:cNvPr id="37" name="Content Placeholder 2"/>
          <p:cNvSpPr txBox="1">
            <a:spLocks/>
          </p:cNvSpPr>
          <p:nvPr/>
        </p:nvSpPr>
        <p:spPr>
          <a:xfrm>
            <a:off x="235984" y="1527175"/>
            <a:ext cx="8418057" cy="3575050"/>
          </a:xfrm>
          <a:prstGeom prst="rect">
            <a:avLst/>
          </a:prstGeom>
        </p:spPr>
        <p:txBody>
          <a:bodyPr/>
          <a:lstStyle/>
          <a:p>
            <a:pPr marL="457200">
              <a:spcBef>
                <a:spcPts val="3000"/>
              </a:spcBef>
            </a:pPr>
            <a:endParaRPr lang="en-US" sz="2000" dirty="0" smtClean="0">
              <a:solidFill>
                <a:schemeClr val="bg1"/>
              </a:solidFill>
            </a:endParaRPr>
          </a:p>
        </p:txBody>
      </p:sp>
      <p:sp>
        <p:nvSpPr>
          <p:cNvPr id="5" name="Text Placeholder 4"/>
          <p:cNvSpPr>
            <a:spLocks noGrp="1"/>
          </p:cNvSpPr>
          <p:nvPr>
            <p:ph type="body" sz="quarter" idx="10"/>
          </p:nvPr>
        </p:nvSpPr>
        <p:spPr>
          <a:xfrm>
            <a:off x="235984" y="1270661"/>
            <a:ext cx="8156201" cy="5145578"/>
          </a:xfrm>
        </p:spPr>
        <p:txBody>
          <a:bodyPr>
            <a:normAutofit fontScale="40000" lnSpcReduction="20000"/>
          </a:bodyPr>
          <a:lstStyle/>
          <a:p>
            <a:pPr marL="342900" indent="-342900">
              <a:lnSpc>
                <a:spcPct val="115000"/>
              </a:lnSpc>
              <a:buFont typeface="Wingdings" pitchFamily="2" charset="2"/>
              <a:buChar char="§"/>
            </a:pPr>
            <a:r>
              <a:rPr lang="en-US" sz="6000" dirty="0" smtClean="0">
                <a:solidFill>
                  <a:schemeClr val="tx1"/>
                </a:solidFill>
              </a:rPr>
              <a:t>Scenario </a:t>
            </a:r>
            <a:r>
              <a:rPr lang="en-US" sz="6000" dirty="0">
                <a:solidFill>
                  <a:schemeClr val="tx1"/>
                </a:solidFill>
              </a:rPr>
              <a:t>1: Peering connection failure </a:t>
            </a:r>
          </a:p>
          <a:p>
            <a:pPr marL="800100" lvl="1" indent="-342900">
              <a:lnSpc>
                <a:spcPct val="115000"/>
              </a:lnSpc>
              <a:spcBef>
                <a:spcPts val="300"/>
              </a:spcBef>
              <a:buFont typeface="Wingdings" pitchFamily="2" charset="2"/>
              <a:buChar char="§"/>
            </a:pPr>
            <a:r>
              <a:rPr lang="en-US" sz="4500" dirty="0">
                <a:solidFill>
                  <a:schemeClr val="tx1"/>
                </a:solidFill>
              </a:rPr>
              <a:t>The network converges on one of the other peering connections</a:t>
            </a:r>
          </a:p>
          <a:p>
            <a:pPr marL="1257300" lvl="2" indent="-342900">
              <a:lnSpc>
                <a:spcPct val="115000"/>
              </a:lnSpc>
              <a:spcBef>
                <a:spcPts val="300"/>
              </a:spcBef>
              <a:buFont typeface="Wingdings" pitchFamily="2" charset="2"/>
              <a:buChar char="§"/>
            </a:pPr>
            <a:r>
              <a:rPr lang="en-US" sz="3500" dirty="0">
                <a:solidFill>
                  <a:schemeClr val="tx1"/>
                </a:solidFill>
              </a:rPr>
              <a:t>Which one exactly is determined by network configuration: the connection with the lowest customer network traversal.</a:t>
            </a:r>
          </a:p>
          <a:p>
            <a:pPr marL="800100" lvl="1" indent="-342900">
              <a:lnSpc>
                <a:spcPct val="115000"/>
              </a:lnSpc>
              <a:spcBef>
                <a:spcPts val="300"/>
              </a:spcBef>
              <a:buFont typeface="Wingdings" pitchFamily="2" charset="2"/>
              <a:buChar char="§"/>
            </a:pPr>
            <a:r>
              <a:rPr lang="en-US" sz="4500" dirty="0">
                <a:solidFill>
                  <a:schemeClr val="tx1"/>
                </a:solidFill>
              </a:rPr>
              <a:t>Existing calls are preserved with a brief media flow interruption (depending on convergence speed)</a:t>
            </a:r>
          </a:p>
          <a:p>
            <a:pPr marL="800100" lvl="1" indent="-342900">
              <a:lnSpc>
                <a:spcPct val="115000"/>
              </a:lnSpc>
              <a:spcBef>
                <a:spcPts val="300"/>
              </a:spcBef>
              <a:buFont typeface="Wingdings" pitchFamily="2" charset="2"/>
              <a:buChar char="§"/>
            </a:pPr>
            <a:r>
              <a:rPr lang="en-US" sz="4500" dirty="0">
                <a:solidFill>
                  <a:schemeClr val="tx1"/>
                </a:solidFill>
              </a:rPr>
              <a:t>There is no change in behavior of layer 7 devices on both sides of the failed connection</a:t>
            </a:r>
            <a:r>
              <a:rPr lang="en-US" sz="4500" dirty="0" smtClean="0">
                <a:solidFill>
                  <a:schemeClr val="tx1"/>
                </a:solidFill>
              </a:rPr>
              <a:t>.</a:t>
            </a:r>
          </a:p>
          <a:p>
            <a:pPr lvl="1">
              <a:lnSpc>
                <a:spcPct val="115000"/>
              </a:lnSpc>
              <a:spcBef>
                <a:spcPts val="300"/>
              </a:spcBef>
              <a:buNone/>
            </a:pPr>
            <a:endParaRPr lang="en-US" sz="4500" dirty="0">
              <a:solidFill>
                <a:schemeClr val="tx1"/>
              </a:solidFill>
            </a:endParaRPr>
          </a:p>
          <a:p>
            <a:pPr marL="342900" lvl="1" indent="-342900">
              <a:lnSpc>
                <a:spcPct val="115000"/>
              </a:lnSpc>
              <a:spcBef>
                <a:spcPts val="1480"/>
              </a:spcBef>
              <a:buClr>
                <a:schemeClr val="accent1"/>
              </a:buClr>
              <a:buFont typeface="Wingdings" pitchFamily="2" charset="2"/>
              <a:buChar char="§"/>
            </a:pPr>
            <a:r>
              <a:rPr lang="en-US" sz="6000" dirty="0" smtClean="0">
                <a:solidFill>
                  <a:schemeClr val="tx1"/>
                </a:solidFill>
              </a:rPr>
              <a:t>Scenario </a:t>
            </a:r>
            <a:r>
              <a:rPr lang="en-US" sz="6000" dirty="0">
                <a:solidFill>
                  <a:schemeClr val="tx1"/>
                </a:solidFill>
              </a:rPr>
              <a:t>2: CUBE failure</a:t>
            </a:r>
          </a:p>
          <a:p>
            <a:pPr marL="800100" lvl="1" indent="-342900">
              <a:lnSpc>
                <a:spcPct val="115000"/>
              </a:lnSpc>
              <a:spcBef>
                <a:spcPts val="300"/>
              </a:spcBef>
              <a:buFont typeface="Wingdings" pitchFamily="2" charset="2"/>
              <a:buChar char="§"/>
            </a:pPr>
            <a:r>
              <a:rPr lang="en-US" sz="4500" dirty="0">
                <a:solidFill>
                  <a:schemeClr val="tx1"/>
                </a:solidFill>
              </a:rPr>
              <a:t>Existing calls </a:t>
            </a:r>
            <a:r>
              <a:rPr lang="en-US" sz="4500" dirty="0" smtClean="0">
                <a:solidFill>
                  <a:schemeClr val="tx1"/>
                </a:solidFill>
              </a:rPr>
              <a:t>are </a:t>
            </a:r>
          </a:p>
          <a:p>
            <a:pPr marL="1257300" lvl="2" indent="-342900">
              <a:lnSpc>
                <a:spcPct val="115000"/>
              </a:lnSpc>
              <a:spcBef>
                <a:spcPts val="300"/>
              </a:spcBef>
              <a:buFont typeface="Wingdings" pitchFamily="2" charset="2"/>
              <a:buChar char="§"/>
            </a:pPr>
            <a:r>
              <a:rPr lang="en-US" sz="3500" dirty="0" smtClean="0">
                <a:solidFill>
                  <a:schemeClr val="tx1"/>
                </a:solidFill>
              </a:rPr>
              <a:t>dropped </a:t>
            </a:r>
            <a:r>
              <a:rPr lang="en-US" sz="3500" dirty="0">
                <a:solidFill>
                  <a:schemeClr val="tx1"/>
                </a:solidFill>
              </a:rPr>
              <a:t>if no redundancy scheme is used</a:t>
            </a:r>
          </a:p>
          <a:p>
            <a:pPr marL="1257300" lvl="2" indent="-342900">
              <a:lnSpc>
                <a:spcPct val="115000"/>
              </a:lnSpc>
              <a:spcBef>
                <a:spcPts val="300"/>
              </a:spcBef>
              <a:buFont typeface="Wingdings" pitchFamily="2" charset="2"/>
              <a:buChar char="§"/>
            </a:pPr>
            <a:r>
              <a:rPr lang="en-US" sz="3500" dirty="0">
                <a:solidFill>
                  <a:schemeClr val="tx1"/>
                </a:solidFill>
              </a:rPr>
              <a:t>P</a:t>
            </a:r>
            <a:r>
              <a:rPr lang="en-US" sz="3500" dirty="0" smtClean="0">
                <a:solidFill>
                  <a:schemeClr val="tx1"/>
                </a:solidFill>
              </a:rPr>
              <a:t>reserved </a:t>
            </a:r>
            <a:r>
              <a:rPr lang="en-US" sz="3500" dirty="0">
                <a:solidFill>
                  <a:schemeClr val="tx1"/>
                </a:solidFill>
              </a:rPr>
              <a:t>if box-to-box redundancy has been configured</a:t>
            </a:r>
          </a:p>
          <a:p>
            <a:pPr marL="800100" lvl="1" indent="-342900">
              <a:lnSpc>
                <a:spcPct val="115000"/>
              </a:lnSpc>
              <a:spcBef>
                <a:spcPts val="300"/>
              </a:spcBef>
              <a:buFont typeface="Wingdings" pitchFamily="2" charset="2"/>
              <a:buChar char="§"/>
            </a:pPr>
            <a:r>
              <a:rPr lang="en-US" sz="4500" dirty="0">
                <a:solidFill>
                  <a:schemeClr val="tx1"/>
                </a:solidFill>
              </a:rPr>
              <a:t>CUCM </a:t>
            </a:r>
            <a:r>
              <a:rPr lang="en-US" sz="4500" dirty="0" smtClean="0">
                <a:solidFill>
                  <a:schemeClr val="tx1"/>
                </a:solidFill>
              </a:rPr>
              <a:t>on </a:t>
            </a:r>
            <a:r>
              <a:rPr lang="en-US" sz="4500" dirty="0">
                <a:solidFill>
                  <a:schemeClr val="tx1"/>
                </a:solidFill>
              </a:rPr>
              <a:t>the side of the failed box tries to send new calls to the failed CUBE. When it fails, it sends them to the </a:t>
            </a:r>
            <a:r>
              <a:rPr lang="en-US" sz="4500" dirty="0" smtClean="0">
                <a:solidFill>
                  <a:schemeClr val="tx1"/>
                </a:solidFill>
              </a:rPr>
              <a:t>other active CUBE.</a:t>
            </a:r>
            <a:endParaRPr lang="en-US" sz="4500" dirty="0">
              <a:solidFill>
                <a:schemeClr val="tx1"/>
              </a:solidFill>
            </a:endParaRPr>
          </a:p>
        </p:txBody>
      </p:sp>
    </p:spTree>
    <p:extLst>
      <p:ext uri="{BB962C8B-B14F-4D97-AF65-F5344CB8AC3E}">
        <p14:creationId xmlns:p14="http://schemas.microsoft.com/office/powerpoint/2010/main" val="1424520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rgbClr val="000000"/>
                </a:solidFill>
                <a:latin typeface="Arial" pitchFamily="34" charset="0"/>
                <a:ea typeface="ヒラギノ角ゴ ProN W3" charset="-128"/>
                <a:sym typeface="Arial" pitchFamily="34" charset="0"/>
              </a:defRPr>
            </a:lvl1pPr>
            <a:lvl2pPr marL="312039" indent="-120015" eaLnBrk="0" hangingPunct="0">
              <a:defRPr sz="1800">
                <a:solidFill>
                  <a:srgbClr val="000000"/>
                </a:solidFill>
                <a:latin typeface="Arial" pitchFamily="34" charset="0"/>
                <a:ea typeface="ヒラギノ角ゴ ProN W3" charset="-128"/>
                <a:sym typeface="Arial" pitchFamily="34" charset="0"/>
              </a:defRPr>
            </a:lvl2pPr>
            <a:lvl3pPr marL="480060" indent="-96012" eaLnBrk="0" hangingPunct="0">
              <a:defRPr sz="1800">
                <a:solidFill>
                  <a:srgbClr val="000000"/>
                </a:solidFill>
                <a:latin typeface="Arial" pitchFamily="34" charset="0"/>
                <a:ea typeface="ヒラギノ角ゴ ProN W3" charset="-128"/>
                <a:sym typeface="Arial" pitchFamily="34" charset="0"/>
              </a:defRPr>
            </a:lvl3pPr>
            <a:lvl4pPr marL="672084" indent="-96012" eaLnBrk="0" hangingPunct="0">
              <a:defRPr sz="1800">
                <a:solidFill>
                  <a:srgbClr val="000000"/>
                </a:solidFill>
                <a:latin typeface="Arial" pitchFamily="34" charset="0"/>
                <a:ea typeface="ヒラギノ角ゴ ProN W3" charset="-128"/>
                <a:sym typeface="Arial" pitchFamily="34" charset="0"/>
              </a:defRPr>
            </a:lvl4pPr>
            <a:lvl5pPr marL="864108" indent="-96012" eaLnBrk="0" hangingPunct="0">
              <a:defRPr sz="1800">
                <a:solidFill>
                  <a:srgbClr val="000000"/>
                </a:solidFill>
                <a:latin typeface="Arial" pitchFamily="34" charset="0"/>
                <a:ea typeface="ヒラギノ角ゴ ProN W3" charset="-128"/>
                <a:sym typeface="Arial" pitchFamily="34" charset="0"/>
              </a:defRPr>
            </a:lvl5pPr>
            <a:lvl6pPr marL="1056132"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6pPr>
            <a:lvl7pPr marL="1248156"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7pPr>
            <a:lvl8pPr marL="1440180"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8pPr>
            <a:lvl9pPr marL="1632204"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9pPr>
          </a:lstStyle>
          <a:p>
            <a:pPr eaLnBrk="1" hangingPunct="1"/>
            <a:fld id="{4C8641E2-4D6A-4D31-B83A-7BBBCD185A86}" type="slidenum">
              <a:rPr lang="en-US" sz="800">
                <a:solidFill>
                  <a:srgbClr val="8E8E95"/>
                </a:solidFill>
                <a:ea typeface="MS PGothic" pitchFamily="34" charset="-128"/>
              </a:rPr>
              <a:pPr eaLnBrk="1" hangingPunct="1"/>
              <a:t>12</a:t>
            </a:fld>
            <a:endParaRPr lang="en-US" sz="800" dirty="0">
              <a:solidFill>
                <a:srgbClr val="8E8E95"/>
              </a:solidFill>
              <a:ea typeface="MS PGothic" pitchFamily="34" charset="-128"/>
            </a:endParaRPr>
          </a:p>
        </p:txBody>
      </p:sp>
      <p:sp>
        <p:nvSpPr>
          <p:cNvPr id="43016" name="Rectangle 6"/>
          <p:cNvSpPr>
            <a:spLocks/>
          </p:cNvSpPr>
          <p:nvPr/>
        </p:nvSpPr>
        <p:spPr bwMode="auto">
          <a:xfrm>
            <a:off x="193477" y="6737350"/>
            <a:ext cx="398621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980" bIns="0" anchor="b"/>
          <a:lstStyle/>
          <a:p>
            <a:pPr marL="36671"/>
            <a:r>
              <a:rPr lang="en-US" sz="500" dirty="0">
                <a:solidFill>
                  <a:srgbClr val="8E8E95"/>
                </a:solidFill>
                <a:ea typeface="MS PGothic" pitchFamily="34" charset="-128"/>
              </a:rPr>
              <a:t>CCA Phase II Architecture                      © 2012 Cisco and/or its affiliates. All rights reserved.                Cisco Confidential</a:t>
            </a:r>
          </a:p>
        </p:txBody>
      </p:sp>
      <p:sp>
        <p:nvSpPr>
          <p:cNvPr id="43018" name="Rectangle 8"/>
          <p:cNvSpPr>
            <a:spLocks noGrp="1" noChangeArrowheads="1"/>
          </p:cNvSpPr>
          <p:nvPr>
            <p:ph type="title"/>
          </p:nvPr>
        </p:nvSpPr>
        <p:spPr>
          <a:xfrm>
            <a:off x="267181" y="180636"/>
            <a:ext cx="8743032" cy="431800"/>
          </a:xfrm>
        </p:spPr>
        <p:txBody>
          <a:bodyPr vert="horz" lIns="82296" tIns="45720" rIns="82296" bIns="45720" rtlCol="0" anchor="t" anchorCtr="0">
            <a:noAutofit/>
          </a:bodyPr>
          <a:lstStyle/>
          <a:p>
            <a:pPr marL="36671"/>
            <a:r>
              <a:rPr lang="en-US" sz="3600" b="0" spc="-150" dirty="0">
                <a:gradFill flip="none" rotWithShape="1">
                  <a:gsLst>
                    <a:gs pos="0">
                      <a:srgbClr val="55E6ED"/>
                    </a:gs>
                    <a:gs pos="80000">
                      <a:srgbClr val="009249"/>
                    </a:gs>
                  </a:gsLst>
                  <a:lin ang="12000000" scaled="0"/>
                  <a:tileRect/>
                </a:gradFill>
              </a:rPr>
              <a:t>Peering Connection Failure And Recovery</a:t>
            </a:r>
          </a:p>
        </p:txBody>
      </p:sp>
      <p:sp>
        <p:nvSpPr>
          <p:cNvPr id="395" name="Rectangle 394"/>
          <p:cNvSpPr/>
          <p:nvPr/>
        </p:nvSpPr>
        <p:spPr>
          <a:xfrm>
            <a:off x="203557" y="880098"/>
            <a:ext cx="5424778" cy="5266822"/>
          </a:xfrm>
          <a:prstGeom prst="rect">
            <a:avLst/>
          </a:prstGeom>
          <a:solidFill>
            <a:srgbClr val="0070C0">
              <a:alpha val="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28" name="AutoShape 11"/>
          <p:cNvSpPr>
            <a:spLocks/>
          </p:cNvSpPr>
          <p:nvPr/>
        </p:nvSpPr>
        <p:spPr bwMode="auto">
          <a:xfrm>
            <a:off x="825611" y="4417073"/>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pic>
        <p:nvPicPr>
          <p:cNvPr id="43036" name="Picture 10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00" y="1099824"/>
            <a:ext cx="135731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44" name="Group 189"/>
          <p:cNvGrpSpPr>
            <a:grpSpLocks/>
          </p:cNvGrpSpPr>
          <p:nvPr/>
        </p:nvGrpSpPr>
        <p:grpSpPr bwMode="auto">
          <a:xfrm>
            <a:off x="3483050" y="1087124"/>
            <a:ext cx="1435893" cy="1885950"/>
            <a:chOff x="0" y="0"/>
            <a:chExt cx="2412" cy="2376"/>
          </a:xfrm>
        </p:grpSpPr>
        <p:pic>
          <p:nvPicPr>
            <p:cNvPr id="43105" name="Picture 14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80"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06" name="Line 148"/>
            <p:cNvSpPr>
              <a:spLocks noChangeShapeType="1"/>
            </p:cNvSpPr>
            <p:nvPr/>
          </p:nvSpPr>
          <p:spPr bwMode="auto">
            <a:xfrm rot="10800000">
              <a:off x="1104" y="648"/>
              <a:ext cx="22" cy="602"/>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nvGrpSpPr>
            <p:cNvPr id="43107" name="Group 179"/>
            <p:cNvGrpSpPr>
              <a:grpSpLocks/>
            </p:cNvGrpSpPr>
            <p:nvPr/>
          </p:nvGrpSpPr>
          <p:grpSpPr bwMode="auto">
            <a:xfrm>
              <a:off x="752" y="1224"/>
              <a:ext cx="647" cy="474"/>
              <a:chOff x="0" y="0"/>
              <a:chExt cx="647" cy="474"/>
            </a:xfrm>
          </p:grpSpPr>
          <p:grpSp>
            <p:nvGrpSpPr>
              <p:cNvPr id="43117" name="Group 152"/>
              <p:cNvGrpSpPr>
                <a:grpSpLocks/>
              </p:cNvGrpSpPr>
              <p:nvPr/>
            </p:nvGrpSpPr>
            <p:grpSpPr bwMode="auto">
              <a:xfrm>
                <a:off x="0" y="0"/>
                <a:ext cx="647" cy="474"/>
                <a:chOff x="0" y="0"/>
                <a:chExt cx="647" cy="474"/>
              </a:xfrm>
            </p:grpSpPr>
            <p:sp>
              <p:nvSpPr>
                <p:cNvPr id="43144" name="Rectangle 149"/>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145" name="AutoShape 150"/>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146" name="AutoShape 151"/>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118" name="Group 178"/>
              <p:cNvGrpSpPr>
                <a:grpSpLocks/>
              </p:cNvGrpSpPr>
              <p:nvPr/>
            </p:nvGrpSpPr>
            <p:grpSpPr bwMode="auto">
              <a:xfrm>
                <a:off x="22" y="108"/>
                <a:ext cx="539" cy="282"/>
                <a:chOff x="0" y="0"/>
                <a:chExt cx="539" cy="282"/>
              </a:xfrm>
            </p:grpSpPr>
            <p:grpSp>
              <p:nvGrpSpPr>
                <p:cNvPr id="43119" name="Group 155"/>
                <p:cNvGrpSpPr>
                  <a:grpSpLocks/>
                </p:cNvGrpSpPr>
                <p:nvPr/>
              </p:nvGrpSpPr>
              <p:grpSpPr bwMode="auto">
                <a:xfrm>
                  <a:off x="274" y="27"/>
                  <a:ext cx="4" cy="228"/>
                  <a:chOff x="0" y="0"/>
                  <a:chExt cx="4" cy="228"/>
                </a:xfrm>
              </p:grpSpPr>
              <p:sp>
                <p:nvSpPr>
                  <p:cNvPr id="43142" name="Line 153"/>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143" name="Line 154"/>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120" name="Group 166"/>
                <p:cNvGrpSpPr>
                  <a:grpSpLocks/>
                </p:cNvGrpSpPr>
                <p:nvPr/>
              </p:nvGrpSpPr>
              <p:grpSpPr bwMode="auto">
                <a:xfrm>
                  <a:off x="0" y="0"/>
                  <a:ext cx="245" cy="282"/>
                  <a:chOff x="0" y="0"/>
                  <a:chExt cx="245" cy="282"/>
                </a:xfrm>
              </p:grpSpPr>
              <p:grpSp>
                <p:nvGrpSpPr>
                  <p:cNvPr id="43132" name="Group 160"/>
                  <p:cNvGrpSpPr>
                    <a:grpSpLocks/>
                  </p:cNvGrpSpPr>
                  <p:nvPr/>
                </p:nvGrpSpPr>
                <p:grpSpPr bwMode="auto">
                  <a:xfrm>
                    <a:off x="4" y="0"/>
                    <a:ext cx="241" cy="276"/>
                    <a:chOff x="0" y="0"/>
                    <a:chExt cx="240" cy="276"/>
                  </a:xfrm>
                </p:grpSpPr>
                <p:sp>
                  <p:nvSpPr>
                    <p:cNvPr id="43138" name="Freeform 156"/>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9" name="Freeform 157"/>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40" name="Freeform 158"/>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41" name="Oval 159"/>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33" name="Group 165"/>
                  <p:cNvGrpSpPr>
                    <a:grpSpLocks/>
                  </p:cNvGrpSpPr>
                  <p:nvPr/>
                </p:nvGrpSpPr>
                <p:grpSpPr bwMode="auto">
                  <a:xfrm>
                    <a:off x="0" y="6"/>
                    <a:ext cx="240" cy="276"/>
                    <a:chOff x="0" y="0"/>
                    <a:chExt cx="240" cy="276"/>
                  </a:xfrm>
                </p:grpSpPr>
                <p:sp>
                  <p:nvSpPr>
                    <p:cNvPr id="43134" name="Freeform 161"/>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5" name="Freeform 162"/>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6" name="Freeform 163"/>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7" name="Oval 164"/>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121" name="Group 177"/>
                <p:cNvGrpSpPr>
                  <a:grpSpLocks/>
                </p:cNvGrpSpPr>
                <p:nvPr/>
              </p:nvGrpSpPr>
              <p:grpSpPr bwMode="auto">
                <a:xfrm>
                  <a:off x="307" y="0"/>
                  <a:ext cx="232" cy="276"/>
                  <a:chOff x="0" y="0"/>
                  <a:chExt cx="231" cy="276"/>
                </a:xfrm>
              </p:grpSpPr>
              <p:grpSp>
                <p:nvGrpSpPr>
                  <p:cNvPr id="43122" name="Group 171"/>
                  <p:cNvGrpSpPr>
                    <a:grpSpLocks/>
                  </p:cNvGrpSpPr>
                  <p:nvPr/>
                </p:nvGrpSpPr>
                <p:grpSpPr bwMode="auto">
                  <a:xfrm>
                    <a:off x="4" y="0"/>
                    <a:ext cx="227" cy="270"/>
                    <a:chOff x="0" y="0"/>
                    <a:chExt cx="227" cy="270"/>
                  </a:xfrm>
                </p:grpSpPr>
                <p:sp>
                  <p:nvSpPr>
                    <p:cNvPr id="43128" name="Freeform 167"/>
                    <p:cNvSpPr>
                      <a:spLocks/>
                    </p:cNvSpPr>
                    <p:nvPr/>
                  </p:nvSpPr>
                  <p:spPr bwMode="auto">
                    <a:xfrm>
                      <a:off x="41"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9" name="Freeform 168"/>
                    <p:cNvSpPr>
                      <a:spLocks/>
                    </p:cNvSpPr>
                    <p:nvPr/>
                  </p:nvSpPr>
                  <p:spPr bwMode="auto">
                    <a:xfrm>
                      <a:off x="106"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0" name="Freeform 169"/>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1" name="Oval 170"/>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23" name="Group 176"/>
                  <p:cNvGrpSpPr>
                    <a:grpSpLocks/>
                  </p:cNvGrpSpPr>
                  <p:nvPr/>
                </p:nvGrpSpPr>
                <p:grpSpPr bwMode="auto">
                  <a:xfrm>
                    <a:off x="0" y="3"/>
                    <a:ext cx="227" cy="273"/>
                    <a:chOff x="0" y="0"/>
                    <a:chExt cx="227" cy="273"/>
                  </a:xfrm>
                </p:grpSpPr>
                <p:sp>
                  <p:nvSpPr>
                    <p:cNvPr id="43124" name="Freeform 172"/>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5" name="Freeform 173"/>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6" name="Freeform 174"/>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7" name="Oval 175"/>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grpSp>
          <p:nvGrpSpPr>
            <p:cNvPr id="43108" name="Group 184"/>
            <p:cNvGrpSpPr>
              <a:grpSpLocks/>
            </p:cNvGrpSpPr>
            <p:nvPr/>
          </p:nvGrpSpPr>
          <p:grpSpPr bwMode="auto">
            <a:xfrm>
              <a:off x="672" y="298"/>
              <a:ext cx="808" cy="728"/>
              <a:chOff x="0" y="0"/>
              <a:chExt cx="808" cy="728"/>
            </a:xfrm>
          </p:grpSpPr>
          <p:pic>
            <p:nvPicPr>
              <p:cNvPr id="43113" name="Picture 1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24"/>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4" name="Picture 1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5" name="Picture 1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6" name="AutoShape 183"/>
              <p:cNvSpPr>
                <a:spLocks/>
              </p:cNvSpPr>
              <p:nvPr/>
            </p:nvSpPr>
            <p:spPr bwMode="auto">
              <a:xfrm>
                <a:off x="0" y="0"/>
                <a:ext cx="808" cy="728"/>
              </a:xfrm>
              <a:prstGeom prst="roundRect">
                <a:avLst>
                  <a:gd name="adj" fmla="val 16481"/>
                </a:avLst>
              </a:prstGeom>
              <a:solidFill>
                <a:schemeClr val="accent1">
                  <a:alpha val="16862"/>
                </a:schemeClr>
              </a:solidFill>
              <a:ln w="12700">
                <a:solidFill>
                  <a:srgbClr val="0183B7">
                    <a:alpha val="16862"/>
                  </a:srgbClr>
                </a:solidFill>
                <a:round/>
                <a:headEnd/>
                <a:tailEnd/>
              </a:ln>
            </p:spPr>
            <p:txBody>
              <a:bodyPr lIns="0" tIns="0" rIns="0" bIns="0"/>
              <a:lstStyle/>
              <a:p>
                <a:endParaRPr lang="en-US" dirty="0"/>
              </a:p>
            </p:txBody>
          </p:sp>
        </p:grpSp>
        <p:sp>
          <p:nvSpPr>
            <p:cNvPr id="43109" name="Rectangle 185"/>
            <p:cNvSpPr>
              <a:spLocks/>
            </p:cNvSpPr>
            <p:nvPr/>
          </p:nvSpPr>
          <p:spPr bwMode="auto">
            <a:xfrm>
              <a:off x="1352" y="424"/>
              <a:ext cx="106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88048" bIns="0" anchor="ctr">
              <a:spAutoFit/>
            </a:bodyPr>
            <a:lstStyle/>
            <a:p>
              <a:pPr marL="36671" algn="ctr"/>
              <a:r>
                <a:rPr lang="en-US" sz="1000" b="1" dirty="0">
                  <a:ea typeface="MS PGothic" pitchFamily="34" charset="-128"/>
                </a:rPr>
                <a:t>Standby</a:t>
              </a:r>
            </a:p>
            <a:p>
              <a:pPr marL="36671" algn="ctr"/>
              <a:r>
                <a:rPr lang="en-US" sz="1000" b="1" dirty="0">
                  <a:ea typeface="MS PGothic" pitchFamily="34" charset="-128"/>
                </a:rPr>
                <a:t>Bridge</a:t>
              </a:r>
              <a:endParaRPr lang="en-US" sz="800" b="1" dirty="0">
                <a:ea typeface="MS PGothic" pitchFamily="34" charset="-128"/>
              </a:endParaRPr>
            </a:p>
          </p:txBody>
        </p:sp>
      </p:grpSp>
      <p:sp>
        <p:nvSpPr>
          <p:cNvPr id="43012" name="Line 2"/>
          <p:cNvSpPr>
            <a:spLocks noChangeShapeType="1"/>
          </p:cNvSpPr>
          <p:nvPr/>
        </p:nvSpPr>
        <p:spPr bwMode="auto">
          <a:xfrm rot="10800000" flipH="1">
            <a:off x="1140973" y="4108136"/>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43020" name="Picture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017" y="3751117"/>
            <a:ext cx="5003375" cy="56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93"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4013" y="5250778"/>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9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13" y="2821416"/>
            <a:ext cx="4987079" cy="60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7" name="Line 94"/>
          <p:cNvSpPr>
            <a:spLocks noChangeShapeType="1"/>
          </p:cNvSpPr>
          <p:nvPr/>
        </p:nvSpPr>
        <p:spPr bwMode="auto">
          <a:xfrm>
            <a:off x="378025" y="3457118"/>
            <a:ext cx="5013367" cy="0"/>
          </a:xfrm>
          <a:prstGeom prst="line">
            <a:avLst/>
          </a:prstGeom>
          <a:noFill/>
          <a:ln w="38100">
            <a:solidFill>
              <a:srgbClr val="4A7EBB"/>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30" name="Rectangle 97"/>
          <p:cNvSpPr>
            <a:spLocks/>
          </p:cNvSpPr>
          <p:nvPr/>
        </p:nvSpPr>
        <p:spPr bwMode="auto">
          <a:xfrm>
            <a:off x="1211970" y="3572915"/>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31" name="Rectangle 98"/>
          <p:cNvSpPr>
            <a:spLocks/>
          </p:cNvSpPr>
          <p:nvPr/>
        </p:nvSpPr>
        <p:spPr bwMode="auto">
          <a:xfrm>
            <a:off x="2777600" y="3530287"/>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32" name="Rectangle 99"/>
          <p:cNvSpPr>
            <a:spLocks/>
          </p:cNvSpPr>
          <p:nvPr/>
        </p:nvSpPr>
        <p:spPr bwMode="auto">
          <a:xfrm>
            <a:off x="1179719" y="4461524"/>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43033" name="Rectangle 100"/>
          <p:cNvSpPr>
            <a:spLocks/>
          </p:cNvSpPr>
          <p:nvPr/>
        </p:nvSpPr>
        <p:spPr bwMode="auto">
          <a:xfrm>
            <a:off x="1012611" y="5657478"/>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1</a:t>
            </a:r>
          </a:p>
        </p:txBody>
      </p:sp>
      <p:sp>
        <p:nvSpPr>
          <p:cNvPr id="43034" name="Rectangle 101"/>
          <p:cNvSpPr>
            <a:spLocks/>
          </p:cNvSpPr>
          <p:nvPr/>
        </p:nvSpPr>
        <p:spPr bwMode="auto">
          <a:xfrm>
            <a:off x="863905" y="5121853"/>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CUBE1</a:t>
            </a:r>
            <a:endParaRPr lang="en-US" sz="800" dirty="0">
              <a:ea typeface="MS PGothic" pitchFamily="34" charset="-128"/>
            </a:endParaRPr>
          </a:p>
        </p:txBody>
      </p:sp>
      <p:sp>
        <p:nvSpPr>
          <p:cNvPr id="43035" name="Rectangle 102"/>
          <p:cNvSpPr>
            <a:spLocks/>
          </p:cNvSpPr>
          <p:nvPr/>
        </p:nvSpPr>
        <p:spPr bwMode="auto">
          <a:xfrm>
            <a:off x="421689" y="4081370"/>
            <a:ext cx="5490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b="1" dirty="0" smtClean="0">
                <a:ea typeface="MS PGothic" pitchFamily="34" charset="-128"/>
              </a:rPr>
              <a:t> </a:t>
            </a:r>
            <a:r>
              <a:rPr lang="en-US" sz="800" dirty="0" smtClean="0">
                <a:ea typeface="MS PGothic" pitchFamily="34" charset="-128"/>
              </a:rPr>
              <a:t>Route</a:t>
            </a:r>
            <a:r>
              <a:rPr lang="en-US" sz="1000" dirty="0" smtClean="0">
                <a:ea typeface="MS PGothic" pitchFamily="34" charset="-128"/>
              </a:rPr>
              <a:t>r 1</a:t>
            </a:r>
            <a:endParaRPr lang="en-US" sz="1000" dirty="0">
              <a:ea typeface="MS PGothic" pitchFamily="34" charset="-128"/>
            </a:endParaRPr>
          </a:p>
        </p:txBody>
      </p:sp>
      <p:sp>
        <p:nvSpPr>
          <p:cNvPr id="43037" name="Line 104"/>
          <p:cNvSpPr>
            <a:spLocks noChangeShapeType="1"/>
          </p:cNvSpPr>
          <p:nvPr/>
        </p:nvSpPr>
        <p:spPr bwMode="auto">
          <a:xfrm rot="10800000">
            <a:off x="1227630" y="1623699"/>
            <a:ext cx="7442" cy="581873"/>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39" name="Rectangle 142"/>
          <p:cNvSpPr>
            <a:spLocks/>
          </p:cNvSpPr>
          <p:nvPr/>
        </p:nvSpPr>
        <p:spPr bwMode="auto">
          <a:xfrm>
            <a:off x="515068" y="1537676"/>
            <a:ext cx="515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b="1" dirty="0" smtClean="0">
                <a:ea typeface="MS PGothic" pitchFamily="34" charset="-128"/>
              </a:rPr>
              <a:t>Active</a:t>
            </a:r>
          </a:p>
          <a:p>
            <a:pPr marL="36671" algn="ctr"/>
            <a:r>
              <a:rPr lang="en-US" sz="1000" b="1" dirty="0" smtClean="0">
                <a:ea typeface="MS PGothic" pitchFamily="34" charset="-128"/>
              </a:rPr>
              <a:t> Bridge</a:t>
            </a:r>
            <a:endParaRPr lang="en-US" sz="1000" b="1" dirty="0">
              <a:ea typeface="MS PGothic" pitchFamily="34" charset="-128"/>
            </a:endParaRPr>
          </a:p>
        </p:txBody>
      </p:sp>
      <p:sp>
        <p:nvSpPr>
          <p:cNvPr id="43042" name="Rectangle 145"/>
          <p:cNvSpPr>
            <a:spLocks/>
          </p:cNvSpPr>
          <p:nvPr/>
        </p:nvSpPr>
        <p:spPr bwMode="auto">
          <a:xfrm>
            <a:off x="594849" y="2204823"/>
            <a:ext cx="521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r>
              <a:rPr lang="en-US" sz="1000" dirty="0" smtClean="0">
                <a:ea typeface="MS PGothic" pitchFamily="34" charset="-128"/>
              </a:rPr>
              <a:t>WebEx </a:t>
            </a:r>
          </a:p>
          <a:p>
            <a:pPr marL="36671"/>
            <a:r>
              <a:rPr lang="en-US" sz="1000" dirty="0" smtClean="0">
                <a:ea typeface="MS PGothic" pitchFamily="34" charset="-128"/>
              </a:rPr>
              <a:t>CUBE</a:t>
            </a:r>
            <a:endParaRPr lang="en-US" sz="1000" dirty="0">
              <a:ea typeface="MS PGothic" pitchFamily="34" charset="-128"/>
            </a:endParaRPr>
          </a:p>
        </p:txBody>
      </p:sp>
      <p:sp>
        <p:nvSpPr>
          <p:cNvPr id="43045" name="Rectangle 190"/>
          <p:cNvSpPr>
            <a:spLocks/>
          </p:cNvSpPr>
          <p:nvPr/>
        </p:nvSpPr>
        <p:spPr bwMode="auto">
          <a:xfrm>
            <a:off x="1911644" y="2517524"/>
            <a:ext cx="171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100" dirty="0">
                <a:latin typeface="Verdana" pitchFamily="34" charset="0"/>
                <a:ea typeface="MS PGothic" pitchFamily="34" charset="-128"/>
                <a:sym typeface="Verdana" pitchFamily="34" charset="0"/>
              </a:rPr>
              <a:t>WebEx Layer 3 Network </a:t>
            </a:r>
          </a:p>
        </p:txBody>
      </p:sp>
      <p:sp>
        <p:nvSpPr>
          <p:cNvPr id="43046" name="Rectangle 191"/>
          <p:cNvSpPr>
            <a:spLocks/>
          </p:cNvSpPr>
          <p:nvPr/>
        </p:nvSpPr>
        <p:spPr bwMode="auto">
          <a:xfrm>
            <a:off x="1561285" y="4934902"/>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sp>
        <p:nvSpPr>
          <p:cNvPr id="43051" name="Rectangle 226"/>
          <p:cNvSpPr>
            <a:spLocks/>
          </p:cNvSpPr>
          <p:nvPr/>
        </p:nvSpPr>
        <p:spPr bwMode="auto">
          <a:xfrm>
            <a:off x="4348215" y="3628190"/>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54" name="Rectangle 229"/>
          <p:cNvSpPr>
            <a:spLocks/>
          </p:cNvSpPr>
          <p:nvPr/>
        </p:nvSpPr>
        <p:spPr bwMode="auto">
          <a:xfrm>
            <a:off x="1288898" y="3163623"/>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sp>
        <p:nvSpPr>
          <p:cNvPr id="43055" name="Line 230"/>
          <p:cNvSpPr>
            <a:spLocks noChangeShapeType="1"/>
          </p:cNvSpPr>
          <p:nvPr/>
        </p:nvSpPr>
        <p:spPr bwMode="auto">
          <a:xfrm rot="10800000" flipH="1">
            <a:off x="2717225" y="3233423"/>
            <a:ext cx="0" cy="896487"/>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56" name="Line 231"/>
          <p:cNvSpPr>
            <a:spLocks noChangeShapeType="1"/>
          </p:cNvSpPr>
          <p:nvPr/>
        </p:nvSpPr>
        <p:spPr bwMode="auto">
          <a:xfrm rot="10800000">
            <a:off x="4313413" y="3280924"/>
            <a:ext cx="7674" cy="827212"/>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57" name="Line 232"/>
          <p:cNvSpPr>
            <a:spLocks noChangeShapeType="1"/>
          </p:cNvSpPr>
          <p:nvPr/>
        </p:nvSpPr>
        <p:spPr bwMode="auto">
          <a:xfrm rot="10800000">
            <a:off x="1142499" y="3240567"/>
            <a:ext cx="9937" cy="867568"/>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43058" name="Picture 23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5458" y="3127062"/>
            <a:ext cx="292894" cy="23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910" y="4084748"/>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23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8872" y="3100074"/>
            <a:ext cx="293489"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23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6250" y="3147574"/>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 name="Line 232"/>
          <p:cNvSpPr>
            <a:spLocks noChangeShapeType="1"/>
          </p:cNvSpPr>
          <p:nvPr/>
        </p:nvSpPr>
        <p:spPr bwMode="auto">
          <a:xfrm rot="10800000">
            <a:off x="1294898" y="2518251"/>
            <a:ext cx="10432" cy="431801"/>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nvGrpSpPr>
          <p:cNvPr id="43038" name="Group 141"/>
          <p:cNvGrpSpPr>
            <a:grpSpLocks/>
          </p:cNvGrpSpPr>
          <p:nvPr/>
        </p:nvGrpSpPr>
        <p:grpSpPr bwMode="auto">
          <a:xfrm>
            <a:off x="990100" y="1442724"/>
            <a:ext cx="481013" cy="1112838"/>
            <a:chOff x="0" y="0"/>
            <a:chExt cx="808" cy="1402"/>
          </a:xfrm>
        </p:grpSpPr>
        <p:grpSp>
          <p:nvGrpSpPr>
            <p:cNvPr id="43147" name="Group 135"/>
            <p:cNvGrpSpPr>
              <a:grpSpLocks/>
            </p:cNvGrpSpPr>
            <p:nvPr/>
          </p:nvGrpSpPr>
          <p:grpSpPr bwMode="auto">
            <a:xfrm>
              <a:off x="88" y="929"/>
              <a:ext cx="647" cy="473"/>
              <a:chOff x="0" y="0"/>
              <a:chExt cx="647" cy="472"/>
            </a:xfrm>
          </p:grpSpPr>
          <p:grpSp>
            <p:nvGrpSpPr>
              <p:cNvPr id="43153" name="Group 108"/>
              <p:cNvGrpSpPr>
                <a:grpSpLocks/>
              </p:cNvGrpSpPr>
              <p:nvPr/>
            </p:nvGrpSpPr>
            <p:grpSpPr bwMode="auto">
              <a:xfrm>
                <a:off x="0" y="0"/>
                <a:ext cx="647" cy="472"/>
                <a:chOff x="0" y="0"/>
                <a:chExt cx="647" cy="472"/>
              </a:xfrm>
            </p:grpSpPr>
            <p:sp>
              <p:nvSpPr>
                <p:cNvPr id="43180" name="Rectangle 105"/>
                <p:cNvSpPr>
                  <a:spLocks/>
                </p:cNvSpPr>
                <p:nvPr/>
              </p:nvSpPr>
              <p:spPr bwMode="auto">
                <a:xfrm>
                  <a:off x="0" y="50"/>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181" name="AutoShape 106"/>
                <p:cNvSpPr>
                  <a:spLocks/>
                </p:cNvSpPr>
                <p:nvPr/>
              </p:nvSpPr>
              <p:spPr bwMode="auto">
                <a:xfrm>
                  <a:off x="0" y="6"/>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182" name="AutoShape 107"/>
                <p:cNvSpPr>
                  <a:spLocks/>
                </p:cNvSpPr>
                <p:nvPr/>
              </p:nvSpPr>
              <p:spPr bwMode="auto">
                <a:xfrm rot="5400000" flipH="1">
                  <a:off x="371" y="204"/>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154" name="Group 134"/>
              <p:cNvGrpSpPr>
                <a:grpSpLocks/>
              </p:cNvGrpSpPr>
              <p:nvPr/>
            </p:nvGrpSpPr>
            <p:grpSpPr bwMode="auto">
              <a:xfrm>
                <a:off x="14" y="106"/>
                <a:ext cx="539" cy="282"/>
                <a:chOff x="0" y="0"/>
                <a:chExt cx="539" cy="282"/>
              </a:xfrm>
            </p:grpSpPr>
            <p:grpSp>
              <p:nvGrpSpPr>
                <p:cNvPr id="43155" name="Group 111"/>
                <p:cNvGrpSpPr>
                  <a:grpSpLocks/>
                </p:cNvGrpSpPr>
                <p:nvPr/>
              </p:nvGrpSpPr>
              <p:grpSpPr bwMode="auto">
                <a:xfrm>
                  <a:off x="274" y="27"/>
                  <a:ext cx="4" cy="228"/>
                  <a:chOff x="0" y="0"/>
                  <a:chExt cx="4" cy="228"/>
                </a:xfrm>
              </p:grpSpPr>
              <p:sp>
                <p:nvSpPr>
                  <p:cNvPr id="43178" name="Line 109"/>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179" name="Line 110"/>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156" name="Group 122"/>
                <p:cNvGrpSpPr>
                  <a:grpSpLocks/>
                </p:cNvGrpSpPr>
                <p:nvPr/>
              </p:nvGrpSpPr>
              <p:grpSpPr bwMode="auto">
                <a:xfrm>
                  <a:off x="0" y="0"/>
                  <a:ext cx="245" cy="282"/>
                  <a:chOff x="0" y="0"/>
                  <a:chExt cx="245" cy="282"/>
                </a:xfrm>
              </p:grpSpPr>
              <p:grpSp>
                <p:nvGrpSpPr>
                  <p:cNvPr id="43168" name="Group 116"/>
                  <p:cNvGrpSpPr>
                    <a:grpSpLocks/>
                  </p:cNvGrpSpPr>
                  <p:nvPr/>
                </p:nvGrpSpPr>
                <p:grpSpPr bwMode="auto">
                  <a:xfrm>
                    <a:off x="4" y="0"/>
                    <a:ext cx="241" cy="276"/>
                    <a:chOff x="0" y="0"/>
                    <a:chExt cx="240" cy="276"/>
                  </a:xfrm>
                </p:grpSpPr>
                <p:sp>
                  <p:nvSpPr>
                    <p:cNvPr id="43174" name="Freeform 112"/>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5" name="Freeform 113"/>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6" name="Freeform 114"/>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7" name="Oval 115"/>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69" name="Group 121"/>
                  <p:cNvGrpSpPr>
                    <a:grpSpLocks/>
                  </p:cNvGrpSpPr>
                  <p:nvPr/>
                </p:nvGrpSpPr>
                <p:grpSpPr bwMode="auto">
                  <a:xfrm>
                    <a:off x="0" y="6"/>
                    <a:ext cx="240" cy="276"/>
                    <a:chOff x="0" y="0"/>
                    <a:chExt cx="240" cy="276"/>
                  </a:xfrm>
                </p:grpSpPr>
                <p:sp>
                  <p:nvSpPr>
                    <p:cNvPr id="43170" name="Freeform 117"/>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1" name="Freeform 118"/>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2" name="Freeform 119"/>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3" name="Oval 120"/>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157" name="Group 133"/>
                <p:cNvGrpSpPr>
                  <a:grpSpLocks/>
                </p:cNvGrpSpPr>
                <p:nvPr/>
              </p:nvGrpSpPr>
              <p:grpSpPr bwMode="auto">
                <a:xfrm>
                  <a:off x="307" y="0"/>
                  <a:ext cx="232" cy="276"/>
                  <a:chOff x="0" y="0"/>
                  <a:chExt cx="231" cy="276"/>
                </a:xfrm>
              </p:grpSpPr>
              <p:grpSp>
                <p:nvGrpSpPr>
                  <p:cNvPr id="43158" name="Group 127"/>
                  <p:cNvGrpSpPr>
                    <a:grpSpLocks/>
                  </p:cNvGrpSpPr>
                  <p:nvPr/>
                </p:nvGrpSpPr>
                <p:grpSpPr bwMode="auto">
                  <a:xfrm>
                    <a:off x="4" y="0"/>
                    <a:ext cx="227" cy="270"/>
                    <a:chOff x="0" y="0"/>
                    <a:chExt cx="227" cy="270"/>
                  </a:xfrm>
                </p:grpSpPr>
                <p:sp>
                  <p:nvSpPr>
                    <p:cNvPr id="43164" name="Freeform 123"/>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5" name="Freeform 124"/>
                    <p:cNvSpPr>
                      <a:spLocks/>
                    </p:cNvSpPr>
                    <p:nvPr/>
                  </p:nvSpPr>
                  <p:spPr bwMode="auto">
                    <a:xfrm>
                      <a:off x="106"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6" name="Freeform 125"/>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7" name="Oval 126"/>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59" name="Group 132"/>
                  <p:cNvGrpSpPr>
                    <a:grpSpLocks/>
                  </p:cNvGrpSpPr>
                  <p:nvPr/>
                </p:nvGrpSpPr>
                <p:grpSpPr bwMode="auto">
                  <a:xfrm>
                    <a:off x="0" y="3"/>
                    <a:ext cx="227" cy="273"/>
                    <a:chOff x="0" y="0"/>
                    <a:chExt cx="227" cy="273"/>
                  </a:xfrm>
                </p:grpSpPr>
                <p:sp>
                  <p:nvSpPr>
                    <p:cNvPr id="43160" name="Freeform 128"/>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1" name="Freeform 129"/>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2" name="Freeform 130"/>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3" name="Oval 131"/>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grpSp>
          <p:nvGrpSpPr>
            <p:cNvPr id="43148" name="Group 140"/>
            <p:cNvGrpSpPr>
              <a:grpSpLocks/>
            </p:cNvGrpSpPr>
            <p:nvPr/>
          </p:nvGrpSpPr>
          <p:grpSpPr bwMode="auto">
            <a:xfrm>
              <a:off x="0" y="0"/>
              <a:ext cx="808" cy="728"/>
              <a:chOff x="0" y="0"/>
              <a:chExt cx="808" cy="728"/>
            </a:xfrm>
          </p:grpSpPr>
          <p:pic>
            <p:nvPicPr>
              <p:cNvPr id="43149"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24"/>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50" name="Picture 1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51" name="Picture 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52" name="AutoShape 139"/>
              <p:cNvSpPr>
                <a:spLocks/>
              </p:cNvSpPr>
              <p:nvPr/>
            </p:nvSpPr>
            <p:spPr bwMode="auto">
              <a:xfrm>
                <a:off x="0" y="0"/>
                <a:ext cx="808" cy="728"/>
              </a:xfrm>
              <a:prstGeom prst="roundRect">
                <a:avLst>
                  <a:gd name="adj" fmla="val 16481"/>
                </a:avLst>
              </a:prstGeom>
              <a:solidFill>
                <a:schemeClr val="accent1">
                  <a:alpha val="16862"/>
                </a:schemeClr>
              </a:solidFill>
              <a:ln w="12700">
                <a:solidFill>
                  <a:srgbClr val="0183B7">
                    <a:alpha val="16862"/>
                  </a:srgbClr>
                </a:solidFill>
                <a:round/>
                <a:headEnd/>
                <a:tailEnd/>
              </a:ln>
            </p:spPr>
            <p:txBody>
              <a:bodyPr lIns="0" tIns="0" rIns="0" bIns="0"/>
              <a:lstStyle/>
              <a:p>
                <a:endParaRPr lang="en-US" dirty="0"/>
              </a:p>
            </p:txBody>
          </p:sp>
        </p:grpSp>
      </p:grpSp>
      <p:sp>
        <p:nvSpPr>
          <p:cNvPr id="293" name="Line 230"/>
          <p:cNvSpPr>
            <a:spLocks noChangeShapeType="1"/>
          </p:cNvSpPr>
          <p:nvPr/>
        </p:nvSpPr>
        <p:spPr bwMode="auto">
          <a:xfrm rot="10800000">
            <a:off x="4067554" y="2434913"/>
            <a:ext cx="19141" cy="386503"/>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94" name="Rectangle 145"/>
          <p:cNvSpPr>
            <a:spLocks/>
          </p:cNvSpPr>
          <p:nvPr/>
        </p:nvSpPr>
        <p:spPr bwMode="auto">
          <a:xfrm>
            <a:off x="4357788" y="2116443"/>
            <a:ext cx="521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r>
              <a:rPr lang="en-US" sz="1000" dirty="0" smtClean="0">
                <a:ea typeface="MS PGothic" pitchFamily="34" charset="-128"/>
              </a:rPr>
              <a:t>WebEx </a:t>
            </a:r>
          </a:p>
          <a:p>
            <a:pPr marL="36671"/>
            <a:r>
              <a:rPr lang="en-US" sz="1000" dirty="0" smtClean="0">
                <a:ea typeface="MS PGothic" pitchFamily="34" charset="-128"/>
              </a:rPr>
              <a:t>CUBE</a:t>
            </a:r>
            <a:endParaRPr lang="en-US" sz="1000" dirty="0">
              <a:ea typeface="MS PGothic" pitchFamily="34" charset="-128"/>
            </a:endParaRPr>
          </a:p>
        </p:txBody>
      </p:sp>
      <p:pic>
        <p:nvPicPr>
          <p:cNvPr id="43194"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2494" y="4644842"/>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92"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9688" y="5231740"/>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229" name="Group 42"/>
          <p:cNvGrpSpPr>
            <a:grpSpLocks/>
          </p:cNvGrpSpPr>
          <p:nvPr/>
        </p:nvGrpSpPr>
        <p:grpSpPr bwMode="auto">
          <a:xfrm>
            <a:off x="959407" y="4644842"/>
            <a:ext cx="386060" cy="377325"/>
            <a:chOff x="0" y="0"/>
            <a:chExt cx="647" cy="474"/>
          </a:xfrm>
        </p:grpSpPr>
        <p:grpSp>
          <p:nvGrpSpPr>
            <p:cNvPr id="43230" name="Group 15"/>
            <p:cNvGrpSpPr>
              <a:grpSpLocks/>
            </p:cNvGrpSpPr>
            <p:nvPr/>
          </p:nvGrpSpPr>
          <p:grpSpPr bwMode="auto">
            <a:xfrm>
              <a:off x="0" y="0"/>
              <a:ext cx="647" cy="474"/>
              <a:chOff x="0" y="0"/>
              <a:chExt cx="647" cy="474"/>
            </a:xfrm>
          </p:grpSpPr>
          <p:sp>
            <p:nvSpPr>
              <p:cNvPr id="43257"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258"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259"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231" name="Group 41"/>
            <p:cNvGrpSpPr>
              <a:grpSpLocks/>
            </p:cNvGrpSpPr>
            <p:nvPr/>
          </p:nvGrpSpPr>
          <p:grpSpPr bwMode="auto">
            <a:xfrm>
              <a:off x="22" y="108"/>
              <a:ext cx="543" cy="282"/>
              <a:chOff x="0" y="0"/>
              <a:chExt cx="543" cy="282"/>
            </a:xfrm>
          </p:grpSpPr>
          <p:grpSp>
            <p:nvGrpSpPr>
              <p:cNvPr id="43232" name="Group 18"/>
              <p:cNvGrpSpPr>
                <a:grpSpLocks/>
              </p:cNvGrpSpPr>
              <p:nvPr/>
            </p:nvGrpSpPr>
            <p:grpSpPr bwMode="auto">
              <a:xfrm>
                <a:off x="274" y="27"/>
                <a:ext cx="4" cy="228"/>
                <a:chOff x="0" y="0"/>
                <a:chExt cx="4" cy="228"/>
              </a:xfrm>
            </p:grpSpPr>
            <p:sp>
              <p:nvSpPr>
                <p:cNvPr id="43255"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256"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233" name="Group 29"/>
              <p:cNvGrpSpPr>
                <a:grpSpLocks/>
              </p:cNvGrpSpPr>
              <p:nvPr/>
            </p:nvGrpSpPr>
            <p:grpSpPr bwMode="auto">
              <a:xfrm>
                <a:off x="0" y="0"/>
                <a:ext cx="245" cy="282"/>
                <a:chOff x="0" y="0"/>
                <a:chExt cx="245" cy="282"/>
              </a:xfrm>
            </p:grpSpPr>
            <p:grpSp>
              <p:nvGrpSpPr>
                <p:cNvPr id="43245" name="Group 23"/>
                <p:cNvGrpSpPr>
                  <a:grpSpLocks/>
                </p:cNvGrpSpPr>
                <p:nvPr/>
              </p:nvGrpSpPr>
              <p:grpSpPr bwMode="auto">
                <a:xfrm>
                  <a:off x="4" y="0"/>
                  <a:ext cx="241" cy="276"/>
                  <a:chOff x="0" y="0"/>
                  <a:chExt cx="240" cy="276"/>
                </a:xfrm>
              </p:grpSpPr>
              <p:sp>
                <p:nvSpPr>
                  <p:cNvPr id="43251"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2"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3"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4"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246" name="Group 28"/>
                <p:cNvGrpSpPr>
                  <a:grpSpLocks/>
                </p:cNvGrpSpPr>
                <p:nvPr/>
              </p:nvGrpSpPr>
              <p:grpSpPr bwMode="auto">
                <a:xfrm>
                  <a:off x="0" y="6"/>
                  <a:ext cx="240" cy="276"/>
                  <a:chOff x="0" y="0"/>
                  <a:chExt cx="240" cy="276"/>
                </a:xfrm>
              </p:grpSpPr>
              <p:sp>
                <p:nvSpPr>
                  <p:cNvPr id="43247"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8"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9"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0"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234" name="Group 40"/>
              <p:cNvGrpSpPr>
                <a:grpSpLocks/>
              </p:cNvGrpSpPr>
              <p:nvPr/>
            </p:nvGrpSpPr>
            <p:grpSpPr bwMode="auto">
              <a:xfrm>
                <a:off x="307" y="0"/>
                <a:ext cx="236" cy="276"/>
                <a:chOff x="0" y="0"/>
                <a:chExt cx="235" cy="276"/>
              </a:xfrm>
            </p:grpSpPr>
            <p:grpSp>
              <p:nvGrpSpPr>
                <p:cNvPr id="43235" name="Group 34"/>
                <p:cNvGrpSpPr>
                  <a:grpSpLocks/>
                </p:cNvGrpSpPr>
                <p:nvPr/>
              </p:nvGrpSpPr>
              <p:grpSpPr bwMode="auto">
                <a:xfrm>
                  <a:off x="4" y="0"/>
                  <a:ext cx="231" cy="270"/>
                  <a:chOff x="0" y="0"/>
                  <a:chExt cx="231" cy="270"/>
                </a:xfrm>
              </p:grpSpPr>
              <p:sp>
                <p:nvSpPr>
                  <p:cNvPr id="43241"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2"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3"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4"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236" name="Group 39"/>
                <p:cNvGrpSpPr>
                  <a:grpSpLocks/>
                </p:cNvGrpSpPr>
                <p:nvPr/>
              </p:nvGrpSpPr>
              <p:grpSpPr bwMode="auto">
                <a:xfrm>
                  <a:off x="0" y="3"/>
                  <a:ext cx="227" cy="273"/>
                  <a:chOff x="0" y="0"/>
                  <a:chExt cx="227" cy="273"/>
                </a:xfrm>
              </p:grpSpPr>
              <p:sp>
                <p:nvSpPr>
                  <p:cNvPr id="43237"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38"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39"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0"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299" name="AutoShape 11"/>
          <p:cNvSpPr>
            <a:spLocks/>
          </p:cNvSpPr>
          <p:nvPr/>
        </p:nvSpPr>
        <p:spPr bwMode="auto">
          <a:xfrm>
            <a:off x="2414886" y="4438848"/>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sp>
        <p:nvSpPr>
          <p:cNvPr id="300" name="Line 2"/>
          <p:cNvSpPr>
            <a:spLocks noChangeShapeType="1"/>
          </p:cNvSpPr>
          <p:nvPr/>
        </p:nvSpPr>
        <p:spPr bwMode="auto">
          <a:xfrm rot="10800000" flipH="1">
            <a:off x="2730248" y="4129911"/>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301"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288" y="5272553"/>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 name="Rectangle 99"/>
          <p:cNvSpPr>
            <a:spLocks/>
          </p:cNvSpPr>
          <p:nvPr/>
        </p:nvSpPr>
        <p:spPr bwMode="auto">
          <a:xfrm>
            <a:off x="2768994" y="4483299"/>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303" name="Rectangle 100"/>
          <p:cNvSpPr>
            <a:spLocks/>
          </p:cNvSpPr>
          <p:nvPr/>
        </p:nvSpPr>
        <p:spPr bwMode="auto">
          <a:xfrm>
            <a:off x="2601886" y="5679253"/>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a:t>
            </a:r>
            <a:r>
              <a:rPr lang="en-US" sz="800" dirty="0" smtClean="0">
                <a:ea typeface="MS PGothic" pitchFamily="34" charset="-128"/>
              </a:rPr>
              <a:t>2</a:t>
            </a:r>
            <a:endParaRPr lang="en-US" sz="800" dirty="0">
              <a:ea typeface="MS PGothic" pitchFamily="34" charset="-128"/>
            </a:endParaRPr>
          </a:p>
        </p:txBody>
      </p:sp>
      <p:sp>
        <p:nvSpPr>
          <p:cNvPr id="304" name="Rectangle 101"/>
          <p:cNvSpPr>
            <a:spLocks/>
          </p:cNvSpPr>
          <p:nvPr/>
        </p:nvSpPr>
        <p:spPr bwMode="auto">
          <a:xfrm>
            <a:off x="2453180" y="5143628"/>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CUBE2</a:t>
            </a:r>
            <a:endParaRPr lang="en-US" sz="800" dirty="0">
              <a:ea typeface="MS PGothic" pitchFamily="34" charset="-128"/>
            </a:endParaRPr>
          </a:p>
        </p:txBody>
      </p:sp>
      <p:sp>
        <p:nvSpPr>
          <p:cNvPr id="306" name="Rectangle 191"/>
          <p:cNvSpPr>
            <a:spLocks/>
          </p:cNvSpPr>
          <p:nvPr/>
        </p:nvSpPr>
        <p:spPr bwMode="auto">
          <a:xfrm>
            <a:off x="3150560" y="4956677"/>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pic>
        <p:nvPicPr>
          <p:cNvPr id="307"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8185" y="4106523"/>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1769" y="4666617"/>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8963" y="5253515"/>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2" name="Group 42"/>
          <p:cNvGrpSpPr>
            <a:grpSpLocks/>
          </p:cNvGrpSpPr>
          <p:nvPr/>
        </p:nvGrpSpPr>
        <p:grpSpPr bwMode="auto">
          <a:xfrm>
            <a:off x="2548682" y="4666617"/>
            <a:ext cx="386060" cy="377325"/>
            <a:chOff x="0" y="0"/>
            <a:chExt cx="647" cy="474"/>
          </a:xfrm>
        </p:grpSpPr>
        <p:grpSp>
          <p:nvGrpSpPr>
            <p:cNvPr id="313" name="Group 15"/>
            <p:cNvGrpSpPr>
              <a:grpSpLocks/>
            </p:cNvGrpSpPr>
            <p:nvPr/>
          </p:nvGrpSpPr>
          <p:grpSpPr bwMode="auto">
            <a:xfrm>
              <a:off x="0" y="0"/>
              <a:ext cx="647" cy="474"/>
              <a:chOff x="0" y="0"/>
              <a:chExt cx="647" cy="474"/>
            </a:xfrm>
          </p:grpSpPr>
          <p:sp>
            <p:nvSpPr>
              <p:cNvPr id="340"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341"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342"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314" name="Group 41"/>
            <p:cNvGrpSpPr>
              <a:grpSpLocks/>
            </p:cNvGrpSpPr>
            <p:nvPr/>
          </p:nvGrpSpPr>
          <p:grpSpPr bwMode="auto">
            <a:xfrm>
              <a:off x="22" y="108"/>
              <a:ext cx="543" cy="282"/>
              <a:chOff x="0" y="0"/>
              <a:chExt cx="543" cy="282"/>
            </a:xfrm>
          </p:grpSpPr>
          <p:grpSp>
            <p:nvGrpSpPr>
              <p:cNvPr id="315" name="Group 18"/>
              <p:cNvGrpSpPr>
                <a:grpSpLocks/>
              </p:cNvGrpSpPr>
              <p:nvPr/>
            </p:nvGrpSpPr>
            <p:grpSpPr bwMode="auto">
              <a:xfrm>
                <a:off x="274" y="27"/>
                <a:ext cx="4" cy="228"/>
                <a:chOff x="0" y="0"/>
                <a:chExt cx="4" cy="228"/>
              </a:xfrm>
            </p:grpSpPr>
            <p:sp>
              <p:nvSpPr>
                <p:cNvPr id="338"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9"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316" name="Group 29"/>
              <p:cNvGrpSpPr>
                <a:grpSpLocks/>
              </p:cNvGrpSpPr>
              <p:nvPr/>
            </p:nvGrpSpPr>
            <p:grpSpPr bwMode="auto">
              <a:xfrm>
                <a:off x="0" y="0"/>
                <a:ext cx="245" cy="282"/>
                <a:chOff x="0" y="0"/>
                <a:chExt cx="245" cy="282"/>
              </a:xfrm>
            </p:grpSpPr>
            <p:grpSp>
              <p:nvGrpSpPr>
                <p:cNvPr id="328" name="Group 23"/>
                <p:cNvGrpSpPr>
                  <a:grpSpLocks/>
                </p:cNvGrpSpPr>
                <p:nvPr/>
              </p:nvGrpSpPr>
              <p:grpSpPr bwMode="auto">
                <a:xfrm>
                  <a:off x="4" y="0"/>
                  <a:ext cx="241" cy="276"/>
                  <a:chOff x="0" y="0"/>
                  <a:chExt cx="240" cy="276"/>
                </a:xfrm>
              </p:grpSpPr>
              <p:sp>
                <p:nvSpPr>
                  <p:cNvPr id="334"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5"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6"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7"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29" name="Group 28"/>
                <p:cNvGrpSpPr>
                  <a:grpSpLocks/>
                </p:cNvGrpSpPr>
                <p:nvPr/>
              </p:nvGrpSpPr>
              <p:grpSpPr bwMode="auto">
                <a:xfrm>
                  <a:off x="0" y="6"/>
                  <a:ext cx="240" cy="276"/>
                  <a:chOff x="0" y="0"/>
                  <a:chExt cx="240" cy="276"/>
                </a:xfrm>
              </p:grpSpPr>
              <p:sp>
                <p:nvSpPr>
                  <p:cNvPr id="330"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1"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2"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3"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317" name="Group 40"/>
              <p:cNvGrpSpPr>
                <a:grpSpLocks/>
              </p:cNvGrpSpPr>
              <p:nvPr/>
            </p:nvGrpSpPr>
            <p:grpSpPr bwMode="auto">
              <a:xfrm>
                <a:off x="307" y="0"/>
                <a:ext cx="236" cy="276"/>
                <a:chOff x="0" y="0"/>
                <a:chExt cx="235" cy="276"/>
              </a:xfrm>
            </p:grpSpPr>
            <p:grpSp>
              <p:nvGrpSpPr>
                <p:cNvPr id="318" name="Group 34"/>
                <p:cNvGrpSpPr>
                  <a:grpSpLocks/>
                </p:cNvGrpSpPr>
                <p:nvPr/>
              </p:nvGrpSpPr>
              <p:grpSpPr bwMode="auto">
                <a:xfrm>
                  <a:off x="4" y="0"/>
                  <a:ext cx="231" cy="270"/>
                  <a:chOff x="0" y="0"/>
                  <a:chExt cx="231" cy="270"/>
                </a:xfrm>
              </p:grpSpPr>
              <p:sp>
                <p:nvSpPr>
                  <p:cNvPr id="324"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5"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6"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7"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19" name="Group 39"/>
                <p:cNvGrpSpPr>
                  <a:grpSpLocks/>
                </p:cNvGrpSpPr>
                <p:nvPr/>
              </p:nvGrpSpPr>
              <p:grpSpPr bwMode="auto">
                <a:xfrm>
                  <a:off x="0" y="3"/>
                  <a:ext cx="227" cy="273"/>
                  <a:chOff x="0" y="0"/>
                  <a:chExt cx="227" cy="273"/>
                </a:xfrm>
              </p:grpSpPr>
              <p:sp>
                <p:nvSpPr>
                  <p:cNvPr id="320"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1"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2"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3"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343" name="AutoShape 11"/>
          <p:cNvSpPr>
            <a:spLocks/>
          </p:cNvSpPr>
          <p:nvPr/>
        </p:nvSpPr>
        <p:spPr bwMode="auto">
          <a:xfrm>
            <a:off x="3994261" y="4438848"/>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sp>
        <p:nvSpPr>
          <p:cNvPr id="344" name="Line 2"/>
          <p:cNvSpPr>
            <a:spLocks noChangeShapeType="1"/>
          </p:cNvSpPr>
          <p:nvPr/>
        </p:nvSpPr>
        <p:spPr bwMode="auto">
          <a:xfrm rot="10800000" flipH="1">
            <a:off x="4309623" y="4129911"/>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345"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2663" y="5272553"/>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 name="Rectangle 99"/>
          <p:cNvSpPr>
            <a:spLocks/>
          </p:cNvSpPr>
          <p:nvPr/>
        </p:nvSpPr>
        <p:spPr bwMode="auto">
          <a:xfrm>
            <a:off x="4348369" y="4483299"/>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347" name="Rectangle 100"/>
          <p:cNvSpPr>
            <a:spLocks/>
          </p:cNvSpPr>
          <p:nvPr/>
        </p:nvSpPr>
        <p:spPr bwMode="auto">
          <a:xfrm>
            <a:off x="4181261" y="5679253"/>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a:t>
            </a:r>
            <a:r>
              <a:rPr lang="en-US" sz="800" dirty="0" smtClean="0">
                <a:ea typeface="MS PGothic" pitchFamily="34" charset="-128"/>
              </a:rPr>
              <a:t>3</a:t>
            </a:r>
            <a:endParaRPr lang="en-US" sz="800" dirty="0">
              <a:ea typeface="MS PGothic" pitchFamily="34" charset="-128"/>
            </a:endParaRPr>
          </a:p>
        </p:txBody>
      </p:sp>
      <p:sp>
        <p:nvSpPr>
          <p:cNvPr id="348" name="Rectangle 101"/>
          <p:cNvSpPr>
            <a:spLocks/>
          </p:cNvSpPr>
          <p:nvPr/>
        </p:nvSpPr>
        <p:spPr bwMode="auto">
          <a:xfrm>
            <a:off x="4032555" y="5143628"/>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CUBE3</a:t>
            </a:r>
            <a:endParaRPr lang="en-US" sz="800" dirty="0">
              <a:ea typeface="MS PGothic" pitchFamily="34" charset="-128"/>
            </a:endParaRPr>
          </a:p>
        </p:txBody>
      </p:sp>
      <p:sp>
        <p:nvSpPr>
          <p:cNvPr id="350" name="Rectangle 191"/>
          <p:cNvSpPr>
            <a:spLocks/>
          </p:cNvSpPr>
          <p:nvPr/>
        </p:nvSpPr>
        <p:spPr bwMode="auto">
          <a:xfrm>
            <a:off x="4729935" y="4956677"/>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pic>
        <p:nvPicPr>
          <p:cNvPr id="351"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7560" y="4106523"/>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1144" y="4666617"/>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8338" y="5253515"/>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6" name="Group 42"/>
          <p:cNvGrpSpPr>
            <a:grpSpLocks/>
          </p:cNvGrpSpPr>
          <p:nvPr/>
        </p:nvGrpSpPr>
        <p:grpSpPr bwMode="auto">
          <a:xfrm>
            <a:off x="4128057" y="4666617"/>
            <a:ext cx="386060" cy="377325"/>
            <a:chOff x="0" y="0"/>
            <a:chExt cx="647" cy="474"/>
          </a:xfrm>
        </p:grpSpPr>
        <p:grpSp>
          <p:nvGrpSpPr>
            <p:cNvPr id="357" name="Group 15"/>
            <p:cNvGrpSpPr>
              <a:grpSpLocks/>
            </p:cNvGrpSpPr>
            <p:nvPr/>
          </p:nvGrpSpPr>
          <p:grpSpPr bwMode="auto">
            <a:xfrm>
              <a:off x="0" y="0"/>
              <a:ext cx="647" cy="474"/>
              <a:chOff x="0" y="0"/>
              <a:chExt cx="647" cy="474"/>
            </a:xfrm>
          </p:grpSpPr>
          <p:sp>
            <p:nvSpPr>
              <p:cNvPr id="384"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385"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386"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358" name="Group 41"/>
            <p:cNvGrpSpPr>
              <a:grpSpLocks/>
            </p:cNvGrpSpPr>
            <p:nvPr/>
          </p:nvGrpSpPr>
          <p:grpSpPr bwMode="auto">
            <a:xfrm>
              <a:off x="22" y="108"/>
              <a:ext cx="543" cy="282"/>
              <a:chOff x="0" y="0"/>
              <a:chExt cx="543" cy="282"/>
            </a:xfrm>
          </p:grpSpPr>
          <p:grpSp>
            <p:nvGrpSpPr>
              <p:cNvPr id="359" name="Group 18"/>
              <p:cNvGrpSpPr>
                <a:grpSpLocks/>
              </p:cNvGrpSpPr>
              <p:nvPr/>
            </p:nvGrpSpPr>
            <p:grpSpPr bwMode="auto">
              <a:xfrm>
                <a:off x="274" y="27"/>
                <a:ext cx="4" cy="228"/>
                <a:chOff x="0" y="0"/>
                <a:chExt cx="4" cy="228"/>
              </a:xfrm>
            </p:grpSpPr>
            <p:sp>
              <p:nvSpPr>
                <p:cNvPr id="382"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83"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360" name="Group 29"/>
              <p:cNvGrpSpPr>
                <a:grpSpLocks/>
              </p:cNvGrpSpPr>
              <p:nvPr/>
            </p:nvGrpSpPr>
            <p:grpSpPr bwMode="auto">
              <a:xfrm>
                <a:off x="0" y="0"/>
                <a:ext cx="245" cy="282"/>
                <a:chOff x="0" y="0"/>
                <a:chExt cx="245" cy="282"/>
              </a:xfrm>
            </p:grpSpPr>
            <p:grpSp>
              <p:nvGrpSpPr>
                <p:cNvPr id="372" name="Group 23"/>
                <p:cNvGrpSpPr>
                  <a:grpSpLocks/>
                </p:cNvGrpSpPr>
                <p:nvPr/>
              </p:nvGrpSpPr>
              <p:grpSpPr bwMode="auto">
                <a:xfrm>
                  <a:off x="4" y="0"/>
                  <a:ext cx="241" cy="276"/>
                  <a:chOff x="0" y="0"/>
                  <a:chExt cx="240" cy="276"/>
                </a:xfrm>
              </p:grpSpPr>
              <p:sp>
                <p:nvSpPr>
                  <p:cNvPr id="378"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9"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80"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81"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73" name="Group 28"/>
                <p:cNvGrpSpPr>
                  <a:grpSpLocks/>
                </p:cNvGrpSpPr>
                <p:nvPr/>
              </p:nvGrpSpPr>
              <p:grpSpPr bwMode="auto">
                <a:xfrm>
                  <a:off x="0" y="6"/>
                  <a:ext cx="240" cy="276"/>
                  <a:chOff x="0" y="0"/>
                  <a:chExt cx="240" cy="276"/>
                </a:xfrm>
              </p:grpSpPr>
              <p:sp>
                <p:nvSpPr>
                  <p:cNvPr id="374"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5"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6"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7"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361" name="Group 40"/>
              <p:cNvGrpSpPr>
                <a:grpSpLocks/>
              </p:cNvGrpSpPr>
              <p:nvPr/>
            </p:nvGrpSpPr>
            <p:grpSpPr bwMode="auto">
              <a:xfrm>
                <a:off x="307" y="0"/>
                <a:ext cx="236" cy="276"/>
                <a:chOff x="0" y="0"/>
                <a:chExt cx="235" cy="276"/>
              </a:xfrm>
            </p:grpSpPr>
            <p:grpSp>
              <p:nvGrpSpPr>
                <p:cNvPr id="362" name="Group 34"/>
                <p:cNvGrpSpPr>
                  <a:grpSpLocks/>
                </p:cNvGrpSpPr>
                <p:nvPr/>
              </p:nvGrpSpPr>
              <p:grpSpPr bwMode="auto">
                <a:xfrm>
                  <a:off x="4" y="0"/>
                  <a:ext cx="231" cy="270"/>
                  <a:chOff x="0" y="0"/>
                  <a:chExt cx="231" cy="270"/>
                </a:xfrm>
              </p:grpSpPr>
              <p:sp>
                <p:nvSpPr>
                  <p:cNvPr id="368"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9"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0"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1"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63" name="Group 39"/>
                <p:cNvGrpSpPr>
                  <a:grpSpLocks/>
                </p:cNvGrpSpPr>
                <p:nvPr/>
              </p:nvGrpSpPr>
              <p:grpSpPr bwMode="auto">
                <a:xfrm>
                  <a:off x="0" y="3"/>
                  <a:ext cx="227" cy="273"/>
                  <a:chOff x="0" y="0"/>
                  <a:chExt cx="227" cy="273"/>
                </a:xfrm>
              </p:grpSpPr>
              <p:sp>
                <p:nvSpPr>
                  <p:cNvPr id="364"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5"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6"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7"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387" name="Rectangle 229"/>
          <p:cNvSpPr>
            <a:spLocks/>
          </p:cNvSpPr>
          <p:nvPr/>
        </p:nvSpPr>
        <p:spPr bwMode="auto">
          <a:xfrm>
            <a:off x="2852361" y="3147574"/>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sp>
        <p:nvSpPr>
          <p:cNvPr id="388" name="Rectangle 229"/>
          <p:cNvSpPr>
            <a:spLocks/>
          </p:cNvSpPr>
          <p:nvPr/>
        </p:nvSpPr>
        <p:spPr bwMode="auto">
          <a:xfrm>
            <a:off x="4449144" y="3203980"/>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pic>
        <p:nvPicPr>
          <p:cNvPr id="389" name="Picture 15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4518" y="3980455"/>
            <a:ext cx="180974" cy="2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90" name="Picture 15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9495" y="4021522"/>
            <a:ext cx="180974" cy="2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391" name="Rectangle 102"/>
          <p:cNvSpPr>
            <a:spLocks/>
          </p:cNvSpPr>
          <p:nvPr/>
        </p:nvSpPr>
        <p:spPr bwMode="auto">
          <a:xfrm>
            <a:off x="2032752" y="4249921"/>
            <a:ext cx="52016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b="1" dirty="0" smtClean="0">
                <a:ea typeface="MS PGothic" pitchFamily="34" charset="-128"/>
              </a:rPr>
              <a:t> Router 2</a:t>
            </a:r>
            <a:endParaRPr lang="en-US" sz="1000" b="1" dirty="0">
              <a:ea typeface="MS PGothic" pitchFamily="34" charset="-128"/>
            </a:endParaRPr>
          </a:p>
        </p:txBody>
      </p:sp>
      <p:sp>
        <p:nvSpPr>
          <p:cNvPr id="392" name="Rectangle 102"/>
          <p:cNvSpPr>
            <a:spLocks/>
          </p:cNvSpPr>
          <p:nvPr/>
        </p:nvSpPr>
        <p:spPr bwMode="auto">
          <a:xfrm>
            <a:off x="3665902" y="4171110"/>
            <a:ext cx="52818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Route</a:t>
            </a:r>
            <a:r>
              <a:rPr lang="en-US" sz="1000" dirty="0" smtClean="0">
                <a:ea typeface="MS PGothic" pitchFamily="34" charset="-128"/>
              </a:rPr>
              <a:t>r 3</a:t>
            </a:r>
            <a:endParaRPr lang="en-US" sz="1000" dirty="0">
              <a:ea typeface="MS PGothic" pitchFamily="34" charset="-128"/>
            </a:endParaRPr>
          </a:p>
        </p:txBody>
      </p:sp>
      <p:sp>
        <p:nvSpPr>
          <p:cNvPr id="393" name="Rectangle 102"/>
          <p:cNvSpPr>
            <a:spLocks/>
          </p:cNvSpPr>
          <p:nvPr/>
        </p:nvSpPr>
        <p:spPr bwMode="auto">
          <a:xfrm>
            <a:off x="1503004" y="4004426"/>
            <a:ext cx="303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a:t>
            </a:r>
            <a:r>
              <a:rPr lang="en-US" sz="700" dirty="0" smtClean="0">
                <a:ea typeface="MS PGothic" pitchFamily="34" charset="-128"/>
              </a:rPr>
              <a:t>SIP </a:t>
            </a:r>
          </a:p>
          <a:p>
            <a:pPr marL="36671" algn="ctr"/>
            <a:r>
              <a:rPr lang="en-US" sz="700" dirty="0" smtClean="0">
                <a:ea typeface="MS PGothic" pitchFamily="34" charset="-128"/>
              </a:rPr>
              <a:t>Proxy</a:t>
            </a:r>
            <a:endParaRPr lang="en-US" sz="700" dirty="0">
              <a:ea typeface="MS PGothic" pitchFamily="34" charset="-128"/>
            </a:endParaRPr>
          </a:p>
        </p:txBody>
      </p:sp>
      <p:sp>
        <p:nvSpPr>
          <p:cNvPr id="394" name="Rectangle 102"/>
          <p:cNvSpPr>
            <a:spLocks/>
          </p:cNvSpPr>
          <p:nvPr/>
        </p:nvSpPr>
        <p:spPr bwMode="auto">
          <a:xfrm>
            <a:off x="3101631" y="4055694"/>
            <a:ext cx="303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a:t>
            </a:r>
            <a:r>
              <a:rPr lang="en-US" sz="700" dirty="0" smtClean="0">
                <a:ea typeface="MS PGothic" pitchFamily="34" charset="-128"/>
              </a:rPr>
              <a:t>SIP </a:t>
            </a:r>
          </a:p>
          <a:p>
            <a:pPr marL="36671" algn="ctr"/>
            <a:r>
              <a:rPr lang="en-US" sz="700" dirty="0" smtClean="0">
                <a:ea typeface="MS PGothic" pitchFamily="34" charset="-128"/>
              </a:rPr>
              <a:t>Proxy</a:t>
            </a:r>
            <a:endParaRPr lang="en-US" sz="700" dirty="0">
              <a:ea typeface="MS PGothic" pitchFamily="34" charset="-128"/>
            </a:endParaRPr>
          </a:p>
        </p:txBody>
      </p:sp>
      <p:sp>
        <p:nvSpPr>
          <p:cNvPr id="397" name="TextBox 396"/>
          <p:cNvSpPr txBox="1"/>
          <p:nvPr/>
        </p:nvSpPr>
        <p:spPr>
          <a:xfrm>
            <a:off x="5777598" y="886455"/>
            <a:ext cx="3232615" cy="1612749"/>
          </a:xfrm>
          <a:prstGeom prst="rect">
            <a:avLst/>
          </a:prstGeom>
          <a:solidFill>
            <a:srgbClr val="EFE59D"/>
          </a:solidFill>
        </p:spPr>
        <p:txBody>
          <a:bodyPr wrap="square" rtlCol="0">
            <a:spAutoFit/>
          </a:bodyPr>
          <a:lstStyle/>
          <a:p>
            <a:pPr>
              <a:spcBef>
                <a:spcPts val="1200"/>
              </a:spcBef>
            </a:pPr>
            <a:r>
              <a:rPr lang="en-US" sz="1400" b="1" dirty="0" smtClean="0"/>
              <a:t>Failure</a:t>
            </a:r>
            <a:endParaRPr lang="en-US" sz="1200" dirty="0" smtClean="0"/>
          </a:p>
          <a:p>
            <a:pPr marL="285750" indent="-285750">
              <a:lnSpc>
                <a:spcPct val="90000"/>
              </a:lnSpc>
              <a:spcBef>
                <a:spcPts val="1200"/>
              </a:spcBef>
              <a:buSzPct val="40000"/>
              <a:buFontTx/>
              <a:buChar char="-"/>
            </a:pPr>
            <a:r>
              <a:rPr lang="en-US" sz="1200" dirty="0" smtClean="0"/>
              <a:t>One of the customer router looses its connections and BGP convergence commences.</a:t>
            </a:r>
          </a:p>
          <a:p>
            <a:pPr marL="285750" indent="-285750">
              <a:lnSpc>
                <a:spcPct val="90000"/>
              </a:lnSpc>
              <a:spcBef>
                <a:spcPts val="1200"/>
              </a:spcBef>
              <a:buSzPct val="40000"/>
              <a:buFontTx/>
              <a:buChar char="-"/>
            </a:pPr>
            <a:r>
              <a:rPr lang="en-US" sz="1200" dirty="0">
                <a:ea typeface="MS PGothic" pitchFamily="34" charset="-128"/>
              </a:rPr>
              <a:t>Signaling and media packets are lost during convergence  Callers hear silence for the duration of the </a:t>
            </a:r>
            <a:r>
              <a:rPr lang="en-US" sz="1200" dirty="0" smtClean="0">
                <a:ea typeface="MS PGothic" pitchFamily="34" charset="-128"/>
              </a:rPr>
              <a:t>event.</a:t>
            </a:r>
            <a:endParaRPr lang="en-US" sz="1200" dirty="0" smtClean="0"/>
          </a:p>
        </p:txBody>
      </p:sp>
      <p:sp>
        <p:nvSpPr>
          <p:cNvPr id="7" name="Freeform 6"/>
          <p:cNvSpPr/>
          <p:nvPr/>
        </p:nvSpPr>
        <p:spPr>
          <a:xfrm>
            <a:off x="1246909" y="2042556"/>
            <a:ext cx="1959429" cy="3325608"/>
          </a:xfrm>
          <a:custGeom>
            <a:avLst/>
            <a:gdLst>
              <a:gd name="connsiteX0" fmla="*/ 35626 w 1959429"/>
              <a:gd name="connsiteY0" fmla="*/ 0 h 3325608"/>
              <a:gd name="connsiteX1" fmla="*/ 23751 w 1959429"/>
              <a:gd name="connsiteY1" fmla="*/ 237506 h 3325608"/>
              <a:gd name="connsiteX2" fmla="*/ 0 w 1959429"/>
              <a:gd name="connsiteY2" fmla="*/ 712519 h 3325608"/>
              <a:gd name="connsiteX3" fmla="*/ 11875 w 1959429"/>
              <a:gd name="connsiteY3" fmla="*/ 938150 h 3325608"/>
              <a:gd name="connsiteX4" fmla="*/ 35626 w 1959429"/>
              <a:gd name="connsiteY4" fmla="*/ 1009402 h 3325608"/>
              <a:gd name="connsiteX5" fmla="*/ 71252 w 1959429"/>
              <a:gd name="connsiteY5" fmla="*/ 1021278 h 3325608"/>
              <a:gd name="connsiteX6" fmla="*/ 106878 w 1959429"/>
              <a:gd name="connsiteY6" fmla="*/ 1045028 h 3325608"/>
              <a:gd name="connsiteX7" fmla="*/ 166255 w 1959429"/>
              <a:gd name="connsiteY7" fmla="*/ 1056904 h 3325608"/>
              <a:gd name="connsiteX8" fmla="*/ 380010 w 1959429"/>
              <a:gd name="connsiteY8" fmla="*/ 1080654 h 3325608"/>
              <a:gd name="connsiteX9" fmla="*/ 463138 w 1959429"/>
              <a:gd name="connsiteY9" fmla="*/ 1092530 h 3325608"/>
              <a:gd name="connsiteX10" fmla="*/ 570016 w 1959429"/>
              <a:gd name="connsiteY10" fmla="*/ 1116280 h 3325608"/>
              <a:gd name="connsiteX11" fmla="*/ 688769 w 1959429"/>
              <a:gd name="connsiteY11" fmla="*/ 1140031 h 3325608"/>
              <a:gd name="connsiteX12" fmla="*/ 748146 w 1959429"/>
              <a:gd name="connsiteY12" fmla="*/ 1151906 h 3325608"/>
              <a:gd name="connsiteX13" fmla="*/ 890649 w 1959429"/>
              <a:gd name="connsiteY13" fmla="*/ 1163782 h 3325608"/>
              <a:gd name="connsiteX14" fmla="*/ 973777 w 1959429"/>
              <a:gd name="connsiteY14" fmla="*/ 1175657 h 3325608"/>
              <a:gd name="connsiteX15" fmla="*/ 1151907 w 1959429"/>
              <a:gd name="connsiteY15" fmla="*/ 1187532 h 3325608"/>
              <a:gd name="connsiteX16" fmla="*/ 1223159 w 1959429"/>
              <a:gd name="connsiteY16" fmla="*/ 1211283 h 3325608"/>
              <a:gd name="connsiteX17" fmla="*/ 1294410 w 1959429"/>
              <a:gd name="connsiteY17" fmla="*/ 1270660 h 3325608"/>
              <a:gd name="connsiteX18" fmla="*/ 1341912 w 1959429"/>
              <a:gd name="connsiteY18" fmla="*/ 1282535 h 3325608"/>
              <a:gd name="connsiteX19" fmla="*/ 1377538 w 1959429"/>
              <a:gd name="connsiteY19" fmla="*/ 1294410 h 3325608"/>
              <a:gd name="connsiteX20" fmla="*/ 1401288 w 1959429"/>
              <a:gd name="connsiteY20" fmla="*/ 1330036 h 3325608"/>
              <a:gd name="connsiteX21" fmla="*/ 1425039 w 1959429"/>
              <a:gd name="connsiteY21" fmla="*/ 1401288 h 3325608"/>
              <a:gd name="connsiteX22" fmla="*/ 1413164 w 1959429"/>
              <a:gd name="connsiteY22" fmla="*/ 2006930 h 3325608"/>
              <a:gd name="connsiteX23" fmla="*/ 1413164 w 1959429"/>
              <a:gd name="connsiteY23" fmla="*/ 2078182 h 3325608"/>
              <a:gd name="connsiteX24" fmla="*/ 1425039 w 1959429"/>
              <a:gd name="connsiteY24" fmla="*/ 2232561 h 3325608"/>
              <a:gd name="connsiteX25" fmla="*/ 1413164 w 1959429"/>
              <a:gd name="connsiteY25" fmla="*/ 2565070 h 3325608"/>
              <a:gd name="connsiteX26" fmla="*/ 1425039 w 1959429"/>
              <a:gd name="connsiteY26" fmla="*/ 2695699 h 3325608"/>
              <a:gd name="connsiteX27" fmla="*/ 1520042 w 1959429"/>
              <a:gd name="connsiteY27" fmla="*/ 2802576 h 3325608"/>
              <a:gd name="connsiteX28" fmla="*/ 1555668 w 1959429"/>
              <a:gd name="connsiteY28" fmla="*/ 2826327 h 3325608"/>
              <a:gd name="connsiteX29" fmla="*/ 1567543 w 1959429"/>
              <a:gd name="connsiteY29" fmla="*/ 2861953 h 3325608"/>
              <a:gd name="connsiteX30" fmla="*/ 1591294 w 1959429"/>
              <a:gd name="connsiteY30" fmla="*/ 2897579 h 3325608"/>
              <a:gd name="connsiteX31" fmla="*/ 1603169 w 1959429"/>
              <a:gd name="connsiteY31" fmla="*/ 2956956 h 3325608"/>
              <a:gd name="connsiteX32" fmla="*/ 1650670 w 1959429"/>
              <a:gd name="connsiteY32" fmla="*/ 3028208 h 3325608"/>
              <a:gd name="connsiteX33" fmla="*/ 1662546 w 1959429"/>
              <a:gd name="connsiteY33" fmla="*/ 3063834 h 3325608"/>
              <a:gd name="connsiteX34" fmla="*/ 1710047 w 1959429"/>
              <a:gd name="connsiteY34" fmla="*/ 3099460 h 3325608"/>
              <a:gd name="connsiteX35" fmla="*/ 1745673 w 1959429"/>
              <a:gd name="connsiteY35" fmla="*/ 3146961 h 3325608"/>
              <a:gd name="connsiteX36" fmla="*/ 1769423 w 1959429"/>
              <a:gd name="connsiteY36" fmla="*/ 3182587 h 3325608"/>
              <a:gd name="connsiteX37" fmla="*/ 1840675 w 1959429"/>
              <a:gd name="connsiteY37" fmla="*/ 3218213 h 3325608"/>
              <a:gd name="connsiteX38" fmla="*/ 1876301 w 1959429"/>
              <a:gd name="connsiteY38" fmla="*/ 3241963 h 3325608"/>
              <a:gd name="connsiteX39" fmla="*/ 1900052 w 1959429"/>
              <a:gd name="connsiteY39" fmla="*/ 3277589 h 3325608"/>
              <a:gd name="connsiteX40" fmla="*/ 1935678 w 1959429"/>
              <a:gd name="connsiteY40" fmla="*/ 3289465 h 3325608"/>
              <a:gd name="connsiteX41" fmla="*/ 1947553 w 1959429"/>
              <a:gd name="connsiteY41" fmla="*/ 3325091 h 3325608"/>
              <a:gd name="connsiteX42" fmla="*/ 1959429 w 1959429"/>
              <a:gd name="connsiteY42" fmla="*/ 3301340 h 332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59429" h="3325608">
                <a:moveTo>
                  <a:pt x="35626" y="0"/>
                </a:moveTo>
                <a:cubicBezTo>
                  <a:pt x="31668" y="79169"/>
                  <a:pt x="26531" y="158287"/>
                  <a:pt x="23751" y="237506"/>
                </a:cubicBezTo>
                <a:cubicBezTo>
                  <a:pt x="7466" y="701619"/>
                  <a:pt x="58554" y="536852"/>
                  <a:pt x="0" y="712519"/>
                </a:cubicBezTo>
                <a:cubicBezTo>
                  <a:pt x="3958" y="787729"/>
                  <a:pt x="2902" y="863372"/>
                  <a:pt x="11875" y="938150"/>
                </a:cubicBezTo>
                <a:cubicBezTo>
                  <a:pt x="14858" y="963007"/>
                  <a:pt x="11875" y="1001485"/>
                  <a:pt x="35626" y="1009402"/>
                </a:cubicBezTo>
                <a:cubicBezTo>
                  <a:pt x="47501" y="1013361"/>
                  <a:pt x="60056" y="1015680"/>
                  <a:pt x="71252" y="1021278"/>
                </a:cubicBezTo>
                <a:cubicBezTo>
                  <a:pt x="84017" y="1027661"/>
                  <a:pt x="93514" y="1040017"/>
                  <a:pt x="106878" y="1045028"/>
                </a:cubicBezTo>
                <a:cubicBezTo>
                  <a:pt x="125777" y="1052115"/>
                  <a:pt x="146396" y="1053293"/>
                  <a:pt x="166255" y="1056904"/>
                </a:cubicBezTo>
                <a:cubicBezTo>
                  <a:pt x="285203" y="1078531"/>
                  <a:pt x="212168" y="1062986"/>
                  <a:pt x="380010" y="1080654"/>
                </a:cubicBezTo>
                <a:cubicBezTo>
                  <a:pt x="407847" y="1083584"/>
                  <a:pt x="435473" y="1088274"/>
                  <a:pt x="463138" y="1092530"/>
                </a:cubicBezTo>
                <a:cubicBezTo>
                  <a:pt x="682754" y="1126317"/>
                  <a:pt x="440836" y="1086469"/>
                  <a:pt x="570016" y="1116280"/>
                </a:cubicBezTo>
                <a:cubicBezTo>
                  <a:pt x="609350" y="1125357"/>
                  <a:pt x="649185" y="1132114"/>
                  <a:pt x="688769" y="1140031"/>
                </a:cubicBezTo>
                <a:cubicBezTo>
                  <a:pt x="708561" y="1143989"/>
                  <a:pt x="728031" y="1150230"/>
                  <a:pt x="748146" y="1151906"/>
                </a:cubicBezTo>
                <a:cubicBezTo>
                  <a:pt x="795647" y="1155865"/>
                  <a:pt x="843245" y="1158792"/>
                  <a:pt x="890649" y="1163782"/>
                </a:cubicBezTo>
                <a:cubicBezTo>
                  <a:pt x="918486" y="1166712"/>
                  <a:pt x="945901" y="1173123"/>
                  <a:pt x="973777" y="1175657"/>
                </a:cubicBezTo>
                <a:cubicBezTo>
                  <a:pt x="1033041" y="1181044"/>
                  <a:pt x="1092530" y="1183574"/>
                  <a:pt x="1151907" y="1187532"/>
                </a:cubicBezTo>
                <a:cubicBezTo>
                  <a:pt x="1175658" y="1195449"/>
                  <a:pt x="1205456" y="1193580"/>
                  <a:pt x="1223159" y="1211283"/>
                </a:cubicBezTo>
                <a:cubicBezTo>
                  <a:pt x="1244556" y="1232680"/>
                  <a:pt x="1265480" y="1258261"/>
                  <a:pt x="1294410" y="1270660"/>
                </a:cubicBezTo>
                <a:cubicBezTo>
                  <a:pt x="1309412" y="1277089"/>
                  <a:pt x="1326219" y="1278051"/>
                  <a:pt x="1341912" y="1282535"/>
                </a:cubicBezTo>
                <a:cubicBezTo>
                  <a:pt x="1353948" y="1285974"/>
                  <a:pt x="1365663" y="1290452"/>
                  <a:pt x="1377538" y="1294410"/>
                </a:cubicBezTo>
                <a:cubicBezTo>
                  <a:pt x="1385455" y="1306285"/>
                  <a:pt x="1395492" y="1316994"/>
                  <a:pt x="1401288" y="1330036"/>
                </a:cubicBezTo>
                <a:cubicBezTo>
                  <a:pt x="1411456" y="1352914"/>
                  <a:pt x="1425039" y="1401288"/>
                  <a:pt x="1425039" y="1401288"/>
                </a:cubicBezTo>
                <a:cubicBezTo>
                  <a:pt x="1421081" y="1603169"/>
                  <a:pt x="1420637" y="1805149"/>
                  <a:pt x="1413164" y="2006930"/>
                </a:cubicBezTo>
                <a:cubicBezTo>
                  <a:pt x="1409997" y="2092433"/>
                  <a:pt x="1384661" y="1992679"/>
                  <a:pt x="1413164" y="2078182"/>
                </a:cubicBezTo>
                <a:cubicBezTo>
                  <a:pt x="1417122" y="2129642"/>
                  <a:pt x="1425039" y="2180949"/>
                  <a:pt x="1425039" y="2232561"/>
                </a:cubicBezTo>
                <a:cubicBezTo>
                  <a:pt x="1425039" y="2343468"/>
                  <a:pt x="1413164" y="2454163"/>
                  <a:pt x="1413164" y="2565070"/>
                </a:cubicBezTo>
                <a:cubicBezTo>
                  <a:pt x="1413164" y="2608793"/>
                  <a:pt x="1412702" y="2653753"/>
                  <a:pt x="1425039" y="2695699"/>
                </a:cubicBezTo>
                <a:cubicBezTo>
                  <a:pt x="1440799" y="2749282"/>
                  <a:pt x="1479326" y="2773493"/>
                  <a:pt x="1520042" y="2802576"/>
                </a:cubicBezTo>
                <a:cubicBezTo>
                  <a:pt x="1531656" y="2810872"/>
                  <a:pt x="1543793" y="2818410"/>
                  <a:pt x="1555668" y="2826327"/>
                </a:cubicBezTo>
                <a:cubicBezTo>
                  <a:pt x="1559626" y="2838202"/>
                  <a:pt x="1561945" y="2850757"/>
                  <a:pt x="1567543" y="2861953"/>
                </a:cubicBezTo>
                <a:cubicBezTo>
                  <a:pt x="1573926" y="2874719"/>
                  <a:pt x="1586283" y="2884215"/>
                  <a:pt x="1591294" y="2897579"/>
                </a:cubicBezTo>
                <a:cubicBezTo>
                  <a:pt x="1598381" y="2916478"/>
                  <a:pt x="1594817" y="2938581"/>
                  <a:pt x="1603169" y="2956956"/>
                </a:cubicBezTo>
                <a:cubicBezTo>
                  <a:pt x="1614981" y="2982942"/>
                  <a:pt x="1641643" y="3001128"/>
                  <a:pt x="1650670" y="3028208"/>
                </a:cubicBezTo>
                <a:cubicBezTo>
                  <a:pt x="1654629" y="3040083"/>
                  <a:pt x="1654532" y="3054218"/>
                  <a:pt x="1662546" y="3063834"/>
                </a:cubicBezTo>
                <a:cubicBezTo>
                  <a:pt x="1675217" y="3079039"/>
                  <a:pt x="1696052" y="3085465"/>
                  <a:pt x="1710047" y="3099460"/>
                </a:cubicBezTo>
                <a:cubicBezTo>
                  <a:pt x="1724042" y="3113455"/>
                  <a:pt x="1734169" y="3130855"/>
                  <a:pt x="1745673" y="3146961"/>
                </a:cubicBezTo>
                <a:cubicBezTo>
                  <a:pt x="1753969" y="3158575"/>
                  <a:pt x="1759331" y="3172495"/>
                  <a:pt x="1769423" y="3182587"/>
                </a:cubicBezTo>
                <a:cubicBezTo>
                  <a:pt x="1803456" y="3216620"/>
                  <a:pt x="1802041" y="3198897"/>
                  <a:pt x="1840675" y="3218213"/>
                </a:cubicBezTo>
                <a:cubicBezTo>
                  <a:pt x="1853441" y="3224596"/>
                  <a:pt x="1864426" y="3234046"/>
                  <a:pt x="1876301" y="3241963"/>
                </a:cubicBezTo>
                <a:cubicBezTo>
                  <a:pt x="1884218" y="3253838"/>
                  <a:pt x="1888907" y="3268673"/>
                  <a:pt x="1900052" y="3277589"/>
                </a:cubicBezTo>
                <a:cubicBezTo>
                  <a:pt x="1909827" y="3285409"/>
                  <a:pt x="1926827" y="3280614"/>
                  <a:pt x="1935678" y="3289465"/>
                </a:cubicBezTo>
                <a:cubicBezTo>
                  <a:pt x="1944529" y="3298316"/>
                  <a:pt x="1936357" y="3319493"/>
                  <a:pt x="1947553" y="3325091"/>
                </a:cubicBezTo>
                <a:cubicBezTo>
                  <a:pt x="1955470" y="3329049"/>
                  <a:pt x="1955470" y="3309257"/>
                  <a:pt x="1959429" y="3301340"/>
                </a:cubicBezTo>
              </a:path>
            </a:pathLst>
          </a:custGeom>
          <a:noFill/>
          <a:ln w="50800">
            <a:solidFill>
              <a:srgbClr val="FFC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AutoShape 214"/>
          <p:cNvSpPr>
            <a:spLocks/>
          </p:cNvSpPr>
          <p:nvPr/>
        </p:nvSpPr>
        <p:spPr bwMode="auto">
          <a:xfrm>
            <a:off x="2462428" y="3468526"/>
            <a:ext cx="453518" cy="473667"/>
          </a:xfrm>
          <a:custGeom>
            <a:avLst/>
            <a:gdLst/>
            <a:ahLst/>
            <a:cxnLst>
              <a:cxn ang="0">
                <a:pos x="10800" y="5800"/>
              </a:cxn>
              <a:cxn ang="0">
                <a:pos x="14522" y="0"/>
              </a:cxn>
              <a:cxn ang="0">
                <a:pos x="14155" y="5325"/>
              </a:cxn>
              <a:cxn ang="0">
                <a:pos x="18380" y="4457"/>
              </a:cxn>
              <a:cxn ang="0">
                <a:pos x="16702" y="7315"/>
              </a:cxn>
              <a:cxn ang="0">
                <a:pos x="21097" y="8137"/>
              </a:cxn>
              <a:cxn ang="0">
                <a:pos x="17607" y="10475"/>
              </a:cxn>
              <a:cxn ang="0">
                <a:pos x="21600" y="13290"/>
              </a:cxn>
              <a:cxn ang="0">
                <a:pos x="16837" y="12942"/>
              </a:cxn>
              <a:cxn ang="0">
                <a:pos x="18145" y="18095"/>
              </a:cxn>
              <a:cxn ang="0">
                <a:pos x="14020" y="14457"/>
              </a:cxn>
              <a:cxn ang="0">
                <a:pos x="13247" y="19737"/>
              </a:cxn>
              <a:cxn ang="0">
                <a:pos x="10532" y="14935"/>
              </a:cxn>
              <a:cxn ang="0">
                <a:pos x="8485" y="21600"/>
              </a:cxn>
              <a:cxn ang="0">
                <a:pos x="7715" y="15627"/>
              </a:cxn>
              <a:cxn ang="0">
                <a:pos x="4762" y="17617"/>
              </a:cxn>
              <a:cxn ang="0">
                <a:pos x="5667" y="13937"/>
              </a:cxn>
              <a:cxn ang="0">
                <a:pos x="135" y="14587"/>
              </a:cxn>
              <a:cxn ang="0">
                <a:pos x="3722" y="11775"/>
              </a:cxn>
              <a:cxn ang="0">
                <a:pos x="0" y="8615"/>
              </a:cxn>
              <a:cxn ang="0">
                <a:pos x="4627" y="7617"/>
              </a:cxn>
              <a:cxn ang="0">
                <a:pos x="370" y="2295"/>
              </a:cxn>
              <a:cxn ang="0">
                <a:pos x="7312" y="6320"/>
              </a:cxn>
              <a:cxn ang="0">
                <a:pos x="8352" y="2295"/>
              </a:cxn>
              <a:cxn ang="0">
                <a:pos x="10800" y="5800"/>
              </a:cxn>
              <a:cxn ang="0">
                <a:pos x="10800" y="5800"/>
              </a:cxn>
            </a:cxnLst>
            <a:rect l="0" t="0" r="r" b="b"/>
            <a:pathLst>
              <a:path w="21600" h="2160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lnTo>
                  <a:pt x="10800" y="5800"/>
                </a:lnTo>
                <a:close/>
                <a:moveTo>
                  <a:pt x="10800" y="5800"/>
                </a:moveTo>
              </a:path>
            </a:pathLst>
          </a:custGeom>
          <a:solidFill>
            <a:srgbClr val="FF0000">
              <a:alpha val="74901"/>
            </a:srgbClr>
          </a:solidFill>
          <a:ln w="9525" cap="flat">
            <a:solidFill>
              <a:srgbClr val="FFFF00"/>
            </a:solidFill>
            <a:prstDash val="solid"/>
            <a:round/>
            <a:headEnd type="none" w="med" len="med"/>
            <a:tailEnd type="none" w="med" len="med"/>
          </a:ln>
          <a:effectLst>
            <a:outerShdw dist="23000" dir="5400000" algn="ctr" rotWithShape="0">
              <a:schemeClr val="bg2">
                <a:alpha val="34998"/>
              </a:schemeClr>
            </a:outerShdw>
          </a:effectLst>
        </p:spPr>
        <p:txBody>
          <a:bodyPr lIns="0" tIns="0" rIns="0" bIns="0"/>
          <a:lstStyle/>
          <a:p>
            <a:pPr>
              <a:defRPr/>
            </a:pPr>
            <a:endParaRPr lang="en-US" dirty="0"/>
          </a:p>
        </p:txBody>
      </p:sp>
      <p:sp>
        <p:nvSpPr>
          <p:cNvPr id="251" name="TextBox 250"/>
          <p:cNvSpPr txBox="1"/>
          <p:nvPr/>
        </p:nvSpPr>
        <p:spPr>
          <a:xfrm>
            <a:off x="5777597" y="3838467"/>
            <a:ext cx="3232615" cy="1446550"/>
          </a:xfrm>
          <a:prstGeom prst="rect">
            <a:avLst/>
          </a:prstGeom>
          <a:solidFill>
            <a:srgbClr val="EFE59D"/>
          </a:solidFill>
        </p:spPr>
        <p:txBody>
          <a:bodyPr wrap="square" rtlCol="0">
            <a:spAutoFit/>
          </a:bodyPr>
          <a:lstStyle/>
          <a:p>
            <a:pPr>
              <a:spcBef>
                <a:spcPts val="1200"/>
              </a:spcBef>
            </a:pPr>
            <a:r>
              <a:rPr lang="en-US" sz="1400" b="1" dirty="0" smtClean="0"/>
              <a:t>Recovery</a:t>
            </a:r>
            <a:endParaRPr lang="en-US" sz="1200" dirty="0" smtClean="0"/>
          </a:p>
          <a:p>
            <a:pPr marL="285750" indent="-285750">
              <a:lnSpc>
                <a:spcPct val="90000"/>
              </a:lnSpc>
              <a:spcBef>
                <a:spcPts val="1200"/>
              </a:spcBef>
              <a:buSzPct val="40000"/>
              <a:buFontTx/>
              <a:buChar char="-"/>
            </a:pPr>
            <a:r>
              <a:rPr lang="en-US" sz="1200" dirty="0">
                <a:ea typeface="MS PGothic" pitchFamily="34" charset="-128"/>
              </a:rPr>
              <a:t>BGP Convergence completes</a:t>
            </a:r>
            <a:r>
              <a:rPr lang="en-US" sz="1200" dirty="0" smtClean="0"/>
              <a:t>.</a:t>
            </a:r>
          </a:p>
          <a:p>
            <a:pPr marL="285750" indent="-285750">
              <a:lnSpc>
                <a:spcPct val="90000"/>
              </a:lnSpc>
              <a:spcBef>
                <a:spcPts val="1200"/>
              </a:spcBef>
              <a:buSzPct val="40000"/>
              <a:buFontTx/>
              <a:buChar char="-"/>
            </a:pPr>
            <a:r>
              <a:rPr lang="en-US" sz="1200" dirty="0">
                <a:ea typeface="MS PGothic" pitchFamily="34" charset="-128"/>
              </a:rPr>
              <a:t>The flow of media and signaling resumes with no dropped </a:t>
            </a:r>
            <a:r>
              <a:rPr lang="en-US" sz="1200" dirty="0" smtClean="0">
                <a:ea typeface="MS PGothic" pitchFamily="34" charset="-128"/>
              </a:rPr>
              <a:t>calls. Router 1 is now </a:t>
            </a:r>
            <a:r>
              <a:rPr lang="en-US" sz="1200" dirty="0">
                <a:ea typeface="MS PGothic" pitchFamily="34" charset="-128"/>
              </a:rPr>
              <a:t>the default router for all the subnets previously served </a:t>
            </a:r>
            <a:r>
              <a:rPr lang="en-US" sz="1200" dirty="0" smtClean="0">
                <a:ea typeface="MS PGothic" pitchFamily="34" charset="-128"/>
              </a:rPr>
              <a:t>by router 2</a:t>
            </a:r>
            <a:endParaRPr lang="en-US" sz="1200" dirty="0" smtClean="0"/>
          </a:p>
        </p:txBody>
      </p:sp>
      <p:sp>
        <p:nvSpPr>
          <p:cNvPr id="8" name="Freeform 7"/>
          <p:cNvSpPr/>
          <p:nvPr/>
        </p:nvSpPr>
        <p:spPr>
          <a:xfrm>
            <a:off x="1080655" y="1959429"/>
            <a:ext cx="2042555" cy="3455719"/>
          </a:xfrm>
          <a:custGeom>
            <a:avLst/>
            <a:gdLst>
              <a:gd name="connsiteX0" fmla="*/ 2042555 w 2042555"/>
              <a:gd name="connsiteY0" fmla="*/ 3455719 h 3455719"/>
              <a:gd name="connsiteX1" fmla="*/ 2030680 w 2042555"/>
              <a:gd name="connsiteY1" fmla="*/ 3396342 h 3455719"/>
              <a:gd name="connsiteX2" fmla="*/ 1959428 w 2042555"/>
              <a:gd name="connsiteY2" fmla="*/ 3372592 h 3455719"/>
              <a:gd name="connsiteX3" fmla="*/ 1923802 w 2042555"/>
              <a:gd name="connsiteY3" fmla="*/ 3360716 h 3455719"/>
              <a:gd name="connsiteX4" fmla="*/ 1888176 w 2042555"/>
              <a:gd name="connsiteY4" fmla="*/ 3289465 h 3455719"/>
              <a:gd name="connsiteX5" fmla="*/ 1852550 w 2042555"/>
              <a:gd name="connsiteY5" fmla="*/ 3265714 h 3455719"/>
              <a:gd name="connsiteX6" fmla="*/ 1828800 w 2042555"/>
              <a:gd name="connsiteY6" fmla="*/ 3230088 h 3455719"/>
              <a:gd name="connsiteX7" fmla="*/ 1769423 w 2042555"/>
              <a:gd name="connsiteY7" fmla="*/ 3182587 h 3455719"/>
              <a:gd name="connsiteX8" fmla="*/ 1710046 w 2042555"/>
              <a:gd name="connsiteY8" fmla="*/ 3075709 h 3455719"/>
              <a:gd name="connsiteX9" fmla="*/ 1674420 w 2042555"/>
              <a:gd name="connsiteY9" fmla="*/ 3051958 h 3455719"/>
              <a:gd name="connsiteX10" fmla="*/ 1638794 w 2042555"/>
              <a:gd name="connsiteY10" fmla="*/ 2980706 h 3455719"/>
              <a:gd name="connsiteX11" fmla="*/ 1603168 w 2042555"/>
              <a:gd name="connsiteY11" fmla="*/ 2968831 h 3455719"/>
              <a:gd name="connsiteX12" fmla="*/ 1579418 w 2042555"/>
              <a:gd name="connsiteY12" fmla="*/ 2933205 h 3455719"/>
              <a:gd name="connsiteX13" fmla="*/ 1543792 w 2042555"/>
              <a:gd name="connsiteY13" fmla="*/ 2909454 h 3455719"/>
              <a:gd name="connsiteX14" fmla="*/ 1531916 w 2042555"/>
              <a:gd name="connsiteY14" fmla="*/ 2814452 h 3455719"/>
              <a:gd name="connsiteX15" fmla="*/ 1520041 w 2042555"/>
              <a:gd name="connsiteY15" fmla="*/ 2778826 h 3455719"/>
              <a:gd name="connsiteX16" fmla="*/ 1531916 w 2042555"/>
              <a:gd name="connsiteY16" fmla="*/ 2612571 h 3455719"/>
              <a:gd name="connsiteX17" fmla="*/ 1520041 w 2042555"/>
              <a:gd name="connsiteY17" fmla="*/ 2256311 h 3455719"/>
              <a:gd name="connsiteX18" fmla="*/ 1472540 w 2042555"/>
              <a:gd name="connsiteY18" fmla="*/ 2244436 h 3455719"/>
              <a:gd name="connsiteX19" fmla="*/ 1163781 w 2042555"/>
              <a:gd name="connsiteY19" fmla="*/ 2232561 h 3455719"/>
              <a:gd name="connsiteX20" fmla="*/ 831272 w 2042555"/>
              <a:gd name="connsiteY20" fmla="*/ 2196935 h 3455719"/>
              <a:gd name="connsiteX21" fmla="*/ 0 w 2042555"/>
              <a:gd name="connsiteY21" fmla="*/ 2173184 h 3455719"/>
              <a:gd name="connsiteX22" fmla="*/ 23750 w 2042555"/>
              <a:gd name="connsiteY22" fmla="*/ 1852550 h 3455719"/>
              <a:gd name="connsiteX23" fmla="*/ 35626 w 2042555"/>
              <a:gd name="connsiteY23" fmla="*/ 0 h 345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2555" h="3455719">
                <a:moveTo>
                  <a:pt x="2042555" y="3455719"/>
                </a:moveTo>
                <a:cubicBezTo>
                  <a:pt x="2038597" y="3435927"/>
                  <a:pt x="2044952" y="3410614"/>
                  <a:pt x="2030680" y="3396342"/>
                </a:cubicBezTo>
                <a:cubicBezTo>
                  <a:pt x="2012977" y="3378639"/>
                  <a:pt x="1983179" y="3380509"/>
                  <a:pt x="1959428" y="3372592"/>
                </a:cubicBezTo>
                <a:lnTo>
                  <a:pt x="1923802" y="3360716"/>
                </a:lnTo>
                <a:cubicBezTo>
                  <a:pt x="1914143" y="3331739"/>
                  <a:pt x="1911198" y="3312487"/>
                  <a:pt x="1888176" y="3289465"/>
                </a:cubicBezTo>
                <a:cubicBezTo>
                  <a:pt x="1878084" y="3279373"/>
                  <a:pt x="1864425" y="3273631"/>
                  <a:pt x="1852550" y="3265714"/>
                </a:cubicBezTo>
                <a:cubicBezTo>
                  <a:pt x="1844633" y="3253839"/>
                  <a:pt x="1839945" y="3239004"/>
                  <a:pt x="1828800" y="3230088"/>
                </a:cubicBezTo>
                <a:cubicBezTo>
                  <a:pt x="1746855" y="3164531"/>
                  <a:pt x="1837492" y="3284689"/>
                  <a:pt x="1769423" y="3182587"/>
                </a:cubicBezTo>
                <a:cubicBezTo>
                  <a:pt x="1746476" y="3113748"/>
                  <a:pt x="1759273" y="3116731"/>
                  <a:pt x="1710046" y="3075709"/>
                </a:cubicBezTo>
                <a:cubicBezTo>
                  <a:pt x="1699082" y="3066572"/>
                  <a:pt x="1686295" y="3059875"/>
                  <a:pt x="1674420" y="3051958"/>
                </a:cubicBezTo>
                <a:cubicBezTo>
                  <a:pt x="1666597" y="3028488"/>
                  <a:pt x="1659723" y="2997449"/>
                  <a:pt x="1638794" y="2980706"/>
                </a:cubicBezTo>
                <a:cubicBezTo>
                  <a:pt x="1629019" y="2972886"/>
                  <a:pt x="1615043" y="2972789"/>
                  <a:pt x="1603168" y="2968831"/>
                </a:cubicBezTo>
                <a:cubicBezTo>
                  <a:pt x="1595251" y="2956956"/>
                  <a:pt x="1589510" y="2943297"/>
                  <a:pt x="1579418" y="2933205"/>
                </a:cubicBezTo>
                <a:cubicBezTo>
                  <a:pt x="1569326" y="2923113"/>
                  <a:pt x="1549093" y="2922706"/>
                  <a:pt x="1543792" y="2909454"/>
                </a:cubicBezTo>
                <a:cubicBezTo>
                  <a:pt x="1531939" y="2879823"/>
                  <a:pt x="1537625" y="2845851"/>
                  <a:pt x="1531916" y="2814452"/>
                </a:cubicBezTo>
                <a:cubicBezTo>
                  <a:pt x="1529677" y="2802136"/>
                  <a:pt x="1523999" y="2790701"/>
                  <a:pt x="1520041" y="2778826"/>
                </a:cubicBezTo>
                <a:cubicBezTo>
                  <a:pt x="1523999" y="2723408"/>
                  <a:pt x="1531916" y="2668131"/>
                  <a:pt x="1531916" y="2612571"/>
                </a:cubicBezTo>
                <a:cubicBezTo>
                  <a:pt x="1531916" y="2493752"/>
                  <a:pt x="1538961" y="2373614"/>
                  <a:pt x="1520041" y="2256311"/>
                </a:cubicBezTo>
                <a:cubicBezTo>
                  <a:pt x="1517442" y="2240198"/>
                  <a:pt x="1488825" y="2245522"/>
                  <a:pt x="1472540" y="2244436"/>
                </a:cubicBezTo>
                <a:cubicBezTo>
                  <a:pt x="1369772" y="2237585"/>
                  <a:pt x="1266701" y="2236519"/>
                  <a:pt x="1163781" y="2232561"/>
                </a:cubicBezTo>
                <a:cubicBezTo>
                  <a:pt x="1038102" y="2190666"/>
                  <a:pt x="1107884" y="2210766"/>
                  <a:pt x="831272" y="2196935"/>
                </a:cubicBezTo>
                <a:cubicBezTo>
                  <a:pt x="396051" y="2175173"/>
                  <a:pt x="673018" y="2186644"/>
                  <a:pt x="0" y="2173184"/>
                </a:cubicBezTo>
                <a:cubicBezTo>
                  <a:pt x="7917" y="2066306"/>
                  <a:pt x="22879" y="1959717"/>
                  <a:pt x="23750" y="1852550"/>
                </a:cubicBezTo>
                <a:cubicBezTo>
                  <a:pt x="36688" y="261261"/>
                  <a:pt x="35626" y="878789"/>
                  <a:pt x="35626" y="0"/>
                </a:cubicBezTo>
              </a:path>
            </a:pathLst>
          </a:custGeom>
          <a:noFill/>
          <a:ln w="50800">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252"/>
          <p:cNvSpPr/>
          <p:nvPr/>
        </p:nvSpPr>
        <p:spPr>
          <a:xfrm>
            <a:off x="6614556" y="5479195"/>
            <a:ext cx="2312530" cy="307777"/>
          </a:xfrm>
          <a:prstGeom prst="rect">
            <a:avLst/>
          </a:prstGeom>
        </p:spPr>
        <p:txBody>
          <a:bodyPr wrap="square">
            <a:spAutoFit/>
          </a:bodyPr>
          <a:lstStyle/>
          <a:p>
            <a:r>
              <a:rPr lang="en-US" sz="1400" dirty="0" smtClean="0"/>
              <a:t>Recovered packet flow</a:t>
            </a:r>
            <a:endParaRPr lang="en-US" sz="1400" dirty="0"/>
          </a:p>
        </p:txBody>
      </p:sp>
      <p:sp>
        <p:nvSpPr>
          <p:cNvPr id="254" name="Freeform 253"/>
          <p:cNvSpPr/>
          <p:nvPr/>
        </p:nvSpPr>
        <p:spPr>
          <a:xfrm>
            <a:off x="5807034" y="5659107"/>
            <a:ext cx="712520" cy="0"/>
          </a:xfrm>
          <a:custGeom>
            <a:avLst/>
            <a:gdLst>
              <a:gd name="connsiteX0" fmla="*/ 0 w 712520"/>
              <a:gd name="connsiteY0" fmla="*/ 0 h 0"/>
              <a:gd name="connsiteX1" fmla="*/ 712520 w 712520"/>
              <a:gd name="connsiteY1" fmla="*/ 0 h 0"/>
            </a:gdLst>
            <a:ahLst/>
            <a:cxnLst>
              <a:cxn ang="0">
                <a:pos x="connsiteX0" y="connsiteY0"/>
              </a:cxn>
              <a:cxn ang="0">
                <a:pos x="connsiteX1" y="connsiteY1"/>
              </a:cxn>
            </a:cxnLst>
            <a:rect l="l" t="t" r="r" b="b"/>
            <a:pathLst>
              <a:path w="712520">
                <a:moveTo>
                  <a:pt x="0" y="0"/>
                </a:moveTo>
                <a:lnTo>
                  <a:pt x="712520" y="0"/>
                </a:lnTo>
              </a:path>
            </a:pathLst>
          </a:custGeom>
          <a:noFill/>
          <a:ln w="95250">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254"/>
          <p:cNvSpPr/>
          <p:nvPr/>
        </p:nvSpPr>
        <p:spPr>
          <a:xfrm>
            <a:off x="6602681" y="2555562"/>
            <a:ext cx="2312530" cy="307777"/>
          </a:xfrm>
          <a:prstGeom prst="rect">
            <a:avLst/>
          </a:prstGeom>
          <a:ln>
            <a:noFill/>
          </a:ln>
        </p:spPr>
        <p:txBody>
          <a:bodyPr wrap="square">
            <a:spAutoFit/>
          </a:bodyPr>
          <a:lstStyle/>
          <a:p>
            <a:r>
              <a:rPr lang="en-US" sz="1400" dirty="0" smtClean="0"/>
              <a:t>Original call flow</a:t>
            </a:r>
            <a:endParaRPr lang="en-US" sz="1400" dirty="0"/>
          </a:p>
        </p:txBody>
      </p:sp>
      <p:sp>
        <p:nvSpPr>
          <p:cNvPr id="256" name="Freeform 255"/>
          <p:cNvSpPr/>
          <p:nvPr/>
        </p:nvSpPr>
        <p:spPr>
          <a:xfrm>
            <a:off x="5795159" y="2735474"/>
            <a:ext cx="712520" cy="0"/>
          </a:xfrm>
          <a:custGeom>
            <a:avLst/>
            <a:gdLst>
              <a:gd name="connsiteX0" fmla="*/ 0 w 712520"/>
              <a:gd name="connsiteY0" fmla="*/ 0 h 0"/>
              <a:gd name="connsiteX1" fmla="*/ 712520 w 712520"/>
              <a:gd name="connsiteY1" fmla="*/ 0 h 0"/>
            </a:gdLst>
            <a:ahLst/>
            <a:cxnLst>
              <a:cxn ang="0">
                <a:pos x="connsiteX0" y="connsiteY0"/>
              </a:cxn>
              <a:cxn ang="0">
                <a:pos x="connsiteX1" y="connsiteY1"/>
              </a:cxn>
            </a:cxnLst>
            <a:rect l="l" t="t" r="r" b="b"/>
            <a:pathLst>
              <a:path w="712520">
                <a:moveTo>
                  <a:pt x="0" y="0"/>
                </a:moveTo>
                <a:lnTo>
                  <a:pt x="712520" y="0"/>
                </a:lnTo>
              </a:path>
            </a:pathLst>
          </a:custGeom>
          <a:noFill/>
          <a:ln w="95250">
            <a:solidFill>
              <a:srgbClr val="FFC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09470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rgbClr val="000000"/>
                </a:solidFill>
                <a:latin typeface="Arial" pitchFamily="34" charset="0"/>
                <a:ea typeface="ヒラギノ角ゴ ProN W3" charset="-128"/>
                <a:sym typeface="Arial" pitchFamily="34" charset="0"/>
              </a:defRPr>
            </a:lvl1pPr>
            <a:lvl2pPr marL="312039" indent="-120015" eaLnBrk="0" hangingPunct="0">
              <a:defRPr sz="1800">
                <a:solidFill>
                  <a:srgbClr val="000000"/>
                </a:solidFill>
                <a:latin typeface="Arial" pitchFamily="34" charset="0"/>
                <a:ea typeface="ヒラギノ角ゴ ProN W3" charset="-128"/>
                <a:sym typeface="Arial" pitchFamily="34" charset="0"/>
              </a:defRPr>
            </a:lvl2pPr>
            <a:lvl3pPr marL="480060" indent="-96012" eaLnBrk="0" hangingPunct="0">
              <a:defRPr sz="1800">
                <a:solidFill>
                  <a:srgbClr val="000000"/>
                </a:solidFill>
                <a:latin typeface="Arial" pitchFamily="34" charset="0"/>
                <a:ea typeface="ヒラギノ角ゴ ProN W3" charset="-128"/>
                <a:sym typeface="Arial" pitchFamily="34" charset="0"/>
              </a:defRPr>
            </a:lvl3pPr>
            <a:lvl4pPr marL="672084" indent="-96012" eaLnBrk="0" hangingPunct="0">
              <a:defRPr sz="1800">
                <a:solidFill>
                  <a:srgbClr val="000000"/>
                </a:solidFill>
                <a:latin typeface="Arial" pitchFamily="34" charset="0"/>
                <a:ea typeface="ヒラギノ角ゴ ProN W3" charset="-128"/>
                <a:sym typeface="Arial" pitchFamily="34" charset="0"/>
              </a:defRPr>
            </a:lvl4pPr>
            <a:lvl5pPr marL="864108" indent="-96012" eaLnBrk="0" hangingPunct="0">
              <a:defRPr sz="1800">
                <a:solidFill>
                  <a:srgbClr val="000000"/>
                </a:solidFill>
                <a:latin typeface="Arial" pitchFamily="34" charset="0"/>
                <a:ea typeface="ヒラギノ角ゴ ProN W3" charset="-128"/>
                <a:sym typeface="Arial" pitchFamily="34" charset="0"/>
              </a:defRPr>
            </a:lvl5pPr>
            <a:lvl6pPr marL="1056132"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6pPr>
            <a:lvl7pPr marL="1248156"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7pPr>
            <a:lvl8pPr marL="1440180"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8pPr>
            <a:lvl9pPr marL="1632204"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9pPr>
          </a:lstStyle>
          <a:p>
            <a:pPr eaLnBrk="1" hangingPunct="1"/>
            <a:fld id="{4C8641E2-4D6A-4D31-B83A-7BBBCD185A86}" type="slidenum">
              <a:rPr lang="en-US" sz="800">
                <a:solidFill>
                  <a:srgbClr val="8E8E95"/>
                </a:solidFill>
                <a:ea typeface="MS PGothic" pitchFamily="34" charset="-128"/>
              </a:rPr>
              <a:pPr eaLnBrk="1" hangingPunct="1"/>
              <a:t>13</a:t>
            </a:fld>
            <a:endParaRPr lang="en-US" sz="800" dirty="0">
              <a:solidFill>
                <a:srgbClr val="8E8E95"/>
              </a:solidFill>
              <a:ea typeface="MS PGothic" pitchFamily="34" charset="-128"/>
            </a:endParaRPr>
          </a:p>
        </p:txBody>
      </p:sp>
      <p:sp>
        <p:nvSpPr>
          <p:cNvPr id="43016" name="Rectangle 6"/>
          <p:cNvSpPr>
            <a:spLocks/>
          </p:cNvSpPr>
          <p:nvPr/>
        </p:nvSpPr>
        <p:spPr bwMode="auto">
          <a:xfrm>
            <a:off x="193477" y="6737350"/>
            <a:ext cx="398621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980" bIns="0" anchor="b"/>
          <a:lstStyle/>
          <a:p>
            <a:pPr marL="36671"/>
            <a:r>
              <a:rPr lang="en-US" sz="500" dirty="0">
                <a:solidFill>
                  <a:srgbClr val="8E8E95"/>
                </a:solidFill>
                <a:ea typeface="MS PGothic" pitchFamily="34" charset="-128"/>
              </a:rPr>
              <a:t>CCA Phase II Architecture                      © 2012 Cisco and/or its affiliates. All rights reserved.                Cisco Confidential</a:t>
            </a:r>
          </a:p>
        </p:txBody>
      </p:sp>
      <p:sp>
        <p:nvSpPr>
          <p:cNvPr id="43018" name="Rectangle 8"/>
          <p:cNvSpPr>
            <a:spLocks noGrp="1" noChangeArrowheads="1"/>
          </p:cNvSpPr>
          <p:nvPr>
            <p:ph type="title"/>
          </p:nvPr>
        </p:nvSpPr>
        <p:spPr>
          <a:xfrm>
            <a:off x="267181" y="180636"/>
            <a:ext cx="8743032" cy="431800"/>
          </a:xfrm>
        </p:spPr>
        <p:txBody>
          <a:bodyPr vert="horz" lIns="82296" tIns="45720" rIns="82296" bIns="45720" rtlCol="0" anchor="t" anchorCtr="0">
            <a:noAutofit/>
          </a:bodyPr>
          <a:lstStyle/>
          <a:p>
            <a:pPr marL="36671"/>
            <a:r>
              <a:rPr lang="en-US" sz="3600" b="0" spc="-150" dirty="0">
                <a:gradFill flip="none" rotWithShape="1">
                  <a:gsLst>
                    <a:gs pos="0">
                      <a:srgbClr val="55E6ED"/>
                    </a:gs>
                    <a:gs pos="80000">
                      <a:srgbClr val="009249"/>
                    </a:gs>
                  </a:gsLst>
                  <a:lin ang="12000000" scaled="0"/>
                  <a:tileRect/>
                </a:gradFill>
              </a:rPr>
              <a:t>Customer CUBE Failure And Recovery</a:t>
            </a:r>
          </a:p>
        </p:txBody>
      </p:sp>
      <p:sp>
        <p:nvSpPr>
          <p:cNvPr id="395" name="Rectangle 394"/>
          <p:cNvSpPr/>
          <p:nvPr/>
        </p:nvSpPr>
        <p:spPr>
          <a:xfrm>
            <a:off x="203557" y="915723"/>
            <a:ext cx="5294718" cy="5266822"/>
          </a:xfrm>
          <a:prstGeom prst="rect">
            <a:avLst/>
          </a:prstGeom>
          <a:solidFill>
            <a:srgbClr val="0070C0">
              <a:alpha val="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28" name="AutoShape 11"/>
          <p:cNvSpPr>
            <a:spLocks/>
          </p:cNvSpPr>
          <p:nvPr/>
        </p:nvSpPr>
        <p:spPr bwMode="auto">
          <a:xfrm>
            <a:off x="825611" y="4417073"/>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pic>
        <p:nvPicPr>
          <p:cNvPr id="43036" name="Picture 10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00" y="1099824"/>
            <a:ext cx="135731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44" name="Group 189"/>
          <p:cNvGrpSpPr>
            <a:grpSpLocks/>
          </p:cNvGrpSpPr>
          <p:nvPr/>
        </p:nvGrpSpPr>
        <p:grpSpPr bwMode="auto">
          <a:xfrm>
            <a:off x="3483050" y="1087124"/>
            <a:ext cx="1435893" cy="1885950"/>
            <a:chOff x="0" y="0"/>
            <a:chExt cx="2412" cy="2376"/>
          </a:xfrm>
        </p:grpSpPr>
        <p:pic>
          <p:nvPicPr>
            <p:cNvPr id="43105" name="Picture 14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80"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06" name="Line 148"/>
            <p:cNvSpPr>
              <a:spLocks noChangeShapeType="1"/>
            </p:cNvSpPr>
            <p:nvPr/>
          </p:nvSpPr>
          <p:spPr bwMode="auto">
            <a:xfrm rot="10800000">
              <a:off x="1104" y="648"/>
              <a:ext cx="22" cy="602"/>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nvGrpSpPr>
            <p:cNvPr id="43107" name="Group 179"/>
            <p:cNvGrpSpPr>
              <a:grpSpLocks/>
            </p:cNvGrpSpPr>
            <p:nvPr/>
          </p:nvGrpSpPr>
          <p:grpSpPr bwMode="auto">
            <a:xfrm>
              <a:off x="752" y="1224"/>
              <a:ext cx="647" cy="474"/>
              <a:chOff x="0" y="0"/>
              <a:chExt cx="647" cy="474"/>
            </a:xfrm>
          </p:grpSpPr>
          <p:grpSp>
            <p:nvGrpSpPr>
              <p:cNvPr id="43117" name="Group 152"/>
              <p:cNvGrpSpPr>
                <a:grpSpLocks/>
              </p:cNvGrpSpPr>
              <p:nvPr/>
            </p:nvGrpSpPr>
            <p:grpSpPr bwMode="auto">
              <a:xfrm>
                <a:off x="0" y="0"/>
                <a:ext cx="647" cy="474"/>
                <a:chOff x="0" y="0"/>
                <a:chExt cx="647" cy="474"/>
              </a:xfrm>
            </p:grpSpPr>
            <p:sp>
              <p:nvSpPr>
                <p:cNvPr id="43144" name="Rectangle 149"/>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145" name="AutoShape 150"/>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146" name="AutoShape 151"/>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118" name="Group 178"/>
              <p:cNvGrpSpPr>
                <a:grpSpLocks/>
              </p:cNvGrpSpPr>
              <p:nvPr/>
            </p:nvGrpSpPr>
            <p:grpSpPr bwMode="auto">
              <a:xfrm>
                <a:off x="22" y="108"/>
                <a:ext cx="539" cy="282"/>
                <a:chOff x="0" y="0"/>
                <a:chExt cx="539" cy="282"/>
              </a:xfrm>
            </p:grpSpPr>
            <p:grpSp>
              <p:nvGrpSpPr>
                <p:cNvPr id="43119" name="Group 155"/>
                <p:cNvGrpSpPr>
                  <a:grpSpLocks/>
                </p:cNvGrpSpPr>
                <p:nvPr/>
              </p:nvGrpSpPr>
              <p:grpSpPr bwMode="auto">
                <a:xfrm>
                  <a:off x="274" y="27"/>
                  <a:ext cx="4" cy="228"/>
                  <a:chOff x="0" y="0"/>
                  <a:chExt cx="4" cy="228"/>
                </a:xfrm>
              </p:grpSpPr>
              <p:sp>
                <p:nvSpPr>
                  <p:cNvPr id="43142" name="Line 153"/>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143" name="Line 154"/>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120" name="Group 166"/>
                <p:cNvGrpSpPr>
                  <a:grpSpLocks/>
                </p:cNvGrpSpPr>
                <p:nvPr/>
              </p:nvGrpSpPr>
              <p:grpSpPr bwMode="auto">
                <a:xfrm>
                  <a:off x="0" y="0"/>
                  <a:ext cx="245" cy="282"/>
                  <a:chOff x="0" y="0"/>
                  <a:chExt cx="245" cy="282"/>
                </a:xfrm>
              </p:grpSpPr>
              <p:grpSp>
                <p:nvGrpSpPr>
                  <p:cNvPr id="43132" name="Group 160"/>
                  <p:cNvGrpSpPr>
                    <a:grpSpLocks/>
                  </p:cNvGrpSpPr>
                  <p:nvPr/>
                </p:nvGrpSpPr>
                <p:grpSpPr bwMode="auto">
                  <a:xfrm>
                    <a:off x="4" y="0"/>
                    <a:ext cx="241" cy="276"/>
                    <a:chOff x="0" y="0"/>
                    <a:chExt cx="240" cy="276"/>
                  </a:xfrm>
                </p:grpSpPr>
                <p:sp>
                  <p:nvSpPr>
                    <p:cNvPr id="43138" name="Freeform 156"/>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9" name="Freeform 157"/>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40" name="Freeform 158"/>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41" name="Oval 159"/>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33" name="Group 165"/>
                  <p:cNvGrpSpPr>
                    <a:grpSpLocks/>
                  </p:cNvGrpSpPr>
                  <p:nvPr/>
                </p:nvGrpSpPr>
                <p:grpSpPr bwMode="auto">
                  <a:xfrm>
                    <a:off x="0" y="6"/>
                    <a:ext cx="240" cy="276"/>
                    <a:chOff x="0" y="0"/>
                    <a:chExt cx="240" cy="276"/>
                  </a:xfrm>
                </p:grpSpPr>
                <p:sp>
                  <p:nvSpPr>
                    <p:cNvPr id="43134" name="Freeform 161"/>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5" name="Freeform 162"/>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6" name="Freeform 163"/>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7" name="Oval 164"/>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121" name="Group 177"/>
                <p:cNvGrpSpPr>
                  <a:grpSpLocks/>
                </p:cNvGrpSpPr>
                <p:nvPr/>
              </p:nvGrpSpPr>
              <p:grpSpPr bwMode="auto">
                <a:xfrm>
                  <a:off x="307" y="0"/>
                  <a:ext cx="232" cy="276"/>
                  <a:chOff x="0" y="0"/>
                  <a:chExt cx="231" cy="276"/>
                </a:xfrm>
              </p:grpSpPr>
              <p:grpSp>
                <p:nvGrpSpPr>
                  <p:cNvPr id="43122" name="Group 171"/>
                  <p:cNvGrpSpPr>
                    <a:grpSpLocks/>
                  </p:cNvGrpSpPr>
                  <p:nvPr/>
                </p:nvGrpSpPr>
                <p:grpSpPr bwMode="auto">
                  <a:xfrm>
                    <a:off x="4" y="0"/>
                    <a:ext cx="227" cy="270"/>
                    <a:chOff x="0" y="0"/>
                    <a:chExt cx="227" cy="270"/>
                  </a:xfrm>
                </p:grpSpPr>
                <p:sp>
                  <p:nvSpPr>
                    <p:cNvPr id="43128" name="Freeform 167"/>
                    <p:cNvSpPr>
                      <a:spLocks/>
                    </p:cNvSpPr>
                    <p:nvPr/>
                  </p:nvSpPr>
                  <p:spPr bwMode="auto">
                    <a:xfrm>
                      <a:off x="41"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9" name="Freeform 168"/>
                    <p:cNvSpPr>
                      <a:spLocks/>
                    </p:cNvSpPr>
                    <p:nvPr/>
                  </p:nvSpPr>
                  <p:spPr bwMode="auto">
                    <a:xfrm>
                      <a:off x="106"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0" name="Freeform 169"/>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1" name="Oval 170"/>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23" name="Group 176"/>
                  <p:cNvGrpSpPr>
                    <a:grpSpLocks/>
                  </p:cNvGrpSpPr>
                  <p:nvPr/>
                </p:nvGrpSpPr>
                <p:grpSpPr bwMode="auto">
                  <a:xfrm>
                    <a:off x="0" y="3"/>
                    <a:ext cx="227" cy="273"/>
                    <a:chOff x="0" y="0"/>
                    <a:chExt cx="227" cy="273"/>
                  </a:xfrm>
                </p:grpSpPr>
                <p:sp>
                  <p:nvSpPr>
                    <p:cNvPr id="43124" name="Freeform 172"/>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5" name="Freeform 173"/>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6" name="Freeform 174"/>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7" name="Oval 175"/>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grpSp>
          <p:nvGrpSpPr>
            <p:cNvPr id="43108" name="Group 184"/>
            <p:cNvGrpSpPr>
              <a:grpSpLocks/>
            </p:cNvGrpSpPr>
            <p:nvPr/>
          </p:nvGrpSpPr>
          <p:grpSpPr bwMode="auto">
            <a:xfrm>
              <a:off x="672" y="298"/>
              <a:ext cx="808" cy="728"/>
              <a:chOff x="0" y="0"/>
              <a:chExt cx="808" cy="728"/>
            </a:xfrm>
          </p:grpSpPr>
          <p:pic>
            <p:nvPicPr>
              <p:cNvPr id="43113" name="Picture 1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24"/>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4" name="Picture 1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5" name="Picture 1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6" name="AutoShape 183"/>
              <p:cNvSpPr>
                <a:spLocks/>
              </p:cNvSpPr>
              <p:nvPr/>
            </p:nvSpPr>
            <p:spPr bwMode="auto">
              <a:xfrm>
                <a:off x="0" y="0"/>
                <a:ext cx="808" cy="728"/>
              </a:xfrm>
              <a:prstGeom prst="roundRect">
                <a:avLst>
                  <a:gd name="adj" fmla="val 16481"/>
                </a:avLst>
              </a:prstGeom>
              <a:solidFill>
                <a:schemeClr val="accent1">
                  <a:alpha val="16862"/>
                </a:schemeClr>
              </a:solidFill>
              <a:ln w="12700">
                <a:solidFill>
                  <a:srgbClr val="0183B7">
                    <a:alpha val="16862"/>
                  </a:srgbClr>
                </a:solidFill>
                <a:round/>
                <a:headEnd/>
                <a:tailEnd/>
              </a:ln>
            </p:spPr>
            <p:txBody>
              <a:bodyPr lIns="0" tIns="0" rIns="0" bIns="0"/>
              <a:lstStyle/>
              <a:p>
                <a:endParaRPr lang="en-US" dirty="0"/>
              </a:p>
            </p:txBody>
          </p:sp>
        </p:grpSp>
        <p:sp>
          <p:nvSpPr>
            <p:cNvPr id="43109" name="Rectangle 185"/>
            <p:cNvSpPr>
              <a:spLocks/>
            </p:cNvSpPr>
            <p:nvPr/>
          </p:nvSpPr>
          <p:spPr bwMode="auto">
            <a:xfrm>
              <a:off x="1352" y="424"/>
              <a:ext cx="106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88048" bIns="0" anchor="ctr">
              <a:spAutoFit/>
            </a:bodyPr>
            <a:lstStyle/>
            <a:p>
              <a:pPr marL="36671" algn="ctr"/>
              <a:r>
                <a:rPr lang="en-US" sz="1000" b="1" dirty="0">
                  <a:ea typeface="MS PGothic" pitchFamily="34" charset="-128"/>
                </a:rPr>
                <a:t>Standby</a:t>
              </a:r>
            </a:p>
            <a:p>
              <a:pPr marL="36671" algn="ctr"/>
              <a:r>
                <a:rPr lang="en-US" sz="1000" b="1" dirty="0">
                  <a:ea typeface="MS PGothic" pitchFamily="34" charset="-128"/>
                </a:rPr>
                <a:t>Bridge</a:t>
              </a:r>
              <a:endParaRPr lang="en-US" sz="800" b="1" dirty="0">
                <a:ea typeface="MS PGothic" pitchFamily="34" charset="-128"/>
              </a:endParaRPr>
            </a:p>
          </p:txBody>
        </p:sp>
      </p:grpSp>
      <p:sp>
        <p:nvSpPr>
          <p:cNvPr id="43012" name="Line 2"/>
          <p:cNvSpPr>
            <a:spLocks noChangeShapeType="1"/>
          </p:cNvSpPr>
          <p:nvPr/>
        </p:nvSpPr>
        <p:spPr bwMode="auto">
          <a:xfrm rot="10800000" flipH="1">
            <a:off x="1140973" y="4108136"/>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43020" name="Picture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017" y="3751117"/>
            <a:ext cx="5003375" cy="56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93"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4013" y="5250778"/>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9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13" y="2821416"/>
            <a:ext cx="4987079" cy="60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7" name="Line 94"/>
          <p:cNvSpPr>
            <a:spLocks noChangeShapeType="1"/>
          </p:cNvSpPr>
          <p:nvPr/>
        </p:nvSpPr>
        <p:spPr bwMode="auto">
          <a:xfrm>
            <a:off x="378025" y="3457118"/>
            <a:ext cx="5013367" cy="0"/>
          </a:xfrm>
          <a:prstGeom prst="line">
            <a:avLst/>
          </a:prstGeom>
          <a:noFill/>
          <a:ln w="38100">
            <a:solidFill>
              <a:srgbClr val="4A7EBB"/>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30" name="Rectangle 97"/>
          <p:cNvSpPr>
            <a:spLocks/>
          </p:cNvSpPr>
          <p:nvPr/>
        </p:nvSpPr>
        <p:spPr bwMode="auto">
          <a:xfrm>
            <a:off x="1211970" y="3572915"/>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31" name="Rectangle 98"/>
          <p:cNvSpPr>
            <a:spLocks/>
          </p:cNvSpPr>
          <p:nvPr/>
        </p:nvSpPr>
        <p:spPr bwMode="auto">
          <a:xfrm>
            <a:off x="2777600" y="3530287"/>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32" name="Rectangle 99"/>
          <p:cNvSpPr>
            <a:spLocks/>
          </p:cNvSpPr>
          <p:nvPr/>
        </p:nvSpPr>
        <p:spPr bwMode="auto">
          <a:xfrm>
            <a:off x="1179719" y="4461524"/>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43033" name="Rectangle 100"/>
          <p:cNvSpPr>
            <a:spLocks/>
          </p:cNvSpPr>
          <p:nvPr/>
        </p:nvSpPr>
        <p:spPr bwMode="auto">
          <a:xfrm>
            <a:off x="1012611" y="5657478"/>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1</a:t>
            </a:r>
          </a:p>
        </p:txBody>
      </p:sp>
      <p:sp>
        <p:nvSpPr>
          <p:cNvPr id="43034" name="Rectangle 101"/>
          <p:cNvSpPr>
            <a:spLocks/>
          </p:cNvSpPr>
          <p:nvPr/>
        </p:nvSpPr>
        <p:spPr bwMode="auto">
          <a:xfrm>
            <a:off x="863905" y="5121853"/>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CUBE1</a:t>
            </a:r>
            <a:endParaRPr lang="en-US" sz="800" dirty="0">
              <a:ea typeface="MS PGothic" pitchFamily="34" charset="-128"/>
            </a:endParaRPr>
          </a:p>
        </p:txBody>
      </p:sp>
      <p:sp>
        <p:nvSpPr>
          <p:cNvPr id="43035" name="Rectangle 102"/>
          <p:cNvSpPr>
            <a:spLocks/>
          </p:cNvSpPr>
          <p:nvPr/>
        </p:nvSpPr>
        <p:spPr bwMode="auto">
          <a:xfrm>
            <a:off x="421689" y="4081370"/>
            <a:ext cx="5490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b="1" dirty="0" smtClean="0">
                <a:ea typeface="MS PGothic" pitchFamily="34" charset="-128"/>
              </a:rPr>
              <a:t> </a:t>
            </a:r>
            <a:r>
              <a:rPr lang="en-US" sz="800" dirty="0" smtClean="0">
                <a:ea typeface="MS PGothic" pitchFamily="34" charset="-128"/>
              </a:rPr>
              <a:t>Route</a:t>
            </a:r>
            <a:r>
              <a:rPr lang="en-US" sz="1000" dirty="0" smtClean="0">
                <a:ea typeface="MS PGothic" pitchFamily="34" charset="-128"/>
              </a:rPr>
              <a:t>r 1</a:t>
            </a:r>
            <a:endParaRPr lang="en-US" sz="1000" dirty="0">
              <a:ea typeface="MS PGothic" pitchFamily="34" charset="-128"/>
            </a:endParaRPr>
          </a:p>
        </p:txBody>
      </p:sp>
      <p:sp>
        <p:nvSpPr>
          <p:cNvPr id="43037" name="Line 104"/>
          <p:cNvSpPr>
            <a:spLocks noChangeShapeType="1"/>
          </p:cNvSpPr>
          <p:nvPr/>
        </p:nvSpPr>
        <p:spPr bwMode="auto">
          <a:xfrm rot="10800000">
            <a:off x="1227630" y="1623699"/>
            <a:ext cx="7442" cy="581873"/>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39" name="Rectangle 142"/>
          <p:cNvSpPr>
            <a:spLocks/>
          </p:cNvSpPr>
          <p:nvPr/>
        </p:nvSpPr>
        <p:spPr bwMode="auto">
          <a:xfrm>
            <a:off x="515068" y="1537676"/>
            <a:ext cx="515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b="1" dirty="0" smtClean="0">
                <a:ea typeface="MS PGothic" pitchFamily="34" charset="-128"/>
              </a:rPr>
              <a:t>Active</a:t>
            </a:r>
          </a:p>
          <a:p>
            <a:pPr marL="36671" algn="ctr"/>
            <a:r>
              <a:rPr lang="en-US" sz="1000" b="1" dirty="0" smtClean="0">
                <a:ea typeface="MS PGothic" pitchFamily="34" charset="-128"/>
              </a:rPr>
              <a:t> Bridge</a:t>
            </a:r>
            <a:endParaRPr lang="en-US" sz="1000" b="1" dirty="0">
              <a:ea typeface="MS PGothic" pitchFamily="34" charset="-128"/>
            </a:endParaRPr>
          </a:p>
        </p:txBody>
      </p:sp>
      <p:sp>
        <p:nvSpPr>
          <p:cNvPr id="43042" name="Rectangle 145"/>
          <p:cNvSpPr>
            <a:spLocks/>
          </p:cNvSpPr>
          <p:nvPr/>
        </p:nvSpPr>
        <p:spPr bwMode="auto">
          <a:xfrm>
            <a:off x="594849" y="2204823"/>
            <a:ext cx="521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r>
              <a:rPr lang="en-US" sz="1000" dirty="0" smtClean="0">
                <a:ea typeface="MS PGothic" pitchFamily="34" charset="-128"/>
              </a:rPr>
              <a:t>WebEx </a:t>
            </a:r>
          </a:p>
          <a:p>
            <a:pPr marL="36671"/>
            <a:r>
              <a:rPr lang="en-US" sz="1000" dirty="0" smtClean="0">
                <a:ea typeface="MS PGothic" pitchFamily="34" charset="-128"/>
              </a:rPr>
              <a:t>CUBE</a:t>
            </a:r>
            <a:endParaRPr lang="en-US" sz="1000" dirty="0">
              <a:ea typeface="MS PGothic" pitchFamily="34" charset="-128"/>
            </a:endParaRPr>
          </a:p>
        </p:txBody>
      </p:sp>
      <p:sp>
        <p:nvSpPr>
          <p:cNvPr id="43045" name="Rectangle 190"/>
          <p:cNvSpPr>
            <a:spLocks/>
          </p:cNvSpPr>
          <p:nvPr/>
        </p:nvSpPr>
        <p:spPr bwMode="auto">
          <a:xfrm>
            <a:off x="1911644" y="2517524"/>
            <a:ext cx="171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100" dirty="0">
                <a:latin typeface="Verdana" pitchFamily="34" charset="0"/>
                <a:ea typeface="MS PGothic" pitchFamily="34" charset="-128"/>
                <a:sym typeface="Verdana" pitchFamily="34" charset="0"/>
              </a:rPr>
              <a:t>WebEx Layer 3 Network </a:t>
            </a:r>
          </a:p>
        </p:txBody>
      </p:sp>
      <p:sp>
        <p:nvSpPr>
          <p:cNvPr id="43046" name="Rectangle 191"/>
          <p:cNvSpPr>
            <a:spLocks/>
          </p:cNvSpPr>
          <p:nvPr/>
        </p:nvSpPr>
        <p:spPr bwMode="auto">
          <a:xfrm>
            <a:off x="1561285" y="4934902"/>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sp>
        <p:nvSpPr>
          <p:cNvPr id="43051" name="Rectangle 226"/>
          <p:cNvSpPr>
            <a:spLocks/>
          </p:cNvSpPr>
          <p:nvPr/>
        </p:nvSpPr>
        <p:spPr bwMode="auto">
          <a:xfrm>
            <a:off x="4348215" y="3628190"/>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54" name="Rectangle 229"/>
          <p:cNvSpPr>
            <a:spLocks/>
          </p:cNvSpPr>
          <p:nvPr/>
        </p:nvSpPr>
        <p:spPr bwMode="auto">
          <a:xfrm>
            <a:off x="1288898" y="3163623"/>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sp>
        <p:nvSpPr>
          <p:cNvPr id="43055" name="Line 230"/>
          <p:cNvSpPr>
            <a:spLocks noChangeShapeType="1"/>
          </p:cNvSpPr>
          <p:nvPr/>
        </p:nvSpPr>
        <p:spPr bwMode="auto">
          <a:xfrm rot="10800000" flipH="1">
            <a:off x="2717225" y="3233423"/>
            <a:ext cx="0" cy="896487"/>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56" name="Line 231"/>
          <p:cNvSpPr>
            <a:spLocks noChangeShapeType="1"/>
          </p:cNvSpPr>
          <p:nvPr/>
        </p:nvSpPr>
        <p:spPr bwMode="auto">
          <a:xfrm rot="10800000">
            <a:off x="4313413" y="3280924"/>
            <a:ext cx="7674" cy="827212"/>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57" name="Line 232"/>
          <p:cNvSpPr>
            <a:spLocks noChangeShapeType="1"/>
          </p:cNvSpPr>
          <p:nvPr/>
        </p:nvSpPr>
        <p:spPr bwMode="auto">
          <a:xfrm rot="10800000">
            <a:off x="1142499" y="3240567"/>
            <a:ext cx="9937" cy="867568"/>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43058" name="Picture 23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5458" y="3127062"/>
            <a:ext cx="292894" cy="23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910" y="4084748"/>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23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8872" y="3100074"/>
            <a:ext cx="293489"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23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6250" y="3147574"/>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 name="Line 232"/>
          <p:cNvSpPr>
            <a:spLocks noChangeShapeType="1"/>
          </p:cNvSpPr>
          <p:nvPr/>
        </p:nvSpPr>
        <p:spPr bwMode="auto">
          <a:xfrm rot="10800000">
            <a:off x="1294898" y="2518251"/>
            <a:ext cx="10432" cy="431801"/>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nvGrpSpPr>
          <p:cNvPr id="43038" name="Group 141"/>
          <p:cNvGrpSpPr>
            <a:grpSpLocks/>
          </p:cNvGrpSpPr>
          <p:nvPr/>
        </p:nvGrpSpPr>
        <p:grpSpPr bwMode="auto">
          <a:xfrm>
            <a:off x="990100" y="1442724"/>
            <a:ext cx="481013" cy="1112838"/>
            <a:chOff x="0" y="0"/>
            <a:chExt cx="808" cy="1402"/>
          </a:xfrm>
        </p:grpSpPr>
        <p:grpSp>
          <p:nvGrpSpPr>
            <p:cNvPr id="43147" name="Group 135"/>
            <p:cNvGrpSpPr>
              <a:grpSpLocks/>
            </p:cNvGrpSpPr>
            <p:nvPr/>
          </p:nvGrpSpPr>
          <p:grpSpPr bwMode="auto">
            <a:xfrm>
              <a:off x="88" y="929"/>
              <a:ext cx="647" cy="473"/>
              <a:chOff x="0" y="0"/>
              <a:chExt cx="647" cy="472"/>
            </a:xfrm>
          </p:grpSpPr>
          <p:grpSp>
            <p:nvGrpSpPr>
              <p:cNvPr id="43153" name="Group 108"/>
              <p:cNvGrpSpPr>
                <a:grpSpLocks/>
              </p:cNvGrpSpPr>
              <p:nvPr/>
            </p:nvGrpSpPr>
            <p:grpSpPr bwMode="auto">
              <a:xfrm>
                <a:off x="0" y="0"/>
                <a:ext cx="647" cy="472"/>
                <a:chOff x="0" y="0"/>
                <a:chExt cx="647" cy="472"/>
              </a:xfrm>
            </p:grpSpPr>
            <p:sp>
              <p:nvSpPr>
                <p:cNvPr id="43180" name="Rectangle 105"/>
                <p:cNvSpPr>
                  <a:spLocks/>
                </p:cNvSpPr>
                <p:nvPr/>
              </p:nvSpPr>
              <p:spPr bwMode="auto">
                <a:xfrm>
                  <a:off x="0" y="50"/>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181" name="AutoShape 106"/>
                <p:cNvSpPr>
                  <a:spLocks/>
                </p:cNvSpPr>
                <p:nvPr/>
              </p:nvSpPr>
              <p:spPr bwMode="auto">
                <a:xfrm>
                  <a:off x="0" y="6"/>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182" name="AutoShape 107"/>
                <p:cNvSpPr>
                  <a:spLocks/>
                </p:cNvSpPr>
                <p:nvPr/>
              </p:nvSpPr>
              <p:spPr bwMode="auto">
                <a:xfrm rot="5400000" flipH="1">
                  <a:off x="371" y="204"/>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154" name="Group 134"/>
              <p:cNvGrpSpPr>
                <a:grpSpLocks/>
              </p:cNvGrpSpPr>
              <p:nvPr/>
            </p:nvGrpSpPr>
            <p:grpSpPr bwMode="auto">
              <a:xfrm>
                <a:off x="14" y="106"/>
                <a:ext cx="539" cy="282"/>
                <a:chOff x="0" y="0"/>
                <a:chExt cx="539" cy="282"/>
              </a:xfrm>
            </p:grpSpPr>
            <p:grpSp>
              <p:nvGrpSpPr>
                <p:cNvPr id="43155" name="Group 111"/>
                <p:cNvGrpSpPr>
                  <a:grpSpLocks/>
                </p:cNvGrpSpPr>
                <p:nvPr/>
              </p:nvGrpSpPr>
              <p:grpSpPr bwMode="auto">
                <a:xfrm>
                  <a:off x="274" y="27"/>
                  <a:ext cx="4" cy="228"/>
                  <a:chOff x="0" y="0"/>
                  <a:chExt cx="4" cy="228"/>
                </a:xfrm>
              </p:grpSpPr>
              <p:sp>
                <p:nvSpPr>
                  <p:cNvPr id="43178" name="Line 109"/>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179" name="Line 110"/>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156" name="Group 122"/>
                <p:cNvGrpSpPr>
                  <a:grpSpLocks/>
                </p:cNvGrpSpPr>
                <p:nvPr/>
              </p:nvGrpSpPr>
              <p:grpSpPr bwMode="auto">
                <a:xfrm>
                  <a:off x="0" y="0"/>
                  <a:ext cx="245" cy="282"/>
                  <a:chOff x="0" y="0"/>
                  <a:chExt cx="245" cy="282"/>
                </a:xfrm>
              </p:grpSpPr>
              <p:grpSp>
                <p:nvGrpSpPr>
                  <p:cNvPr id="43168" name="Group 116"/>
                  <p:cNvGrpSpPr>
                    <a:grpSpLocks/>
                  </p:cNvGrpSpPr>
                  <p:nvPr/>
                </p:nvGrpSpPr>
                <p:grpSpPr bwMode="auto">
                  <a:xfrm>
                    <a:off x="4" y="0"/>
                    <a:ext cx="241" cy="276"/>
                    <a:chOff x="0" y="0"/>
                    <a:chExt cx="240" cy="276"/>
                  </a:xfrm>
                </p:grpSpPr>
                <p:sp>
                  <p:nvSpPr>
                    <p:cNvPr id="43174" name="Freeform 112"/>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5" name="Freeform 113"/>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6" name="Freeform 114"/>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7" name="Oval 115"/>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69" name="Group 121"/>
                  <p:cNvGrpSpPr>
                    <a:grpSpLocks/>
                  </p:cNvGrpSpPr>
                  <p:nvPr/>
                </p:nvGrpSpPr>
                <p:grpSpPr bwMode="auto">
                  <a:xfrm>
                    <a:off x="0" y="6"/>
                    <a:ext cx="240" cy="276"/>
                    <a:chOff x="0" y="0"/>
                    <a:chExt cx="240" cy="276"/>
                  </a:xfrm>
                </p:grpSpPr>
                <p:sp>
                  <p:nvSpPr>
                    <p:cNvPr id="43170" name="Freeform 117"/>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1" name="Freeform 118"/>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2" name="Freeform 119"/>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3" name="Oval 120"/>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157" name="Group 133"/>
                <p:cNvGrpSpPr>
                  <a:grpSpLocks/>
                </p:cNvGrpSpPr>
                <p:nvPr/>
              </p:nvGrpSpPr>
              <p:grpSpPr bwMode="auto">
                <a:xfrm>
                  <a:off x="307" y="0"/>
                  <a:ext cx="232" cy="276"/>
                  <a:chOff x="0" y="0"/>
                  <a:chExt cx="231" cy="276"/>
                </a:xfrm>
              </p:grpSpPr>
              <p:grpSp>
                <p:nvGrpSpPr>
                  <p:cNvPr id="43158" name="Group 127"/>
                  <p:cNvGrpSpPr>
                    <a:grpSpLocks/>
                  </p:cNvGrpSpPr>
                  <p:nvPr/>
                </p:nvGrpSpPr>
                <p:grpSpPr bwMode="auto">
                  <a:xfrm>
                    <a:off x="4" y="0"/>
                    <a:ext cx="227" cy="270"/>
                    <a:chOff x="0" y="0"/>
                    <a:chExt cx="227" cy="270"/>
                  </a:xfrm>
                </p:grpSpPr>
                <p:sp>
                  <p:nvSpPr>
                    <p:cNvPr id="43164" name="Freeform 123"/>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5" name="Freeform 124"/>
                    <p:cNvSpPr>
                      <a:spLocks/>
                    </p:cNvSpPr>
                    <p:nvPr/>
                  </p:nvSpPr>
                  <p:spPr bwMode="auto">
                    <a:xfrm>
                      <a:off x="106"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6" name="Freeform 125"/>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7" name="Oval 126"/>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59" name="Group 132"/>
                  <p:cNvGrpSpPr>
                    <a:grpSpLocks/>
                  </p:cNvGrpSpPr>
                  <p:nvPr/>
                </p:nvGrpSpPr>
                <p:grpSpPr bwMode="auto">
                  <a:xfrm>
                    <a:off x="0" y="3"/>
                    <a:ext cx="227" cy="273"/>
                    <a:chOff x="0" y="0"/>
                    <a:chExt cx="227" cy="273"/>
                  </a:xfrm>
                </p:grpSpPr>
                <p:sp>
                  <p:nvSpPr>
                    <p:cNvPr id="43160" name="Freeform 128"/>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1" name="Freeform 129"/>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2" name="Freeform 130"/>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3" name="Oval 131"/>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grpSp>
          <p:nvGrpSpPr>
            <p:cNvPr id="43148" name="Group 140"/>
            <p:cNvGrpSpPr>
              <a:grpSpLocks/>
            </p:cNvGrpSpPr>
            <p:nvPr/>
          </p:nvGrpSpPr>
          <p:grpSpPr bwMode="auto">
            <a:xfrm>
              <a:off x="0" y="0"/>
              <a:ext cx="808" cy="728"/>
              <a:chOff x="0" y="0"/>
              <a:chExt cx="808" cy="728"/>
            </a:xfrm>
          </p:grpSpPr>
          <p:pic>
            <p:nvPicPr>
              <p:cNvPr id="43149"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24"/>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50" name="Picture 1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51" name="Picture 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52" name="AutoShape 139"/>
              <p:cNvSpPr>
                <a:spLocks/>
              </p:cNvSpPr>
              <p:nvPr/>
            </p:nvSpPr>
            <p:spPr bwMode="auto">
              <a:xfrm>
                <a:off x="0" y="0"/>
                <a:ext cx="808" cy="728"/>
              </a:xfrm>
              <a:prstGeom prst="roundRect">
                <a:avLst>
                  <a:gd name="adj" fmla="val 16481"/>
                </a:avLst>
              </a:prstGeom>
              <a:solidFill>
                <a:schemeClr val="accent1">
                  <a:alpha val="16862"/>
                </a:schemeClr>
              </a:solidFill>
              <a:ln w="12700">
                <a:solidFill>
                  <a:srgbClr val="0183B7">
                    <a:alpha val="16862"/>
                  </a:srgbClr>
                </a:solidFill>
                <a:round/>
                <a:headEnd/>
                <a:tailEnd/>
              </a:ln>
            </p:spPr>
            <p:txBody>
              <a:bodyPr lIns="0" tIns="0" rIns="0" bIns="0"/>
              <a:lstStyle/>
              <a:p>
                <a:endParaRPr lang="en-US" dirty="0"/>
              </a:p>
            </p:txBody>
          </p:sp>
        </p:grpSp>
      </p:grpSp>
      <p:sp>
        <p:nvSpPr>
          <p:cNvPr id="293" name="Line 230"/>
          <p:cNvSpPr>
            <a:spLocks noChangeShapeType="1"/>
          </p:cNvSpPr>
          <p:nvPr/>
        </p:nvSpPr>
        <p:spPr bwMode="auto">
          <a:xfrm rot="10800000">
            <a:off x="4067554" y="2434913"/>
            <a:ext cx="19141" cy="386503"/>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94" name="Rectangle 145"/>
          <p:cNvSpPr>
            <a:spLocks/>
          </p:cNvSpPr>
          <p:nvPr/>
        </p:nvSpPr>
        <p:spPr bwMode="auto">
          <a:xfrm>
            <a:off x="4357788" y="2116443"/>
            <a:ext cx="521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r>
              <a:rPr lang="en-US" sz="1000" dirty="0" smtClean="0">
                <a:ea typeface="MS PGothic" pitchFamily="34" charset="-128"/>
              </a:rPr>
              <a:t>WebEx </a:t>
            </a:r>
          </a:p>
          <a:p>
            <a:pPr marL="36671"/>
            <a:r>
              <a:rPr lang="en-US" sz="1000" dirty="0" smtClean="0">
                <a:ea typeface="MS PGothic" pitchFamily="34" charset="-128"/>
              </a:rPr>
              <a:t>CUBE</a:t>
            </a:r>
            <a:endParaRPr lang="en-US" sz="1000" dirty="0">
              <a:ea typeface="MS PGothic" pitchFamily="34" charset="-128"/>
            </a:endParaRPr>
          </a:p>
        </p:txBody>
      </p:sp>
      <p:pic>
        <p:nvPicPr>
          <p:cNvPr id="43194"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2494" y="4644842"/>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92"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9688" y="5231740"/>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229" name="Group 42"/>
          <p:cNvGrpSpPr>
            <a:grpSpLocks/>
          </p:cNvGrpSpPr>
          <p:nvPr/>
        </p:nvGrpSpPr>
        <p:grpSpPr bwMode="auto">
          <a:xfrm>
            <a:off x="959407" y="4644842"/>
            <a:ext cx="386060" cy="377325"/>
            <a:chOff x="0" y="0"/>
            <a:chExt cx="647" cy="474"/>
          </a:xfrm>
        </p:grpSpPr>
        <p:grpSp>
          <p:nvGrpSpPr>
            <p:cNvPr id="43230" name="Group 15"/>
            <p:cNvGrpSpPr>
              <a:grpSpLocks/>
            </p:cNvGrpSpPr>
            <p:nvPr/>
          </p:nvGrpSpPr>
          <p:grpSpPr bwMode="auto">
            <a:xfrm>
              <a:off x="0" y="0"/>
              <a:ext cx="647" cy="474"/>
              <a:chOff x="0" y="0"/>
              <a:chExt cx="647" cy="474"/>
            </a:xfrm>
          </p:grpSpPr>
          <p:sp>
            <p:nvSpPr>
              <p:cNvPr id="43257"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258"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259"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231" name="Group 41"/>
            <p:cNvGrpSpPr>
              <a:grpSpLocks/>
            </p:cNvGrpSpPr>
            <p:nvPr/>
          </p:nvGrpSpPr>
          <p:grpSpPr bwMode="auto">
            <a:xfrm>
              <a:off x="22" y="108"/>
              <a:ext cx="543" cy="282"/>
              <a:chOff x="0" y="0"/>
              <a:chExt cx="543" cy="282"/>
            </a:xfrm>
          </p:grpSpPr>
          <p:grpSp>
            <p:nvGrpSpPr>
              <p:cNvPr id="43232" name="Group 18"/>
              <p:cNvGrpSpPr>
                <a:grpSpLocks/>
              </p:cNvGrpSpPr>
              <p:nvPr/>
            </p:nvGrpSpPr>
            <p:grpSpPr bwMode="auto">
              <a:xfrm>
                <a:off x="274" y="27"/>
                <a:ext cx="4" cy="228"/>
                <a:chOff x="0" y="0"/>
                <a:chExt cx="4" cy="228"/>
              </a:xfrm>
            </p:grpSpPr>
            <p:sp>
              <p:nvSpPr>
                <p:cNvPr id="43255"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256"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233" name="Group 29"/>
              <p:cNvGrpSpPr>
                <a:grpSpLocks/>
              </p:cNvGrpSpPr>
              <p:nvPr/>
            </p:nvGrpSpPr>
            <p:grpSpPr bwMode="auto">
              <a:xfrm>
                <a:off x="0" y="0"/>
                <a:ext cx="245" cy="282"/>
                <a:chOff x="0" y="0"/>
                <a:chExt cx="245" cy="282"/>
              </a:xfrm>
            </p:grpSpPr>
            <p:grpSp>
              <p:nvGrpSpPr>
                <p:cNvPr id="43245" name="Group 23"/>
                <p:cNvGrpSpPr>
                  <a:grpSpLocks/>
                </p:cNvGrpSpPr>
                <p:nvPr/>
              </p:nvGrpSpPr>
              <p:grpSpPr bwMode="auto">
                <a:xfrm>
                  <a:off x="4" y="0"/>
                  <a:ext cx="241" cy="276"/>
                  <a:chOff x="0" y="0"/>
                  <a:chExt cx="240" cy="276"/>
                </a:xfrm>
              </p:grpSpPr>
              <p:sp>
                <p:nvSpPr>
                  <p:cNvPr id="43251"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2"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3"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4"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246" name="Group 28"/>
                <p:cNvGrpSpPr>
                  <a:grpSpLocks/>
                </p:cNvGrpSpPr>
                <p:nvPr/>
              </p:nvGrpSpPr>
              <p:grpSpPr bwMode="auto">
                <a:xfrm>
                  <a:off x="0" y="6"/>
                  <a:ext cx="240" cy="276"/>
                  <a:chOff x="0" y="0"/>
                  <a:chExt cx="240" cy="276"/>
                </a:xfrm>
              </p:grpSpPr>
              <p:sp>
                <p:nvSpPr>
                  <p:cNvPr id="43247"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8"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9"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0"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234" name="Group 40"/>
              <p:cNvGrpSpPr>
                <a:grpSpLocks/>
              </p:cNvGrpSpPr>
              <p:nvPr/>
            </p:nvGrpSpPr>
            <p:grpSpPr bwMode="auto">
              <a:xfrm>
                <a:off x="307" y="0"/>
                <a:ext cx="236" cy="276"/>
                <a:chOff x="0" y="0"/>
                <a:chExt cx="235" cy="276"/>
              </a:xfrm>
            </p:grpSpPr>
            <p:grpSp>
              <p:nvGrpSpPr>
                <p:cNvPr id="43235" name="Group 34"/>
                <p:cNvGrpSpPr>
                  <a:grpSpLocks/>
                </p:cNvGrpSpPr>
                <p:nvPr/>
              </p:nvGrpSpPr>
              <p:grpSpPr bwMode="auto">
                <a:xfrm>
                  <a:off x="4" y="0"/>
                  <a:ext cx="231" cy="270"/>
                  <a:chOff x="0" y="0"/>
                  <a:chExt cx="231" cy="270"/>
                </a:xfrm>
              </p:grpSpPr>
              <p:sp>
                <p:nvSpPr>
                  <p:cNvPr id="43241"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2"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3"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4"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236" name="Group 39"/>
                <p:cNvGrpSpPr>
                  <a:grpSpLocks/>
                </p:cNvGrpSpPr>
                <p:nvPr/>
              </p:nvGrpSpPr>
              <p:grpSpPr bwMode="auto">
                <a:xfrm>
                  <a:off x="0" y="3"/>
                  <a:ext cx="227" cy="273"/>
                  <a:chOff x="0" y="0"/>
                  <a:chExt cx="227" cy="273"/>
                </a:xfrm>
              </p:grpSpPr>
              <p:sp>
                <p:nvSpPr>
                  <p:cNvPr id="43237"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38"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39"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0"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299" name="AutoShape 11"/>
          <p:cNvSpPr>
            <a:spLocks/>
          </p:cNvSpPr>
          <p:nvPr/>
        </p:nvSpPr>
        <p:spPr bwMode="auto">
          <a:xfrm>
            <a:off x="2414886" y="4438848"/>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sp>
        <p:nvSpPr>
          <p:cNvPr id="300" name="Line 2"/>
          <p:cNvSpPr>
            <a:spLocks noChangeShapeType="1"/>
          </p:cNvSpPr>
          <p:nvPr/>
        </p:nvSpPr>
        <p:spPr bwMode="auto">
          <a:xfrm rot="10800000" flipH="1">
            <a:off x="2730248" y="4129911"/>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301"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288" y="5272553"/>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 name="Rectangle 99"/>
          <p:cNvSpPr>
            <a:spLocks/>
          </p:cNvSpPr>
          <p:nvPr/>
        </p:nvSpPr>
        <p:spPr bwMode="auto">
          <a:xfrm>
            <a:off x="2768994" y="4483299"/>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303" name="Rectangle 100"/>
          <p:cNvSpPr>
            <a:spLocks/>
          </p:cNvSpPr>
          <p:nvPr/>
        </p:nvSpPr>
        <p:spPr bwMode="auto">
          <a:xfrm>
            <a:off x="2601886" y="5679253"/>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a:t>
            </a:r>
            <a:r>
              <a:rPr lang="en-US" sz="800" dirty="0" smtClean="0">
                <a:ea typeface="MS PGothic" pitchFamily="34" charset="-128"/>
              </a:rPr>
              <a:t>2</a:t>
            </a:r>
            <a:endParaRPr lang="en-US" sz="800" dirty="0">
              <a:ea typeface="MS PGothic" pitchFamily="34" charset="-128"/>
            </a:endParaRPr>
          </a:p>
        </p:txBody>
      </p:sp>
      <p:sp>
        <p:nvSpPr>
          <p:cNvPr id="304" name="Rectangle 101"/>
          <p:cNvSpPr>
            <a:spLocks/>
          </p:cNvSpPr>
          <p:nvPr/>
        </p:nvSpPr>
        <p:spPr bwMode="auto">
          <a:xfrm>
            <a:off x="2453180" y="5143628"/>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CUBE2</a:t>
            </a:r>
            <a:endParaRPr lang="en-US" sz="800" dirty="0">
              <a:ea typeface="MS PGothic" pitchFamily="34" charset="-128"/>
            </a:endParaRPr>
          </a:p>
        </p:txBody>
      </p:sp>
      <p:sp>
        <p:nvSpPr>
          <p:cNvPr id="306" name="Rectangle 191"/>
          <p:cNvSpPr>
            <a:spLocks/>
          </p:cNvSpPr>
          <p:nvPr/>
        </p:nvSpPr>
        <p:spPr bwMode="auto">
          <a:xfrm>
            <a:off x="3150560" y="4956677"/>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pic>
        <p:nvPicPr>
          <p:cNvPr id="307"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8185" y="4106523"/>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1769" y="4666617"/>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8963" y="5253515"/>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2" name="Group 42"/>
          <p:cNvGrpSpPr>
            <a:grpSpLocks/>
          </p:cNvGrpSpPr>
          <p:nvPr/>
        </p:nvGrpSpPr>
        <p:grpSpPr bwMode="auto">
          <a:xfrm>
            <a:off x="2548682" y="4666617"/>
            <a:ext cx="386060" cy="377325"/>
            <a:chOff x="0" y="0"/>
            <a:chExt cx="647" cy="474"/>
          </a:xfrm>
        </p:grpSpPr>
        <p:grpSp>
          <p:nvGrpSpPr>
            <p:cNvPr id="313" name="Group 15"/>
            <p:cNvGrpSpPr>
              <a:grpSpLocks/>
            </p:cNvGrpSpPr>
            <p:nvPr/>
          </p:nvGrpSpPr>
          <p:grpSpPr bwMode="auto">
            <a:xfrm>
              <a:off x="0" y="0"/>
              <a:ext cx="647" cy="474"/>
              <a:chOff x="0" y="0"/>
              <a:chExt cx="647" cy="474"/>
            </a:xfrm>
          </p:grpSpPr>
          <p:sp>
            <p:nvSpPr>
              <p:cNvPr id="340"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341"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342"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314" name="Group 41"/>
            <p:cNvGrpSpPr>
              <a:grpSpLocks/>
            </p:cNvGrpSpPr>
            <p:nvPr/>
          </p:nvGrpSpPr>
          <p:grpSpPr bwMode="auto">
            <a:xfrm>
              <a:off x="22" y="108"/>
              <a:ext cx="543" cy="282"/>
              <a:chOff x="0" y="0"/>
              <a:chExt cx="543" cy="282"/>
            </a:xfrm>
          </p:grpSpPr>
          <p:grpSp>
            <p:nvGrpSpPr>
              <p:cNvPr id="315" name="Group 18"/>
              <p:cNvGrpSpPr>
                <a:grpSpLocks/>
              </p:cNvGrpSpPr>
              <p:nvPr/>
            </p:nvGrpSpPr>
            <p:grpSpPr bwMode="auto">
              <a:xfrm>
                <a:off x="274" y="27"/>
                <a:ext cx="4" cy="228"/>
                <a:chOff x="0" y="0"/>
                <a:chExt cx="4" cy="228"/>
              </a:xfrm>
            </p:grpSpPr>
            <p:sp>
              <p:nvSpPr>
                <p:cNvPr id="338"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9"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316" name="Group 29"/>
              <p:cNvGrpSpPr>
                <a:grpSpLocks/>
              </p:cNvGrpSpPr>
              <p:nvPr/>
            </p:nvGrpSpPr>
            <p:grpSpPr bwMode="auto">
              <a:xfrm>
                <a:off x="0" y="0"/>
                <a:ext cx="245" cy="282"/>
                <a:chOff x="0" y="0"/>
                <a:chExt cx="245" cy="282"/>
              </a:xfrm>
            </p:grpSpPr>
            <p:grpSp>
              <p:nvGrpSpPr>
                <p:cNvPr id="328" name="Group 23"/>
                <p:cNvGrpSpPr>
                  <a:grpSpLocks/>
                </p:cNvGrpSpPr>
                <p:nvPr/>
              </p:nvGrpSpPr>
              <p:grpSpPr bwMode="auto">
                <a:xfrm>
                  <a:off x="4" y="0"/>
                  <a:ext cx="241" cy="276"/>
                  <a:chOff x="0" y="0"/>
                  <a:chExt cx="240" cy="276"/>
                </a:xfrm>
              </p:grpSpPr>
              <p:sp>
                <p:nvSpPr>
                  <p:cNvPr id="334"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5"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6"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7"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29" name="Group 28"/>
                <p:cNvGrpSpPr>
                  <a:grpSpLocks/>
                </p:cNvGrpSpPr>
                <p:nvPr/>
              </p:nvGrpSpPr>
              <p:grpSpPr bwMode="auto">
                <a:xfrm>
                  <a:off x="0" y="6"/>
                  <a:ext cx="240" cy="276"/>
                  <a:chOff x="0" y="0"/>
                  <a:chExt cx="240" cy="276"/>
                </a:xfrm>
              </p:grpSpPr>
              <p:sp>
                <p:nvSpPr>
                  <p:cNvPr id="330"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1"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2"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3"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317" name="Group 40"/>
              <p:cNvGrpSpPr>
                <a:grpSpLocks/>
              </p:cNvGrpSpPr>
              <p:nvPr/>
            </p:nvGrpSpPr>
            <p:grpSpPr bwMode="auto">
              <a:xfrm>
                <a:off x="307" y="0"/>
                <a:ext cx="236" cy="276"/>
                <a:chOff x="0" y="0"/>
                <a:chExt cx="235" cy="276"/>
              </a:xfrm>
            </p:grpSpPr>
            <p:grpSp>
              <p:nvGrpSpPr>
                <p:cNvPr id="318" name="Group 34"/>
                <p:cNvGrpSpPr>
                  <a:grpSpLocks/>
                </p:cNvGrpSpPr>
                <p:nvPr/>
              </p:nvGrpSpPr>
              <p:grpSpPr bwMode="auto">
                <a:xfrm>
                  <a:off x="4" y="0"/>
                  <a:ext cx="231" cy="270"/>
                  <a:chOff x="0" y="0"/>
                  <a:chExt cx="231" cy="270"/>
                </a:xfrm>
              </p:grpSpPr>
              <p:sp>
                <p:nvSpPr>
                  <p:cNvPr id="324"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5"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6"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7"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19" name="Group 39"/>
                <p:cNvGrpSpPr>
                  <a:grpSpLocks/>
                </p:cNvGrpSpPr>
                <p:nvPr/>
              </p:nvGrpSpPr>
              <p:grpSpPr bwMode="auto">
                <a:xfrm>
                  <a:off x="0" y="3"/>
                  <a:ext cx="227" cy="273"/>
                  <a:chOff x="0" y="0"/>
                  <a:chExt cx="227" cy="273"/>
                </a:xfrm>
              </p:grpSpPr>
              <p:sp>
                <p:nvSpPr>
                  <p:cNvPr id="320"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1"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2"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3"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343" name="AutoShape 11"/>
          <p:cNvSpPr>
            <a:spLocks/>
          </p:cNvSpPr>
          <p:nvPr/>
        </p:nvSpPr>
        <p:spPr bwMode="auto">
          <a:xfrm>
            <a:off x="3994261" y="4438848"/>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sp>
        <p:nvSpPr>
          <p:cNvPr id="344" name="Line 2"/>
          <p:cNvSpPr>
            <a:spLocks noChangeShapeType="1"/>
          </p:cNvSpPr>
          <p:nvPr/>
        </p:nvSpPr>
        <p:spPr bwMode="auto">
          <a:xfrm rot="10800000" flipH="1">
            <a:off x="4309623" y="4129911"/>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345"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2663" y="5272553"/>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 name="Rectangle 99"/>
          <p:cNvSpPr>
            <a:spLocks/>
          </p:cNvSpPr>
          <p:nvPr/>
        </p:nvSpPr>
        <p:spPr bwMode="auto">
          <a:xfrm>
            <a:off x="4348369" y="4483299"/>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347" name="Rectangle 100"/>
          <p:cNvSpPr>
            <a:spLocks/>
          </p:cNvSpPr>
          <p:nvPr/>
        </p:nvSpPr>
        <p:spPr bwMode="auto">
          <a:xfrm>
            <a:off x="4181261" y="5679253"/>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a:t>
            </a:r>
            <a:r>
              <a:rPr lang="en-US" sz="800" dirty="0" smtClean="0">
                <a:ea typeface="MS PGothic" pitchFamily="34" charset="-128"/>
              </a:rPr>
              <a:t>3</a:t>
            </a:r>
            <a:endParaRPr lang="en-US" sz="800" dirty="0">
              <a:ea typeface="MS PGothic" pitchFamily="34" charset="-128"/>
            </a:endParaRPr>
          </a:p>
        </p:txBody>
      </p:sp>
      <p:sp>
        <p:nvSpPr>
          <p:cNvPr id="348" name="Rectangle 101"/>
          <p:cNvSpPr>
            <a:spLocks/>
          </p:cNvSpPr>
          <p:nvPr/>
        </p:nvSpPr>
        <p:spPr bwMode="auto">
          <a:xfrm>
            <a:off x="4032555" y="5143628"/>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CUBE3</a:t>
            </a:r>
            <a:endParaRPr lang="en-US" sz="800" dirty="0">
              <a:ea typeface="MS PGothic" pitchFamily="34" charset="-128"/>
            </a:endParaRPr>
          </a:p>
        </p:txBody>
      </p:sp>
      <p:sp>
        <p:nvSpPr>
          <p:cNvPr id="350" name="Rectangle 191"/>
          <p:cNvSpPr>
            <a:spLocks/>
          </p:cNvSpPr>
          <p:nvPr/>
        </p:nvSpPr>
        <p:spPr bwMode="auto">
          <a:xfrm>
            <a:off x="4729935" y="4956677"/>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pic>
        <p:nvPicPr>
          <p:cNvPr id="351"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7560" y="4106523"/>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1144" y="4666617"/>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8338" y="5253515"/>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6" name="Group 42"/>
          <p:cNvGrpSpPr>
            <a:grpSpLocks/>
          </p:cNvGrpSpPr>
          <p:nvPr/>
        </p:nvGrpSpPr>
        <p:grpSpPr bwMode="auto">
          <a:xfrm>
            <a:off x="4128057" y="4666617"/>
            <a:ext cx="386060" cy="377325"/>
            <a:chOff x="0" y="0"/>
            <a:chExt cx="647" cy="474"/>
          </a:xfrm>
        </p:grpSpPr>
        <p:grpSp>
          <p:nvGrpSpPr>
            <p:cNvPr id="357" name="Group 15"/>
            <p:cNvGrpSpPr>
              <a:grpSpLocks/>
            </p:cNvGrpSpPr>
            <p:nvPr/>
          </p:nvGrpSpPr>
          <p:grpSpPr bwMode="auto">
            <a:xfrm>
              <a:off x="0" y="0"/>
              <a:ext cx="647" cy="474"/>
              <a:chOff x="0" y="0"/>
              <a:chExt cx="647" cy="474"/>
            </a:xfrm>
          </p:grpSpPr>
          <p:sp>
            <p:nvSpPr>
              <p:cNvPr id="384"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385"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386"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358" name="Group 41"/>
            <p:cNvGrpSpPr>
              <a:grpSpLocks/>
            </p:cNvGrpSpPr>
            <p:nvPr/>
          </p:nvGrpSpPr>
          <p:grpSpPr bwMode="auto">
            <a:xfrm>
              <a:off x="22" y="108"/>
              <a:ext cx="543" cy="282"/>
              <a:chOff x="0" y="0"/>
              <a:chExt cx="543" cy="282"/>
            </a:xfrm>
          </p:grpSpPr>
          <p:grpSp>
            <p:nvGrpSpPr>
              <p:cNvPr id="359" name="Group 18"/>
              <p:cNvGrpSpPr>
                <a:grpSpLocks/>
              </p:cNvGrpSpPr>
              <p:nvPr/>
            </p:nvGrpSpPr>
            <p:grpSpPr bwMode="auto">
              <a:xfrm>
                <a:off x="274" y="27"/>
                <a:ext cx="4" cy="228"/>
                <a:chOff x="0" y="0"/>
                <a:chExt cx="4" cy="228"/>
              </a:xfrm>
            </p:grpSpPr>
            <p:sp>
              <p:nvSpPr>
                <p:cNvPr id="382"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83"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360" name="Group 29"/>
              <p:cNvGrpSpPr>
                <a:grpSpLocks/>
              </p:cNvGrpSpPr>
              <p:nvPr/>
            </p:nvGrpSpPr>
            <p:grpSpPr bwMode="auto">
              <a:xfrm>
                <a:off x="0" y="0"/>
                <a:ext cx="245" cy="282"/>
                <a:chOff x="0" y="0"/>
                <a:chExt cx="245" cy="282"/>
              </a:xfrm>
            </p:grpSpPr>
            <p:grpSp>
              <p:nvGrpSpPr>
                <p:cNvPr id="372" name="Group 23"/>
                <p:cNvGrpSpPr>
                  <a:grpSpLocks/>
                </p:cNvGrpSpPr>
                <p:nvPr/>
              </p:nvGrpSpPr>
              <p:grpSpPr bwMode="auto">
                <a:xfrm>
                  <a:off x="4" y="0"/>
                  <a:ext cx="241" cy="276"/>
                  <a:chOff x="0" y="0"/>
                  <a:chExt cx="240" cy="276"/>
                </a:xfrm>
              </p:grpSpPr>
              <p:sp>
                <p:nvSpPr>
                  <p:cNvPr id="378"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9"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80"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81"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73" name="Group 28"/>
                <p:cNvGrpSpPr>
                  <a:grpSpLocks/>
                </p:cNvGrpSpPr>
                <p:nvPr/>
              </p:nvGrpSpPr>
              <p:grpSpPr bwMode="auto">
                <a:xfrm>
                  <a:off x="0" y="6"/>
                  <a:ext cx="240" cy="276"/>
                  <a:chOff x="0" y="0"/>
                  <a:chExt cx="240" cy="276"/>
                </a:xfrm>
              </p:grpSpPr>
              <p:sp>
                <p:nvSpPr>
                  <p:cNvPr id="374"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5"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6"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7"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361" name="Group 40"/>
              <p:cNvGrpSpPr>
                <a:grpSpLocks/>
              </p:cNvGrpSpPr>
              <p:nvPr/>
            </p:nvGrpSpPr>
            <p:grpSpPr bwMode="auto">
              <a:xfrm>
                <a:off x="307" y="0"/>
                <a:ext cx="236" cy="276"/>
                <a:chOff x="0" y="0"/>
                <a:chExt cx="235" cy="276"/>
              </a:xfrm>
            </p:grpSpPr>
            <p:grpSp>
              <p:nvGrpSpPr>
                <p:cNvPr id="362" name="Group 34"/>
                <p:cNvGrpSpPr>
                  <a:grpSpLocks/>
                </p:cNvGrpSpPr>
                <p:nvPr/>
              </p:nvGrpSpPr>
              <p:grpSpPr bwMode="auto">
                <a:xfrm>
                  <a:off x="4" y="0"/>
                  <a:ext cx="231" cy="270"/>
                  <a:chOff x="0" y="0"/>
                  <a:chExt cx="231" cy="270"/>
                </a:xfrm>
              </p:grpSpPr>
              <p:sp>
                <p:nvSpPr>
                  <p:cNvPr id="368"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9"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0"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1"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63" name="Group 39"/>
                <p:cNvGrpSpPr>
                  <a:grpSpLocks/>
                </p:cNvGrpSpPr>
                <p:nvPr/>
              </p:nvGrpSpPr>
              <p:grpSpPr bwMode="auto">
                <a:xfrm>
                  <a:off x="0" y="3"/>
                  <a:ext cx="227" cy="273"/>
                  <a:chOff x="0" y="0"/>
                  <a:chExt cx="227" cy="273"/>
                </a:xfrm>
              </p:grpSpPr>
              <p:sp>
                <p:nvSpPr>
                  <p:cNvPr id="364"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5"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6"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7"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387" name="Rectangle 229"/>
          <p:cNvSpPr>
            <a:spLocks/>
          </p:cNvSpPr>
          <p:nvPr/>
        </p:nvSpPr>
        <p:spPr bwMode="auto">
          <a:xfrm>
            <a:off x="2852361" y="3147574"/>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sp>
        <p:nvSpPr>
          <p:cNvPr id="388" name="Rectangle 229"/>
          <p:cNvSpPr>
            <a:spLocks/>
          </p:cNvSpPr>
          <p:nvPr/>
        </p:nvSpPr>
        <p:spPr bwMode="auto">
          <a:xfrm>
            <a:off x="4449144" y="3203980"/>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pic>
        <p:nvPicPr>
          <p:cNvPr id="389" name="Picture 15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4518" y="3980455"/>
            <a:ext cx="180974" cy="2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90" name="Picture 15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9495" y="4021522"/>
            <a:ext cx="180974" cy="2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391" name="Rectangle 102"/>
          <p:cNvSpPr>
            <a:spLocks/>
          </p:cNvSpPr>
          <p:nvPr/>
        </p:nvSpPr>
        <p:spPr bwMode="auto">
          <a:xfrm>
            <a:off x="2116499" y="4249921"/>
            <a:ext cx="52016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b="1" dirty="0" smtClean="0">
                <a:ea typeface="MS PGothic" pitchFamily="34" charset="-128"/>
              </a:rPr>
              <a:t> Router 2</a:t>
            </a:r>
            <a:endParaRPr lang="en-US" sz="1000" b="1" dirty="0">
              <a:ea typeface="MS PGothic" pitchFamily="34" charset="-128"/>
            </a:endParaRPr>
          </a:p>
        </p:txBody>
      </p:sp>
      <p:sp>
        <p:nvSpPr>
          <p:cNvPr id="392" name="Rectangle 102"/>
          <p:cNvSpPr>
            <a:spLocks/>
          </p:cNvSpPr>
          <p:nvPr/>
        </p:nvSpPr>
        <p:spPr bwMode="auto">
          <a:xfrm>
            <a:off x="3665902" y="4171110"/>
            <a:ext cx="52818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Route</a:t>
            </a:r>
            <a:r>
              <a:rPr lang="en-US" sz="1000" dirty="0" smtClean="0">
                <a:ea typeface="MS PGothic" pitchFamily="34" charset="-128"/>
              </a:rPr>
              <a:t>r 3</a:t>
            </a:r>
            <a:endParaRPr lang="en-US" sz="1000" dirty="0">
              <a:ea typeface="MS PGothic" pitchFamily="34" charset="-128"/>
            </a:endParaRPr>
          </a:p>
        </p:txBody>
      </p:sp>
      <p:sp>
        <p:nvSpPr>
          <p:cNvPr id="393" name="Rectangle 102"/>
          <p:cNvSpPr>
            <a:spLocks/>
          </p:cNvSpPr>
          <p:nvPr/>
        </p:nvSpPr>
        <p:spPr bwMode="auto">
          <a:xfrm>
            <a:off x="1503004" y="4004426"/>
            <a:ext cx="303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a:t>
            </a:r>
            <a:r>
              <a:rPr lang="en-US" sz="700" dirty="0" smtClean="0">
                <a:ea typeface="MS PGothic" pitchFamily="34" charset="-128"/>
              </a:rPr>
              <a:t>SIP </a:t>
            </a:r>
          </a:p>
          <a:p>
            <a:pPr marL="36671" algn="ctr"/>
            <a:r>
              <a:rPr lang="en-US" sz="700" dirty="0" smtClean="0">
                <a:ea typeface="MS PGothic" pitchFamily="34" charset="-128"/>
              </a:rPr>
              <a:t>Proxy</a:t>
            </a:r>
            <a:endParaRPr lang="en-US" sz="700" dirty="0">
              <a:ea typeface="MS PGothic" pitchFamily="34" charset="-128"/>
            </a:endParaRPr>
          </a:p>
        </p:txBody>
      </p:sp>
      <p:sp>
        <p:nvSpPr>
          <p:cNvPr id="394" name="Rectangle 102"/>
          <p:cNvSpPr>
            <a:spLocks/>
          </p:cNvSpPr>
          <p:nvPr/>
        </p:nvSpPr>
        <p:spPr bwMode="auto">
          <a:xfrm>
            <a:off x="3101631" y="4055694"/>
            <a:ext cx="303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a:t>
            </a:r>
            <a:r>
              <a:rPr lang="en-US" sz="700" dirty="0" smtClean="0">
                <a:ea typeface="MS PGothic" pitchFamily="34" charset="-128"/>
              </a:rPr>
              <a:t>SIP </a:t>
            </a:r>
          </a:p>
          <a:p>
            <a:pPr marL="36671" algn="ctr"/>
            <a:r>
              <a:rPr lang="en-US" sz="700" dirty="0" smtClean="0">
                <a:ea typeface="MS PGothic" pitchFamily="34" charset="-128"/>
              </a:rPr>
              <a:t>Proxy</a:t>
            </a:r>
            <a:endParaRPr lang="en-US" sz="700" dirty="0">
              <a:ea typeface="MS PGothic" pitchFamily="34" charset="-128"/>
            </a:endParaRPr>
          </a:p>
        </p:txBody>
      </p:sp>
      <p:sp>
        <p:nvSpPr>
          <p:cNvPr id="397" name="TextBox 396"/>
          <p:cNvSpPr txBox="1"/>
          <p:nvPr/>
        </p:nvSpPr>
        <p:spPr>
          <a:xfrm>
            <a:off x="5652656" y="886455"/>
            <a:ext cx="3357558" cy="2215991"/>
          </a:xfrm>
          <a:prstGeom prst="rect">
            <a:avLst/>
          </a:prstGeom>
          <a:solidFill>
            <a:srgbClr val="EFE59D"/>
          </a:solidFill>
        </p:spPr>
        <p:txBody>
          <a:bodyPr wrap="square" rtlCol="0">
            <a:spAutoFit/>
          </a:bodyPr>
          <a:lstStyle/>
          <a:p>
            <a:pPr>
              <a:spcBef>
                <a:spcPts val="1200"/>
              </a:spcBef>
            </a:pPr>
            <a:r>
              <a:rPr lang="en-US" sz="1400" b="1" dirty="0" smtClean="0"/>
              <a:t>Failure</a:t>
            </a:r>
            <a:endParaRPr lang="en-US" sz="1200" dirty="0" smtClean="0"/>
          </a:p>
          <a:p>
            <a:pPr marL="285750" indent="-285750">
              <a:lnSpc>
                <a:spcPct val="90000"/>
              </a:lnSpc>
              <a:spcBef>
                <a:spcPts val="600"/>
              </a:spcBef>
              <a:buSzPct val="40000"/>
              <a:buFontTx/>
              <a:buChar char="-"/>
            </a:pPr>
            <a:r>
              <a:rPr lang="en-US" sz="1100" dirty="0" smtClean="0"/>
              <a:t>CUBE 2 is lost.</a:t>
            </a:r>
          </a:p>
          <a:p>
            <a:pPr marL="285750" indent="-285750">
              <a:lnSpc>
                <a:spcPct val="90000"/>
              </a:lnSpc>
              <a:spcBef>
                <a:spcPts val="600"/>
              </a:spcBef>
              <a:buSzPct val="40000"/>
              <a:buFontTx/>
              <a:buChar char="-"/>
            </a:pPr>
            <a:r>
              <a:rPr lang="en-US" sz="1100" dirty="0">
                <a:ea typeface="MS PGothic" pitchFamily="34" charset="-128"/>
              </a:rPr>
              <a:t>All calls connected through it are </a:t>
            </a:r>
            <a:r>
              <a:rPr lang="en-US" sz="1100" dirty="0" smtClean="0">
                <a:ea typeface="MS PGothic" pitchFamily="34" charset="-128"/>
              </a:rPr>
              <a:t>dropped.</a:t>
            </a:r>
          </a:p>
          <a:p>
            <a:pPr marL="285750" indent="-285750">
              <a:lnSpc>
                <a:spcPct val="90000"/>
              </a:lnSpc>
              <a:spcBef>
                <a:spcPts val="600"/>
              </a:spcBef>
              <a:buSzPct val="40000"/>
              <a:buFontTx/>
              <a:buChar char="-"/>
            </a:pPr>
            <a:r>
              <a:rPr lang="en-US" sz="1100" dirty="0">
                <a:ea typeface="MS PGothic" pitchFamily="34" charset="-128"/>
              </a:rPr>
              <a:t>OPTIONS pings from </a:t>
            </a:r>
            <a:r>
              <a:rPr lang="en-US" sz="1100" dirty="0" smtClean="0">
                <a:ea typeface="MS PGothic" pitchFamily="34" charset="-128"/>
              </a:rPr>
              <a:t>WebEx CUBE and customer’s CUCM </a:t>
            </a:r>
            <a:r>
              <a:rPr lang="en-US" sz="1100" dirty="0">
                <a:ea typeface="MS PGothic" pitchFamily="34" charset="-128"/>
              </a:rPr>
              <a:t>stop being answered</a:t>
            </a:r>
            <a:r>
              <a:rPr lang="en-US" sz="1100" dirty="0" smtClean="0">
                <a:ea typeface="MS PGothic" pitchFamily="34" charset="-128"/>
              </a:rPr>
              <a:t>.</a:t>
            </a:r>
          </a:p>
          <a:p>
            <a:pPr marL="285750" indent="-285750">
              <a:lnSpc>
                <a:spcPct val="90000"/>
              </a:lnSpc>
              <a:spcBef>
                <a:spcPts val="600"/>
              </a:spcBef>
              <a:buSzPct val="40000"/>
              <a:buFontTx/>
              <a:buChar char="-"/>
            </a:pPr>
            <a:r>
              <a:rPr lang="en-US" sz="1100" dirty="0" smtClean="0">
                <a:ea typeface="MS PGothic" pitchFamily="34" charset="-128"/>
              </a:rPr>
              <a:t>Until CUBE 2 is </a:t>
            </a:r>
            <a:r>
              <a:rPr lang="en-US" sz="1100" dirty="0">
                <a:ea typeface="MS PGothic" pitchFamily="34" charset="-128"/>
              </a:rPr>
              <a:t>removed from CUCM</a:t>
            </a:r>
            <a:r>
              <a:rPr lang="ja-JP" altLang="en-US" sz="1100" dirty="0">
                <a:ea typeface="MS PGothic" pitchFamily="34" charset="-128"/>
              </a:rPr>
              <a:t>’</a:t>
            </a:r>
            <a:r>
              <a:rPr lang="en-US" altLang="ja-JP" sz="1100" dirty="0">
                <a:ea typeface="MS PGothic" pitchFamily="34" charset="-128"/>
                <a:cs typeface="Arial" pitchFamily="34" charset="0"/>
              </a:rPr>
              <a:t>s and </a:t>
            </a:r>
            <a:r>
              <a:rPr lang="en-US" altLang="ja-JP" sz="1100" dirty="0" smtClean="0">
                <a:ea typeface="MS PGothic" pitchFamily="34" charset="-128"/>
                <a:cs typeface="Arial" pitchFamily="34" charset="0"/>
              </a:rPr>
              <a:t>WebEx CUBE’s</a:t>
            </a:r>
            <a:r>
              <a:rPr lang="en-US" altLang="ja-JP" sz="1100" dirty="0" smtClean="0">
                <a:ea typeface="MS PGothic" pitchFamily="34" charset="-128"/>
              </a:rPr>
              <a:t> </a:t>
            </a:r>
            <a:r>
              <a:rPr lang="en-US" altLang="ja-JP" sz="1100" dirty="0">
                <a:ea typeface="MS PGothic" pitchFamily="34" charset="-128"/>
              </a:rPr>
              <a:t>dial peer groups, each new call suffers </a:t>
            </a:r>
            <a:r>
              <a:rPr lang="en-US" altLang="ja-JP" sz="1100" dirty="0" smtClean="0">
                <a:ea typeface="MS PGothic" pitchFamily="34" charset="-128"/>
              </a:rPr>
              <a:t>delay.</a:t>
            </a:r>
          </a:p>
          <a:p>
            <a:pPr marL="285750" indent="-285750">
              <a:lnSpc>
                <a:spcPct val="90000"/>
              </a:lnSpc>
              <a:spcBef>
                <a:spcPts val="600"/>
              </a:spcBef>
              <a:buSzPct val="40000"/>
              <a:buFontTx/>
              <a:buChar char="-"/>
            </a:pPr>
            <a:r>
              <a:rPr lang="en-US" sz="1100" dirty="0">
                <a:ea typeface="MS PGothic" pitchFamily="34" charset="-128"/>
              </a:rPr>
              <a:t>After failing to receive a response to its </a:t>
            </a:r>
            <a:r>
              <a:rPr lang="en-US" sz="1100" dirty="0" smtClean="0">
                <a:ea typeface="MS PGothic" pitchFamily="34" charset="-128"/>
              </a:rPr>
              <a:t>INVITE, </a:t>
            </a:r>
            <a:r>
              <a:rPr lang="en-US" sz="1100" dirty="0">
                <a:ea typeface="MS PGothic" pitchFamily="34" charset="-128"/>
              </a:rPr>
              <a:t>CUCM sends the call to </a:t>
            </a:r>
            <a:r>
              <a:rPr lang="en-US" sz="1100" dirty="0" smtClean="0">
                <a:ea typeface="MS PGothic" pitchFamily="34" charset="-128"/>
              </a:rPr>
              <a:t>CUBE 1and </a:t>
            </a:r>
            <a:r>
              <a:rPr lang="en-US" sz="1100" dirty="0">
                <a:ea typeface="MS PGothic" pitchFamily="34" charset="-128"/>
              </a:rPr>
              <a:t>it </a:t>
            </a:r>
            <a:r>
              <a:rPr lang="en-US" sz="1100" dirty="0" smtClean="0">
                <a:ea typeface="MS PGothic" pitchFamily="34" charset="-128"/>
              </a:rPr>
              <a:t>connects</a:t>
            </a:r>
            <a:endParaRPr lang="en-US" sz="1100" dirty="0" smtClean="0"/>
          </a:p>
        </p:txBody>
      </p:sp>
      <p:sp>
        <p:nvSpPr>
          <p:cNvPr id="7" name="Freeform 6"/>
          <p:cNvSpPr/>
          <p:nvPr/>
        </p:nvSpPr>
        <p:spPr>
          <a:xfrm>
            <a:off x="1246909" y="2042556"/>
            <a:ext cx="1959429" cy="3325608"/>
          </a:xfrm>
          <a:custGeom>
            <a:avLst/>
            <a:gdLst>
              <a:gd name="connsiteX0" fmla="*/ 35626 w 1959429"/>
              <a:gd name="connsiteY0" fmla="*/ 0 h 3325608"/>
              <a:gd name="connsiteX1" fmla="*/ 23751 w 1959429"/>
              <a:gd name="connsiteY1" fmla="*/ 237506 h 3325608"/>
              <a:gd name="connsiteX2" fmla="*/ 0 w 1959429"/>
              <a:gd name="connsiteY2" fmla="*/ 712519 h 3325608"/>
              <a:gd name="connsiteX3" fmla="*/ 11875 w 1959429"/>
              <a:gd name="connsiteY3" fmla="*/ 938150 h 3325608"/>
              <a:gd name="connsiteX4" fmla="*/ 35626 w 1959429"/>
              <a:gd name="connsiteY4" fmla="*/ 1009402 h 3325608"/>
              <a:gd name="connsiteX5" fmla="*/ 71252 w 1959429"/>
              <a:gd name="connsiteY5" fmla="*/ 1021278 h 3325608"/>
              <a:gd name="connsiteX6" fmla="*/ 106878 w 1959429"/>
              <a:gd name="connsiteY6" fmla="*/ 1045028 h 3325608"/>
              <a:gd name="connsiteX7" fmla="*/ 166255 w 1959429"/>
              <a:gd name="connsiteY7" fmla="*/ 1056904 h 3325608"/>
              <a:gd name="connsiteX8" fmla="*/ 380010 w 1959429"/>
              <a:gd name="connsiteY8" fmla="*/ 1080654 h 3325608"/>
              <a:gd name="connsiteX9" fmla="*/ 463138 w 1959429"/>
              <a:gd name="connsiteY9" fmla="*/ 1092530 h 3325608"/>
              <a:gd name="connsiteX10" fmla="*/ 570016 w 1959429"/>
              <a:gd name="connsiteY10" fmla="*/ 1116280 h 3325608"/>
              <a:gd name="connsiteX11" fmla="*/ 688769 w 1959429"/>
              <a:gd name="connsiteY11" fmla="*/ 1140031 h 3325608"/>
              <a:gd name="connsiteX12" fmla="*/ 748146 w 1959429"/>
              <a:gd name="connsiteY12" fmla="*/ 1151906 h 3325608"/>
              <a:gd name="connsiteX13" fmla="*/ 890649 w 1959429"/>
              <a:gd name="connsiteY13" fmla="*/ 1163782 h 3325608"/>
              <a:gd name="connsiteX14" fmla="*/ 973777 w 1959429"/>
              <a:gd name="connsiteY14" fmla="*/ 1175657 h 3325608"/>
              <a:gd name="connsiteX15" fmla="*/ 1151907 w 1959429"/>
              <a:gd name="connsiteY15" fmla="*/ 1187532 h 3325608"/>
              <a:gd name="connsiteX16" fmla="*/ 1223159 w 1959429"/>
              <a:gd name="connsiteY16" fmla="*/ 1211283 h 3325608"/>
              <a:gd name="connsiteX17" fmla="*/ 1294410 w 1959429"/>
              <a:gd name="connsiteY17" fmla="*/ 1270660 h 3325608"/>
              <a:gd name="connsiteX18" fmla="*/ 1341912 w 1959429"/>
              <a:gd name="connsiteY18" fmla="*/ 1282535 h 3325608"/>
              <a:gd name="connsiteX19" fmla="*/ 1377538 w 1959429"/>
              <a:gd name="connsiteY19" fmla="*/ 1294410 h 3325608"/>
              <a:gd name="connsiteX20" fmla="*/ 1401288 w 1959429"/>
              <a:gd name="connsiteY20" fmla="*/ 1330036 h 3325608"/>
              <a:gd name="connsiteX21" fmla="*/ 1425039 w 1959429"/>
              <a:gd name="connsiteY21" fmla="*/ 1401288 h 3325608"/>
              <a:gd name="connsiteX22" fmla="*/ 1413164 w 1959429"/>
              <a:gd name="connsiteY22" fmla="*/ 2006930 h 3325608"/>
              <a:gd name="connsiteX23" fmla="*/ 1413164 w 1959429"/>
              <a:gd name="connsiteY23" fmla="*/ 2078182 h 3325608"/>
              <a:gd name="connsiteX24" fmla="*/ 1425039 w 1959429"/>
              <a:gd name="connsiteY24" fmla="*/ 2232561 h 3325608"/>
              <a:gd name="connsiteX25" fmla="*/ 1413164 w 1959429"/>
              <a:gd name="connsiteY25" fmla="*/ 2565070 h 3325608"/>
              <a:gd name="connsiteX26" fmla="*/ 1425039 w 1959429"/>
              <a:gd name="connsiteY26" fmla="*/ 2695699 h 3325608"/>
              <a:gd name="connsiteX27" fmla="*/ 1520042 w 1959429"/>
              <a:gd name="connsiteY27" fmla="*/ 2802576 h 3325608"/>
              <a:gd name="connsiteX28" fmla="*/ 1555668 w 1959429"/>
              <a:gd name="connsiteY28" fmla="*/ 2826327 h 3325608"/>
              <a:gd name="connsiteX29" fmla="*/ 1567543 w 1959429"/>
              <a:gd name="connsiteY29" fmla="*/ 2861953 h 3325608"/>
              <a:gd name="connsiteX30" fmla="*/ 1591294 w 1959429"/>
              <a:gd name="connsiteY30" fmla="*/ 2897579 h 3325608"/>
              <a:gd name="connsiteX31" fmla="*/ 1603169 w 1959429"/>
              <a:gd name="connsiteY31" fmla="*/ 2956956 h 3325608"/>
              <a:gd name="connsiteX32" fmla="*/ 1650670 w 1959429"/>
              <a:gd name="connsiteY32" fmla="*/ 3028208 h 3325608"/>
              <a:gd name="connsiteX33" fmla="*/ 1662546 w 1959429"/>
              <a:gd name="connsiteY33" fmla="*/ 3063834 h 3325608"/>
              <a:gd name="connsiteX34" fmla="*/ 1710047 w 1959429"/>
              <a:gd name="connsiteY34" fmla="*/ 3099460 h 3325608"/>
              <a:gd name="connsiteX35" fmla="*/ 1745673 w 1959429"/>
              <a:gd name="connsiteY35" fmla="*/ 3146961 h 3325608"/>
              <a:gd name="connsiteX36" fmla="*/ 1769423 w 1959429"/>
              <a:gd name="connsiteY36" fmla="*/ 3182587 h 3325608"/>
              <a:gd name="connsiteX37" fmla="*/ 1840675 w 1959429"/>
              <a:gd name="connsiteY37" fmla="*/ 3218213 h 3325608"/>
              <a:gd name="connsiteX38" fmla="*/ 1876301 w 1959429"/>
              <a:gd name="connsiteY38" fmla="*/ 3241963 h 3325608"/>
              <a:gd name="connsiteX39" fmla="*/ 1900052 w 1959429"/>
              <a:gd name="connsiteY39" fmla="*/ 3277589 h 3325608"/>
              <a:gd name="connsiteX40" fmla="*/ 1935678 w 1959429"/>
              <a:gd name="connsiteY40" fmla="*/ 3289465 h 3325608"/>
              <a:gd name="connsiteX41" fmla="*/ 1947553 w 1959429"/>
              <a:gd name="connsiteY41" fmla="*/ 3325091 h 3325608"/>
              <a:gd name="connsiteX42" fmla="*/ 1959429 w 1959429"/>
              <a:gd name="connsiteY42" fmla="*/ 3301340 h 332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59429" h="3325608">
                <a:moveTo>
                  <a:pt x="35626" y="0"/>
                </a:moveTo>
                <a:cubicBezTo>
                  <a:pt x="31668" y="79169"/>
                  <a:pt x="26531" y="158287"/>
                  <a:pt x="23751" y="237506"/>
                </a:cubicBezTo>
                <a:cubicBezTo>
                  <a:pt x="7466" y="701619"/>
                  <a:pt x="58554" y="536852"/>
                  <a:pt x="0" y="712519"/>
                </a:cubicBezTo>
                <a:cubicBezTo>
                  <a:pt x="3958" y="787729"/>
                  <a:pt x="2902" y="863372"/>
                  <a:pt x="11875" y="938150"/>
                </a:cubicBezTo>
                <a:cubicBezTo>
                  <a:pt x="14858" y="963007"/>
                  <a:pt x="11875" y="1001485"/>
                  <a:pt x="35626" y="1009402"/>
                </a:cubicBezTo>
                <a:cubicBezTo>
                  <a:pt x="47501" y="1013361"/>
                  <a:pt x="60056" y="1015680"/>
                  <a:pt x="71252" y="1021278"/>
                </a:cubicBezTo>
                <a:cubicBezTo>
                  <a:pt x="84017" y="1027661"/>
                  <a:pt x="93514" y="1040017"/>
                  <a:pt x="106878" y="1045028"/>
                </a:cubicBezTo>
                <a:cubicBezTo>
                  <a:pt x="125777" y="1052115"/>
                  <a:pt x="146396" y="1053293"/>
                  <a:pt x="166255" y="1056904"/>
                </a:cubicBezTo>
                <a:cubicBezTo>
                  <a:pt x="285203" y="1078531"/>
                  <a:pt x="212168" y="1062986"/>
                  <a:pt x="380010" y="1080654"/>
                </a:cubicBezTo>
                <a:cubicBezTo>
                  <a:pt x="407847" y="1083584"/>
                  <a:pt x="435473" y="1088274"/>
                  <a:pt x="463138" y="1092530"/>
                </a:cubicBezTo>
                <a:cubicBezTo>
                  <a:pt x="682754" y="1126317"/>
                  <a:pt x="440836" y="1086469"/>
                  <a:pt x="570016" y="1116280"/>
                </a:cubicBezTo>
                <a:cubicBezTo>
                  <a:pt x="609350" y="1125357"/>
                  <a:pt x="649185" y="1132114"/>
                  <a:pt x="688769" y="1140031"/>
                </a:cubicBezTo>
                <a:cubicBezTo>
                  <a:pt x="708561" y="1143989"/>
                  <a:pt x="728031" y="1150230"/>
                  <a:pt x="748146" y="1151906"/>
                </a:cubicBezTo>
                <a:cubicBezTo>
                  <a:pt x="795647" y="1155865"/>
                  <a:pt x="843245" y="1158792"/>
                  <a:pt x="890649" y="1163782"/>
                </a:cubicBezTo>
                <a:cubicBezTo>
                  <a:pt x="918486" y="1166712"/>
                  <a:pt x="945901" y="1173123"/>
                  <a:pt x="973777" y="1175657"/>
                </a:cubicBezTo>
                <a:cubicBezTo>
                  <a:pt x="1033041" y="1181044"/>
                  <a:pt x="1092530" y="1183574"/>
                  <a:pt x="1151907" y="1187532"/>
                </a:cubicBezTo>
                <a:cubicBezTo>
                  <a:pt x="1175658" y="1195449"/>
                  <a:pt x="1205456" y="1193580"/>
                  <a:pt x="1223159" y="1211283"/>
                </a:cubicBezTo>
                <a:cubicBezTo>
                  <a:pt x="1244556" y="1232680"/>
                  <a:pt x="1265480" y="1258261"/>
                  <a:pt x="1294410" y="1270660"/>
                </a:cubicBezTo>
                <a:cubicBezTo>
                  <a:pt x="1309412" y="1277089"/>
                  <a:pt x="1326219" y="1278051"/>
                  <a:pt x="1341912" y="1282535"/>
                </a:cubicBezTo>
                <a:cubicBezTo>
                  <a:pt x="1353948" y="1285974"/>
                  <a:pt x="1365663" y="1290452"/>
                  <a:pt x="1377538" y="1294410"/>
                </a:cubicBezTo>
                <a:cubicBezTo>
                  <a:pt x="1385455" y="1306285"/>
                  <a:pt x="1395492" y="1316994"/>
                  <a:pt x="1401288" y="1330036"/>
                </a:cubicBezTo>
                <a:cubicBezTo>
                  <a:pt x="1411456" y="1352914"/>
                  <a:pt x="1425039" y="1401288"/>
                  <a:pt x="1425039" y="1401288"/>
                </a:cubicBezTo>
                <a:cubicBezTo>
                  <a:pt x="1421081" y="1603169"/>
                  <a:pt x="1420637" y="1805149"/>
                  <a:pt x="1413164" y="2006930"/>
                </a:cubicBezTo>
                <a:cubicBezTo>
                  <a:pt x="1409997" y="2092433"/>
                  <a:pt x="1384661" y="1992679"/>
                  <a:pt x="1413164" y="2078182"/>
                </a:cubicBezTo>
                <a:cubicBezTo>
                  <a:pt x="1417122" y="2129642"/>
                  <a:pt x="1425039" y="2180949"/>
                  <a:pt x="1425039" y="2232561"/>
                </a:cubicBezTo>
                <a:cubicBezTo>
                  <a:pt x="1425039" y="2343468"/>
                  <a:pt x="1413164" y="2454163"/>
                  <a:pt x="1413164" y="2565070"/>
                </a:cubicBezTo>
                <a:cubicBezTo>
                  <a:pt x="1413164" y="2608793"/>
                  <a:pt x="1412702" y="2653753"/>
                  <a:pt x="1425039" y="2695699"/>
                </a:cubicBezTo>
                <a:cubicBezTo>
                  <a:pt x="1440799" y="2749282"/>
                  <a:pt x="1479326" y="2773493"/>
                  <a:pt x="1520042" y="2802576"/>
                </a:cubicBezTo>
                <a:cubicBezTo>
                  <a:pt x="1531656" y="2810872"/>
                  <a:pt x="1543793" y="2818410"/>
                  <a:pt x="1555668" y="2826327"/>
                </a:cubicBezTo>
                <a:cubicBezTo>
                  <a:pt x="1559626" y="2838202"/>
                  <a:pt x="1561945" y="2850757"/>
                  <a:pt x="1567543" y="2861953"/>
                </a:cubicBezTo>
                <a:cubicBezTo>
                  <a:pt x="1573926" y="2874719"/>
                  <a:pt x="1586283" y="2884215"/>
                  <a:pt x="1591294" y="2897579"/>
                </a:cubicBezTo>
                <a:cubicBezTo>
                  <a:pt x="1598381" y="2916478"/>
                  <a:pt x="1594817" y="2938581"/>
                  <a:pt x="1603169" y="2956956"/>
                </a:cubicBezTo>
                <a:cubicBezTo>
                  <a:pt x="1614981" y="2982942"/>
                  <a:pt x="1641643" y="3001128"/>
                  <a:pt x="1650670" y="3028208"/>
                </a:cubicBezTo>
                <a:cubicBezTo>
                  <a:pt x="1654629" y="3040083"/>
                  <a:pt x="1654532" y="3054218"/>
                  <a:pt x="1662546" y="3063834"/>
                </a:cubicBezTo>
                <a:cubicBezTo>
                  <a:pt x="1675217" y="3079039"/>
                  <a:pt x="1696052" y="3085465"/>
                  <a:pt x="1710047" y="3099460"/>
                </a:cubicBezTo>
                <a:cubicBezTo>
                  <a:pt x="1724042" y="3113455"/>
                  <a:pt x="1734169" y="3130855"/>
                  <a:pt x="1745673" y="3146961"/>
                </a:cubicBezTo>
                <a:cubicBezTo>
                  <a:pt x="1753969" y="3158575"/>
                  <a:pt x="1759331" y="3172495"/>
                  <a:pt x="1769423" y="3182587"/>
                </a:cubicBezTo>
                <a:cubicBezTo>
                  <a:pt x="1803456" y="3216620"/>
                  <a:pt x="1802041" y="3198897"/>
                  <a:pt x="1840675" y="3218213"/>
                </a:cubicBezTo>
                <a:cubicBezTo>
                  <a:pt x="1853441" y="3224596"/>
                  <a:pt x="1864426" y="3234046"/>
                  <a:pt x="1876301" y="3241963"/>
                </a:cubicBezTo>
                <a:cubicBezTo>
                  <a:pt x="1884218" y="3253838"/>
                  <a:pt x="1888907" y="3268673"/>
                  <a:pt x="1900052" y="3277589"/>
                </a:cubicBezTo>
                <a:cubicBezTo>
                  <a:pt x="1909827" y="3285409"/>
                  <a:pt x="1926827" y="3280614"/>
                  <a:pt x="1935678" y="3289465"/>
                </a:cubicBezTo>
                <a:cubicBezTo>
                  <a:pt x="1944529" y="3298316"/>
                  <a:pt x="1936357" y="3319493"/>
                  <a:pt x="1947553" y="3325091"/>
                </a:cubicBezTo>
                <a:cubicBezTo>
                  <a:pt x="1955470" y="3329049"/>
                  <a:pt x="1955470" y="3309257"/>
                  <a:pt x="1959429" y="3301340"/>
                </a:cubicBezTo>
              </a:path>
            </a:pathLst>
          </a:custGeom>
          <a:noFill/>
          <a:ln w="50800">
            <a:solidFill>
              <a:srgbClr val="FFC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AutoShape 214"/>
          <p:cNvSpPr>
            <a:spLocks/>
          </p:cNvSpPr>
          <p:nvPr/>
        </p:nvSpPr>
        <p:spPr bwMode="auto">
          <a:xfrm>
            <a:off x="2556586" y="4644316"/>
            <a:ext cx="453518" cy="473667"/>
          </a:xfrm>
          <a:custGeom>
            <a:avLst/>
            <a:gdLst/>
            <a:ahLst/>
            <a:cxnLst>
              <a:cxn ang="0">
                <a:pos x="10800" y="5800"/>
              </a:cxn>
              <a:cxn ang="0">
                <a:pos x="14522" y="0"/>
              </a:cxn>
              <a:cxn ang="0">
                <a:pos x="14155" y="5325"/>
              </a:cxn>
              <a:cxn ang="0">
                <a:pos x="18380" y="4457"/>
              </a:cxn>
              <a:cxn ang="0">
                <a:pos x="16702" y="7315"/>
              </a:cxn>
              <a:cxn ang="0">
                <a:pos x="21097" y="8137"/>
              </a:cxn>
              <a:cxn ang="0">
                <a:pos x="17607" y="10475"/>
              </a:cxn>
              <a:cxn ang="0">
                <a:pos x="21600" y="13290"/>
              </a:cxn>
              <a:cxn ang="0">
                <a:pos x="16837" y="12942"/>
              </a:cxn>
              <a:cxn ang="0">
                <a:pos x="18145" y="18095"/>
              </a:cxn>
              <a:cxn ang="0">
                <a:pos x="14020" y="14457"/>
              </a:cxn>
              <a:cxn ang="0">
                <a:pos x="13247" y="19737"/>
              </a:cxn>
              <a:cxn ang="0">
                <a:pos x="10532" y="14935"/>
              </a:cxn>
              <a:cxn ang="0">
                <a:pos x="8485" y="21600"/>
              </a:cxn>
              <a:cxn ang="0">
                <a:pos x="7715" y="15627"/>
              </a:cxn>
              <a:cxn ang="0">
                <a:pos x="4762" y="17617"/>
              </a:cxn>
              <a:cxn ang="0">
                <a:pos x="5667" y="13937"/>
              </a:cxn>
              <a:cxn ang="0">
                <a:pos x="135" y="14587"/>
              </a:cxn>
              <a:cxn ang="0">
                <a:pos x="3722" y="11775"/>
              </a:cxn>
              <a:cxn ang="0">
                <a:pos x="0" y="8615"/>
              </a:cxn>
              <a:cxn ang="0">
                <a:pos x="4627" y="7617"/>
              </a:cxn>
              <a:cxn ang="0">
                <a:pos x="370" y="2295"/>
              </a:cxn>
              <a:cxn ang="0">
                <a:pos x="7312" y="6320"/>
              </a:cxn>
              <a:cxn ang="0">
                <a:pos x="8352" y="2295"/>
              </a:cxn>
              <a:cxn ang="0">
                <a:pos x="10800" y="5800"/>
              </a:cxn>
              <a:cxn ang="0">
                <a:pos x="10800" y="5800"/>
              </a:cxn>
            </a:cxnLst>
            <a:rect l="0" t="0" r="r" b="b"/>
            <a:pathLst>
              <a:path w="21600" h="2160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lnTo>
                  <a:pt x="10800" y="5800"/>
                </a:lnTo>
                <a:close/>
                <a:moveTo>
                  <a:pt x="10800" y="5800"/>
                </a:moveTo>
              </a:path>
            </a:pathLst>
          </a:custGeom>
          <a:solidFill>
            <a:srgbClr val="FF0000">
              <a:alpha val="74901"/>
            </a:srgbClr>
          </a:solidFill>
          <a:ln w="9525" cap="flat">
            <a:solidFill>
              <a:srgbClr val="FFFF00"/>
            </a:solidFill>
            <a:prstDash val="solid"/>
            <a:round/>
            <a:headEnd type="none" w="med" len="med"/>
            <a:tailEnd type="none" w="med" len="med"/>
          </a:ln>
          <a:effectLst>
            <a:outerShdw dist="23000" dir="5400000" algn="ctr" rotWithShape="0">
              <a:schemeClr val="bg2">
                <a:alpha val="34998"/>
              </a:schemeClr>
            </a:outerShdw>
          </a:effectLst>
        </p:spPr>
        <p:txBody>
          <a:bodyPr lIns="0" tIns="0" rIns="0" bIns="0"/>
          <a:lstStyle/>
          <a:p>
            <a:pPr>
              <a:defRPr/>
            </a:pPr>
            <a:endParaRPr lang="en-US" dirty="0"/>
          </a:p>
        </p:txBody>
      </p:sp>
      <p:sp>
        <p:nvSpPr>
          <p:cNvPr id="253" name="Rectangle 252"/>
          <p:cNvSpPr/>
          <p:nvPr/>
        </p:nvSpPr>
        <p:spPr>
          <a:xfrm>
            <a:off x="6495804" y="5350703"/>
            <a:ext cx="2312530" cy="307777"/>
          </a:xfrm>
          <a:prstGeom prst="rect">
            <a:avLst/>
          </a:prstGeom>
        </p:spPr>
        <p:txBody>
          <a:bodyPr wrap="square">
            <a:spAutoFit/>
          </a:bodyPr>
          <a:lstStyle/>
          <a:p>
            <a:r>
              <a:rPr lang="en-US" sz="1400" dirty="0" smtClean="0"/>
              <a:t>Recovered packet flow</a:t>
            </a:r>
            <a:endParaRPr lang="en-US" sz="1400" dirty="0"/>
          </a:p>
        </p:txBody>
      </p:sp>
      <p:sp>
        <p:nvSpPr>
          <p:cNvPr id="254" name="Freeform 253"/>
          <p:cNvSpPr/>
          <p:nvPr/>
        </p:nvSpPr>
        <p:spPr>
          <a:xfrm>
            <a:off x="5688282" y="5530615"/>
            <a:ext cx="712520" cy="0"/>
          </a:xfrm>
          <a:custGeom>
            <a:avLst/>
            <a:gdLst>
              <a:gd name="connsiteX0" fmla="*/ 0 w 712520"/>
              <a:gd name="connsiteY0" fmla="*/ 0 h 0"/>
              <a:gd name="connsiteX1" fmla="*/ 712520 w 712520"/>
              <a:gd name="connsiteY1" fmla="*/ 0 h 0"/>
            </a:gdLst>
            <a:ahLst/>
            <a:cxnLst>
              <a:cxn ang="0">
                <a:pos x="connsiteX0" y="connsiteY0"/>
              </a:cxn>
              <a:cxn ang="0">
                <a:pos x="connsiteX1" y="connsiteY1"/>
              </a:cxn>
            </a:cxnLst>
            <a:rect l="l" t="t" r="r" b="b"/>
            <a:pathLst>
              <a:path w="712520">
                <a:moveTo>
                  <a:pt x="0" y="0"/>
                </a:moveTo>
                <a:lnTo>
                  <a:pt x="712520" y="0"/>
                </a:lnTo>
              </a:path>
            </a:pathLst>
          </a:custGeom>
          <a:noFill/>
          <a:ln w="95250">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254"/>
          <p:cNvSpPr/>
          <p:nvPr/>
        </p:nvSpPr>
        <p:spPr>
          <a:xfrm>
            <a:off x="6495806" y="3517437"/>
            <a:ext cx="2312530" cy="307777"/>
          </a:xfrm>
          <a:prstGeom prst="rect">
            <a:avLst/>
          </a:prstGeom>
          <a:ln>
            <a:noFill/>
          </a:ln>
        </p:spPr>
        <p:txBody>
          <a:bodyPr wrap="square">
            <a:spAutoFit/>
          </a:bodyPr>
          <a:lstStyle/>
          <a:p>
            <a:r>
              <a:rPr lang="en-US" sz="1400" dirty="0" smtClean="0"/>
              <a:t>Original call flow</a:t>
            </a:r>
            <a:endParaRPr lang="en-US" sz="1400" dirty="0"/>
          </a:p>
        </p:txBody>
      </p:sp>
      <p:sp>
        <p:nvSpPr>
          <p:cNvPr id="256" name="Freeform 255"/>
          <p:cNvSpPr/>
          <p:nvPr/>
        </p:nvSpPr>
        <p:spPr>
          <a:xfrm>
            <a:off x="5688284" y="3697349"/>
            <a:ext cx="712520" cy="0"/>
          </a:xfrm>
          <a:custGeom>
            <a:avLst/>
            <a:gdLst>
              <a:gd name="connsiteX0" fmla="*/ 0 w 712520"/>
              <a:gd name="connsiteY0" fmla="*/ 0 h 0"/>
              <a:gd name="connsiteX1" fmla="*/ 712520 w 712520"/>
              <a:gd name="connsiteY1" fmla="*/ 0 h 0"/>
            </a:gdLst>
            <a:ahLst/>
            <a:cxnLst>
              <a:cxn ang="0">
                <a:pos x="connsiteX0" y="connsiteY0"/>
              </a:cxn>
              <a:cxn ang="0">
                <a:pos x="connsiteX1" y="connsiteY1"/>
              </a:cxn>
            </a:cxnLst>
            <a:rect l="l" t="t" r="r" b="b"/>
            <a:pathLst>
              <a:path w="712520">
                <a:moveTo>
                  <a:pt x="0" y="0"/>
                </a:moveTo>
                <a:lnTo>
                  <a:pt x="712520" y="0"/>
                </a:lnTo>
              </a:path>
            </a:pathLst>
          </a:custGeom>
          <a:noFill/>
          <a:ln w="95250">
            <a:solidFill>
              <a:srgbClr val="FFC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p:cNvSpPr/>
          <p:nvPr/>
        </p:nvSpPr>
        <p:spPr>
          <a:xfrm>
            <a:off x="1056788" y="2054431"/>
            <a:ext cx="2113924" cy="3398190"/>
          </a:xfrm>
          <a:custGeom>
            <a:avLst/>
            <a:gdLst>
              <a:gd name="connsiteX0" fmla="*/ 106994 w 2113924"/>
              <a:gd name="connsiteY0" fmla="*/ 0 h 3398190"/>
              <a:gd name="connsiteX1" fmla="*/ 118869 w 2113924"/>
              <a:gd name="connsiteY1" fmla="*/ 522514 h 3398190"/>
              <a:gd name="connsiteX2" fmla="*/ 95118 w 2113924"/>
              <a:gd name="connsiteY2" fmla="*/ 795647 h 3398190"/>
              <a:gd name="connsiteX3" fmla="*/ 83243 w 2113924"/>
              <a:gd name="connsiteY3" fmla="*/ 950026 h 3398190"/>
              <a:gd name="connsiteX4" fmla="*/ 71368 w 2113924"/>
              <a:gd name="connsiteY4" fmla="*/ 1258785 h 3398190"/>
              <a:gd name="connsiteX5" fmla="*/ 59493 w 2113924"/>
              <a:gd name="connsiteY5" fmla="*/ 1389413 h 3398190"/>
              <a:gd name="connsiteX6" fmla="*/ 71368 w 2113924"/>
              <a:gd name="connsiteY6" fmla="*/ 1591294 h 3398190"/>
              <a:gd name="connsiteX7" fmla="*/ 47617 w 2113924"/>
              <a:gd name="connsiteY7" fmla="*/ 2113808 h 3398190"/>
              <a:gd name="connsiteX8" fmla="*/ 35742 w 2113924"/>
              <a:gd name="connsiteY8" fmla="*/ 2351314 h 3398190"/>
              <a:gd name="connsiteX9" fmla="*/ 11991 w 2113924"/>
              <a:gd name="connsiteY9" fmla="*/ 2517569 h 3398190"/>
              <a:gd name="connsiteX10" fmla="*/ 11991 w 2113924"/>
              <a:gd name="connsiteY10" fmla="*/ 2731325 h 3398190"/>
              <a:gd name="connsiteX11" fmla="*/ 23867 w 2113924"/>
              <a:gd name="connsiteY11" fmla="*/ 2766951 h 3398190"/>
              <a:gd name="connsiteX12" fmla="*/ 59493 w 2113924"/>
              <a:gd name="connsiteY12" fmla="*/ 2790701 h 3398190"/>
              <a:gd name="connsiteX13" fmla="*/ 154495 w 2113924"/>
              <a:gd name="connsiteY13" fmla="*/ 2755075 h 3398190"/>
              <a:gd name="connsiteX14" fmla="*/ 178246 w 2113924"/>
              <a:gd name="connsiteY14" fmla="*/ 2719450 h 3398190"/>
              <a:gd name="connsiteX15" fmla="*/ 190121 w 2113924"/>
              <a:gd name="connsiteY15" fmla="*/ 2386940 h 3398190"/>
              <a:gd name="connsiteX16" fmla="*/ 296999 w 2113924"/>
              <a:gd name="connsiteY16" fmla="*/ 2173185 h 3398190"/>
              <a:gd name="connsiteX17" fmla="*/ 332625 w 2113924"/>
              <a:gd name="connsiteY17" fmla="*/ 2149434 h 3398190"/>
              <a:gd name="connsiteX18" fmla="*/ 629508 w 2113924"/>
              <a:gd name="connsiteY18" fmla="*/ 2161309 h 3398190"/>
              <a:gd name="connsiteX19" fmla="*/ 736386 w 2113924"/>
              <a:gd name="connsiteY19" fmla="*/ 2173185 h 3398190"/>
              <a:gd name="connsiteX20" fmla="*/ 1532033 w 2113924"/>
              <a:gd name="connsiteY20" fmla="*/ 2196935 h 3398190"/>
              <a:gd name="connsiteX21" fmla="*/ 1532033 w 2113924"/>
              <a:gd name="connsiteY21" fmla="*/ 2565070 h 3398190"/>
              <a:gd name="connsiteX22" fmla="*/ 1425155 w 2113924"/>
              <a:gd name="connsiteY22" fmla="*/ 2576946 h 3398190"/>
              <a:gd name="connsiteX23" fmla="*/ 1401404 w 2113924"/>
              <a:gd name="connsiteY23" fmla="*/ 2648198 h 3398190"/>
              <a:gd name="connsiteX24" fmla="*/ 1389529 w 2113924"/>
              <a:gd name="connsiteY24" fmla="*/ 2683824 h 3398190"/>
              <a:gd name="connsiteX25" fmla="*/ 1377654 w 2113924"/>
              <a:gd name="connsiteY25" fmla="*/ 2933205 h 3398190"/>
              <a:gd name="connsiteX26" fmla="*/ 1377654 w 2113924"/>
              <a:gd name="connsiteY26" fmla="*/ 3075709 h 3398190"/>
              <a:gd name="connsiteX27" fmla="*/ 1437030 w 2113924"/>
              <a:gd name="connsiteY27" fmla="*/ 3135086 h 3398190"/>
              <a:gd name="connsiteX28" fmla="*/ 1555783 w 2113924"/>
              <a:gd name="connsiteY28" fmla="*/ 3170712 h 3398190"/>
              <a:gd name="connsiteX29" fmla="*/ 1627035 w 2113924"/>
              <a:gd name="connsiteY29" fmla="*/ 3194463 h 3398190"/>
              <a:gd name="connsiteX30" fmla="*/ 1698287 w 2113924"/>
              <a:gd name="connsiteY30" fmla="*/ 3241964 h 3398190"/>
              <a:gd name="connsiteX31" fmla="*/ 1733913 w 2113924"/>
              <a:gd name="connsiteY31" fmla="*/ 3265714 h 3398190"/>
              <a:gd name="connsiteX32" fmla="*/ 1805165 w 2113924"/>
              <a:gd name="connsiteY32" fmla="*/ 3301340 h 3398190"/>
              <a:gd name="connsiteX33" fmla="*/ 1840791 w 2113924"/>
              <a:gd name="connsiteY33" fmla="*/ 3313216 h 3398190"/>
              <a:gd name="connsiteX34" fmla="*/ 1876417 w 2113924"/>
              <a:gd name="connsiteY34" fmla="*/ 3336966 h 3398190"/>
              <a:gd name="connsiteX35" fmla="*/ 1959544 w 2113924"/>
              <a:gd name="connsiteY35" fmla="*/ 3360717 h 3398190"/>
              <a:gd name="connsiteX36" fmla="*/ 1995170 w 2113924"/>
              <a:gd name="connsiteY36" fmla="*/ 3384468 h 3398190"/>
              <a:gd name="connsiteX37" fmla="*/ 2113924 w 2113924"/>
              <a:gd name="connsiteY37" fmla="*/ 3396343 h 339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13924" h="3398190">
                <a:moveTo>
                  <a:pt x="106994" y="0"/>
                </a:moveTo>
                <a:cubicBezTo>
                  <a:pt x="110952" y="174171"/>
                  <a:pt x="121469" y="348317"/>
                  <a:pt x="118869" y="522514"/>
                </a:cubicBezTo>
                <a:cubicBezTo>
                  <a:pt x="117505" y="613892"/>
                  <a:pt x="102707" y="704575"/>
                  <a:pt x="95118" y="795647"/>
                </a:cubicBezTo>
                <a:cubicBezTo>
                  <a:pt x="90832" y="847080"/>
                  <a:pt x="83243" y="950026"/>
                  <a:pt x="83243" y="950026"/>
                </a:cubicBezTo>
                <a:cubicBezTo>
                  <a:pt x="79285" y="1052946"/>
                  <a:pt x="76927" y="1155939"/>
                  <a:pt x="71368" y="1258785"/>
                </a:cubicBezTo>
                <a:cubicBezTo>
                  <a:pt x="69008" y="1302443"/>
                  <a:pt x="59493" y="1345691"/>
                  <a:pt x="59493" y="1389413"/>
                </a:cubicBezTo>
                <a:cubicBezTo>
                  <a:pt x="59493" y="1456823"/>
                  <a:pt x="67410" y="1524000"/>
                  <a:pt x="71368" y="1591294"/>
                </a:cubicBezTo>
                <a:cubicBezTo>
                  <a:pt x="42094" y="2176783"/>
                  <a:pt x="77968" y="1446096"/>
                  <a:pt x="47617" y="2113808"/>
                </a:cubicBezTo>
                <a:cubicBezTo>
                  <a:pt x="44018" y="2192994"/>
                  <a:pt x="40845" y="2272211"/>
                  <a:pt x="35742" y="2351314"/>
                </a:cubicBezTo>
                <a:cubicBezTo>
                  <a:pt x="27417" y="2480362"/>
                  <a:pt x="36353" y="2444486"/>
                  <a:pt x="11991" y="2517569"/>
                </a:cubicBezTo>
                <a:cubicBezTo>
                  <a:pt x="-675" y="2631569"/>
                  <a:pt x="-7009" y="2617325"/>
                  <a:pt x="11991" y="2731325"/>
                </a:cubicBezTo>
                <a:cubicBezTo>
                  <a:pt x="14049" y="2743672"/>
                  <a:pt x="16047" y="2757176"/>
                  <a:pt x="23867" y="2766951"/>
                </a:cubicBezTo>
                <a:cubicBezTo>
                  <a:pt x="32783" y="2778096"/>
                  <a:pt x="47618" y="2782784"/>
                  <a:pt x="59493" y="2790701"/>
                </a:cubicBezTo>
                <a:cubicBezTo>
                  <a:pt x="101978" y="2782204"/>
                  <a:pt x="123915" y="2785654"/>
                  <a:pt x="154495" y="2755075"/>
                </a:cubicBezTo>
                <a:cubicBezTo>
                  <a:pt x="164587" y="2744983"/>
                  <a:pt x="170329" y="2731325"/>
                  <a:pt x="178246" y="2719450"/>
                </a:cubicBezTo>
                <a:cubicBezTo>
                  <a:pt x="229563" y="2565495"/>
                  <a:pt x="203133" y="2673208"/>
                  <a:pt x="190121" y="2386940"/>
                </a:cubicBezTo>
                <a:cubicBezTo>
                  <a:pt x="206890" y="2101861"/>
                  <a:pt x="133677" y="2217727"/>
                  <a:pt x="296999" y="2173185"/>
                </a:cubicBezTo>
                <a:cubicBezTo>
                  <a:pt x="310769" y="2169430"/>
                  <a:pt x="320750" y="2157351"/>
                  <a:pt x="332625" y="2149434"/>
                </a:cubicBezTo>
                <a:lnTo>
                  <a:pt x="629508" y="2161309"/>
                </a:lnTo>
                <a:cubicBezTo>
                  <a:pt x="665291" y="2163414"/>
                  <a:pt x="700569" y="2171771"/>
                  <a:pt x="736386" y="2173185"/>
                </a:cubicBezTo>
                <a:lnTo>
                  <a:pt x="1532033" y="2196935"/>
                </a:lnTo>
                <a:cubicBezTo>
                  <a:pt x="1573062" y="2320027"/>
                  <a:pt x="1596775" y="2377317"/>
                  <a:pt x="1532033" y="2565070"/>
                </a:cubicBezTo>
                <a:cubicBezTo>
                  <a:pt x="1520348" y="2598957"/>
                  <a:pt x="1460781" y="2572987"/>
                  <a:pt x="1425155" y="2576946"/>
                </a:cubicBezTo>
                <a:lnTo>
                  <a:pt x="1401404" y="2648198"/>
                </a:lnTo>
                <a:lnTo>
                  <a:pt x="1389529" y="2683824"/>
                </a:lnTo>
                <a:cubicBezTo>
                  <a:pt x="1385571" y="2766951"/>
                  <a:pt x="1384291" y="2850249"/>
                  <a:pt x="1377654" y="2933205"/>
                </a:cubicBezTo>
                <a:cubicBezTo>
                  <a:pt x="1370257" y="3025669"/>
                  <a:pt x="1339861" y="2937134"/>
                  <a:pt x="1377654" y="3075709"/>
                </a:cubicBezTo>
                <a:cubicBezTo>
                  <a:pt x="1384752" y="3101735"/>
                  <a:pt x="1414098" y="3124894"/>
                  <a:pt x="1437030" y="3135086"/>
                </a:cubicBezTo>
                <a:cubicBezTo>
                  <a:pt x="1495169" y="3160926"/>
                  <a:pt x="1502636" y="3154768"/>
                  <a:pt x="1555783" y="3170712"/>
                </a:cubicBezTo>
                <a:cubicBezTo>
                  <a:pt x="1579763" y="3177906"/>
                  <a:pt x="1606204" y="3180576"/>
                  <a:pt x="1627035" y="3194463"/>
                </a:cubicBezTo>
                <a:lnTo>
                  <a:pt x="1698287" y="3241964"/>
                </a:lnTo>
                <a:cubicBezTo>
                  <a:pt x="1710162" y="3249881"/>
                  <a:pt x="1720373" y="3261200"/>
                  <a:pt x="1733913" y="3265714"/>
                </a:cubicBezTo>
                <a:cubicBezTo>
                  <a:pt x="1823460" y="3295565"/>
                  <a:pt x="1713082" y="3255298"/>
                  <a:pt x="1805165" y="3301340"/>
                </a:cubicBezTo>
                <a:cubicBezTo>
                  <a:pt x="1816361" y="3306938"/>
                  <a:pt x="1829595" y="3307618"/>
                  <a:pt x="1840791" y="3313216"/>
                </a:cubicBezTo>
                <a:cubicBezTo>
                  <a:pt x="1853556" y="3319599"/>
                  <a:pt x="1863652" y="3330583"/>
                  <a:pt x="1876417" y="3336966"/>
                </a:cubicBezTo>
                <a:cubicBezTo>
                  <a:pt x="1893458" y="3345486"/>
                  <a:pt x="1944318" y="3356911"/>
                  <a:pt x="1959544" y="3360717"/>
                </a:cubicBezTo>
                <a:cubicBezTo>
                  <a:pt x="1971419" y="3368634"/>
                  <a:pt x="1982404" y="3378085"/>
                  <a:pt x="1995170" y="3384468"/>
                </a:cubicBezTo>
                <a:cubicBezTo>
                  <a:pt x="2036444" y="3405105"/>
                  <a:pt x="2063965" y="3396343"/>
                  <a:pt x="2113924" y="3396343"/>
                </a:cubicBezTo>
              </a:path>
            </a:pathLst>
          </a:custGeom>
          <a:noFill/>
          <a:ln w="57150">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TextBox 256"/>
          <p:cNvSpPr txBox="1"/>
          <p:nvPr/>
        </p:nvSpPr>
        <p:spPr>
          <a:xfrm>
            <a:off x="5652656" y="4209782"/>
            <a:ext cx="3357558" cy="1071062"/>
          </a:xfrm>
          <a:prstGeom prst="rect">
            <a:avLst/>
          </a:prstGeom>
          <a:solidFill>
            <a:srgbClr val="EFE59D"/>
          </a:solidFill>
        </p:spPr>
        <p:txBody>
          <a:bodyPr wrap="square" rtlCol="0">
            <a:spAutoFit/>
          </a:bodyPr>
          <a:lstStyle/>
          <a:p>
            <a:pPr>
              <a:spcBef>
                <a:spcPts val="1200"/>
              </a:spcBef>
            </a:pPr>
            <a:r>
              <a:rPr lang="en-US" sz="1400" b="1" dirty="0" smtClean="0"/>
              <a:t>Recovery</a:t>
            </a:r>
            <a:endParaRPr lang="en-US" sz="1200" dirty="0" smtClean="0"/>
          </a:p>
          <a:p>
            <a:pPr marL="285750" indent="-285750">
              <a:lnSpc>
                <a:spcPct val="90000"/>
              </a:lnSpc>
              <a:spcBef>
                <a:spcPts val="600"/>
              </a:spcBef>
              <a:buSzPct val="40000"/>
              <a:buFontTx/>
              <a:buChar char="-"/>
            </a:pPr>
            <a:r>
              <a:rPr lang="en-US" sz="1100" dirty="0" smtClean="0">
                <a:ea typeface="MS PGothic" pitchFamily="34" charset="-128"/>
              </a:rPr>
              <a:t>CUBE 2 has </a:t>
            </a:r>
            <a:r>
              <a:rPr lang="en-US" sz="1100" dirty="0">
                <a:ea typeface="MS PGothic" pitchFamily="34" charset="-128"/>
              </a:rPr>
              <a:t>been removed from all dial peer tables due to failure to answer OPTIONS ping request</a:t>
            </a:r>
            <a:r>
              <a:rPr lang="en-US" sz="1100" dirty="0" smtClean="0"/>
              <a:t>.</a:t>
            </a:r>
          </a:p>
          <a:p>
            <a:pPr marL="285750" indent="-285750">
              <a:lnSpc>
                <a:spcPct val="90000"/>
              </a:lnSpc>
              <a:spcBef>
                <a:spcPts val="600"/>
              </a:spcBef>
              <a:buSzPct val="40000"/>
              <a:buFontTx/>
              <a:buChar char="-"/>
            </a:pPr>
            <a:r>
              <a:rPr lang="en-US" sz="1100" dirty="0">
                <a:ea typeface="MS PGothic" pitchFamily="34" charset="-128"/>
              </a:rPr>
              <a:t>All calls are now going through </a:t>
            </a:r>
            <a:r>
              <a:rPr lang="en-US" sz="1100" dirty="0" smtClean="0">
                <a:ea typeface="MS PGothic" pitchFamily="34" charset="-128"/>
              </a:rPr>
              <a:t>CUBE 1.</a:t>
            </a:r>
          </a:p>
        </p:txBody>
      </p:sp>
    </p:spTree>
    <p:extLst>
      <p:ext uri="{BB962C8B-B14F-4D97-AF65-F5344CB8AC3E}">
        <p14:creationId xmlns:p14="http://schemas.microsoft.com/office/powerpoint/2010/main" val="39991467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1364343"/>
            <a:ext cx="8112125" cy="3010666"/>
          </a:xfrm>
        </p:spPr>
        <p:txBody>
          <a:bodyPr/>
          <a:lstStyle/>
          <a:p>
            <a:r>
              <a:rPr lang="en-US" dirty="0" smtClean="0"/>
              <a:t>CCA Customer Premise Design Options</a:t>
            </a:r>
            <a:br>
              <a:rPr lang="en-US" dirty="0" smtClean="0"/>
            </a:br>
            <a:r>
              <a:rPr lang="en-US" dirty="0" smtClean="0"/>
              <a:t/>
            </a:r>
            <a:br>
              <a:rPr lang="en-US" dirty="0" smtClean="0"/>
            </a:br>
            <a:endParaRPr lang="en-US" sz="2800" dirty="0"/>
          </a:p>
        </p:txBody>
      </p:sp>
    </p:spTree>
    <p:extLst>
      <p:ext uri="{BB962C8B-B14F-4D97-AF65-F5344CB8AC3E}">
        <p14:creationId xmlns:p14="http://schemas.microsoft.com/office/powerpoint/2010/main" val="2256057921"/>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le 1"/>
          <p:cNvSpPr>
            <a:spLocks noGrp="1"/>
          </p:cNvSpPr>
          <p:nvPr>
            <p:ph type="title"/>
          </p:nvPr>
        </p:nvSpPr>
        <p:spPr>
          <a:xfrm>
            <a:off x="95676" y="63064"/>
            <a:ext cx="8814408" cy="682560"/>
          </a:xfrm>
        </p:spPr>
        <p:txBody>
          <a:bodyPr vert="horz" lIns="82296" tIns="45720" rIns="82296" bIns="45720" rtlCol="0" anchor="t" anchorCtr="0">
            <a:noAutofit/>
          </a:bodyPr>
          <a:lstStyle/>
          <a:p>
            <a:pPr marL="36671"/>
            <a:r>
              <a:rPr lang="en-US" sz="3200" b="0" spc="-150" dirty="0">
                <a:gradFill flip="none" rotWithShape="1">
                  <a:gsLst>
                    <a:gs pos="0">
                      <a:srgbClr val="55E6ED"/>
                    </a:gs>
                    <a:gs pos="80000">
                      <a:srgbClr val="009249"/>
                    </a:gs>
                  </a:gsLst>
                  <a:lin ang="12000000" scaled="0"/>
                  <a:tileRect/>
                </a:gradFill>
              </a:rPr>
              <a:t>Design Option 1a: Single CUBE in each Data </a:t>
            </a:r>
            <a:r>
              <a:rPr lang="en-US" sz="3200" b="0" spc="-150" dirty="0" smtClean="0">
                <a:gradFill flip="none" rotWithShape="1">
                  <a:gsLst>
                    <a:gs pos="0">
                      <a:srgbClr val="55E6ED"/>
                    </a:gs>
                    <a:gs pos="80000">
                      <a:srgbClr val="009249"/>
                    </a:gs>
                  </a:gsLst>
                  <a:lin ang="12000000" scaled="0"/>
                  <a:tileRect/>
                </a:gradFill>
              </a:rPr>
              <a:t>Center </a:t>
            </a:r>
            <a:r>
              <a:rPr lang="en-US" sz="2400" b="0" i="1" spc="-150" dirty="0" smtClean="0">
                <a:solidFill>
                  <a:schemeClr val="tx1"/>
                </a:solidFill>
              </a:rPr>
              <a:t>Separate </a:t>
            </a:r>
            <a:r>
              <a:rPr lang="en-US" sz="2400" b="0" i="1" spc="-150" dirty="0">
                <a:solidFill>
                  <a:schemeClr val="tx1"/>
                </a:solidFill>
              </a:rPr>
              <a:t>CUBE and Edge Router (CE)</a:t>
            </a:r>
          </a:p>
        </p:txBody>
      </p:sp>
      <p:sp>
        <p:nvSpPr>
          <p:cNvPr id="319" name="Rectangle 318"/>
          <p:cNvSpPr/>
          <p:nvPr/>
        </p:nvSpPr>
        <p:spPr>
          <a:xfrm>
            <a:off x="204716" y="1013232"/>
            <a:ext cx="4926841" cy="1243832"/>
          </a:xfrm>
          <a:prstGeom prst="rect">
            <a:avLst/>
          </a:prstGeom>
          <a:solidFill>
            <a:srgbClr val="0070C0">
              <a:alpha val="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Rectangle 320"/>
          <p:cNvSpPr/>
          <p:nvPr/>
        </p:nvSpPr>
        <p:spPr>
          <a:xfrm>
            <a:off x="222913" y="2878980"/>
            <a:ext cx="4926841" cy="3784425"/>
          </a:xfrm>
          <a:prstGeom prst="rect">
            <a:avLst/>
          </a:prstGeom>
          <a:solidFill>
            <a:srgbClr val="FFFF00">
              <a:alpha val="1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Rectangle 319"/>
          <p:cNvSpPr/>
          <p:nvPr/>
        </p:nvSpPr>
        <p:spPr>
          <a:xfrm>
            <a:off x="220639" y="2295170"/>
            <a:ext cx="4926841" cy="542260"/>
          </a:xfrm>
          <a:prstGeom prst="rect">
            <a:avLst/>
          </a:prstGeom>
          <a:solidFill>
            <a:srgbClr val="7030A0">
              <a:alpha val="7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Cloud"/>
          <p:cNvSpPr>
            <a:spLocks noChangeAspect="1" noEditPoints="1" noChangeArrowheads="1"/>
          </p:cNvSpPr>
          <p:nvPr/>
        </p:nvSpPr>
        <p:spPr bwMode="auto">
          <a:xfrm>
            <a:off x="1124546" y="1059114"/>
            <a:ext cx="3091076" cy="117049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DF0FA"/>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a:r>
            <a:br>
              <a:rPr lang="en-US" dirty="0" smtClean="0"/>
            </a:br>
            <a:endParaRPr lang="en-US" dirty="0"/>
          </a:p>
        </p:txBody>
      </p:sp>
      <p:sp>
        <p:nvSpPr>
          <p:cNvPr id="139" name="Rectangle 138"/>
          <p:cNvSpPr/>
          <p:nvPr/>
        </p:nvSpPr>
        <p:spPr>
          <a:xfrm>
            <a:off x="1998921" y="1609687"/>
            <a:ext cx="1318437" cy="276999"/>
          </a:xfrm>
          <a:prstGeom prst="rect">
            <a:avLst/>
          </a:prstGeom>
        </p:spPr>
        <p:txBody>
          <a:bodyPr wrap="square">
            <a:spAutoFit/>
          </a:bodyPr>
          <a:lstStyle/>
          <a:p>
            <a:pPr algn="ctr"/>
            <a:r>
              <a:rPr lang="en-US" sz="1200" b="1" dirty="0" smtClean="0">
                <a:solidFill>
                  <a:srgbClr val="79D545"/>
                </a:solidFill>
                <a:latin typeface="Calibri"/>
                <a:cs typeface="Calibri"/>
              </a:rPr>
              <a:t>Web</a:t>
            </a:r>
            <a:r>
              <a:rPr lang="en-US" sz="1200" b="1" dirty="0" smtClean="0">
                <a:solidFill>
                  <a:srgbClr val="30A9D7"/>
                </a:solidFill>
                <a:latin typeface="Calibri"/>
                <a:cs typeface="Calibri"/>
              </a:rPr>
              <a:t>Ex  </a:t>
            </a:r>
            <a:r>
              <a:rPr lang="en-US" sz="1200" b="1" dirty="0" smtClean="0">
                <a:solidFill>
                  <a:schemeClr val="tx1">
                    <a:lumMod val="75000"/>
                    <a:lumOff val="25000"/>
                  </a:schemeClr>
                </a:solidFill>
                <a:latin typeface="Calibri"/>
                <a:cs typeface="Calibri"/>
              </a:rPr>
              <a:t>Cloud</a:t>
            </a:r>
            <a:endParaRPr lang="en-US" sz="1200" b="1" dirty="0">
              <a:solidFill>
                <a:schemeClr val="tx1">
                  <a:lumMod val="75000"/>
                  <a:lumOff val="25000"/>
                </a:schemeClr>
              </a:solidFill>
              <a:latin typeface="Calibri"/>
              <a:cs typeface="Calibri"/>
            </a:endParaRPr>
          </a:p>
        </p:txBody>
      </p:sp>
      <p:sp>
        <p:nvSpPr>
          <p:cNvPr id="671" name="Rectangle 670"/>
          <p:cNvSpPr/>
          <p:nvPr/>
        </p:nvSpPr>
        <p:spPr>
          <a:xfrm>
            <a:off x="2706628" y="3143566"/>
            <a:ext cx="2258066" cy="1812885"/>
          </a:xfrm>
          <a:prstGeom prst="rect">
            <a:avLst/>
          </a:prstGeom>
          <a:solidFill>
            <a:srgbClr val="D5E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9" name="Rectangle 668"/>
          <p:cNvSpPr/>
          <p:nvPr/>
        </p:nvSpPr>
        <p:spPr>
          <a:xfrm>
            <a:off x="330201" y="3159822"/>
            <a:ext cx="2258066" cy="1783397"/>
          </a:xfrm>
          <a:prstGeom prst="rect">
            <a:avLst/>
          </a:prstGeom>
          <a:solidFill>
            <a:srgbClr val="E4E0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1" name="Straight Connector 560"/>
          <p:cNvCxnSpPr>
            <a:stCxn id="403" idx="2"/>
          </p:cNvCxnSpPr>
          <p:nvPr/>
        </p:nvCxnSpPr>
        <p:spPr bwMode="auto">
          <a:xfrm>
            <a:off x="3571407" y="3823399"/>
            <a:ext cx="17954" cy="1507154"/>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560" name="Straight Connector 559"/>
          <p:cNvCxnSpPr/>
          <p:nvPr/>
        </p:nvCxnSpPr>
        <p:spPr bwMode="auto">
          <a:xfrm>
            <a:off x="1688286" y="3686536"/>
            <a:ext cx="0" cy="1684466"/>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pic>
        <p:nvPicPr>
          <p:cNvPr id="398" name="Picture 397"/>
          <p:cNvPicPr>
            <a:picLocks noChangeAspect="1"/>
          </p:cNvPicPr>
          <p:nvPr/>
        </p:nvPicPr>
        <p:blipFill>
          <a:blip r:embed="rId3" cstate="print"/>
          <a:stretch>
            <a:fillRect/>
          </a:stretch>
        </p:blipFill>
        <p:spPr>
          <a:xfrm>
            <a:off x="1513023" y="4010241"/>
            <a:ext cx="378647" cy="217553"/>
          </a:xfrm>
          <a:prstGeom prst="rect">
            <a:avLst/>
          </a:prstGeom>
        </p:spPr>
      </p:pic>
      <p:grpSp>
        <p:nvGrpSpPr>
          <p:cNvPr id="241" name="Group 240"/>
          <p:cNvGrpSpPr/>
          <p:nvPr/>
        </p:nvGrpSpPr>
        <p:grpSpPr>
          <a:xfrm>
            <a:off x="3356159" y="4287648"/>
            <a:ext cx="528542" cy="517813"/>
            <a:chOff x="3315215" y="3923143"/>
            <a:chExt cx="528542" cy="534073"/>
          </a:xfrm>
        </p:grpSpPr>
        <p:pic>
          <p:nvPicPr>
            <p:cNvPr id="557" name="Picture 556"/>
            <p:cNvPicPr>
              <a:picLocks noChangeAspect="1"/>
            </p:cNvPicPr>
            <p:nvPr/>
          </p:nvPicPr>
          <p:blipFill>
            <a:blip r:embed="rId4" cstate="print"/>
            <a:stretch>
              <a:fillRect/>
            </a:stretch>
          </p:blipFill>
          <p:spPr>
            <a:xfrm>
              <a:off x="3315215" y="3923143"/>
              <a:ext cx="352625" cy="463980"/>
            </a:xfrm>
            <a:prstGeom prst="rect">
              <a:avLst/>
            </a:prstGeom>
          </p:spPr>
        </p:pic>
        <p:pic>
          <p:nvPicPr>
            <p:cNvPr id="558" name="Picture 557"/>
            <p:cNvPicPr>
              <a:picLocks noChangeAspect="1"/>
            </p:cNvPicPr>
            <p:nvPr/>
          </p:nvPicPr>
          <p:blipFill>
            <a:blip r:embed="rId4" cstate="print"/>
            <a:stretch>
              <a:fillRect/>
            </a:stretch>
          </p:blipFill>
          <p:spPr>
            <a:xfrm>
              <a:off x="3491132" y="3993236"/>
              <a:ext cx="352625" cy="463980"/>
            </a:xfrm>
            <a:prstGeom prst="rect">
              <a:avLst/>
            </a:prstGeom>
          </p:spPr>
        </p:pic>
      </p:grpSp>
      <p:sp>
        <p:nvSpPr>
          <p:cNvPr id="258" name="TextBox 257"/>
          <p:cNvSpPr txBox="1"/>
          <p:nvPr/>
        </p:nvSpPr>
        <p:spPr>
          <a:xfrm>
            <a:off x="327545" y="3155931"/>
            <a:ext cx="338554" cy="1665027"/>
          </a:xfrm>
          <a:prstGeom prst="rect">
            <a:avLst/>
          </a:prstGeom>
          <a:noFill/>
        </p:spPr>
        <p:txBody>
          <a:bodyPr vert="vert270" wrap="square" rtlCol="0">
            <a:spAutoFit/>
          </a:bodyPr>
          <a:lstStyle/>
          <a:p>
            <a:pPr algn="ctr"/>
            <a:r>
              <a:rPr lang="en-US" sz="1000" b="1" dirty="0" smtClean="0">
                <a:solidFill>
                  <a:srgbClr val="016289"/>
                </a:solidFill>
                <a:latin typeface="Calibri"/>
                <a:cs typeface="Calibri"/>
              </a:rPr>
              <a:t>Data Center 1</a:t>
            </a:r>
          </a:p>
        </p:txBody>
      </p:sp>
      <p:pic>
        <p:nvPicPr>
          <p:cNvPr id="429" name="Picture 428"/>
          <p:cNvPicPr>
            <a:picLocks noChangeAspect="1"/>
          </p:cNvPicPr>
          <p:nvPr/>
        </p:nvPicPr>
        <p:blipFill>
          <a:blip r:embed="rId3" cstate="print"/>
          <a:stretch>
            <a:fillRect/>
          </a:stretch>
        </p:blipFill>
        <p:spPr>
          <a:xfrm>
            <a:off x="3382496" y="3983777"/>
            <a:ext cx="378647" cy="217553"/>
          </a:xfrm>
          <a:prstGeom prst="rect">
            <a:avLst/>
          </a:prstGeom>
        </p:spPr>
      </p:pic>
      <p:grpSp>
        <p:nvGrpSpPr>
          <p:cNvPr id="240" name="Group 239"/>
          <p:cNvGrpSpPr/>
          <p:nvPr/>
        </p:nvGrpSpPr>
        <p:grpSpPr>
          <a:xfrm>
            <a:off x="1463444" y="4301323"/>
            <a:ext cx="528542" cy="517813"/>
            <a:chOff x="1422500" y="3923600"/>
            <a:chExt cx="528542" cy="534073"/>
          </a:xfrm>
        </p:grpSpPr>
        <p:pic>
          <p:nvPicPr>
            <p:cNvPr id="555" name="Picture 554"/>
            <p:cNvPicPr>
              <a:picLocks noChangeAspect="1"/>
            </p:cNvPicPr>
            <p:nvPr/>
          </p:nvPicPr>
          <p:blipFill>
            <a:blip r:embed="rId4" cstate="print"/>
            <a:stretch>
              <a:fillRect/>
            </a:stretch>
          </p:blipFill>
          <p:spPr>
            <a:xfrm>
              <a:off x="1422500" y="3923600"/>
              <a:ext cx="352625" cy="463980"/>
            </a:xfrm>
            <a:prstGeom prst="rect">
              <a:avLst/>
            </a:prstGeom>
          </p:spPr>
        </p:pic>
        <p:pic>
          <p:nvPicPr>
            <p:cNvPr id="556" name="Picture 555"/>
            <p:cNvPicPr>
              <a:picLocks noChangeAspect="1"/>
            </p:cNvPicPr>
            <p:nvPr/>
          </p:nvPicPr>
          <p:blipFill>
            <a:blip r:embed="rId4" cstate="print"/>
            <a:stretch>
              <a:fillRect/>
            </a:stretch>
          </p:blipFill>
          <p:spPr>
            <a:xfrm>
              <a:off x="1598417" y="3993693"/>
              <a:ext cx="352625" cy="463980"/>
            </a:xfrm>
            <a:prstGeom prst="rect">
              <a:avLst/>
            </a:prstGeom>
          </p:spPr>
        </p:pic>
      </p:grpSp>
      <p:grpSp>
        <p:nvGrpSpPr>
          <p:cNvPr id="238" name="Group 237"/>
          <p:cNvGrpSpPr/>
          <p:nvPr/>
        </p:nvGrpSpPr>
        <p:grpSpPr>
          <a:xfrm>
            <a:off x="1705970" y="2786355"/>
            <a:ext cx="1828800" cy="463130"/>
            <a:chOff x="1594313" y="2435073"/>
            <a:chExt cx="1915015" cy="403091"/>
          </a:xfrm>
        </p:grpSpPr>
        <p:sp>
          <p:nvSpPr>
            <p:cNvPr id="207" name="Cloud"/>
            <p:cNvSpPr>
              <a:spLocks noChangeAspect="1" noEditPoints="1" noChangeArrowheads="1"/>
            </p:cNvSpPr>
            <p:nvPr/>
          </p:nvSpPr>
          <p:spPr bwMode="auto">
            <a:xfrm>
              <a:off x="1594313" y="2435073"/>
              <a:ext cx="1915015" cy="40309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7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a:r>
              <a:br>
                <a:rPr lang="en-US" dirty="0" smtClean="0"/>
              </a:br>
              <a:endParaRPr lang="en-US" dirty="0"/>
            </a:p>
          </p:txBody>
        </p:sp>
        <p:sp>
          <p:nvSpPr>
            <p:cNvPr id="208" name="Rectangle 207"/>
            <p:cNvSpPr/>
            <p:nvPr/>
          </p:nvSpPr>
          <p:spPr>
            <a:xfrm>
              <a:off x="1895269" y="2513368"/>
              <a:ext cx="1415711" cy="239594"/>
            </a:xfrm>
            <a:prstGeom prst="rect">
              <a:avLst/>
            </a:prstGeom>
          </p:spPr>
          <p:txBody>
            <a:bodyPr wrap="square">
              <a:spAutoFit/>
            </a:bodyPr>
            <a:lstStyle/>
            <a:p>
              <a:pPr algn="ctr"/>
              <a:r>
                <a:rPr lang="en-US" sz="1200" b="1" dirty="0" smtClean="0">
                  <a:latin typeface="Calibri"/>
                  <a:cs typeface="Calibri"/>
                </a:rPr>
                <a:t>Customer WAN </a:t>
              </a:r>
            </a:p>
          </p:txBody>
        </p:sp>
      </p:grpSp>
      <p:grpSp>
        <p:nvGrpSpPr>
          <p:cNvPr id="209" name="Group 208"/>
          <p:cNvGrpSpPr/>
          <p:nvPr/>
        </p:nvGrpSpPr>
        <p:grpSpPr>
          <a:xfrm>
            <a:off x="1470148" y="5353421"/>
            <a:ext cx="2269339" cy="449892"/>
            <a:chOff x="2162025" y="4557186"/>
            <a:chExt cx="4638907" cy="1049637"/>
          </a:xfrm>
        </p:grpSpPr>
        <p:sp>
          <p:nvSpPr>
            <p:cNvPr id="213" name="Rectangle 52"/>
            <p:cNvSpPr>
              <a:spLocks noChangeArrowheads="1"/>
            </p:cNvSpPr>
            <p:nvPr/>
          </p:nvSpPr>
          <p:spPr bwMode="auto">
            <a:xfrm>
              <a:off x="2162025" y="4592510"/>
              <a:ext cx="4638907" cy="948157"/>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pPr algn="ctr" eaLnBrk="0" hangingPunct="0">
                <a:lnSpc>
                  <a:spcPct val="90000"/>
                </a:lnSpc>
                <a:buClr>
                  <a:srgbClr val="0096D6"/>
                </a:buClr>
                <a:buFont typeface="Arial" charset="0"/>
                <a:buNone/>
              </a:pPr>
              <a:endParaRPr lang="en-US" sz="2400" dirty="0">
                <a:solidFill>
                  <a:srgbClr val="0096D6"/>
                </a:solidFill>
                <a:cs typeface="Arial" charset="0"/>
                <a:sym typeface="Arial" charset="0"/>
              </a:endParaRPr>
            </a:p>
          </p:txBody>
        </p:sp>
        <p:sp>
          <p:nvSpPr>
            <p:cNvPr id="214" name="Line 53"/>
            <p:cNvSpPr>
              <a:spLocks noChangeShapeType="1"/>
            </p:cNvSpPr>
            <p:nvPr/>
          </p:nvSpPr>
          <p:spPr bwMode="auto">
            <a:xfrm flipH="1" flipV="1">
              <a:off x="4501825" y="4824052"/>
              <a:ext cx="1047823" cy="5510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5" name="Line 54"/>
            <p:cNvSpPr>
              <a:spLocks noChangeShapeType="1"/>
            </p:cNvSpPr>
            <p:nvPr/>
          </p:nvSpPr>
          <p:spPr bwMode="auto">
            <a:xfrm flipH="1" flipV="1">
              <a:off x="4501825" y="4816291"/>
              <a:ext cx="1337755" cy="2341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6" name="Line 55"/>
            <p:cNvSpPr>
              <a:spLocks noChangeShapeType="1"/>
            </p:cNvSpPr>
            <p:nvPr/>
          </p:nvSpPr>
          <p:spPr bwMode="auto">
            <a:xfrm flipV="1">
              <a:off x="3525213" y="4811116"/>
              <a:ext cx="981699" cy="5199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7" name="Line 56"/>
            <p:cNvSpPr>
              <a:spLocks noChangeShapeType="1"/>
            </p:cNvSpPr>
            <p:nvPr/>
          </p:nvSpPr>
          <p:spPr bwMode="auto">
            <a:xfrm flipV="1">
              <a:off x="3082685" y="4829226"/>
              <a:ext cx="1378447" cy="2173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8" name="Line 57"/>
            <p:cNvSpPr>
              <a:spLocks noChangeShapeType="1"/>
            </p:cNvSpPr>
            <p:nvPr/>
          </p:nvSpPr>
          <p:spPr bwMode="auto">
            <a:xfrm flipV="1">
              <a:off x="3153897" y="5055594"/>
              <a:ext cx="26246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9" name="Line 58"/>
            <p:cNvSpPr>
              <a:spLocks noChangeShapeType="1"/>
            </p:cNvSpPr>
            <p:nvPr/>
          </p:nvSpPr>
          <p:spPr bwMode="auto">
            <a:xfrm>
              <a:off x="3138637" y="5050419"/>
              <a:ext cx="2477136" cy="3091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0" name="Line 59"/>
            <p:cNvSpPr>
              <a:spLocks noChangeShapeType="1"/>
            </p:cNvSpPr>
            <p:nvPr/>
          </p:nvSpPr>
          <p:spPr bwMode="auto">
            <a:xfrm>
              <a:off x="3123377" y="5045245"/>
              <a:ext cx="406922" cy="31691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1" name="Line 60"/>
            <p:cNvSpPr>
              <a:spLocks noChangeShapeType="1"/>
            </p:cNvSpPr>
            <p:nvPr/>
          </p:nvSpPr>
          <p:spPr bwMode="auto">
            <a:xfrm flipV="1">
              <a:off x="3560818" y="5333702"/>
              <a:ext cx="2024435" cy="12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2" name="Line 61"/>
            <p:cNvSpPr>
              <a:spLocks noChangeShapeType="1"/>
            </p:cNvSpPr>
            <p:nvPr/>
          </p:nvSpPr>
          <p:spPr bwMode="auto">
            <a:xfrm flipV="1">
              <a:off x="3545559" y="5042658"/>
              <a:ext cx="2360146" cy="29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3" name="Line 62"/>
            <p:cNvSpPr>
              <a:spLocks noChangeShapeType="1"/>
            </p:cNvSpPr>
            <p:nvPr/>
          </p:nvSpPr>
          <p:spPr bwMode="auto">
            <a:xfrm flipV="1">
              <a:off x="5478437" y="5043952"/>
              <a:ext cx="305191" cy="2884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225" name="Picture 46" descr="Cisco_CallManag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1926" y="4757871"/>
              <a:ext cx="645717" cy="4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8677" y="4557186"/>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0895" y="5145567"/>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4064" y="5158960"/>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3007" y="4774284"/>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 name="TextBox 307"/>
          <p:cNvSpPr txBox="1"/>
          <p:nvPr/>
        </p:nvSpPr>
        <p:spPr>
          <a:xfrm>
            <a:off x="3700818" y="5378719"/>
            <a:ext cx="971266" cy="400110"/>
          </a:xfrm>
          <a:prstGeom prst="rect">
            <a:avLst/>
          </a:prstGeom>
          <a:noFill/>
        </p:spPr>
        <p:txBody>
          <a:bodyPr wrap="square" rtlCol="0">
            <a:spAutoFit/>
          </a:bodyPr>
          <a:lstStyle/>
          <a:p>
            <a:pPr algn="ctr"/>
            <a:r>
              <a:rPr lang="en-US" sz="1000" b="1" dirty="0" smtClean="0">
                <a:solidFill>
                  <a:srgbClr val="016289"/>
                </a:solidFill>
                <a:latin typeface="Calibri"/>
                <a:cs typeface="Calibri"/>
              </a:rPr>
              <a:t>Customer SME Cluster</a:t>
            </a:r>
          </a:p>
        </p:txBody>
      </p:sp>
      <p:sp>
        <p:nvSpPr>
          <p:cNvPr id="310" name="TextBox 309"/>
          <p:cNvSpPr txBox="1"/>
          <p:nvPr/>
        </p:nvSpPr>
        <p:spPr>
          <a:xfrm>
            <a:off x="3689443" y="5951510"/>
            <a:ext cx="971266" cy="400110"/>
          </a:xfrm>
          <a:prstGeom prst="rect">
            <a:avLst/>
          </a:prstGeom>
          <a:noFill/>
        </p:spPr>
        <p:txBody>
          <a:bodyPr wrap="square" rtlCol="0">
            <a:spAutoFit/>
          </a:bodyPr>
          <a:lstStyle/>
          <a:p>
            <a:pPr algn="ctr"/>
            <a:r>
              <a:rPr lang="en-US" sz="1000" b="1" dirty="0" smtClean="0">
                <a:solidFill>
                  <a:srgbClr val="016289"/>
                </a:solidFill>
                <a:latin typeface="Calibri"/>
                <a:cs typeface="Calibri"/>
              </a:rPr>
              <a:t>Customer End Point Cluster</a:t>
            </a:r>
          </a:p>
        </p:txBody>
      </p:sp>
      <p:grpSp>
        <p:nvGrpSpPr>
          <p:cNvPr id="314" name="Group 313"/>
          <p:cNvGrpSpPr/>
          <p:nvPr/>
        </p:nvGrpSpPr>
        <p:grpSpPr>
          <a:xfrm>
            <a:off x="1445236" y="4889123"/>
            <a:ext cx="2374711" cy="374556"/>
            <a:chOff x="1569250" y="2435617"/>
            <a:chExt cx="2072218" cy="317353"/>
          </a:xfrm>
        </p:grpSpPr>
        <p:sp>
          <p:nvSpPr>
            <p:cNvPr id="315" name="Cloud"/>
            <p:cNvSpPr>
              <a:spLocks noChangeAspect="1" noEditPoints="1" noChangeArrowheads="1"/>
            </p:cNvSpPr>
            <p:nvPr/>
          </p:nvSpPr>
          <p:spPr bwMode="auto">
            <a:xfrm>
              <a:off x="1569250" y="2435617"/>
              <a:ext cx="2072218" cy="3034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7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a:r>
              <a:br>
                <a:rPr lang="en-US" dirty="0" smtClean="0"/>
              </a:br>
              <a:endParaRPr lang="en-US" dirty="0"/>
            </a:p>
          </p:txBody>
        </p:sp>
        <p:sp>
          <p:nvSpPr>
            <p:cNvPr id="316" name="Rectangle 315"/>
            <p:cNvSpPr/>
            <p:nvPr/>
          </p:nvSpPr>
          <p:spPr>
            <a:xfrm>
              <a:off x="1978827" y="2513375"/>
              <a:ext cx="1239478" cy="239595"/>
            </a:xfrm>
            <a:prstGeom prst="rect">
              <a:avLst/>
            </a:prstGeom>
          </p:spPr>
          <p:txBody>
            <a:bodyPr wrap="square">
              <a:spAutoFit/>
            </a:bodyPr>
            <a:lstStyle/>
            <a:p>
              <a:pPr algn="ctr"/>
              <a:r>
                <a:rPr lang="en-US" sz="1200" b="1" dirty="0" smtClean="0">
                  <a:latin typeface="Calibri"/>
                  <a:cs typeface="Calibri"/>
                </a:rPr>
                <a:t>Customer WAN </a:t>
              </a:r>
            </a:p>
          </p:txBody>
        </p:sp>
      </p:grpSp>
      <p:cxnSp>
        <p:nvCxnSpPr>
          <p:cNvPr id="519" name="Straight Connector 518"/>
          <p:cNvCxnSpPr/>
          <p:nvPr/>
        </p:nvCxnSpPr>
        <p:spPr bwMode="auto">
          <a:xfrm flipH="1">
            <a:off x="1683924" y="2067349"/>
            <a:ext cx="5601" cy="1507154"/>
          </a:xfrm>
          <a:prstGeom prst="line">
            <a:avLst/>
          </a:prstGeom>
          <a:solidFill>
            <a:schemeClr val="bg1"/>
          </a:solidFill>
          <a:ln w="38100" cap="flat" cmpd="sng" algn="ctr">
            <a:solidFill>
              <a:schemeClr val="tx2">
                <a:lumMod val="50000"/>
              </a:schemeClr>
            </a:solidFill>
            <a:prstDash val="solid"/>
            <a:round/>
            <a:headEnd type="none" w="med" len="med"/>
            <a:tailEnd type="none" w="med" len="med"/>
          </a:ln>
          <a:effectLst/>
        </p:spPr>
      </p:cxnSp>
      <p:pic>
        <p:nvPicPr>
          <p:cNvPr id="236" name="Picture 37"/>
          <p:cNvPicPr>
            <a:picLocks noChangeArrowheads="1"/>
          </p:cNvPicPr>
          <p:nvPr/>
        </p:nvPicPr>
        <p:blipFill>
          <a:blip r:embed="rId7" cstate="print"/>
          <a:srcRect/>
          <a:stretch>
            <a:fillRect/>
          </a:stretch>
        </p:blipFill>
        <p:spPr bwMode="auto">
          <a:xfrm>
            <a:off x="1465769" y="3148124"/>
            <a:ext cx="485859" cy="260153"/>
          </a:xfrm>
          <a:prstGeom prst="rect">
            <a:avLst/>
          </a:prstGeom>
          <a:noFill/>
          <a:ln w="9525">
            <a:noFill/>
            <a:miter lim="800000"/>
            <a:headEnd/>
            <a:tailEnd/>
          </a:ln>
          <a:effectLst/>
        </p:spPr>
      </p:pic>
      <p:cxnSp>
        <p:nvCxnSpPr>
          <p:cNvPr id="203" name="Straight Connector 202"/>
          <p:cNvCxnSpPr/>
          <p:nvPr/>
        </p:nvCxnSpPr>
        <p:spPr bwMode="auto">
          <a:xfrm flipH="1">
            <a:off x="3571782" y="2024377"/>
            <a:ext cx="5601" cy="1507154"/>
          </a:xfrm>
          <a:prstGeom prst="line">
            <a:avLst/>
          </a:prstGeom>
          <a:solidFill>
            <a:schemeClr val="bg1"/>
          </a:solidFill>
          <a:ln w="38100" cap="flat" cmpd="sng" algn="ctr">
            <a:solidFill>
              <a:schemeClr val="tx2">
                <a:lumMod val="50000"/>
              </a:schemeClr>
            </a:solidFill>
            <a:prstDash val="solid"/>
            <a:round/>
            <a:headEnd type="none" w="med" len="med"/>
            <a:tailEnd type="none" w="med" len="med"/>
          </a:ln>
          <a:effectLst/>
        </p:spPr>
      </p:cxnSp>
      <p:pic>
        <p:nvPicPr>
          <p:cNvPr id="237" name="Picture 37"/>
          <p:cNvPicPr>
            <a:picLocks noChangeArrowheads="1"/>
          </p:cNvPicPr>
          <p:nvPr/>
        </p:nvPicPr>
        <p:blipFill>
          <a:blip r:embed="rId7" cstate="print"/>
          <a:srcRect/>
          <a:stretch>
            <a:fillRect/>
          </a:stretch>
        </p:blipFill>
        <p:spPr bwMode="auto">
          <a:xfrm>
            <a:off x="3337787" y="3123864"/>
            <a:ext cx="485859" cy="260153"/>
          </a:xfrm>
          <a:prstGeom prst="rect">
            <a:avLst/>
          </a:prstGeom>
          <a:noFill/>
          <a:ln w="9525">
            <a:noFill/>
            <a:miter lim="800000"/>
            <a:headEnd/>
            <a:tailEnd/>
          </a:ln>
          <a:effectLst/>
        </p:spPr>
      </p:pic>
      <p:sp>
        <p:nvSpPr>
          <p:cNvPr id="323" name="TextBox 322"/>
          <p:cNvSpPr txBox="1"/>
          <p:nvPr/>
        </p:nvSpPr>
        <p:spPr>
          <a:xfrm>
            <a:off x="206991" y="1014086"/>
            <a:ext cx="971266" cy="268566"/>
          </a:xfrm>
          <a:prstGeom prst="rect">
            <a:avLst/>
          </a:prstGeom>
          <a:noFill/>
        </p:spPr>
        <p:txBody>
          <a:bodyPr wrap="square" rtlCol="0">
            <a:spAutoFit/>
          </a:bodyPr>
          <a:lstStyle/>
          <a:p>
            <a:r>
              <a:rPr lang="en-US" sz="1200" b="1" dirty="0" smtClean="0">
                <a:latin typeface="Calibri"/>
                <a:cs typeface="Calibri"/>
              </a:rPr>
              <a:t>WebEx</a:t>
            </a:r>
          </a:p>
        </p:txBody>
      </p:sp>
      <p:sp>
        <p:nvSpPr>
          <p:cNvPr id="324" name="TextBox 323"/>
          <p:cNvSpPr txBox="1"/>
          <p:nvPr/>
        </p:nvSpPr>
        <p:spPr>
          <a:xfrm>
            <a:off x="222914" y="2352750"/>
            <a:ext cx="1210102" cy="268566"/>
          </a:xfrm>
          <a:prstGeom prst="rect">
            <a:avLst/>
          </a:prstGeom>
          <a:noFill/>
        </p:spPr>
        <p:txBody>
          <a:bodyPr wrap="square" rtlCol="0">
            <a:spAutoFit/>
          </a:bodyPr>
          <a:lstStyle/>
          <a:p>
            <a:r>
              <a:rPr lang="en-US" sz="1200" b="1" dirty="0" smtClean="0">
                <a:latin typeface="Calibri"/>
                <a:cs typeface="Calibri"/>
              </a:rPr>
              <a:t>Service Provider</a:t>
            </a:r>
          </a:p>
        </p:txBody>
      </p:sp>
      <p:sp>
        <p:nvSpPr>
          <p:cNvPr id="325" name="TextBox 324"/>
          <p:cNvSpPr txBox="1"/>
          <p:nvPr/>
        </p:nvSpPr>
        <p:spPr>
          <a:xfrm>
            <a:off x="229736" y="2884244"/>
            <a:ext cx="971266" cy="268566"/>
          </a:xfrm>
          <a:prstGeom prst="rect">
            <a:avLst/>
          </a:prstGeom>
          <a:noFill/>
        </p:spPr>
        <p:txBody>
          <a:bodyPr wrap="square" rtlCol="0">
            <a:spAutoFit/>
          </a:bodyPr>
          <a:lstStyle/>
          <a:p>
            <a:r>
              <a:rPr lang="en-US" sz="1200" b="1" dirty="0" smtClean="0">
                <a:latin typeface="Calibri"/>
                <a:cs typeface="Calibri"/>
              </a:rPr>
              <a:t>Customer</a:t>
            </a:r>
          </a:p>
        </p:txBody>
      </p:sp>
      <p:grpSp>
        <p:nvGrpSpPr>
          <p:cNvPr id="327" name="Group 326"/>
          <p:cNvGrpSpPr/>
          <p:nvPr/>
        </p:nvGrpSpPr>
        <p:grpSpPr>
          <a:xfrm>
            <a:off x="1472420" y="5924620"/>
            <a:ext cx="2269339" cy="449892"/>
            <a:chOff x="2162025" y="4557186"/>
            <a:chExt cx="4638907" cy="1049637"/>
          </a:xfrm>
        </p:grpSpPr>
        <p:sp>
          <p:nvSpPr>
            <p:cNvPr id="328" name="Rectangle 52"/>
            <p:cNvSpPr>
              <a:spLocks noChangeArrowheads="1"/>
            </p:cNvSpPr>
            <p:nvPr/>
          </p:nvSpPr>
          <p:spPr bwMode="auto">
            <a:xfrm>
              <a:off x="2162025" y="4592510"/>
              <a:ext cx="4638907" cy="948157"/>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pPr algn="ctr" eaLnBrk="0" hangingPunct="0">
                <a:lnSpc>
                  <a:spcPct val="90000"/>
                </a:lnSpc>
                <a:buClr>
                  <a:srgbClr val="0096D6"/>
                </a:buClr>
                <a:buFont typeface="Arial" charset="0"/>
                <a:buNone/>
              </a:pPr>
              <a:endParaRPr lang="en-US" sz="2400" dirty="0">
                <a:solidFill>
                  <a:srgbClr val="0096D6"/>
                </a:solidFill>
                <a:cs typeface="Arial" charset="0"/>
                <a:sym typeface="Arial" charset="0"/>
              </a:endParaRPr>
            </a:p>
          </p:txBody>
        </p:sp>
        <p:sp>
          <p:nvSpPr>
            <p:cNvPr id="329" name="Line 53"/>
            <p:cNvSpPr>
              <a:spLocks noChangeShapeType="1"/>
            </p:cNvSpPr>
            <p:nvPr/>
          </p:nvSpPr>
          <p:spPr bwMode="auto">
            <a:xfrm flipH="1" flipV="1">
              <a:off x="4501825" y="4824052"/>
              <a:ext cx="1047823" cy="5510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0" name="Line 54"/>
            <p:cNvSpPr>
              <a:spLocks noChangeShapeType="1"/>
            </p:cNvSpPr>
            <p:nvPr/>
          </p:nvSpPr>
          <p:spPr bwMode="auto">
            <a:xfrm flipH="1" flipV="1">
              <a:off x="4501825" y="4816291"/>
              <a:ext cx="1337755" cy="2341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1" name="Line 55"/>
            <p:cNvSpPr>
              <a:spLocks noChangeShapeType="1"/>
            </p:cNvSpPr>
            <p:nvPr/>
          </p:nvSpPr>
          <p:spPr bwMode="auto">
            <a:xfrm flipV="1">
              <a:off x="3525213" y="4811116"/>
              <a:ext cx="981699" cy="5199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2" name="Line 56"/>
            <p:cNvSpPr>
              <a:spLocks noChangeShapeType="1"/>
            </p:cNvSpPr>
            <p:nvPr/>
          </p:nvSpPr>
          <p:spPr bwMode="auto">
            <a:xfrm flipV="1">
              <a:off x="3082685" y="4829226"/>
              <a:ext cx="1378447" cy="2173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3" name="Line 57"/>
            <p:cNvSpPr>
              <a:spLocks noChangeShapeType="1"/>
            </p:cNvSpPr>
            <p:nvPr/>
          </p:nvSpPr>
          <p:spPr bwMode="auto">
            <a:xfrm flipV="1">
              <a:off x="3153897" y="5055594"/>
              <a:ext cx="26246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4" name="Line 58"/>
            <p:cNvSpPr>
              <a:spLocks noChangeShapeType="1"/>
            </p:cNvSpPr>
            <p:nvPr/>
          </p:nvSpPr>
          <p:spPr bwMode="auto">
            <a:xfrm>
              <a:off x="3138637" y="5050419"/>
              <a:ext cx="2477136" cy="3091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5" name="Line 59"/>
            <p:cNvSpPr>
              <a:spLocks noChangeShapeType="1"/>
            </p:cNvSpPr>
            <p:nvPr/>
          </p:nvSpPr>
          <p:spPr bwMode="auto">
            <a:xfrm>
              <a:off x="3123377" y="5045245"/>
              <a:ext cx="406922" cy="31691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6" name="Line 60"/>
            <p:cNvSpPr>
              <a:spLocks noChangeShapeType="1"/>
            </p:cNvSpPr>
            <p:nvPr/>
          </p:nvSpPr>
          <p:spPr bwMode="auto">
            <a:xfrm flipV="1">
              <a:off x="3560818" y="5333702"/>
              <a:ext cx="2024435" cy="12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7" name="Line 61"/>
            <p:cNvSpPr>
              <a:spLocks noChangeShapeType="1"/>
            </p:cNvSpPr>
            <p:nvPr/>
          </p:nvSpPr>
          <p:spPr bwMode="auto">
            <a:xfrm flipV="1">
              <a:off x="3545559" y="5042658"/>
              <a:ext cx="2360146" cy="29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9" name="Line 62"/>
            <p:cNvSpPr>
              <a:spLocks noChangeShapeType="1"/>
            </p:cNvSpPr>
            <p:nvPr/>
          </p:nvSpPr>
          <p:spPr bwMode="auto">
            <a:xfrm flipV="1">
              <a:off x="5478437" y="5043952"/>
              <a:ext cx="305191" cy="2884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340" name="Picture 46" descr="Cisco_CallManag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1926" y="4757871"/>
              <a:ext cx="645717" cy="4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4474" y="4557186"/>
              <a:ext cx="583565" cy="4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0895" y="5145567"/>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4064" y="5158960"/>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3007" y="4774284"/>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46" name="Straight Connector 345"/>
          <p:cNvCxnSpPr>
            <a:stCxn id="213" idx="2"/>
            <a:endCxn id="342" idx="0"/>
          </p:cNvCxnSpPr>
          <p:nvPr/>
        </p:nvCxnSpPr>
        <p:spPr bwMode="auto">
          <a:xfrm>
            <a:off x="2604818" y="5774957"/>
            <a:ext cx="4609" cy="149663"/>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grpSp>
        <p:nvGrpSpPr>
          <p:cNvPr id="369" name="Group 62"/>
          <p:cNvGrpSpPr/>
          <p:nvPr/>
        </p:nvGrpSpPr>
        <p:grpSpPr>
          <a:xfrm>
            <a:off x="1413237" y="3482155"/>
            <a:ext cx="578218" cy="404723"/>
            <a:chOff x="4062006" y="222582"/>
            <a:chExt cx="820738" cy="630237"/>
          </a:xfrm>
          <a:effectLst>
            <a:outerShdw blurRad="127000" dist="38100" dir="2700000" sx="104000" sy="104000" algn="tl" rotWithShape="0">
              <a:prstClr val="black">
                <a:alpha val="40000"/>
              </a:prstClr>
            </a:outerShdw>
          </a:effectLst>
        </p:grpSpPr>
        <p:grpSp>
          <p:nvGrpSpPr>
            <p:cNvPr id="370" name="Group 6"/>
            <p:cNvGrpSpPr>
              <a:grpSpLocks noChangeAspect="1"/>
            </p:cNvGrpSpPr>
            <p:nvPr/>
          </p:nvGrpSpPr>
          <p:grpSpPr bwMode="auto">
            <a:xfrm>
              <a:off x="4062006" y="222582"/>
              <a:ext cx="820738" cy="630237"/>
              <a:chOff x="2280" y="2304"/>
              <a:chExt cx="1200" cy="627"/>
            </a:xfrm>
          </p:grpSpPr>
          <p:sp>
            <p:nvSpPr>
              <p:cNvPr id="395"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396"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397"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371" name="Group 494"/>
            <p:cNvGrpSpPr/>
            <p:nvPr/>
          </p:nvGrpSpPr>
          <p:grpSpPr>
            <a:xfrm>
              <a:off x="4112215" y="334669"/>
              <a:ext cx="684000" cy="320433"/>
              <a:chOff x="5356225" y="440995"/>
              <a:chExt cx="684000" cy="320433"/>
            </a:xfrm>
          </p:grpSpPr>
          <p:grpSp>
            <p:nvGrpSpPr>
              <p:cNvPr id="373" name="Group 14"/>
              <p:cNvGrpSpPr>
                <a:grpSpLocks/>
              </p:cNvGrpSpPr>
              <p:nvPr/>
            </p:nvGrpSpPr>
            <p:grpSpPr bwMode="auto">
              <a:xfrm>
                <a:off x="5356225" y="440995"/>
                <a:ext cx="310650" cy="320433"/>
                <a:chOff x="4630" y="2784"/>
                <a:chExt cx="218" cy="188"/>
              </a:xfrm>
            </p:grpSpPr>
            <p:grpSp>
              <p:nvGrpSpPr>
                <p:cNvPr id="385" name="Group 15"/>
                <p:cNvGrpSpPr>
                  <a:grpSpLocks/>
                </p:cNvGrpSpPr>
                <p:nvPr/>
              </p:nvGrpSpPr>
              <p:grpSpPr bwMode="auto">
                <a:xfrm>
                  <a:off x="4634" y="2784"/>
                  <a:ext cx="214" cy="184"/>
                  <a:chOff x="4608" y="2790"/>
                  <a:chExt cx="214" cy="184"/>
                </a:xfrm>
              </p:grpSpPr>
              <p:sp>
                <p:nvSpPr>
                  <p:cNvPr id="391"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392"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393"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394"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386" name="Group 71"/>
                <p:cNvGrpSpPr>
                  <a:grpSpLocks/>
                </p:cNvGrpSpPr>
                <p:nvPr/>
              </p:nvGrpSpPr>
              <p:grpSpPr bwMode="auto">
                <a:xfrm>
                  <a:off x="4630" y="2788"/>
                  <a:ext cx="214" cy="184"/>
                  <a:chOff x="4416" y="2784"/>
                  <a:chExt cx="214" cy="184"/>
                </a:xfrm>
              </p:grpSpPr>
              <p:sp>
                <p:nvSpPr>
                  <p:cNvPr id="387" name="Freeform 386"/>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388" name="Freeform 387"/>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389" name="Freeform 388"/>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390" name="Oval 389"/>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374" name="Group 25"/>
              <p:cNvGrpSpPr>
                <a:grpSpLocks/>
              </p:cNvGrpSpPr>
              <p:nvPr/>
            </p:nvGrpSpPr>
            <p:grpSpPr bwMode="auto">
              <a:xfrm>
                <a:off x="5746675" y="440995"/>
                <a:ext cx="293550" cy="313615"/>
                <a:chOff x="5058" y="2308"/>
                <a:chExt cx="206" cy="184"/>
              </a:xfrm>
            </p:grpSpPr>
            <p:grpSp>
              <p:nvGrpSpPr>
                <p:cNvPr id="375" name="Group 26"/>
                <p:cNvGrpSpPr>
                  <a:grpSpLocks/>
                </p:cNvGrpSpPr>
                <p:nvPr/>
              </p:nvGrpSpPr>
              <p:grpSpPr bwMode="auto">
                <a:xfrm>
                  <a:off x="5062" y="2308"/>
                  <a:ext cx="202" cy="180"/>
                  <a:chOff x="5062" y="2308"/>
                  <a:chExt cx="202" cy="180"/>
                </a:xfrm>
              </p:grpSpPr>
              <p:sp>
                <p:nvSpPr>
                  <p:cNvPr id="381"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382"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383"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384"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376" name="Group 31"/>
                <p:cNvGrpSpPr>
                  <a:grpSpLocks/>
                </p:cNvGrpSpPr>
                <p:nvPr/>
              </p:nvGrpSpPr>
              <p:grpSpPr bwMode="auto">
                <a:xfrm>
                  <a:off x="5058" y="2310"/>
                  <a:ext cx="202" cy="182"/>
                  <a:chOff x="5058" y="2312"/>
                  <a:chExt cx="202" cy="182"/>
                </a:xfrm>
              </p:grpSpPr>
              <p:sp>
                <p:nvSpPr>
                  <p:cNvPr id="377"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378"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379"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380"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372"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grpSp>
        <p:nvGrpSpPr>
          <p:cNvPr id="400" name="Group 62"/>
          <p:cNvGrpSpPr/>
          <p:nvPr/>
        </p:nvGrpSpPr>
        <p:grpSpPr>
          <a:xfrm>
            <a:off x="3282710" y="3442453"/>
            <a:ext cx="578218" cy="404723"/>
            <a:chOff x="4062006" y="222582"/>
            <a:chExt cx="820738" cy="630237"/>
          </a:xfrm>
          <a:effectLst>
            <a:outerShdw blurRad="127000" dist="38100" dir="2700000" sx="104000" sy="104000" algn="tl" rotWithShape="0">
              <a:prstClr val="black">
                <a:alpha val="40000"/>
              </a:prstClr>
            </a:outerShdw>
          </a:effectLst>
        </p:grpSpPr>
        <p:grpSp>
          <p:nvGrpSpPr>
            <p:cNvPr id="401" name="Group 6"/>
            <p:cNvGrpSpPr>
              <a:grpSpLocks noChangeAspect="1"/>
            </p:cNvGrpSpPr>
            <p:nvPr/>
          </p:nvGrpSpPr>
          <p:grpSpPr bwMode="auto">
            <a:xfrm>
              <a:off x="4062006" y="222582"/>
              <a:ext cx="820738" cy="630237"/>
              <a:chOff x="2280" y="2304"/>
              <a:chExt cx="1200" cy="627"/>
            </a:xfrm>
          </p:grpSpPr>
          <p:sp>
            <p:nvSpPr>
              <p:cNvPr id="426"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427"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428"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402" name="Group 494"/>
            <p:cNvGrpSpPr/>
            <p:nvPr/>
          </p:nvGrpSpPr>
          <p:grpSpPr>
            <a:xfrm>
              <a:off x="4112215" y="334669"/>
              <a:ext cx="684000" cy="320433"/>
              <a:chOff x="5356225" y="440995"/>
              <a:chExt cx="684000" cy="320433"/>
            </a:xfrm>
          </p:grpSpPr>
          <p:grpSp>
            <p:nvGrpSpPr>
              <p:cNvPr id="404" name="Group 14"/>
              <p:cNvGrpSpPr>
                <a:grpSpLocks/>
              </p:cNvGrpSpPr>
              <p:nvPr/>
            </p:nvGrpSpPr>
            <p:grpSpPr bwMode="auto">
              <a:xfrm>
                <a:off x="5356225" y="440995"/>
                <a:ext cx="310650" cy="320433"/>
                <a:chOff x="4630" y="2784"/>
                <a:chExt cx="218" cy="188"/>
              </a:xfrm>
            </p:grpSpPr>
            <p:grpSp>
              <p:nvGrpSpPr>
                <p:cNvPr id="416" name="Group 15"/>
                <p:cNvGrpSpPr>
                  <a:grpSpLocks/>
                </p:cNvGrpSpPr>
                <p:nvPr/>
              </p:nvGrpSpPr>
              <p:grpSpPr bwMode="auto">
                <a:xfrm>
                  <a:off x="4634" y="2784"/>
                  <a:ext cx="214" cy="184"/>
                  <a:chOff x="4608" y="2790"/>
                  <a:chExt cx="214" cy="184"/>
                </a:xfrm>
              </p:grpSpPr>
              <p:sp>
                <p:nvSpPr>
                  <p:cNvPr id="422"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423"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424"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425"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417" name="Group 71"/>
                <p:cNvGrpSpPr>
                  <a:grpSpLocks/>
                </p:cNvGrpSpPr>
                <p:nvPr/>
              </p:nvGrpSpPr>
              <p:grpSpPr bwMode="auto">
                <a:xfrm>
                  <a:off x="4630" y="2788"/>
                  <a:ext cx="214" cy="184"/>
                  <a:chOff x="4416" y="2784"/>
                  <a:chExt cx="214" cy="184"/>
                </a:xfrm>
              </p:grpSpPr>
              <p:sp>
                <p:nvSpPr>
                  <p:cNvPr id="418" name="Freeform 417"/>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419" name="Freeform 418"/>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420" name="Freeform 419"/>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421" name="Oval 420"/>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405" name="Group 25"/>
              <p:cNvGrpSpPr>
                <a:grpSpLocks/>
              </p:cNvGrpSpPr>
              <p:nvPr/>
            </p:nvGrpSpPr>
            <p:grpSpPr bwMode="auto">
              <a:xfrm>
                <a:off x="5746675" y="440995"/>
                <a:ext cx="293550" cy="313615"/>
                <a:chOff x="5058" y="2308"/>
                <a:chExt cx="206" cy="184"/>
              </a:xfrm>
            </p:grpSpPr>
            <p:grpSp>
              <p:nvGrpSpPr>
                <p:cNvPr id="406" name="Group 26"/>
                <p:cNvGrpSpPr>
                  <a:grpSpLocks/>
                </p:cNvGrpSpPr>
                <p:nvPr/>
              </p:nvGrpSpPr>
              <p:grpSpPr bwMode="auto">
                <a:xfrm>
                  <a:off x="5062" y="2308"/>
                  <a:ext cx="202" cy="180"/>
                  <a:chOff x="5062" y="2308"/>
                  <a:chExt cx="202" cy="180"/>
                </a:xfrm>
              </p:grpSpPr>
              <p:sp>
                <p:nvSpPr>
                  <p:cNvPr id="412"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413"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414"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415"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407" name="Group 31"/>
                <p:cNvGrpSpPr>
                  <a:grpSpLocks/>
                </p:cNvGrpSpPr>
                <p:nvPr/>
              </p:nvGrpSpPr>
              <p:grpSpPr bwMode="auto">
                <a:xfrm>
                  <a:off x="5058" y="2310"/>
                  <a:ext cx="202" cy="182"/>
                  <a:chOff x="5058" y="2312"/>
                  <a:chExt cx="202" cy="182"/>
                </a:xfrm>
              </p:grpSpPr>
              <p:sp>
                <p:nvSpPr>
                  <p:cNvPr id="408"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409"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410"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411"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403"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sp>
        <p:nvSpPr>
          <p:cNvPr id="354" name="TextBox 353"/>
          <p:cNvSpPr txBox="1"/>
          <p:nvPr/>
        </p:nvSpPr>
        <p:spPr>
          <a:xfrm>
            <a:off x="3853217" y="3470308"/>
            <a:ext cx="896203" cy="400110"/>
          </a:xfrm>
          <a:prstGeom prst="rect">
            <a:avLst/>
          </a:prstGeom>
          <a:noFill/>
        </p:spPr>
        <p:txBody>
          <a:bodyPr wrap="square" rtlCol="0">
            <a:spAutoFit/>
          </a:bodyPr>
          <a:lstStyle/>
          <a:p>
            <a:r>
              <a:rPr lang="en-US" sz="1000" b="1" dirty="0" smtClean="0">
                <a:solidFill>
                  <a:srgbClr val="016289"/>
                </a:solidFill>
                <a:latin typeface="Calibri"/>
                <a:cs typeface="Calibri"/>
              </a:rPr>
              <a:t>CUBE  </a:t>
            </a:r>
          </a:p>
          <a:p>
            <a:r>
              <a:rPr lang="en-US" sz="1000" b="1" dirty="0" smtClean="0">
                <a:solidFill>
                  <a:srgbClr val="016289"/>
                </a:solidFill>
                <a:latin typeface="Calibri"/>
                <a:cs typeface="Calibri"/>
              </a:rPr>
              <a:t>(ASR Or ISR)</a:t>
            </a:r>
          </a:p>
        </p:txBody>
      </p:sp>
      <p:sp>
        <p:nvSpPr>
          <p:cNvPr id="355" name="TextBox 354"/>
          <p:cNvSpPr txBox="1"/>
          <p:nvPr/>
        </p:nvSpPr>
        <p:spPr>
          <a:xfrm>
            <a:off x="675564" y="3513526"/>
            <a:ext cx="896203" cy="400110"/>
          </a:xfrm>
          <a:prstGeom prst="rect">
            <a:avLst/>
          </a:prstGeom>
          <a:noFill/>
        </p:spPr>
        <p:txBody>
          <a:bodyPr wrap="square" rtlCol="0">
            <a:spAutoFit/>
          </a:bodyPr>
          <a:lstStyle/>
          <a:p>
            <a:r>
              <a:rPr lang="en-US" sz="1000" b="1" dirty="0" smtClean="0">
                <a:solidFill>
                  <a:srgbClr val="016289"/>
                </a:solidFill>
                <a:latin typeface="Calibri"/>
                <a:cs typeface="Calibri"/>
              </a:rPr>
              <a:t>CUBE  </a:t>
            </a:r>
          </a:p>
          <a:p>
            <a:r>
              <a:rPr lang="en-US" sz="1000" b="1" dirty="0" smtClean="0">
                <a:solidFill>
                  <a:srgbClr val="016289"/>
                </a:solidFill>
                <a:latin typeface="Calibri"/>
                <a:cs typeface="Calibri"/>
              </a:rPr>
              <a:t>(ASR Or ISR)</a:t>
            </a:r>
          </a:p>
        </p:txBody>
      </p:sp>
      <p:sp>
        <p:nvSpPr>
          <p:cNvPr id="357" name="TextBox 356"/>
          <p:cNvSpPr txBox="1"/>
          <p:nvPr/>
        </p:nvSpPr>
        <p:spPr>
          <a:xfrm>
            <a:off x="3719014" y="3104094"/>
            <a:ext cx="896203" cy="246221"/>
          </a:xfrm>
          <a:prstGeom prst="rect">
            <a:avLst/>
          </a:prstGeom>
          <a:noFill/>
        </p:spPr>
        <p:txBody>
          <a:bodyPr wrap="square" rtlCol="0">
            <a:spAutoFit/>
          </a:bodyPr>
          <a:lstStyle/>
          <a:p>
            <a:r>
              <a:rPr lang="en-US" sz="1000" b="1" dirty="0" smtClean="0">
                <a:solidFill>
                  <a:srgbClr val="016289"/>
                </a:solidFill>
                <a:latin typeface="Calibri"/>
                <a:cs typeface="Calibri"/>
              </a:rPr>
              <a:t> Edge Router</a:t>
            </a:r>
          </a:p>
        </p:txBody>
      </p:sp>
      <p:sp>
        <p:nvSpPr>
          <p:cNvPr id="358" name="TextBox 357"/>
          <p:cNvSpPr txBox="1"/>
          <p:nvPr/>
        </p:nvSpPr>
        <p:spPr>
          <a:xfrm>
            <a:off x="664189" y="3120016"/>
            <a:ext cx="896203" cy="246221"/>
          </a:xfrm>
          <a:prstGeom prst="rect">
            <a:avLst/>
          </a:prstGeom>
          <a:noFill/>
        </p:spPr>
        <p:txBody>
          <a:bodyPr wrap="square" rtlCol="0">
            <a:spAutoFit/>
          </a:bodyPr>
          <a:lstStyle/>
          <a:p>
            <a:r>
              <a:rPr lang="en-US" sz="1000" b="1" dirty="0" smtClean="0">
                <a:solidFill>
                  <a:srgbClr val="016289"/>
                </a:solidFill>
                <a:latin typeface="Calibri"/>
                <a:cs typeface="Calibri"/>
              </a:rPr>
              <a:t> Edge Router</a:t>
            </a:r>
          </a:p>
        </p:txBody>
      </p:sp>
      <p:sp>
        <p:nvSpPr>
          <p:cNvPr id="359" name="TextBox 358"/>
          <p:cNvSpPr txBox="1"/>
          <p:nvPr/>
        </p:nvSpPr>
        <p:spPr>
          <a:xfrm>
            <a:off x="4656161" y="3158204"/>
            <a:ext cx="338554" cy="1665027"/>
          </a:xfrm>
          <a:prstGeom prst="rect">
            <a:avLst/>
          </a:prstGeom>
          <a:noFill/>
        </p:spPr>
        <p:txBody>
          <a:bodyPr vert="vert270" wrap="square" rtlCol="0">
            <a:spAutoFit/>
          </a:bodyPr>
          <a:lstStyle/>
          <a:p>
            <a:pPr algn="ctr"/>
            <a:r>
              <a:rPr lang="en-US" sz="1000" b="1" dirty="0" smtClean="0">
                <a:solidFill>
                  <a:srgbClr val="016289"/>
                </a:solidFill>
                <a:latin typeface="Calibri"/>
                <a:cs typeface="Calibri"/>
              </a:rPr>
              <a:t>Data Center 2</a:t>
            </a:r>
          </a:p>
        </p:txBody>
      </p:sp>
      <p:cxnSp>
        <p:nvCxnSpPr>
          <p:cNvPr id="362" name="Straight Arrow Connector 361"/>
          <p:cNvCxnSpPr/>
          <p:nvPr/>
        </p:nvCxnSpPr>
        <p:spPr>
          <a:xfrm flipH="1">
            <a:off x="1759789" y="2550151"/>
            <a:ext cx="448573" cy="138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a:off x="3045125" y="2532898"/>
            <a:ext cx="491705" cy="15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8" name="TextBox 367"/>
          <p:cNvSpPr txBox="1"/>
          <p:nvPr/>
        </p:nvSpPr>
        <p:spPr>
          <a:xfrm>
            <a:off x="5361510" y="1004826"/>
            <a:ext cx="3548574" cy="4770536"/>
          </a:xfrm>
          <a:prstGeom prst="rect">
            <a:avLst/>
          </a:prstGeom>
          <a:solidFill>
            <a:srgbClr val="EFE59D"/>
          </a:solidFill>
        </p:spPr>
        <p:txBody>
          <a:bodyPr wrap="square" rtlCol="0">
            <a:spAutoFit/>
          </a:bodyPr>
          <a:lstStyle/>
          <a:p>
            <a:pPr>
              <a:spcBef>
                <a:spcPts val="1200"/>
              </a:spcBef>
            </a:pPr>
            <a:r>
              <a:rPr lang="en-US" sz="1400" b="1" dirty="0" smtClean="0"/>
              <a:t>Highlights</a:t>
            </a:r>
            <a:endParaRPr lang="en-US" sz="1200" dirty="0" smtClean="0"/>
          </a:p>
          <a:p>
            <a:pPr marL="285750" indent="-285750">
              <a:spcBef>
                <a:spcPts val="1200"/>
              </a:spcBef>
              <a:buFontTx/>
              <a:buChar char="-"/>
            </a:pPr>
            <a:r>
              <a:rPr lang="en-US" sz="1200" dirty="0" smtClean="0"/>
              <a:t>Separate CUBE and Edge Router (CE)</a:t>
            </a:r>
          </a:p>
          <a:p>
            <a:pPr marL="285750" indent="-285750">
              <a:spcBef>
                <a:spcPts val="1200"/>
              </a:spcBef>
              <a:buFontTx/>
              <a:buChar char="-"/>
            </a:pPr>
            <a:r>
              <a:rPr lang="en-US" sz="1200" dirty="0" smtClean="0"/>
              <a:t>One CUBE in Each Data Center. </a:t>
            </a:r>
          </a:p>
          <a:p>
            <a:pPr marL="285750" indent="-285750">
              <a:spcBef>
                <a:spcPts val="1200"/>
              </a:spcBef>
              <a:buFontTx/>
              <a:buChar char="-"/>
            </a:pPr>
            <a:r>
              <a:rPr lang="en-US" sz="1200" dirty="0" smtClean="0"/>
              <a:t>Two Independent CUBEs Running Active/Active</a:t>
            </a:r>
          </a:p>
          <a:p>
            <a:pPr marL="285750" indent="-285750">
              <a:spcBef>
                <a:spcPts val="1200"/>
              </a:spcBef>
              <a:buFontTx/>
              <a:buChar char="-"/>
            </a:pPr>
            <a:r>
              <a:rPr lang="en-US" sz="1200" dirty="0" smtClean="0"/>
              <a:t>CUBE to CUBE Load Sharing</a:t>
            </a:r>
          </a:p>
          <a:p>
            <a:pPr marL="285750" indent="-285750">
              <a:spcBef>
                <a:spcPts val="1200"/>
              </a:spcBef>
              <a:buFontTx/>
              <a:buChar char="-"/>
            </a:pPr>
            <a:r>
              <a:rPr lang="en-US" sz="1200" dirty="0" smtClean="0"/>
              <a:t>DC to DC failover</a:t>
            </a:r>
          </a:p>
          <a:p>
            <a:pPr marL="285750" indent="-285750">
              <a:spcBef>
                <a:spcPts val="1200"/>
              </a:spcBef>
              <a:buFontTx/>
              <a:buChar char="-"/>
            </a:pPr>
            <a:r>
              <a:rPr lang="en-US" sz="1200" dirty="0"/>
              <a:t>No Stateful Failover between CUBEs within each </a:t>
            </a:r>
            <a:r>
              <a:rPr lang="en-US" sz="1200" dirty="0" smtClean="0"/>
              <a:t>DC</a:t>
            </a:r>
          </a:p>
          <a:p>
            <a:pPr marL="285750" indent="-285750">
              <a:spcBef>
                <a:spcPts val="1200"/>
              </a:spcBef>
              <a:buFontTx/>
              <a:buChar char="-"/>
            </a:pPr>
            <a:r>
              <a:rPr lang="en-US" sz="1200" dirty="0"/>
              <a:t>No Stateful Failover across CUBEs in each </a:t>
            </a:r>
            <a:r>
              <a:rPr lang="en-US" sz="1200" dirty="0" smtClean="0"/>
              <a:t>DC</a:t>
            </a:r>
          </a:p>
          <a:p>
            <a:pPr marL="285750" indent="-285750">
              <a:spcBef>
                <a:spcPts val="1200"/>
              </a:spcBef>
              <a:buFontTx/>
              <a:buChar char="-"/>
            </a:pPr>
            <a:r>
              <a:rPr lang="en-US" sz="1200" dirty="0" smtClean="0"/>
              <a:t>No DC to DC HA Replication</a:t>
            </a:r>
          </a:p>
          <a:p>
            <a:pPr marL="285750" indent="-285750">
              <a:spcBef>
                <a:spcPts val="1200"/>
              </a:spcBef>
              <a:buFontTx/>
              <a:buChar char="-"/>
            </a:pPr>
            <a:r>
              <a:rPr lang="en-US" sz="1200" dirty="0" smtClean="0"/>
              <a:t>Redundancy through hardware.</a:t>
            </a:r>
          </a:p>
          <a:p>
            <a:pPr marL="285750" indent="-285750">
              <a:spcBef>
                <a:spcPts val="1200"/>
              </a:spcBef>
              <a:buFontTx/>
              <a:buChar char="-"/>
            </a:pPr>
            <a:r>
              <a:rPr lang="en-US" sz="1200" dirty="0" smtClean="0"/>
              <a:t>Two WAN circuits to two WebEx datacenters.</a:t>
            </a:r>
          </a:p>
          <a:p>
            <a:pPr marL="285750" indent="-285750">
              <a:spcBef>
                <a:spcPts val="1200"/>
              </a:spcBef>
              <a:buFontTx/>
              <a:buChar char="-"/>
            </a:pPr>
            <a:r>
              <a:rPr lang="en-US" sz="1200" dirty="0" smtClean="0"/>
              <a:t>Public AS required for eBGP and public IP required for iPOP between CUBE and ASR</a:t>
            </a:r>
          </a:p>
        </p:txBody>
      </p:sp>
      <p:sp>
        <p:nvSpPr>
          <p:cNvPr id="399" name="TextBox 398"/>
          <p:cNvSpPr txBox="1"/>
          <p:nvPr/>
        </p:nvSpPr>
        <p:spPr>
          <a:xfrm>
            <a:off x="1889190" y="2358018"/>
            <a:ext cx="1534494" cy="369332"/>
          </a:xfrm>
          <a:prstGeom prst="rect">
            <a:avLst/>
          </a:prstGeom>
          <a:noFill/>
        </p:spPr>
        <p:txBody>
          <a:bodyPr wrap="square" rtlCol="0">
            <a:spAutoFit/>
          </a:bodyPr>
          <a:lstStyle/>
          <a:p>
            <a:pPr algn="ctr"/>
            <a:r>
              <a:rPr lang="en-US" sz="900" b="1" dirty="0" smtClean="0">
                <a:solidFill>
                  <a:srgbClr val="016289"/>
                </a:solidFill>
                <a:latin typeface="Calibri"/>
                <a:cs typeface="Calibri"/>
              </a:rPr>
              <a:t>Active Peering Connections</a:t>
            </a:r>
          </a:p>
          <a:p>
            <a:pPr algn="ctr"/>
            <a:r>
              <a:rPr lang="en-US" sz="900" b="1" dirty="0" smtClean="0">
                <a:solidFill>
                  <a:srgbClr val="016289"/>
                </a:solidFill>
                <a:latin typeface="Calibri"/>
                <a:cs typeface="Calibri"/>
              </a:rPr>
              <a:t> (eBGP/BFD)</a:t>
            </a:r>
          </a:p>
        </p:txBody>
      </p:sp>
      <p:sp>
        <p:nvSpPr>
          <p:cNvPr id="199" name="TextBox 198"/>
          <p:cNvSpPr txBox="1"/>
          <p:nvPr/>
        </p:nvSpPr>
        <p:spPr>
          <a:xfrm>
            <a:off x="2723094" y="1108713"/>
            <a:ext cx="1455501" cy="246221"/>
          </a:xfrm>
          <a:prstGeom prst="rect">
            <a:avLst/>
          </a:prstGeom>
          <a:noFill/>
        </p:spPr>
        <p:txBody>
          <a:bodyPr wrap="square" rtlCol="0">
            <a:spAutoFit/>
          </a:bodyPr>
          <a:lstStyle/>
          <a:p>
            <a:r>
              <a:rPr lang="en-US" sz="1000" b="1" dirty="0" smtClean="0">
                <a:solidFill>
                  <a:srgbClr val="016289"/>
                </a:solidFill>
                <a:latin typeface="Calibri"/>
                <a:cs typeface="Calibri"/>
              </a:rPr>
              <a:t>Telephony Platform</a:t>
            </a:r>
          </a:p>
        </p:txBody>
      </p:sp>
      <p:cxnSp>
        <p:nvCxnSpPr>
          <p:cNvPr id="200" name="Straight Connector 199"/>
          <p:cNvCxnSpPr/>
          <p:nvPr/>
        </p:nvCxnSpPr>
        <p:spPr bwMode="auto">
          <a:xfrm>
            <a:off x="1702463" y="1680527"/>
            <a:ext cx="0" cy="457200"/>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202" name="Straight Connector 201"/>
          <p:cNvCxnSpPr>
            <a:stCxn id="198" idx="1"/>
            <a:endCxn id="273" idx="0"/>
          </p:cNvCxnSpPr>
          <p:nvPr/>
        </p:nvCxnSpPr>
        <p:spPr bwMode="auto">
          <a:xfrm flipH="1">
            <a:off x="1759335" y="1318860"/>
            <a:ext cx="755431" cy="300673"/>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grpSp>
        <p:nvGrpSpPr>
          <p:cNvPr id="261" name="Group 62"/>
          <p:cNvGrpSpPr/>
          <p:nvPr/>
        </p:nvGrpSpPr>
        <p:grpSpPr>
          <a:xfrm>
            <a:off x="1458599" y="1534876"/>
            <a:ext cx="502621" cy="392454"/>
            <a:chOff x="4062006" y="222582"/>
            <a:chExt cx="820738" cy="630237"/>
          </a:xfrm>
          <a:effectLst>
            <a:outerShdw blurRad="127000" dist="38100" dir="2700000" sx="104000" sy="104000" algn="tl" rotWithShape="0">
              <a:prstClr val="black">
                <a:alpha val="40000"/>
              </a:prstClr>
            </a:outerShdw>
          </a:effectLst>
        </p:grpSpPr>
        <p:grpSp>
          <p:nvGrpSpPr>
            <p:cNvPr id="262" name="Group 6"/>
            <p:cNvGrpSpPr>
              <a:grpSpLocks noChangeAspect="1"/>
            </p:cNvGrpSpPr>
            <p:nvPr/>
          </p:nvGrpSpPr>
          <p:grpSpPr bwMode="auto">
            <a:xfrm>
              <a:off x="4062006" y="222582"/>
              <a:ext cx="820738" cy="630237"/>
              <a:chOff x="2280" y="2304"/>
              <a:chExt cx="1200" cy="627"/>
            </a:xfrm>
          </p:grpSpPr>
          <p:sp>
            <p:nvSpPr>
              <p:cNvPr id="291"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292"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293"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263" name="Group 494"/>
            <p:cNvGrpSpPr/>
            <p:nvPr/>
          </p:nvGrpSpPr>
          <p:grpSpPr>
            <a:xfrm>
              <a:off x="4112215" y="334669"/>
              <a:ext cx="684000" cy="320433"/>
              <a:chOff x="5356225" y="440995"/>
              <a:chExt cx="684000" cy="320433"/>
            </a:xfrm>
          </p:grpSpPr>
          <p:grpSp>
            <p:nvGrpSpPr>
              <p:cNvPr id="269" name="Group 14"/>
              <p:cNvGrpSpPr>
                <a:grpSpLocks/>
              </p:cNvGrpSpPr>
              <p:nvPr/>
            </p:nvGrpSpPr>
            <p:grpSpPr bwMode="auto">
              <a:xfrm>
                <a:off x="5356225" y="440995"/>
                <a:ext cx="310650" cy="320433"/>
                <a:chOff x="4630" y="2784"/>
                <a:chExt cx="218" cy="188"/>
              </a:xfrm>
            </p:grpSpPr>
            <p:grpSp>
              <p:nvGrpSpPr>
                <p:cNvPr id="281" name="Group 15"/>
                <p:cNvGrpSpPr>
                  <a:grpSpLocks/>
                </p:cNvGrpSpPr>
                <p:nvPr/>
              </p:nvGrpSpPr>
              <p:grpSpPr bwMode="auto">
                <a:xfrm>
                  <a:off x="4634" y="2784"/>
                  <a:ext cx="214" cy="184"/>
                  <a:chOff x="4608" y="2790"/>
                  <a:chExt cx="214" cy="184"/>
                </a:xfrm>
              </p:grpSpPr>
              <p:sp>
                <p:nvSpPr>
                  <p:cNvPr id="287"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288"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289"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290"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282" name="Group 71"/>
                <p:cNvGrpSpPr>
                  <a:grpSpLocks/>
                </p:cNvGrpSpPr>
                <p:nvPr/>
              </p:nvGrpSpPr>
              <p:grpSpPr bwMode="auto">
                <a:xfrm>
                  <a:off x="4630" y="2788"/>
                  <a:ext cx="214" cy="184"/>
                  <a:chOff x="4416" y="2784"/>
                  <a:chExt cx="214" cy="184"/>
                </a:xfrm>
              </p:grpSpPr>
              <p:sp>
                <p:nvSpPr>
                  <p:cNvPr id="283" name="Freeform 282"/>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284" name="Freeform 283"/>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285" name="Freeform 284"/>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286" name="Oval 285"/>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270" name="Group 25"/>
              <p:cNvGrpSpPr>
                <a:grpSpLocks/>
              </p:cNvGrpSpPr>
              <p:nvPr/>
            </p:nvGrpSpPr>
            <p:grpSpPr bwMode="auto">
              <a:xfrm>
                <a:off x="5746675" y="440995"/>
                <a:ext cx="293550" cy="313615"/>
                <a:chOff x="5058" y="2308"/>
                <a:chExt cx="206" cy="184"/>
              </a:xfrm>
            </p:grpSpPr>
            <p:grpSp>
              <p:nvGrpSpPr>
                <p:cNvPr id="271" name="Group 26"/>
                <p:cNvGrpSpPr>
                  <a:grpSpLocks/>
                </p:cNvGrpSpPr>
                <p:nvPr/>
              </p:nvGrpSpPr>
              <p:grpSpPr bwMode="auto">
                <a:xfrm>
                  <a:off x="5062" y="2308"/>
                  <a:ext cx="202" cy="180"/>
                  <a:chOff x="5062" y="2308"/>
                  <a:chExt cx="202" cy="180"/>
                </a:xfrm>
              </p:grpSpPr>
              <p:sp>
                <p:nvSpPr>
                  <p:cNvPr id="277"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278"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279"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280"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272" name="Group 31"/>
                <p:cNvGrpSpPr>
                  <a:grpSpLocks/>
                </p:cNvGrpSpPr>
                <p:nvPr/>
              </p:nvGrpSpPr>
              <p:grpSpPr bwMode="auto">
                <a:xfrm>
                  <a:off x="5058" y="2310"/>
                  <a:ext cx="202" cy="182"/>
                  <a:chOff x="5058" y="2312"/>
                  <a:chExt cx="202" cy="182"/>
                </a:xfrm>
              </p:grpSpPr>
              <p:sp>
                <p:nvSpPr>
                  <p:cNvPr id="273"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274"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275"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276"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268"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pic>
        <p:nvPicPr>
          <p:cNvPr id="431" name="Picture 37"/>
          <p:cNvPicPr>
            <a:picLocks noChangeArrowheads="1"/>
          </p:cNvPicPr>
          <p:nvPr/>
        </p:nvPicPr>
        <p:blipFill>
          <a:blip r:embed="rId7" cstate="print"/>
          <a:srcRect/>
          <a:stretch>
            <a:fillRect/>
          </a:stretch>
        </p:blipFill>
        <p:spPr bwMode="auto">
          <a:xfrm>
            <a:off x="1461238" y="2017627"/>
            <a:ext cx="474690" cy="259986"/>
          </a:xfrm>
          <a:prstGeom prst="rect">
            <a:avLst/>
          </a:prstGeom>
          <a:noFill/>
          <a:ln w="9525">
            <a:noFill/>
            <a:miter lim="800000"/>
            <a:headEnd/>
            <a:tailEnd/>
          </a:ln>
          <a:effectLst/>
        </p:spPr>
      </p:pic>
      <p:pic>
        <p:nvPicPr>
          <p:cNvPr id="198" name="Picture 46"/>
          <p:cNvPicPr>
            <a:picLocks noChangeAspect="1" noChangeArrowheads="1"/>
          </p:cNvPicPr>
          <p:nvPr/>
        </p:nvPicPr>
        <p:blipFill>
          <a:blip r:embed="rId8" cstate="print"/>
          <a:srcRect/>
          <a:stretch>
            <a:fillRect/>
          </a:stretch>
        </p:blipFill>
        <p:spPr bwMode="auto">
          <a:xfrm>
            <a:off x="2514766" y="1187595"/>
            <a:ext cx="288562" cy="262529"/>
          </a:xfrm>
          <a:prstGeom prst="rect">
            <a:avLst/>
          </a:prstGeom>
          <a:noFill/>
          <a:ln w="12700" cap="flat">
            <a:noFill/>
            <a:round/>
            <a:headEnd/>
            <a:tailEnd/>
          </a:ln>
        </p:spPr>
      </p:pic>
      <p:cxnSp>
        <p:nvCxnSpPr>
          <p:cNvPr id="206" name="Straight Connector 205"/>
          <p:cNvCxnSpPr>
            <a:stCxn id="500" idx="4"/>
            <a:endCxn id="198" idx="3"/>
          </p:cNvCxnSpPr>
          <p:nvPr/>
        </p:nvCxnSpPr>
        <p:spPr bwMode="auto">
          <a:xfrm flipH="1" flipV="1">
            <a:off x="2803328" y="1318860"/>
            <a:ext cx="750216" cy="384715"/>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232" name="Straight Connector 231"/>
          <p:cNvCxnSpPr/>
          <p:nvPr/>
        </p:nvCxnSpPr>
        <p:spPr bwMode="auto">
          <a:xfrm>
            <a:off x="3577337" y="1747867"/>
            <a:ext cx="0" cy="457200"/>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grpSp>
        <p:nvGrpSpPr>
          <p:cNvPr id="490" name="Group 62"/>
          <p:cNvGrpSpPr/>
          <p:nvPr/>
        </p:nvGrpSpPr>
        <p:grpSpPr>
          <a:xfrm>
            <a:off x="3280364" y="1502168"/>
            <a:ext cx="502621" cy="392454"/>
            <a:chOff x="4062006" y="222582"/>
            <a:chExt cx="820738" cy="630237"/>
          </a:xfrm>
          <a:effectLst>
            <a:outerShdw blurRad="127000" dist="38100" dir="2700000" sx="104000" sy="104000" algn="tl" rotWithShape="0">
              <a:prstClr val="black">
                <a:alpha val="40000"/>
              </a:prstClr>
            </a:outerShdw>
          </a:effectLst>
        </p:grpSpPr>
        <p:grpSp>
          <p:nvGrpSpPr>
            <p:cNvPr id="491" name="Group 6"/>
            <p:cNvGrpSpPr>
              <a:grpSpLocks noChangeAspect="1"/>
            </p:cNvGrpSpPr>
            <p:nvPr/>
          </p:nvGrpSpPr>
          <p:grpSpPr bwMode="auto">
            <a:xfrm>
              <a:off x="4062006" y="222582"/>
              <a:ext cx="820738" cy="630237"/>
              <a:chOff x="2280" y="2304"/>
              <a:chExt cx="1200" cy="627"/>
            </a:xfrm>
          </p:grpSpPr>
          <p:sp>
            <p:nvSpPr>
              <p:cNvPr id="516"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517"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518"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492" name="Group 494"/>
            <p:cNvGrpSpPr/>
            <p:nvPr/>
          </p:nvGrpSpPr>
          <p:grpSpPr>
            <a:xfrm>
              <a:off x="4112215" y="334669"/>
              <a:ext cx="684000" cy="320433"/>
              <a:chOff x="5356225" y="440995"/>
              <a:chExt cx="684000" cy="320433"/>
            </a:xfrm>
          </p:grpSpPr>
          <p:grpSp>
            <p:nvGrpSpPr>
              <p:cNvPr id="494" name="Group 14"/>
              <p:cNvGrpSpPr>
                <a:grpSpLocks/>
              </p:cNvGrpSpPr>
              <p:nvPr/>
            </p:nvGrpSpPr>
            <p:grpSpPr bwMode="auto">
              <a:xfrm>
                <a:off x="5356225" y="440995"/>
                <a:ext cx="310650" cy="320433"/>
                <a:chOff x="4630" y="2784"/>
                <a:chExt cx="218" cy="188"/>
              </a:xfrm>
            </p:grpSpPr>
            <p:grpSp>
              <p:nvGrpSpPr>
                <p:cNvPr id="506" name="Group 15"/>
                <p:cNvGrpSpPr>
                  <a:grpSpLocks/>
                </p:cNvGrpSpPr>
                <p:nvPr/>
              </p:nvGrpSpPr>
              <p:grpSpPr bwMode="auto">
                <a:xfrm>
                  <a:off x="4634" y="2784"/>
                  <a:ext cx="214" cy="184"/>
                  <a:chOff x="4608" y="2790"/>
                  <a:chExt cx="214" cy="184"/>
                </a:xfrm>
              </p:grpSpPr>
              <p:sp>
                <p:nvSpPr>
                  <p:cNvPr id="512"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513"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514"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515"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507" name="Group 71"/>
                <p:cNvGrpSpPr>
                  <a:grpSpLocks/>
                </p:cNvGrpSpPr>
                <p:nvPr/>
              </p:nvGrpSpPr>
              <p:grpSpPr bwMode="auto">
                <a:xfrm>
                  <a:off x="4630" y="2788"/>
                  <a:ext cx="214" cy="184"/>
                  <a:chOff x="4416" y="2784"/>
                  <a:chExt cx="214" cy="184"/>
                </a:xfrm>
              </p:grpSpPr>
              <p:sp>
                <p:nvSpPr>
                  <p:cNvPr id="508" name="Freeform 507"/>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509" name="Freeform 508"/>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510" name="Freeform 509"/>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511" name="Oval 510"/>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495" name="Group 25"/>
              <p:cNvGrpSpPr>
                <a:grpSpLocks/>
              </p:cNvGrpSpPr>
              <p:nvPr/>
            </p:nvGrpSpPr>
            <p:grpSpPr bwMode="auto">
              <a:xfrm>
                <a:off x="5746675" y="440995"/>
                <a:ext cx="293550" cy="313615"/>
                <a:chOff x="5058" y="2308"/>
                <a:chExt cx="206" cy="184"/>
              </a:xfrm>
            </p:grpSpPr>
            <p:grpSp>
              <p:nvGrpSpPr>
                <p:cNvPr id="496" name="Group 26"/>
                <p:cNvGrpSpPr>
                  <a:grpSpLocks/>
                </p:cNvGrpSpPr>
                <p:nvPr/>
              </p:nvGrpSpPr>
              <p:grpSpPr bwMode="auto">
                <a:xfrm>
                  <a:off x="5062" y="2308"/>
                  <a:ext cx="202" cy="180"/>
                  <a:chOff x="5062" y="2308"/>
                  <a:chExt cx="202" cy="180"/>
                </a:xfrm>
              </p:grpSpPr>
              <p:sp>
                <p:nvSpPr>
                  <p:cNvPr id="502"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503"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504"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505"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497" name="Group 31"/>
                <p:cNvGrpSpPr>
                  <a:grpSpLocks/>
                </p:cNvGrpSpPr>
                <p:nvPr/>
              </p:nvGrpSpPr>
              <p:grpSpPr bwMode="auto">
                <a:xfrm>
                  <a:off x="5058" y="2310"/>
                  <a:ext cx="202" cy="182"/>
                  <a:chOff x="5058" y="2312"/>
                  <a:chExt cx="202" cy="182"/>
                </a:xfrm>
              </p:grpSpPr>
              <p:sp>
                <p:nvSpPr>
                  <p:cNvPr id="498"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499"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500"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501"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493"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pic>
        <p:nvPicPr>
          <p:cNvPr id="210" name="Picture 37"/>
          <p:cNvPicPr>
            <a:picLocks noChangeArrowheads="1"/>
          </p:cNvPicPr>
          <p:nvPr/>
        </p:nvPicPr>
        <p:blipFill>
          <a:blip r:embed="rId7" cstate="print"/>
          <a:srcRect/>
          <a:stretch>
            <a:fillRect/>
          </a:stretch>
        </p:blipFill>
        <p:spPr bwMode="auto">
          <a:xfrm>
            <a:off x="3308560" y="2000854"/>
            <a:ext cx="474690" cy="259986"/>
          </a:xfrm>
          <a:prstGeom prst="rect">
            <a:avLst/>
          </a:prstGeom>
          <a:noFill/>
          <a:ln w="9525">
            <a:noFill/>
            <a:miter lim="800000"/>
            <a:headEnd/>
            <a:tailEnd/>
          </a:ln>
          <a:effectLst/>
        </p:spPr>
      </p:pic>
    </p:spTree>
    <p:extLst>
      <p:ext uri="{BB962C8B-B14F-4D97-AF65-F5344CB8AC3E}">
        <p14:creationId xmlns:p14="http://schemas.microsoft.com/office/powerpoint/2010/main" val="159431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Box 266"/>
          <p:cNvSpPr txBox="1"/>
          <p:nvPr/>
        </p:nvSpPr>
        <p:spPr>
          <a:xfrm>
            <a:off x="5361510" y="1020592"/>
            <a:ext cx="3548574" cy="4401205"/>
          </a:xfrm>
          <a:prstGeom prst="rect">
            <a:avLst/>
          </a:prstGeom>
          <a:solidFill>
            <a:srgbClr val="EFE59D"/>
          </a:solidFill>
        </p:spPr>
        <p:txBody>
          <a:bodyPr wrap="square" rtlCol="0">
            <a:spAutoFit/>
          </a:bodyPr>
          <a:lstStyle/>
          <a:p>
            <a:pPr>
              <a:spcBef>
                <a:spcPts val="1200"/>
              </a:spcBef>
            </a:pPr>
            <a:r>
              <a:rPr lang="en-US" sz="1400" b="1" dirty="0" smtClean="0"/>
              <a:t>Highlights</a:t>
            </a:r>
            <a:endParaRPr lang="en-US" sz="1200" dirty="0" smtClean="0"/>
          </a:p>
          <a:p>
            <a:pPr marL="285750" indent="-285750">
              <a:spcBef>
                <a:spcPts val="1200"/>
              </a:spcBef>
              <a:buFontTx/>
              <a:buChar char="-"/>
            </a:pPr>
            <a:r>
              <a:rPr lang="en-US" sz="1200" dirty="0" smtClean="0"/>
              <a:t>Combined CUBE and Edge Router (CE)</a:t>
            </a:r>
          </a:p>
          <a:p>
            <a:pPr marL="285750" indent="-285750">
              <a:spcBef>
                <a:spcPts val="1200"/>
              </a:spcBef>
              <a:buFontTx/>
              <a:buChar char="-"/>
            </a:pPr>
            <a:r>
              <a:rPr lang="en-US" sz="1200" dirty="0" smtClean="0"/>
              <a:t>One CUBE in Each Data Center. </a:t>
            </a:r>
          </a:p>
          <a:p>
            <a:pPr marL="285750" indent="-285750">
              <a:spcBef>
                <a:spcPts val="1200"/>
              </a:spcBef>
              <a:buFontTx/>
              <a:buChar char="-"/>
            </a:pPr>
            <a:r>
              <a:rPr lang="en-US" sz="1200" dirty="0" smtClean="0"/>
              <a:t>Two Independent CUBEs Running Active/Active</a:t>
            </a:r>
          </a:p>
          <a:p>
            <a:pPr marL="285750" indent="-285750">
              <a:spcBef>
                <a:spcPts val="1200"/>
              </a:spcBef>
              <a:buFontTx/>
              <a:buChar char="-"/>
            </a:pPr>
            <a:r>
              <a:rPr lang="en-US" sz="1200" dirty="0" smtClean="0"/>
              <a:t>CUBE to CUBE Load Sharing</a:t>
            </a:r>
          </a:p>
          <a:p>
            <a:pPr marL="285750" indent="-285750">
              <a:spcBef>
                <a:spcPts val="1200"/>
              </a:spcBef>
              <a:buFontTx/>
              <a:buChar char="-"/>
            </a:pPr>
            <a:r>
              <a:rPr lang="en-US" sz="1200" dirty="0" smtClean="0"/>
              <a:t>DC to DC failover</a:t>
            </a:r>
          </a:p>
          <a:p>
            <a:pPr marL="285750" indent="-285750">
              <a:spcBef>
                <a:spcPts val="1200"/>
              </a:spcBef>
              <a:buFontTx/>
              <a:buChar char="-"/>
            </a:pPr>
            <a:r>
              <a:rPr lang="en-US" sz="1200" dirty="0" smtClean="0"/>
              <a:t>No State Replications between CUBEs</a:t>
            </a:r>
          </a:p>
          <a:p>
            <a:pPr marL="285750" indent="-285750">
              <a:spcBef>
                <a:spcPts val="1200"/>
              </a:spcBef>
              <a:buFontTx/>
              <a:buChar char="-"/>
            </a:pPr>
            <a:r>
              <a:rPr lang="en-US" sz="1200" dirty="0" smtClean="0"/>
              <a:t>No CUBE-to-CUBE HA Replication</a:t>
            </a:r>
            <a:endParaRPr lang="en-US" sz="1200" dirty="0"/>
          </a:p>
          <a:p>
            <a:pPr marL="285750" indent="-285750">
              <a:spcBef>
                <a:spcPts val="1200"/>
              </a:spcBef>
              <a:buFontTx/>
              <a:buChar char="-"/>
            </a:pPr>
            <a:r>
              <a:rPr lang="en-US" sz="1200" dirty="0" smtClean="0"/>
              <a:t>No </a:t>
            </a:r>
            <a:r>
              <a:rPr lang="en-US" sz="1200" dirty="0"/>
              <a:t>DC to DC </a:t>
            </a:r>
            <a:r>
              <a:rPr lang="en-US" sz="1200" dirty="0" smtClean="0"/>
              <a:t>HA Replication</a:t>
            </a:r>
          </a:p>
          <a:p>
            <a:pPr marL="285750" indent="-285750">
              <a:spcBef>
                <a:spcPts val="1200"/>
              </a:spcBef>
              <a:buFontTx/>
              <a:buChar char="-"/>
            </a:pPr>
            <a:r>
              <a:rPr lang="en-US" sz="1200" dirty="0" smtClean="0"/>
              <a:t>Redundancy through hardware.</a:t>
            </a:r>
          </a:p>
          <a:p>
            <a:pPr marL="285750" indent="-285750">
              <a:spcBef>
                <a:spcPts val="1200"/>
              </a:spcBef>
              <a:buFontTx/>
              <a:buChar char="-"/>
            </a:pPr>
            <a:r>
              <a:rPr lang="en-US" sz="1200" dirty="0" smtClean="0"/>
              <a:t>Two WAN circuits to two WebEx datacenters.</a:t>
            </a:r>
          </a:p>
          <a:p>
            <a:pPr marL="285750" indent="-285750">
              <a:spcBef>
                <a:spcPts val="1200"/>
              </a:spcBef>
              <a:buFontTx/>
              <a:buChar char="-"/>
            </a:pPr>
            <a:r>
              <a:rPr lang="en-US" sz="1200" dirty="0" smtClean="0"/>
              <a:t>Public AS required for eBGP and public IP required for iPOP between CUBE and ASR</a:t>
            </a:r>
          </a:p>
        </p:txBody>
      </p:sp>
      <p:sp>
        <p:nvSpPr>
          <p:cNvPr id="321" name="Rectangle 320"/>
          <p:cNvSpPr/>
          <p:nvPr/>
        </p:nvSpPr>
        <p:spPr>
          <a:xfrm>
            <a:off x="222913" y="2894746"/>
            <a:ext cx="4926841" cy="3784425"/>
          </a:xfrm>
          <a:prstGeom prst="rect">
            <a:avLst/>
          </a:prstGeom>
          <a:solidFill>
            <a:srgbClr val="FFFF00">
              <a:alpha val="1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Rectangle 319"/>
          <p:cNvSpPr/>
          <p:nvPr/>
        </p:nvSpPr>
        <p:spPr>
          <a:xfrm>
            <a:off x="220639" y="2310936"/>
            <a:ext cx="4926841" cy="542260"/>
          </a:xfrm>
          <a:prstGeom prst="rect">
            <a:avLst/>
          </a:prstGeom>
          <a:solidFill>
            <a:srgbClr val="7030A0">
              <a:alpha val="7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1" name="Rectangle 670"/>
          <p:cNvSpPr/>
          <p:nvPr/>
        </p:nvSpPr>
        <p:spPr>
          <a:xfrm>
            <a:off x="2706628" y="3159332"/>
            <a:ext cx="2258066" cy="1812885"/>
          </a:xfrm>
          <a:prstGeom prst="rect">
            <a:avLst/>
          </a:prstGeom>
          <a:solidFill>
            <a:srgbClr val="D5E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9" name="Rectangle 668"/>
          <p:cNvSpPr/>
          <p:nvPr/>
        </p:nvSpPr>
        <p:spPr>
          <a:xfrm>
            <a:off x="330201" y="3175588"/>
            <a:ext cx="2258066" cy="1783397"/>
          </a:xfrm>
          <a:prstGeom prst="rect">
            <a:avLst/>
          </a:prstGeom>
          <a:solidFill>
            <a:srgbClr val="E4E0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1" name="Straight Connector 560"/>
          <p:cNvCxnSpPr>
            <a:stCxn id="403" idx="2"/>
          </p:cNvCxnSpPr>
          <p:nvPr/>
        </p:nvCxnSpPr>
        <p:spPr bwMode="auto">
          <a:xfrm>
            <a:off x="3582039" y="3626514"/>
            <a:ext cx="17954" cy="1507154"/>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560" name="Straight Connector 559"/>
          <p:cNvCxnSpPr>
            <a:stCxn id="372" idx="2"/>
          </p:cNvCxnSpPr>
          <p:nvPr/>
        </p:nvCxnSpPr>
        <p:spPr bwMode="auto">
          <a:xfrm flipH="1">
            <a:off x="1688286" y="3634315"/>
            <a:ext cx="3015" cy="1752453"/>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pic>
        <p:nvPicPr>
          <p:cNvPr id="398" name="Picture 397"/>
          <p:cNvPicPr>
            <a:picLocks noChangeAspect="1"/>
          </p:cNvPicPr>
          <p:nvPr/>
        </p:nvPicPr>
        <p:blipFill>
          <a:blip r:embed="rId3" cstate="print"/>
          <a:stretch>
            <a:fillRect/>
          </a:stretch>
        </p:blipFill>
        <p:spPr>
          <a:xfrm>
            <a:off x="1513023" y="4026007"/>
            <a:ext cx="378647" cy="217553"/>
          </a:xfrm>
          <a:prstGeom prst="rect">
            <a:avLst/>
          </a:prstGeom>
        </p:spPr>
      </p:pic>
      <p:grpSp>
        <p:nvGrpSpPr>
          <p:cNvPr id="20" name="Group 240"/>
          <p:cNvGrpSpPr/>
          <p:nvPr/>
        </p:nvGrpSpPr>
        <p:grpSpPr>
          <a:xfrm>
            <a:off x="3356159" y="4303414"/>
            <a:ext cx="528542" cy="517813"/>
            <a:chOff x="3315215" y="3923143"/>
            <a:chExt cx="528542" cy="534073"/>
          </a:xfrm>
        </p:grpSpPr>
        <p:pic>
          <p:nvPicPr>
            <p:cNvPr id="557" name="Picture 556"/>
            <p:cNvPicPr>
              <a:picLocks noChangeAspect="1"/>
            </p:cNvPicPr>
            <p:nvPr/>
          </p:nvPicPr>
          <p:blipFill>
            <a:blip r:embed="rId4" cstate="print"/>
            <a:stretch>
              <a:fillRect/>
            </a:stretch>
          </p:blipFill>
          <p:spPr>
            <a:xfrm>
              <a:off x="3315215" y="3923143"/>
              <a:ext cx="352625" cy="463980"/>
            </a:xfrm>
            <a:prstGeom prst="rect">
              <a:avLst/>
            </a:prstGeom>
          </p:spPr>
        </p:pic>
        <p:pic>
          <p:nvPicPr>
            <p:cNvPr id="558" name="Picture 557"/>
            <p:cNvPicPr>
              <a:picLocks noChangeAspect="1"/>
            </p:cNvPicPr>
            <p:nvPr/>
          </p:nvPicPr>
          <p:blipFill>
            <a:blip r:embed="rId4" cstate="print"/>
            <a:stretch>
              <a:fillRect/>
            </a:stretch>
          </p:blipFill>
          <p:spPr>
            <a:xfrm>
              <a:off x="3491132" y="3993236"/>
              <a:ext cx="352625" cy="463980"/>
            </a:xfrm>
            <a:prstGeom prst="rect">
              <a:avLst/>
            </a:prstGeom>
          </p:spPr>
        </p:pic>
      </p:grpSp>
      <p:sp>
        <p:nvSpPr>
          <p:cNvPr id="258" name="TextBox 257"/>
          <p:cNvSpPr txBox="1"/>
          <p:nvPr/>
        </p:nvSpPr>
        <p:spPr>
          <a:xfrm>
            <a:off x="327545" y="3171697"/>
            <a:ext cx="338554" cy="1665027"/>
          </a:xfrm>
          <a:prstGeom prst="rect">
            <a:avLst/>
          </a:prstGeom>
          <a:noFill/>
        </p:spPr>
        <p:txBody>
          <a:bodyPr vert="vert270" wrap="square" rtlCol="0">
            <a:spAutoFit/>
          </a:bodyPr>
          <a:lstStyle/>
          <a:p>
            <a:pPr algn="ctr"/>
            <a:r>
              <a:rPr lang="en-US" sz="1000" b="1" dirty="0" smtClean="0">
                <a:solidFill>
                  <a:srgbClr val="016289"/>
                </a:solidFill>
                <a:latin typeface="Calibri"/>
                <a:cs typeface="Calibri"/>
              </a:rPr>
              <a:t>Data Center 1</a:t>
            </a:r>
          </a:p>
        </p:txBody>
      </p:sp>
      <p:pic>
        <p:nvPicPr>
          <p:cNvPr id="429" name="Picture 428"/>
          <p:cNvPicPr>
            <a:picLocks noChangeAspect="1"/>
          </p:cNvPicPr>
          <p:nvPr/>
        </p:nvPicPr>
        <p:blipFill>
          <a:blip r:embed="rId3" cstate="print"/>
          <a:stretch>
            <a:fillRect/>
          </a:stretch>
        </p:blipFill>
        <p:spPr>
          <a:xfrm>
            <a:off x="3382496" y="3999543"/>
            <a:ext cx="378647" cy="217553"/>
          </a:xfrm>
          <a:prstGeom prst="rect">
            <a:avLst/>
          </a:prstGeom>
        </p:spPr>
      </p:pic>
      <p:grpSp>
        <p:nvGrpSpPr>
          <p:cNvPr id="21" name="Group 239"/>
          <p:cNvGrpSpPr/>
          <p:nvPr/>
        </p:nvGrpSpPr>
        <p:grpSpPr>
          <a:xfrm>
            <a:off x="1463444" y="4317089"/>
            <a:ext cx="528542" cy="517813"/>
            <a:chOff x="1422500" y="3923600"/>
            <a:chExt cx="528542" cy="534073"/>
          </a:xfrm>
        </p:grpSpPr>
        <p:pic>
          <p:nvPicPr>
            <p:cNvPr id="555" name="Picture 554"/>
            <p:cNvPicPr>
              <a:picLocks noChangeAspect="1"/>
            </p:cNvPicPr>
            <p:nvPr/>
          </p:nvPicPr>
          <p:blipFill>
            <a:blip r:embed="rId4" cstate="print"/>
            <a:stretch>
              <a:fillRect/>
            </a:stretch>
          </p:blipFill>
          <p:spPr>
            <a:xfrm>
              <a:off x="1422500" y="3923600"/>
              <a:ext cx="352625" cy="463980"/>
            </a:xfrm>
            <a:prstGeom prst="rect">
              <a:avLst/>
            </a:prstGeom>
          </p:spPr>
        </p:pic>
        <p:pic>
          <p:nvPicPr>
            <p:cNvPr id="556" name="Picture 555"/>
            <p:cNvPicPr>
              <a:picLocks noChangeAspect="1"/>
            </p:cNvPicPr>
            <p:nvPr/>
          </p:nvPicPr>
          <p:blipFill>
            <a:blip r:embed="rId4" cstate="print"/>
            <a:stretch>
              <a:fillRect/>
            </a:stretch>
          </p:blipFill>
          <p:spPr>
            <a:xfrm>
              <a:off x="1598417" y="3993693"/>
              <a:ext cx="352625" cy="463980"/>
            </a:xfrm>
            <a:prstGeom prst="rect">
              <a:avLst/>
            </a:prstGeom>
          </p:spPr>
        </p:pic>
      </p:grpSp>
      <p:grpSp>
        <p:nvGrpSpPr>
          <p:cNvPr id="22" name="Group 237"/>
          <p:cNvGrpSpPr/>
          <p:nvPr/>
        </p:nvGrpSpPr>
        <p:grpSpPr>
          <a:xfrm>
            <a:off x="1705970" y="2802121"/>
            <a:ext cx="1828800" cy="463130"/>
            <a:chOff x="1594313" y="2435073"/>
            <a:chExt cx="1915015" cy="403091"/>
          </a:xfrm>
        </p:grpSpPr>
        <p:sp>
          <p:nvSpPr>
            <p:cNvPr id="207" name="Cloud"/>
            <p:cNvSpPr>
              <a:spLocks noChangeAspect="1" noEditPoints="1" noChangeArrowheads="1"/>
            </p:cNvSpPr>
            <p:nvPr/>
          </p:nvSpPr>
          <p:spPr bwMode="auto">
            <a:xfrm>
              <a:off x="1594313" y="2435073"/>
              <a:ext cx="1915015" cy="40309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7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a:r>
              <a:br>
                <a:rPr lang="en-US" dirty="0" smtClean="0"/>
              </a:br>
              <a:endParaRPr lang="en-US" dirty="0"/>
            </a:p>
          </p:txBody>
        </p:sp>
        <p:sp>
          <p:nvSpPr>
            <p:cNvPr id="208" name="Rectangle 207"/>
            <p:cNvSpPr/>
            <p:nvPr/>
          </p:nvSpPr>
          <p:spPr>
            <a:xfrm>
              <a:off x="1895269" y="2513368"/>
              <a:ext cx="1415711" cy="239594"/>
            </a:xfrm>
            <a:prstGeom prst="rect">
              <a:avLst/>
            </a:prstGeom>
          </p:spPr>
          <p:txBody>
            <a:bodyPr wrap="square">
              <a:spAutoFit/>
            </a:bodyPr>
            <a:lstStyle/>
            <a:p>
              <a:pPr algn="ctr"/>
              <a:r>
                <a:rPr lang="en-US" sz="1200" b="1" dirty="0" smtClean="0">
                  <a:latin typeface="Calibri"/>
                  <a:cs typeface="Calibri"/>
                </a:rPr>
                <a:t>Customer WAN </a:t>
              </a:r>
            </a:p>
          </p:txBody>
        </p:sp>
      </p:grpSp>
      <p:grpSp>
        <p:nvGrpSpPr>
          <p:cNvPr id="23" name="Group 208"/>
          <p:cNvGrpSpPr/>
          <p:nvPr/>
        </p:nvGrpSpPr>
        <p:grpSpPr>
          <a:xfrm>
            <a:off x="1470148" y="5369187"/>
            <a:ext cx="2269339" cy="449892"/>
            <a:chOff x="2162025" y="4557186"/>
            <a:chExt cx="4638907" cy="1049637"/>
          </a:xfrm>
        </p:grpSpPr>
        <p:sp>
          <p:nvSpPr>
            <p:cNvPr id="213" name="Rectangle 52"/>
            <p:cNvSpPr>
              <a:spLocks noChangeArrowheads="1"/>
            </p:cNvSpPr>
            <p:nvPr/>
          </p:nvSpPr>
          <p:spPr bwMode="auto">
            <a:xfrm>
              <a:off x="2162025" y="4592510"/>
              <a:ext cx="4638907" cy="948157"/>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pPr algn="ctr" eaLnBrk="0" hangingPunct="0">
                <a:lnSpc>
                  <a:spcPct val="90000"/>
                </a:lnSpc>
                <a:buClr>
                  <a:srgbClr val="0096D6"/>
                </a:buClr>
                <a:buFont typeface="Arial" charset="0"/>
                <a:buNone/>
              </a:pPr>
              <a:endParaRPr lang="en-US" sz="2400" dirty="0">
                <a:solidFill>
                  <a:srgbClr val="0096D6"/>
                </a:solidFill>
                <a:cs typeface="Arial" charset="0"/>
                <a:sym typeface="Arial" charset="0"/>
              </a:endParaRPr>
            </a:p>
          </p:txBody>
        </p:sp>
        <p:sp>
          <p:nvSpPr>
            <p:cNvPr id="214" name="Line 53"/>
            <p:cNvSpPr>
              <a:spLocks noChangeShapeType="1"/>
            </p:cNvSpPr>
            <p:nvPr/>
          </p:nvSpPr>
          <p:spPr bwMode="auto">
            <a:xfrm flipH="1" flipV="1">
              <a:off x="4501825" y="4824052"/>
              <a:ext cx="1047823" cy="5510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5" name="Line 54"/>
            <p:cNvSpPr>
              <a:spLocks noChangeShapeType="1"/>
            </p:cNvSpPr>
            <p:nvPr/>
          </p:nvSpPr>
          <p:spPr bwMode="auto">
            <a:xfrm flipH="1" flipV="1">
              <a:off x="4501825" y="4816291"/>
              <a:ext cx="1337755" cy="2341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6" name="Line 55"/>
            <p:cNvSpPr>
              <a:spLocks noChangeShapeType="1"/>
            </p:cNvSpPr>
            <p:nvPr/>
          </p:nvSpPr>
          <p:spPr bwMode="auto">
            <a:xfrm flipV="1">
              <a:off x="3525213" y="4811116"/>
              <a:ext cx="981699" cy="5199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7" name="Line 56"/>
            <p:cNvSpPr>
              <a:spLocks noChangeShapeType="1"/>
            </p:cNvSpPr>
            <p:nvPr/>
          </p:nvSpPr>
          <p:spPr bwMode="auto">
            <a:xfrm flipV="1">
              <a:off x="3082685" y="4829226"/>
              <a:ext cx="1378447" cy="2173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8" name="Line 57"/>
            <p:cNvSpPr>
              <a:spLocks noChangeShapeType="1"/>
            </p:cNvSpPr>
            <p:nvPr/>
          </p:nvSpPr>
          <p:spPr bwMode="auto">
            <a:xfrm flipV="1">
              <a:off x="3153897" y="5055594"/>
              <a:ext cx="26246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9" name="Line 58"/>
            <p:cNvSpPr>
              <a:spLocks noChangeShapeType="1"/>
            </p:cNvSpPr>
            <p:nvPr/>
          </p:nvSpPr>
          <p:spPr bwMode="auto">
            <a:xfrm>
              <a:off x="3138637" y="5050419"/>
              <a:ext cx="2477136" cy="3091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0" name="Line 59"/>
            <p:cNvSpPr>
              <a:spLocks noChangeShapeType="1"/>
            </p:cNvSpPr>
            <p:nvPr/>
          </p:nvSpPr>
          <p:spPr bwMode="auto">
            <a:xfrm>
              <a:off x="3123377" y="5045245"/>
              <a:ext cx="406922" cy="31691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1" name="Line 60"/>
            <p:cNvSpPr>
              <a:spLocks noChangeShapeType="1"/>
            </p:cNvSpPr>
            <p:nvPr/>
          </p:nvSpPr>
          <p:spPr bwMode="auto">
            <a:xfrm flipV="1">
              <a:off x="3560818" y="5333702"/>
              <a:ext cx="2024435" cy="12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2" name="Line 61"/>
            <p:cNvSpPr>
              <a:spLocks noChangeShapeType="1"/>
            </p:cNvSpPr>
            <p:nvPr/>
          </p:nvSpPr>
          <p:spPr bwMode="auto">
            <a:xfrm flipV="1">
              <a:off x="3545559" y="5042658"/>
              <a:ext cx="2360146" cy="29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3" name="Line 62"/>
            <p:cNvSpPr>
              <a:spLocks noChangeShapeType="1"/>
            </p:cNvSpPr>
            <p:nvPr/>
          </p:nvSpPr>
          <p:spPr bwMode="auto">
            <a:xfrm flipV="1">
              <a:off x="5478437" y="5043952"/>
              <a:ext cx="305191" cy="2884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225" name="Picture 46" descr="Cisco_CallManag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1926" y="4757871"/>
              <a:ext cx="645717" cy="4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8677" y="4557186"/>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0895" y="5145567"/>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4064" y="5158960"/>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3007" y="4774284"/>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 name="TextBox 307"/>
          <p:cNvSpPr txBox="1"/>
          <p:nvPr/>
        </p:nvSpPr>
        <p:spPr>
          <a:xfrm>
            <a:off x="3700818" y="5394485"/>
            <a:ext cx="971266" cy="400110"/>
          </a:xfrm>
          <a:prstGeom prst="rect">
            <a:avLst/>
          </a:prstGeom>
          <a:noFill/>
        </p:spPr>
        <p:txBody>
          <a:bodyPr wrap="square" rtlCol="0">
            <a:spAutoFit/>
          </a:bodyPr>
          <a:lstStyle/>
          <a:p>
            <a:pPr algn="ctr"/>
            <a:r>
              <a:rPr lang="en-US" sz="1000" b="1" dirty="0" smtClean="0">
                <a:solidFill>
                  <a:srgbClr val="016289"/>
                </a:solidFill>
                <a:latin typeface="Calibri"/>
                <a:cs typeface="Calibri"/>
              </a:rPr>
              <a:t>Customer SME Cluster</a:t>
            </a:r>
          </a:p>
        </p:txBody>
      </p:sp>
      <p:sp>
        <p:nvSpPr>
          <p:cNvPr id="310" name="TextBox 309"/>
          <p:cNvSpPr txBox="1"/>
          <p:nvPr/>
        </p:nvSpPr>
        <p:spPr>
          <a:xfrm>
            <a:off x="3689443" y="5967276"/>
            <a:ext cx="971266" cy="400110"/>
          </a:xfrm>
          <a:prstGeom prst="rect">
            <a:avLst/>
          </a:prstGeom>
          <a:noFill/>
        </p:spPr>
        <p:txBody>
          <a:bodyPr wrap="square" rtlCol="0">
            <a:spAutoFit/>
          </a:bodyPr>
          <a:lstStyle/>
          <a:p>
            <a:pPr algn="ctr"/>
            <a:r>
              <a:rPr lang="en-US" sz="1000" b="1" dirty="0" smtClean="0">
                <a:solidFill>
                  <a:srgbClr val="016289"/>
                </a:solidFill>
                <a:latin typeface="Calibri"/>
                <a:cs typeface="Calibri"/>
              </a:rPr>
              <a:t>Customer End Point Cluster</a:t>
            </a:r>
          </a:p>
        </p:txBody>
      </p:sp>
      <p:grpSp>
        <p:nvGrpSpPr>
          <p:cNvPr id="24" name="Group 313"/>
          <p:cNvGrpSpPr/>
          <p:nvPr/>
        </p:nvGrpSpPr>
        <p:grpSpPr>
          <a:xfrm>
            <a:off x="1445236" y="4904889"/>
            <a:ext cx="2374711" cy="374556"/>
            <a:chOff x="1569250" y="2435617"/>
            <a:chExt cx="2072218" cy="317353"/>
          </a:xfrm>
        </p:grpSpPr>
        <p:sp>
          <p:nvSpPr>
            <p:cNvPr id="315" name="Cloud"/>
            <p:cNvSpPr>
              <a:spLocks noChangeAspect="1" noEditPoints="1" noChangeArrowheads="1"/>
            </p:cNvSpPr>
            <p:nvPr/>
          </p:nvSpPr>
          <p:spPr bwMode="auto">
            <a:xfrm>
              <a:off x="1569250" y="2435617"/>
              <a:ext cx="2072218" cy="3034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7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a:r>
              <a:br>
                <a:rPr lang="en-US" dirty="0" smtClean="0"/>
              </a:br>
              <a:endParaRPr lang="en-US" dirty="0"/>
            </a:p>
          </p:txBody>
        </p:sp>
        <p:sp>
          <p:nvSpPr>
            <p:cNvPr id="316" name="Rectangle 315"/>
            <p:cNvSpPr/>
            <p:nvPr/>
          </p:nvSpPr>
          <p:spPr>
            <a:xfrm>
              <a:off x="1978827" y="2513375"/>
              <a:ext cx="1239478" cy="239595"/>
            </a:xfrm>
            <a:prstGeom prst="rect">
              <a:avLst/>
            </a:prstGeom>
          </p:spPr>
          <p:txBody>
            <a:bodyPr wrap="square">
              <a:spAutoFit/>
            </a:bodyPr>
            <a:lstStyle/>
            <a:p>
              <a:pPr algn="ctr"/>
              <a:r>
                <a:rPr lang="en-US" sz="1200" b="1" dirty="0" smtClean="0">
                  <a:latin typeface="Calibri"/>
                  <a:cs typeface="Calibri"/>
                </a:rPr>
                <a:t>Customer WAN </a:t>
              </a:r>
            </a:p>
          </p:txBody>
        </p:sp>
      </p:grpSp>
      <p:cxnSp>
        <p:nvCxnSpPr>
          <p:cNvPr id="519" name="Straight Connector 518"/>
          <p:cNvCxnSpPr/>
          <p:nvPr/>
        </p:nvCxnSpPr>
        <p:spPr bwMode="auto">
          <a:xfrm flipH="1">
            <a:off x="1683924" y="2083115"/>
            <a:ext cx="5601" cy="1507154"/>
          </a:xfrm>
          <a:prstGeom prst="line">
            <a:avLst/>
          </a:prstGeom>
          <a:solidFill>
            <a:schemeClr val="bg1"/>
          </a:solidFill>
          <a:ln w="38100" cap="flat" cmpd="sng" algn="ctr">
            <a:solidFill>
              <a:schemeClr val="tx2">
                <a:lumMod val="50000"/>
              </a:schemeClr>
            </a:solidFill>
            <a:prstDash val="solid"/>
            <a:round/>
            <a:headEnd type="none" w="med" len="med"/>
            <a:tailEnd type="none" w="med" len="med"/>
          </a:ln>
          <a:effectLst/>
        </p:spPr>
      </p:cxnSp>
      <p:cxnSp>
        <p:nvCxnSpPr>
          <p:cNvPr id="203" name="Straight Connector 202"/>
          <p:cNvCxnSpPr/>
          <p:nvPr/>
        </p:nvCxnSpPr>
        <p:spPr bwMode="auto">
          <a:xfrm flipH="1">
            <a:off x="3571782" y="2040143"/>
            <a:ext cx="5601" cy="1507154"/>
          </a:xfrm>
          <a:prstGeom prst="line">
            <a:avLst/>
          </a:prstGeom>
          <a:solidFill>
            <a:schemeClr val="bg1"/>
          </a:solidFill>
          <a:ln w="38100" cap="flat" cmpd="sng" algn="ctr">
            <a:solidFill>
              <a:schemeClr val="tx2">
                <a:lumMod val="50000"/>
              </a:schemeClr>
            </a:solidFill>
            <a:prstDash val="solid"/>
            <a:round/>
            <a:headEnd type="none" w="med" len="med"/>
            <a:tailEnd type="none" w="med" len="med"/>
          </a:ln>
          <a:effectLst/>
        </p:spPr>
      </p:cxnSp>
      <p:sp>
        <p:nvSpPr>
          <p:cNvPr id="324" name="TextBox 323"/>
          <p:cNvSpPr txBox="1"/>
          <p:nvPr/>
        </p:nvSpPr>
        <p:spPr>
          <a:xfrm>
            <a:off x="222914" y="2368516"/>
            <a:ext cx="1210102" cy="268566"/>
          </a:xfrm>
          <a:prstGeom prst="rect">
            <a:avLst/>
          </a:prstGeom>
          <a:noFill/>
        </p:spPr>
        <p:txBody>
          <a:bodyPr wrap="square" rtlCol="0">
            <a:spAutoFit/>
          </a:bodyPr>
          <a:lstStyle/>
          <a:p>
            <a:r>
              <a:rPr lang="en-US" sz="1200" b="1" dirty="0" smtClean="0">
                <a:latin typeface="Calibri"/>
                <a:cs typeface="Calibri"/>
              </a:rPr>
              <a:t>Service Provider</a:t>
            </a:r>
          </a:p>
        </p:txBody>
      </p:sp>
      <p:sp>
        <p:nvSpPr>
          <p:cNvPr id="325" name="TextBox 324"/>
          <p:cNvSpPr txBox="1"/>
          <p:nvPr/>
        </p:nvSpPr>
        <p:spPr>
          <a:xfrm>
            <a:off x="229736" y="2900010"/>
            <a:ext cx="971266" cy="268566"/>
          </a:xfrm>
          <a:prstGeom prst="rect">
            <a:avLst/>
          </a:prstGeom>
          <a:noFill/>
        </p:spPr>
        <p:txBody>
          <a:bodyPr wrap="square" rtlCol="0">
            <a:spAutoFit/>
          </a:bodyPr>
          <a:lstStyle/>
          <a:p>
            <a:r>
              <a:rPr lang="en-US" sz="1200" b="1" dirty="0" smtClean="0">
                <a:latin typeface="Calibri"/>
                <a:cs typeface="Calibri"/>
              </a:rPr>
              <a:t>Customer</a:t>
            </a:r>
          </a:p>
        </p:txBody>
      </p:sp>
      <p:grpSp>
        <p:nvGrpSpPr>
          <p:cNvPr id="25" name="Group 326"/>
          <p:cNvGrpSpPr/>
          <p:nvPr/>
        </p:nvGrpSpPr>
        <p:grpSpPr>
          <a:xfrm>
            <a:off x="1472420" y="5940386"/>
            <a:ext cx="2269339" cy="449892"/>
            <a:chOff x="2162025" y="4557186"/>
            <a:chExt cx="4638907" cy="1049637"/>
          </a:xfrm>
        </p:grpSpPr>
        <p:sp>
          <p:nvSpPr>
            <p:cNvPr id="328" name="Rectangle 52"/>
            <p:cNvSpPr>
              <a:spLocks noChangeArrowheads="1"/>
            </p:cNvSpPr>
            <p:nvPr/>
          </p:nvSpPr>
          <p:spPr bwMode="auto">
            <a:xfrm>
              <a:off x="2162025" y="4592510"/>
              <a:ext cx="4638907" cy="948157"/>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pPr algn="ctr" eaLnBrk="0" hangingPunct="0">
                <a:lnSpc>
                  <a:spcPct val="90000"/>
                </a:lnSpc>
                <a:buClr>
                  <a:srgbClr val="0096D6"/>
                </a:buClr>
                <a:buFont typeface="Arial" charset="0"/>
                <a:buNone/>
              </a:pPr>
              <a:endParaRPr lang="en-US" sz="2400" dirty="0">
                <a:solidFill>
                  <a:srgbClr val="0096D6"/>
                </a:solidFill>
                <a:cs typeface="Arial" charset="0"/>
                <a:sym typeface="Arial" charset="0"/>
              </a:endParaRPr>
            </a:p>
          </p:txBody>
        </p:sp>
        <p:sp>
          <p:nvSpPr>
            <p:cNvPr id="329" name="Line 53"/>
            <p:cNvSpPr>
              <a:spLocks noChangeShapeType="1"/>
            </p:cNvSpPr>
            <p:nvPr/>
          </p:nvSpPr>
          <p:spPr bwMode="auto">
            <a:xfrm flipH="1" flipV="1">
              <a:off x="4501825" y="4824052"/>
              <a:ext cx="1047823" cy="5510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0" name="Line 54"/>
            <p:cNvSpPr>
              <a:spLocks noChangeShapeType="1"/>
            </p:cNvSpPr>
            <p:nvPr/>
          </p:nvSpPr>
          <p:spPr bwMode="auto">
            <a:xfrm flipH="1" flipV="1">
              <a:off x="4501825" y="4816291"/>
              <a:ext cx="1337755" cy="2341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1" name="Line 55"/>
            <p:cNvSpPr>
              <a:spLocks noChangeShapeType="1"/>
            </p:cNvSpPr>
            <p:nvPr/>
          </p:nvSpPr>
          <p:spPr bwMode="auto">
            <a:xfrm flipV="1">
              <a:off x="3525213" y="4811116"/>
              <a:ext cx="981699" cy="5199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2" name="Line 56"/>
            <p:cNvSpPr>
              <a:spLocks noChangeShapeType="1"/>
            </p:cNvSpPr>
            <p:nvPr/>
          </p:nvSpPr>
          <p:spPr bwMode="auto">
            <a:xfrm flipV="1">
              <a:off x="3082685" y="4829226"/>
              <a:ext cx="1378447" cy="2173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3" name="Line 57"/>
            <p:cNvSpPr>
              <a:spLocks noChangeShapeType="1"/>
            </p:cNvSpPr>
            <p:nvPr/>
          </p:nvSpPr>
          <p:spPr bwMode="auto">
            <a:xfrm flipV="1">
              <a:off x="3153897" y="5055594"/>
              <a:ext cx="26246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4" name="Line 58"/>
            <p:cNvSpPr>
              <a:spLocks noChangeShapeType="1"/>
            </p:cNvSpPr>
            <p:nvPr/>
          </p:nvSpPr>
          <p:spPr bwMode="auto">
            <a:xfrm>
              <a:off x="3138637" y="5050419"/>
              <a:ext cx="2477136" cy="3091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5" name="Line 59"/>
            <p:cNvSpPr>
              <a:spLocks noChangeShapeType="1"/>
            </p:cNvSpPr>
            <p:nvPr/>
          </p:nvSpPr>
          <p:spPr bwMode="auto">
            <a:xfrm>
              <a:off x="3123377" y="5045245"/>
              <a:ext cx="406922" cy="31691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6" name="Line 60"/>
            <p:cNvSpPr>
              <a:spLocks noChangeShapeType="1"/>
            </p:cNvSpPr>
            <p:nvPr/>
          </p:nvSpPr>
          <p:spPr bwMode="auto">
            <a:xfrm flipV="1">
              <a:off x="3560818" y="5333702"/>
              <a:ext cx="2024435" cy="12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7" name="Line 61"/>
            <p:cNvSpPr>
              <a:spLocks noChangeShapeType="1"/>
            </p:cNvSpPr>
            <p:nvPr/>
          </p:nvSpPr>
          <p:spPr bwMode="auto">
            <a:xfrm flipV="1">
              <a:off x="3545559" y="5042658"/>
              <a:ext cx="2360146" cy="29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9" name="Line 62"/>
            <p:cNvSpPr>
              <a:spLocks noChangeShapeType="1"/>
            </p:cNvSpPr>
            <p:nvPr/>
          </p:nvSpPr>
          <p:spPr bwMode="auto">
            <a:xfrm flipV="1">
              <a:off x="5478437" y="5043952"/>
              <a:ext cx="305191" cy="2884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340" name="Picture 46" descr="Cisco_CallManag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1926" y="4757871"/>
              <a:ext cx="645717" cy="4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4474" y="4557186"/>
              <a:ext cx="583565" cy="4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0895" y="5145567"/>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4064" y="5158960"/>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3007" y="4774284"/>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46" name="Straight Connector 345"/>
          <p:cNvCxnSpPr>
            <a:stCxn id="213" idx="2"/>
            <a:endCxn id="342" idx="0"/>
          </p:cNvCxnSpPr>
          <p:nvPr/>
        </p:nvCxnSpPr>
        <p:spPr bwMode="auto">
          <a:xfrm>
            <a:off x="2604818" y="5790723"/>
            <a:ext cx="4609" cy="149663"/>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grpSp>
        <p:nvGrpSpPr>
          <p:cNvPr id="26" name="Group 62"/>
          <p:cNvGrpSpPr/>
          <p:nvPr/>
        </p:nvGrpSpPr>
        <p:grpSpPr>
          <a:xfrm>
            <a:off x="1402604" y="3253371"/>
            <a:ext cx="578218" cy="404723"/>
            <a:chOff x="4062006" y="222582"/>
            <a:chExt cx="820738" cy="630237"/>
          </a:xfrm>
          <a:effectLst>
            <a:outerShdw blurRad="127000" dist="38100" dir="2700000" sx="104000" sy="104000" algn="tl" rotWithShape="0">
              <a:prstClr val="black">
                <a:alpha val="40000"/>
              </a:prstClr>
            </a:outerShdw>
          </a:effectLst>
        </p:grpSpPr>
        <p:grpSp>
          <p:nvGrpSpPr>
            <p:cNvPr id="27" name="Group 6"/>
            <p:cNvGrpSpPr>
              <a:grpSpLocks noChangeAspect="1"/>
            </p:cNvGrpSpPr>
            <p:nvPr/>
          </p:nvGrpSpPr>
          <p:grpSpPr bwMode="auto">
            <a:xfrm>
              <a:off x="4062006" y="222582"/>
              <a:ext cx="820738" cy="630237"/>
              <a:chOff x="2280" y="2304"/>
              <a:chExt cx="1200" cy="627"/>
            </a:xfrm>
          </p:grpSpPr>
          <p:sp>
            <p:nvSpPr>
              <p:cNvPr id="395"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396"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397"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28" name="Group 494"/>
            <p:cNvGrpSpPr/>
            <p:nvPr/>
          </p:nvGrpSpPr>
          <p:grpSpPr>
            <a:xfrm>
              <a:off x="4112215" y="334669"/>
              <a:ext cx="684000" cy="320433"/>
              <a:chOff x="5356225" y="440995"/>
              <a:chExt cx="684000" cy="320433"/>
            </a:xfrm>
          </p:grpSpPr>
          <p:grpSp>
            <p:nvGrpSpPr>
              <p:cNvPr id="29" name="Group 14"/>
              <p:cNvGrpSpPr>
                <a:grpSpLocks/>
              </p:cNvGrpSpPr>
              <p:nvPr/>
            </p:nvGrpSpPr>
            <p:grpSpPr bwMode="auto">
              <a:xfrm>
                <a:off x="5356225" y="440995"/>
                <a:ext cx="310650" cy="320433"/>
                <a:chOff x="4630" y="2784"/>
                <a:chExt cx="218" cy="188"/>
              </a:xfrm>
            </p:grpSpPr>
            <p:grpSp>
              <p:nvGrpSpPr>
                <p:cNvPr id="30" name="Group 15"/>
                <p:cNvGrpSpPr>
                  <a:grpSpLocks/>
                </p:cNvGrpSpPr>
                <p:nvPr/>
              </p:nvGrpSpPr>
              <p:grpSpPr bwMode="auto">
                <a:xfrm>
                  <a:off x="4634" y="2784"/>
                  <a:ext cx="214" cy="184"/>
                  <a:chOff x="4608" y="2790"/>
                  <a:chExt cx="214" cy="184"/>
                </a:xfrm>
              </p:grpSpPr>
              <p:sp>
                <p:nvSpPr>
                  <p:cNvPr id="391"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392"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393"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394"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31" name="Group 71"/>
                <p:cNvGrpSpPr>
                  <a:grpSpLocks/>
                </p:cNvGrpSpPr>
                <p:nvPr/>
              </p:nvGrpSpPr>
              <p:grpSpPr bwMode="auto">
                <a:xfrm>
                  <a:off x="4630" y="2788"/>
                  <a:ext cx="214" cy="184"/>
                  <a:chOff x="4416" y="2784"/>
                  <a:chExt cx="214" cy="184"/>
                </a:xfrm>
              </p:grpSpPr>
              <p:sp>
                <p:nvSpPr>
                  <p:cNvPr id="387" name="Freeform 386"/>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388" name="Freeform 387"/>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389" name="Freeform 388"/>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390" name="Oval 389"/>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32" name="Group 25"/>
              <p:cNvGrpSpPr>
                <a:grpSpLocks/>
              </p:cNvGrpSpPr>
              <p:nvPr/>
            </p:nvGrpSpPr>
            <p:grpSpPr bwMode="auto">
              <a:xfrm>
                <a:off x="5746675" y="440995"/>
                <a:ext cx="293550" cy="313615"/>
                <a:chOff x="5058" y="2308"/>
                <a:chExt cx="206" cy="184"/>
              </a:xfrm>
            </p:grpSpPr>
            <p:grpSp>
              <p:nvGrpSpPr>
                <p:cNvPr id="33" name="Group 26"/>
                <p:cNvGrpSpPr>
                  <a:grpSpLocks/>
                </p:cNvGrpSpPr>
                <p:nvPr/>
              </p:nvGrpSpPr>
              <p:grpSpPr bwMode="auto">
                <a:xfrm>
                  <a:off x="5062" y="2308"/>
                  <a:ext cx="202" cy="180"/>
                  <a:chOff x="5062" y="2308"/>
                  <a:chExt cx="202" cy="180"/>
                </a:xfrm>
              </p:grpSpPr>
              <p:sp>
                <p:nvSpPr>
                  <p:cNvPr id="381"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382"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383"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384"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34" name="Group 31"/>
                <p:cNvGrpSpPr>
                  <a:grpSpLocks/>
                </p:cNvGrpSpPr>
                <p:nvPr/>
              </p:nvGrpSpPr>
              <p:grpSpPr bwMode="auto">
                <a:xfrm>
                  <a:off x="5058" y="2310"/>
                  <a:ext cx="202" cy="182"/>
                  <a:chOff x="5058" y="2312"/>
                  <a:chExt cx="202" cy="182"/>
                </a:xfrm>
              </p:grpSpPr>
              <p:sp>
                <p:nvSpPr>
                  <p:cNvPr id="377"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378"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379"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380"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372"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grpSp>
        <p:nvGrpSpPr>
          <p:cNvPr id="35" name="Group 62"/>
          <p:cNvGrpSpPr/>
          <p:nvPr/>
        </p:nvGrpSpPr>
        <p:grpSpPr>
          <a:xfrm>
            <a:off x="3293342" y="3245568"/>
            <a:ext cx="578218" cy="404723"/>
            <a:chOff x="4062006" y="222582"/>
            <a:chExt cx="820738" cy="630237"/>
          </a:xfrm>
          <a:effectLst>
            <a:outerShdw blurRad="127000" dist="38100" dir="2700000" sx="104000" sy="104000" algn="tl" rotWithShape="0">
              <a:prstClr val="black">
                <a:alpha val="40000"/>
              </a:prstClr>
            </a:outerShdw>
          </a:effectLst>
        </p:grpSpPr>
        <p:grpSp>
          <p:nvGrpSpPr>
            <p:cNvPr id="36" name="Group 6"/>
            <p:cNvGrpSpPr>
              <a:grpSpLocks noChangeAspect="1"/>
            </p:cNvGrpSpPr>
            <p:nvPr/>
          </p:nvGrpSpPr>
          <p:grpSpPr bwMode="auto">
            <a:xfrm>
              <a:off x="4062006" y="222582"/>
              <a:ext cx="820738" cy="630237"/>
              <a:chOff x="2280" y="2304"/>
              <a:chExt cx="1200" cy="627"/>
            </a:xfrm>
          </p:grpSpPr>
          <p:sp>
            <p:nvSpPr>
              <p:cNvPr id="426"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427"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428"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37" name="Group 494"/>
            <p:cNvGrpSpPr/>
            <p:nvPr/>
          </p:nvGrpSpPr>
          <p:grpSpPr>
            <a:xfrm>
              <a:off x="4112215" y="334669"/>
              <a:ext cx="684000" cy="320433"/>
              <a:chOff x="5356225" y="440995"/>
              <a:chExt cx="684000" cy="320433"/>
            </a:xfrm>
          </p:grpSpPr>
          <p:grpSp>
            <p:nvGrpSpPr>
              <p:cNvPr id="38" name="Group 14"/>
              <p:cNvGrpSpPr>
                <a:grpSpLocks/>
              </p:cNvGrpSpPr>
              <p:nvPr/>
            </p:nvGrpSpPr>
            <p:grpSpPr bwMode="auto">
              <a:xfrm>
                <a:off x="5356225" y="440995"/>
                <a:ext cx="310650" cy="320433"/>
                <a:chOff x="4630" y="2784"/>
                <a:chExt cx="218" cy="188"/>
              </a:xfrm>
            </p:grpSpPr>
            <p:grpSp>
              <p:nvGrpSpPr>
                <p:cNvPr id="39" name="Group 15"/>
                <p:cNvGrpSpPr>
                  <a:grpSpLocks/>
                </p:cNvGrpSpPr>
                <p:nvPr/>
              </p:nvGrpSpPr>
              <p:grpSpPr bwMode="auto">
                <a:xfrm>
                  <a:off x="4634" y="2784"/>
                  <a:ext cx="214" cy="184"/>
                  <a:chOff x="4608" y="2790"/>
                  <a:chExt cx="214" cy="184"/>
                </a:xfrm>
              </p:grpSpPr>
              <p:sp>
                <p:nvSpPr>
                  <p:cNvPr id="422"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423"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424"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425"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40" name="Group 71"/>
                <p:cNvGrpSpPr>
                  <a:grpSpLocks/>
                </p:cNvGrpSpPr>
                <p:nvPr/>
              </p:nvGrpSpPr>
              <p:grpSpPr bwMode="auto">
                <a:xfrm>
                  <a:off x="4630" y="2788"/>
                  <a:ext cx="214" cy="184"/>
                  <a:chOff x="4416" y="2784"/>
                  <a:chExt cx="214" cy="184"/>
                </a:xfrm>
              </p:grpSpPr>
              <p:sp>
                <p:nvSpPr>
                  <p:cNvPr id="418" name="Freeform 417"/>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419" name="Freeform 418"/>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420" name="Freeform 419"/>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421" name="Oval 420"/>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41" name="Group 25"/>
              <p:cNvGrpSpPr>
                <a:grpSpLocks/>
              </p:cNvGrpSpPr>
              <p:nvPr/>
            </p:nvGrpSpPr>
            <p:grpSpPr bwMode="auto">
              <a:xfrm>
                <a:off x="5746675" y="440995"/>
                <a:ext cx="293550" cy="313615"/>
                <a:chOff x="5058" y="2308"/>
                <a:chExt cx="206" cy="184"/>
              </a:xfrm>
            </p:grpSpPr>
            <p:grpSp>
              <p:nvGrpSpPr>
                <p:cNvPr id="42" name="Group 26"/>
                <p:cNvGrpSpPr>
                  <a:grpSpLocks/>
                </p:cNvGrpSpPr>
                <p:nvPr/>
              </p:nvGrpSpPr>
              <p:grpSpPr bwMode="auto">
                <a:xfrm>
                  <a:off x="5062" y="2308"/>
                  <a:ext cx="202" cy="180"/>
                  <a:chOff x="5062" y="2308"/>
                  <a:chExt cx="202" cy="180"/>
                </a:xfrm>
              </p:grpSpPr>
              <p:sp>
                <p:nvSpPr>
                  <p:cNvPr id="412"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413"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414"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415"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43" name="Group 31"/>
                <p:cNvGrpSpPr>
                  <a:grpSpLocks/>
                </p:cNvGrpSpPr>
                <p:nvPr/>
              </p:nvGrpSpPr>
              <p:grpSpPr bwMode="auto">
                <a:xfrm>
                  <a:off x="5058" y="2310"/>
                  <a:ext cx="202" cy="182"/>
                  <a:chOff x="5058" y="2312"/>
                  <a:chExt cx="202" cy="182"/>
                </a:xfrm>
              </p:grpSpPr>
              <p:sp>
                <p:nvSpPr>
                  <p:cNvPr id="408"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409"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410"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411"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403"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sp>
        <p:nvSpPr>
          <p:cNvPr id="354" name="TextBox 353"/>
          <p:cNvSpPr txBox="1"/>
          <p:nvPr/>
        </p:nvSpPr>
        <p:spPr>
          <a:xfrm>
            <a:off x="3842584" y="3262790"/>
            <a:ext cx="896203" cy="400110"/>
          </a:xfrm>
          <a:prstGeom prst="rect">
            <a:avLst/>
          </a:prstGeom>
          <a:noFill/>
        </p:spPr>
        <p:txBody>
          <a:bodyPr wrap="square" rtlCol="0">
            <a:spAutoFit/>
          </a:bodyPr>
          <a:lstStyle/>
          <a:p>
            <a:pPr algn="r"/>
            <a:r>
              <a:rPr lang="en-US" sz="1000" b="1" dirty="0" smtClean="0">
                <a:solidFill>
                  <a:srgbClr val="016289"/>
                </a:solidFill>
                <a:latin typeface="Calibri"/>
                <a:cs typeface="Calibri"/>
              </a:rPr>
              <a:t>CUBE  </a:t>
            </a:r>
          </a:p>
          <a:p>
            <a:pPr algn="r"/>
            <a:r>
              <a:rPr lang="en-US" sz="1000" b="1" dirty="0" smtClean="0">
                <a:solidFill>
                  <a:srgbClr val="016289"/>
                </a:solidFill>
                <a:latin typeface="Calibri"/>
                <a:cs typeface="Calibri"/>
              </a:rPr>
              <a:t>(ASR Or ISR)</a:t>
            </a:r>
          </a:p>
        </p:txBody>
      </p:sp>
      <p:sp>
        <p:nvSpPr>
          <p:cNvPr id="355" name="TextBox 354"/>
          <p:cNvSpPr txBox="1"/>
          <p:nvPr/>
        </p:nvSpPr>
        <p:spPr>
          <a:xfrm>
            <a:off x="633036" y="3306007"/>
            <a:ext cx="896203" cy="400110"/>
          </a:xfrm>
          <a:prstGeom prst="rect">
            <a:avLst/>
          </a:prstGeom>
          <a:noFill/>
        </p:spPr>
        <p:txBody>
          <a:bodyPr wrap="square" rtlCol="0">
            <a:spAutoFit/>
          </a:bodyPr>
          <a:lstStyle/>
          <a:p>
            <a:r>
              <a:rPr lang="en-US" sz="1000" b="1" dirty="0" smtClean="0">
                <a:solidFill>
                  <a:srgbClr val="016289"/>
                </a:solidFill>
                <a:latin typeface="Calibri"/>
                <a:cs typeface="Calibri"/>
              </a:rPr>
              <a:t>CUBE  </a:t>
            </a:r>
          </a:p>
          <a:p>
            <a:r>
              <a:rPr lang="en-US" sz="1000" b="1" dirty="0" smtClean="0">
                <a:solidFill>
                  <a:srgbClr val="016289"/>
                </a:solidFill>
                <a:latin typeface="Calibri"/>
                <a:cs typeface="Calibri"/>
              </a:rPr>
              <a:t>(ASR Or ISR)</a:t>
            </a:r>
          </a:p>
        </p:txBody>
      </p:sp>
      <p:sp>
        <p:nvSpPr>
          <p:cNvPr id="359" name="TextBox 358"/>
          <p:cNvSpPr txBox="1"/>
          <p:nvPr/>
        </p:nvSpPr>
        <p:spPr>
          <a:xfrm>
            <a:off x="4656161" y="3173970"/>
            <a:ext cx="338554" cy="1665027"/>
          </a:xfrm>
          <a:prstGeom prst="rect">
            <a:avLst/>
          </a:prstGeom>
          <a:noFill/>
        </p:spPr>
        <p:txBody>
          <a:bodyPr vert="vert270" wrap="square" rtlCol="0">
            <a:spAutoFit/>
          </a:bodyPr>
          <a:lstStyle/>
          <a:p>
            <a:pPr algn="ctr"/>
            <a:r>
              <a:rPr lang="en-US" sz="1000" b="1" dirty="0" smtClean="0">
                <a:solidFill>
                  <a:srgbClr val="016289"/>
                </a:solidFill>
                <a:latin typeface="Calibri"/>
                <a:cs typeface="Calibri"/>
              </a:rPr>
              <a:t>Data Center 2</a:t>
            </a:r>
          </a:p>
        </p:txBody>
      </p:sp>
      <p:sp>
        <p:nvSpPr>
          <p:cNvPr id="360" name="TextBox 359"/>
          <p:cNvSpPr txBox="1"/>
          <p:nvPr/>
        </p:nvSpPr>
        <p:spPr>
          <a:xfrm>
            <a:off x="1889190" y="2373784"/>
            <a:ext cx="1534494" cy="369332"/>
          </a:xfrm>
          <a:prstGeom prst="rect">
            <a:avLst/>
          </a:prstGeom>
          <a:noFill/>
        </p:spPr>
        <p:txBody>
          <a:bodyPr wrap="square" rtlCol="0">
            <a:spAutoFit/>
          </a:bodyPr>
          <a:lstStyle/>
          <a:p>
            <a:pPr algn="ctr"/>
            <a:r>
              <a:rPr lang="en-US" sz="900" b="1" dirty="0" smtClean="0">
                <a:solidFill>
                  <a:srgbClr val="016289"/>
                </a:solidFill>
                <a:latin typeface="Calibri"/>
                <a:cs typeface="Calibri"/>
              </a:rPr>
              <a:t>Active Peering Connections</a:t>
            </a:r>
          </a:p>
          <a:p>
            <a:pPr algn="ctr"/>
            <a:r>
              <a:rPr lang="en-US" sz="900" b="1" dirty="0" smtClean="0">
                <a:solidFill>
                  <a:srgbClr val="016289"/>
                </a:solidFill>
                <a:latin typeface="Calibri"/>
                <a:cs typeface="Calibri"/>
              </a:rPr>
              <a:t> (eBGP/BFD)</a:t>
            </a:r>
          </a:p>
        </p:txBody>
      </p:sp>
      <p:cxnSp>
        <p:nvCxnSpPr>
          <p:cNvPr id="362" name="Straight Arrow Connector 361"/>
          <p:cNvCxnSpPr/>
          <p:nvPr/>
        </p:nvCxnSpPr>
        <p:spPr>
          <a:xfrm flipH="1">
            <a:off x="1759789" y="2565917"/>
            <a:ext cx="448573" cy="138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a:off x="3045125" y="2548664"/>
            <a:ext cx="491705" cy="15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0" name="Title 1"/>
          <p:cNvSpPr txBox="1">
            <a:spLocks/>
          </p:cNvSpPr>
          <p:nvPr/>
        </p:nvSpPr>
        <p:spPr>
          <a:xfrm>
            <a:off x="95676" y="94596"/>
            <a:ext cx="8814408" cy="682560"/>
          </a:xfrm>
          <a:prstGeom prst="rect">
            <a:avLst/>
          </a:prstGeom>
        </p:spPr>
        <p:txBody>
          <a:bodyPr vert="horz" lIns="82296" tIns="45720" rIns="82296" bIns="45720" rtlCol="0" anchor="t" anchorCtr="0">
            <a:noAutofit/>
          </a:bodyPr>
          <a:lstStyle>
            <a:lvl1pPr marL="36671">
              <a:lnSpc>
                <a:spcPct val="90000"/>
              </a:lnSpc>
              <a:spcBef>
                <a:spcPct val="0"/>
              </a:spcBef>
              <a:buNone/>
              <a:defRPr sz="3200" b="0" spc="-150">
                <a:gradFill flip="none" rotWithShape="1">
                  <a:gsLst>
                    <a:gs pos="0">
                      <a:srgbClr val="55E6ED"/>
                    </a:gs>
                    <a:gs pos="80000">
                      <a:srgbClr val="009249"/>
                    </a:gs>
                  </a:gsLst>
                  <a:lin ang="12000000" scaled="0"/>
                  <a:tileRect/>
                </a:gradFill>
                <a:latin typeface="+mj-lt"/>
                <a:ea typeface="+mj-ea"/>
                <a:cs typeface="+mj-cs"/>
              </a:defRPr>
            </a:lvl1pPr>
          </a:lstStyle>
          <a:p>
            <a:r>
              <a:rPr lang="en-US" dirty="0"/>
              <a:t>Design Option 1b: Single CUBE in each Data </a:t>
            </a:r>
            <a:r>
              <a:rPr lang="en-US" dirty="0" smtClean="0"/>
              <a:t>Center  </a:t>
            </a:r>
            <a:r>
              <a:rPr lang="en-US" sz="2400" i="1" dirty="0" smtClean="0">
                <a:solidFill>
                  <a:schemeClr val="tx1"/>
                </a:solidFill>
              </a:rPr>
              <a:t>Combined </a:t>
            </a:r>
            <a:r>
              <a:rPr lang="en-US" sz="2400" i="1" dirty="0">
                <a:solidFill>
                  <a:schemeClr val="tx1"/>
                </a:solidFill>
              </a:rPr>
              <a:t>CUBE and Edge Router (CE)</a:t>
            </a:r>
            <a:endParaRPr lang="en-US" i="1" dirty="0">
              <a:solidFill>
                <a:schemeClr val="tx1"/>
              </a:solidFill>
            </a:endParaRPr>
          </a:p>
        </p:txBody>
      </p:sp>
      <p:sp>
        <p:nvSpPr>
          <p:cNvPr id="196" name="Rectangle 195"/>
          <p:cNvSpPr/>
          <p:nvPr/>
        </p:nvSpPr>
        <p:spPr>
          <a:xfrm>
            <a:off x="204716" y="1028998"/>
            <a:ext cx="4926841" cy="1243832"/>
          </a:xfrm>
          <a:prstGeom prst="rect">
            <a:avLst/>
          </a:prstGeom>
          <a:solidFill>
            <a:srgbClr val="0070C0">
              <a:alpha val="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Cloud"/>
          <p:cNvSpPr>
            <a:spLocks noChangeAspect="1" noEditPoints="1" noChangeArrowheads="1"/>
          </p:cNvSpPr>
          <p:nvPr/>
        </p:nvSpPr>
        <p:spPr bwMode="auto">
          <a:xfrm>
            <a:off x="1124546" y="1074880"/>
            <a:ext cx="3091076" cy="117049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DF0FA"/>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a:r>
            <a:br>
              <a:rPr lang="en-US" dirty="0" smtClean="0"/>
            </a:br>
            <a:endParaRPr lang="en-US" dirty="0"/>
          </a:p>
        </p:txBody>
      </p:sp>
      <p:sp>
        <p:nvSpPr>
          <p:cNvPr id="198" name="Rectangle 197"/>
          <p:cNvSpPr/>
          <p:nvPr/>
        </p:nvSpPr>
        <p:spPr>
          <a:xfrm>
            <a:off x="1998921" y="1625453"/>
            <a:ext cx="1318437" cy="276999"/>
          </a:xfrm>
          <a:prstGeom prst="rect">
            <a:avLst/>
          </a:prstGeom>
        </p:spPr>
        <p:txBody>
          <a:bodyPr wrap="square">
            <a:spAutoFit/>
          </a:bodyPr>
          <a:lstStyle/>
          <a:p>
            <a:pPr algn="ctr"/>
            <a:r>
              <a:rPr lang="en-US" sz="1200" b="1" dirty="0" smtClean="0">
                <a:solidFill>
                  <a:srgbClr val="79D545"/>
                </a:solidFill>
                <a:latin typeface="Calibri"/>
                <a:cs typeface="Calibri"/>
              </a:rPr>
              <a:t>Web</a:t>
            </a:r>
            <a:r>
              <a:rPr lang="en-US" sz="1200" b="1" dirty="0" smtClean="0">
                <a:solidFill>
                  <a:srgbClr val="30A9D7"/>
                </a:solidFill>
                <a:latin typeface="Calibri"/>
                <a:cs typeface="Calibri"/>
              </a:rPr>
              <a:t>Ex  </a:t>
            </a:r>
            <a:r>
              <a:rPr lang="en-US" sz="1200" b="1" dirty="0" smtClean="0">
                <a:solidFill>
                  <a:schemeClr val="tx1">
                    <a:lumMod val="75000"/>
                    <a:lumOff val="25000"/>
                  </a:schemeClr>
                </a:solidFill>
                <a:latin typeface="Calibri"/>
                <a:cs typeface="Calibri"/>
              </a:rPr>
              <a:t>Cloud</a:t>
            </a:r>
            <a:endParaRPr lang="en-US" sz="1200" b="1" dirty="0">
              <a:solidFill>
                <a:schemeClr val="tx1">
                  <a:lumMod val="75000"/>
                  <a:lumOff val="25000"/>
                </a:schemeClr>
              </a:solidFill>
              <a:latin typeface="Calibri"/>
              <a:cs typeface="Calibri"/>
            </a:endParaRPr>
          </a:p>
        </p:txBody>
      </p:sp>
      <p:sp>
        <p:nvSpPr>
          <p:cNvPr id="199" name="TextBox 198"/>
          <p:cNvSpPr txBox="1"/>
          <p:nvPr/>
        </p:nvSpPr>
        <p:spPr>
          <a:xfrm>
            <a:off x="206991" y="1029852"/>
            <a:ext cx="971266" cy="268566"/>
          </a:xfrm>
          <a:prstGeom prst="rect">
            <a:avLst/>
          </a:prstGeom>
          <a:noFill/>
        </p:spPr>
        <p:txBody>
          <a:bodyPr wrap="square" rtlCol="0">
            <a:spAutoFit/>
          </a:bodyPr>
          <a:lstStyle/>
          <a:p>
            <a:r>
              <a:rPr lang="en-US" sz="1200" b="1" dirty="0" smtClean="0">
                <a:latin typeface="Calibri"/>
                <a:cs typeface="Calibri"/>
              </a:rPr>
              <a:t>WebEx</a:t>
            </a:r>
          </a:p>
        </p:txBody>
      </p:sp>
      <p:sp>
        <p:nvSpPr>
          <p:cNvPr id="201" name="TextBox 200"/>
          <p:cNvSpPr txBox="1"/>
          <p:nvPr/>
        </p:nvSpPr>
        <p:spPr>
          <a:xfrm>
            <a:off x="2723094" y="1124479"/>
            <a:ext cx="1455501" cy="246221"/>
          </a:xfrm>
          <a:prstGeom prst="rect">
            <a:avLst/>
          </a:prstGeom>
          <a:noFill/>
        </p:spPr>
        <p:txBody>
          <a:bodyPr wrap="square" rtlCol="0">
            <a:spAutoFit/>
          </a:bodyPr>
          <a:lstStyle/>
          <a:p>
            <a:r>
              <a:rPr lang="en-US" sz="1000" b="1" dirty="0" smtClean="0">
                <a:solidFill>
                  <a:srgbClr val="016289"/>
                </a:solidFill>
                <a:latin typeface="Calibri"/>
                <a:cs typeface="Calibri"/>
              </a:rPr>
              <a:t>Telephony Platform</a:t>
            </a:r>
          </a:p>
        </p:txBody>
      </p:sp>
      <p:cxnSp>
        <p:nvCxnSpPr>
          <p:cNvPr id="202" name="Straight Connector 201"/>
          <p:cNvCxnSpPr/>
          <p:nvPr/>
        </p:nvCxnSpPr>
        <p:spPr bwMode="auto">
          <a:xfrm>
            <a:off x="1702463" y="1696293"/>
            <a:ext cx="0" cy="457200"/>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204" name="Straight Connector 203"/>
          <p:cNvCxnSpPr>
            <a:stCxn id="254" idx="1"/>
            <a:endCxn id="232" idx="0"/>
          </p:cNvCxnSpPr>
          <p:nvPr/>
        </p:nvCxnSpPr>
        <p:spPr bwMode="auto">
          <a:xfrm flipH="1">
            <a:off x="1759335" y="1334626"/>
            <a:ext cx="755431" cy="300673"/>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grpSp>
        <p:nvGrpSpPr>
          <p:cNvPr id="205" name="Group 62"/>
          <p:cNvGrpSpPr/>
          <p:nvPr/>
        </p:nvGrpSpPr>
        <p:grpSpPr>
          <a:xfrm>
            <a:off x="1458599" y="1550642"/>
            <a:ext cx="502621" cy="392454"/>
            <a:chOff x="4062006" y="222582"/>
            <a:chExt cx="820738" cy="630237"/>
          </a:xfrm>
          <a:effectLst>
            <a:outerShdw blurRad="127000" dist="38100" dir="2700000" sx="104000" sy="104000" algn="tl" rotWithShape="0">
              <a:prstClr val="black">
                <a:alpha val="40000"/>
              </a:prstClr>
            </a:outerShdw>
          </a:effectLst>
        </p:grpSpPr>
        <p:grpSp>
          <p:nvGrpSpPr>
            <p:cNvPr id="206" name="Group 6"/>
            <p:cNvGrpSpPr>
              <a:grpSpLocks noChangeAspect="1"/>
            </p:cNvGrpSpPr>
            <p:nvPr/>
          </p:nvGrpSpPr>
          <p:grpSpPr bwMode="auto">
            <a:xfrm>
              <a:off x="4062006" y="222582"/>
              <a:ext cx="820738" cy="630237"/>
              <a:chOff x="2280" y="2304"/>
              <a:chExt cx="1200" cy="627"/>
            </a:xfrm>
          </p:grpSpPr>
          <p:sp>
            <p:nvSpPr>
              <p:cNvPr id="250"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251"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252"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209" name="Group 494"/>
            <p:cNvGrpSpPr/>
            <p:nvPr/>
          </p:nvGrpSpPr>
          <p:grpSpPr>
            <a:xfrm>
              <a:off x="4112215" y="334669"/>
              <a:ext cx="684000" cy="320433"/>
              <a:chOff x="5356225" y="440995"/>
              <a:chExt cx="684000" cy="320433"/>
            </a:xfrm>
          </p:grpSpPr>
          <p:grpSp>
            <p:nvGrpSpPr>
              <p:cNvPr id="212" name="Group 14"/>
              <p:cNvGrpSpPr>
                <a:grpSpLocks/>
              </p:cNvGrpSpPr>
              <p:nvPr/>
            </p:nvGrpSpPr>
            <p:grpSpPr bwMode="auto">
              <a:xfrm>
                <a:off x="5356225" y="440995"/>
                <a:ext cx="310650" cy="320433"/>
                <a:chOff x="4630" y="2784"/>
                <a:chExt cx="218" cy="188"/>
              </a:xfrm>
            </p:grpSpPr>
            <p:grpSp>
              <p:nvGrpSpPr>
                <p:cNvPr id="240" name="Group 15"/>
                <p:cNvGrpSpPr>
                  <a:grpSpLocks/>
                </p:cNvGrpSpPr>
                <p:nvPr/>
              </p:nvGrpSpPr>
              <p:grpSpPr bwMode="auto">
                <a:xfrm>
                  <a:off x="4634" y="2784"/>
                  <a:ext cx="214" cy="184"/>
                  <a:chOff x="4608" y="2790"/>
                  <a:chExt cx="214" cy="184"/>
                </a:xfrm>
              </p:grpSpPr>
              <p:sp>
                <p:nvSpPr>
                  <p:cNvPr id="246"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247"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248"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249"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241" name="Group 71"/>
                <p:cNvGrpSpPr>
                  <a:grpSpLocks/>
                </p:cNvGrpSpPr>
                <p:nvPr/>
              </p:nvGrpSpPr>
              <p:grpSpPr bwMode="auto">
                <a:xfrm>
                  <a:off x="4630" y="2788"/>
                  <a:ext cx="214" cy="184"/>
                  <a:chOff x="4416" y="2784"/>
                  <a:chExt cx="214" cy="184"/>
                </a:xfrm>
              </p:grpSpPr>
              <p:sp>
                <p:nvSpPr>
                  <p:cNvPr id="242" name="Freeform 241"/>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243" name="Freeform 242"/>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244" name="Freeform 243"/>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245" name="Oval 244"/>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224" name="Group 25"/>
              <p:cNvGrpSpPr>
                <a:grpSpLocks/>
              </p:cNvGrpSpPr>
              <p:nvPr/>
            </p:nvGrpSpPr>
            <p:grpSpPr bwMode="auto">
              <a:xfrm>
                <a:off x="5746675" y="440995"/>
                <a:ext cx="293550" cy="313615"/>
                <a:chOff x="5058" y="2308"/>
                <a:chExt cx="206" cy="184"/>
              </a:xfrm>
            </p:grpSpPr>
            <p:grpSp>
              <p:nvGrpSpPr>
                <p:cNvPr id="230" name="Group 26"/>
                <p:cNvGrpSpPr>
                  <a:grpSpLocks/>
                </p:cNvGrpSpPr>
                <p:nvPr/>
              </p:nvGrpSpPr>
              <p:grpSpPr bwMode="auto">
                <a:xfrm>
                  <a:off x="5062" y="2308"/>
                  <a:ext cx="202" cy="180"/>
                  <a:chOff x="5062" y="2308"/>
                  <a:chExt cx="202" cy="180"/>
                </a:xfrm>
              </p:grpSpPr>
              <p:sp>
                <p:nvSpPr>
                  <p:cNvPr id="236"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237"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238"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239"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231" name="Group 31"/>
                <p:cNvGrpSpPr>
                  <a:grpSpLocks/>
                </p:cNvGrpSpPr>
                <p:nvPr/>
              </p:nvGrpSpPr>
              <p:grpSpPr bwMode="auto">
                <a:xfrm>
                  <a:off x="5058" y="2310"/>
                  <a:ext cx="202" cy="182"/>
                  <a:chOff x="5058" y="2312"/>
                  <a:chExt cx="202" cy="182"/>
                </a:xfrm>
              </p:grpSpPr>
              <p:sp>
                <p:nvSpPr>
                  <p:cNvPr id="232"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233"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234"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235"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211"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pic>
        <p:nvPicPr>
          <p:cNvPr id="253" name="Picture 37"/>
          <p:cNvPicPr>
            <a:picLocks noChangeArrowheads="1"/>
          </p:cNvPicPr>
          <p:nvPr/>
        </p:nvPicPr>
        <p:blipFill>
          <a:blip r:embed="rId7" cstate="print"/>
          <a:srcRect/>
          <a:stretch>
            <a:fillRect/>
          </a:stretch>
        </p:blipFill>
        <p:spPr bwMode="auto">
          <a:xfrm>
            <a:off x="1461238" y="2033393"/>
            <a:ext cx="474690" cy="259986"/>
          </a:xfrm>
          <a:prstGeom prst="rect">
            <a:avLst/>
          </a:prstGeom>
          <a:noFill/>
          <a:ln w="9525">
            <a:noFill/>
            <a:miter lim="800000"/>
            <a:headEnd/>
            <a:tailEnd/>
          </a:ln>
          <a:effectLst/>
        </p:spPr>
      </p:pic>
      <p:pic>
        <p:nvPicPr>
          <p:cNvPr id="254" name="Picture 46"/>
          <p:cNvPicPr>
            <a:picLocks noChangeAspect="1" noChangeArrowheads="1"/>
          </p:cNvPicPr>
          <p:nvPr/>
        </p:nvPicPr>
        <p:blipFill>
          <a:blip r:embed="rId8" cstate="print"/>
          <a:srcRect/>
          <a:stretch>
            <a:fillRect/>
          </a:stretch>
        </p:blipFill>
        <p:spPr bwMode="auto">
          <a:xfrm>
            <a:off x="2514766" y="1203361"/>
            <a:ext cx="288562" cy="262529"/>
          </a:xfrm>
          <a:prstGeom prst="rect">
            <a:avLst/>
          </a:prstGeom>
          <a:noFill/>
          <a:ln w="12700" cap="flat">
            <a:noFill/>
            <a:round/>
            <a:headEnd/>
            <a:tailEnd/>
          </a:ln>
        </p:spPr>
      </p:pic>
      <p:cxnSp>
        <p:nvCxnSpPr>
          <p:cNvPr id="255" name="Straight Connector 254"/>
          <p:cNvCxnSpPr>
            <a:stCxn id="271" idx="4"/>
            <a:endCxn id="254" idx="3"/>
          </p:cNvCxnSpPr>
          <p:nvPr/>
        </p:nvCxnSpPr>
        <p:spPr bwMode="auto">
          <a:xfrm flipH="1" flipV="1">
            <a:off x="2803328" y="1334626"/>
            <a:ext cx="750216" cy="384715"/>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256" name="Straight Connector 255"/>
          <p:cNvCxnSpPr/>
          <p:nvPr/>
        </p:nvCxnSpPr>
        <p:spPr bwMode="auto">
          <a:xfrm>
            <a:off x="3577337" y="1763633"/>
            <a:ext cx="0" cy="457200"/>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grpSp>
        <p:nvGrpSpPr>
          <p:cNvPr id="257" name="Group 62"/>
          <p:cNvGrpSpPr/>
          <p:nvPr/>
        </p:nvGrpSpPr>
        <p:grpSpPr>
          <a:xfrm>
            <a:off x="3280364" y="1517934"/>
            <a:ext cx="502621" cy="392454"/>
            <a:chOff x="4062006" y="222582"/>
            <a:chExt cx="820738" cy="630237"/>
          </a:xfrm>
          <a:effectLst>
            <a:outerShdw blurRad="127000" dist="38100" dir="2700000" sx="104000" sy="104000" algn="tl" rotWithShape="0">
              <a:prstClr val="black">
                <a:alpha val="40000"/>
              </a:prstClr>
            </a:outerShdw>
          </a:effectLst>
        </p:grpSpPr>
        <p:grpSp>
          <p:nvGrpSpPr>
            <p:cNvPr id="259" name="Group 6"/>
            <p:cNvGrpSpPr>
              <a:grpSpLocks noChangeAspect="1"/>
            </p:cNvGrpSpPr>
            <p:nvPr/>
          </p:nvGrpSpPr>
          <p:grpSpPr bwMode="auto">
            <a:xfrm>
              <a:off x="4062006" y="222582"/>
              <a:ext cx="820738" cy="630237"/>
              <a:chOff x="2280" y="2304"/>
              <a:chExt cx="1200" cy="627"/>
            </a:xfrm>
          </p:grpSpPr>
          <p:sp>
            <p:nvSpPr>
              <p:cNvPr id="306"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307"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309"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260" name="Group 494"/>
            <p:cNvGrpSpPr/>
            <p:nvPr/>
          </p:nvGrpSpPr>
          <p:grpSpPr>
            <a:xfrm>
              <a:off x="4112215" y="334669"/>
              <a:ext cx="684000" cy="320433"/>
              <a:chOff x="5356225" y="440995"/>
              <a:chExt cx="684000" cy="320433"/>
            </a:xfrm>
          </p:grpSpPr>
          <p:grpSp>
            <p:nvGrpSpPr>
              <p:cNvPr id="262" name="Group 14"/>
              <p:cNvGrpSpPr>
                <a:grpSpLocks/>
              </p:cNvGrpSpPr>
              <p:nvPr/>
            </p:nvGrpSpPr>
            <p:grpSpPr bwMode="auto">
              <a:xfrm>
                <a:off x="5356225" y="440995"/>
                <a:ext cx="310650" cy="320433"/>
                <a:chOff x="4630" y="2784"/>
                <a:chExt cx="218" cy="188"/>
              </a:xfrm>
            </p:grpSpPr>
            <p:grpSp>
              <p:nvGrpSpPr>
                <p:cNvPr id="296" name="Group 15"/>
                <p:cNvGrpSpPr>
                  <a:grpSpLocks/>
                </p:cNvGrpSpPr>
                <p:nvPr/>
              </p:nvGrpSpPr>
              <p:grpSpPr bwMode="auto">
                <a:xfrm>
                  <a:off x="4634" y="2784"/>
                  <a:ext cx="214" cy="184"/>
                  <a:chOff x="4608" y="2790"/>
                  <a:chExt cx="214" cy="184"/>
                </a:xfrm>
              </p:grpSpPr>
              <p:sp>
                <p:nvSpPr>
                  <p:cNvPr id="302"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303"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304"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305"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297" name="Group 71"/>
                <p:cNvGrpSpPr>
                  <a:grpSpLocks/>
                </p:cNvGrpSpPr>
                <p:nvPr/>
              </p:nvGrpSpPr>
              <p:grpSpPr bwMode="auto">
                <a:xfrm>
                  <a:off x="4630" y="2788"/>
                  <a:ext cx="214" cy="184"/>
                  <a:chOff x="4416" y="2784"/>
                  <a:chExt cx="214" cy="184"/>
                </a:xfrm>
              </p:grpSpPr>
              <p:sp>
                <p:nvSpPr>
                  <p:cNvPr id="298" name="Freeform 297"/>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299" name="Freeform 298"/>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300" name="Freeform 299"/>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301" name="Oval 300"/>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263" name="Group 25"/>
              <p:cNvGrpSpPr>
                <a:grpSpLocks/>
              </p:cNvGrpSpPr>
              <p:nvPr/>
            </p:nvGrpSpPr>
            <p:grpSpPr bwMode="auto">
              <a:xfrm>
                <a:off x="5746675" y="440995"/>
                <a:ext cx="293550" cy="313615"/>
                <a:chOff x="5058" y="2308"/>
                <a:chExt cx="206" cy="184"/>
              </a:xfrm>
            </p:grpSpPr>
            <p:grpSp>
              <p:nvGrpSpPr>
                <p:cNvPr id="264" name="Group 26"/>
                <p:cNvGrpSpPr>
                  <a:grpSpLocks/>
                </p:cNvGrpSpPr>
                <p:nvPr/>
              </p:nvGrpSpPr>
              <p:grpSpPr bwMode="auto">
                <a:xfrm>
                  <a:off x="5062" y="2308"/>
                  <a:ext cx="202" cy="180"/>
                  <a:chOff x="5062" y="2308"/>
                  <a:chExt cx="202" cy="180"/>
                </a:xfrm>
              </p:grpSpPr>
              <p:sp>
                <p:nvSpPr>
                  <p:cNvPr id="281"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282"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294"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295"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265" name="Group 31"/>
                <p:cNvGrpSpPr>
                  <a:grpSpLocks/>
                </p:cNvGrpSpPr>
                <p:nvPr/>
              </p:nvGrpSpPr>
              <p:grpSpPr bwMode="auto">
                <a:xfrm>
                  <a:off x="5058" y="2310"/>
                  <a:ext cx="202" cy="182"/>
                  <a:chOff x="5058" y="2312"/>
                  <a:chExt cx="202" cy="182"/>
                </a:xfrm>
              </p:grpSpPr>
              <p:sp>
                <p:nvSpPr>
                  <p:cNvPr id="269"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270"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271"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272"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261"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pic>
        <p:nvPicPr>
          <p:cNvPr id="311" name="Picture 37"/>
          <p:cNvPicPr>
            <a:picLocks noChangeArrowheads="1"/>
          </p:cNvPicPr>
          <p:nvPr/>
        </p:nvPicPr>
        <p:blipFill>
          <a:blip r:embed="rId7" cstate="print"/>
          <a:srcRect/>
          <a:stretch>
            <a:fillRect/>
          </a:stretch>
        </p:blipFill>
        <p:spPr bwMode="auto">
          <a:xfrm>
            <a:off x="3308560" y="2016620"/>
            <a:ext cx="474690" cy="259986"/>
          </a:xfrm>
          <a:prstGeom prst="rect">
            <a:avLst/>
          </a:prstGeom>
          <a:noFill/>
          <a:ln w="9525">
            <a:noFill/>
            <a:miter lim="800000"/>
            <a:headEnd/>
            <a:tailEnd/>
          </a:ln>
          <a:effectLst/>
        </p:spPr>
      </p:pic>
    </p:spTree>
    <p:extLst>
      <p:ext uri="{BB962C8B-B14F-4D97-AF65-F5344CB8AC3E}">
        <p14:creationId xmlns:p14="http://schemas.microsoft.com/office/powerpoint/2010/main" val="159431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le 1"/>
          <p:cNvSpPr>
            <a:spLocks noGrp="1"/>
          </p:cNvSpPr>
          <p:nvPr>
            <p:ph type="title"/>
          </p:nvPr>
        </p:nvSpPr>
        <p:spPr>
          <a:xfrm>
            <a:off x="78808" y="53165"/>
            <a:ext cx="8831276" cy="682560"/>
          </a:xfrm>
        </p:spPr>
        <p:txBody>
          <a:bodyPr vert="horz" lIns="82296" tIns="45720" rIns="82296" bIns="45720" rtlCol="0" anchor="t" anchorCtr="0">
            <a:noAutofit/>
          </a:bodyPr>
          <a:lstStyle/>
          <a:p>
            <a:pPr marL="36671"/>
            <a:r>
              <a:rPr lang="en-US" sz="3200" b="0" spc="-150" dirty="0">
                <a:gradFill flip="none" rotWithShape="1">
                  <a:gsLst>
                    <a:gs pos="0">
                      <a:srgbClr val="55E6ED"/>
                    </a:gs>
                    <a:gs pos="80000">
                      <a:srgbClr val="009249"/>
                    </a:gs>
                  </a:gsLst>
                  <a:lin ang="12000000" scaled="0"/>
                  <a:tileRect/>
                </a:gradFill>
              </a:rPr>
              <a:t>Design Option 2: Redundant CUBEs in each Data </a:t>
            </a:r>
            <a:r>
              <a:rPr lang="en-US" sz="3200" b="0" spc="-150" dirty="0" smtClean="0">
                <a:gradFill flip="none" rotWithShape="1">
                  <a:gsLst>
                    <a:gs pos="0">
                      <a:srgbClr val="55E6ED"/>
                    </a:gs>
                    <a:gs pos="80000">
                      <a:srgbClr val="009249"/>
                    </a:gs>
                  </a:gsLst>
                  <a:lin ang="12000000" scaled="0"/>
                  <a:tileRect/>
                </a:gradFill>
              </a:rPr>
              <a:t>Center - </a:t>
            </a:r>
            <a:r>
              <a:rPr lang="en-US" sz="2400" b="0" i="1" spc="-150" dirty="0" smtClean="0">
                <a:solidFill>
                  <a:schemeClr val="tx1"/>
                </a:solidFill>
              </a:rPr>
              <a:t> </a:t>
            </a:r>
            <a:r>
              <a:rPr lang="en-US" sz="2400" b="0" i="1" spc="-150" dirty="0">
                <a:solidFill>
                  <a:schemeClr val="tx1"/>
                </a:solidFill>
              </a:rPr>
              <a:t>Localized Box-to-Box HA </a:t>
            </a:r>
          </a:p>
        </p:txBody>
      </p:sp>
      <p:sp>
        <p:nvSpPr>
          <p:cNvPr id="321" name="Rectangle 320"/>
          <p:cNvSpPr/>
          <p:nvPr/>
        </p:nvSpPr>
        <p:spPr>
          <a:xfrm>
            <a:off x="222913" y="2863214"/>
            <a:ext cx="4926841" cy="3784425"/>
          </a:xfrm>
          <a:prstGeom prst="rect">
            <a:avLst/>
          </a:prstGeom>
          <a:solidFill>
            <a:srgbClr val="FFFF00">
              <a:alpha val="1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Rectangle 319"/>
          <p:cNvSpPr/>
          <p:nvPr/>
        </p:nvSpPr>
        <p:spPr>
          <a:xfrm>
            <a:off x="220639" y="2279404"/>
            <a:ext cx="4926841" cy="542260"/>
          </a:xfrm>
          <a:prstGeom prst="rect">
            <a:avLst/>
          </a:prstGeom>
          <a:solidFill>
            <a:srgbClr val="7030A0">
              <a:alpha val="7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Rectangle 265"/>
          <p:cNvSpPr/>
          <p:nvPr/>
        </p:nvSpPr>
        <p:spPr>
          <a:xfrm>
            <a:off x="3532184" y="2273289"/>
            <a:ext cx="440622" cy="208885"/>
          </a:xfrm>
          <a:prstGeom prst="rect">
            <a:avLst/>
          </a:prstGeom>
        </p:spPr>
        <p:txBody>
          <a:bodyPr wrap="square">
            <a:spAutoFit/>
          </a:bodyPr>
          <a:lstStyle/>
          <a:p>
            <a:r>
              <a:rPr lang="en-US" sz="800" b="1" dirty="0" smtClean="0">
                <a:solidFill>
                  <a:srgbClr val="404040"/>
                </a:solidFill>
                <a:latin typeface="Calibri"/>
                <a:cs typeface="Calibri"/>
              </a:rPr>
              <a:t> </a:t>
            </a:r>
            <a:endParaRPr lang="en-US" sz="800" b="1" dirty="0">
              <a:latin typeface="Calibri"/>
              <a:cs typeface="Calibri"/>
            </a:endParaRPr>
          </a:p>
        </p:txBody>
      </p:sp>
      <p:sp>
        <p:nvSpPr>
          <p:cNvPr id="671" name="Rectangle 670"/>
          <p:cNvSpPr/>
          <p:nvPr/>
        </p:nvSpPr>
        <p:spPr>
          <a:xfrm>
            <a:off x="2706628" y="3127800"/>
            <a:ext cx="2258066" cy="1812885"/>
          </a:xfrm>
          <a:prstGeom prst="rect">
            <a:avLst/>
          </a:prstGeom>
          <a:solidFill>
            <a:srgbClr val="D5E3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9" name="Rectangle 668"/>
          <p:cNvSpPr/>
          <p:nvPr/>
        </p:nvSpPr>
        <p:spPr>
          <a:xfrm>
            <a:off x="330201" y="3144056"/>
            <a:ext cx="2258066" cy="1783397"/>
          </a:xfrm>
          <a:prstGeom prst="rect">
            <a:avLst/>
          </a:prstGeom>
          <a:solidFill>
            <a:srgbClr val="E4E0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1" name="Straight Connector 560"/>
          <p:cNvCxnSpPr>
            <a:stCxn id="429" idx="2"/>
          </p:cNvCxnSpPr>
          <p:nvPr/>
        </p:nvCxnSpPr>
        <p:spPr bwMode="auto">
          <a:xfrm>
            <a:off x="3571820" y="4185564"/>
            <a:ext cx="17541" cy="1129223"/>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560" name="Straight Connector 559"/>
          <p:cNvCxnSpPr>
            <a:stCxn id="398" idx="2"/>
          </p:cNvCxnSpPr>
          <p:nvPr/>
        </p:nvCxnSpPr>
        <p:spPr bwMode="auto">
          <a:xfrm flipH="1">
            <a:off x="1688286" y="4212028"/>
            <a:ext cx="14061" cy="1143208"/>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pic>
        <p:nvPicPr>
          <p:cNvPr id="398" name="Picture 397"/>
          <p:cNvPicPr>
            <a:picLocks noChangeAspect="1"/>
          </p:cNvPicPr>
          <p:nvPr/>
        </p:nvPicPr>
        <p:blipFill>
          <a:blip r:embed="rId3" cstate="print"/>
          <a:stretch>
            <a:fillRect/>
          </a:stretch>
        </p:blipFill>
        <p:spPr>
          <a:xfrm>
            <a:off x="1513023" y="3994475"/>
            <a:ext cx="378647" cy="217553"/>
          </a:xfrm>
          <a:prstGeom prst="rect">
            <a:avLst/>
          </a:prstGeom>
        </p:spPr>
      </p:pic>
      <p:grpSp>
        <p:nvGrpSpPr>
          <p:cNvPr id="20" name="Group 240"/>
          <p:cNvGrpSpPr/>
          <p:nvPr/>
        </p:nvGrpSpPr>
        <p:grpSpPr>
          <a:xfrm>
            <a:off x="3356159" y="4271882"/>
            <a:ext cx="528542" cy="517813"/>
            <a:chOff x="3315215" y="3923143"/>
            <a:chExt cx="528542" cy="534073"/>
          </a:xfrm>
        </p:grpSpPr>
        <p:pic>
          <p:nvPicPr>
            <p:cNvPr id="557" name="Picture 556"/>
            <p:cNvPicPr>
              <a:picLocks noChangeAspect="1"/>
            </p:cNvPicPr>
            <p:nvPr/>
          </p:nvPicPr>
          <p:blipFill>
            <a:blip r:embed="rId4" cstate="print"/>
            <a:stretch>
              <a:fillRect/>
            </a:stretch>
          </p:blipFill>
          <p:spPr>
            <a:xfrm>
              <a:off x="3315215" y="3923143"/>
              <a:ext cx="352625" cy="463980"/>
            </a:xfrm>
            <a:prstGeom prst="rect">
              <a:avLst/>
            </a:prstGeom>
          </p:spPr>
        </p:pic>
        <p:pic>
          <p:nvPicPr>
            <p:cNvPr id="558" name="Picture 557"/>
            <p:cNvPicPr>
              <a:picLocks noChangeAspect="1"/>
            </p:cNvPicPr>
            <p:nvPr/>
          </p:nvPicPr>
          <p:blipFill>
            <a:blip r:embed="rId4" cstate="print"/>
            <a:stretch>
              <a:fillRect/>
            </a:stretch>
          </p:blipFill>
          <p:spPr>
            <a:xfrm>
              <a:off x="3491132" y="3993236"/>
              <a:ext cx="352625" cy="463980"/>
            </a:xfrm>
            <a:prstGeom prst="rect">
              <a:avLst/>
            </a:prstGeom>
          </p:spPr>
        </p:pic>
      </p:grpSp>
      <p:sp>
        <p:nvSpPr>
          <p:cNvPr id="258" name="TextBox 257"/>
          <p:cNvSpPr txBox="1"/>
          <p:nvPr/>
        </p:nvSpPr>
        <p:spPr>
          <a:xfrm>
            <a:off x="327545" y="3140165"/>
            <a:ext cx="338554" cy="1665027"/>
          </a:xfrm>
          <a:prstGeom prst="rect">
            <a:avLst/>
          </a:prstGeom>
          <a:noFill/>
        </p:spPr>
        <p:txBody>
          <a:bodyPr vert="vert270" wrap="square" rtlCol="0">
            <a:spAutoFit/>
          </a:bodyPr>
          <a:lstStyle/>
          <a:p>
            <a:pPr algn="ctr"/>
            <a:r>
              <a:rPr lang="en-US" sz="1000" b="1" dirty="0" smtClean="0">
                <a:solidFill>
                  <a:srgbClr val="016289"/>
                </a:solidFill>
                <a:latin typeface="Calibri"/>
                <a:cs typeface="Calibri"/>
              </a:rPr>
              <a:t>Data Center 1</a:t>
            </a:r>
          </a:p>
        </p:txBody>
      </p:sp>
      <p:pic>
        <p:nvPicPr>
          <p:cNvPr id="429" name="Picture 428"/>
          <p:cNvPicPr>
            <a:picLocks noChangeAspect="1"/>
          </p:cNvPicPr>
          <p:nvPr/>
        </p:nvPicPr>
        <p:blipFill>
          <a:blip r:embed="rId3" cstate="print"/>
          <a:stretch>
            <a:fillRect/>
          </a:stretch>
        </p:blipFill>
        <p:spPr>
          <a:xfrm>
            <a:off x="3382496" y="3968011"/>
            <a:ext cx="378647" cy="217553"/>
          </a:xfrm>
          <a:prstGeom prst="rect">
            <a:avLst/>
          </a:prstGeom>
        </p:spPr>
      </p:pic>
      <p:grpSp>
        <p:nvGrpSpPr>
          <p:cNvPr id="21" name="Group 239"/>
          <p:cNvGrpSpPr/>
          <p:nvPr/>
        </p:nvGrpSpPr>
        <p:grpSpPr>
          <a:xfrm>
            <a:off x="1463444" y="4285557"/>
            <a:ext cx="528542" cy="517813"/>
            <a:chOff x="1422500" y="3923600"/>
            <a:chExt cx="528542" cy="534073"/>
          </a:xfrm>
        </p:grpSpPr>
        <p:pic>
          <p:nvPicPr>
            <p:cNvPr id="555" name="Picture 554"/>
            <p:cNvPicPr>
              <a:picLocks noChangeAspect="1"/>
            </p:cNvPicPr>
            <p:nvPr/>
          </p:nvPicPr>
          <p:blipFill>
            <a:blip r:embed="rId4" cstate="print"/>
            <a:stretch>
              <a:fillRect/>
            </a:stretch>
          </p:blipFill>
          <p:spPr>
            <a:xfrm>
              <a:off x="1422500" y="3923600"/>
              <a:ext cx="352625" cy="463980"/>
            </a:xfrm>
            <a:prstGeom prst="rect">
              <a:avLst/>
            </a:prstGeom>
          </p:spPr>
        </p:pic>
        <p:pic>
          <p:nvPicPr>
            <p:cNvPr id="556" name="Picture 555"/>
            <p:cNvPicPr>
              <a:picLocks noChangeAspect="1"/>
            </p:cNvPicPr>
            <p:nvPr/>
          </p:nvPicPr>
          <p:blipFill>
            <a:blip r:embed="rId4" cstate="print"/>
            <a:stretch>
              <a:fillRect/>
            </a:stretch>
          </p:blipFill>
          <p:spPr>
            <a:xfrm>
              <a:off x="1598417" y="3993693"/>
              <a:ext cx="352625" cy="463980"/>
            </a:xfrm>
            <a:prstGeom prst="rect">
              <a:avLst/>
            </a:prstGeom>
          </p:spPr>
        </p:pic>
      </p:grpSp>
      <p:grpSp>
        <p:nvGrpSpPr>
          <p:cNvPr id="22" name="Group 237"/>
          <p:cNvGrpSpPr/>
          <p:nvPr/>
        </p:nvGrpSpPr>
        <p:grpSpPr>
          <a:xfrm>
            <a:off x="1705970" y="2770589"/>
            <a:ext cx="1828800" cy="463130"/>
            <a:chOff x="1594313" y="2435073"/>
            <a:chExt cx="1915015" cy="403091"/>
          </a:xfrm>
        </p:grpSpPr>
        <p:sp>
          <p:nvSpPr>
            <p:cNvPr id="207" name="Cloud"/>
            <p:cNvSpPr>
              <a:spLocks noChangeAspect="1" noEditPoints="1" noChangeArrowheads="1"/>
            </p:cNvSpPr>
            <p:nvPr/>
          </p:nvSpPr>
          <p:spPr bwMode="auto">
            <a:xfrm>
              <a:off x="1594313" y="2435073"/>
              <a:ext cx="1915015" cy="40309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7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a:r>
              <a:br>
                <a:rPr lang="en-US" dirty="0" smtClean="0"/>
              </a:br>
              <a:endParaRPr lang="en-US" dirty="0"/>
            </a:p>
          </p:txBody>
        </p:sp>
        <p:sp>
          <p:nvSpPr>
            <p:cNvPr id="208" name="Rectangle 207"/>
            <p:cNvSpPr/>
            <p:nvPr/>
          </p:nvSpPr>
          <p:spPr>
            <a:xfrm>
              <a:off x="1895269" y="2513368"/>
              <a:ext cx="1415711" cy="239594"/>
            </a:xfrm>
            <a:prstGeom prst="rect">
              <a:avLst/>
            </a:prstGeom>
          </p:spPr>
          <p:txBody>
            <a:bodyPr wrap="square">
              <a:spAutoFit/>
            </a:bodyPr>
            <a:lstStyle/>
            <a:p>
              <a:pPr algn="ctr"/>
              <a:r>
                <a:rPr lang="en-US" sz="1200" b="1" dirty="0" smtClean="0">
                  <a:latin typeface="Calibri"/>
                  <a:cs typeface="Calibri"/>
                </a:rPr>
                <a:t>Customer WAN </a:t>
              </a:r>
            </a:p>
          </p:txBody>
        </p:sp>
      </p:grpSp>
      <p:grpSp>
        <p:nvGrpSpPr>
          <p:cNvPr id="23" name="Group 208"/>
          <p:cNvGrpSpPr/>
          <p:nvPr/>
        </p:nvGrpSpPr>
        <p:grpSpPr>
          <a:xfrm>
            <a:off x="1470148" y="5337655"/>
            <a:ext cx="2269339" cy="449892"/>
            <a:chOff x="2162025" y="4557186"/>
            <a:chExt cx="4638907" cy="1049637"/>
          </a:xfrm>
        </p:grpSpPr>
        <p:sp>
          <p:nvSpPr>
            <p:cNvPr id="213" name="Rectangle 52"/>
            <p:cNvSpPr>
              <a:spLocks noChangeArrowheads="1"/>
            </p:cNvSpPr>
            <p:nvPr/>
          </p:nvSpPr>
          <p:spPr bwMode="auto">
            <a:xfrm>
              <a:off x="2162025" y="4592510"/>
              <a:ext cx="4638907" cy="948157"/>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pPr algn="ctr" eaLnBrk="0" hangingPunct="0">
                <a:lnSpc>
                  <a:spcPct val="90000"/>
                </a:lnSpc>
                <a:buClr>
                  <a:srgbClr val="0096D6"/>
                </a:buClr>
                <a:buFont typeface="Arial" charset="0"/>
                <a:buNone/>
              </a:pPr>
              <a:endParaRPr lang="en-US" sz="2400" dirty="0">
                <a:solidFill>
                  <a:srgbClr val="0096D6"/>
                </a:solidFill>
                <a:cs typeface="Arial" charset="0"/>
                <a:sym typeface="Arial" charset="0"/>
              </a:endParaRPr>
            </a:p>
          </p:txBody>
        </p:sp>
        <p:sp>
          <p:nvSpPr>
            <p:cNvPr id="214" name="Line 53"/>
            <p:cNvSpPr>
              <a:spLocks noChangeShapeType="1"/>
            </p:cNvSpPr>
            <p:nvPr/>
          </p:nvSpPr>
          <p:spPr bwMode="auto">
            <a:xfrm flipH="1" flipV="1">
              <a:off x="4501825" y="4824052"/>
              <a:ext cx="1047823" cy="5510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5" name="Line 54"/>
            <p:cNvSpPr>
              <a:spLocks noChangeShapeType="1"/>
            </p:cNvSpPr>
            <p:nvPr/>
          </p:nvSpPr>
          <p:spPr bwMode="auto">
            <a:xfrm flipH="1" flipV="1">
              <a:off x="4501825" y="4816291"/>
              <a:ext cx="1337755" cy="2341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6" name="Line 55"/>
            <p:cNvSpPr>
              <a:spLocks noChangeShapeType="1"/>
            </p:cNvSpPr>
            <p:nvPr/>
          </p:nvSpPr>
          <p:spPr bwMode="auto">
            <a:xfrm flipV="1">
              <a:off x="3525213" y="4811116"/>
              <a:ext cx="981699" cy="5199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7" name="Line 56"/>
            <p:cNvSpPr>
              <a:spLocks noChangeShapeType="1"/>
            </p:cNvSpPr>
            <p:nvPr/>
          </p:nvSpPr>
          <p:spPr bwMode="auto">
            <a:xfrm flipV="1">
              <a:off x="3082685" y="4829226"/>
              <a:ext cx="1378447" cy="2173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8" name="Line 57"/>
            <p:cNvSpPr>
              <a:spLocks noChangeShapeType="1"/>
            </p:cNvSpPr>
            <p:nvPr/>
          </p:nvSpPr>
          <p:spPr bwMode="auto">
            <a:xfrm flipV="1">
              <a:off x="3153897" y="5055594"/>
              <a:ext cx="26246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9" name="Line 58"/>
            <p:cNvSpPr>
              <a:spLocks noChangeShapeType="1"/>
            </p:cNvSpPr>
            <p:nvPr/>
          </p:nvSpPr>
          <p:spPr bwMode="auto">
            <a:xfrm>
              <a:off x="3138637" y="5050419"/>
              <a:ext cx="2477136" cy="3091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0" name="Line 59"/>
            <p:cNvSpPr>
              <a:spLocks noChangeShapeType="1"/>
            </p:cNvSpPr>
            <p:nvPr/>
          </p:nvSpPr>
          <p:spPr bwMode="auto">
            <a:xfrm>
              <a:off x="3123377" y="5045245"/>
              <a:ext cx="406922" cy="31691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1" name="Line 60"/>
            <p:cNvSpPr>
              <a:spLocks noChangeShapeType="1"/>
            </p:cNvSpPr>
            <p:nvPr/>
          </p:nvSpPr>
          <p:spPr bwMode="auto">
            <a:xfrm flipV="1">
              <a:off x="3560818" y="5333702"/>
              <a:ext cx="2024435" cy="12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2" name="Line 61"/>
            <p:cNvSpPr>
              <a:spLocks noChangeShapeType="1"/>
            </p:cNvSpPr>
            <p:nvPr/>
          </p:nvSpPr>
          <p:spPr bwMode="auto">
            <a:xfrm flipV="1">
              <a:off x="3545559" y="5042658"/>
              <a:ext cx="2360146" cy="29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3" name="Line 62"/>
            <p:cNvSpPr>
              <a:spLocks noChangeShapeType="1"/>
            </p:cNvSpPr>
            <p:nvPr/>
          </p:nvSpPr>
          <p:spPr bwMode="auto">
            <a:xfrm flipV="1">
              <a:off x="5478437" y="5043952"/>
              <a:ext cx="305191" cy="2884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225" name="Picture 46" descr="Cisco_CallManag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1926" y="4757871"/>
              <a:ext cx="645717" cy="4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8677" y="4557186"/>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0895" y="5145567"/>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4064" y="5158960"/>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3007" y="4774284"/>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 name="TextBox 307"/>
          <p:cNvSpPr txBox="1"/>
          <p:nvPr/>
        </p:nvSpPr>
        <p:spPr>
          <a:xfrm>
            <a:off x="3700818" y="5362953"/>
            <a:ext cx="971266" cy="400110"/>
          </a:xfrm>
          <a:prstGeom prst="rect">
            <a:avLst/>
          </a:prstGeom>
          <a:noFill/>
        </p:spPr>
        <p:txBody>
          <a:bodyPr wrap="square" rtlCol="0">
            <a:spAutoFit/>
          </a:bodyPr>
          <a:lstStyle/>
          <a:p>
            <a:pPr algn="ctr"/>
            <a:r>
              <a:rPr lang="en-US" sz="1000" b="1" dirty="0" smtClean="0">
                <a:solidFill>
                  <a:srgbClr val="016289"/>
                </a:solidFill>
                <a:latin typeface="Calibri"/>
                <a:cs typeface="Calibri"/>
              </a:rPr>
              <a:t>Customer SME Cluster</a:t>
            </a:r>
          </a:p>
        </p:txBody>
      </p:sp>
      <p:sp>
        <p:nvSpPr>
          <p:cNvPr id="310" name="TextBox 309"/>
          <p:cNvSpPr txBox="1"/>
          <p:nvPr/>
        </p:nvSpPr>
        <p:spPr>
          <a:xfrm>
            <a:off x="3689443" y="5935744"/>
            <a:ext cx="971266" cy="400110"/>
          </a:xfrm>
          <a:prstGeom prst="rect">
            <a:avLst/>
          </a:prstGeom>
          <a:noFill/>
        </p:spPr>
        <p:txBody>
          <a:bodyPr wrap="square" rtlCol="0">
            <a:spAutoFit/>
          </a:bodyPr>
          <a:lstStyle/>
          <a:p>
            <a:pPr algn="ctr"/>
            <a:r>
              <a:rPr lang="en-US" sz="1000" b="1" dirty="0" smtClean="0">
                <a:solidFill>
                  <a:srgbClr val="016289"/>
                </a:solidFill>
                <a:latin typeface="Calibri"/>
                <a:cs typeface="Calibri"/>
              </a:rPr>
              <a:t>Customer End Point Cluster</a:t>
            </a:r>
          </a:p>
        </p:txBody>
      </p:sp>
      <p:grpSp>
        <p:nvGrpSpPr>
          <p:cNvPr id="24" name="Group 313"/>
          <p:cNvGrpSpPr/>
          <p:nvPr/>
        </p:nvGrpSpPr>
        <p:grpSpPr>
          <a:xfrm>
            <a:off x="1445236" y="4873357"/>
            <a:ext cx="2374711" cy="374556"/>
            <a:chOff x="1569250" y="2435617"/>
            <a:chExt cx="2072218" cy="317353"/>
          </a:xfrm>
        </p:grpSpPr>
        <p:sp>
          <p:nvSpPr>
            <p:cNvPr id="315" name="Cloud"/>
            <p:cNvSpPr>
              <a:spLocks noChangeAspect="1" noEditPoints="1" noChangeArrowheads="1"/>
            </p:cNvSpPr>
            <p:nvPr/>
          </p:nvSpPr>
          <p:spPr bwMode="auto">
            <a:xfrm>
              <a:off x="1569250" y="2435617"/>
              <a:ext cx="2072218" cy="3034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7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a:r>
              <a:br>
                <a:rPr lang="en-US" dirty="0" smtClean="0"/>
              </a:br>
              <a:endParaRPr lang="en-US" dirty="0"/>
            </a:p>
          </p:txBody>
        </p:sp>
        <p:sp>
          <p:nvSpPr>
            <p:cNvPr id="316" name="Rectangle 315"/>
            <p:cNvSpPr/>
            <p:nvPr/>
          </p:nvSpPr>
          <p:spPr>
            <a:xfrm>
              <a:off x="1978827" y="2513375"/>
              <a:ext cx="1239478" cy="239595"/>
            </a:xfrm>
            <a:prstGeom prst="rect">
              <a:avLst/>
            </a:prstGeom>
          </p:spPr>
          <p:txBody>
            <a:bodyPr wrap="square">
              <a:spAutoFit/>
            </a:bodyPr>
            <a:lstStyle/>
            <a:p>
              <a:pPr algn="ctr"/>
              <a:r>
                <a:rPr lang="en-US" sz="1200" b="1" dirty="0" smtClean="0">
                  <a:latin typeface="Calibri"/>
                  <a:cs typeface="Calibri"/>
                </a:rPr>
                <a:t>Customer WAN </a:t>
              </a:r>
            </a:p>
          </p:txBody>
        </p:sp>
      </p:grpSp>
      <p:cxnSp>
        <p:nvCxnSpPr>
          <p:cNvPr id="519" name="Straight Connector 518"/>
          <p:cNvCxnSpPr/>
          <p:nvPr/>
        </p:nvCxnSpPr>
        <p:spPr bwMode="auto">
          <a:xfrm>
            <a:off x="1689526" y="2051583"/>
            <a:ext cx="1051" cy="1227281"/>
          </a:xfrm>
          <a:prstGeom prst="line">
            <a:avLst/>
          </a:prstGeom>
          <a:solidFill>
            <a:schemeClr val="bg1"/>
          </a:solidFill>
          <a:ln w="38100" cap="flat" cmpd="sng" algn="ctr">
            <a:solidFill>
              <a:schemeClr val="tx2">
                <a:lumMod val="50000"/>
              </a:schemeClr>
            </a:solidFill>
            <a:prstDash val="solid"/>
            <a:round/>
            <a:headEnd type="none" w="med" len="med"/>
            <a:tailEnd type="none" w="med" len="med"/>
          </a:ln>
          <a:effectLst/>
        </p:spPr>
      </p:cxnSp>
      <p:pic>
        <p:nvPicPr>
          <p:cNvPr id="236" name="Picture 37"/>
          <p:cNvPicPr>
            <a:picLocks noChangeArrowheads="1"/>
          </p:cNvPicPr>
          <p:nvPr/>
        </p:nvPicPr>
        <p:blipFill>
          <a:blip r:embed="rId7" cstate="print"/>
          <a:srcRect/>
          <a:stretch>
            <a:fillRect/>
          </a:stretch>
        </p:blipFill>
        <p:spPr bwMode="auto">
          <a:xfrm>
            <a:off x="1465769" y="3132358"/>
            <a:ext cx="485859" cy="260153"/>
          </a:xfrm>
          <a:prstGeom prst="rect">
            <a:avLst/>
          </a:prstGeom>
          <a:noFill/>
          <a:ln w="9525">
            <a:noFill/>
            <a:miter lim="800000"/>
            <a:headEnd/>
            <a:tailEnd/>
          </a:ln>
          <a:effectLst/>
        </p:spPr>
      </p:pic>
      <p:cxnSp>
        <p:nvCxnSpPr>
          <p:cNvPr id="203" name="Straight Connector 202"/>
          <p:cNvCxnSpPr/>
          <p:nvPr/>
        </p:nvCxnSpPr>
        <p:spPr bwMode="auto">
          <a:xfrm flipH="1">
            <a:off x="3571782" y="2008611"/>
            <a:ext cx="5601" cy="1188720"/>
          </a:xfrm>
          <a:prstGeom prst="line">
            <a:avLst/>
          </a:prstGeom>
          <a:solidFill>
            <a:schemeClr val="bg1"/>
          </a:solidFill>
          <a:ln w="38100" cap="flat" cmpd="sng" algn="ctr">
            <a:solidFill>
              <a:schemeClr val="tx2">
                <a:lumMod val="50000"/>
              </a:schemeClr>
            </a:solidFill>
            <a:prstDash val="solid"/>
            <a:round/>
            <a:headEnd type="none" w="med" len="med"/>
            <a:tailEnd type="none" w="med" len="med"/>
          </a:ln>
          <a:effectLst/>
        </p:spPr>
      </p:cxnSp>
      <p:pic>
        <p:nvPicPr>
          <p:cNvPr id="237" name="Picture 37"/>
          <p:cNvPicPr>
            <a:picLocks noChangeArrowheads="1"/>
          </p:cNvPicPr>
          <p:nvPr/>
        </p:nvPicPr>
        <p:blipFill>
          <a:blip r:embed="rId7" cstate="print"/>
          <a:srcRect/>
          <a:stretch>
            <a:fillRect/>
          </a:stretch>
        </p:blipFill>
        <p:spPr bwMode="auto">
          <a:xfrm>
            <a:off x="3337787" y="3108098"/>
            <a:ext cx="485859" cy="260153"/>
          </a:xfrm>
          <a:prstGeom prst="rect">
            <a:avLst/>
          </a:prstGeom>
          <a:noFill/>
          <a:ln w="9525">
            <a:noFill/>
            <a:miter lim="800000"/>
            <a:headEnd/>
            <a:tailEnd/>
          </a:ln>
          <a:effectLst/>
        </p:spPr>
      </p:pic>
      <p:sp>
        <p:nvSpPr>
          <p:cNvPr id="324" name="TextBox 323"/>
          <p:cNvSpPr txBox="1"/>
          <p:nvPr/>
        </p:nvSpPr>
        <p:spPr>
          <a:xfrm>
            <a:off x="222914" y="2336984"/>
            <a:ext cx="1210102" cy="268566"/>
          </a:xfrm>
          <a:prstGeom prst="rect">
            <a:avLst/>
          </a:prstGeom>
          <a:noFill/>
        </p:spPr>
        <p:txBody>
          <a:bodyPr wrap="square" rtlCol="0">
            <a:spAutoFit/>
          </a:bodyPr>
          <a:lstStyle/>
          <a:p>
            <a:r>
              <a:rPr lang="en-US" sz="1200" b="1" dirty="0" smtClean="0">
                <a:latin typeface="Calibri"/>
                <a:cs typeface="Calibri"/>
              </a:rPr>
              <a:t>Service Provider</a:t>
            </a:r>
          </a:p>
        </p:txBody>
      </p:sp>
      <p:sp>
        <p:nvSpPr>
          <p:cNvPr id="325" name="TextBox 324"/>
          <p:cNvSpPr txBox="1"/>
          <p:nvPr/>
        </p:nvSpPr>
        <p:spPr>
          <a:xfrm>
            <a:off x="229736" y="2868478"/>
            <a:ext cx="971266" cy="268566"/>
          </a:xfrm>
          <a:prstGeom prst="rect">
            <a:avLst/>
          </a:prstGeom>
          <a:noFill/>
        </p:spPr>
        <p:txBody>
          <a:bodyPr wrap="square" rtlCol="0">
            <a:spAutoFit/>
          </a:bodyPr>
          <a:lstStyle/>
          <a:p>
            <a:r>
              <a:rPr lang="en-US" sz="1200" b="1" dirty="0" smtClean="0">
                <a:latin typeface="Calibri"/>
                <a:cs typeface="Calibri"/>
              </a:rPr>
              <a:t>Customer</a:t>
            </a:r>
          </a:p>
        </p:txBody>
      </p:sp>
      <p:grpSp>
        <p:nvGrpSpPr>
          <p:cNvPr id="25" name="Group 326"/>
          <p:cNvGrpSpPr/>
          <p:nvPr/>
        </p:nvGrpSpPr>
        <p:grpSpPr>
          <a:xfrm>
            <a:off x="1472420" y="5908854"/>
            <a:ext cx="2269339" cy="449892"/>
            <a:chOff x="2162025" y="4557186"/>
            <a:chExt cx="4638907" cy="1049637"/>
          </a:xfrm>
        </p:grpSpPr>
        <p:sp>
          <p:nvSpPr>
            <p:cNvPr id="328" name="Rectangle 52"/>
            <p:cNvSpPr>
              <a:spLocks noChangeArrowheads="1"/>
            </p:cNvSpPr>
            <p:nvPr/>
          </p:nvSpPr>
          <p:spPr bwMode="auto">
            <a:xfrm>
              <a:off x="2162025" y="4592510"/>
              <a:ext cx="4638907" cy="948157"/>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pPr algn="ctr" eaLnBrk="0" hangingPunct="0">
                <a:lnSpc>
                  <a:spcPct val="90000"/>
                </a:lnSpc>
                <a:buClr>
                  <a:srgbClr val="0096D6"/>
                </a:buClr>
                <a:buFont typeface="Arial" charset="0"/>
                <a:buNone/>
              </a:pPr>
              <a:endParaRPr lang="en-US" sz="2400" dirty="0">
                <a:solidFill>
                  <a:srgbClr val="0096D6"/>
                </a:solidFill>
                <a:cs typeface="Arial" charset="0"/>
                <a:sym typeface="Arial" charset="0"/>
              </a:endParaRPr>
            </a:p>
          </p:txBody>
        </p:sp>
        <p:sp>
          <p:nvSpPr>
            <p:cNvPr id="329" name="Line 53"/>
            <p:cNvSpPr>
              <a:spLocks noChangeShapeType="1"/>
            </p:cNvSpPr>
            <p:nvPr/>
          </p:nvSpPr>
          <p:spPr bwMode="auto">
            <a:xfrm flipH="1" flipV="1">
              <a:off x="4501825" y="4824052"/>
              <a:ext cx="1047823" cy="5510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0" name="Line 54"/>
            <p:cNvSpPr>
              <a:spLocks noChangeShapeType="1"/>
            </p:cNvSpPr>
            <p:nvPr/>
          </p:nvSpPr>
          <p:spPr bwMode="auto">
            <a:xfrm flipH="1" flipV="1">
              <a:off x="4501825" y="4816291"/>
              <a:ext cx="1337755" cy="2341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1" name="Line 55"/>
            <p:cNvSpPr>
              <a:spLocks noChangeShapeType="1"/>
            </p:cNvSpPr>
            <p:nvPr/>
          </p:nvSpPr>
          <p:spPr bwMode="auto">
            <a:xfrm flipV="1">
              <a:off x="3525213" y="4811116"/>
              <a:ext cx="981699" cy="5199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2" name="Line 56"/>
            <p:cNvSpPr>
              <a:spLocks noChangeShapeType="1"/>
            </p:cNvSpPr>
            <p:nvPr/>
          </p:nvSpPr>
          <p:spPr bwMode="auto">
            <a:xfrm flipV="1">
              <a:off x="3082685" y="4829226"/>
              <a:ext cx="1378447" cy="2173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3" name="Line 57"/>
            <p:cNvSpPr>
              <a:spLocks noChangeShapeType="1"/>
            </p:cNvSpPr>
            <p:nvPr/>
          </p:nvSpPr>
          <p:spPr bwMode="auto">
            <a:xfrm flipV="1">
              <a:off x="3153897" y="5055594"/>
              <a:ext cx="26246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4" name="Line 58"/>
            <p:cNvSpPr>
              <a:spLocks noChangeShapeType="1"/>
            </p:cNvSpPr>
            <p:nvPr/>
          </p:nvSpPr>
          <p:spPr bwMode="auto">
            <a:xfrm>
              <a:off x="3138637" y="5050419"/>
              <a:ext cx="2477136" cy="3091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5" name="Line 59"/>
            <p:cNvSpPr>
              <a:spLocks noChangeShapeType="1"/>
            </p:cNvSpPr>
            <p:nvPr/>
          </p:nvSpPr>
          <p:spPr bwMode="auto">
            <a:xfrm>
              <a:off x="3123377" y="5045245"/>
              <a:ext cx="406922" cy="31691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6" name="Line 60"/>
            <p:cNvSpPr>
              <a:spLocks noChangeShapeType="1"/>
            </p:cNvSpPr>
            <p:nvPr/>
          </p:nvSpPr>
          <p:spPr bwMode="auto">
            <a:xfrm flipV="1">
              <a:off x="3560818" y="5333702"/>
              <a:ext cx="2024435" cy="12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7" name="Line 61"/>
            <p:cNvSpPr>
              <a:spLocks noChangeShapeType="1"/>
            </p:cNvSpPr>
            <p:nvPr/>
          </p:nvSpPr>
          <p:spPr bwMode="auto">
            <a:xfrm flipV="1">
              <a:off x="3545559" y="5042658"/>
              <a:ext cx="2360146" cy="2962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39" name="Line 62"/>
            <p:cNvSpPr>
              <a:spLocks noChangeShapeType="1"/>
            </p:cNvSpPr>
            <p:nvPr/>
          </p:nvSpPr>
          <p:spPr bwMode="auto">
            <a:xfrm flipV="1">
              <a:off x="5478437" y="5043952"/>
              <a:ext cx="305191" cy="2884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340" name="Picture 46" descr="Cisco_CallManag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1926" y="4757871"/>
              <a:ext cx="645717" cy="4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4474" y="4557186"/>
              <a:ext cx="583565" cy="4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0895" y="5145567"/>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4064" y="5158960"/>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 name="Picture 46" descr="Cisco_CallManag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3007" y="4774284"/>
              <a:ext cx="583564" cy="4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46" name="Straight Connector 345"/>
          <p:cNvCxnSpPr>
            <a:stCxn id="213" idx="2"/>
            <a:endCxn id="342" idx="0"/>
          </p:cNvCxnSpPr>
          <p:nvPr/>
        </p:nvCxnSpPr>
        <p:spPr bwMode="auto">
          <a:xfrm>
            <a:off x="2604818" y="5759191"/>
            <a:ext cx="4609" cy="149663"/>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sp>
        <p:nvSpPr>
          <p:cNvPr id="357" name="TextBox 356"/>
          <p:cNvSpPr txBox="1"/>
          <p:nvPr/>
        </p:nvSpPr>
        <p:spPr>
          <a:xfrm>
            <a:off x="3719014" y="3088328"/>
            <a:ext cx="896203" cy="246221"/>
          </a:xfrm>
          <a:prstGeom prst="rect">
            <a:avLst/>
          </a:prstGeom>
          <a:noFill/>
        </p:spPr>
        <p:txBody>
          <a:bodyPr wrap="square" rtlCol="0">
            <a:spAutoFit/>
          </a:bodyPr>
          <a:lstStyle/>
          <a:p>
            <a:r>
              <a:rPr lang="en-US" sz="1000" b="1" dirty="0" smtClean="0">
                <a:solidFill>
                  <a:srgbClr val="016289"/>
                </a:solidFill>
                <a:latin typeface="Calibri"/>
                <a:cs typeface="Calibri"/>
              </a:rPr>
              <a:t> Edge Router</a:t>
            </a:r>
          </a:p>
        </p:txBody>
      </p:sp>
      <p:sp>
        <p:nvSpPr>
          <p:cNvPr id="358" name="TextBox 357"/>
          <p:cNvSpPr txBox="1"/>
          <p:nvPr/>
        </p:nvSpPr>
        <p:spPr>
          <a:xfrm>
            <a:off x="664189" y="3104250"/>
            <a:ext cx="896203" cy="246221"/>
          </a:xfrm>
          <a:prstGeom prst="rect">
            <a:avLst/>
          </a:prstGeom>
          <a:noFill/>
        </p:spPr>
        <p:txBody>
          <a:bodyPr wrap="square" rtlCol="0">
            <a:spAutoFit/>
          </a:bodyPr>
          <a:lstStyle/>
          <a:p>
            <a:r>
              <a:rPr lang="en-US" sz="1000" b="1" dirty="0" smtClean="0">
                <a:solidFill>
                  <a:srgbClr val="016289"/>
                </a:solidFill>
                <a:latin typeface="Calibri"/>
                <a:cs typeface="Calibri"/>
              </a:rPr>
              <a:t> Edge Router</a:t>
            </a:r>
          </a:p>
        </p:txBody>
      </p:sp>
      <p:sp>
        <p:nvSpPr>
          <p:cNvPr id="359" name="TextBox 358"/>
          <p:cNvSpPr txBox="1"/>
          <p:nvPr/>
        </p:nvSpPr>
        <p:spPr>
          <a:xfrm>
            <a:off x="4656161" y="3142438"/>
            <a:ext cx="338554" cy="1665027"/>
          </a:xfrm>
          <a:prstGeom prst="rect">
            <a:avLst/>
          </a:prstGeom>
          <a:noFill/>
        </p:spPr>
        <p:txBody>
          <a:bodyPr vert="vert270" wrap="square" rtlCol="0">
            <a:spAutoFit/>
          </a:bodyPr>
          <a:lstStyle/>
          <a:p>
            <a:pPr algn="ctr"/>
            <a:r>
              <a:rPr lang="en-US" sz="1000" b="1" dirty="0" smtClean="0">
                <a:solidFill>
                  <a:srgbClr val="016289"/>
                </a:solidFill>
                <a:latin typeface="Calibri"/>
                <a:cs typeface="Calibri"/>
              </a:rPr>
              <a:t>Data Center 2</a:t>
            </a:r>
          </a:p>
        </p:txBody>
      </p:sp>
      <p:cxnSp>
        <p:nvCxnSpPr>
          <p:cNvPr id="362" name="Straight Arrow Connector 361"/>
          <p:cNvCxnSpPr/>
          <p:nvPr/>
        </p:nvCxnSpPr>
        <p:spPr>
          <a:xfrm flipH="1">
            <a:off x="1759789" y="2534385"/>
            <a:ext cx="448573" cy="138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a:off x="3045125" y="2517132"/>
            <a:ext cx="491705" cy="15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8" name="TextBox 367"/>
          <p:cNvSpPr txBox="1"/>
          <p:nvPr/>
        </p:nvSpPr>
        <p:spPr>
          <a:xfrm>
            <a:off x="5361510" y="989060"/>
            <a:ext cx="3548574" cy="3908762"/>
          </a:xfrm>
          <a:prstGeom prst="rect">
            <a:avLst/>
          </a:prstGeom>
          <a:solidFill>
            <a:srgbClr val="EFE59D"/>
          </a:solidFill>
        </p:spPr>
        <p:txBody>
          <a:bodyPr wrap="square" rtlCol="0">
            <a:spAutoFit/>
          </a:bodyPr>
          <a:lstStyle/>
          <a:p>
            <a:pPr>
              <a:spcBef>
                <a:spcPts val="1200"/>
              </a:spcBef>
            </a:pPr>
            <a:r>
              <a:rPr lang="en-US" sz="1400" b="1" dirty="0" smtClean="0"/>
              <a:t>Highlights</a:t>
            </a:r>
            <a:endParaRPr lang="en-US" sz="1200" dirty="0" smtClean="0"/>
          </a:p>
          <a:p>
            <a:pPr marL="285750" indent="-285750">
              <a:spcBef>
                <a:spcPts val="1200"/>
              </a:spcBef>
              <a:buFontTx/>
              <a:buChar char="-"/>
            </a:pPr>
            <a:r>
              <a:rPr lang="en-US" sz="1200" dirty="0" smtClean="0"/>
              <a:t>Local box to box HA</a:t>
            </a:r>
          </a:p>
          <a:p>
            <a:pPr marL="285750" indent="-285750">
              <a:spcBef>
                <a:spcPts val="1200"/>
              </a:spcBef>
              <a:buFontTx/>
              <a:buChar char="-"/>
            </a:pPr>
            <a:r>
              <a:rPr lang="en-US" sz="1200" dirty="0" smtClean="0"/>
              <a:t>Stateful Replication within each data center</a:t>
            </a:r>
          </a:p>
          <a:p>
            <a:pPr marL="285750" indent="-285750">
              <a:spcBef>
                <a:spcPts val="1200"/>
              </a:spcBef>
              <a:buFontTx/>
              <a:buChar char="-"/>
            </a:pPr>
            <a:r>
              <a:rPr lang="en-US" sz="1200" dirty="0" smtClean="0"/>
              <a:t>No HA In Case of data center failure </a:t>
            </a:r>
          </a:p>
          <a:p>
            <a:pPr marL="285750" indent="-285750">
              <a:spcBef>
                <a:spcPts val="1200"/>
              </a:spcBef>
              <a:buFontTx/>
              <a:buChar char="-"/>
            </a:pPr>
            <a:r>
              <a:rPr lang="en-US" sz="1200" dirty="0" smtClean="0"/>
              <a:t>Independent Edge Router Required</a:t>
            </a:r>
          </a:p>
          <a:p>
            <a:pPr marL="285750" indent="-285750">
              <a:spcBef>
                <a:spcPts val="1200"/>
              </a:spcBef>
              <a:buFontTx/>
              <a:buChar char="-"/>
            </a:pPr>
            <a:r>
              <a:rPr lang="en-US" sz="1200" dirty="0" smtClean="0"/>
              <a:t>No Call Loss During Local HA Event</a:t>
            </a:r>
          </a:p>
          <a:p>
            <a:pPr marL="285750" indent="-285750">
              <a:spcBef>
                <a:spcPts val="1200"/>
              </a:spcBef>
              <a:buFontTx/>
              <a:buChar char="-"/>
            </a:pPr>
            <a:r>
              <a:rPr lang="en-US" sz="1200" dirty="0" smtClean="0"/>
              <a:t>WAN circuits to two WebEx datacenters.</a:t>
            </a:r>
          </a:p>
          <a:p>
            <a:pPr marL="285750" indent="-285750">
              <a:spcBef>
                <a:spcPts val="1200"/>
              </a:spcBef>
              <a:buFontTx/>
              <a:buChar char="-"/>
            </a:pPr>
            <a:r>
              <a:rPr lang="en-US" sz="1200" dirty="0" smtClean="0"/>
              <a:t>Public AS required for eBGP and public IP required for iPOP between CUBE and ASR</a:t>
            </a:r>
          </a:p>
          <a:p>
            <a:pPr marL="285750" indent="-285750">
              <a:spcBef>
                <a:spcPts val="1200"/>
              </a:spcBef>
              <a:buFontTx/>
              <a:buChar char="-"/>
            </a:pPr>
            <a:r>
              <a:rPr lang="en-US" sz="1200" dirty="0"/>
              <a:t>Stateful Failover between CUBEs within each </a:t>
            </a:r>
            <a:r>
              <a:rPr lang="en-US" sz="1200" dirty="0" smtClean="0"/>
              <a:t>DC</a:t>
            </a:r>
          </a:p>
          <a:p>
            <a:pPr marL="285750" indent="-285750">
              <a:spcBef>
                <a:spcPts val="1200"/>
              </a:spcBef>
              <a:buFontTx/>
              <a:buChar char="-"/>
            </a:pPr>
            <a:r>
              <a:rPr lang="en-US" sz="1200" dirty="0"/>
              <a:t>No Stateful Failover across CUBEs in case of DC failure</a:t>
            </a:r>
            <a:endParaRPr lang="en-US" sz="1200" dirty="0" smtClean="0"/>
          </a:p>
        </p:txBody>
      </p:sp>
      <p:sp>
        <p:nvSpPr>
          <p:cNvPr id="199" name="TextBox 198"/>
          <p:cNvSpPr txBox="1"/>
          <p:nvPr/>
        </p:nvSpPr>
        <p:spPr>
          <a:xfrm>
            <a:off x="1889190" y="2342252"/>
            <a:ext cx="1534494" cy="369332"/>
          </a:xfrm>
          <a:prstGeom prst="rect">
            <a:avLst/>
          </a:prstGeom>
          <a:noFill/>
        </p:spPr>
        <p:txBody>
          <a:bodyPr wrap="square" rtlCol="0">
            <a:spAutoFit/>
          </a:bodyPr>
          <a:lstStyle/>
          <a:p>
            <a:pPr algn="ctr"/>
            <a:r>
              <a:rPr lang="en-US" sz="900" b="1" dirty="0" smtClean="0">
                <a:solidFill>
                  <a:srgbClr val="016289"/>
                </a:solidFill>
                <a:latin typeface="Calibri"/>
                <a:cs typeface="Calibri"/>
              </a:rPr>
              <a:t>Active Peering Connections</a:t>
            </a:r>
          </a:p>
          <a:p>
            <a:pPr algn="ctr"/>
            <a:r>
              <a:rPr lang="en-US" sz="900" b="1" dirty="0" smtClean="0">
                <a:solidFill>
                  <a:srgbClr val="016289"/>
                </a:solidFill>
                <a:latin typeface="Calibri"/>
                <a:cs typeface="Calibri"/>
              </a:rPr>
              <a:t> (eBGP/BFD)</a:t>
            </a:r>
          </a:p>
        </p:txBody>
      </p:sp>
      <p:cxnSp>
        <p:nvCxnSpPr>
          <p:cNvPr id="306" name="Straight Connector 305"/>
          <p:cNvCxnSpPr>
            <a:stCxn id="255" idx="2"/>
            <a:endCxn id="429" idx="0"/>
          </p:cNvCxnSpPr>
          <p:nvPr/>
        </p:nvCxnSpPr>
        <p:spPr bwMode="auto">
          <a:xfrm flipH="1">
            <a:off x="3571820" y="3800543"/>
            <a:ext cx="353991" cy="167468"/>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311" name="Straight Connector 310"/>
          <p:cNvCxnSpPr>
            <a:stCxn id="403" idx="2"/>
            <a:endCxn id="429" idx="0"/>
          </p:cNvCxnSpPr>
          <p:nvPr/>
        </p:nvCxnSpPr>
        <p:spPr bwMode="auto">
          <a:xfrm>
            <a:off x="3220518" y="3807631"/>
            <a:ext cx="351302" cy="160380"/>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314" name="Straight Connector 313"/>
          <p:cNvCxnSpPr/>
          <p:nvPr/>
        </p:nvCxnSpPr>
        <p:spPr bwMode="auto">
          <a:xfrm flipH="1">
            <a:off x="1682769" y="3825352"/>
            <a:ext cx="353991" cy="167468"/>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317" name="Straight Connector 316"/>
          <p:cNvCxnSpPr/>
          <p:nvPr/>
        </p:nvCxnSpPr>
        <p:spPr bwMode="auto">
          <a:xfrm>
            <a:off x="1331467" y="3832440"/>
            <a:ext cx="351302" cy="160380"/>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322" name="Straight Connector 321"/>
          <p:cNvCxnSpPr>
            <a:stCxn id="236" idx="2"/>
            <a:endCxn id="396" idx="4"/>
          </p:cNvCxnSpPr>
          <p:nvPr/>
        </p:nvCxnSpPr>
        <p:spPr bwMode="auto">
          <a:xfrm flipH="1">
            <a:off x="1351473" y="3392511"/>
            <a:ext cx="357226" cy="107784"/>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338" name="Straight Connector 337"/>
          <p:cNvCxnSpPr>
            <a:stCxn id="249" idx="4"/>
            <a:endCxn id="236" idx="2"/>
          </p:cNvCxnSpPr>
          <p:nvPr/>
        </p:nvCxnSpPr>
        <p:spPr bwMode="auto">
          <a:xfrm flipH="1" flipV="1">
            <a:off x="1708699" y="3392511"/>
            <a:ext cx="337427" cy="121962"/>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348" name="Straight Connector 347"/>
          <p:cNvCxnSpPr/>
          <p:nvPr/>
        </p:nvCxnSpPr>
        <p:spPr bwMode="auto">
          <a:xfrm flipV="1">
            <a:off x="1363005" y="3706486"/>
            <a:ext cx="748094" cy="4194"/>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grpSp>
        <p:nvGrpSpPr>
          <p:cNvPr id="26" name="Group 62"/>
          <p:cNvGrpSpPr/>
          <p:nvPr/>
        </p:nvGrpSpPr>
        <p:grpSpPr>
          <a:xfrm>
            <a:off x="1062364" y="3455756"/>
            <a:ext cx="578218" cy="404723"/>
            <a:chOff x="4062006" y="222582"/>
            <a:chExt cx="820738" cy="630237"/>
          </a:xfrm>
          <a:effectLst>
            <a:outerShdw blurRad="127000" dist="38100" dir="2700000" sx="104000" sy="104000" algn="tl" rotWithShape="0">
              <a:prstClr val="black">
                <a:alpha val="40000"/>
              </a:prstClr>
            </a:outerShdw>
          </a:effectLst>
        </p:grpSpPr>
        <p:grpSp>
          <p:nvGrpSpPr>
            <p:cNvPr id="27" name="Group 6"/>
            <p:cNvGrpSpPr>
              <a:grpSpLocks noChangeAspect="1"/>
            </p:cNvGrpSpPr>
            <p:nvPr/>
          </p:nvGrpSpPr>
          <p:grpSpPr bwMode="auto">
            <a:xfrm>
              <a:off x="4062006" y="222582"/>
              <a:ext cx="820738" cy="630237"/>
              <a:chOff x="2280" y="2304"/>
              <a:chExt cx="1200" cy="627"/>
            </a:xfrm>
          </p:grpSpPr>
          <p:sp>
            <p:nvSpPr>
              <p:cNvPr id="395"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396"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397"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28" name="Group 494"/>
            <p:cNvGrpSpPr/>
            <p:nvPr/>
          </p:nvGrpSpPr>
          <p:grpSpPr>
            <a:xfrm>
              <a:off x="4112215" y="334669"/>
              <a:ext cx="684000" cy="320433"/>
              <a:chOff x="5356225" y="440995"/>
              <a:chExt cx="684000" cy="320433"/>
            </a:xfrm>
          </p:grpSpPr>
          <p:grpSp>
            <p:nvGrpSpPr>
              <p:cNvPr id="29" name="Group 14"/>
              <p:cNvGrpSpPr>
                <a:grpSpLocks/>
              </p:cNvGrpSpPr>
              <p:nvPr/>
            </p:nvGrpSpPr>
            <p:grpSpPr bwMode="auto">
              <a:xfrm>
                <a:off x="5356225" y="440995"/>
                <a:ext cx="310650" cy="320433"/>
                <a:chOff x="4630" y="2784"/>
                <a:chExt cx="218" cy="188"/>
              </a:xfrm>
            </p:grpSpPr>
            <p:grpSp>
              <p:nvGrpSpPr>
                <p:cNvPr id="30" name="Group 15"/>
                <p:cNvGrpSpPr>
                  <a:grpSpLocks/>
                </p:cNvGrpSpPr>
                <p:nvPr/>
              </p:nvGrpSpPr>
              <p:grpSpPr bwMode="auto">
                <a:xfrm>
                  <a:off x="4634" y="2784"/>
                  <a:ext cx="214" cy="184"/>
                  <a:chOff x="4608" y="2790"/>
                  <a:chExt cx="214" cy="184"/>
                </a:xfrm>
              </p:grpSpPr>
              <p:sp>
                <p:nvSpPr>
                  <p:cNvPr id="391"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392"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393"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394"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31" name="Group 71"/>
                <p:cNvGrpSpPr>
                  <a:grpSpLocks/>
                </p:cNvGrpSpPr>
                <p:nvPr/>
              </p:nvGrpSpPr>
              <p:grpSpPr bwMode="auto">
                <a:xfrm>
                  <a:off x="4630" y="2788"/>
                  <a:ext cx="214" cy="184"/>
                  <a:chOff x="4416" y="2784"/>
                  <a:chExt cx="214" cy="184"/>
                </a:xfrm>
              </p:grpSpPr>
              <p:sp>
                <p:nvSpPr>
                  <p:cNvPr id="387" name="Freeform 386"/>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388" name="Freeform 387"/>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389" name="Freeform 388"/>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390" name="Oval 389"/>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32" name="Group 25"/>
              <p:cNvGrpSpPr>
                <a:grpSpLocks/>
              </p:cNvGrpSpPr>
              <p:nvPr/>
            </p:nvGrpSpPr>
            <p:grpSpPr bwMode="auto">
              <a:xfrm>
                <a:off x="5746675" y="440995"/>
                <a:ext cx="293550" cy="313615"/>
                <a:chOff x="5058" y="2308"/>
                <a:chExt cx="206" cy="184"/>
              </a:xfrm>
            </p:grpSpPr>
            <p:grpSp>
              <p:nvGrpSpPr>
                <p:cNvPr id="33" name="Group 26"/>
                <p:cNvGrpSpPr>
                  <a:grpSpLocks/>
                </p:cNvGrpSpPr>
                <p:nvPr/>
              </p:nvGrpSpPr>
              <p:grpSpPr bwMode="auto">
                <a:xfrm>
                  <a:off x="5062" y="2308"/>
                  <a:ext cx="202" cy="180"/>
                  <a:chOff x="5062" y="2308"/>
                  <a:chExt cx="202" cy="180"/>
                </a:xfrm>
              </p:grpSpPr>
              <p:sp>
                <p:nvSpPr>
                  <p:cNvPr id="381"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382"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383"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384"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34" name="Group 31"/>
                <p:cNvGrpSpPr>
                  <a:grpSpLocks/>
                </p:cNvGrpSpPr>
                <p:nvPr/>
              </p:nvGrpSpPr>
              <p:grpSpPr bwMode="auto">
                <a:xfrm>
                  <a:off x="5058" y="2310"/>
                  <a:ext cx="202" cy="182"/>
                  <a:chOff x="5058" y="2312"/>
                  <a:chExt cx="202" cy="182"/>
                </a:xfrm>
              </p:grpSpPr>
              <p:sp>
                <p:nvSpPr>
                  <p:cNvPr id="377"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378"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379"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380"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372"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grpSp>
        <p:nvGrpSpPr>
          <p:cNvPr id="200" name="Group 62"/>
          <p:cNvGrpSpPr/>
          <p:nvPr/>
        </p:nvGrpSpPr>
        <p:grpSpPr>
          <a:xfrm>
            <a:off x="1757017" y="3469934"/>
            <a:ext cx="578218" cy="404723"/>
            <a:chOff x="4062006" y="222582"/>
            <a:chExt cx="820738" cy="630237"/>
          </a:xfrm>
          <a:effectLst>
            <a:outerShdw blurRad="127000" dist="38100" dir="2700000" sx="104000" sy="104000" algn="tl" rotWithShape="0">
              <a:prstClr val="black">
                <a:alpha val="40000"/>
              </a:prstClr>
            </a:outerShdw>
          </a:effectLst>
        </p:grpSpPr>
        <p:grpSp>
          <p:nvGrpSpPr>
            <p:cNvPr id="201" name="Group 6"/>
            <p:cNvGrpSpPr>
              <a:grpSpLocks noChangeAspect="1"/>
            </p:cNvGrpSpPr>
            <p:nvPr/>
          </p:nvGrpSpPr>
          <p:grpSpPr bwMode="auto">
            <a:xfrm>
              <a:off x="4062006" y="222582"/>
              <a:ext cx="820738" cy="630237"/>
              <a:chOff x="2280" y="2304"/>
              <a:chExt cx="1200" cy="627"/>
            </a:xfrm>
          </p:grpSpPr>
          <p:sp>
            <p:nvSpPr>
              <p:cNvPr id="248"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249"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250"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202" name="Group 494"/>
            <p:cNvGrpSpPr/>
            <p:nvPr/>
          </p:nvGrpSpPr>
          <p:grpSpPr>
            <a:xfrm>
              <a:off x="4112215" y="334669"/>
              <a:ext cx="684000" cy="320433"/>
              <a:chOff x="5356225" y="440995"/>
              <a:chExt cx="684000" cy="320433"/>
            </a:xfrm>
          </p:grpSpPr>
          <p:grpSp>
            <p:nvGrpSpPr>
              <p:cNvPr id="205" name="Group 14"/>
              <p:cNvGrpSpPr>
                <a:grpSpLocks/>
              </p:cNvGrpSpPr>
              <p:nvPr/>
            </p:nvGrpSpPr>
            <p:grpSpPr bwMode="auto">
              <a:xfrm>
                <a:off x="5356225" y="440995"/>
                <a:ext cx="310650" cy="320433"/>
                <a:chOff x="4630" y="2784"/>
                <a:chExt cx="218" cy="188"/>
              </a:xfrm>
            </p:grpSpPr>
            <p:grpSp>
              <p:nvGrpSpPr>
                <p:cNvPr id="238" name="Group 15"/>
                <p:cNvGrpSpPr>
                  <a:grpSpLocks/>
                </p:cNvGrpSpPr>
                <p:nvPr/>
              </p:nvGrpSpPr>
              <p:grpSpPr bwMode="auto">
                <a:xfrm>
                  <a:off x="4634" y="2784"/>
                  <a:ext cx="214" cy="184"/>
                  <a:chOff x="4608" y="2790"/>
                  <a:chExt cx="214" cy="184"/>
                </a:xfrm>
              </p:grpSpPr>
              <p:sp>
                <p:nvSpPr>
                  <p:cNvPr id="244"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245"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246"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247"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239" name="Group 71"/>
                <p:cNvGrpSpPr>
                  <a:grpSpLocks/>
                </p:cNvGrpSpPr>
                <p:nvPr/>
              </p:nvGrpSpPr>
              <p:grpSpPr bwMode="auto">
                <a:xfrm>
                  <a:off x="4630" y="2788"/>
                  <a:ext cx="214" cy="184"/>
                  <a:chOff x="4416" y="2784"/>
                  <a:chExt cx="214" cy="184"/>
                </a:xfrm>
              </p:grpSpPr>
              <p:sp>
                <p:nvSpPr>
                  <p:cNvPr id="240" name="Freeform 239"/>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241" name="Freeform 240"/>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242" name="Freeform 241"/>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243" name="Oval 242"/>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206" name="Group 25"/>
              <p:cNvGrpSpPr>
                <a:grpSpLocks/>
              </p:cNvGrpSpPr>
              <p:nvPr/>
            </p:nvGrpSpPr>
            <p:grpSpPr bwMode="auto">
              <a:xfrm>
                <a:off x="5746675" y="440995"/>
                <a:ext cx="293550" cy="313615"/>
                <a:chOff x="5058" y="2308"/>
                <a:chExt cx="206" cy="184"/>
              </a:xfrm>
            </p:grpSpPr>
            <p:grpSp>
              <p:nvGrpSpPr>
                <p:cNvPr id="209" name="Group 26"/>
                <p:cNvGrpSpPr>
                  <a:grpSpLocks/>
                </p:cNvGrpSpPr>
                <p:nvPr/>
              </p:nvGrpSpPr>
              <p:grpSpPr bwMode="auto">
                <a:xfrm>
                  <a:off x="5062" y="2308"/>
                  <a:ext cx="202" cy="180"/>
                  <a:chOff x="5062" y="2308"/>
                  <a:chExt cx="202" cy="180"/>
                </a:xfrm>
              </p:grpSpPr>
              <p:sp>
                <p:nvSpPr>
                  <p:cNvPr id="232"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233"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234"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235"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211" name="Group 31"/>
                <p:cNvGrpSpPr>
                  <a:grpSpLocks/>
                </p:cNvGrpSpPr>
                <p:nvPr/>
              </p:nvGrpSpPr>
              <p:grpSpPr bwMode="auto">
                <a:xfrm>
                  <a:off x="5058" y="2310"/>
                  <a:ext cx="202" cy="182"/>
                  <a:chOff x="5058" y="2312"/>
                  <a:chExt cx="202" cy="182"/>
                </a:xfrm>
              </p:grpSpPr>
              <p:sp>
                <p:nvSpPr>
                  <p:cNvPr id="212"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224"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230"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231"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204"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cxnSp>
        <p:nvCxnSpPr>
          <p:cNvPr id="353" name="Straight Connector 352"/>
          <p:cNvCxnSpPr>
            <a:stCxn id="427" idx="4"/>
            <a:endCxn id="237" idx="2"/>
          </p:cNvCxnSpPr>
          <p:nvPr/>
        </p:nvCxnSpPr>
        <p:spPr bwMode="auto">
          <a:xfrm flipV="1">
            <a:off x="3220930" y="3368251"/>
            <a:ext cx="359787" cy="102975"/>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363" name="Straight Connector 362"/>
          <p:cNvCxnSpPr>
            <a:stCxn id="237" idx="2"/>
            <a:endCxn id="262" idx="4"/>
          </p:cNvCxnSpPr>
          <p:nvPr/>
        </p:nvCxnSpPr>
        <p:spPr bwMode="auto">
          <a:xfrm>
            <a:off x="3580717" y="3368251"/>
            <a:ext cx="406669" cy="130245"/>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367" name="Straight Connector 366"/>
          <p:cNvCxnSpPr>
            <a:stCxn id="403" idx="0"/>
            <a:endCxn id="255" idx="0"/>
          </p:cNvCxnSpPr>
          <p:nvPr/>
        </p:nvCxnSpPr>
        <p:spPr bwMode="auto">
          <a:xfrm flipV="1">
            <a:off x="3220518" y="3662011"/>
            <a:ext cx="705293" cy="7088"/>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grpSp>
        <p:nvGrpSpPr>
          <p:cNvPr id="35" name="Group 62"/>
          <p:cNvGrpSpPr/>
          <p:nvPr/>
        </p:nvGrpSpPr>
        <p:grpSpPr>
          <a:xfrm>
            <a:off x="2931821" y="3426687"/>
            <a:ext cx="578218" cy="404723"/>
            <a:chOff x="4062006" y="222582"/>
            <a:chExt cx="820738" cy="630237"/>
          </a:xfrm>
          <a:effectLst>
            <a:outerShdw blurRad="127000" dist="38100" dir="2700000" sx="104000" sy="104000" algn="tl" rotWithShape="0">
              <a:prstClr val="black">
                <a:alpha val="40000"/>
              </a:prstClr>
            </a:outerShdw>
          </a:effectLst>
        </p:grpSpPr>
        <p:grpSp>
          <p:nvGrpSpPr>
            <p:cNvPr id="36" name="Group 6"/>
            <p:cNvGrpSpPr>
              <a:grpSpLocks noChangeAspect="1"/>
            </p:cNvGrpSpPr>
            <p:nvPr/>
          </p:nvGrpSpPr>
          <p:grpSpPr bwMode="auto">
            <a:xfrm>
              <a:off x="4062006" y="222582"/>
              <a:ext cx="820738" cy="630237"/>
              <a:chOff x="2280" y="2304"/>
              <a:chExt cx="1200" cy="627"/>
            </a:xfrm>
          </p:grpSpPr>
          <p:sp>
            <p:nvSpPr>
              <p:cNvPr id="426"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427"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428"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37" name="Group 494"/>
            <p:cNvGrpSpPr/>
            <p:nvPr/>
          </p:nvGrpSpPr>
          <p:grpSpPr>
            <a:xfrm>
              <a:off x="4112215" y="334669"/>
              <a:ext cx="684000" cy="320433"/>
              <a:chOff x="5356225" y="440995"/>
              <a:chExt cx="684000" cy="320433"/>
            </a:xfrm>
          </p:grpSpPr>
          <p:grpSp>
            <p:nvGrpSpPr>
              <p:cNvPr id="38" name="Group 14"/>
              <p:cNvGrpSpPr>
                <a:grpSpLocks/>
              </p:cNvGrpSpPr>
              <p:nvPr/>
            </p:nvGrpSpPr>
            <p:grpSpPr bwMode="auto">
              <a:xfrm>
                <a:off x="5356225" y="440995"/>
                <a:ext cx="310650" cy="320433"/>
                <a:chOff x="4630" y="2784"/>
                <a:chExt cx="218" cy="188"/>
              </a:xfrm>
            </p:grpSpPr>
            <p:grpSp>
              <p:nvGrpSpPr>
                <p:cNvPr id="39" name="Group 15"/>
                <p:cNvGrpSpPr>
                  <a:grpSpLocks/>
                </p:cNvGrpSpPr>
                <p:nvPr/>
              </p:nvGrpSpPr>
              <p:grpSpPr bwMode="auto">
                <a:xfrm>
                  <a:off x="4634" y="2784"/>
                  <a:ext cx="214" cy="184"/>
                  <a:chOff x="4608" y="2790"/>
                  <a:chExt cx="214" cy="184"/>
                </a:xfrm>
              </p:grpSpPr>
              <p:sp>
                <p:nvSpPr>
                  <p:cNvPr id="422"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423"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424"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425"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40" name="Group 71"/>
                <p:cNvGrpSpPr>
                  <a:grpSpLocks/>
                </p:cNvGrpSpPr>
                <p:nvPr/>
              </p:nvGrpSpPr>
              <p:grpSpPr bwMode="auto">
                <a:xfrm>
                  <a:off x="4630" y="2788"/>
                  <a:ext cx="214" cy="184"/>
                  <a:chOff x="4416" y="2784"/>
                  <a:chExt cx="214" cy="184"/>
                </a:xfrm>
              </p:grpSpPr>
              <p:sp>
                <p:nvSpPr>
                  <p:cNvPr id="418" name="Freeform 417"/>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419" name="Freeform 418"/>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420" name="Freeform 419"/>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421" name="Oval 420"/>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41" name="Group 25"/>
              <p:cNvGrpSpPr>
                <a:grpSpLocks/>
              </p:cNvGrpSpPr>
              <p:nvPr/>
            </p:nvGrpSpPr>
            <p:grpSpPr bwMode="auto">
              <a:xfrm>
                <a:off x="5746675" y="440995"/>
                <a:ext cx="293550" cy="313615"/>
                <a:chOff x="5058" y="2308"/>
                <a:chExt cx="206" cy="184"/>
              </a:xfrm>
            </p:grpSpPr>
            <p:grpSp>
              <p:nvGrpSpPr>
                <p:cNvPr id="42" name="Group 26"/>
                <p:cNvGrpSpPr>
                  <a:grpSpLocks/>
                </p:cNvGrpSpPr>
                <p:nvPr/>
              </p:nvGrpSpPr>
              <p:grpSpPr bwMode="auto">
                <a:xfrm>
                  <a:off x="5062" y="2308"/>
                  <a:ext cx="202" cy="180"/>
                  <a:chOff x="5062" y="2308"/>
                  <a:chExt cx="202" cy="180"/>
                </a:xfrm>
              </p:grpSpPr>
              <p:sp>
                <p:nvSpPr>
                  <p:cNvPr id="412"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413"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414"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415"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43" name="Group 31"/>
                <p:cNvGrpSpPr>
                  <a:grpSpLocks/>
                </p:cNvGrpSpPr>
                <p:nvPr/>
              </p:nvGrpSpPr>
              <p:grpSpPr bwMode="auto">
                <a:xfrm>
                  <a:off x="5058" y="2310"/>
                  <a:ext cx="202" cy="182"/>
                  <a:chOff x="5058" y="2312"/>
                  <a:chExt cx="202" cy="182"/>
                </a:xfrm>
              </p:grpSpPr>
              <p:sp>
                <p:nvSpPr>
                  <p:cNvPr id="408"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409"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410"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411"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403"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grpSp>
        <p:nvGrpSpPr>
          <p:cNvPr id="252" name="Group 62"/>
          <p:cNvGrpSpPr/>
          <p:nvPr/>
        </p:nvGrpSpPr>
        <p:grpSpPr>
          <a:xfrm>
            <a:off x="3637114" y="3419599"/>
            <a:ext cx="578218" cy="404723"/>
            <a:chOff x="4062006" y="222582"/>
            <a:chExt cx="820738" cy="630237"/>
          </a:xfrm>
          <a:effectLst>
            <a:outerShdw blurRad="127000" dist="38100" dir="2700000" sx="104000" sy="104000" algn="tl" rotWithShape="0">
              <a:prstClr val="black">
                <a:alpha val="40000"/>
              </a:prstClr>
            </a:outerShdw>
          </a:effectLst>
        </p:grpSpPr>
        <p:grpSp>
          <p:nvGrpSpPr>
            <p:cNvPr id="253" name="Group 6"/>
            <p:cNvGrpSpPr>
              <a:grpSpLocks noChangeAspect="1"/>
            </p:cNvGrpSpPr>
            <p:nvPr/>
          </p:nvGrpSpPr>
          <p:grpSpPr bwMode="auto">
            <a:xfrm>
              <a:off x="4062006" y="222582"/>
              <a:ext cx="820738" cy="630237"/>
              <a:chOff x="2280" y="2304"/>
              <a:chExt cx="1200" cy="627"/>
            </a:xfrm>
          </p:grpSpPr>
          <p:sp>
            <p:nvSpPr>
              <p:cNvPr id="301"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302"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303"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254" name="Group 494"/>
            <p:cNvGrpSpPr/>
            <p:nvPr/>
          </p:nvGrpSpPr>
          <p:grpSpPr>
            <a:xfrm>
              <a:off x="4112215" y="334669"/>
              <a:ext cx="684000" cy="320433"/>
              <a:chOff x="5356225" y="440995"/>
              <a:chExt cx="684000" cy="320433"/>
            </a:xfrm>
          </p:grpSpPr>
          <p:grpSp>
            <p:nvGrpSpPr>
              <p:cNvPr id="256" name="Group 14"/>
              <p:cNvGrpSpPr>
                <a:grpSpLocks/>
              </p:cNvGrpSpPr>
              <p:nvPr/>
            </p:nvGrpSpPr>
            <p:grpSpPr bwMode="auto">
              <a:xfrm>
                <a:off x="5356225" y="440995"/>
                <a:ext cx="310650" cy="320433"/>
                <a:chOff x="4630" y="2784"/>
                <a:chExt cx="218" cy="188"/>
              </a:xfrm>
            </p:grpSpPr>
            <p:grpSp>
              <p:nvGrpSpPr>
                <p:cNvPr id="272" name="Group 15"/>
                <p:cNvGrpSpPr>
                  <a:grpSpLocks/>
                </p:cNvGrpSpPr>
                <p:nvPr/>
              </p:nvGrpSpPr>
              <p:grpSpPr bwMode="auto">
                <a:xfrm>
                  <a:off x="4634" y="2784"/>
                  <a:ext cx="214" cy="184"/>
                  <a:chOff x="4608" y="2790"/>
                  <a:chExt cx="214" cy="184"/>
                </a:xfrm>
              </p:grpSpPr>
              <p:sp>
                <p:nvSpPr>
                  <p:cNvPr id="297"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298"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299"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300"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281" name="Group 71"/>
                <p:cNvGrpSpPr>
                  <a:grpSpLocks/>
                </p:cNvGrpSpPr>
                <p:nvPr/>
              </p:nvGrpSpPr>
              <p:grpSpPr bwMode="auto">
                <a:xfrm>
                  <a:off x="4630" y="2788"/>
                  <a:ext cx="214" cy="184"/>
                  <a:chOff x="4416" y="2784"/>
                  <a:chExt cx="214" cy="184"/>
                </a:xfrm>
              </p:grpSpPr>
              <p:sp>
                <p:nvSpPr>
                  <p:cNvPr id="282" name="Freeform 281"/>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294" name="Freeform 293"/>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295" name="Freeform 294"/>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296" name="Oval 295"/>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257" name="Group 25"/>
              <p:cNvGrpSpPr>
                <a:grpSpLocks/>
              </p:cNvGrpSpPr>
              <p:nvPr/>
            </p:nvGrpSpPr>
            <p:grpSpPr bwMode="auto">
              <a:xfrm>
                <a:off x="5746675" y="440995"/>
                <a:ext cx="293550" cy="313615"/>
                <a:chOff x="5058" y="2308"/>
                <a:chExt cx="206" cy="184"/>
              </a:xfrm>
            </p:grpSpPr>
            <p:grpSp>
              <p:nvGrpSpPr>
                <p:cNvPr id="260" name="Group 26"/>
                <p:cNvGrpSpPr>
                  <a:grpSpLocks/>
                </p:cNvGrpSpPr>
                <p:nvPr/>
              </p:nvGrpSpPr>
              <p:grpSpPr bwMode="auto">
                <a:xfrm>
                  <a:off x="5062" y="2308"/>
                  <a:ext cx="202" cy="180"/>
                  <a:chOff x="5062" y="2308"/>
                  <a:chExt cx="202" cy="180"/>
                </a:xfrm>
              </p:grpSpPr>
              <p:sp>
                <p:nvSpPr>
                  <p:cNvPr id="267"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269"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270"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271"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261" name="Group 31"/>
                <p:cNvGrpSpPr>
                  <a:grpSpLocks/>
                </p:cNvGrpSpPr>
                <p:nvPr/>
              </p:nvGrpSpPr>
              <p:grpSpPr bwMode="auto">
                <a:xfrm>
                  <a:off x="5058" y="2310"/>
                  <a:ext cx="202" cy="182"/>
                  <a:chOff x="5058" y="2312"/>
                  <a:chExt cx="202" cy="182"/>
                </a:xfrm>
              </p:grpSpPr>
              <p:sp>
                <p:nvSpPr>
                  <p:cNvPr id="262"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263"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264"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265"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255"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sp>
        <p:nvSpPr>
          <p:cNvPr id="304" name="Rectangle 303"/>
          <p:cNvSpPr/>
          <p:nvPr/>
        </p:nvSpPr>
        <p:spPr>
          <a:xfrm>
            <a:off x="204716" y="997466"/>
            <a:ext cx="4926841" cy="1243832"/>
          </a:xfrm>
          <a:prstGeom prst="rect">
            <a:avLst/>
          </a:prstGeom>
          <a:solidFill>
            <a:srgbClr val="0070C0">
              <a:alpha val="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Cloud"/>
          <p:cNvSpPr>
            <a:spLocks noChangeAspect="1" noEditPoints="1" noChangeArrowheads="1"/>
          </p:cNvSpPr>
          <p:nvPr/>
        </p:nvSpPr>
        <p:spPr bwMode="auto">
          <a:xfrm>
            <a:off x="1124546" y="1043348"/>
            <a:ext cx="3091076" cy="117049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DF0FA"/>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a:r>
            <a:br>
              <a:rPr lang="en-US" dirty="0" smtClean="0"/>
            </a:br>
            <a:endParaRPr lang="en-US" dirty="0"/>
          </a:p>
        </p:txBody>
      </p:sp>
      <p:sp>
        <p:nvSpPr>
          <p:cNvPr id="307" name="Rectangle 306"/>
          <p:cNvSpPr/>
          <p:nvPr/>
        </p:nvSpPr>
        <p:spPr>
          <a:xfrm>
            <a:off x="1998921" y="1593921"/>
            <a:ext cx="1318437" cy="276999"/>
          </a:xfrm>
          <a:prstGeom prst="rect">
            <a:avLst/>
          </a:prstGeom>
        </p:spPr>
        <p:txBody>
          <a:bodyPr wrap="square">
            <a:spAutoFit/>
          </a:bodyPr>
          <a:lstStyle/>
          <a:p>
            <a:pPr algn="ctr"/>
            <a:r>
              <a:rPr lang="en-US" sz="1200" b="1" dirty="0" smtClean="0">
                <a:solidFill>
                  <a:srgbClr val="79D545"/>
                </a:solidFill>
                <a:latin typeface="Calibri"/>
                <a:cs typeface="Calibri"/>
              </a:rPr>
              <a:t>Web</a:t>
            </a:r>
            <a:r>
              <a:rPr lang="en-US" sz="1200" b="1" dirty="0" smtClean="0">
                <a:solidFill>
                  <a:srgbClr val="30A9D7"/>
                </a:solidFill>
                <a:latin typeface="Calibri"/>
                <a:cs typeface="Calibri"/>
              </a:rPr>
              <a:t>Ex  </a:t>
            </a:r>
            <a:r>
              <a:rPr lang="en-US" sz="1200" b="1" dirty="0" smtClean="0">
                <a:solidFill>
                  <a:schemeClr val="tx1">
                    <a:lumMod val="75000"/>
                    <a:lumOff val="25000"/>
                  </a:schemeClr>
                </a:solidFill>
                <a:latin typeface="Calibri"/>
                <a:cs typeface="Calibri"/>
              </a:rPr>
              <a:t>Cloud</a:t>
            </a:r>
            <a:endParaRPr lang="en-US" sz="1200" b="1" dirty="0">
              <a:solidFill>
                <a:schemeClr val="tx1">
                  <a:lumMod val="75000"/>
                  <a:lumOff val="25000"/>
                </a:schemeClr>
              </a:solidFill>
              <a:latin typeface="Calibri"/>
              <a:cs typeface="Calibri"/>
            </a:endParaRPr>
          </a:p>
        </p:txBody>
      </p:sp>
      <p:sp>
        <p:nvSpPr>
          <p:cNvPr id="309" name="TextBox 308"/>
          <p:cNvSpPr txBox="1"/>
          <p:nvPr/>
        </p:nvSpPr>
        <p:spPr>
          <a:xfrm>
            <a:off x="206991" y="998320"/>
            <a:ext cx="971266" cy="268566"/>
          </a:xfrm>
          <a:prstGeom prst="rect">
            <a:avLst/>
          </a:prstGeom>
          <a:noFill/>
        </p:spPr>
        <p:txBody>
          <a:bodyPr wrap="square" rtlCol="0">
            <a:spAutoFit/>
          </a:bodyPr>
          <a:lstStyle/>
          <a:p>
            <a:r>
              <a:rPr lang="en-US" sz="1200" b="1" dirty="0" smtClean="0">
                <a:latin typeface="Calibri"/>
                <a:cs typeface="Calibri"/>
              </a:rPr>
              <a:t>WebEx</a:t>
            </a:r>
          </a:p>
        </p:txBody>
      </p:sp>
      <p:sp>
        <p:nvSpPr>
          <p:cNvPr id="312" name="TextBox 311"/>
          <p:cNvSpPr txBox="1"/>
          <p:nvPr/>
        </p:nvSpPr>
        <p:spPr>
          <a:xfrm>
            <a:off x="2723094" y="1092947"/>
            <a:ext cx="1455501" cy="246221"/>
          </a:xfrm>
          <a:prstGeom prst="rect">
            <a:avLst/>
          </a:prstGeom>
          <a:noFill/>
        </p:spPr>
        <p:txBody>
          <a:bodyPr wrap="square" rtlCol="0">
            <a:spAutoFit/>
          </a:bodyPr>
          <a:lstStyle/>
          <a:p>
            <a:r>
              <a:rPr lang="en-US" sz="1000" b="1" dirty="0" smtClean="0">
                <a:solidFill>
                  <a:srgbClr val="016289"/>
                </a:solidFill>
                <a:latin typeface="Calibri"/>
                <a:cs typeface="Calibri"/>
              </a:rPr>
              <a:t>Telephony Platform</a:t>
            </a:r>
          </a:p>
        </p:txBody>
      </p:sp>
      <p:cxnSp>
        <p:nvCxnSpPr>
          <p:cNvPr id="313" name="Straight Connector 312"/>
          <p:cNvCxnSpPr/>
          <p:nvPr/>
        </p:nvCxnSpPr>
        <p:spPr bwMode="auto">
          <a:xfrm>
            <a:off x="1702463" y="1664761"/>
            <a:ext cx="0" cy="457200"/>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318" name="Straight Connector 317"/>
          <p:cNvCxnSpPr>
            <a:stCxn id="406" idx="1"/>
            <a:endCxn id="354" idx="0"/>
          </p:cNvCxnSpPr>
          <p:nvPr/>
        </p:nvCxnSpPr>
        <p:spPr bwMode="auto">
          <a:xfrm flipH="1">
            <a:off x="1759335" y="1303094"/>
            <a:ext cx="755431" cy="300673"/>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grpSp>
        <p:nvGrpSpPr>
          <p:cNvPr id="326" name="Group 62"/>
          <p:cNvGrpSpPr/>
          <p:nvPr/>
        </p:nvGrpSpPr>
        <p:grpSpPr>
          <a:xfrm>
            <a:off x="1458599" y="1519110"/>
            <a:ext cx="502621" cy="392454"/>
            <a:chOff x="4062006" y="222582"/>
            <a:chExt cx="820738" cy="630237"/>
          </a:xfrm>
          <a:effectLst>
            <a:outerShdw blurRad="127000" dist="38100" dir="2700000" sx="104000" sy="104000" algn="tl" rotWithShape="0">
              <a:prstClr val="black">
                <a:alpha val="40000"/>
              </a:prstClr>
            </a:outerShdw>
          </a:effectLst>
        </p:grpSpPr>
        <p:grpSp>
          <p:nvGrpSpPr>
            <p:cNvPr id="327" name="Group 6"/>
            <p:cNvGrpSpPr>
              <a:grpSpLocks noChangeAspect="1"/>
            </p:cNvGrpSpPr>
            <p:nvPr/>
          </p:nvGrpSpPr>
          <p:grpSpPr bwMode="auto">
            <a:xfrm>
              <a:off x="4062006" y="222582"/>
              <a:ext cx="820738" cy="630237"/>
              <a:chOff x="2280" y="2304"/>
              <a:chExt cx="1200" cy="627"/>
            </a:xfrm>
          </p:grpSpPr>
          <p:sp>
            <p:nvSpPr>
              <p:cNvPr id="401"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402"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404"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341" name="Group 494"/>
            <p:cNvGrpSpPr/>
            <p:nvPr/>
          </p:nvGrpSpPr>
          <p:grpSpPr>
            <a:xfrm>
              <a:off x="4112215" y="334669"/>
              <a:ext cx="684000" cy="320433"/>
              <a:chOff x="5356225" y="440995"/>
              <a:chExt cx="684000" cy="320433"/>
            </a:xfrm>
          </p:grpSpPr>
          <p:grpSp>
            <p:nvGrpSpPr>
              <p:cNvPr id="349" name="Group 14"/>
              <p:cNvGrpSpPr>
                <a:grpSpLocks/>
              </p:cNvGrpSpPr>
              <p:nvPr/>
            </p:nvGrpSpPr>
            <p:grpSpPr bwMode="auto">
              <a:xfrm>
                <a:off x="5356225" y="440995"/>
                <a:ext cx="310650" cy="320433"/>
                <a:chOff x="4630" y="2784"/>
                <a:chExt cx="218" cy="188"/>
              </a:xfrm>
            </p:grpSpPr>
            <p:grpSp>
              <p:nvGrpSpPr>
                <p:cNvPr id="370" name="Group 15"/>
                <p:cNvGrpSpPr>
                  <a:grpSpLocks/>
                </p:cNvGrpSpPr>
                <p:nvPr/>
              </p:nvGrpSpPr>
              <p:grpSpPr bwMode="auto">
                <a:xfrm>
                  <a:off x="4634" y="2784"/>
                  <a:ext cx="214" cy="184"/>
                  <a:chOff x="4608" y="2790"/>
                  <a:chExt cx="214" cy="184"/>
                </a:xfrm>
              </p:grpSpPr>
              <p:sp>
                <p:nvSpPr>
                  <p:cNvPr id="385"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386"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399"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400"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371" name="Group 71"/>
                <p:cNvGrpSpPr>
                  <a:grpSpLocks/>
                </p:cNvGrpSpPr>
                <p:nvPr/>
              </p:nvGrpSpPr>
              <p:grpSpPr bwMode="auto">
                <a:xfrm>
                  <a:off x="4630" y="2788"/>
                  <a:ext cx="214" cy="184"/>
                  <a:chOff x="4416" y="2784"/>
                  <a:chExt cx="214" cy="184"/>
                </a:xfrm>
              </p:grpSpPr>
              <p:sp>
                <p:nvSpPr>
                  <p:cNvPr id="373" name="Freeform 372"/>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374" name="Freeform 373"/>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375" name="Freeform 374"/>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376" name="Oval 375"/>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350" name="Group 25"/>
              <p:cNvGrpSpPr>
                <a:grpSpLocks/>
              </p:cNvGrpSpPr>
              <p:nvPr/>
            </p:nvGrpSpPr>
            <p:grpSpPr bwMode="auto">
              <a:xfrm>
                <a:off x="5746675" y="440995"/>
                <a:ext cx="293550" cy="313615"/>
                <a:chOff x="5058" y="2308"/>
                <a:chExt cx="206" cy="184"/>
              </a:xfrm>
            </p:grpSpPr>
            <p:grpSp>
              <p:nvGrpSpPr>
                <p:cNvPr id="351" name="Group 26"/>
                <p:cNvGrpSpPr>
                  <a:grpSpLocks/>
                </p:cNvGrpSpPr>
                <p:nvPr/>
              </p:nvGrpSpPr>
              <p:grpSpPr bwMode="auto">
                <a:xfrm>
                  <a:off x="5062" y="2308"/>
                  <a:ext cx="202" cy="180"/>
                  <a:chOff x="5062" y="2308"/>
                  <a:chExt cx="202" cy="180"/>
                </a:xfrm>
              </p:grpSpPr>
              <p:sp>
                <p:nvSpPr>
                  <p:cNvPr id="361"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365"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366"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369"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352" name="Group 31"/>
                <p:cNvGrpSpPr>
                  <a:grpSpLocks/>
                </p:cNvGrpSpPr>
                <p:nvPr/>
              </p:nvGrpSpPr>
              <p:grpSpPr bwMode="auto">
                <a:xfrm>
                  <a:off x="5058" y="2310"/>
                  <a:ext cx="202" cy="182"/>
                  <a:chOff x="5058" y="2312"/>
                  <a:chExt cx="202" cy="182"/>
                </a:xfrm>
              </p:grpSpPr>
              <p:sp>
                <p:nvSpPr>
                  <p:cNvPr id="354"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355"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356"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360"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347"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pic>
        <p:nvPicPr>
          <p:cNvPr id="405" name="Picture 37"/>
          <p:cNvPicPr>
            <a:picLocks noChangeArrowheads="1"/>
          </p:cNvPicPr>
          <p:nvPr/>
        </p:nvPicPr>
        <p:blipFill>
          <a:blip r:embed="rId7" cstate="print"/>
          <a:srcRect/>
          <a:stretch>
            <a:fillRect/>
          </a:stretch>
        </p:blipFill>
        <p:spPr bwMode="auto">
          <a:xfrm>
            <a:off x="1461238" y="2001861"/>
            <a:ext cx="474690" cy="259986"/>
          </a:xfrm>
          <a:prstGeom prst="rect">
            <a:avLst/>
          </a:prstGeom>
          <a:noFill/>
          <a:ln w="9525">
            <a:noFill/>
            <a:miter lim="800000"/>
            <a:headEnd/>
            <a:tailEnd/>
          </a:ln>
          <a:effectLst/>
        </p:spPr>
      </p:pic>
      <p:pic>
        <p:nvPicPr>
          <p:cNvPr id="406" name="Picture 46"/>
          <p:cNvPicPr>
            <a:picLocks noChangeAspect="1" noChangeArrowheads="1"/>
          </p:cNvPicPr>
          <p:nvPr/>
        </p:nvPicPr>
        <p:blipFill>
          <a:blip r:embed="rId8" cstate="print"/>
          <a:srcRect/>
          <a:stretch>
            <a:fillRect/>
          </a:stretch>
        </p:blipFill>
        <p:spPr bwMode="auto">
          <a:xfrm>
            <a:off x="2514766" y="1171829"/>
            <a:ext cx="288562" cy="262529"/>
          </a:xfrm>
          <a:prstGeom prst="rect">
            <a:avLst/>
          </a:prstGeom>
          <a:noFill/>
          <a:ln w="12700" cap="flat">
            <a:noFill/>
            <a:round/>
            <a:headEnd/>
            <a:tailEnd/>
          </a:ln>
        </p:spPr>
      </p:pic>
      <p:cxnSp>
        <p:nvCxnSpPr>
          <p:cNvPr id="407" name="Straight Connector 406"/>
          <p:cNvCxnSpPr>
            <a:stCxn id="440" idx="4"/>
            <a:endCxn id="406" idx="3"/>
          </p:cNvCxnSpPr>
          <p:nvPr/>
        </p:nvCxnSpPr>
        <p:spPr bwMode="auto">
          <a:xfrm flipH="1" flipV="1">
            <a:off x="2803328" y="1303094"/>
            <a:ext cx="750216" cy="384715"/>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416" name="Straight Connector 415"/>
          <p:cNvCxnSpPr/>
          <p:nvPr/>
        </p:nvCxnSpPr>
        <p:spPr bwMode="auto">
          <a:xfrm>
            <a:off x="3577337" y="1732101"/>
            <a:ext cx="0" cy="457200"/>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grpSp>
        <p:nvGrpSpPr>
          <p:cNvPr id="417" name="Group 62"/>
          <p:cNvGrpSpPr/>
          <p:nvPr/>
        </p:nvGrpSpPr>
        <p:grpSpPr>
          <a:xfrm>
            <a:off x="3280364" y="1486402"/>
            <a:ext cx="502621" cy="392454"/>
            <a:chOff x="4062006" y="222582"/>
            <a:chExt cx="820738" cy="630237"/>
          </a:xfrm>
          <a:effectLst>
            <a:outerShdw blurRad="127000" dist="38100" dir="2700000" sx="104000" sy="104000" algn="tl" rotWithShape="0">
              <a:prstClr val="black">
                <a:alpha val="40000"/>
              </a:prstClr>
            </a:outerShdw>
          </a:effectLst>
        </p:grpSpPr>
        <p:grpSp>
          <p:nvGrpSpPr>
            <p:cNvPr id="430" name="Group 6"/>
            <p:cNvGrpSpPr>
              <a:grpSpLocks noChangeAspect="1"/>
            </p:cNvGrpSpPr>
            <p:nvPr/>
          </p:nvGrpSpPr>
          <p:grpSpPr bwMode="auto">
            <a:xfrm>
              <a:off x="4062006" y="222582"/>
              <a:ext cx="820738" cy="630237"/>
              <a:chOff x="2280" y="2304"/>
              <a:chExt cx="1200" cy="627"/>
            </a:xfrm>
          </p:grpSpPr>
          <p:sp>
            <p:nvSpPr>
              <p:cNvPr id="456"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457"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458"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432" name="Group 494"/>
            <p:cNvGrpSpPr/>
            <p:nvPr/>
          </p:nvGrpSpPr>
          <p:grpSpPr>
            <a:xfrm>
              <a:off x="4112215" y="334669"/>
              <a:ext cx="684000" cy="320433"/>
              <a:chOff x="5356225" y="440995"/>
              <a:chExt cx="684000" cy="320433"/>
            </a:xfrm>
          </p:grpSpPr>
          <p:grpSp>
            <p:nvGrpSpPr>
              <p:cNvPr id="434" name="Group 14"/>
              <p:cNvGrpSpPr>
                <a:grpSpLocks/>
              </p:cNvGrpSpPr>
              <p:nvPr/>
            </p:nvGrpSpPr>
            <p:grpSpPr bwMode="auto">
              <a:xfrm>
                <a:off x="5356225" y="440995"/>
                <a:ext cx="310650" cy="320433"/>
                <a:chOff x="4630" y="2784"/>
                <a:chExt cx="218" cy="188"/>
              </a:xfrm>
            </p:grpSpPr>
            <p:grpSp>
              <p:nvGrpSpPr>
                <p:cNvPr id="446" name="Group 15"/>
                <p:cNvGrpSpPr>
                  <a:grpSpLocks/>
                </p:cNvGrpSpPr>
                <p:nvPr/>
              </p:nvGrpSpPr>
              <p:grpSpPr bwMode="auto">
                <a:xfrm>
                  <a:off x="4634" y="2784"/>
                  <a:ext cx="214" cy="184"/>
                  <a:chOff x="4608" y="2790"/>
                  <a:chExt cx="214" cy="184"/>
                </a:xfrm>
              </p:grpSpPr>
              <p:sp>
                <p:nvSpPr>
                  <p:cNvPr id="452"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453"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454"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455"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447" name="Group 71"/>
                <p:cNvGrpSpPr>
                  <a:grpSpLocks/>
                </p:cNvGrpSpPr>
                <p:nvPr/>
              </p:nvGrpSpPr>
              <p:grpSpPr bwMode="auto">
                <a:xfrm>
                  <a:off x="4630" y="2788"/>
                  <a:ext cx="214" cy="184"/>
                  <a:chOff x="4416" y="2784"/>
                  <a:chExt cx="214" cy="184"/>
                </a:xfrm>
              </p:grpSpPr>
              <p:sp>
                <p:nvSpPr>
                  <p:cNvPr id="448" name="Freeform 447"/>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449" name="Freeform 448"/>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450" name="Freeform 449"/>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451" name="Oval 450"/>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435" name="Group 25"/>
              <p:cNvGrpSpPr>
                <a:grpSpLocks/>
              </p:cNvGrpSpPr>
              <p:nvPr/>
            </p:nvGrpSpPr>
            <p:grpSpPr bwMode="auto">
              <a:xfrm>
                <a:off x="5746675" y="440995"/>
                <a:ext cx="293550" cy="313615"/>
                <a:chOff x="5058" y="2308"/>
                <a:chExt cx="206" cy="184"/>
              </a:xfrm>
            </p:grpSpPr>
            <p:grpSp>
              <p:nvGrpSpPr>
                <p:cNvPr id="436" name="Group 26"/>
                <p:cNvGrpSpPr>
                  <a:grpSpLocks/>
                </p:cNvGrpSpPr>
                <p:nvPr/>
              </p:nvGrpSpPr>
              <p:grpSpPr bwMode="auto">
                <a:xfrm>
                  <a:off x="5062" y="2308"/>
                  <a:ext cx="202" cy="180"/>
                  <a:chOff x="5062" y="2308"/>
                  <a:chExt cx="202" cy="180"/>
                </a:xfrm>
              </p:grpSpPr>
              <p:sp>
                <p:nvSpPr>
                  <p:cNvPr id="442"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443"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444"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445"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437" name="Group 31"/>
                <p:cNvGrpSpPr>
                  <a:grpSpLocks/>
                </p:cNvGrpSpPr>
                <p:nvPr/>
              </p:nvGrpSpPr>
              <p:grpSpPr bwMode="auto">
                <a:xfrm>
                  <a:off x="5058" y="2310"/>
                  <a:ext cx="202" cy="182"/>
                  <a:chOff x="5058" y="2312"/>
                  <a:chExt cx="202" cy="182"/>
                </a:xfrm>
              </p:grpSpPr>
              <p:sp>
                <p:nvSpPr>
                  <p:cNvPr id="438"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439"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440"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441"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433"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pic>
        <p:nvPicPr>
          <p:cNvPr id="459" name="Picture 37"/>
          <p:cNvPicPr>
            <a:picLocks noChangeArrowheads="1"/>
          </p:cNvPicPr>
          <p:nvPr/>
        </p:nvPicPr>
        <p:blipFill>
          <a:blip r:embed="rId7" cstate="print"/>
          <a:srcRect/>
          <a:stretch>
            <a:fillRect/>
          </a:stretch>
        </p:blipFill>
        <p:spPr bwMode="auto">
          <a:xfrm>
            <a:off x="3308560" y="1985088"/>
            <a:ext cx="474690" cy="259986"/>
          </a:xfrm>
          <a:prstGeom prst="rect">
            <a:avLst/>
          </a:prstGeom>
          <a:noFill/>
          <a:ln w="9525">
            <a:noFill/>
            <a:miter lim="800000"/>
            <a:headEnd/>
            <a:tailEnd/>
          </a:ln>
          <a:effectLst/>
        </p:spPr>
      </p:pic>
    </p:spTree>
    <p:extLst>
      <p:ext uri="{BB962C8B-B14F-4D97-AF65-F5344CB8AC3E}">
        <p14:creationId xmlns:p14="http://schemas.microsoft.com/office/powerpoint/2010/main" val="159431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le 1"/>
          <p:cNvSpPr>
            <a:spLocks noGrp="1"/>
          </p:cNvSpPr>
          <p:nvPr>
            <p:ph type="title"/>
          </p:nvPr>
        </p:nvSpPr>
        <p:spPr>
          <a:xfrm>
            <a:off x="204937" y="179293"/>
            <a:ext cx="8718346" cy="682560"/>
          </a:xfrm>
        </p:spPr>
        <p:txBody>
          <a:bodyPr vert="horz" lIns="82296" tIns="45720" rIns="82296" bIns="45720" rtlCol="0" anchor="t" anchorCtr="0">
            <a:noAutofit/>
          </a:bodyPr>
          <a:lstStyle/>
          <a:p>
            <a:pPr marL="36671"/>
            <a:r>
              <a:rPr lang="en-US" sz="3600" b="0" spc="-150" dirty="0">
                <a:gradFill flip="none" rotWithShape="1">
                  <a:gsLst>
                    <a:gs pos="0">
                      <a:srgbClr val="55E6ED"/>
                    </a:gs>
                    <a:gs pos="80000">
                      <a:srgbClr val="009249"/>
                    </a:gs>
                  </a:gsLst>
                  <a:lin ang="12000000" scaled="0"/>
                  <a:tileRect/>
                </a:gradFill>
              </a:rPr>
              <a:t>CCA Customer Design Option Comparison</a:t>
            </a:r>
          </a:p>
        </p:txBody>
      </p:sp>
      <p:graphicFrame>
        <p:nvGraphicFramePr>
          <p:cNvPr id="276" name="Content Placeholder 5"/>
          <p:cNvGraphicFramePr>
            <a:graphicFrameLocks/>
          </p:cNvGraphicFramePr>
          <p:nvPr/>
        </p:nvGraphicFramePr>
        <p:xfrm>
          <a:off x="642001" y="1116416"/>
          <a:ext cx="7704556" cy="4114806"/>
        </p:xfrm>
        <a:graphic>
          <a:graphicData uri="http://schemas.openxmlformats.org/drawingml/2006/table">
            <a:tbl>
              <a:tblPr firstRow="1" bandRow="1">
                <a:tableStyleId>{5C22544A-7EE6-4342-B048-85BDC9FD1C3A}</a:tableStyleId>
              </a:tblPr>
              <a:tblGrid>
                <a:gridCol w="1815760"/>
                <a:gridCol w="2036518"/>
                <a:gridCol w="1926139"/>
                <a:gridCol w="1926139"/>
              </a:tblGrid>
              <a:tr h="421424">
                <a:tc>
                  <a:txBody>
                    <a:bodyPr/>
                    <a:lstStyle/>
                    <a:p>
                      <a:endParaRPr lang="en-US" sz="1400" dirty="0">
                        <a:solidFill>
                          <a:srgbClr val="000000"/>
                        </a:solidFill>
                      </a:endParaRPr>
                    </a:p>
                  </a:txBody>
                  <a:tcPr anchor="ctr"/>
                </a:tc>
                <a:tc>
                  <a:txBody>
                    <a:bodyPr/>
                    <a:lstStyle/>
                    <a:p>
                      <a:pPr algn="ctr"/>
                      <a:r>
                        <a:rPr lang="en-US" sz="1400" dirty="0" smtClean="0"/>
                        <a:t>Option 1a</a:t>
                      </a:r>
                      <a:endParaRPr lang="en-US" sz="1400" b="1" dirty="0">
                        <a:solidFill>
                          <a:srgbClr val="000000"/>
                        </a:solidFill>
                      </a:endParaRPr>
                    </a:p>
                  </a:txBody>
                  <a:tcPr anchor="ctr"/>
                </a:tc>
                <a:tc>
                  <a:txBody>
                    <a:bodyPr/>
                    <a:lstStyle/>
                    <a:p>
                      <a:pPr algn="ctr"/>
                      <a:r>
                        <a:rPr lang="en-US" sz="1400" dirty="0" smtClean="0"/>
                        <a:t>Option 1b</a:t>
                      </a:r>
                      <a:endParaRPr lang="en-US" sz="1400" b="1" dirty="0">
                        <a:solidFill>
                          <a:srgbClr val="000000"/>
                        </a:solidFill>
                      </a:endParaRPr>
                    </a:p>
                  </a:txBody>
                  <a:tcPr anchor="ctr"/>
                </a:tc>
                <a:tc>
                  <a:txBody>
                    <a:bodyPr/>
                    <a:lstStyle/>
                    <a:p>
                      <a:pPr algn="ctr"/>
                      <a:r>
                        <a:rPr lang="en-US" sz="1400" dirty="0" smtClean="0"/>
                        <a:t>Option 2</a:t>
                      </a:r>
                      <a:endParaRPr lang="en-US" sz="1400" b="1" dirty="0">
                        <a:solidFill>
                          <a:srgbClr val="000000"/>
                        </a:solidFill>
                      </a:endParaRPr>
                    </a:p>
                  </a:txBody>
                  <a:tcPr anchor="ctr"/>
                </a:tc>
              </a:tr>
              <a:tr h="378808">
                <a:tc>
                  <a:txBody>
                    <a:bodyPr/>
                    <a:lstStyle/>
                    <a:p>
                      <a:r>
                        <a:rPr lang="en-US" sz="1400" dirty="0" smtClean="0"/>
                        <a:t># Data Centers</a:t>
                      </a:r>
                      <a:endParaRPr lang="en-US" sz="1400" dirty="0">
                        <a:solidFill>
                          <a:srgbClr val="000000"/>
                        </a:solidFill>
                      </a:endParaRPr>
                    </a:p>
                  </a:txBody>
                  <a:tcPr anchor="ctr"/>
                </a:tc>
                <a:tc>
                  <a:txBody>
                    <a:bodyPr/>
                    <a:lstStyle/>
                    <a:p>
                      <a:pPr algn="ctr"/>
                      <a:r>
                        <a:rPr lang="en-US" sz="1400" dirty="0" smtClean="0"/>
                        <a:t>Two</a:t>
                      </a:r>
                      <a:r>
                        <a:rPr lang="en-US" sz="1400" baseline="0" dirty="0" smtClean="0"/>
                        <a:t> or more</a:t>
                      </a:r>
                      <a:endParaRPr lang="en-US" sz="1400" dirty="0">
                        <a:solidFill>
                          <a:srgbClr val="000000"/>
                        </a:solidFill>
                      </a:endParaRPr>
                    </a:p>
                  </a:txBody>
                  <a:tcPr anchor="ctr"/>
                </a:tc>
                <a:tc>
                  <a:txBody>
                    <a:bodyPr/>
                    <a:lstStyle/>
                    <a:p>
                      <a:pPr algn="ctr"/>
                      <a:r>
                        <a:rPr lang="en-US" sz="1400" dirty="0" smtClean="0"/>
                        <a:t>Two</a:t>
                      </a:r>
                      <a:r>
                        <a:rPr lang="en-US" sz="1400" baseline="0" dirty="0" smtClean="0"/>
                        <a:t> or more</a:t>
                      </a:r>
                      <a:endParaRPr lang="en-US" sz="1400" dirty="0">
                        <a:solidFill>
                          <a:srgbClr val="000000"/>
                        </a:solidFill>
                      </a:endParaRPr>
                    </a:p>
                  </a:txBody>
                  <a:tcPr anchor="ctr"/>
                </a:tc>
                <a:tc>
                  <a:txBody>
                    <a:bodyPr/>
                    <a:lstStyle/>
                    <a:p>
                      <a:pPr algn="ctr"/>
                      <a:r>
                        <a:rPr lang="en-US" sz="1400" dirty="0" smtClean="0"/>
                        <a:t>Two</a:t>
                      </a:r>
                      <a:r>
                        <a:rPr lang="en-US" sz="1400" baseline="0" dirty="0" smtClean="0"/>
                        <a:t> or more</a:t>
                      </a:r>
                      <a:endParaRPr lang="en-US" sz="1400" dirty="0">
                        <a:solidFill>
                          <a:srgbClr val="000000"/>
                        </a:solidFill>
                      </a:endParaRPr>
                    </a:p>
                  </a:txBody>
                  <a:tcPr anchor="ctr"/>
                </a:tc>
              </a:tr>
              <a:tr h="643974">
                <a:tc>
                  <a:txBody>
                    <a:bodyPr/>
                    <a:lstStyle/>
                    <a:p>
                      <a:r>
                        <a:rPr lang="en-US" sz="1400" dirty="0" smtClean="0"/>
                        <a:t>HW</a:t>
                      </a:r>
                      <a:r>
                        <a:rPr lang="en-US" sz="1400" baseline="0" dirty="0" smtClean="0"/>
                        <a:t> Redundancy within DC</a:t>
                      </a:r>
                      <a:endParaRPr lang="en-US" sz="1400" dirty="0">
                        <a:solidFill>
                          <a:srgbClr val="000000"/>
                        </a:solidFill>
                      </a:endParaRPr>
                    </a:p>
                  </a:txBody>
                  <a:tcPr anchor="ctr"/>
                </a:tc>
                <a:tc>
                  <a:txBody>
                    <a:bodyPr/>
                    <a:lstStyle/>
                    <a:p>
                      <a:pPr algn="ctr"/>
                      <a:r>
                        <a:rPr lang="en-US" sz="1400" dirty="0" smtClean="0"/>
                        <a:t>No</a:t>
                      </a:r>
                      <a:endParaRPr lang="en-US" sz="1400" dirty="0">
                        <a:solidFill>
                          <a:srgbClr val="000000"/>
                        </a:solidFill>
                      </a:endParaRPr>
                    </a:p>
                  </a:txBody>
                  <a:tcPr anchor="ctr"/>
                </a:tc>
                <a:tc>
                  <a:txBody>
                    <a:bodyPr/>
                    <a:lstStyle/>
                    <a:p>
                      <a:pPr algn="ctr"/>
                      <a:r>
                        <a:rPr lang="en-US" sz="1400" dirty="0" smtClean="0"/>
                        <a:t>No</a:t>
                      </a:r>
                      <a:endParaRPr lang="en-US" sz="1400" dirty="0">
                        <a:solidFill>
                          <a:srgbClr val="000000"/>
                        </a:solidFill>
                      </a:endParaRPr>
                    </a:p>
                  </a:txBody>
                  <a:tcPr anchor="ctr"/>
                </a:tc>
                <a:tc>
                  <a:txBody>
                    <a:bodyPr/>
                    <a:lstStyle/>
                    <a:p>
                      <a:pPr algn="ctr"/>
                      <a:r>
                        <a:rPr lang="en-US" sz="1400" dirty="0" smtClean="0"/>
                        <a:t>Yes</a:t>
                      </a:r>
                      <a:endParaRPr lang="en-US" sz="1400" dirty="0">
                        <a:solidFill>
                          <a:srgbClr val="000000"/>
                        </a:solidFill>
                      </a:endParaRPr>
                    </a:p>
                  </a:txBody>
                  <a:tcPr anchor="ctr"/>
                </a:tc>
              </a:tr>
              <a:tr h="643974">
                <a:tc>
                  <a:txBody>
                    <a:bodyPr/>
                    <a:lstStyle/>
                    <a:p>
                      <a:r>
                        <a:rPr lang="en-US" sz="1400" dirty="0" smtClean="0"/>
                        <a:t>HW</a:t>
                      </a:r>
                      <a:r>
                        <a:rPr lang="en-US" sz="1400" baseline="0" dirty="0" smtClean="0"/>
                        <a:t> Redundancy between DC</a:t>
                      </a:r>
                      <a:endParaRPr lang="en-US" sz="1400" dirty="0">
                        <a:solidFill>
                          <a:srgbClr val="000000"/>
                        </a:solidFill>
                      </a:endParaRPr>
                    </a:p>
                  </a:txBody>
                  <a:tcPr anchor="ctr"/>
                </a:tc>
                <a:tc>
                  <a:txBody>
                    <a:bodyPr/>
                    <a:lstStyle/>
                    <a:p>
                      <a:pPr algn="ctr"/>
                      <a:r>
                        <a:rPr lang="en-US" sz="1400" dirty="0" smtClean="0"/>
                        <a:t>Yes</a:t>
                      </a:r>
                      <a:endParaRPr lang="en-US" sz="1400" dirty="0">
                        <a:solidFill>
                          <a:srgbClr val="000000"/>
                        </a:solidFill>
                      </a:endParaRPr>
                    </a:p>
                  </a:txBody>
                  <a:tcPr anchor="ctr"/>
                </a:tc>
                <a:tc>
                  <a:txBody>
                    <a:bodyPr/>
                    <a:lstStyle/>
                    <a:p>
                      <a:pPr algn="ctr"/>
                      <a:r>
                        <a:rPr lang="en-US" sz="1400" dirty="0" smtClean="0"/>
                        <a:t>Yes</a:t>
                      </a:r>
                      <a:endParaRPr lang="en-US" sz="1400" dirty="0">
                        <a:solidFill>
                          <a:srgbClr val="000000"/>
                        </a:solidFill>
                      </a:endParaRPr>
                    </a:p>
                  </a:txBody>
                  <a:tcPr anchor="ctr"/>
                </a:tc>
                <a:tc>
                  <a:txBody>
                    <a:bodyPr/>
                    <a:lstStyle/>
                    <a:p>
                      <a:pPr algn="ctr"/>
                      <a:r>
                        <a:rPr lang="en-US" sz="1400" dirty="0" smtClean="0"/>
                        <a:t>Yes</a:t>
                      </a:r>
                      <a:endParaRPr lang="en-US" sz="1400" dirty="0">
                        <a:solidFill>
                          <a:srgbClr val="000000"/>
                        </a:solidFill>
                      </a:endParaRPr>
                    </a:p>
                  </a:txBody>
                  <a:tcPr anchor="ctr"/>
                </a:tc>
              </a:tr>
              <a:tr h="643974">
                <a:tc>
                  <a:txBody>
                    <a:bodyPr/>
                    <a:lstStyle/>
                    <a:p>
                      <a:r>
                        <a:rPr lang="en-US" sz="1400" dirty="0" smtClean="0"/>
                        <a:t>High Availability</a:t>
                      </a:r>
                      <a:r>
                        <a:rPr lang="en-US" sz="1400" baseline="0" dirty="0" smtClean="0"/>
                        <a:t> within DC</a:t>
                      </a:r>
                      <a:endParaRPr lang="en-US" sz="1400" dirty="0">
                        <a:solidFill>
                          <a:srgbClr val="000000"/>
                        </a:solidFill>
                      </a:endParaRPr>
                    </a:p>
                  </a:txBody>
                  <a:tcPr anchor="ctr"/>
                </a:tc>
                <a:tc>
                  <a:txBody>
                    <a:bodyPr/>
                    <a:lstStyle/>
                    <a:p>
                      <a:pPr algn="ctr"/>
                      <a:r>
                        <a:rPr lang="en-US" sz="1400" dirty="0" smtClean="0"/>
                        <a:t>No</a:t>
                      </a:r>
                      <a:endParaRPr lang="en-US" sz="1400" dirty="0">
                        <a:solidFill>
                          <a:srgbClr val="000000"/>
                        </a:solidFill>
                      </a:endParaRPr>
                    </a:p>
                  </a:txBody>
                  <a:tcPr anchor="ctr"/>
                </a:tc>
                <a:tc>
                  <a:txBody>
                    <a:bodyPr/>
                    <a:lstStyle/>
                    <a:p>
                      <a:pPr algn="ctr"/>
                      <a:r>
                        <a:rPr lang="en-US" sz="1400" dirty="0" smtClean="0"/>
                        <a:t>No</a:t>
                      </a:r>
                      <a:endParaRPr lang="en-US" sz="1400" dirty="0">
                        <a:solidFill>
                          <a:srgbClr val="000000"/>
                        </a:solidFill>
                      </a:endParaRPr>
                    </a:p>
                  </a:txBody>
                  <a:tcPr anchor="ctr"/>
                </a:tc>
                <a:tc>
                  <a:txBody>
                    <a:bodyPr/>
                    <a:lstStyle/>
                    <a:p>
                      <a:pPr algn="ctr"/>
                      <a:r>
                        <a:rPr lang="en-US" sz="1400" dirty="0" smtClean="0"/>
                        <a:t>Yes</a:t>
                      </a:r>
                      <a:endParaRPr lang="en-US" sz="1400" dirty="0">
                        <a:solidFill>
                          <a:srgbClr val="000000"/>
                        </a:solidFill>
                      </a:endParaRPr>
                    </a:p>
                  </a:txBody>
                  <a:tcPr anchor="ctr"/>
                </a:tc>
              </a:tr>
              <a:tr h="460884">
                <a:tc>
                  <a:txBody>
                    <a:bodyPr/>
                    <a:lstStyle/>
                    <a:p>
                      <a:r>
                        <a:rPr lang="en-US" sz="1400" dirty="0" smtClean="0"/>
                        <a:t># WAN Circuits</a:t>
                      </a:r>
                      <a:endParaRPr lang="en-US" sz="1400" dirty="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Two</a:t>
                      </a:r>
                      <a:r>
                        <a:rPr lang="en-US" sz="1400" baseline="0" dirty="0" smtClean="0"/>
                        <a:t> or more</a:t>
                      </a:r>
                      <a:endParaRPr lang="en-US" sz="1400" dirty="0" smtClean="0">
                        <a:solidFill>
                          <a:srgbClr val="000000"/>
                        </a:solidFill>
                      </a:endParaRPr>
                    </a:p>
                  </a:txBody>
                  <a:tcPr anchor="ctr"/>
                </a:tc>
                <a:tc>
                  <a:txBody>
                    <a:bodyPr/>
                    <a:lstStyle/>
                    <a:p>
                      <a:pPr algn="ctr"/>
                      <a:r>
                        <a:rPr lang="en-US" sz="1400" dirty="0" smtClean="0"/>
                        <a:t>Two</a:t>
                      </a:r>
                      <a:r>
                        <a:rPr lang="en-US" sz="1400" baseline="0" dirty="0" smtClean="0"/>
                        <a:t> or more</a:t>
                      </a:r>
                      <a:endParaRPr lang="en-US" sz="1400" dirty="0">
                        <a:solidFill>
                          <a:srgbClr val="000000"/>
                        </a:solidFill>
                      </a:endParaRPr>
                    </a:p>
                  </a:txBody>
                  <a:tcPr anchor="ctr"/>
                </a:tc>
                <a:tc>
                  <a:txBody>
                    <a:bodyPr/>
                    <a:lstStyle/>
                    <a:p>
                      <a:pPr algn="ctr"/>
                      <a:r>
                        <a:rPr lang="en-US" sz="1400" dirty="0" smtClean="0"/>
                        <a:t>Two</a:t>
                      </a:r>
                      <a:r>
                        <a:rPr lang="en-US" sz="1400" baseline="0" dirty="0" smtClean="0"/>
                        <a:t> or more</a:t>
                      </a:r>
                      <a:endParaRPr lang="en-US" sz="1400" dirty="0">
                        <a:solidFill>
                          <a:srgbClr val="000000"/>
                        </a:solidFill>
                      </a:endParaRPr>
                    </a:p>
                  </a:txBody>
                  <a:tcPr anchor="ctr"/>
                </a:tc>
              </a:tr>
              <a:tr h="460884">
                <a:tc>
                  <a:txBody>
                    <a:bodyPr/>
                    <a:lstStyle/>
                    <a:p>
                      <a:r>
                        <a:rPr lang="en-US" sz="1400" dirty="0" smtClean="0"/>
                        <a:t># Devices in</a:t>
                      </a:r>
                      <a:endParaRPr lang="en-US" sz="1400" dirty="0">
                        <a:solidFill>
                          <a:srgbClr val="000000"/>
                        </a:solidFill>
                      </a:endParaRPr>
                    </a:p>
                  </a:txBody>
                  <a:tcPr anchor="ctr"/>
                </a:tc>
                <a:tc>
                  <a:txBody>
                    <a:bodyPr/>
                    <a:lstStyle/>
                    <a:p>
                      <a:pPr algn="ctr"/>
                      <a:r>
                        <a:rPr lang="en-US" sz="1400" dirty="0" smtClean="0"/>
                        <a:t>Few</a:t>
                      </a:r>
                      <a:endParaRPr lang="en-US" sz="1400" dirty="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Fewest</a:t>
                      </a:r>
                      <a:endParaRPr lang="en-US" sz="1400" dirty="0" smtClean="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Most</a:t>
                      </a:r>
                      <a:endParaRPr lang="en-US" sz="1400" dirty="0" smtClean="0">
                        <a:solidFill>
                          <a:srgbClr val="000000"/>
                        </a:solidFill>
                      </a:endParaRPr>
                    </a:p>
                  </a:txBody>
                  <a:tcPr anchor="ctr"/>
                </a:tc>
              </a:tr>
              <a:tr h="460884">
                <a:tc>
                  <a:txBody>
                    <a:bodyPr/>
                    <a:lstStyle/>
                    <a:p>
                      <a:r>
                        <a:rPr lang="en-US" sz="1400" dirty="0" smtClean="0"/>
                        <a:t>Cost</a:t>
                      </a:r>
                      <a:endParaRPr lang="en-US" sz="1400" dirty="0">
                        <a:solidFill>
                          <a:srgbClr val="000000"/>
                        </a:solidFill>
                      </a:endParaRPr>
                    </a:p>
                  </a:txBody>
                  <a:tcPr anchor="ctr"/>
                </a:tc>
                <a:tc>
                  <a:txBody>
                    <a:bodyPr/>
                    <a:lstStyle/>
                    <a:p>
                      <a:pPr algn="ctr"/>
                      <a:r>
                        <a:rPr lang="en-US" sz="1400" dirty="0" smtClean="0"/>
                        <a:t>Moderate</a:t>
                      </a:r>
                      <a:r>
                        <a:rPr lang="en-US" sz="1400" baseline="0" dirty="0" smtClean="0"/>
                        <a:t> Expensive</a:t>
                      </a:r>
                      <a:endParaRPr lang="en-US" sz="1400" dirty="0">
                        <a:solidFill>
                          <a:srgbClr val="000000"/>
                        </a:solidFill>
                      </a:endParaRPr>
                    </a:p>
                  </a:txBody>
                  <a:tcPr anchor="ctr"/>
                </a:tc>
                <a:tc>
                  <a:txBody>
                    <a:bodyPr/>
                    <a:lstStyle/>
                    <a:p>
                      <a:pPr algn="ctr"/>
                      <a:r>
                        <a:rPr lang="en-US" sz="1400" dirty="0" smtClean="0"/>
                        <a:t>Least expensive</a:t>
                      </a:r>
                      <a:endParaRPr lang="en-US" sz="1400" dirty="0">
                        <a:solidFill>
                          <a:srgbClr val="000000"/>
                        </a:solidFill>
                      </a:endParaRPr>
                    </a:p>
                  </a:txBody>
                  <a:tcPr anchor="ctr"/>
                </a:tc>
                <a:tc>
                  <a:txBody>
                    <a:bodyPr/>
                    <a:lstStyle/>
                    <a:p>
                      <a:pPr algn="ctr"/>
                      <a:r>
                        <a:rPr lang="en-US" sz="1400" dirty="0" smtClean="0"/>
                        <a:t>Most expensive</a:t>
                      </a:r>
                      <a:endParaRPr lang="en-US" sz="1400" dirty="0">
                        <a:solidFill>
                          <a:srgbClr val="000000"/>
                        </a:solidFill>
                      </a:endParaRPr>
                    </a:p>
                  </a:txBody>
                  <a:tcPr anchor="ctr"/>
                </a:tc>
              </a:tr>
            </a:tbl>
          </a:graphicData>
        </a:graphic>
      </p:graphicFrame>
    </p:spTree>
    <p:extLst>
      <p:ext uri="{BB962C8B-B14F-4D97-AF65-F5344CB8AC3E}">
        <p14:creationId xmlns:p14="http://schemas.microsoft.com/office/powerpoint/2010/main" val="159431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1364343"/>
            <a:ext cx="8112125" cy="3010666"/>
          </a:xfrm>
        </p:spPr>
        <p:txBody>
          <a:bodyPr anchor="ctr"/>
          <a:lstStyle/>
          <a:p>
            <a:r>
              <a:rPr lang="en-US" dirty="0" smtClean="0"/>
              <a:t>Hybrid CCA with WebEx PSTN</a:t>
            </a:r>
            <a:endParaRPr lang="en-US" sz="2800" dirty="0"/>
          </a:p>
        </p:txBody>
      </p:sp>
    </p:spTree>
    <p:extLst>
      <p:ext uri="{BB962C8B-B14F-4D97-AF65-F5344CB8AC3E}">
        <p14:creationId xmlns:p14="http://schemas.microsoft.com/office/powerpoint/2010/main" val="2512251416"/>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Rectangle 2"/>
          <p:cNvSpPr>
            <a:spLocks noGrp="1" noChangeArrowheads="1"/>
          </p:cNvSpPr>
          <p:nvPr>
            <p:ph type="title"/>
          </p:nvPr>
        </p:nvSpPr>
        <p:spPr/>
        <p:txBody>
          <a:bodyPr vert="horz" lIns="82296" tIns="45720" rIns="82296" bIns="45720" rtlCol="0" anchor="t" anchorCtr="0">
            <a:noAutofit/>
          </a:bodyPr>
          <a:lstStyle/>
          <a:p>
            <a:pPr marL="36671"/>
            <a:r>
              <a:rPr lang="en-US" sz="3600" spc="-150" dirty="0">
                <a:gradFill flip="none" rotWithShape="1">
                  <a:gsLst>
                    <a:gs pos="0">
                      <a:srgbClr val="55E6ED"/>
                    </a:gs>
                    <a:gs pos="80000">
                      <a:srgbClr val="009249"/>
                    </a:gs>
                  </a:gsLst>
                  <a:lin ang="12000000" scaled="0"/>
                  <a:tileRect/>
                </a:gradFill>
              </a:rPr>
              <a:t>CCA Overview</a:t>
            </a:r>
          </a:p>
        </p:txBody>
      </p:sp>
      <p:sp>
        <p:nvSpPr>
          <p:cNvPr id="37" name="Content Placeholder 2"/>
          <p:cNvSpPr txBox="1">
            <a:spLocks/>
          </p:cNvSpPr>
          <p:nvPr/>
        </p:nvSpPr>
        <p:spPr>
          <a:xfrm>
            <a:off x="272371" y="1527175"/>
            <a:ext cx="8418057" cy="3575050"/>
          </a:xfrm>
          <a:prstGeom prst="rect">
            <a:avLst/>
          </a:prstGeom>
        </p:spPr>
        <p:txBody>
          <a:bodyPr/>
          <a:lstStyle/>
          <a:p>
            <a:pPr marL="457200">
              <a:spcBef>
                <a:spcPts val="3000"/>
              </a:spcBef>
            </a:pPr>
            <a:endParaRPr lang="en-US" sz="2000" dirty="0" smtClean="0">
              <a:solidFill>
                <a:schemeClr val="bg1"/>
              </a:solidFill>
            </a:endParaRPr>
          </a:p>
        </p:txBody>
      </p:sp>
      <p:sp>
        <p:nvSpPr>
          <p:cNvPr id="5" name="Text Placeholder 4"/>
          <p:cNvSpPr>
            <a:spLocks noGrp="1"/>
          </p:cNvSpPr>
          <p:nvPr>
            <p:ph type="body" sz="quarter" idx="10"/>
          </p:nvPr>
        </p:nvSpPr>
        <p:spPr>
          <a:xfrm>
            <a:off x="278350" y="1403131"/>
            <a:ext cx="8156201" cy="4906229"/>
          </a:xfrm>
        </p:spPr>
        <p:txBody>
          <a:bodyPr>
            <a:normAutofit/>
          </a:bodyPr>
          <a:lstStyle/>
          <a:p>
            <a:pPr marL="342900" indent="-342900">
              <a:buFont typeface="Wingdings" pitchFamily="2" charset="2"/>
              <a:buChar char="§"/>
            </a:pPr>
            <a:r>
              <a:rPr lang="en-US" dirty="0" smtClean="0">
                <a:solidFill>
                  <a:schemeClr val="tx1"/>
                </a:solidFill>
              </a:rPr>
              <a:t>Fully geographically redundant, highly available and scalable audio conferencing solution</a:t>
            </a:r>
          </a:p>
          <a:p>
            <a:pPr marL="342900" indent="-342900">
              <a:buFont typeface="Wingdings" pitchFamily="2" charset="2"/>
              <a:buChar char="§"/>
            </a:pPr>
            <a:r>
              <a:rPr lang="en-US" dirty="0" smtClean="0">
                <a:solidFill>
                  <a:schemeClr val="tx1"/>
                </a:solidFill>
              </a:rPr>
              <a:t>Uses call signaling between enterprise's IP PBX and WebEx’s audio bridge through a Session Border Controller (SBC)</a:t>
            </a:r>
          </a:p>
          <a:p>
            <a:pPr marL="342900" indent="-342900">
              <a:buFont typeface="Wingdings" pitchFamily="2" charset="2"/>
              <a:buChar char="§"/>
            </a:pPr>
            <a:r>
              <a:rPr lang="en-US" dirty="0">
                <a:solidFill>
                  <a:schemeClr val="tx1"/>
                </a:solidFill>
              </a:rPr>
              <a:t>Enabled through redundant IP connections between customer’s and Cisco’s data centers</a:t>
            </a:r>
          </a:p>
          <a:p>
            <a:pPr marL="342900" indent="-342900">
              <a:buFont typeface="Wingdings" pitchFamily="2" charset="2"/>
              <a:buChar char="§"/>
            </a:pPr>
            <a:r>
              <a:rPr lang="en-US" dirty="0">
                <a:solidFill>
                  <a:schemeClr val="tx1"/>
                </a:solidFill>
              </a:rPr>
              <a:t>Customer leverages its existing </a:t>
            </a:r>
            <a:r>
              <a:rPr lang="en-US" dirty="0" smtClean="0">
                <a:solidFill>
                  <a:schemeClr val="tx1"/>
                </a:solidFill>
              </a:rPr>
              <a:t>carrier </a:t>
            </a:r>
            <a:r>
              <a:rPr lang="en-US" dirty="0">
                <a:solidFill>
                  <a:schemeClr val="tx1"/>
                </a:solidFill>
              </a:rPr>
              <a:t>terminations for off-</a:t>
            </a:r>
            <a:br>
              <a:rPr lang="en-US" dirty="0">
                <a:solidFill>
                  <a:schemeClr val="tx1"/>
                </a:solidFill>
              </a:rPr>
            </a:br>
            <a:r>
              <a:rPr lang="en-US" dirty="0">
                <a:solidFill>
                  <a:schemeClr val="tx1"/>
                </a:solidFill>
              </a:rPr>
              <a:t>net </a:t>
            </a:r>
            <a:r>
              <a:rPr lang="en-US" dirty="0" smtClean="0">
                <a:solidFill>
                  <a:schemeClr val="tx1"/>
                </a:solidFill>
              </a:rPr>
              <a:t>calling -  calls generated  from phone numbers that do not reside on the customer’s network</a:t>
            </a:r>
          </a:p>
          <a:p>
            <a:endParaRPr lang="en-US" dirty="0">
              <a:solidFill>
                <a:schemeClr val="tx1"/>
              </a:solidFill>
            </a:endParaRPr>
          </a:p>
        </p:txBody>
      </p:sp>
    </p:spTree>
    <p:extLst>
      <p:ext uri="{BB962C8B-B14F-4D97-AF65-F5344CB8AC3E}">
        <p14:creationId xmlns:p14="http://schemas.microsoft.com/office/powerpoint/2010/main" val="62216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p:cNvSpPr>
            <a:spLocks noGrp="1"/>
          </p:cNvSpPr>
          <p:nvPr>
            <p:ph type="title"/>
          </p:nvPr>
        </p:nvSpPr>
        <p:spPr>
          <a:xfrm>
            <a:off x="115402" y="163085"/>
            <a:ext cx="8588861" cy="453083"/>
          </a:xfrm>
        </p:spPr>
        <p:txBody>
          <a:bodyPr vert="horz" lIns="82296" tIns="45720" rIns="82296" bIns="45720" rtlCol="0" anchor="t" anchorCtr="0">
            <a:noAutofit/>
          </a:bodyPr>
          <a:lstStyle/>
          <a:p>
            <a:pPr marL="36671"/>
            <a:r>
              <a:rPr lang="en-US" sz="3600" spc="-150" dirty="0">
                <a:gradFill flip="none" rotWithShape="1">
                  <a:gsLst>
                    <a:gs pos="0">
                      <a:srgbClr val="55E6ED"/>
                    </a:gs>
                    <a:gs pos="80000">
                      <a:srgbClr val="009249"/>
                    </a:gs>
                  </a:gsLst>
                  <a:lin ang="12000000" scaled="0"/>
                  <a:tileRect/>
                </a:gradFill>
              </a:rPr>
              <a:t>Hybrid CCA and WebEx PSTN audio</a:t>
            </a:r>
          </a:p>
        </p:txBody>
      </p:sp>
      <p:grpSp>
        <p:nvGrpSpPr>
          <p:cNvPr id="19" name="Group 18"/>
          <p:cNvGrpSpPr/>
          <p:nvPr/>
        </p:nvGrpSpPr>
        <p:grpSpPr>
          <a:xfrm>
            <a:off x="96335" y="756633"/>
            <a:ext cx="6073452" cy="4226191"/>
            <a:chOff x="96335" y="709009"/>
            <a:chExt cx="6073452" cy="4112730"/>
          </a:xfrm>
        </p:grpSpPr>
        <p:sp>
          <p:nvSpPr>
            <p:cNvPr id="152" name="Rectangle 151"/>
            <p:cNvSpPr/>
            <p:nvPr/>
          </p:nvSpPr>
          <p:spPr>
            <a:xfrm>
              <a:off x="179842" y="709009"/>
              <a:ext cx="5989945" cy="4112730"/>
            </a:xfrm>
            <a:prstGeom prst="rect">
              <a:avLst/>
            </a:prstGeom>
            <a:solidFill>
              <a:srgbClr val="FFFF00">
                <a:alpha val="1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 name="Straight Connector 101"/>
            <p:cNvCxnSpPr/>
            <p:nvPr/>
          </p:nvCxnSpPr>
          <p:spPr bwMode="auto">
            <a:xfrm>
              <a:off x="3114597" y="1295464"/>
              <a:ext cx="1155792" cy="0"/>
            </a:xfrm>
            <a:prstGeom prst="line">
              <a:avLst/>
            </a:prstGeom>
            <a:solidFill>
              <a:schemeClr val="bg1"/>
            </a:solidFill>
            <a:ln w="184150" cap="flat" cmpd="sng" algn="ctr">
              <a:solidFill>
                <a:schemeClr val="tx2">
                  <a:lumMod val="50000"/>
                  <a:alpha val="56000"/>
                </a:schemeClr>
              </a:solidFill>
              <a:prstDash val="solid"/>
              <a:round/>
              <a:headEnd type="none" w="med" len="med"/>
              <a:tailEnd type="none" w="med" len="med"/>
            </a:ln>
            <a:effectLst/>
          </p:spPr>
        </p:cxnSp>
        <p:cxnSp>
          <p:nvCxnSpPr>
            <p:cNvPr id="225" name="Straight Connector 224"/>
            <p:cNvCxnSpPr/>
            <p:nvPr/>
          </p:nvCxnSpPr>
          <p:spPr bwMode="auto">
            <a:xfrm flipH="1">
              <a:off x="2841183" y="1889065"/>
              <a:ext cx="5601" cy="1188720"/>
            </a:xfrm>
            <a:prstGeom prst="line">
              <a:avLst/>
            </a:prstGeom>
            <a:solidFill>
              <a:schemeClr val="bg1"/>
            </a:solidFill>
            <a:ln w="114300" cap="flat" cmpd="sng" algn="ctr">
              <a:solidFill>
                <a:schemeClr val="tx2">
                  <a:lumMod val="50000"/>
                  <a:alpha val="56000"/>
                </a:schemeClr>
              </a:solidFill>
              <a:prstDash val="solid"/>
              <a:round/>
              <a:headEnd type="none" w="med" len="med"/>
              <a:tailEnd type="none" w="med" len="med"/>
            </a:ln>
            <a:effectLst/>
          </p:spPr>
        </p:cxnSp>
        <p:cxnSp>
          <p:nvCxnSpPr>
            <p:cNvPr id="278" name="Straight Arrow Connector 277"/>
            <p:cNvCxnSpPr/>
            <p:nvPr/>
          </p:nvCxnSpPr>
          <p:spPr>
            <a:xfrm flipH="1">
              <a:off x="940414" y="2424023"/>
              <a:ext cx="448573" cy="138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p:nvPr/>
          </p:nvCxnSpPr>
          <p:spPr>
            <a:xfrm>
              <a:off x="2225750" y="2406770"/>
              <a:ext cx="491705" cy="15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1069815" y="2231890"/>
              <a:ext cx="1534494" cy="369332"/>
            </a:xfrm>
            <a:prstGeom prst="rect">
              <a:avLst/>
            </a:prstGeom>
            <a:noFill/>
          </p:spPr>
          <p:txBody>
            <a:bodyPr wrap="square" rtlCol="0">
              <a:spAutoFit/>
            </a:bodyPr>
            <a:lstStyle/>
            <a:p>
              <a:pPr algn="ctr"/>
              <a:r>
                <a:rPr lang="en-US" sz="900" b="1" dirty="0" smtClean="0">
                  <a:solidFill>
                    <a:srgbClr val="016289"/>
                  </a:solidFill>
                  <a:latin typeface="Calibri"/>
                  <a:cs typeface="Calibri"/>
                </a:rPr>
                <a:t>CCA Peering Connections</a:t>
              </a:r>
            </a:p>
            <a:p>
              <a:pPr algn="ctr"/>
              <a:r>
                <a:rPr lang="en-US" sz="900" b="1" dirty="0" smtClean="0">
                  <a:solidFill>
                    <a:srgbClr val="016289"/>
                  </a:solidFill>
                  <a:latin typeface="Calibri"/>
                  <a:cs typeface="Calibri"/>
                </a:rPr>
                <a:t> (eBGP/BFD)</a:t>
              </a:r>
            </a:p>
          </p:txBody>
        </p:sp>
        <p:cxnSp>
          <p:nvCxnSpPr>
            <p:cNvPr id="223" name="Straight Connector 222"/>
            <p:cNvCxnSpPr/>
            <p:nvPr/>
          </p:nvCxnSpPr>
          <p:spPr bwMode="auto">
            <a:xfrm>
              <a:off x="870151" y="1981494"/>
              <a:ext cx="1051" cy="1227281"/>
            </a:xfrm>
            <a:prstGeom prst="line">
              <a:avLst/>
            </a:prstGeom>
            <a:solidFill>
              <a:schemeClr val="bg1"/>
            </a:solidFill>
            <a:ln w="114300" cap="flat" cmpd="sng" algn="ctr">
              <a:solidFill>
                <a:schemeClr val="tx2">
                  <a:lumMod val="50000"/>
                  <a:alpha val="56000"/>
                </a:schemeClr>
              </a:solidFill>
              <a:prstDash val="solid"/>
              <a:round/>
              <a:headEnd type="none" w="med" len="med"/>
              <a:tailEnd type="none" w="med" len="med"/>
            </a:ln>
            <a:effectLst/>
          </p:spPr>
        </p:cxnSp>
        <p:grpSp>
          <p:nvGrpSpPr>
            <p:cNvPr id="176" name="Group 237"/>
            <p:cNvGrpSpPr/>
            <p:nvPr/>
          </p:nvGrpSpPr>
          <p:grpSpPr>
            <a:xfrm>
              <a:off x="498764" y="2652083"/>
              <a:ext cx="3070161" cy="839262"/>
              <a:chOff x="1594313" y="2435073"/>
              <a:chExt cx="1915015" cy="403091"/>
            </a:xfrm>
          </p:grpSpPr>
          <p:sp>
            <p:nvSpPr>
              <p:cNvPr id="177" name="Cloud"/>
              <p:cNvSpPr>
                <a:spLocks noChangeAspect="1" noEditPoints="1" noChangeArrowheads="1"/>
              </p:cNvSpPr>
              <p:nvPr/>
            </p:nvSpPr>
            <p:spPr bwMode="auto">
              <a:xfrm>
                <a:off x="1594313" y="2435073"/>
                <a:ext cx="1915015" cy="40309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7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a:r>
                <a:br>
                  <a:rPr lang="en-US" dirty="0" smtClean="0"/>
                </a:br>
                <a:endParaRPr lang="en-US" dirty="0"/>
              </a:p>
            </p:txBody>
          </p:sp>
          <p:sp>
            <p:nvSpPr>
              <p:cNvPr id="178" name="Rectangle 177"/>
              <p:cNvSpPr/>
              <p:nvPr/>
            </p:nvSpPr>
            <p:spPr>
              <a:xfrm>
                <a:off x="2246089" y="2508534"/>
                <a:ext cx="608037" cy="221734"/>
              </a:xfrm>
              <a:prstGeom prst="rect">
                <a:avLst/>
              </a:prstGeom>
            </p:spPr>
            <p:txBody>
              <a:bodyPr wrap="square">
                <a:spAutoFit/>
              </a:bodyPr>
              <a:lstStyle/>
              <a:p>
                <a:pPr algn="ctr"/>
                <a:r>
                  <a:rPr lang="en-US" sz="1200" b="1" dirty="0" smtClean="0">
                    <a:latin typeface="Calibri"/>
                    <a:cs typeface="Calibri"/>
                  </a:rPr>
                  <a:t>Customer WAN </a:t>
                </a:r>
              </a:p>
            </p:txBody>
          </p:sp>
        </p:grpSp>
        <p:sp>
          <p:nvSpPr>
            <p:cNvPr id="155" name="Rectangle 154"/>
            <p:cNvSpPr/>
            <p:nvPr/>
          </p:nvSpPr>
          <p:spPr>
            <a:xfrm>
              <a:off x="2712809" y="2162927"/>
              <a:ext cx="440622" cy="208885"/>
            </a:xfrm>
            <a:prstGeom prst="rect">
              <a:avLst/>
            </a:prstGeom>
          </p:spPr>
          <p:txBody>
            <a:bodyPr wrap="square">
              <a:spAutoFit/>
            </a:bodyPr>
            <a:lstStyle/>
            <a:p>
              <a:r>
                <a:rPr lang="en-US" sz="800" b="1" dirty="0" smtClean="0">
                  <a:solidFill>
                    <a:srgbClr val="404040"/>
                  </a:solidFill>
                  <a:latin typeface="Calibri"/>
                  <a:cs typeface="Calibri"/>
                </a:rPr>
                <a:t> </a:t>
              </a:r>
              <a:endParaRPr lang="en-US" sz="800" b="1" dirty="0">
                <a:latin typeface="Calibri"/>
                <a:cs typeface="Calibri"/>
              </a:endParaRPr>
            </a:p>
          </p:txBody>
        </p:sp>
        <p:sp>
          <p:nvSpPr>
            <p:cNvPr id="444" name="Cloud"/>
            <p:cNvSpPr>
              <a:spLocks noChangeAspect="1" noEditPoints="1" noChangeArrowheads="1"/>
            </p:cNvSpPr>
            <p:nvPr/>
          </p:nvSpPr>
          <p:spPr bwMode="auto">
            <a:xfrm>
              <a:off x="305171" y="932986"/>
              <a:ext cx="3091076" cy="117049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DF0FA"/>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
              </a:r>
              <a:br>
                <a:rPr lang="en-US" dirty="0" smtClean="0"/>
              </a:br>
              <a:endParaRPr lang="en-US" dirty="0"/>
            </a:p>
          </p:txBody>
        </p:sp>
        <p:sp>
          <p:nvSpPr>
            <p:cNvPr id="445" name="Rectangle 444"/>
            <p:cNvSpPr/>
            <p:nvPr/>
          </p:nvSpPr>
          <p:spPr>
            <a:xfrm>
              <a:off x="1380617" y="1421614"/>
              <a:ext cx="1046204" cy="523220"/>
            </a:xfrm>
            <a:prstGeom prst="rect">
              <a:avLst/>
            </a:prstGeom>
          </p:spPr>
          <p:txBody>
            <a:bodyPr wrap="square">
              <a:spAutoFit/>
            </a:bodyPr>
            <a:lstStyle/>
            <a:p>
              <a:pPr algn="ctr"/>
              <a:r>
                <a:rPr lang="en-US" sz="1400" b="1" dirty="0" smtClean="0">
                  <a:solidFill>
                    <a:srgbClr val="79D545"/>
                  </a:solidFill>
                  <a:latin typeface="Calibri"/>
                  <a:cs typeface="Calibri"/>
                </a:rPr>
                <a:t>Web</a:t>
              </a:r>
              <a:r>
                <a:rPr lang="en-US" sz="1400" b="1" dirty="0" smtClean="0">
                  <a:solidFill>
                    <a:srgbClr val="30A9D7"/>
                  </a:solidFill>
                  <a:latin typeface="Calibri"/>
                  <a:cs typeface="Calibri"/>
                </a:rPr>
                <a:t>Ex  </a:t>
              </a:r>
              <a:r>
                <a:rPr lang="en-US" sz="1400" b="1" dirty="0">
                  <a:solidFill>
                    <a:srgbClr val="016289"/>
                  </a:solidFill>
                  <a:latin typeface="Calibri"/>
                  <a:cs typeface="Calibri"/>
                </a:rPr>
                <a:t>Cloud</a:t>
              </a:r>
              <a:endParaRPr lang="en-US" sz="1000" b="1" dirty="0">
                <a:solidFill>
                  <a:srgbClr val="016289"/>
                </a:solidFill>
                <a:latin typeface="Calibri"/>
                <a:cs typeface="Calibri"/>
              </a:endParaRPr>
            </a:p>
          </p:txBody>
        </p:sp>
        <p:sp>
          <p:nvSpPr>
            <p:cNvPr id="447" name="TextBox 446"/>
            <p:cNvSpPr txBox="1"/>
            <p:nvPr/>
          </p:nvSpPr>
          <p:spPr>
            <a:xfrm>
              <a:off x="995960" y="861412"/>
              <a:ext cx="1066394" cy="400110"/>
            </a:xfrm>
            <a:prstGeom prst="rect">
              <a:avLst/>
            </a:prstGeom>
            <a:noFill/>
          </p:spPr>
          <p:txBody>
            <a:bodyPr wrap="square" rtlCol="0">
              <a:spAutoFit/>
            </a:bodyPr>
            <a:lstStyle/>
            <a:p>
              <a:r>
                <a:rPr lang="en-US" sz="1000" b="1" dirty="0" smtClean="0">
                  <a:solidFill>
                    <a:srgbClr val="016289"/>
                  </a:solidFill>
                  <a:latin typeface="Calibri"/>
                  <a:cs typeface="Calibri"/>
                </a:rPr>
                <a:t>Telephony Platform</a:t>
              </a:r>
            </a:p>
          </p:txBody>
        </p:sp>
        <p:cxnSp>
          <p:nvCxnSpPr>
            <p:cNvPr id="448" name="Straight Connector 447"/>
            <p:cNvCxnSpPr/>
            <p:nvPr/>
          </p:nvCxnSpPr>
          <p:spPr bwMode="auto">
            <a:xfrm>
              <a:off x="883088" y="1554399"/>
              <a:ext cx="0" cy="457200"/>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449" name="Straight Connector 448"/>
            <p:cNvCxnSpPr>
              <a:stCxn id="480" idx="1"/>
              <a:endCxn id="458" idx="0"/>
            </p:cNvCxnSpPr>
            <p:nvPr/>
          </p:nvCxnSpPr>
          <p:spPr bwMode="auto">
            <a:xfrm flipH="1">
              <a:off x="939960" y="1173682"/>
              <a:ext cx="784006" cy="319723"/>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grpSp>
          <p:nvGrpSpPr>
            <p:cNvPr id="450" name="Group 62"/>
            <p:cNvGrpSpPr/>
            <p:nvPr/>
          </p:nvGrpSpPr>
          <p:grpSpPr>
            <a:xfrm>
              <a:off x="639224" y="1408748"/>
              <a:ext cx="502621" cy="392454"/>
              <a:chOff x="4062006" y="222582"/>
              <a:chExt cx="820738" cy="630237"/>
            </a:xfrm>
            <a:effectLst>
              <a:outerShdw blurRad="127000" dist="38100" dir="2700000" sx="104000" sy="104000" algn="tl" rotWithShape="0">
                <a:prstClr val="black">
                  <a:alpha val="40000"/>
                </a:prstClr>
              </a:outerShdw>
            </a:effectLst>
          </p:grpSpPr>
          <p:grpSp>
            <p:nvGrpSpPr>
              <p:cNvPr id="451" name="Group 6"/>
              <p:cNvGrpSpPr>
                <a:grpSpLocks noChangeAspect="1"/>
              </p:cNvGrpSpPr>
              <p:nvPr/>
            </p:nvGrpSpPr>
            <p:grpSpPr bwMode="auto">
              <a:xfrm>
                <a:off x="4062006" y="222582"/>
                <a:ext cx="820738" cy="630237"/>
                <a:chOff x="2280" y="2304"/>
                <a:chExt cx="1200" cy="627"/>
              </a:xfrm>
            </p:grpSpPr>
            <p:sp>
              <p:nvSpPr>
                <p:cNvPr id="476"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477"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478"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452" name="Group 494"/>
              <p:cNvGrpSpPr/>
              <p:nvPr/>
            </p:nvGrpSpPr>
            <p:grpSpPr>
              <a:xfrm>
                <a:off x="4112215" y="334669"/>
                <a:ext cx="684000" cy="320433"/>
                <a:chOff x="5356225" y="440995"/>
                <a:chExt cx="684000" cy="320433"/>
              </a:xfrm>
            </p:grpSpPr>
            <p:grpSp>
              <p:nvGrpSpPr>
                <p:cNvPr id="454" name="Group 14"/>
                <p:cNvGrpSpPr>
                  <a:grpSpLocks/>
                </p:cNvGrpSpPr>
                <p:nvPr/>
              </p:nvGrpSpPr>
              <p:grpSpPr bwMode="auto">
                <a:xfrm>
                  <a:off x="5356225" y="440995"/>
                  <a:ext cx="310650" cy="320433"/>
                  <a:chOff x="4630" y="2784"/>
                  <a:chExt cx="218" cy="188"/>
                </a:xfrm>
              </p:grpSpPr>
              <p:grpSp>
                <p:nvGrpSpPr>
                  <p:cNvPr id="466" name="Group 15"/>
                  <p:cNvGrpSpPr>
                    <a:grpSpLocks/>
                  </p:cNvGrpSpPr>
                  <p:nvPr/>
                </p:nvGrpSpPr>
                <p:grpSpPr bwMode="auto">
                  <a:xfrm>
                    <a:off x="4634" y="2784"/>
                    <a:ext cx="214" cy="184"/>
                    <a:chOff x="4608" y="2790"/>
                    <a:chExt cx="214" cy="184"/>
                  </a:xfrm>
                </p:grpSpPr>
                <p:sp>
                  <p:nvSpPr>
                    <p:cNvPr id="472"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473"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474"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475"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467" name="Group 71"/>
                  <p:cNvGrpSpPr>
                    <a:grpSpLocks/>
                  </p:cNvGrpSpPr>
                  <p:nvPr/>
                </p:nvGrpSpPr>
                <p:grpSpPr bwMode="auto">
                  <a:xfrm>
                    <a:off x="4630" y="2788"/>
                    <a:ext cx="214" cy="184"/>
                    <a:chOff x="4416" y="2784"/>
                    <a:chExt cx="214" cy="184"/>
                  </a:xfrm>
                </p:grpSpPr>
                <p:sp>
                  <p:nvSpPr>
                    <p:cNvPr id="468" name="Freeform 467"/>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469" name="Freeform 468"/>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470" name="Freeform 469"/>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471" name="Oval 470"/>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455" name="Group 25"/>
                <p:cNvGrpSpPr>
                  <a:grpSpLocks/>
                </p:cNvGrpSpPr>
                <p:nvPr/>
              </p:nvGrpSpPr>
              <p:grpSpPr bwMode="auto">
                <a:xfrm>
                  <a:off x="5746675" y="440995"/>
                  <a:ext cx="293550" cy="313615"/>
                  <a:chOff x="5058" y="2308"/>
                  <a:chExt cx="206" cy="184"/>
                </a:xfrm>
              </p:grpSpPr>
              <p:grpSp>
                <p:nvGrpSpPr>
                  <p:cNvPr id="456" name="Group 26"/>
                  <p:cNvGrpSpPr>
                    <a:grpSpLocks/>
                  </p:cNvGrpSpPr>
                  <p:nvPr/>
                </p:nvGrpSpPr>
                <p:grpSpPr bwMode="auto">
                  <a:xfrm>
                    <a:off x="5062" y="2308"/>
                    <a:ext cx="202" cy="180"/>
                    <a:chOff x="5062" y="2308"/>
                    <a:chExt cx="202" cy="180"/>
                  </a:xfrm>
                </p:grpSpPr>
                <p:sp>
                  <p:nvSpPr>
                    <p:cNvPr id="462"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463"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464"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465"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457" name="Group 31"/>
                  <p:cNvGrpSpPr>
                    <a:grpSpLocks/>
                  </p:cNvGrpSpPr>
                  <p:nvPr/>
                </p:nvGrpSpPr>
                <p:grpSpPr bwMode="auto">
                  <a:xfrm>
                    <a:off x="5058" y="2310"/>
                    <a:ext cx="202" cy="182"/>
                    <a:chOff x="5058" y="2312"/>
                    <a:chExt cx="202" cy="182"/>
                  </a:xfrm>
                </p:grpSpPr>
                <p:sp>
                  <p:nvSpPr>
                    <p:cNvPr id="458"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459"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460"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461"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453"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cxnSp>
          <p:nvCxnSpPr>
            <p:cNvPr id="481" name="Straight Connector 480"/>
            <p:cNvCxnSpPr/>
            <p:nvPr/>
          </p:nvCxnSpPr>
          <p:spPr bwMode="auto">
            <a:xfrm flipH="1" flipV="1">
              <a:off x="1974428" y="1164157"/>
              <a:ext cx="721641" cy="403765"/>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cxnSp>
          <p:nvCxnSpPr>
            <p:cNvPr id="482" name="Straight Connector 481"/>
            <p:cNvCxnSpPr/>
            <p:nvPr/>
          </p:nvCxnSpPr>
          <p:spPr bwMode="auto">
            <a:xfrm>
              <a:off x="2757962" y="1621739"/>
              <a:ext cx="0" cy="457200"/>
            </a:xfrm>
            <a:prstGeom prst="line">
              <a:avLst/>
            </a:prstGeom>
            <a:solidFill>
              <a:schemeClr val="bg1"/>
            </a:solidFill>
            <a:ln w="25400" cap="flat" cmpd="sng" algn="ctr">
              <a:solidFill>
                <a:schemeClr val="tx2">
                  <a:lumMod val="50000"/>
                </a:schemeClr>
              </a:solidFill>
              <a:prstDash val="solid"/>
              <a:round/>
              <a:headEnd type="none" w="med" len="med"/>
              <a:tailEnd type="none" w="med" len="med"/>
            </a:ln>
            <a:effectLst/>
          </p:spPr>
        </p:cxnSp>
        <p:grpSp>
          <p:nvGrpSpPr>
            <p:cNvPr id="483" name="Group 62"/>
            <p:cNvGrpSpPr/>
            <p:nvPr/>
          </p:nvGrpSpPr>
          <p:grpSpPr>
            <a:xfrm>
              <a:off x="2460989" y="1376040"/>
              <a:ext cx="502621" cy="392454"/>
              <a:chOff x="4062006" y="222582"/>
              <a:chExt cx="820738" cy="630237"/>
            </a:xfrm>
            <a:effectLst>
              <a:outerShdw blurRad="127000" dist="38100" dir="2700000" sx="104000" sy="104000" algn="tl" rotWithShape="0">
                <a:prstClr val="black">
                  <a:alpha val="40000"/>
                </a:prstClr>
              </a:outerShdw>
            </a:effectLst>
          </p:grpSpPr>
          <p:grpSp>
            <p:nvGrpSpPr>
              <p:cNvPr id="484" name="Group 6"/>
              <p:cNvGrpSpPr>
                <a:grpSpLocks noChangeAspect="1"/>
              </p:cNvGrpSpPr>
              <p:nvPr/>
            </p:nvGrpSpPr>
            <p:grpSpPr bwMode="auto">
              <a:xfrm>
                <a:off x="4062006" y="222582"/>
                <a:ext cx="820738" cy="630237"/>
                <a:chOff x="2280" y="2304"/>
                <a:chExt cx="1200" cy="627"/>
              </a:xfrm>
            </p:grpSpPr>
            <p:sp>
              <p:nvSpPr>
                <p:cNvPr id="509" name="Rectangle 7"/>
                <p:cNvSpPr>
                  <a:spLocks noChangeAspect="1" noChangeArrowheads="1"/>
                </p:cNvSpPr>
                <p:nvPr/>
              </p:nvSpPr>
              <p:spPr bwMode="auto">
                <a:xfrm>
                  <a:off x="2280" y="2373"/>
                  <a:ext cx="1080" cy="558"/>
                </a:xfrm>
                <a:prstGeom prst="rect">
                  <a:avLst/>
                </a:prstGeom>
                <a:solidFill>
                  <a:srgbClr val="0096D5"/>
                </a:solidFill>
                <a:ln w="9525">
                  <a:solidFill>
                    <a:srgbClr val="AEE6FF"/>
                  </a:solidFill>
                  <a:miter lim="800000"/>
                  <a:headEnd/>
                  <a:tailEnd/>
                </a:ln>
              </p:spPr>
              <p:txBody>
                <a:bodyPr/>
                <a:lstStyle/>
                <a:p>
                  <a:pPr algn="ctr"/>
                  <a:endParaRPr lang="en-US" sz="900" dirty="0"/>
                </a:p>
              </p:txBody>
            </p:sp>
            <p:sp>
              <p:nvSpPr>
                <p:cNvPr id="510" name="AutoShape 8"/>
                <p:cNvSpPr>
                  <a:spLocks noChangeAspect="1" noChangeArrowheads="1"/>
                </p:cNvSpPr>
                <p:nvPr/>
              </p:nvSpPr>
              <p:spPr bwMode="auto">
                <a:xfrm>
                  <a:off x="2280" y="2304"/>
                  <a:ext cx="1200" cy="69"/>
                </a:xfrm>
                <a:prstGeom prst="parallelogram">
                  <a:avLst>
                    <a:gd name="adj" fmla="val 176812"/>
                  </a:avLst>
                </a:prstGeom>
                <a:solidFill>
                  <a:srgbClr val="00B4FF"/>
                </a:solidFill>
                <a:ln w="9525">
                  <a:solidFill>
                    <a:srgbClr val="AEE6FF"/>
                  </a:solidFill>
                  <a:miter lim="800000"/>
                  <a:headEnd/>
                  <a:tailEnd/>
                </a:ln>
              </p:spPr>
              <p:txBody>
                <a:bodyPr wrap="none" anchor="ctr"/>
                <a:lstStyle/>
                <a:p>
                  <a:pPr algn="ctr"/>
                  <a:endParaRPr lang="en-US" sz="900" dirty="0"/>
                </a:p>
              </p:txBody>
            </p:sp>
            <p:sp>
              <p:nvSpPr>
                <p:cNvPr id="511" name="AutoShape 9"/>
                <p:cNvSpPr>
                  <a:spLocks noChangeAspect="1" noChangeArrowheads="1"/>
                </p:cNvSpPr>
                <p:nvPr/>
              </p:nvSpPr>
              <p:spPr bwMode="auto">
                <a:xfrm rot="5400000" flipH="1">
                  <a:off x="3110" y="2560"/>
                  <a:ext cx="624" cy="117"/>
                </a:xfrm>
                <a:prstGeom prst="parallelogram">
                  <a:avLst>
                    <a:gd name="adj" fmla="val 57259"/>
                  </a:avLst>
                </a:prstGeom>
                <a:solidFill>
                  <a:srgbClr val="005A80"/>
                </a:solidFill>
                <a:ln w="9525">
                  <a:solidFill>
                    <a:srgbClr val="AEE6FF"/>
                  </a:solidFill>
                  <a:miter lim="800000"/>
                  <a:headEnd/>
                  <a:tailEnd/>
                </a:ln>
              </p:spPr>
              <p:txBody>
                <a:bodyPr rot="10800000" vert="eaVert" wrap="none" anchor="ctr"/>
                <a:lstStyle/>
                <a:p>
                  <a:pPr algn="ctr"/>
                  <a:endParaRPr lang="en-US" sz="900" dirty="0"/>
                </a:p>
              </p:txBody>
            </p:sp>
          </p:grpSp>
          <p:grpSp>
            <p:nvGrpSpPr>
              <p:cNvPr id="485" name="Group 494"/>
              <p:cNvGrpSpPr/>
              <p:nvPr/>
            </p:nvGrpSpPr>
            <p:grpSpPr>
              <a:xfrm>
                <a:off x="4112215" y="334669"/>
                <a:ext cx="684000" cy="320433"/>
                <a:chOff x="5356225" y="440995"/>
                <a:chExt cx="684000" cy="320433"/>
              </a:xfrm>
            </p:grpSpPr>
            <p:grpSp>
              <p:nvGrpSpPr>
                <p:cNvPr id="487" name="Group 14"/>
                <p:cNvGrpSpPr>
                  <a:grpSpLocks/>
                </p:cNvGrpSpPr>
                <p:nvPr/>
              </p:nvGrpSpPr>
              <p:grpSpPr bwMode="auto">
                <a:xfrm>
                  <a:off x="5356225" y="440995"/>
                  <a:ext cx="310650" cy="320433"/>
                  <a:chOff x="4630" y="2784"/>
                  <a:chExt cx="218" cy="188"/>
                </a:xfrm>
              </p:grpSpPr>
              <p:grpSp>
                <p:nvGrpSpPr>
                  <p:cNvPr id="499" name="Group 15"/>
                  <p:cNvGrpSpPr>
                    <a:grpSpLocks/>
                  </p:cNvGrpSpPr>
                  <p:nvPr/>
                </p:nvGrpSpPr>
                <p:grpSpPr bwMode="auto">
                  <a:xfrm>
                    <a:off x="4634" y="2784"/>
                    <a:ext cx="214" cy="184"/>
                    <a:chOff x="4608" y="2790"/>
                    <a:chExt cx="214" cy="184"/>
                  </a:xfrm>
                </p:grpSpPr>
                <p:sp>
                  <p:nvSpPr>
                    <p:cNvPr id="505" name="Freeform 16"/>
                    <p:cNvSpPr>
                      <a:spLocks noChangeAspect="1"/>
                    </p:cNvSpPr>
                    <p:nvPr/>
                  </p:nvSpPr>
                  <p:spPr bwMode="auto">
                    <a:xfrm flipH="1">
                      <a:off x="4725" y="2790"/>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506" name="Freeform 17"/>
                    <p:cNvSpPr>
                      <a:spLocks noChangeAspect="1"/>
                    </p:cNvSpPr>
                    <p:nvPr/>
                  </p:nvSpPr>
                  <p:spPr bwMode="auto">
                    <a:xfrm flipH="1">
                      <a:off x="4608" y="2824"/>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507" name="Freeform 18"/>
                    <p:cNvSpPr>
                      <a:spLocks noChangeAspect="1"/>
                    </p:cNvSpPr>
                    <p:nvPr/>
                  </p:nvSpPr>
                  <p:spPr bwMode="auto">
                    <a:xfrm flipH="1">
                      <a:off x="4708" y="2910"/>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508" name="Oval 19"/>
                    <p:cNvSpPr>
                      <a:spLocks noChangeAspect="1" noChangeArrowheads="1"/>
                    </p:cNvSpPr>
                    <p:nvPr/>
                  </p:nvSpPr>
                  <p:spPr bwMode="auto">
                    <a:xfrm>
                      <a:off x="4674" y="2854"/>
                      <a:ext cx="82" cy="87"/>
                    </a:xfrm>
                    <a:prstGeom prst="ellipse">
                      <a:avLst/>
                    </a:prstGeom>
                    <a:noFill/>
                    <a:ln w="28575">
                      <a:solidFill>
                        <a:schemeClr val="tx1"/>
                      </a:solidFill>
                      <a:round/>
                      <a:headEnd/>
                      <a:tailEnd/>
                    </a:ln>
                  </p:spPr>
                  <p:txBody>
                    <a:bodyPr/>
                    <a:lstStyle/>
                    <a:p>
                      <a:pPr algn="ctr"/>
                      <a:endParaRPr lang="en-US" sz="900" dirty="0"/>
                    </a:p>
                  </p:txBody>
                </p:sp>
              </p:grpSp>
              <p:grpSp>
                <p:nvGrpSpPr>
                  <p:cNvPr id="500" name="Group 71"/>
                  <p:cNvGrpSpPr>
                    <a:grpSpLocks/>
                  </p:cNvGrpSpPr>
                  <p:nvPr/>
                </p:nvGrpSpPr>
                <p:grpSpPr bwMode="auto">
                  <a:xfrm>
                    <a:off x="4630" y="2788"/>
                    <a:ext cx="214" cy="184"/>
                    <a:chOff x="4416" y="2784"/>
                    <a:chExt cx="214" cy="184"/>
                  </a:xfrm>
                </p:grpSpPr>
                <p:sp>
                  <p:nvSpPr>
                    <p:cNvPr id="501" name="Freeform 500"/>
                    <p:cNvSpPr>
                      <a:spLocks noChangeAspect="1"/>
                    </p:cNvSpPr>
                    <p:nvPr/>
                  </p:nvSpPr>
                  <p:spPr bwMode="auto">
                    <a:xfrm flipH="1">
                      <a:off x="4533" y="2784"/>
                      <a:ext cx="64" cy="114"/>
                    </a:xfrm>
                    <a:custGeom>
                      <a:avLst/>
                      <a:gdLst>
                        <a:gd name="T0" fmla="*/ 6 w 126"/>
                        <a:gd name="T1" fmla="*/ 29 h 225"/>
                        <a:gd name="T2" fmla="*/ 6 w 126"/>
                        <a:gd name="T3" fmla="*/ 10 h 225"/>
                        <a:gd name="T4" fmla="*/ 0 w 126"/>
                        <a:gd name="T5" fmla="*/ 10 h 225"/>
                        <a:gd name="T6" fmla="*/ 8 w 126"/>
                        <a:gd name="T7" fmla="*/ 0 h 225"/>
                        <a:gd name="T8" fmla="*/ 17 w 126"/>
                        <a:gd name="T9" fmla="*/ 10 h 225"/>
                        <a:gd name="T10" fmla="*/ 10 w 126"/>
                        <a:gd name="T11" fmla="*/ 10 h 225"/>
                        <a:gd name="T12" fmla="*/ 10 w 126"/>
                        <a:gd name="T13" fmla="*/ 22 h 225"/>
                        <a:gd name="T14" fmla="*/ 6 w 126"/>
                        <a:gd name="T15" fmla="*/ 29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502" name="Freeform 501"/>
                    <p:cNvSpPr>
                      <a:spLocks noChangeAspect="1"/>
                    </p:cNvSpPr>
                    <p:nvPr/>
                  </p:nvSpPr>
                  <p:spPr bwMode="auto">
                    <a:xfrm flipH="1">
                      <a:off x="4416" y="2818"/>
                      <a:ext cx="114" cy="64"/>
                    </a:xfrm>
                    <a:custGeom>
                      <a:avLst/>
                      <a:gdLst>
                        <a:gd name="T0" fmla="*/ 0 w 225"/>
                        <a:gd name="T1" fmla="*/ 6 h 126"/>
                        <a:gd name="T2" fmla="*/ 19 w 225"/>
                        <a:gd name="T3" fmla="*/ 6 h 126"/>
                        <a:gd name="T4" fmla="*/ 19 w 225"/>
                        <a:gd name="T5" fmla="*/ 0 h 126"/>
                        <a:gd name="T6" fmla="*/ 29 w 225"/>
                        <a:gd name="T7" fmla="*/ 8 h 126"/>
                        <a:gd name="T8" fmla="*/ 19 w 225"/>
                        <a:gd name="T9" fmla="*/ 17 h 126"/>
                        <a:gd name="T10" fmla="*/ 19 w 225"/>
                        <a:gd name="T11" fmla="*/ 11 h 126"/>
                        <a:gd name="T12" fmla="*/ 7 w 225"/>
                        <a:gd name="T13" fmla="*/ 11 h 126"/>
                        <a:gd name="T14" fmla="*/ 0 w 225"/>
                        <a:gd name="T15" fmla="*/ 6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503" name="Freeform 502"/>
                    <p:cNvSpPr>
                      <a:spLocks noChangeAspect="1"/>
                    </p:cNvSpPr>
                    <p:nvPr/>
                  </p:nvSpPr>
                  <p:spPr bwMode="auto">
                    <a:xfrm flipH="1">
                      <a:off x="4516" y="2904"/>
                      <a:ext cx="114" cy="64"/>
                    </a:xfrm>
                    <a:custGeom>
                      <a:avLst/>
                      <a:gdLst>
                        <a:gd name="T0" fmla="*/ 29 w 225"/>
                        <a:gd name="T1" fmla="*/ 11 h 126"/>
                        <a:gd name="T2" fmla="*/ 10 w 225"/>
                        <a:gd name="T3" fmla="*/ 11 h 126"/>
                        <a:gd name="T4" fmla="*/ 10 w 225"/>
                        <a:gd name="T5" fmla="*/ 17 h 126"/>
                        <a:gd name="T6" fmla="*/ 0 w 225"/>
                        <a:gd name="T7" fmla="*/ 8 h 126"/>
                        <a:gd name="T8" fmla="*/ 10 w 225"/>
                        <a:gd name="T9" fmla="*/ 0 h 126"/>
                        <a:gd name="T10" fmla="*/ 10 w 225"/>
                        <a:gd name="T11" fmla="*/ 6 h 126"/>
                        <a:gd name="T12" fmla="*/ 23 w 225"/>
                        <a:gd name="T13" fmla="*/ 6 h 126"/>
                        <a:gd name="T14" fmla="*/ 29 w 225"/>
                        <a:gd name="T15" fmla="*/ 11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504" name="Oval 503"/>
                    <p:cNvSpPr>
                      <a:spLocks noChangeAspect="1" noChangeArrowheads="1"/>
                    </p:cNvSpPr>
                    <p:nvPr/>
                  </p:nvSpPr>
                  <p:spPr bwMode="auto">
                    <a:xfrm>
                      <a:off x="4482" y="2848"/>
                      <a:ext cx="82" cy="87"/>
                    </a:xfrm>
                    <a:prstGeom prst="ellipse">
                      <a:avLst/>
                    </a:prstGeom>
                    <a:noFill/>
                    <a:ln w="28575">
                      <a:solidFill>
                        <a:schemeClr val="bg1"/>
                      </a:solidFill>
                      <a:round/>
                      <a:headEnd/>
                      <a:tailEnd/>
                    </a:ln>
                  </p:spPr>
                  <p:txBody>
                    <a:bodyPr/>
                    <a:lstStyle/>
                    <a:p>
                      <a:pPr algn="ctr"/>
                      <a:endParaRPr lang="en-US" sz="900" dirty="0"/>
                    </a:p>
                  </p:txBody>
                </p:sp>
              </p:grpSp>
            </p:grpSp>
            <p:grpSp>
              <p:nvGrpSpPr>
                <p:cNvPr id="488" name="Group 25"/>
                <p:cNvGrpSpPr>
                  <a:grpSpLocks/>
                </p:cNvGrpSpPr>
                <p:nvPr/>
              </p:nvGrpSpPr>
              <p:grpSpPr bwMode="auto">
                <a:xfrm>
                  <a:off x="5746675" y="440995"/>
                  <a:ext cx="293550" cy="313615"/>
                  <a:chOff x="5058" y="2308"/>
                  <a:chExt cx="206" cy="184"/>
                </a:xfrm>
              </p:grpSpPr>
              <p:grpSp>
                <p:nvGrpSpPr>
                  <p:cNvPr id="489" name="Group 26"/>
                  <p:cNvGrpSpPr>
                    <a:grpSpLocks/>
                  </p:cNvGrpSpPr>
                  <p:nvPr/>
                </p:nvGrpSpPr>
                <p:grpSpPr bwMode="auto">
                  <a:xfrm>
                    <a:off x="5062" y="2308"/>
                    <a:ext cx="202" cy="180"/>
                    <a:chOff x="5062" y="2308"/>
                    <a:chExt cx="202" cy="180"/>
                  </a:xfrm>
                </p:grpSpPr>
                <p:sp>
                  <p:nvSpPr>
                    <p:cNvPr id="495" name="Freeform 27"/>
                    <p:cNvSpPr>
                      <a:spLocks noChangeAspect="1"/>
                    </p:cNvSpPr>
                    <p:nvPr/>
                  </p:nvSpPr>
                  <p:spPr bwMode="auto">
                    <a:xfrm>
                      <a:off x="5095" y="2308"/>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tx2"/>
                    </a:solidFill>
                    <a:ln w="9525">
                      <a:noFill/>
                      <a:round/>
                      <a:headEnd/>
                      <a:tailEnd/>
                    </a:ln>
                  </p:spPr>
                  <p:txBody>
                    <a:bodyPr/>
                    <a:lstStyle/>
                    <a:p>
                      <a:pPr algn="ctr"/>
                      <a:endParaRPr lang="en-US" sz="900" dirty="0"/>
                    </a:p>
                  </p:txBody>
                </p:sp>
                <p:sp>
                  <p:nvSpPr>
                    <p:cNvPr id="496" name="Freeform 28"/>
                    <p:cNvSpPr>
                      <a:spLocks noChangeAspect="1"/>
                    </p:cNvSpPr>
                    <p:nvPr/>
                  </p:nvSpPr>
                  <p:spPr bwMode="auto">
                    <a:xfrm>
                      <a:off x="5157" y="2346"/>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tx2"/>
                    </a:solidFill>
                    <a:ln w="9525">
                      <a:noFill/>
                      <a:round/>
                      <a:headEnd/>
                      <a:tailEnd/>
                    </a:ln>
                  </p:spPr>
                  <p:txBody>
                    <a:bodyPr/>
                    <a:lstStyle/>
                    <a:p>
                      <a:pPr algn="ctr"/>
                      <a:endParaRPr lang="en-US" sz="900" dirty="0"/>
                    </a:p>
                  </p:txBody>
                </p:sp>
                <p:sp>
                  <p:nvSpPr>
                    <p:cNvPr id="497" name="Freeform 29"/>
                    <p:cNvSpPr>
                      <a:spLocks noChangeAspect="1"/>
                    </p:cNvSpPr>
                    <p:nvPr/>
                  </p:nvSpPr>
                  <p:spPr bwMode="auto">
                    <a:xfrm>
                      <a:off x="5062" y="2428"/>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tx2"/>
                    </a:solidFill>
                    <a:ln w="9525">
                      <a:noFill/>
                      <a:round/>
                      <a:headEnd/>
                      <a:tailEnd/>
                    </a:ln>
                  </p:spPr>
                  <p:txBody>
                    <a:bodyPr/>
                    <a:lstStyle/>
                    <a:p>
                      <a:pPr algn="ctr"/>
                      <a:endParaRPr lang="en-US" sz="900" dirty="0"/>
                    </a:p>
                  </p:txBody>
                </p:sp>
                <p:sp>
                  <p:nvSpPr>
                    <p:cNvPr id="498" name="Oval 30"/>
                    <p:cNvSpPr>
                      <a:spLocks noChangeAspect="1" noChangeArrowheads="1"/>
                    </p:cNvSpPr>
                    <p:nvPr/>
                  </p:nvSpPr>
                  <p:spPr bwMode="auto">
                    <a:xfrm flipH="1">
                      <a:off x="5124" y="2375"/>
                      <a:ext cx="78" cy="82"/>
                    </a:xfrm>
                    <a:prstGeom prst="ellipse">
                      <a:avLst/>
                    </a:prstGeom>
                    <a:noFill/>
                    <a:ln w="28575">
                      <a:solidFill>
                        <a:schemeClr val="tx1"/>
                      </a:solidFill>
                      <a:round/>
                      <a:headEnd/>
                      <a:tailEnd/>
                    </a:ln>
                  </p:spPr>
                  <p:txBody>
                    <a:bodyPr/>
                    <a:lstStyle/>
                    <a:p>
                      <a:pPr algn="ctr"/>
                      <a:endParaRPr lang="en-US" sz="900" dirty="0"/>
                    </a:p>
                  </p:txBody>
                </p:sp>
              </p:grpSp>
              <p:grpSp>
                <p:nvGrpSpPr>
                  <p:cNvPr id="490" name="Group 31"/>
                  <p:cNvGrpSpPr>
                    <a:grpSpLocks/>
                  </p:cNvGrpSpPr>
                  <p:nvPr/>
                </p:nvGrpSpPr>
                <p:grpSpPr bwMode="auto">
                  <a:xfrm>
                    <a:off x="5058" y="2310"/>
                    <a:ext cx="202" cy="182"/>
                    <a:chOff x="5058" y="2312"/>
                    <a:chExt cx="202" cy="182"/>
                  </a:xfrm>
                </p:grpSpPr>
                <p:sp>
                  <p:nvSpPr>
                    <p:cNvPr id="491" name="Freeform 32"/>
                    <p:cNvSpPr>
                      <a:spLocks noChangeAspect="1"/>
                    </p:cNvSpPr>
                    <p:nvPr/>
                  </p:nvSpPr>
                  <p:spPr bwMode="auto">
                    <a:xfrm>
                      <a:off x="5091" y="2312"/>
                      <a:ext cx="60" cy="108"/>
                    </a:xfrm>
                    <a:custGeom>
                      <a:avLst/>
                      <a:gdLst>
                        <a:gd name="T0" fmla="*/ 5 w 126"/>
                        <a:gd name="T1" fmla="*/ 25 h 225"/>
                        <a:gd name="T2" fmla="*/ 5 w 126"/>
                        <a:gd name="T3" fmla="*/ 9 h 225"/>
                        <a:gd name="T4" fmla="*/ 0 w 126"/>
                        <a:gd name="T5" fmla="*/ 9 h 225"/>
                        <a:gd name="T6" fmla="*/ 7 w 126"/>
                        <a:gd name="T7" fmla="*/ 0 h 225"/>
                        <a:gd name="T8" fmla="*/ 14 w 126"/>
                        <a:gd name="T9" fmla="*/ 9 h 225"/>
                        <a:gd name="T10" fmla="*/ 9 w 126"/>
                        <a:gd name="T11" fmla="*/ 9 h 225"/>
                        <a:gd name="T12" fmla="*/ 9 w 126"/>
                        <a:gd name="T13" fmla="*/ 19 h 225"/>
                        <a:gd name="T14" fmla="*/ 5 w 126"/>
                        <a:gd name="T15" fmla="*/ 25 h 22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25"/>
                        <a:gd name="T26" fmla="*/ 126 w 126"/>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25">
                          <a:moveTo>
                            <a:pt x="45" y="225"/>
                          </a:moveTo>
                          <a:lnTo>
                            <a:pt x="45" y="77"/>
                          </a:lnTo>
                          <a:lnTo>
                            <a:pt x="0" y="77"/>
                          </a:lnTo>
                          <a:lnTo>
                            <a:pt x="63" y="0"/>
                          </a:lnTo>
                          <a:lnTo>
                            <a:pt x="126" y="77"/>
                          </a:lnTo>
                          <a:lnTo>
                            <a:pt x="77" y="77"/>
                          </a:lnTo>
                          <a:lnTo>
                            <a:pt x="77" y="171"/>
                          </a:lnTo>
                          <a:lnTo>
                            <a:pt x="45" y="225"/>
                          </a:lnTo>
                          <a:close/>
                        </a:path>
                      </a:pathLst>
                    </a:custGeom>
                    <a:solidFill>
                      <a:schemeClr val="bg1"/>
                    </a:solidFill>
                    <a:ln w="9525">
                      <a:noFill/>
                      <a:round/>
                      <a:headEnd/>
                      <a:tailEnd/>
                    </a:ln>
                  </p:spPr>
                  <p:txBody>
                    <a:bodyPr/>
                    <a:lstStyle/>
                    <a:p>
                      <a:pPr algn="ctr"/>
                      <a:endParaRPr lang="en-US" sz="900" dirty="0"/>
                    </a:p>
                  </p:txBody>
                </p:sp>
                <p:sp>
                  <p:nvSpPr>
                    <p:cNvPr id="492" name="Freeform 33"/>
                    <p:cNvSpPr>
                      <a:spLocks noChangeAspect="1"/>
                    </p:cNvSpPr>
                    <p:nvPr/>
                  </p:nvSpPr>
                  <p:spPr bwMode="auto">
                    <a:xfrm>
                      <a:off x="5153" y="2352"/>
                      <a:ext cx="107" cy="61"/>
                    </a:xfrm>
                    <a:custGeom>
                      <a:avLst/>
                      <a:gdLst>
                        <a:gd name="T0" fmla="*/ 0 w 225"/>
                        <a:gd name="T1" fmla="*/ 5 h 126"/>
                        <a:gd name="T2" fmla="*/ 16 w 225"/>
                        <a:gd name="T3" fmla="*/ 5 h 126"/>
                        <a:gd name="T4" fmla="*/ 16 w 225"/>
                        <a:gd name="T5" fmla="*/ 0 h 126"/>
                        <a:gd name="T6" fmla="*/ 24 w 225"/>
                        <a:gd name="T7" fmla="*/ 7 h 126"/>
                        <a:gd name="T8" fmla="*/ 16 w 225"/>
                        <a:gd name="T9" fmla="*/ 15 h 126"/>
                        <a:gd name="T10" fmla="*/ 16 w 225"/>
                        <a:gd name="T11" fmla="*/ 9 h 126"/>
                        <a:gd name="T12" fmla="*/ 5 w 225"/>
                        <a:gd name="T13" fmla="*/ 9 h 126"/>
                        <a:gd name="T14" fmla="*/ 0 w 225"/>
                        <a:gd name="T15" fmla="*/ 5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0" y="45"/>
                          </a:moveTo>
                          <a:lnTo>
                            <a:pt x="149" y="45"/>
                          </a:lnTo>
                          <a:lnTo>
                            <a:pt x="149" y="0"/>
                          </a:lnTo>
                          <a:lnTo>
                            <a:pt x="225" y="63"/>
                          </a:lnTo>
                          <a:lnTo>
                            <a:pt x="149" y="126"/>
                          </a:lnTo>
                          <a:lnTo>
                            <a:pt x="149" y="81"/>
                          </a:lnTo>
                          <a:lnTo>
                            <a:pt x="50" y="81"/>
                          </a:lnTo>
                          <a:lnTo>
                            <a:pt x="0" y="45"/>
                          </a:lnTo>
                          <a:close/>
                        </a:path>
                      </a:pathLst>
                    </a:custGeom>
                    <a:solidFill>
                      <a:schemeClr val="bg1"/>
                    </a:solidFill>
                    <a:ln w="9525">
                      <a:noFill/>
                      <a:round/>
                      <a:headEnd/>
                      <a:tailEnd/>
                    </a:ln>
                  </p:spPr>
                  <p:txBody>
                    <a:bodyPr/>
                    <a:lstStyle/>
                    <a:p>
                      <a:pPr algn="ctr"/>
                      <a:endParaRPr lang="en-US" sz="900" dirty="0"/>
                    </a:p>
                  </p:txBody>
                </p:sp>
                <p:sp>
                  <p:nvSpPr>
                    <p:cNvPr id="493" name="Freeform 34"/>
                    <p:cNvSpPr>
                      <a:spLocks noChangeAspect="1"/>
                    </p:cNvSpPr>
                    <p:nvPr/>
                  </p:nvSpPr>
                  <p:spPr bwMode="auto">
                    <a:xfrm>
                      <a:off x="5058" y="2434"/>
                      <a:ext cx="107" cy="60"/>
                    </a:xfrm>
                    <a:custGeom>
                      <a:avLst/>
                      <a:gdLst>
                        <a:gd name="T0" fmla="*/ 24 w 225"/>
                        <a:gd name="T1" fmla="*/ 9 h 126"/>
                        <a:gd name="T2" fmla="*/ 8 w 225"/>
                        <a:gd name="T3" fmla="*/ 9 h 126"/>
                        <a:gd name="T4" fmla="*/ 8 w 225"/>
                        <a:gd name="T5" fmla="*/ 14 h 126"/>
                        <a:gd name="T6" fmla="*/ 0 w 225"/>
                        <a:gd name="T7" fmla="*/ 7 h 126"/>
                        <a:gd name="T8" fmla="*/ 8 w 225"/>
                        <a:gd name="T9" fmla="*/ 0 h 126"/>
                        <a:gd name="T10" fmla="*/ 8 w 225"/>
                        <a:gd name="T11" fmla="*/ 5 h 126"/>
                        <a:gd name="T12" fmla="*/ 19 w 225"/>
                        <a:gd name="T13" fmla="*/ 5 h 126"/>
                        <a:gd name="T14" fmla="*/ 24 w 225"/>
                        <a:gd name="T15" fmla="*/ 9 h 12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126"/>
                        <a:gd name="T26" fmla="*/ 225 w 22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126">
                          <a:moveTo>
                            <a:pt x="225" y="81"/>
                          </a:moveTo>
                          <a:lnTo>
                            <a:pt x="76" y="81"/>
                          </a:lnTo>
                          <a:lnTo>
                            <a:pt x="76" y="126"/>
                          </a:lnTo>
                          <a:lnTo>
                            <a:pt x="0" y="63"/>
                          </a:lnTo>
                          <a:lnTo>
                            <a:pt x="76" y="0"/>
                          </a:lnTo>
                          <a:lnTo>
                            <a:pt x="76" y="45"/>
                          </a:lnTo>
                          <a:lnTo>
                            <a:pt x="175" y="45"/>
                          </a:lnTo>
                          <a:lnTo>
                            <a:pt x="225" y="81"/>
                          </a:lnTo>
                          <a:close/>
                        </a:path>
                      </a:pathLst>
                    </a:custGeom>
                    <a:solidFill>
                      <a:schemeClr val="bg1"/>
                    </a:solidFill>
                    <a:ln w="9525">
                      <a:noFill/>
                      <a:round/>
                      <a:headEnd/>
                      <a:tailEnd/>
                    </a:ln>
                  </p:spPr>
                  <p:txBody>
                    <a:bodyPr/>
                    <a:lstStyle/>
                    <a:p>
                      <a:pPr algn="ctr"/>
                      <a:endParaRPr lang="en-US" sz="900" dirty="0"/>
                    </a:p>
                  </p:txBody>
                </p:sp>
                <p:sp>
                  <p:nvSpPr>
                    <p:cNvPr id="494" name="Oval 35"/>
                    <p:cNvSpPr>
                      <a:spLocks noChangeAspect="1" noChangeArrowheads="1"/>
                    </p:cNvSpPr>
                    <p:nvPr/>
                  </p:nvSpPr>
                  <p:spPr bwMode="auto">
                    <a:xfrm flipH="1">
                      <a:off x="5120" y="2381"/>
                      <a:ext cx="78" cy="82"/>
                    </a:xfrm>
                    <a:prstGeom prst="ellipse">
                      <a:avLst/>
                    </a:prstGeom>
                    <a:noFill/>
                    <a:ln w="28575">
                      <a:solidFill>
                        <a:schemeClr val="bg1"/>
                      </a:solidFill>
                      <a:round/>
                      <a:headEnd/>
                      <a:tailEnd/>
                    </a:ln>
                  </p:spPr>
                  <p:txBody>
                    <a:bodyPr/>
                    <a:lstStyle/>
                    <a:p>
                      <a:pPr algn="ctr"/>
                      <a:endParaRPr lang="en-US" sz="900" dirty="0"/>
                    </a:p>
                  </p:txBody>
                </p:sp>
              </p:grpSp>
            </p:grpSp>
          </p:grpSp>
          <p:sp>
            <p:nvSpPr>
              <p:cNvPr id="486" name="Text Box 36"/>
              <p:cNvSpPr txBox="1">
                <a:spLocks noChangeArrowheads="1"/>
              </p:cNvSpPr>
              <p:nvPr/>
            </p:nvSpPr>
            <p:spPr bwMode="auto">
              <a:xfrm>
                <a:off x="4245377" y="600067"/>
                <a:ext cx="452825" cy="215723"/>
              </a:xfrm>
              <a:prstGeom prst="rect">
                <a:avLst/>
              </a:prstGeom>
              <a:noFill/>
              <a:ln w="9525" algn="ctr">
                <a:noFill/>
                <a:miter lim="800000"/>
                <a:headEnd/>
                <a:tailEnd/>
              </a:ln>
            </p:spPr>
            <p:txBody>
              <a:bodyPr wrap="none" lIns="82124" tIns="41061" rIns="82124" bIns="41061">
                <a:spAutoFit/>
              </a:bodyPr>
              <a:lstStyle/>
              <a:p>
                <a:pPr algn="ctr" defTabSz="814388"/>
                <a:r>
                  <a:rPr lang="en-US" sz="800" dirty="0">
                    <a:solidFill>
                      <a:schemeClr val="bg1"/>
                    </a:solidFill>
                  </a:rPr>
                  <a:t>CUBE</a:t>
                </a:r>
              </a:p>
            </p:txBody>
          </p:sp>
        </p:grpSp>
        <p:pic>
          <p:nvPicPr>
            <p:cNvPr id="512" name="Picture 37"/>
            <p:cNvPicPr>
              <a:picLocks noChangeArrowheads="1"/>
            </p:cNvPicPr>
            <p:nvPr/>
          </p:nvPicPr>
          <p:blipFill>
            <a:blip r:embed="rId3" cstate="print"/>
            <a:srcRect/>
            <a:stretch>
              <a:fillRect/>
            </a:stretch>
          </p:blipFill>
          <p:spPr bwMode="auto">
            <a:xfrm>
              <a:off x="2595449" y="1874726"/>
              <a:ext cx="474690" cy="259986"/>
            </a:xfrm>
            <a:prstGeom prst="rect">
              <a:avLst/>
            </a:prstGeom>
            <a:noFill/>
            <a:ln w="9525">
              <a:noFill/>
              <a:miter lim="800000"/>
              <a:headEnd/>
              <a:tailEnd/>
            </a:ln>
            <a:effectLst/>
          </p:spPr>
        </p:pic>
        <p:pic>
          <p:nvPicPr>
            <p:cNvPr id="479" name="Picture 37"/>
            <p:cNvPicPr>
              <a:picLocks noChangeArrowheads="1"/>
            </p:cNvPicPr>
            <p:nvPr/>
          </p:nvPicPr>
          <p:blipFill>
            <a:blip r:embed="rId3" cstate="print"/>
            <a:srcRect/>
            <a:stretch>
              <a:fillRect/>
            </a:stretch>
          </p:blipFill>
          <p:spPr bwMode="auto">
            <a:xfrm>
              <a:off x="641863" y="1891499"/>
              <a:ext cx="474690" cy="259986"/>
            </a:xfrm>
            <a:prstGeom prst="rect">
              <a:avLst/>
            </a:prstGeom>
            <a:noFill/>
            <a:ln w="9525">
              <a:noFill/>
              <a:miter lim="800000"/>
              <a:headEnd/>
              <a:tailEnd/>
            </a:ln>
            <a:effectLst/>
          </p:spPr>
        </p:pic>
        <p:sp>
          <p:nvSpPr>
            <p:cNvPr id="3" name="Oval 2"/>
            <p:cNvSpPr/>
            <p:nvPr/>
          </p:nvSpPr>
          <p:spPr>
            <a:xfrm>
              <a:off x="514613" y="2682266"/>
              <a:ext cx="874374" cy="516081"/>
            </a:xfrm>
            <a:prstGeom prst="ellipse">
              <a:avLst/>
            </a:prstGeom>
            <a:solidFill>
              <a:schemeClr val="accent4">
                <a:lumMod val="40000"/>
                <a:lumOff val="60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900" dirty="0" smtClean="0">
                  <a:solidFill>
                    <a:schemeClr val="tx1"/>
                  </a:solidFill>
                </a:rPr>
                <a:t>US Location</a:t>
              </a:r>
              <a:endParaRPr lang="en-US" sz="900" dirty="0">
                <a:solidFill>
                  <a:schemeClr val="tx1"/>
                </a:solidFill>
              </a:endParaRPr>
            </a:p>
          </p:txBody>
        </p:sp>
        <p:sp>
          <p:nvSpPr>
            <p:cNvPr id="522" name="Oval 521"/>
            <p:cNvSpPr/>
            <p:nvPr/>
          </p:nvSpPr>
          <p:spPr>
            <a:xfrm>
              <a:off x="2495228" y="2647649"/>
              <a:ext cx="874374" cy="516081"/>
            </a:xfrm>
            <a:prstGeom prst="ellipse">
              <a:avLst/>
            </a:prstGeom>
            <a:solidFill>
              <a:schemeClr val="accent4">
                <a:lumMod val="40000"/>
                <a:lumOff val="60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900" dirty="0" smtClean="0">
                  <a:solidFill>
                    <a:schemeClr val="tx1"/>
                  </a:solidFill>
                </a:rPr>
                <a:t>UK</a:t>
              </a:r>
            </a:p>
            <a:p>
              <a:pPr algn="ctr"/>
              <a:r>
                <a:rPr lang="en-US" sz="900" dirty="0" smtClean="0">
                  <a:solidFill>
                    <a:schemeClr val="tx1"/>
                  </a:solidFill>
                </a:rPr>
                <a:t>Location</a:t>
              </a:r>
              <a:endParaRPr lang="en-US" sz="900" dirty="0">
                <a:solidFill>
                  <a:schemeClr val="tx1"/>
                </a:solidFill>
              </a:endParaRPr>
            </a:p>
          </p:txBody>
        </p:sp>
        <p:sp>
          <p:nvSpPr>
            <p:cNvPr id="523" name="Cloud"/>
            <p:cNvSpPr>
              <a:spLocks noChangeAspect="1" noEditPoints="1" noChangeArrowheads="1"/>
            </p:cNvSpPr>
            <p:nvPr/>
          </p:nvSpPr>
          <p:spPr bwMode="auto">
            <a:xfrm>
              <a:off x="3918858" y="982585"/>
              <a:ext cx="1359354" cy="7779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DF0FA"/>
            </a:solidFill>
            <a:ln w="9525">
              <a:no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algn="ctr"/>
              <a:r>
                <a:rPr lang="en-US" sz="1400" dirty="0" smtClean="0"/>
                <a:t>PSTN</a:t>
              </a:r>
              <a:endParaRPr lang="en-US" sz="1400" dirty="0"/>
            </a:p>
          </p:txBody>
        </p:sp>
        <p:sp>
          <p:nvSpPr>
            <p:cNvPr id="524" name="Oval 523"/>
            <p:cNvSpPr/>
            <p:nvPr/>
          </p:nvSpPr>
          <p:spPr>
            <a:xfrm>
              <a:off x="3885466" y="2652083"/>
              <a:ext cx="961900" cy="516081"/>
            </a:xfrm>
            <a:prstGeom prst="ellipse">
              <a:avLst/>
            </a:prstGeom>
            <a:solidFill>
              <a:schemeClr val="accent4">
                <a:lumMod val="40000"/>
                <a:lumOff val="60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900" dirty="0" smtClean="0"/>
                <a:t>French</a:t>
              </a:r>
              <a:endParaRPr lang="en-US" sz="900" dirty="0" smtClean="0">
                <a:solidFill>
                  <a:schemeClr val="tx1"/>
                </a:solidFill>
              </a:endParaRPr>
            </a:p>
            <a:p>
              <a:pPr algn="ctr"/>
              <a:r>
                <a:rPr lang="en-US" sz="900" dirty="0" smtClean="0">
                  <a:solidFill>
                    <a:schemeClr val="tx1"/>
                  </a:solidFill>
                </a:rPr>
                <a:t>Location</a:t>
              </a:r>
              <a:endParaRPr lang="en-US" sz="900" dirty="0">
                <a:solidFill>
                  <a:schemeClr val="tx1"/>
                </a:solidFill>
              </a:endParaRPr>
            </a:p>
          </p:txBody>
        </p:sp>
        <p:sp>
          <p:nvSpPr>
            <p:cNvPr id="526" name="Oval 525"/>
            <p:cNvSpPr/>
            <p:nvPr/>
          </p:nvSpPr>
          <p:spPr>
            <a:xfrm>
              <a:off x="5116286" y="2659523"/>
              <a:ext cx="961900" cy="516081"/>
            </a:xfrm>
            <a:prstGeom prst="ellipse">
              <a:avLst/>
            </a:prstGeom>
            <a:solidFill>
              <a:schemeClr val="accent4">
                <a:lumMod val="40000"/>
                <a:lumOff val="60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900" dirty="0" smtClean="0"/>
                <a:t>Belgium</a:t>
              </a:r>
              <a:endParaRPr lang="en-US" sz="900" dirty="0" smtClean="0">
                <a:solidFill>
                  <a:schemeClr val="tx1"/>
                </a:solidFill>
              </a:endParaRPr>
            </a:p>
            <a:p>
              <a:pPr algn="ctr"/>
              <a:r>
                <a:rPr lang="en-US" sz="900" dirty="0" smtClean="0">
                  <a:solidFill>
                    <a:schemeClr val="tx1"/>
                  </a:solidFill>
                </a:rPr>
                <a:t>Location</a:t>
              </a:r>
              <a:endParaRPr lang="en-US" sz="900" dirty="0">
                <a:solidFill>
                  <a:schemeClr val="tx1"/>
                </a:solidFill>
              </a:endParaRPr>
            </a:p>
          </p:txBody>
        </p:sp>
        <p:sp>
          <p:nvSpPr>
            <p:cNvPr id="542" name="Cloud"/>
            <p:cNvSpPr>
              <a:spLocks noChangeAspect="1" noEditPoints="1" noChangeArrowheads="1"/>
            </p:cNvSpPr>
            <p:nvPr/>
          </p:nvSpPr>
          <p:spPr bwMode="auto">
            <a:xfrm>
              <a:off x="1079553" y="3663944"/>
              <a:ext cx="757509" cy="48304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DF0FA"/>
            </a:solidFill>
            <a:ln w="9525">
              <a:no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algn="ctr"/>
              <a:r>
                <a:rPr lang="en-US" sz="900" dirty="0" smtClean="0"/>
                <a:t>PSTN</a:t>
              </a:r>
              <a:endParaRPr lang="en-US" sz="900" dirty="0"/>
            </a:p>
          </p:txBody>
        </p:sp>
        <p:sp>
          <p:nvSpPr>
            <p:cNvPr id="543" name="Cloud"/>
            <p:cNvSpPr>
              <a:spLocks noChangeAspect="1" noEditPoints="1" noChangeArrowheads="1"/>
            </p:cNvSpPr>
            <p:nvPr/>
          </p:nvSpPr>
          <p:spPr bwMode="auto">
            <a:xfrm>
              <a:off x="2859729" y="3556047"/>
              <a:ext cx="757509" cy="48304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DF0FA"/>
            </a:solidFill>
            <a:ln w="9525">
              <a:no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algn="ctr"/>
              <a:r>
                <a:rPr lang="en-US" sz="900" dirty="0" smtClean="0"/>
                <a:t>PSTN</a:t>
              </a:r>
              <a:endParaRPr lang="en-US" sz="900" dirty="0"/>
            </a:p>
          </p:txBody>
        </p:sp>
        <p:sp>
          <p:nvSpPr>
            <p:cNvPr id="5" name="Freeform 4"/>
            <p:cNvSpPr/>
            <p:nvPr/>
          </p:nvSpPr>
          <p:spPr>
            <a:xfrm>
              <a:off x="852117" y="1228725"/>
              <a:ext cx="900483" cy="2854784"/>
            </a:xfrm>
            <a:custGeom>
              <a:avLst/>
              <a:gdLst>
                <a:gd name="connsiteX0" fmla="*/ 24183 w 900483"/>
                <a:gd name="connsiteY0" fmla="*/ 2847975 h 2854784"/>
                <a:gd name="connsiteX1" fmla="*/ 519483 w 900483"/>
                <a:gd name="connsiteY1" fmla="*/ 2676525 h 2854784"/>
                <a:gd name="connsiteX2" fmla="*/ 148008 w 900483"/>
                <a:gd name="connsiteY2" fmla="*/ 1657350 h 2854784"/>
                <a:gd name="connsiteX3" fmla="*/ 33708 w 900483"/>
                <a:gd name="connsiteY3" fmla="*/ 1409700 h 2854784"/>
                <a:gd name="connsiteX4" fmla="*/ 24183 w 900483"/>
                <a:gd name="connsiteY4" fmla="*/ 790575 h 2854784"/>
                <a:gd name="connsiteX5" fmla="*/ 81333 w 900483"/>
                <a:gd name="connsiteY5" fmla="*/ 371475 h 2854784"/>
                <a:gd name="connsiteX6" fmla="*/ 900483 w 900483"/>
                <a:gd name="connsiteY6" fmla="*/ 0 h 28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483" h="2854784">
                  <a:moveTo>
                    <a:pt x="24183" y="2847975"/>
                  </a:moveTo>
                  <a:cubicBezTo>
                    <a:pt x="261514" y="2861469"/>
                    <a:pt x="498846" y="2874963"/>
                    <a:pt x="519483" y="2676525"/>
                  </a:cubicBezTo>
                  <a:cubicBezTo>
                    <a:pt x="540121" y="2478087"/>
                    <a:pt x="228970" y="1868487"/>
                    <a:pt x="148008" y="1657350"/>
                  </a:cubicBezTo>
                  <a:cubicBezTo>
                    <a:pt x="67046" y="1446213"/>
                    <a:pt x="54345" y="1554162"/>
                    <a:pt x="33708" y="1409700"/>
                  </a:cubicBezTo>
                  <a:cubicBezTo>
                    <a:pt x="13071" y="1265238"/>
                    <a:pt x="16246" y="963612"/>
                    <a:pt x="24183" y="790575"/>
                  </a:cubicBezTo>
                  <a:cubicBezTo>
                    <a:pt x="32120" y="617538"/>
                    <a:pt x="-64717" y="503237"/>
                    <a:pt x="81333" y="371475"/>
                  </a:cubicBezTo>
                  <a:cubicBezTo>
                    <a:pt x="227383" y="239712"/>
                    <a:pt x="900483" y="0"/>
                    <a:pt x="900483" y="0"/>
                  </a:cubicBezTo>
                </a:path>
              </a:pathLst>
            </a:custGeom>
            <a:no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 name="Group 370"/>
            <p:cNvGrpSpPr/>
            <p:nvPr/>
          </p:nvGrpSpPr>
          <p:grpSpPr>
            <a:xfrm>
              <a:off x="362587" y="2949588"/>
              <a:ext cx="409487" cy="317111"/>
              <a:chOff x="2587314" y="-247585"/>
              <a:chExt cx="2978234" cy="2285525"/>
            </a:xfrm>
          </p:grpSpPr>
          <p:pic>
            <p:nvPicPr>
              <p:cNvPr id="107" name="Picture 106" descr="end_host_1177_256.png"/>
              <p:cNvPicPr>
                <a:picLocks noChangeAspect="1"/>
              </p:cNvPicPr>
              <p:nvPr/>
            </p:nvPicPr>
            <p:blipFill>
              <a:blip r:embed="rId4" cstate="print"/>
              <a:stretch>
                <a:fillRect/>
              </a:stretch>
            </p:blipFill>
            <p:spPr>
              <a:xfrm>
                <a:off x="2587314" y="-247585"/>
                <a:ext cx="2285525" cy="2285525"/>
              </a:xfrm>
              <a:prstGeom prst="rect">
                <a:avLst/>
              </a:prstGeom>
            </p:spPr>
          </p:pic>
          <p:grpSp>
            <p:nvGrpSpPr>
              <p:cNvPr id="108" name="Group 387"/>
              <p:cNvGrpSpPr/>
              <p:nvPr/>
            </p:nvGrpSpPr>
            <p:grpSpPr>
              <a:xfrm>
                <a:off x="3484326" y="-76199"/>
                <a:ext cx="2081222" cy="2081222"/>
                <a:chOff x="3360496" y="-353601"/>
                <a:chExt cx="2438400" cy="2438400"/>
              </a:xfrm>
            </p:grpSpPr>
            <p:pic>
              <p:nvPicPr>
                <p:cNvPr id="109" name="Picture 108" descr="user_0020_256.png"/>
                <p:cNvPicPr>
                  <a:picLocks noChangeAspect="1"/>
                </p:cNvPicPr>
                <p:nvPr/>
              </p:nvPicPr>
              <p:blipFill>
                <a:blip r:embed="rId5" cstate="print"/>
                <a:stretch>
                  <a:fillRect/>
                </a:stretch>
              </p:blipFill>
              <p:spPr>
                <a:xfrm>
                  <a:off x="3360496" y="-353601"/>
                  <a:ext cx="2438400" cy="2438400"/>
                </a:xfrm>
                <a:prstGeom prst="rect">
                  <a:avLst/>
                </a:prstGeom>
              </p:spPr>
            </p:pic>
            <p:pic>
              <p:nvPicPr>
                <p:cNvPr id="110" name="Picture 109" descr="speed_dial_4068_256.png"/>
                <p:cNvPicPr>
                  <a:picLocks noChangeAspect="1"/>
                </p:cNvPicPr>
                <p:nvPr/>
              </p:nvPicPr>
              <p:blipFill>
                <a:blip r:embed="rId6" cstate="print"/>
                <a:srcRect l="53472" b="6133"/>
                <a:stretch>
                  <a:fillRect/>
                </a:stretch>
              </p:blipFill>
              <p:spPr>
                <a:xfrm rot="19060200">
                  <a:off x="3970556" y="135417"/>
                  <a:ext cx="688963" cy="1389950"/>
                </a:xfrm>
                <a:prstGeom prst="rect">
                  <a:avLst/>
                </a:prstGeom>
              </p:spPr>
            </p:pic>
          </p:grpSp>
        </p:grpSp>
        <p:sp>
          <p:nvSpPr>
            <p:cNvPr id="6" name="Freeform 5"/>
            <p:cNvSpPr/>
            <p:nvPr/>
          </p:nvSpPr>
          <p:spPr>
            <a:xfrm>
              <a:off x="619125" y="1114425"/>
              <a:ext cx="1133475" cy="1895475"/>
            </a:xfrm>
            <a:custGeom>
              <a:avLst/>
              <a:gdLst>
                <a:gd name="connsiteX0" fmla="*/ 0 w 1133475"/>
                <a:gd name="connsiteY0" fmla="*/ 1895475 h 1895475"/>
                <a:gd name="connsiteX1" fmla="*/ 219075 w 1133475"/>
                <a:gd name="connsiteY1" fmla="*/ 1647825 h 1895475"/>
                <a:gd name="connsiteX2" fmla="*/ 228600 w 1133475"/>
                <a:gd name="connsiteY2" fmla="*/ 1495425 h 1895475"/>
                <a:gd name="connsiteX3" fmla="*/ 228600 w 1133475"/>
                <a:gd name="connsiteY3" fmla="*/ 962025 h 1895475"/>
                <a:gd name="connsiteX4" fmla="*/ 209550 w 1133475"/>
                <a:gd name="connsiteY4" fmla="*/ 447675 h 1895475"/>
                <a:gd name="connsiteX5" fmla="*/ 1133475 w 1133475"/>
                <a:gd name="connsiteY5" fmla="*/ 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75" h="1895475">
                  <a:moveTo>
                    <a:pt x="0" y="1895475"/>
                  </a:moveTo>
                  <a:cubicBezTo>
                    <a:pt x="90487" y="1804987"/>
                    <a:pt x="180975" y="1714500"/>
                    <a:pt x="219075" y="1647825"/>
                  </a:cubicBezTo>
                  <a:cubicBezTo>
                    <a:pt x="257175" y="1581150"/>
                    <a:pt x="227013" y="1609725"/>
                    <a:pt x="228600" y="1495425"/>
                  </a:cubicBezTo>
                  <a:cubicBezTo>
                    <a:pt x="230188" y="1381125"/>
                    <a:pt x="231775" y="1136650"/>
                    <a:pt x="228600" y="962025"/>
                  </a:cubicBezTo>
                  <a:cubicBezTo>
                    <a:pt x="225425" y="787400"/>
                    <a:pt x="58738" y="608012"/>
                    <a:pt x="209550" y="447675"/>
                  </a:cubicBezTo>
                  <a:cubicBezTo>
                    <a:pt x="360363" y="287337"/>
                    <a:pt x="746919" y="143668"/>
                    <a:pt x="1133475" y="0"/>
                  </a:cubicBezTo>
                </a:path>
              </a:pathLst>
            </a:custGeom>
            <a:no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1924050" y="1209675"/>
              <a:ext cx="1173699" cy="2886075"/>
            </a:xfrm>
            <a:custGeom>
              <a:avLst/>
              <a:gdLst>
                <a:gd name="connsiteX0" fmla="*/ 714375 w 1173699"/>
                <a:gd name="connsiteY0" fmla="*/ 2886075 h 2886075"/>
                <a:gd name="connsiteX1" fmla="*/ 1171575 w 1173699"/>
                <a:gd name="connsiteY1" fmla="*/ 2562225 h 2886075"/>
                <a:gd name="connsiteX2" fmla="*/ 885825 w 1173699"/>
                <a:gd name="connsiteY2" fmla="*/ 1685925 h 2886075"/>
                <a:gd name="connsiteX3" fmla="*/ 895350 w 1173699"/>
                <a:gd name="connsiteY3" fmla="*/ 876300 h 2886075"/>
                <a:gd name="connsiteX4" fmla="*/ 781050 w 1173699"/>
                <a:gd name="connsiteY4" fmla="*/ 457200 h 2886075"/>
                <a:gd name="connsiteX5" fmla="*/ 0 w 1173699"/>
                <a:gd name="connsiteY5"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699" h="2886075">
                  <a:moveTo>
                    <a:pt x="714375" y="2886075"/>
                  </a:moveTo>
                  <a:cubicBezTo>
                    <a:pt x="928687" y="2824162"/>
                    <a:pt x="1143000" y="2762250"/>
                    <a:pt x="1171575" y="2562225"/>
                  </a:cubicBezTo>
                  <a:cubicBezTo>
                    <a:pt x="1200150" y="2362200"/>
                    <a:pt x="931863" y="1966913"/>
                    <a:pt x="885825" y="1685925"/>
                  </a:cubicBezTo>
                  <a:cubicBezTo>
                    <a:pt x="839787" y="1404937"/>
                    <a:pt x="912812" y="1081087"/>
                    <a:pt x="895350" y="876300"/>
                  </a:cubicBezTo>
                  <a:cubicBezTo>
                    <a:pt x="877888" y="671513"/>
                    <a:pt x="930275" y="603250"/>
                    <a:pt x="781050" y="457200"/>
                  </a:cubicBezTo>
                  <a:cubicBezTo>
                    <a:pt x="631825" y="311150"/>
                    <a:pt x="315912" y="155575"/>
                    <a:pt x="0" y="0"/>
                  </a:cubicBezTo>
                </a:path>
              </a:pathLst>
            </a:custGeom>
            <a:no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2150" y="1123950"/>
              <a:ext cx="1409700" cy="1838325"/>
            </a:xfrm>
            <a:custGeom>
              <a:avLst/>
              <a:gdLst>
                <a:gd name="connsiteX0" fmla="*/ 1409700 w 1409700"/>
                <a:gd name="connsiteY0" fmla="*/ 1838325 h 1838325"/>
                <a:gd name="connsiteX1" fmla="*/ 914400 w 1409700"/>
                <a:gd name="connsiteY1" fmla="*/ 1543050 h 1838325"/>
                <a:gd name="connsiteX2" fmla="*/ 952500 w 1409700"/>
                <a:gd name="connsiteY2" fmla="*/ 819150 h 1838325"/>
                <a:gd name="connsiteX3" fmla="*/ 695325 w 1409700"/>
                <a:gd name="connsiteY3" fmla="*/ 352425 h 1838325"/>
                <a:gd name="connsiteX4" fmla="*/ 0 w 1409700"/>
                <a:gd name="connsiteY4" fmla="*/ 0 h 1838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00" h="1838325">
                  <a:moveTo>
                    <a:pt x="1409700" y="1838325"/>
                  </a:moveTo>
                  <a:cubicBezTo>
                    <a:pt x="1200150" y="1775618"/>
                    <a:pt x="990600" y="1712912"/>
                    <a:pt x="914400" y="1543050"/>
                  </a:cubicBezTo>
                  <a:cubicBezTo>
                    <a:pt x="838200" y="1373187"/>
                    <a:pt x="989012" y="1017587"/>
                    <a:pt x="952500" y="819150"/>
                  </a:cubicBezTo>
                  <a:cubicBezTo>
                    <a:pt x="915988" y="620713"/>
                    <a:pt x="854075" y="488950"/>
                    <a:pt x="695325" y="352425"/>
                  </a:cubicBezTo>
                  <a:cubicBezTo>
                    <a:pt x="536575" y="215900"/>
                    <a:pt x="268287" y="107950"/>
                    <a:pt x="0" y="0"/>
                  </a:cubicBezTo>
                </a:path>
              </a:pathLst>
            </a:custGeom>
            <a:no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3" name="Group 370"/>
            <p:cNvGrpSpPr/>
            <p:nvPr/>
          </p:nvGrpSpPr>
          <p:grpSpPr>
            <a:xfrm>
              <a:off x="3161236" y="2892911"/>
              <a:ext cx="409487" cy="317111"/>
              <a:chOff x="2587314" y="-247585"/>
              <a:chExt cx="2978234" cy="2285525"/>
            </a:xfrm>
          </p:grpSpPr>
          <p:pic>
            <p:nvPicPr>
              <p:cNvPr id="114" name="Picture 113" descr="end_host_1177_256.png"/>
              <p:cNvPicPr>
                <a:picLocks noChangeAspect="1"/>
              </p:cNvPicPr>
              <p:nvPr/>
            </p:nvPicPr>
            <p:blipFill>
              <a:blip r:embed="rId4" cstate="print"/>
              <a:stretch>
                <a:fillRect/>
              </a:stretch>
            </p:blipFill>
            <p:spPr>
              <a:xfrm>
                <a:off x="2587314" y="-247585"/>
                <a:ext cx="2285525" cy="2285525"/>
              </a:xfrm>
              <a:prstGeom prst="rect">
                <a:avLst/>
              </a:prstGeom>
            </p:spPr>
          </p:pic>
          <p:grpSp>
            <p:nvGrpSpPr>
              <p:cNvPr id="115" name="Group 387"/>
              <p:cNvGrpSpPr/>
              <p:nvPr/>
            </p:nvGrpSpPr>
            <p:grpSpPr>
              <a:xfrm>
                <a:off x="3484326" y="-76199"/>
                <a:ext cx="2081222" cy="2081222"/>
                <a:chOff x="3360496" y="-353601"/>
                <a:chExt cx="2438400" cy="2438400"/>
              </a:xfrm>
            </p:grpSpPr>
            <p:pic>
              <p:nvPicPr>
                <p:cNvPr id="116" name="Picture 115" descr="user_0020_256.png"/>
                <p:cNvPicPr>
                  <a:picLocks noChangeAspect="1"/>
                </p:cNvPicPr>
                <p:nvPr/>
              </p:nvPicPr>
              <p:blipFill>
                <a:blip r:embed="rId5" cstate="print"/>
                <a:stretch>
                  <a:fillRect/>
                </a:stretch>
              </p:blipFill>
              <p:spPr>
                <a:xfrm>
                  <a:off x="3360496" y="-353601"/>
                  <a:ext cx="2438400" cy="2438400"/>
                </a:xfrm>
                <a:prstGeom prst="rect">
                  <a:avLst/>
                </a:prstGeom>
              </p:spPr>
            </p:pic>
            <p:pic>
              <p:nvPicPr>
                <p:cNvPr id="117" name="Picture 116" descr="speed_dial_4068_256.png"/>
                <p:cNvPicPr>
                  <a:picLocks noChangeAspect="1"/>
                </p:cNvPicPr>
                <p:nvPr/>
              </p:nvPicPr>
              <p:blipFill>
                <a:blip r:embed="rId6" cstate="print"/>
                <a:srcRect l="53472" b="6133"/>
                <a:stretch>
                  <a:fillRect/>
                </a:stretch>
              </p:blipFill>
              <p:spPr>
                <a:xfrm rot="19060200">
                  <a:off x="3970556" y="135417"/>
                  <a:ext cx="688963" cy="1389950"/>
                </a:xfrm>
                <a:prstGeom prst="rect">
                  <a:avLst/>
                </a:prstGeom>
              </p:spPr>
            </p:pic>
          </p:grpSp>
        </p:grpSp>
        <p:sp>
          <p:nvSpPr>
            <p:cNvPr id="9" name="TextBox 8"/>
            <p:cNvSpPr txBox="1"/>
            <p:nvPr/>
          </p:nvSpPr>
          <p:spPr>
            <a:xfrm>
              <a:off x="450942" y="4078701"/>
              <a:ext cx="753966" cy="338554"/>
            </a:xfrm>
            <a:prstGeom prst="rect">
              <a:avLst/>
            </a:prstGeom>
            <a:noFill/>
          </p:spPr>
          <p:txBody>
            <a:bodyPr wrap="square" rtlCol="0">
              <a:spAutoFit/>
            </a:bodyPr>
            <a:lstStyle/>
            <a:p>
              <a:pPr algn="ctr"/>
              <a:r>
                <a:rPr lang="en-US" sz="800" b="1" dirty="0" smtClean="0"/>
                <a:t>Off-net user in US</a:t>
              </a:r>
              <a:endParaRPr lang="en-US" sz="800" b="1" dirty="0"/>
            </a:p>
          </p:txBody>
        </p:sp>
        <p:sp>
          <p:nvSpPr>
            <p:cNvPr id="120" name="TextBox 119"/>
            <p:cNvSpPr txBox="1"/>
            <p:nvPr/>
          </p:nvSpPr>
          <p:spPr>
            <a:xfrm>
              <a:off x="2191175" y="4075073"/>
              <a:ext cx="753966" cy="338554"/>
            </a:xfrm>
            <a:prstGeom prst="rect">
              <a:avLst/>
            </a:prstGeom>
            <a:noFill/>
          </p:spPr>
          <p:txBody>
            <a:bodyPr wrap="square" rtlCol="0">
              <a:spAutoFit/>
            </a:bodyPr>
            <a:lstStyle/>
            <a:p>
              <a:pPr algn="ctr"/>
              <a:r>
                <a:rPr lang="en-US" sz="800" b="1" dirty="0" smtClean="0"/>
                <a:t>Off-net user in UK</a:t>
              </a:r>
              <a:endParaRPr lang="en-US" sz="800" b="1" dirty="0"/>
            </a:p>
          </p:txBody>
        </p:sp>
        <p:sp>
          <p:nvSpPr>
            <p:cNvPr id="121" name="TextBox 120"/>
            <p:cNvSpPr txBox="1"/>
            <p:nvPr/>
          </p:nvSpPr>
          <p:spPr>
            <a:xfrm>
              <a:off x="96335" y="3190613"/>
              <a:ext cx="753966" cy="338554"/>
            </a:xfrm>
            <a:prstGeom prst="rect">
              <a:avLst/>
            </a:prstGeom>
            <a:noFill/>
          </p:spPr>
          <p:txBody>
            <a:bodyPr wrap="square" rtlCol="0">
              <a:spAutoFit/>
            </a:bodyPr>
            <a:lstStyle/>
            <a:p>
              <a:pPr algn="ctr"/>
              <a:r>
                <a:rPr lang="en-US" sz="800" b="1" dirty="0" smtClean="0"/>
                <a:t>On-net user in US</a:t>
              </a:r>
              <a:endParaRPr lang="en-US" sz="800" b="1" dirty="0"/>
            </a:p>
          </p:txBody>
        </p:sp>
        <p:sp>
          <p:nvSpPr>
            <p:cNvPr id="122" name="TextBox 121"/>
            <p:cNvSpPr txBox="1"/>
            <p:nvPr/>
          </p:nvSpPr>
          <p:spPr>
            <a:xfrm>
              <a:off x="3104912" y="3117749"/>
              <a:ext cx="753966" cy="338554"/>
            </a:xfrm>
            <a:prstGeom prst="rect">
              <a:avLst/>
            </a:prstGeom>
            <a:noFill/>
          </p:spPr>
          <p:txBody>
            <a:bodyPr wrap="square" rtlCol="0">
              <a:spAutoFit/>
            </a:bodyPr>
            <a:lstStyle/>
            <a:p>
              <a:pPr algn="ctr"/>
              <a:r>
                <a:rPr lang="en-US" sz="800" b="1" dirty="0" smtClean="0"/>
                <a:t>On-net user in UK</a:t>
              </a:r>
              <a:endParaRPr lang="en-US" sz="800" b="1" dirty="0"/>
            </a:p>
          </p:txBody>
        </p:sp>
        <p:sp>
          <p:nvSpPr>
            <p:cNvPr id="123" name="Line 94"/>
            <p:cNvSpPr>
              <a:spLocks noChangeShapeType="1"/>
            </p:cNvSpPr>
            <p:nvPr/>
          </p:nvSpPr>
          <p:spPr bwMode="auto">
            <a:xfrm>
              <a:off x="3765446" y="861412"/>
              <a:ext cx="34296" cy="3960327"/>
            </a:xfrm>
            <a:prstGeom prst="line">
              <a:avLst/>
            </a:prstGeom>
            <a:noFill/>
            <a:ln w="38100">
              <a:solidFill>
                <a:srgbClr val="4A7EBB"/>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nvGrpSpPr>
            <p:cNvPr id="129" name="Group 370"/>
            <p:cNvGrpSpPr/>
            <p:nvPr/>
          </p:nvGrpSpPr>
          <p:grpSpPr>
            <a:xfrm>
              <a:off x="5195526" y="2994765"/>
              <a:ext cx="320659" cy="275717"/>
              <a:chOff x="2587314" y="-247585"/>
              <a:chExt cx="2978234" cy="2285525"/>
            </a:xfrm>
          </p:grpSpPr>
          <p:pic>
            <p:nvPicPr>
              <p:cNvPr id="130" name="Picture 129" descr="end_host_1177_256.png"/>
              <p:cNvPicPr>
                <a:picLocks noChangeAspect="1"/>
              </p:cNvPicPr>
              <p:nvPr/>
            </p:nvPicPr>
            <p:blipFill>
              <a:blip r:embed="rId4" cstate="print"/>
              <a:stretch>
                <a:fillRect/>
              </a:stretch>
            </p:blipFill>
            <p:spPr>
              <a:xfrm>
                <a:off x="2587314" y="-247585"/>
                <a:ext cx="2285525" cy="2285525"/>
              </a:xfrm>
              <a:prstGeom prst="rect">
                <a:avLst/>
              </a:prstGeom>
            </p:spPr>
          </p:pic>
          <p:grpSp>
            <p:nvGrpSpPr>
              <p:cNvPr id="131" name="Group 387"/>
              <p:cNvGrpSpPr/>
              <p:nvPr/>
            </p:nvGrpSpPr>
            <p:grpSpPr>
              <a:xfrm>
                <a:off x="3484326" y="-76199"/>
                <a:ext cx="2081222" cy="2081222"/>
                <a:chOff x="3360496" y="-353601"/>
                <a:chExt cx="2438400" cy="2438400"/>
              </a:xfrm>
            </p:grpSpPr>
            <p:pic>
              <p:nvPicPr>
                <p:cNvPr id="132" name="Picture 131" descr="user_0020_256.png"/>
                <p:cNvPicPr>
                  <a:picLocks noChangeAspect="1"/>
                </p:cNvPicPr>
                <p:nvPr/>
              </p:nvPicPr>
              <p:blipFill>
                <a:blip r:embed="rId5" cstate="print"/>
                <a:stretch>
                  <a:fillRect/>
                </a:stretch>
              </p:blipFill>
              <p:spPr>
                <a:xfrm>
                  <a:off x="3360496" y="-353601"/>
                  <a:ext cx="2438400" cy="2438400"/>
                </a:xfrm>
                <a:prstGeom prst="rect">
                  <a:avLst/>
                </a:prstGeom>
              </p:spPr>
            </p:pic>
            <p:pic>
              <p:nvPicPr>
                <p:cNvPr id="133" name="Picture 132" descr="speed_dial_4068_256.png"/>
                <p:cNvPicPr>
                  <a:picLocks noChangeAspect="1"/>
                </p:cNvPicPr>
                <p:nvPr/>
              </p:nvPicPr>
              <p:blipFill>
                <a:blip r:embed="rId6" cstate="print"/>
                <a:srcRect l="53472" b="6133"/>
                <a:stretch>
                  <a:fillRect/>
                </a:stretch>
              </p:blipFill>
              <p:spPr>
                <a:xfrm rot="19060200">
                  <a:off x="3970556" y="135417"/>
                  <a:ext cx="688963" cy="1389950"/>
                </a:xfrm>
                <a:prstGeom prst="rect">
                  <a:avLst/>
                </a:prstGeom>
              </p:spPr>
            </p:pic>
          </p:grpSp>
        </p:grpSp>
        <p:sp>
          <p:nvSpPr>
            <p:cNvPr id="134" name="TextBox 133"/>
            <p:cNvSpPr txBox="1"/>
            <p:nvPr/>
          </p:nvSpPr>
          <p:spPr>
            <a:xfrm>
              <a:off x="3858878" y="3221705"/>
              <a:ext cx="753966" cy="338554"/>
            </a:xfrm>
            <a:prstGeom prst="rect">
              <a:avLst/>
            </a:prstGeom>
            <a:noFill/>
          </p:spPr>
          <p:txBody>
            <a:bodyPr wrap="square" rtlCol="0">
              <a:spAutoFit/>
            </a:bodyPr>
            <a:lstStyle/>
            <a:p>
              <a:pPr algn="ctr"/>
              <a:r>
                <a:rPr lang="en-US" sz="800" b="1" dirty="0" smtClean="0"/>
                <a:t>On-net user</a:t>
              </a:r>
              <a:endParaRPr lang="en-US" sz="800" b="1" dirty="0"/>
            </a:p>
          </p:txBody>
        </p:sp>
        <p:sp>
          <p:nvSpPr>
            <p:cNvPr id="135" name="TextBox 134"/>
            <p:cNvSpPr txBox="1"/>
            <p:nvPr/>
          </p:nvSpPr>
          <p:spPr>
            <a:xfrm>
              <a:off x="5116286" y="3203219"/>
              <a:ext cx="753966" cy="338554"/>
            </a:xfrm>
            <a:prstGeom prst="rect">
              <a:avLst/>
            </a:prstGeom>
            <a:noFill/>
          </p:spPr>
          <p:txBody>
            <a:bodyPr wrap="square" rtlCol="0">
              <a:spAutoFit/>
            </a:bodyPr>
            <a:lstStyle/>
            <a:p>
              <a:pPr algn="ctr"/>
              <a:r>
                <a:rPr lang="en-US" sz="800" b="1" dirty="0" smtClean="0"/>
                <a:t>On-net user</a:t>
              </a:r>
              <a:endParaRPr lang="en-US" sz="800" b="1" dirty="0"/>
            </a:p>
          </p:txBody>
        </p:sp>
        <p:sp>
          <p:nvSpPr>
            <p:cNvPr id="136" name="TextBox 135"/>
            <p:cNvSpPr txBox="1"/>
            <p:nvPr/>
          </p:nvSpPr>
          <p:spPr>
            <a:xfrm>
              <a:off x="4470383" y="3749063"/>
              <a:ext cx="753966" cy="338554"/>
            </a:xfrm>
            <a:prstGeom prst="rect">
              <a:avLst/>
            </a:prstGeom>
            <a:noFill/>
          </p:spPr>
          <p:txBody>
            <a:bodyPr wrap="square" rtlCol="0">
              <a:spAutoFit/>
            </a:bodyPr>
            <a:lstStyle/>
            <a:p>
              <a:pPr algn="ctr"/>
              <a:r>
                <a:rPr lang="en-US" sz="800" b="1" dirty="0" smtClean="0"/>
                <a:t>Off-net user </a:t>
              </a:r>
              <a:endParaRPr lang="en-US" sz="800" b="1" dirty="0"/>
            </a:p>
          </p:txBody>
        </p:sp>
        <p:grpSp>
          <p:nvGrpSpPr>
            <p:cNvPr id="532" name="Group 370"/>
            <p:cNvGrpSpPr/>
            <p:nvPr/>
          </p:nvGrpSpPr>
          <p:grpSpPr>
            <a:xfrm>
              <a:off x="645563" y="3833546"/>
              <a:ext cx="392304" cy="283727"/>
              <a:chOff x="2587314" y="-247585"/>
              <a:chExt cx="2978234" cy="2285525"/>
            </a:xfrm>
          </p:grpSpPr>
          <p:pic>
            <p:nvPicPr>
              <p:cNvPr id="533" name="Picture 532" descr="end_host_1177_256.png"/>
              <p:cNvPicPr>
                <a:picLocks noChangeAspect="1"/>
              </p:cNvPicPr>
              <p:nvPr/>
            </p:nvPicPr>
            <p:blipFill>
              <a:blip r:embed="rId4" cstate="print"/>
              <a:stretch>
                <a:fillRect/>
              </a:stretch>
            </p:blipFill>
            <p:spPr>
              <a:xfrm>
                <a:off x="2587314" y="-247585"/>
                <a:ext cx="2285525" cy="2285525"/>
              </a:xfrm>
              <a:prstGeom prst="rect">
                <a:avLst/>
              </a:prstGeom>
            </p:spPr>
          </p:pic>
          <p:grpSp>
            <p:nvGrpSpPr>
              <p:cNvPr id="534" name="Group 387"/>
              <p:cNvGrpSpPr/>
              <p:nvPr/>
            </p:nvGrpSpPr>
            <p:grpSpPr>
              <a:xfrm>
                <a:off x="3484326" y="-76199"/>
                <a:ext cx="2081222" cy="2081222"/>
                <a:chOff x="3360496" y="-353601"/>
                <a:chExt cx="2438400" cy="2438400"/>
              </a:xfrm>
            </p:grpSpPr>
            <p:pic>
              <p:nvPicPr>
                <p:cNvPr id="535" name="Picture 534" descr="user_0020_256.png"/>
                <p:cNvPicPr>
                  <a:picLocks noChangeAspect="1"/>
                </p:cNvPicPr>
                <p:nvPr/>
              </p:nvPicPr>
              <p:blipFill>
                <a:blip r:embed="rId5" cstate="print"/>
                <a:stretch>
                  <a:fillRect/>
                </a:stretch>
              </p:blipFill>
              <p:spPr>
                <a:xfrm>
                  <a:off x="3360496" y="-353601"/>
                  <a:ext cx="2438400" cy="2438400"/>
                </a:xfrm>
                <a:prstGeom prst="rect">
                  <a:avLst/>
                </a:prstGeom>
              </p:spPr>
            </p:pic>
            <p:pic>
              <p:nvPicPr>
                <p:cNvPr id="536" name="Picture 535" descr="speed_dial_4068_256.png"/>
                <p:cNvPicPr>
                  <a:picLocks noChangeAspect="1"/>
                </p:cNvPicPr>
                <p:nvPr/>
              </p:nvPicPr>
              <p:blipFill>
                <a:blip r:embed="rId6" cstate="print"/>
                <a:srcRect l="53472" b="6133"/>
                <a:stretch>
                  <a:fillRect/>
                </a:stretch>
              </p:blipFill>
              <p:spPr>
                <a:xfrm rot="19060200">
                  <a:off x="3970556" y="135417"/>
                  <a:ext cx="688963" cy="1389950"/>
                </a:xfrm>
                <a:prstGeom prst="rect">
                  <a:avLst/>
                </a:prstGeom>
              </p:spPr>
            </p:pic>
          </p:grpSp>
        </p:grpSp>
        <p:sp>
          <p:nvSpPr>
            <p:cNvPr id="10" name="Freeform 9"/>
            <p:cNvSpPr/>
            <p:nvPr/>
          </p:nvSpPr>
          <p:spPr>
            <a:xfrm>
              <a:off x="1914525" y="1123950"/>
              <a:ext cx="2738631" cy="1957044"/>
            </a:xfrm>
            <a:custGeom>
              <a:avLst/>
              <a:gdLst>
                <a:gd name="connsiteX0" fmla="*/ 2228850 w 2738631"/>
                <a:gd name="connsiteY0" fmla="*/ 1952625 h 1957044"/>
                <a:gd name="connsiteX1" fmla="*/ 2562225 w 2738631"/>
                <a:gd name="connsiteY1" fmla="*/ 1704975 h 1957044"/>
                <a:gd name="connsiteX2" fmla="*/ 2657475 w 2738631"/>
                <a:gd name="connsiteY2" fmla="*/ 333375 h 1957044"/>
                <a:gd name="connsiteX3" fmla="*/ 1362075 w 2738631"/>
                <a:gd name="connsiteY3" fmla="*/ 209550 h 1957044"/>
                <a:gd name="connsiteX4" fmla="*/ 0 w 2738631"/>
                <a:gd name="connsiteY4" fmla="*/ 0 h 195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631" h="1957044">
                  <a:moveTo>
                    <a:pt x="2228850" y="1952625"/>
                  </a:moveTo>
                  <a:cubicBezTo>
                    <a:pt x="2359819" y="1963737"/>
                    <a:pt x="2490788" y="1974850"/>
                    <a:pt x="2562225" y="1704975"/>
                  </a:cubicBezTo>
                  <a:cubicBezTo>
                    <a:pt x="2633663" y="1435100"/>
                    <a:pt x="2857500" y="582612"/>
                    <a:pt x="2657475" y="333375"/>
                  </a:cubicBezTo>
                  <a:cubicBezTo>
                    <a:pt x="2457450" y="84137"/>
                    <a:pt x="1804987" y="265112"/>
                    <a:pt x="1362075" y="209550"/>
                  </a:cubicBezTo>
                  <a:cubicBezTo>
                    <a:pt x="919163" y="153988"/>
                    <a:pt x="459581" y="76994"/>
                    <a:pt x="0" y="0"/>
                  </a:cubicBezTo>
                </a:path>
              </a:pathLst>
            </a:custGeom>
            <a:noFill/>
            <a:ln w="158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4" name="Group 370"/>
            <p:cNvGrpSpPr/>
            <p:nvPr/>
          </p:nvGrpSpPr>
          <p:grpSpPr>
            <a:xfrm>
              <a:off x="3957276" y="2986414"/>
              <a:ext cx="320659" cy="275717"/>
              <a:chOff x="2587314" y="-247585"/>
              <a:chExt cx="2978234" cy="2285525"/>
            </a:xfrm>
          </p:grpSpPr>
          <p:pic>
            <p:nvPicPr>
              <p:cNvPr id="125" name="Picture 124" descr="end_host_1177_256.png"/>
              <p:cNvPicPr>
                <a:picLocks noChangeAspect="1"/>
              </p:cNvPicPr>
              <p:nvPr/>
            </p:nvPicPr>
            <p:blipFill>
              <a:blip r:embed="rId4" cstate="print"/>
              <a:stretch>
                <a:fillRect/>
              </a:stretch>
            </p:blipFill>
            <p:spPr>
              <a:xfrm>
                <a:off x="2587314" y="-247585"/>
                <a:ext cx="2285525" cy="2285525"/>
              </a:xfrm>
              <a:prstGeom prst="rect">
                <a:avLst/>
              </a:prstGeom>
            </p:spPr>
          </p:pic>
          <p:grpSp>
            <p:nvGrpSpPr>
              <p:cNvPr id="126" name="Group 387"/>
              <p:cNvGrpSpPr/>
              <p:nvPr/>
            </p:nvGrpSpPr>
            <p:grpSpPr>
              <a:xfrm>
                <a:off x="3484326" y="-76199"/>
                <a:ext cx="2081222" cy="2081222"/>
                <a:chOff x="3360496" y="-353601"/>
                <a:chExt cx="2438400" cy="2438400"/>
              </a:xfrm>
            </p:grpSpPr>
            <p:pic>
              <p:nvPicPr>
                <p:cNvPr id="127" name="Picture 126" descr="user_0020_256.png"/>
                <p:cNvPicPr>
                  <a:picLocks noChangeAspect="1"/>
                </p:cNvPicPr>
                <p:nvPr/>
              </p:nvPicPr>
              <p:blipFill>
                <a:blip r:embed="rId5" cstate="print"/>
                <a:stretch>
                  <a:fillRect/>
                </a:stretch>
              </p:blipFill>
              <p:spPr>
                <a:xfrm>
                  <a:off x="3360496" y="-353601"/>
                  <a:ext cx="2438400" cy="2438400"/>
                </a:xfrm>
                <a:prstGeom prst="rect">
                  <a:avLst/>
                </a:prstGeom>
              </p:spPr>
            </p:pic>
            <p:pic>
              <p:nvPicPr>
                <p:cNvPr id="128" name="Picture 127" descr="speed_dial_4068_256.png"/>
                <p:cNvPicPr>
                  <a:picLocks noChangeAspect="1"/>
                </p:cNvPicPr>
                <p:nvPr/>
              </p:nvPicPr>
              <p:blipFill>
                <a:blip r:embed="rId6" cstate="print"/>
                <a:srcRect l="53472" b="6133"/>
                <a:stretch>
                  <a:fillRect/>
                </a:stretch>
              </p:blipFill>
              <p:spPr>
                <a:xfrm rot="19060200">
                  <a:off x="3970556" y="135417"/>
                  <a:ext cx="688963" cy="1389950"/>
                </a:xfrm>
                <a:prstGeom prst="rect">
                  <a:avLst/>
                </a:prstGeom>
              </p:spPr>
            </p:pic>
          </p:grpSp>
        </p:grpSp>
        <p:grpSp>
          <p:nvGrpSpPr>
            <p:cNvPr id="137" name="Group 370"/>
            <p:cNvGrpSpPr/>
            <p:nvPr/>
          </p:nvGrpSpPr>
          <p:grpSpPr>
            <a:xfrm>
              <a:off x="2429228" y="3842140"/>
              <a:ext cx="392304" cy="283727"/>
              <a:chOff x="2587314" y="-247585"/>
              <a:chExt cx="2978234" cy="2285525"/>
            </a:xfrm>
          </p:grpSpPr>
          <p:pic>
            <p:nvPicPr>
              <p:cNvPr id="138" name="Picture 137" descr="end_host_1177_256.png"/>
              <p:cNvPicPr>
                <a:picLocks noChangeAspect="1"/>
              </p:cNvPicPr>
              <p:nvPr/>
            </p:nvPicPr>
            <p:blipFill>
              <a:blip r:embed="rId4" cstate="print"/>
              <a:stretch>
                <a:fillRect/>
              </a:stretch>
            </p:blipFill>
            <p:spPr>
              <a:xfrm>
                <a:off x="2587314" y="-247585"/>
                <a:ext cx="2285525" cy="2285525"/>
              </a:xfrm>
              <a:prstGeom prst="rect">
                <a:avLst/>
              </a:prstGeom>
            </p:spPr>
          </p:pic>
          <p:grpSp>
            <p:nvGrpSpPr>
              <p:cNvPr id="139" name="Group 387"/>
              <p:cNvGrpSpPr/>
              <p:nvPr/>
            </p:nvGrpSpPr>
            <p:grpSpPr>
              <a:xfrm>
                <a:off x="3484326" y="-76199"/>
                <a:ext cx="2081222" cy="2081222"/>
                <a:chOff x="3360496" y="-353601"/>
                <a:chExt cx="2438400" cy="2438400"/>
              </a:xfrm>
            </p:grpSpPr>
            <p:pic>
              <p:nvPicPr>
                <p:cNvPr id="140" name="Picture 139" descr="user_0020_256.png"/>
                <p:cNvPicPr>
                  <a:picLocks noChangeAspect="1"/>
                </p:cNvPicPr>
                <p:nvPr/>
              </p:nvPicPr>
              <p:blipFill>
                <a:blip r:embed="rId5" cstate="print"/>
                <a:stretch>
                  <a:fillRect/>
                </a:stretch>
              </p:blipFill>
              <p:spPr>
                <a:xfrm>
                  <a:off x="3360496" y="-353601"/>
                  <a:ext cx="2438400" cy="2438400"/>
                </a:xfrm>
                <a:prstGeom prst="rect">
                  <a:avLst/>
                </a:prstGeom>
              </p:spPr>
            </p:pic>
            <p:pic>
              <p:nvPicPr>
                <p:cNvPr id="141" name="Picture 140" descr="speed_dial_4068_256.png"/>
                <p:cNvPicPr>
                  <a:picLocks noChangeAspect="1"/>
                </p:cNvPicPr>
                <p:nvPr/>
              </p:nvPicPr>
              <p:blipFill>
                <a:blip r:embed="rId6" cstate="print"/>
                <a:srcRect l="53472" b="6133"/>
                <a:stretch>
                  <a:fillRect/>
                </a:stretch>
              </p:blipFill>
              <p:spPr>
                <a:xfrm rot="19060200">
                  <a:off x="3970556" y="135417"/>
                  <a:ext cx="688963" cy="1389950"/>
                </a:xfrm>
                <a:prstGeom prst="rect">
                  <a:avLst/>
                </a:prstGeom>
              </p:spPr>
            </p:pic>
          </p:grpSp>
        </p:grpSp>
        <p:sp>
          <p:nvSpPr>
            <p:cNvPr id="11" name="Freeform 10"/>
            <p:cNvSpPr/>
            <p:nvPr/>
          </p:nvSpPr>
          <p:spPr>
            <a:xfrm>
              <a:off x="1971675" y="1066800"/>
              <a:ext cx="3587541" cy="1962150"/>
            </a:xfrm>
            <a:custGeom>
              <a:avLst/>
              <a:gdLst>
                <a:gd name="connsiteX0" fmla="*/ 3409950 w 3587541"/>
                <a:gd name="connsiteY0" fmla="*/ 1962150 h 1962150"/>
                <a:gd name="connsiteX1" fmla="*/ 3571875 w 3587541"/>
                <a:gd name="connsiteY1" fmla="*/ 1638300 h 1962150"/>
                <a:gd name="connsiteX2" fmla="*/ 3067050 w 3587541"/>
                <a:gd name="connsiteY2" fmla="*/ 304800 h 1962150"/>
                <a:gd name="connsiteX3" fmla="*/ 2152650 w 3587541"/>
                <a:gd name="connsiteY3" fmla="*/ 161925 h 1962150"/>
                <a:gd name="connsiteX4" fmla="*/ 1314450 w 3587541"/>
                <a:gd name="connsiteY4" fmla="*/ 171450 h 1962150"/>
                <a:gd name="connsiteX5" fmla="*/ 0 w 3587541"/>
                <a:gd name="connsiteY5" fmla="*/ 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541" h="1962150">
                  <a:moveTo>
                    <a:pt x="3409950" y="1962150"/>
                  </a:moveTo>
                  <a:cubicBezTo>
                    <a:pt x="3519487" y="1938337"/>
                    <a:pt x="3629025" y="1914525"/>
                    <a:pt x="3571875" y="1638300"/>
                  </a:cubicBezTo>
                  <a:cubicBezTo>
                    <a:pt x="3514725" y="1362075"/>
                    <a:pt x="3303587" y="550862"/>
                    <a:pt x="3067050" y="304800"/>
                  </a:cubicBezTo>
                  <a:cubicBezTo>
                    <a:pt x="2830513" y="58738"/>
                    <a:pt x="2444750" y="184150"/>
                    <a:pt x="2152650" y="161925"/>
                  </a:cubicBezTo>
                  <a:cubicBezTo>
                    <a:pt x="1860550" y="139700"/>
                    <a:pt x="1673225" y="198437"/>
                    <a:pt x="1314450" y="171450"/>
                  </a:cubicBezTo>
                  <a:cubicBezTo>
                    <a:pt x="955675" y="144463"/>
                    <a:pt x="477837" y="72231"/>
                    <a:pt x="0" y="0"/>
                  </a:cubicBezTo>
                </a:path>
              </a:pathLst>
            </a:custGeom>
            <a:noFill/>
            <a:ln w="158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1880798" y="1088544"/>
              <a:ext cx="3176613" cy="2502381"/>
            </a:xfrm>
            <a:custGeom>
              <a:avLst/>
              <a:gdLst>
                <a:gd name="connsiteX0" fmla="*/ 2938852 w 3176613"/>
                <a:gd name="connsiteY0" fmla="*/ 2502381 h 2502381"/>
                <a:gd name="connsiteX1" fmla="*/ 3157927 w 3176613"/>
                <a:gd name="connsiteY1" fmla="*/ 1949931 h 2502381"/>
                <a:gd name="connsiteX2" fmla="*/ 3138877 w 3176613"/>
                <a:gd name="connsiteY2" fmla="*/ 1130781 h 2502381"/>
                <a:gd name="connsiteX3" fmla="*/ 2929327 w 3176613"/>
                <a:gd name="connsiteY3" fmla="*/ 302106 h 2502381"/>
                <a:gd name="connsiteX4" fmla="*/ 2329252 w 3176613"/>
                <a:gd name="connsiteY4" fmla="*/ 197331 h 2502381"/>
                <a:gd name="connsiteX5" fmla="*/ 1586302 w 3176613"/>
                <a:gd name="connsiteY5" fmla="*/ 216381 h 2502381"/>
                <a:gd name="connsiteX6" fmla="*/ 157552 w 3176613"/>
                <a:gd name="connsiteY6" fmla="*/ 25881 h 2502381"/>
                <a:gd name="connsiteX7" fmla="*/ 100402 w 3176613"/>
                <a:gd name="connsiteY7" fmla="*/ 6831 h 250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613" h="2502381">
                  <a:moveTo>
                    <a:pt x="2938852" y="2502381"/>
                  </a:moveTo>
                  <a:cubicBezTo>
                    <a:pt x="3031721" y="2340456"/>
                    <a:pt x="3124590" y="2178531"/>
                    <a:pt x="3157927" y="1949931"/>
                  </a:cubicBezTo>
                  <a:cubicBezTo>
                    <a:pt x="3191264" y="1721331"/>
                    <a:pt x="3176977" y="1405418"/>
                    <a:pt x="3138877" y="1130781"/>
                  </a:cubicBezTo>
                  <a:cubicBezTo>
                    <a:pt x="3100777" y="856144"/>
                    <a:pt x="3064265" y="457681"/>
                    <a:pt x="2929327" y="302106"/>
                  </a:cubicBezTo>
                  <a:cubicBezTo>
                    <a:pt x="2794389" y="146531"/>
                    <a:pt x="2553090" y="211619"/>
                    <a:pt x="2329252" y="197331"/>
                  </a:cubicBezTo>
                  <a:cubicBezTo>
                    <a:pt x="2105414" y="183043"/>
                    <a:pt x="1948252" y="244956"/>
                    <a:pt x="1586302" y="216381"/>
                  </a:cubicBezTo>
                  <a:cubicBezTo>
                    <a:pt x="1224352" y="187806"/>
                    <a:pt x="405202" y="60806"/>
                    <a:pt x="157552" y="25881"/>
                  </a:cubicBezTo>
                  <a:cubicBezTo>
                    <a:pt x="-90098" y="-9044"/>
                    <a:pt x="5152" y="-1107"/>
                    <a:pt x="100402" y="6831"/>
                  </a:cubicBezTo>
                </a:path>
              </a:pathLst>
            </a:custGeom>
            <a:noFill/>
            <a:ln w="158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33011" y="4464880"/>
              <a:ext cx="1948523" cy="261610"/>
            </a:xfrm>
            <a:prstGeom prst="rect">
              <a:avLst/>
            </a:prstGeom>
            <a:solidFill>
              <a:srgbClr val="0070C0"/>
            </a:solidFill>
          </p:spPr>
          <p:txBody>
            <a:bodyPr wrap="none" rtlCol="0">
              <a:noAutofit/>
            </a:bodyPr>
            <a:lstStyle/>
            <a:p>
              <a:pPr algn="ctr"/>
              <a:r>
                <a:rPr lang="en-US" sz="1100" b="1" dirty="0" smtClean="0">
                  <a:solidFill>
                    <a:schemeClr val="bg1"/>
                  </a:solidFill>
                </a:rPr>
                <a:t>CCA Call Flow</a:t>
              </a:r>
              <a:endParaRPr lang="en-US" sz="1100" b="1" dirty="0">
                <a:solidFill>
                  <a:schemeClr val="bg1"/>
                </a:solidFill>
              </a:endParaRPr>
            </a:p>
          </p:txBody>
        </p:sp>
        <p:sp>
          <p:nvSpPr>
            <p:cNvPr id="149" name="TextBox 148"/>
            <p:cNvSpPr txBox="1"/>
            <p:nvPr/>
          </p:nvSpPr>
          <p:spPr>
            <a:xfrm>
              <a:off x="4030764" y="4474405"/>
              <a:ext cx="1948523" cy="261610"/>
            </a:xfrm>
            <a:prstGeom prst="rect">
              <a:avLst/>
            </a:prstGeom>
            <a:solidFill>
              <a:srgbClr val="0070C0"/>
            </a:solidFill>
          </p:spPr>
          <p:txBody>
            <a:bodyPr wrap="none" rtlCol="0">
              <a:noAutofit/>
            </a:bodyPr>
            <a:lstStyle/>
            <a:p>
              <a:pPr algn="ctr"/>
              <a:r>
                <a:rPr lang="en-US" sz="1100" b="1" dirty="0" smtClean="0">
                  <a:solidFill>
                    <a:schemeClr val="bg1"/>
                  </a:solidFill>
                </a:rPr>
                <a:t>WebEx PSTN Call Flow</a:t>
              </a:r>
              <a:endParaRPr lang="en-US" sz="1100" b="1" dirty="0">
                <a:solidFill>
                  <a:schemeClr val="bg1"/>
                </a:solidFill>
              </a:endParaRPr>
            </a:p>
          </p:txBody>
        </p:sp>
        <p:grpSp>
          <p:nvGrpSpPr>
            <p:cNvPr id="527" name="Group 370"/>
            <p:cNvGrpSpPr/>
            <p:nvPr/>
          </p:nvGrpSpPr>
          <p:grpSpPr>
            <a:xfrm>
              <a:off x="4679380" y="3505388"/>
              <a:ext cx="436906" cy="317111"/>
              <a:chOff x="2587314" y="-247585"/>
              <a:chExt cx="2978234" cy="2285525"/>
            </a:xfrm>
          </p:grpSpPr>
          <p:pic>
            <p:nvPicPr>
              <p:cNvPr id="528" name="Picture 527" descr="end_host_1177_256.png"/>
              <p:cNvPicPr>
                <a:picLocks noChangeAspect="1"/>
              </p:cNvPicPr>
              <p:nvPr/>
            </p:nvPicPr>
            <p:blipFill>
              <a:blip r:embed="rId4" cstate="print"/>
              <a:stretch>
                <a:fillRect/>
              </a:stretch>
            </p:blipFill>
            <p:spPr>
              <a:xfrm>
                <a:off x="2587314" y="-247585"/>
                <a:ext cx="2285525" cy="2285525"/>
              </a:xfrm>
              <a:prstGeom prst="rect">
                <a:avLst/>
              </a:prstGeom>
            </p:spPr>
          </p:pic>
          <p:grpSp>
            <p:nvGrpSpPr>
              <p:cNvPr id="529" name="Group 387"/>
              <p:cNvGrpSpPr/>
              <p:nvPr/>
            </p:nvGrpSpPr>
            <p:grpSpPr>
              <a:xfrm>
                <a:off x="3484326" y="-76199"/>
                <a:ext cx="2081222" cy="2081222"/>
                <a:chOff x="3360496" y="-353601"/>
                <a:chExt cx="2438400" cy="2438400"/>
              </a:xfrm>
            </p:grpSpPr>
            <p:pic>
              <p:nvPicPr>
                <p:cNvPr id="530" name="Picture 529" descr="user_0020_256.png"/>
                <p:cNvPicPr>
                  <a:picLocks noChangeAspect="1"/>
                </p:cNvPicPr>
                <p:nvPr/>
              </p:nvPicPr>
              <p:blipFill>
                <a:blip r:embed="rId5" cstate="print"/>
                <a:stretch>
                  <a:fillRect/>
                </a:stretch>
              </p:blipFill>
              <p:spPr>
                <a:xfrm>
                  <a:off x="3360496" y="-353601"/>
                  <a:ext cx="2438400" cy="2438400"/>
                </a:xfrm>
                <a:prstGeom prst="rect">
                  <a:avLst/>
                </a:prstGeom>
              </p:spPr>
            </p:pic>
            <p:pic>
              <p:nvPicPr>
                <p:cNvPr id="531" name="Picture 530" descr="speed_dial_4068_256.png"/>
                <p:cNvPicPr>
                  <a:picLocks noChangeAspect="1"/>
                </p:cNvPicPr>
                <p:nvPr/>
              </p:nvPicPr>
              <p:blipFill>
                <a:blip r:embed="rId6" cstate="print"/>
                <a:srcRect l="53472" b="6133"/>
                <a:stretch>
                  <a:fillRect/>
                </a:stretch>
              </p:blipFill>
              <p:spPr>
                <a:xfrm rot="19060200">
                  <a:off x="3970556" y="135417"/>
                  <a:ext cx="688963" cy="1389950"/>
                </a:xfrm>
                <a:prstGeom prst="rect">
                  <a:avLst/>
                </a:prstGeom>
              </p:spPr>
            </p:pic>
          </p:grpSp>
        </p:grpSp>
        <p:pic>
          <p:nvPicPr>
            <p:cNvPr id="480" name="Picture 46"/>
            <p:cNvPicPr>
              <a:picLocks noChangeAspect="1" noChangeArrowheads="1"/>
            </p:cNvPicPr>
            <p:nvPr/>
          </p:nvPicPr>
          <p:blipFill>
            <a:blip r:embed="rId7" cstate="print"/>
            <a:srcRect/>
            <a:stretch>
              <a:fillRect/>
            </a:stretch>
          </p:blipFill>
          <p:spPr bwMode="auto">
            <a:xfrm>
              <a:off x="1723966" y="1042417"/>
              <a:ext cx="288562" cy="262529"/>
            </a:xfrm>
            <a:prstGeom prst="rect">
              <a:avLst/>
            </a:prstGeom>
            <a:noFill/>
            <a:ln w="12700" cap="flat">
              <a:noFill/>
              <a:round/>
              <a:headEnd/>
              <a:tailEnd/>
            </a:ln>
          </p:spPr>
        </p:pic>
      </p:grpSp>
      <p:sp>
        <p:nvSpPr>
          <p:cNvPr id="153" name="Content Placeholder 2"/>
          <p:cNvSpPr txBox="1">
            <a:spLocks/>
          </p:cNvSpPr>
          <p:nvPr/>
        </p:nvSpPr>
        <p:spPr bwMode="auto">
          <a:xfrm>
            <a:off x="6286500" y="741597"/>
            <a:ext cx="2755202" cy="4241227"/>
          </a:xfrm>
          <a:prstGeom prst="rect">
            <a:avLst/>
          </a:prstGeom>
          <a:solidFill>
            <a:srgbClr val="EFE59D"/>
          </a:solidFill>
        </p:spPr>
        <p:txBody>
          <a:bodyPr wrap="square" rtlCol="0">
            <a:noAutofit/>
          </a:bodyPr>
          <a:lstStyle>
            <a:defPPr>
              <a:defRPr lang="en-US"/>
            </a:defPPr>
            <a:lvl1pPr>
              <a:spcBef>
                <a:spcPts val="1200"/>
              </a:spcBef>
              <a:defRPr sz="14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285750" indent="-285750">
              <a:buFontTx/>
              <a:buChar char="-"/>
            </a:pPr>
            <a:r>
              <a:rPr lang="en-US" sz="1200" b="0" dirty="0"/>
              <a:t>Customer can choose to have both CCA and WebEx PSTN audio on single WebEx site.</a:t>
            </a:r>
          </a:p>
          <a:p>
            <a:pPr marL="285750" indent="-285750">
              <a:buFontTx/>
              <a:buChar char="-"/>
            </a:pPr>
            <a:r>
              <a:rPr lang="en-US" sz="1200" b="0" dirty="0"/>
              <a:t>Hybrid solution provides flexibility to customer to use WebEx PSTN numbers in countries where it does not have IP network.</a:t>
            </a:r>
          </a:p>
          <a:p>
            <a:pPr marL="285750" indent="-285750">
              <a:buFontTx/>
              <a:buChar char="-"/>
            </a:pPr>
            <a:r>
              <a:rPr lang="en-US" sz="1200" b="0" dirty="0"/>
              <a:t>CCA will be billed based on ports and usage on WebEx PSTN numbers will be billed by </a:t>
            </a:r>
            <a:r>
              <a:rPr lang="en-US" sz="1200" b="0" dirty="0" smtClean="0"/>
              <a:t>minutes.</a:t>
            </a:r>
          </a:p>
          <a:p>
            <a:pPr marL="285750" indent="-285750">
              <a:buFontTx/>
              <a:buChar char="-"/>
            </a:pPr>
            <a:r>
              <a:rPr lang="en-US" sz="1200" b="0" dirty="0" smtClean="0"/>
              <a:t>There are separate SKUs for CCA Ports and WebEx PSTN Audio minutes</a:t>
            </a:r>
          </a:p>
          <a:p>
            <a:pPr marL="285750" indent="-285750">
              <a:buFontTx/>
              <a:buChar char="-"/>
            </a:pPr>
            <a:r>
              <a:rPr lang="en-US" sz="1200" b="0" dirty="0"/>
              <a:t>Customer will provide the list of countries where customer will provide the conferencing numbers and will use the CCA architecture and where it needs numbers from </a:t>
            </a:r>
            <a:r>
              <a:rPr lang="en-US" sz="1200" b="0" dirty="0" smtClean="0"/>
              <a:t>WebEx</a:t>
            </a:r>
            <a:endParaRPr lang="en-US" dirty="0"/>
          </a:p>
        </p:txBody>
      </p:sp>
      <p:sp>
        <p:nvSpPr>
          <p:cNvPr id="154" name="Content Placeholder 2"/>
          <p:cNvSpPr txBox="1">
            <a:spLocks/>
          </p:cNvSpPr>
          <p:nvPr/>
        </p:nvSpPr>
        <p:spPr bwMode="auto">
          <a:xfrm>
            <a:off x="185088" y="5049500"/>
            <a:ext cx="8856614" cy="1538883"/>
          </a:xfrm>
          <a:prstGeom prst="rect">
            <a:avLst/>
          </a:prstGeom>
          <a:solidFill>
            <a:srgbClr val="EFE59D"/>
          </a:solidFill>
        </p:spPr>
        <p:txBody>
          <a:bodyPr wrap="square" rtlCol="0">
            <a:spAutoFit/>
          </a:bodyPr>
          <a:lstStyle>
            <a:defPPr>
              <a:defRPr lang="en-US"/>
            </a:defPPr>
            <a:lvl1pPr marL="285750" indent="-285750">
              <a:spcBef>
                <a:spcPts val="1200"/>
              </a:spcBef>
              <a:buFontTx/>
              <a:buChar char="-"/>
              <a:defRPr sz="12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smtClean="0"/>
              <a:t>If customer is using CCA for on-net users and WebEx PSTN for off-net users for dial-in within in the same country then customer will use WebEx provided numbers in that country. Both off-net users and on-net users will dial into WebEx provided number. Customer will route the call from on-net user to WebEx via customer’s CUCM/CUBE and SIP trunks. Customer must replace the WebEx dial-in number with customer’s uniquely routable E.164 number at CCA CUBE. </a:t>
            </a:r>
          </a:p>
          <a:p>
            <a:r>
              <a:rPr lang="en-US" dirty="0"/>
              <a:t>In any given country, </a:t>
            </a:r>
            <a:r>
              <a:rPr lang="en-US" dirty="0" smtClean="0"/>
              <a:t>unlike dial-in, regular callbacks </a:t>
            </a:r>
            <a:r>
              <a:rPr lang="en-US" dirty="0"/>
              <a:t>can either use CCA </a:t>
            </a:r>
            <a:r>
              <a:rPr lang="en-US" dirty="0" smtClean="0"/>
              <a:t>call flow </a:t>
            </a:r>
            <a:r>
              <a:rPr lang="en-US" dirty="0"/>
              <a:t>or WebEx PSTN </a:t>
            </a:r>
            <a:r>
              <a:rPr lang="en-US" dirty="0" smtClean="0"/>
              <a:t>call flow </a:t>
            </a:r>
            <a:r>
              <a:rPr lang="en-US" dirty="0"/>
              <a:t>but cannot do both. </a:t>
            </a:r>
            <a:r>
              <a:rPr lang="en-US" dirty="0" smtClean="0"/>
              <a:t>However, Customer can use “Internal Callback” to route callbacks to on-net users over CCA and regular callbacks for off-net users over WebEx PSTN. </a:t>
            </a:r>
            <a:endParaRPr lang="en-US" dirty="0"/>
          </a:p>
        </p:txBody>
      </p:sp>
    </p:spTree>
    <p:extLst>
      <p:ext uri="{BB962C8B-B14F-4D97-AF65-F5344CB8AC3E}">
        <p14:creationId xmlns:p14="http://schemas.microsoft.com/office/powerpoint/2010/main" val="349892235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1364343"/>
            <a:ext cx="8112125" cy="3010666"/>
          </a:xfrm>
        </p:spPr>
        <p:txBody>
          <a:bodyPr anchor="ctr"/>
          <a:lstStyle/>
          <a:p>
            <a:r>
              <a:rPr lang="en-US" dirty="0" smtClean="0"/>
              <a:t>CCA Internal Callback</a:t>
            </a:r>
            <a:endParaRPr lang="en-US" sz="2800" dirty="0"/>
          </a:p>
        </p:txBody>
      </p:sp>
    </p:spTree>
    <p:extLst>
      <p:ext uri="{BB962C8B-B14F-4D97-AF65-F5344CB8AC3E}">
        <p14:creationId xmlns:p14="http://schemas.microsoft.com/office/powerpoint/2010/main" val="425589407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Rectangle 2"/>
          <p:cNvSpPr>
            <a:spLocks noGrp="1" noChangeArrowheads="1"/>
          </p:cNvSpPr>
          <p:nvPr>
            <p:ph type="title"/>
          </p:nvPr>
        </p:nvSpPr>
        <p:spPr/>
        <p:txBody>
          <a:bodyPr vert="horz" lIns="82296" tIns="45720" rIns="82296" bIns="45720" rtlCol="0" anchor="t" anchorCtr="0">
            <a:noAutofit/>
          </a:bodyPr>
          <a:lstStyle/>
          <a:p>
            <a:pPr marL="36671"/>
            <a:r>
              <a:rPr lang="en-US" sz="3600" spc="-150" dirty="0">
                <a:gradFill flip="none" rotWithShape="1">
                  <a:gsLst>
                    <a:gs pos="0">
                      <a:srgbClr val="55E6ED"/>
                    </a:gs>
                    <a:gs pos="80000">
                      <a:srgbClr val="009249"/>
                    </a:gs>
                  </a:gsLst>
                  <a:lin ang="12000000" scaled="0"/>
                  <a:tileRect/>
                </a:gradFill>
              </a:rPr>
              <a:t>CCA Callback Scenarios</a:t>
            </a:r>
          </a:p>
        </p:txBody>
      </p:sp>
      <p:sp>
        <p:nvSpPr>
          <p:cNvPr id="37" name="Content Placeholder 2"/>
          <p:cNvSpPr txBox="1">
            <a:spLocks/>
          </p:cNvSpPr>
          <p:nvPr/>
        </p:nvSpPr>
        <p:spPr>
          <a:xfrm>
            <a:off x="235984" y="1527175"/>
            <a:ext cx="8418057" cy="3575050"/>
          </a:xfrm>
          <a:prstGeom prst="rect">
            <a:avLst/>
          </a:prstGeom>
        </p:spPr>
        <p:txBody>
          <a:bodyPr/>
          <a:lstStyle/>
          <a:p>
            <a:pPr marL="457200">
              <a:spcBef>
                <a:spcPts val="3000"/>
              </a:spcBef>
            </a:pPr>
            <a:endParaRPr lang="en-US" sz="2000" dirty="0" smtClean="0">
              <a:solidFill>
                <a:schemeClr val="bg1"/>
              </a:solidFill>
            </a:endParaRPr>
          </a:p>
        </p:txBody>
      </p:sp>
      <p:sp>
        <p:nvSpPr>
          <p:cNvPr id="5" name="Text Placeholder 4"/>
          <p:cNvSpPr>
            <a:spLocks noGrp="1"/>
          </p:cNvSpPr>
          <p:nvPr>
            <p:ph type="body" sz="quarter" idx="10"/>
          </p:nvPr>
        </p:nvSpPr>
        <p:spPr>
          <a:xfrm>
            <a:off x="235984" y="1270661"/>
            <a:ext cx="4205862" cy="676892"/>
          </a:xfrm>
          <a:solidFill>
            <a:srgbClr val="0070C0"/>
          </a:solidFill>
          <a:ln w="12700">
            <a:solidFill>
              <a:schemeClr val="accent1">
                <a:shade val="50000"/>
              </a:schemeClr>
            </a:solidFill>
          </a:ln>
        </p:spPr>
        <p:txBody>
          <a:bodyPr anchor="ctr">
            <a:normAutofit/>
          </a:bodyPr>
          <a:lstStyle/>
          <a:p>
            <a:pPr algn="ctr">
              <a:lnSpc>
                <a:spcPct val="115000"/>
              </a:lnSpc>
            </a:pPr>
            <a:r>
              <a:rPr lang="en-US" sz="1800" b="1" dirty="0" smtClean="0"/>
              <a:t>Regular Callback (Only)</a:t>
            </a:r>
            <a:endParaRPr lang="en-US" sz="1800" b="1" dirty="0"/>
          </a:p>
        </p:txBody>
      </p:sp>
      <p:sp>
        <p:nvSpPr>
          <p:cNvPr id="9" name="Text Placeholder 4"/>
          <p:cNvSpPr txBox="1">
            <a:spLocks/>
          </p:cNvSpPr>
          <p:nvPr/>
        </p:nvSpPr>
        <p:spPr>
          <a:xfrm>
            <a:off x="4664982" y="1268682"/>
            <a:ext cx="4205862" cy="678871"/>
          </a:xfrm>
          <a:prstGeom prst="rect">
            <a:avLst/>
          </a:prstGeom>
          <a:solidFill>
            <a:srgbClr val="0070C0"/>
          </a:solidFill>
          <a:ln w="12700">
            <a:solidFill>
              <a:schemeClr val="accent1">
                <a:shade val="50000"/>
              </a:schemeClr>
            </a:solidFill>
          </a:ln>
        </p:spPr>
        <p:txBody>
          <a:bodyPr vert="horz" lIns="91440" tIns="45720" rIns="91440" bIns="45720" rtlCol="0" anchor="ctr">
            <a:normAutofit/>
          </a:bodyPr>
          <a:lstStyle>
            <a:lvl1pPr indent="0">
              <a:lnSpc>
                <a:spcPct val="115000"/>
              </a:lnSpc>
              <a:spcBef>
                <a:spcPts val="1480"/>
              </a:spcBef>
              <a:buClr>
                <a:schemeClr val="accent1"/>
              </a:buClr>
              <a:buFontTx/>
              <a:buNone/>
              <a:defRPr b="1">
                <a:solidFill>
                  <a:schemeClr val="bg1"/>
                </a:solidFill>
                <a:latin typeface="+mj-lt"/>
              </a:defRPr>
            </a:lvl1pPr>
            <a:lvl2pPr marR="0" indent="0" fontAlgn="auto">
              <a:lnSpc>
                <a:spcPct val="95000"/>
              </a:lnSpc>
              <a:spcBef>
                <a:spcPts val="600"/>
              </a:spcBef>
              <a:spcAft>
                <a:spcPts val="0"/>
              </a:spcAft>
              <a:buClr>
                <a:srgbClr val="369CDA"/>
              </a:buClr>
              <a:buSzTx/>
              <a:buFont typeface="Arial"/>
              <a:buChar char="•"/>
              <a:tabLst/>
              <a:defRPr sz="1200">
                <a:solidFill>
                  <a:schemeClr val="bg1"/>
                </a:solidFill>
                <a:latin typeface="+mj-lt"/>
              </a:defRPr>
            </a:lvl2pPr>
            <a:lvl3pPr indent="0">
              <a:lnSpc>
                <a:spcPct val="95000"/>
              </a:lnSpc>
              <a:spcBef>
                <a:spcPts val="840"/>
              </a:spcBef>
              <a:buFontTx/>
              <a:buNone/>
              <a:defRPr sz="1100">
                <a:solidFill>
                  <a:schemeClr val="bg1"/>
                </a:solidFill>
                <a:latin typeface="+mj-lt"/>
              </a:defRPr>
            </a:lvl3pPr>
            <a:lvl4pPr marL="1252728" indent="0">
              <a:lnSpc>
                <a:spcPct val="95000"/>
              </a:lnSpc>
              <a:spcBef>
                <a:spcPts val="840"/>
              </a:spcBef>
              <a:buFontTx/>
              <a:buNone/>
              <a:defRPr sz="1200">
                <a:solidFill>
                  <a:schemeClr val="bg1"/>
                </a:solidFill>
                <a:latin typeface="+mj-lt"/>
              </a:defRPr>
            </a:lvl4pPr>
            <a:lvl5pPr marL="1609344" indent="0">
              <a:lnSpc>
                <a:spcPct val="95000"/>
              </a:lnSpc>
              <a:spcBef>
                <a:spcPts val="840"/>
              </a:spcBef>
              <a:buFontTx/>
              <a:buNone/>
              <a:defRPr sz="1200">
                <a:solidFill>
                  <a:schemeClr val="bg1"/>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en-US" dirty="0" smtClean="0"/>
              <a:t>Internal Callback</a:t>
            </a:r>
            <a:endParaRPr lang="en-US" dirty="0"/>
          </a:p>
        </p:txBody>
      </p:sp>
      <p:sp>
        <p:nvSpPr>
          <p:cNvPr id="3" name="TextBox 2"/>
          <p:cNvSpPr txBox="1"/>
          <p:nvPr/>
        </p:nvSpPr>
        <p:spPr>
          <a:xfrm>
            <a:off x="235982" y="2006931"/>
            <a:ext cx="4205863" cy="4154985"/>
          </a:xfrm>
          <a:prstGeom prst="rect">
            <a:avLst/>
          </a:prstGeom>
          <a:noFill/>
          <a:ln>
            <a:solidFill>
              <a:schemeClr val="accent1">
                <a:shade val="50000"/>
              </a:schemeClr>
            </a:solidFill>
          </a:ln>
        </p:spPr>
        <p:txBody>
          <a:bodyPr wrap="square" rtlCol="0">
            <a:noAutofit/>
          </a:bodyPr>
          <a:lstStyle/>
          <a:p>
            <a:pPr marL="285750" indent="-285750">
              <a:spcBef>
                <a:spcPts val="600"/>
              </a:spcBef>
              <a:buFontTx/>
              <a:buChar char="-"/>
            </a:pPr>
            <a:r>
              <a:rPr lang="en-US" sz="1400" dirty="0" smtClean="0"/>
              <a:t>Same as current WebEx audio behavior</a:t>
            </a:r>
          </a:p>
          <a:p>
            <a:pPr marL="285750" indent="-285750">
              <a:spcBef>
                <a:spcPts val="600"/>
              </a:spcBef>
              <a:buFontTx/>
              <a:buChar char="-"/>
            </a:pPr>
            <a:r>
              <a:rPr lang="en-US" sz="1400" dirty="0" smtClean="0"/>
              <a:t>To callback PSTN number</a:t>
            </a:r>
          </a:p>
          <a:p>
            <a:pPr marL="285750" indent="-285750">
              <a:spcBef>
                <a:spcPts val="600"/>
              </a:spcBef>
              <a:buFontTx/>
              <a:buChar char="-"/>
            </a:pPr>
            <a:r>
              <a:rPr lang="en-US" sz="1400" dirty="0" smtClean="0"/>
              <a:t>WebEx UI displays drop down of country codes</a:t>
            </a:r>
          </a:p>
          <a:p>
            <a:pPr marL="285750" indent="-285750">
              <a:spcBef>
                <a:spcPts val="600"/>
              </a:spcBef>
              <a:buFontTx/>
              <a:buChar char="-"/>
            </a:pPr>
            <a:r>
              <a:rPr lang="en-US" sz="1400" dirty="0" smtClean="0"/>
              <a:t>User selects the country code and enters the callback number</a:t>
            </a:r>
          </a:p>
          <a:p>
            <a:pPr marL="285750" indent="-285750">
              <a:spcBef>
                <a:spcPts val="600"/>
              </a:spcBef>
              <a:buFontTx/>
              <a:buChar char="-"/>
            </a:pPr>
            <a:r>
              <a:rPr lang="en-US" sz="1400" dirty="0" smtClean="0"/>
              <a:t>Callback number is formatted in E.164 format</a:t>
            </a:r>
          </a:p>
          <a:p>
            <a:pPr marL="285750" indent="-285750">
              <a:spcBef>
                <a:spcPts val="600"/>
              </a:spcBef>
              <a:buFontTx/>
              <a:buChar char="-"/>
            </a:pPr>
            <a:r>
              <a:rPr lang="en-US" sz="1400" dirty="0" smtClean="0"/>
              <a:t>For any given country all regular callbacks can either be routed over CCA SIP connections or WebEx PSTN but not both</a:t>
            </a:r>
          </a:p>
          <a:p>
            <a:pPr marL="285750" indent="-285750">
              <a:spcBef>
                <a:spcPts val="600"/>
              </a:spcBef>
              <a:buFontTx/>
              <a:buChar char="-"/>
            </a:pPr>
            <a:r>
              <a:rPr lang="en-US" sz="1400" dirty="0" smtClean="0"/>
              <a:t>Customer can select the list of countries that customer wants the callback to be enabled for</a:t>
            </a:r>
          </a:p>
          <a:p>
            <a:pPr marL="285750" indent="-285750">
              <a:spcBef>
                <a:spcPts val="600"/>
              </a:spcBef>
              <a:buFontTx/>
              <a:buChar char="-"/>
            </a:pPr>
            <a:r>
              <a:rPr lang="en-US" sz="1400" dirty="0" smtClean="0"/>
              <a:t>Available in Meeting Center, Training Center and Event Center</a:t>
            </a:r>
            <a:endParaRPr lang="en-US" sz="1400" dirty="0"/>
          </a:p>
        </p:txBody>
      </p:sp>
      <p:sp>
        <p:nvSpPr>
          <p:cNvPr id="12" name="TextBox 11"/>
          <p:cNvSpPr txBox="1"/>
          <p:nvPr/>
        </p:nvSpPr>
        <p:spPr>
          <a:xfrm>
            <a:off x="4664980" y="2006932"/>
            <a:ext cx="4205863" cy="4154984"/>
          </a:xfrm>
          <a:prstGeom prst="rect">
            <a:avLst/>
          </a:prstGeom>
          <a:noFill/>
          <a:ln>
            <a:solidFill>
              <a:schemeClr val="accent1">
                <a:shade val="50000"/>
              </a:schemeClr>
            </a:solidFill>
          </a:ln>
        </p:spPr>
        <p:txBody>
          <a:bodyPr wrap="square" rtlCol="0">
            <a:spAutoFit/>
          </a:bodyPr>
          <a:lstStyle>
            <a:defPPr>
              <a:defRPr lang="en-US"/>
            </a:defPPr>
            <a:lvl1pPr marL="285750" indent="-285750">
              <a:spcBef>
                <a:spcPts val="600"/>
              </a:spcBef>
              <a:buFontTx/>
              <a:buChar char="-"/>
              <a:defRPr sz="1400"/>
            </a:lvl1pPr>
          </a:lstStyle>
          <a:p>
            <a:r>
              <a:rPr lang="en-US" dirty="0"/>
              <a:t>Available only with CCA</a:t>
            </a:r>
          </a:p>
          <a:p>
            <a:r>
              <a:rPr lang="en-US" dirty="0"/>
              <a:t>To callback corporate internal extension</a:t>
            </a:r>
          </a:p>
          <a:p>
            <a:r>
              <a:rPr lang="en-US" dirty="0"/>
              <a:t>If “Internal Only callback” is enabled for a given site then regular callback to PSTN is not available</a:t>
            </a:r>
          </a:p>
          <a:p>
            <a:r>
              <a:rPr lang="en-US" dirty="0"/>
              <a:t>There is no dropdown </a:t>
            </a:r>
            <a:r>
              <a:rPr lang="en-US" dirty="0" smtClean="0"/>
              <a:t>for country </a:t>
            </a:r>
            <a:r>
              <a:rPr lang="en-US" dirty="0"/>
              <a:t>codes </a:t>
            </a:r>
          </a:p>
          <a:p>
            <a:r>
              <a:rPr lang="en-US" dirty="0"/>
              <a:t>User enters the callback number</a:t>
            </a:r>
          </a:p>
          <a:p>
            <a:r>
              <a:rPr lang="en-US" dirty="0"/>
              <a:t>Callback number is  not formatted </a:t>
            </a:r>
          </a:p>
          <a:p>
            <a:r>
              <a:rPr lang="en-US" dirty="0"/>
              <a:t>All internal callbacks will always be made over CCA SIP connections. </a:t>
            </a:r>
            <a:endParaRPr lang="en-US" dirty="0" smtClean="0"/>
          </a:p>
          <a:p>
            <a:r>
              <a:rPr lang="en-US" dirty="0" smtClean="0"/>
              <a:t>Internal callback, if enabled for a site, is applicable to the entire site i.e. cannot be enabled by region or country</a:t>
            </a:r>
          </a:p>
          <a:p>
            <a:r>
              <a:rPr lang="en-US" dirty="0" smtClean="0"/>
              <a:t>Only available in Meeting Center. Training Center and Event Center have regular callback option only</a:t>
            </a:r>
            <a:endParaRPr lang="en-US" dirty="0"/>
          </a:p>
        </p:txBody>
      </p:sp>
    </p:spTree>
    <p:extLst>
      <p:ext uri="{BB962C8B-B14F-4D97-AF65-F5344CB8AC3E}">
        <p14:creationId xmlns:p14="http://schemas.microsoft.com/office/powerpoint/2010/main" val="3487054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Rectangle 2"/>
          <p:cNvSpPr>
            <a:spLocks noGrp="1" noChangeArrowheads="1"/>
          </p:cNvSpPr>
          <p:nvPr>
            <p:ph type="title"/>
          </p:nvPr>
        </p:nvSpPr>
        <p:spPr>
          <a:xfrm>
            <a:off x="172552" y="222665"/>
            <a:ext cx="8588861" cy="838200"/>
          </a:xfrm>
        </p:spPr>
        <p:txBody>
          <a:bodyPr vert="horz" lIns="82296" tIns="45720" rIns="82296" bIns="45720" rtlCol="0" anchor="t" anchorCtr="0">
            <a:noAutofit/>
          </a:bodyPr>
          <a:lstStyle/>
          <a:p>
            <a:pPr marL="36671"/>
            <a:r>
              <a:rPr lang="en-US" sz="3600" spc="-150" dirty="0">
                <a:gradFill flip="none" rotWithShape="1">
                  <a:gsLst>
                    <a:gs pos="0">
                      <a:srgbClr val="55E6ED"/>
                    </a:gs>
                    <a:gs pos="80000">
                      <a:srgbClr val="009249"/>
                    </a:gs>
                  </a:gsLst>
                  <a:lin ang="12000000" scaled="0"/>
                  <a:tileRect/>
                </a:gradFill>
              </a:rPr>
              <a:t>Regular Callback Flow</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03" y="1131270"/>
            <a:ext cx="3483132" cy="23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699" y="1521793"/>
            <a:ext cx="3200401" cy="313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838575" y="2658664"/>
            <a:ext cx="138112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503" y="3719929"/>
            <a:ext cx="3483132" cy="2366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7877175" y="1151001"/>
            <a:ext cx="914400" cy="612648"/>
          </a:xfrm>
          <a:prstGeom prst="wedgeRoundRectCallout">
            <a:avLst>
              <a:gd name="adj1" fmla="val -169791"/>
              <a:gd name="adj2" fmla="val 329912"/>
              <a:gd name="adj3" fmla="val 16667"/>
            </a:avLst>
          </a:prstGeom>
          <a:solidFill>
            <a:schemeClr val="accent4">
              <a:lumMod val="75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Country Code Drop down</a:t>
            </a:r>
          </a:p>
        </p:txBody>
      </p:sp>
      <p:sp>
        <p:nvSpPr>
          <p:cNvPr id="15" name="Rounded Rectangular Callout 14"/>
          <p:cNvSpPr/>
          <p:nvPr/>
        </p:nvSpPr>
        <p:spPr>
          <a:xfrm>
            <a:off x="4152899" y="1110696"/>
            <a:ext cx="914400" cy="612648"/>
          </a:xfrm>
          <a:prstGeom prst="wedgeRoundRectCallout">
            <a:avLst>
              <a:gd name="adj1" fmla="val -108333"/>
              <a:gd name="adj2" fmla="val 202425"/>
              <a:gd name="adj3" fmla="val 16667"/>
            </a:avLst>
          </a:prstGeom>
          <a:solidFill>
            <a:schemeClr val="accent4">
              <a:lumMod val="75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User selects the callback option</a:t>
            </a:r>
            <a:endParaRPr lang="en-US" sz="900" dirty="0"/>
          </a:p>
        </p:txBody>
      </p:sp>
      <p:cxnSp>
        <p:nvCxnSpPr>
          <p:cNvPr id="16" name="Straight Arrow Connector 15"/>
          <p:cNvCxnSpPr/>
          <p:nvPr/>
        </p:nvCxnSpPr>
        <p:spPr>
          <a:xfrm flipH="1">
            <a:off x="3987635" y="3486150"/>
            <a:ext cx="1232064" cy="12096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ular Callout 21"/>
          <p:cNvSpPr/>
          <p:nvPr/>
        </p:nvSpPr>
        <p:spPr>
          <a:xfrm>
            <a:off x="4529137" y="5145817"/>
            <a:ext cx="1133476" cy="612648"/>
          </a:xfrm>
          <a:prstGeom prst="wedgeRoundRectCallout">
            <a:avLst>
              <a:gd name="adj1" fmla="val -184462"/>
              <a:gd name="adj2" fmla="val -100747"/>
              <a:gd name="adj3" fmla="val 16667"/>
            </a:avLst>
          </a:prstGeom>
          <a:solidFill>
            <a:schemeClr val="accent4">
              <a:lumMod val="75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Callback number is formatted in E.164 format </a:t>
            </a:r>
          </a:p>
        </p:txBody>
      </p:sp>
    </p:spTree>
    <p:extLst>
      <p:ext uri="{BB962C8B-B14F-4D97-AF65-F5344CB8AC3E}">
        <p14:creationId xmlns:p14="http://schemas.microsoft.com/office/powerpoint/2010/main" val="401568450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Rectangle 2"/>
          <p:cNvSpPr>
            <a:spLocks noGrp="1" noChangeArrowheads="1"/>
          </p:cNvSpPr>
          <p:nvPr>
            <p:ph type="title"/>
          </p:nvPr>
        </p:nvSpPr>
        <p:spPr>
          <a:xfrm>
            <a:off x="172552" y="222665"/>
            <a:ext cx="8588861" cy="838200"/>
          </a:xfrm>
        </p:spPr>
        <p:txBody>
          <a:bodyPr vert="horz" lIns="82296" tIns="45720" rIns="82296" bIns="45720" rtlCol="0" anchor="t" anchorCtr="0">
            <a:noAutofit/>
          </a:bodyPr>
          <a:lstStyle/>
          <a:p>
            <a:pPr marL="36671"/>
            <a:r>
              <a:rPr lang="en-US" sz="3600" spc="-150" dirty="0">
                <a:gradFill flip="none" rotWithShape="1">
                  <a:gsLst>
                    <a:gs pos="0">
                      <a:srgbClr val="55E6ED"/>
                    </a:gs>
                    <a:gs pos="80000">
                      <a:srgbClr val="009249"/>
                    </a:gs>
                  </a:gsLst>
                  <a:lin ang="12000000" scaled="0"/>
                  <a:tileRect/>
                </a:gradFill>
              </a:rPr>
              <a:t>Internal Callback Flow</a:t>
            </a:r>
          </a:p>
        </p:txBody>
      </p:sp>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 y="1131268"/>
            <a:ext cx="3276601" cy="242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ular Callout 14"/>
          <p:cNvSpPr/>
          <p:nvPr/>
        </p:nvSpPr>
        <p:spPr>
          <a:xfrm>
            <a:off x="3743324" y="1118011"/>
            <a:ext cx="1933576" cy="739361"/>
          </a:xfrm>
          <a:prstGeom prst="wedgeRoundRectCallout">
            <a:avLst>
              <a:gd name="adj1" fmla="val -102846"/>
              <a:gd name="adj2" fmla="val 126996"/>
              <a:gd name="adj3" fmla="val 16667"/>
            </a:avLst>
          </a:prstGeom>
          <a:solidFill>
            <a:schemeClr val="accent4">
              <a:lumMod val="75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smtClean="0"/>
              <a:t>1. User sees two callback options. </a:t>
            </a:r>
          </a:p>
          <a:p>
            <a:r>
              <a:rPr lang="en-US" sz="900" dirty="0" smtClean="0"/>
              <a:t>2. User selects “call me at an internal number” for internal callback</a:t>
            </a:r>
            <a:endParaRPr lang="en-US" sz="900" dirty="0"/>
          </a:p>
        </p:txBody>
      </p:sp>
      <p:pic>
        <p:nvPicPr>
          <p:cNvPr id="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99" y="3800475"/>
            <a:ext cx="3284817" cy="2423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2595561" y="2476500"/>
            <a:ext cx="0" cy="13239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4305299" y="5248275"/>
            <a:ext cx="1933576" cy="739361"/>
          </a:xfrm>
          <a:prstGeom prst="wedgeRoundRectCallout">
            <a:avLst>
              <a:gd name="adj1" fmla="val -146196"/>
              <a:gd name="adj2" fmla="val -90722"/>
              <a:gd name="adj3" fmla="val 16667"/>
            </a:avLst>
          </a:prstGeom>
          <a:solidFill>
            <a:schemeClr val="accent4">
              <a:lumMod val="75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smtClean="0"/>
              <a:t>1. No country drop down. </a:t>
            </a:r>
          </a:p>
          <a:p>
            <a:r>
              <a:rPr lang="en-US" sz="900" dirty="0" smtClean="0"/>
              <a:t>2. No formatting of callback number</a:t>
            </a:r>
            <a:endParaRPr lang="en-US" sz="900"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788" y="2354237"/>
            <a:ext cx="39147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ular Callout 19"/>
          <p:cNvSpPr/>
          <p:nvPr/>
        </p:nvSpPr>
        <p:spPr>
          <a:xfrm>
            <a:off x="6036468" y="1118010"/>
            <a:ext cx="1933576" cy="739362"/>
          </a:xfrm>
          <a:prstGeom prst="wedgeRoundRectCallout">
            <a:avLst>
              <a:gd name="adj1" fmla="val 60701"/>
              <a:gd name="adj2" fmla="val 325390"/>
              <a:gd name="adj3" fmla="val 16667"/>
            </a:avLst>
          </a:prstGeom>
          <a:solidFill>
            <a:schemeClr val="accent4">
              <a:lumMod val="75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en-US" sz="900" dirty="0" smtClean="0"/>
              <a:t>Customer can customize the callback string </a:t>
            </a:r>
          </a:p>
          <a:p>
            <a:pPr marL="228600" indent="-228600">
              <a:buAutoNum type="arabicPeriod"/>
            </a:pPr>
            <a:r>
              <a:rPr lang="en-US" sz="900" dirty="0" smtClean="0"/>
              <a:t>Customized callback string cannot be localized</a:t>
            </a:r>
            <a:endParaRPr lang="en-US" sz="900" dirty="0"/>
          </a:p>
        </p:txBody>
      </p:sp>
      <p:cxnSp>
        <p:nvCxnSpPr>
          <p:cNvPr id="23" name="Straight Arrow Connector 22"/>
          <p:cNvCxnSpPr/>
          <p:nvPr/>
        </p:nvCxnSpPr>
        <p:spPr>
          <a:xfrm flipH="1">
            <a:off x="3228976" y="4086225"/>
            <a:ext cx="1547812" cy="847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732237"/>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Rectangle 2"/>
          <p:cNvSpPr>
            <a:spLocks noGrp="1" noChangeArrowheads="1"/>
          </p:cNvSpPr>
          <p:nvPr>
            <p:ph type="title"/>
          </p:nvPr>
        </p:nvSpPr>
        <p:spPr>
          <a:xfrm>
            <a:off x="172552" y="222665"/>
            <a:ext cx="8588861" cy="838200"/>
          </a:xfrm>
        </p:spPr>
        <p:txBody>
          <a:bodyPr vert="horz" lIns="82296" tIns="45720" rIns="82296" bIns="45720" rtlCol="0" anchor="t" anchorCtr="0">
            <a:noAutofit/>
          </a:bodyPr>
          <a:lstStyle/>
          <a:p>
            <a:pPr marL="36671"/>
            <a:r>
              <a:rPr lang="en-US" sz="3600" spc="-150" dirty="0">
                <a:gradFill flip="none" rotWithShape="1">
                  <a:gsLst>
                    <a:gs pos="0">
                      <a:srgbClr val="55E6ED"/>
                    </a:gs>
                    <a:gs pos="80000">
                      <a:srgbClr val="009249"/>
                    </a:gs>
                  </a:gsLst>
                  <a:lin ang="12000000" scaled="0"/>
                  <a:tileRect/>
                </a:gradFill>
              </a:rPr>
              <a:t>Internal “Only” Callback Flow</a:t>
            </a:r>
          </a:p>
        </p:txBody>
      </p:sp>
      <p:sp>
        <p:nvSpPr>
          <p:cNvPr id="9" name="Text Placeholder 4"/>
          <p:cNvSpPr>
            <a:spLocks noGrp="1"/>
          </p:cNvSpPr>
          <p:nvPr>
            <p:ph type="body" sz="quarter" idx="10"/>
          </p:nvPr>
        </p:nvSpPr>
        <p:spPr>
          <a:xfrm>
            <a:off x="266699" y="1070635"/>
            <a:ext cx="8156201" cy="1339189"/>
          </a:xfrm>
          <a:ln>
            <a:solidFill>
              <a:srgbClr val="0070C0"/>
            </a:solidFill>
          </a:ln>
        </p:spPr>
        <p:txBody>
          <a:bodyPr>
            <a:noAutofit/>
          </a:bodyPr>
          <a:lstStyle/>
          <a:p>
            <a:pPr marL="342900" indent="-342900">
              <a:lnSpc>
                <a:spcPct val="115000"/>
              </a:lnSpc>
              <a:spcBef>
                <a:spcPts val="0"/>
              </a:spcBef>
              <a:buFont typeface="Wingdings" pitchFamily="2" charset="2"/>
              <a:buChar char="§"/>
            </a:pPr>
            <a:r>
              <a:rPr lang="en-US" sz="1400" dirty="0" smtClean="0">
                <a:solidFill>
                  <a:schemeClr val="tx1"/>
                </a:solidFill>
              </a:rPr>
              <a:t>Customer can choose to enable “Internal Only Callback” </a:t>
            </a:r>
          </a:p>
          <a:p>
            <a:pPr marL="342900" indent="-342900">
              <a:lnSpc>
                <a:spcPct val="115000"/>
              </a:lnSpc>
              <a:spcBef>
                <a:spcPts val="0"/>
              </a:spcBef>
              <a:buFont typeface="Wingdings" pitchFamily="2" charset="2"/>
              <a:buChar char="§"/>
            </a:pPr>
            <a:r>
              <a:rPr lang="en-US" sz="1400" dirty="0" smtClean="0">
                <a:solidFill>
                  <a:schemeClr val="tx1"/>
                </a:solidFill>
              </a:rPr>
              <a:t>This configuration is turned on by WebEx provisioning in SuperAdmin and is not available in site admin</a:t>
            </a:r>
          </a:p>
          <a:p>
            <a:pPr marL="342900" indent="-342900">
              <a:lnSpc>
                <a:spcPct val="115000"/>
              </a:lnSpc>
              <a:spcBef>
                <a:spcPts val="0"/>
              </a:spcBef>
              <a:buFont typeface="Wingdings" pitchFamily="2" charset="2"/>
              <a:buChar char="§"/>
            </a:pPr>
            <a:r>
              <a:rPr lang="en-US" sz="1400" dirty="0" smtClean="0">
                <a:solidFill>
                  <a:schemeClr val="tx1"/>
                </a:solidFill>
              </a:rPr>
              <a:t>Regular callback to PSTN number is no longer available, if Internal Only callback option is enabled</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805114"/>
            <a:ext cx="2971800" cy="218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ular Callout 17"/>
          <p:cNvSpPr/>
          <p:nvPr/>
        </p:nvSpPr>
        <p:spPr>
          <a:xfrm>
            <a:off x="4305299" y="3800475"/>
            <a:ext cx="1933576" cy="739361"/>
          </a:xfrm>
          <a:prstGeom prst="wedgeRoundRectCallout">
            <a:avLst>
              <a:gd name="adj1" fmla="val -124029"/>
              <a:gd name="adj2" fmla="val -37903"/>
              <a:gd name="adj3" fmla="val 16667"/>
            </a:avLst>
          </a:prstGeom>
          <a:solidFill>
            <a:schemeClr val="accent4">
              <a:lumMod val="75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smtClean="0"/>
              <a:t>1. Only internal callback option is available</a:t>
            </a:r>
          </a:p>
          <a:p>
            <a:r>
              <a:rPr lang="en-US" sz="900" dirty="0" smtClean="0"/>
              <a:t>2. User can no longer callback to PSTN number </a:t>
            </a:r>
            <a:endParaRPr lang="en-US" sz="900" dirty="0"/>
          </a:p>
        </p:txBody>
      </p:sp>
    </p:spTree>
    <p:extLst>
      <p:ext uri="{BB962C8B-B14F-4D97-AF65-F5344CB8AC3E}">
        <p14:creationId xmlns:p14="http://schemas.microsoft.com/office/powerpoint/2010/main" val="348290258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p:cNvSpPr>
            <a:spLocks noGrp="1"/>
          </p:cNvSpPr>
          <p:nvPr>
            <p:ph type="title"/>
          </p:nvPr>
        </p:nvSpPr>
        <p:spPr>
          <a:xfrm>
            <a:off x="229702" y="242242"/>
            <a:ext cx="8588861" cy="838200"/>
          </a:xfrm>
        </p:spPr>
        <p:txBody>
          <a:bodyPr vert="horz" lIns="82296" tIns="45720" rIns="82296" bIns="45720" rtlCol="0" anchor="t" anchorCtr="0">
            <a:noAutofit/>
          </a:bodyPr>
          <a:lstStyle/>
          <a:p>
            <a:pPr marL="36671"/>
            <a:r>
              <a:rPr lang="en-US" sz="3600" spc="-150" dirty="0">
                <a:gradFill flip="none" rotWithShape="1">
                  <a:gsLst>
                    <a:gs pos="0">
                      <a:srgbClr val="55E6ED"/>
                    </a:gs>
                    <a:gs pos="80000">
                      <a:srgbClr val="009249"/>
                    </a:gs>
                  </a:gsLst>
                  <a:lin ang="12000000" scaled="0"/>
                  <a:tileRect/>
                </a:gradFill>
              </a:rPr>
              <a:t>CCA Call Flow</a:t>
            </a:r>
          </a:p>
        </p:txBody>
      </p:sp>
      <p:grpSp>
        <p:nvGrpSpPr>
          <p:cNvPr id="10" name="Group 9"/>
          <p:cNvGrpSpPr/>
          <p:nvPr/>
        </p:nvGrpSpPr>
        <p:grpSpPr>
          <a:xfrm>
            <a:off x="151886" y="1009131"/>
            <a:ext cx="8782788" cy="4870005"/>
            <a:chOff x="151886" y="1213942"/>
            <a:chExt cx="8782788" cy="4665194"/>
          </a:xfrm>
        </p:grpSpPr>
        <p:sp>
          <p:nvSpPr>
            <p:cNvPr id="359" name="Rectangle 358"/>
            <p:cNvSpPr/>
            <p:nvPr/>
          </p:nvSpPr>
          <p:spPr>
            <a:xfrm>
              <a:off x="151886" y="1213942"/>
              <a:ext cx="8782788" cy="4254645"/>
            </a:xfrm>
            <a:prstGeom prst="rect">
              <a:avLst/>
            </a:prstGeom>
            <a:solidFill>
              <a:srgbClr val="0070C0">
                <a:alpha val="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4" name="Group 233"/>
            <p:cNvGrpSpPr/>
            <p:nvPr/>
          </p:nvGrpSpPr>
          <p:grpSpPr>
            <a:xfrm>
              <a:off x="433400" y="1388517"/>
              <a:ext cx="8453914" cy="4490619"/>
              <a:chOff x="189603" y="1284017"/>
              <a:chExt cx="8865255" cy="5112852"/>
            </a:xfrm>
          </p:grpSpPr>
          <p:grpSp>
            <p:nvGrpSpPr>
              <p:cNvPr id="235" name="Group 272"/>
              <p:cNvGrpSpPr/>
              <p:nvPr/>
            </p:nvGrpSpPr>
            <p:grpSpPr>
              <a:xfrm>
                <a:off x="4335168" y="2698894"/>
                <a:ext cx="1595382" cy="597770"/>
                <a:chOff x="4335168" y="2539240"/>
                <a:chExt cx="1595382" cy="597770"/>
              </a:xfrm>
            </p:grpSpPr>
            <p:sp>
              <p:nvSpPr>
                <p:cNvPr id="344" name="Rounded Rectangle 343"/>
                <p:cNvSpPr/>
                <p:nvPr/>
              </p:nvSpPr>
              <p:spPr>
                <a:xfrm rot="20959443" flipH="1">
                  <a:off x="4335168" y="2539240"/>
                  <a:ext cx="1595382" cy="392145"/>
                </a:xfrm>
                <a:prstGeom prst="roundRect">
                  <a:avLst/>
                </a:prstGeom>
                <a:gradFill flip="none" rotWithShape="1">
                  <a:gsLst>
                    <a:gs pos="0">
                      <a:srgbClr val="000000"/>
                    </a:gs>
                    <a:gs pos="43000">
                      <a:srgbClr val="384446"/>
                    </a:gs>
                    <a:gs pos="100000">
                      <a:sysClr val="windowText" lastClr="000000"/>
                    </a:gs>
                  </a:gsLst>
                  <a:lin ang="16200000" scaled="1"/>
                  <a:tileRect/>
                </a:gradFill>
                <a:ln>
                  <a:solidFill>
                    <a:srgbClr val="506264"/>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45" name="Group 323"/>
                <p:cNvGrpSpPr>
                  <a:grpSpLocks noChangeAspect="1"/>
                </p:cNvGrpSpPr>
                <p:nvPr/>
              </p:nvGrpSpPr>
              <p:grpSpPr bwMode="auto">
                <a:xfrm rot="18351258" flipH="1">
                  <a:off x="4737692" y="2666386"/>
                  <a:ext cx="173736" cy="182881"/>
                  <a:chOff x="2415" y="1084"/>
                  <a:chExt cx="796" cy="839"/>
                </a:xfrm>
              </p:grpSpPr>
              <p:sp>
                <p:nvSpPr>
                  <p:cNvPr id="353" name="Oval 324"/>
                  <p:cNvSpPr>
                    <a:spLocks noChangeArrowheads="1"/>
                  </p:cNvSpPr>
                  <p:nvPr/>
                </p:nvSpPr>
                <p:spPr bwMode="auto">
                  <a:xfrm>
                    <a:off x="2525" y="1727"/>
                    <a:ext cx="535" cy="196"/>
                  </a:xfrm>
                  <a:prstGeom prst="ellipse">
                    <a:avLst/>
                  </a:prstGeom>
                  <a:gradFill rotWithShape="1">
                    <a:gsLst>
                      <a:gs pos="0">
                        <a:srgbClr val="000000"/>
                      </a:gs>
                      <a:gs pos="100000">
                        <a:srgbClr val="000000">
                          <a:gamma/>
                          <a:shade val="0"/>
                          <a:invGamma/>
                          <a:alpha val="0"/>
                        </a:srgbClr>
                      </a:gs>
                    </a:gsLst>
                    <a:path path="shape">
                      <a:fillToRect l="50000" t="50000" r="50000" b="50000"/>
                    </a:path>
                  </a:gradFill>
                  <a:ln w="12700"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54" name="Oval 325"/>
                  <p:cNvSpPr>
                    <a:spLocks noChangeArrowheads="1"/>
                  </p:cNvSpPr>
                  <p:nvPr/>
                </p:nvSpPr>
                <p:spPr bwMode="auto">
                  <a:xfrm rot="-392233">
                    <a:off x="2415" y="1084"/>
                    <a:ext cx="772" cy="770"/>
                  </a:xfrm>
                  <a:prstGeom prst="ellipse">
                    <a:avLst/>
                  </a:prstGeom>
                  <a:gradFill rotWithShape="1">
                    <a:gsLst>
                      <a:gs pos="0">
                        <a:srgbClr val="C86808"/>
                      </a:gs>
                      <a:gs pos="100000">
                        <a:srgbClr val="F68B1F"/>
                      </a:gs>
                    </a:gsLst>
                    <a:lin ang="5400000" scaled="1"/>
                  </a:gradFill>
                  <a:ln w="9525"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55" name="Oval 326"/>
                  <p:cNvSpPr>
                    <a:spLocks noChangeArrowheads="1"/>
                  </p:cNvSpPr>
                  <p:nvPr/>
                </p:nvSpPr>
                <p:spPr bwMode="auto">
                  <a:xfrm rot="-392233">
                    <a:off x="2471" y="1236"/>
                    <a:ext cx="645" cy="549"/>
                  </a:xfrm>
                  <a:prstGeom prst="ellipse">
                    <a:avLst/>
                  </a:prstGeom>
                  <a:gradFill rotWithShape="1">
                    <a:gsLst>
                      <a:gs pos="0">
                        <a:srgbClr val="F8DC96">
                          <a:alpha val="92000"/>
                        </a:srgbClr>
                      </a:gs>
                      <a:gs pos="100000">
                        <a:srgbClr val="F8DC96">
                          <a:gamma/>
                          <a:tint val="0"/>
                          <a:invGamma/>
                          <a:alpha val="0"/>
                        </a:srgbClr>
                      </a:gs>
                    </a:gsLst>
                    <a:path path="shape">
                      <a:fillToRect l="50000" t="50000" r="50000" b="50000"/>
                    </a:path>
                  </a:gradFill>
                  <a:ln w="9525"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56" name="Oval 327"/>
                  <p:cNvSpPr>
                    <a:spLocks noChangeArrowheads="1"/>
                  </p:cNvSpPr>
                  <p:nvPr/>
                </p:nvSpPr>
                <p:spPr bwMode="auto">
                  <a:xfrm rot="-392233">
                    <a:off x="2515" y="1110"/>
                    <a:ext cx="532" cy="381"/>
                  </a:xfrm>
                  <a:prstGeom prst="ellipse">
                    <a:avLst/>
                  </a:prstGeom>
                  <a:gradFill rotWithShape="1">
                    <a:gsLst>
                      <a:gs pos="0">
                        <a:srgbClr val="FFFFFF">
                          <a:alpha val="46001"/>
                        </a:srgbClr>
                      </a:gs>
                      <a:gs pos="100000">
                        <a:srgbClr val="FFFFFF">
                          <a:gamma/>
                          <a:tint val="0"/>
                          <a:invGamma/>
                          <a:alpha val="0"/>
                        </a:srgbClr>
                      </a:gs>
                    </a:gsLst>
                    <a:lin ang="5400000" scaled="1"/>
                  </a:gradFill>
                  <a:ln w="12700" algn="ctr">
                    <a:noFill/>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57" name="AutoShape 328"/>
                  <p:cNvSpPr>
                    <a:spLocks noChangeArrowheads="1"/>
                  </p:cNvSpPr>
                  <p:nvPr/>
                </p:nvSpPr>
                <p:spPr bwMode="auto">
                  <a:xfrm rot="15638234">
                    <a:off x="2659" y="1300"/>
                    <a:ext cx="350" cy="754"/>
                  </a:xfrm>
                  <a:prstGeom prst="moon">
                    <a:avLst>
                      <a:gd name="adj" fmla="val 4944"/>
                    </a:avLst>
                  </a:prstGeom>
                  <a:gradFill rotWithShape="0">
                    <a:gsLst>
                      <a:gs pos="0">
                        <a:srgbClr val="FFFFFF">
                          <a:gamma/>
                          <a:shade val="46275"/>
                          <a:invGamma/>
                          <a:alpha val="0"/>
                        </a:srgbClr>
                      </a:gs>
                      <a:gs pos="100000">
                        <a:srgbClr val="FFFFFF">
                          <a:alpha val="30000"/>
                        </a:srgbClr>
                      </a:gs>
                    </a:gsLst>
                    <a:lin ang="5400000" scaled="1"/>
                  </a:gradFill>
                  <a:ln w="12700">
                    <a:noFill/>
                    <a:miter lim="800000"/>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grpSp>
            <p:grpSp>
              <p:nvGrpSpPr>
                <p:cNvPr id="346" name="Group 323"/>
                <p:cNvGrpSpPr>
                  <a:grpSpLocks noChangeAspect="1"/>
                </p:cNvGrpSpPr>
                <p:nvPr/>
              </p:nvGrpSpPr>
              <p:grpSpPr bwMode="auto">
                <a:xfrm rot="18351258" flipH="1">
                  <a:off x="4956633" y="2617224"/>
                  <a:ext cx="173736" cy="182881"/>
                  <a:chOff x="2415" y="1084"/>
                  <a:chExt cx="796" cy="839"/>
                </a:xfrm>
              </p:grpSpPr>
              <p:sp>
                <p:nvSpPr>
                  <p:cNvPr id="348" name="Oval 324"/>
                  <p:cNvSpPr>
                    <a:spLocks noChangeArrowheads="1"/>
                  </p:cNvSpPr>
                  <p:nvPr/>
                </p:nvSpPr>
                <p:spPr bwMode="auto">
                  <a:xfrm>
                    <a:off x="2525" y="1727"/>
                    <a:ext cx="535" cy="196"/>
                  </a:xfrm>
                  <a:prstGeom prst="ellipse">
                    <a:avLst/>
                  </a:prstGeom>
                  <a:gradFill rotWithShape="1">
                    <a:gsLst>
                      <a:gs pos="0">
                        <a:srgbClr val="000000"/>
                      </a:gs>
                      <a:gs pos="100000">
                        <a:srgbClr val="000000">
                          <a:gamma/>
                          <a:shade val="0"/>
                          <a:invGamma/>
                          <a:alpha val="0"/>
                        </a:srgbClr>
                      </a:gs>
                    </a:gsLst>
                    <a:path path="shape">
                      <a:fillToRect l="50000" t="50000" r="50000" b="50000"/>
                    </a:path>
                  </a:gradFill>
                  <a:ln w="12700"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49" name="Oval 325"/>
                  <p:cNvSpPr>
                    <a:spLocks noChangeArrowheads="1"/>
                  </p:cNvSpPr>
                  <p:nvPr/>
                </p:nvSpPr>
                <p:spPr bwMode="auto">
                  <a:xfrm rot="-392233">
                    <a:off x="2415" y="1084"/>
                    <a:ext cx="772" cy="770"/>
                  </a:xfrm>
                  <a:prstGeom prst="ellipse">
                    <a:avLst/>
                  </a:prstGeom>
                  <a:gradFill rotWithShape="1">
                    <a:gsLst>
                      <a:gs pos="0">
                        <a:srgbClr val="C86808"/>
                      </a:gs>
                      <a:gs pos="100000">
                        <a:srgbClr val="F68B1F"/>
                      </a:gs>
                    </a:gsLst>
                    <a:lin ang="5400000" scaled="1"/>
                  </a:gradFill>
                  <a:ln w="9525"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50" name="Oval 326"/>
                  <p:cNvSpPr>
                    <a:spLocks noChangeArrowheads="1"/>
                  </p:cNvSpPr>
                  <p:nvPr/>
                </p:nvSpPr>
                <p:spPr bwMode="auto">
                  <a:xfrm rot="-392233">
                    <a:off x="2471" y="1236"/>
                    <a:ext cx="645" cy="549"/>
                  </a:xfrm>
                  <a:prstGeom prst="ellipse">
                    <a:avLst/>
                  </a:prstGeom>
                  <a:gradFill rotWithShape="1">
                    <a:gsLst>
                      <a:gs pos="0">
                        <a:srgbClr val="F8DC96">
                          <a:alpha val="92000"/>
                        </a:srgbClr>
                      </a:gs>
                      <a:gs pos="100000">
                        <a:srgbClr val="F8DC96">
                          <a:gamma/>
                          <a:tint val="0"/>
                          <a:invGamma/>
                          <a:alpha val="0"/>
                        </a:srgbClr>
                      </a:gs>
                    </a:gsLst>
                    <a:path path="shape">
                      <a:fillToRect l="50000" t="50000" r="50000" b="50000"/>
                    </a:path>
                  </a:gradFill>
                  <a:ln w="9525"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51" name="Oval 327"/>
                  <p:cNvSpPr>
                    <a:spLocks noChangeArrowheads="1"/>
                  </p:cNvSpPr>
                  <p:nvPr/>
                </p:nvSpPr>
                <p:spPr bwMode="auto">
                  <a:xfrm rot="-392233">
                    <a:off x="2515" y="1110"/>
                    <a:ext cx="532" cy="381"/>
                  </a:xfrm>
                  <a:prstGeom prst="ellipse">
                    <a:avLst/>
                  </a:prstGeom>
                  <a:gradFill rotWithShape="1">
                    <a:gsLst>
                      <a:gs pos="0">
                        <a:srgbClr val="FFFFFF">
                          <a:alpha val="46001"/>
                        </a:srgbClr>
                      </a:gs>
                      <a:gs pos="100000">
                        <a:srgbClr val="FFFFFF">
                          <a:gamma/>
                          <a:tint val="0"/>
                          <a:invGamma/>
                          <a:alpha val="0"/>
                        </a:srgbClr>
                      </a:gs>
                    </a:gsLst>
                    <a:lin ang="5400000" scaled="1"/>
                  </a:gradFill>
                  <a:ln w="12700" algn="ctr">
                    <a:noFill/>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52" name="AutoShape 328"/>
                  <p:cNvSpPr>
                    <a:spLocks noChangeArrowheads="1"/>
                  </p:cNvSpPr>
                  <p:nvPr/>
                </p:nvSpPr>
                <p:spPr bwMode="auto">
                  <a:xfrm rot="15638234">
                    <a:off x="2659" y="1300"/>
                    <a:ext cx="350" cy="754"/>
                  </a:xfrm>
                  <a:prstGeom prst="moon">
                    <a:avLst>
                      <a:gd name="adj" fmla="val 4944"/>
                    </a:avLst>
                  </a:prstGeom>
                  <a:gradFill rotWithShape="0">
                    <a:gsLst>
                      <a:gs pos="0">
                        <a:srgbClr val="FFFFFF">
                          <a:gamma/>
                          <a:shade val="46275"/>
                          <a:invGamma/>
                          <a:alpha val="0"/>
                        </a:srgbClr>
                      </a:gs>
                      <a:gs pos="100000">
                        <a:srgbClr val="FFFFFF">
                          <a:alpha val="30000"/>
                        </a:srgbClr>
                      </a:gs>
                    </a:gsLst>
                    <a:lin ang="5400000" scaled="1"/>
                  </a:gradFill>
                  <a:ln w="12700">
                    <a:noFill/>
                    <a:miter lim="800000"/>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grpSp>
            <p:cxnSp>
              <p:nvCxnSpPr>
                <p:cNvPr id="347" name="Straight Arrow Connector 346"/>
                <p:cNvCxnSpPr/>
                <p:nvPr/>
              </p:nvCxnSpPr>
              <p:spPr>
                <a:xfrm rot="7551258" flipH="1" flipV="1">
                  <a:off x="4647142" y="2648151"/>
                  <a:ext cx="498404" cy="479314"/>
                </a:xfrm>
                <a:prstGeom prst="straightConnector1">
                  <a:avLst/>
                </a:prstGeom>
                <a:ln w="28575">
                  <a:solidFill>
                    <a:srgbClr val="EE6804"/>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236" name="Straight Arrow Connector 235"/>
              <p:cNvCxnSpPr/>
              <p:nvPr/>
            </p:nvCxnSpPr>
            <p:spPr>
              <a:xfrm>
                <a:off x="1168202" y="3290208"/>
                <a:ext cx="921528" cy="143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a:off x="1188494" y="2823045"/>
                <a:ext cx="921528" cy="143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a:off x="1330010" y="2401096"/>
                <a:ext cx="921528" cy="143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a:off x="1628966" y="2134710"/>
                <a:ext cx="921528" cy="143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40" name="Group 370"/>
              <p:cNvGrpSpPr/>
              <p:nvPr/>
            </p:nvGrpSpPr>
            <p:grpSpPr>
              <a:xfrm>
                <a:off x="1325366" y="1616742"/>
                <a:ext cx="848315" cy="651005"/>
                <a:chOff x="2587314" y="-247585"/>
                <a:chExt cx="2978234" cy="2285525"/>
              </a:xfrm>
            </p:grpSpPr>
            <p:pic>
              <p:nvPicPr>
                <p:cNvPr id="340" name="Picture 339" descr="end_host_1177_256.png"/>
                <p:cNvPicPr>
                  <a:picLocks noChangeAspect="1"/>
                </p:cNvPicPr>
                <p:nvPr/>
              </p:nvPicPr>
              <p:blipFill>
                <a:blip r:embed="rId3" cstate="print"/>
                <a:stretch>
                  <a:fillRect/>
                </a:stretch>
              </p:blipFill>
              <p:spPr>
                <a:xfrm>
                  <a:off x="2587314" y="-247585"/>
                  <a:ext cx="2285525" cy="2285525"/>
                </a:xfrm>
                <a:prstGeom prst="rect">
                  <a:avLst/>
                </a:prstGeom>
                <a:solidFill>
                  <a:srgbClr val="0070C0">
                    <a:alpha val="3000"/>
                  </a:srgbClr>
                </a:solidFill>
                <a:ln w="12700"/>
              </p:spPr>
            </p:pic>
            <p:grpSp>
              <p:nvGrpSpPr>
                <p:cNvPr id="341" name="Group 387"/>
                <p:cNvGrpSpPr/>
                <p:nvPr/>
              </p:nvGrpSpPr>
              <p:grpSpPr>
                <a:xfrm>
                  <a:off x="3484326" y="-76199"/>
                  <a:ext cx="2081222" cy="2081222"/>
                  <a:chOff x="3360496" y="-353601"/>
                  <a:chExt cx="2438400" cy="2438400"/>
                </a:xfrm>
              </p:grpSpPr>
              <p:pic>
                <p:nvPicPr>
                  <p:cNvPr id="342" name="Picture 341" descr="user_0020_256.png"/>
                  <p:cNvPicPr>
                    <a:picLocks noChangeAspect="1"/>
                  </p:cNvPicPr>
                  <p:nvPr/>
                </p:nvPicPr>
                <p:blipFill>
                  <a:blip r:embed="rId4" cstate="print"/>
                  <a:stretch>
                    <a:fillRect/>
                  </a:stretch>
                </p:blipFill>
                <p:spPr>
                  <a:xfrm>
                    <a:off x="3360496" y="-353601"/>
                    <a:ext cx="2438400" cy="2438400"/>
                  </a:xfrm>
                  <a:prstGeom prst="rect">
                    <a:avLst/>
                  </a:prstGeom>
                  <a:solidFill>
                    <a:srgbClr val="0070C0">
                      <a:alpha val="3000"/>
                    </a:srgbClr>
                  </a:solidFill>
                  <a:ln w="12700"/>
                </p:spPr>
              </p:pic>
              <p:pic>
                <p:nvPicPr>
                  <p:cNvPr id="343" name="Picture 342" descr="speed_dial_4068_256.png"/>
                  <p:cNvPicPr>
                    <a:picLocks noChangeAspect="1"/>
                  </p:cNvPicPr>
                  <p:nvPr/>
                </p:nvPicPr>
                <p:blipFill>
                  <a:blip r:embed="rId5" cstate="print"/>
                  <a:srcRect l="53472" b="6133"/>
                  <a:stretch>
                    <a:fillRect/>
                  </a:stretch>
                </p:blipFill>
                <p:spPr>
                  <a:xfrm rot="19060200">
                    <a:off x="3970556" y="135417"/>
                    <a:ext cx="688963" cy="1389950"/>
                  </a:xfrm>
                  <a:prstGeom prst="rect">
                    <a:avLst/>
                  </a:prstGeom>
                  <a:solidFill>
                    <a:srgbClr val="0070C0">
                      <a:alpha val="3000"/>
                    </a:srgbClr>
                  </a:solidFill>
                  <a:ln w="12700"/>
                </p:spPr>
              </p:pic>
            </p:grpSp>
          </p:grpSp>
          <p:grpSp>
            <p:nvGrpSpPr>
              <p:cNvPr id="241" name="Group 371"/>
              <p:cNvGrpSpPr/>
              <p:nvPr/>
            </p:nvGrpSpPr>
            <p:grpSpPr>
              <a:xfrm>
                <a:off x="942459" y="1866986"/>
                <a:ext cx="848315" cy="651005"/>
                <a:chOff x="2587314" y="-247585"/>
                <a:chExt cx="2978234" cy="2285525"/>
              </a:xfrm>
            </p:grpSpPr>
            <p:pic>
              <p:nvPicPr>
                <p:cNvPr id="336" name="Picture 335" descr="end_host_1177_256.png"/>
                <p:cNvPicPr>
                  <a:picLocks noChangeAspect="1"/>
                </p:cNvPicPr>
                <p:nvPr/>
              </p:nvPicPr>
              <p:blipFill>
                <a:blip r:embed="rId3" cstate="print"/>
                <a:stretch>
                  <a:fillRect/>
                </a:stretch>
              </p:blipFill>
              <p:spPr>
                <a:xfrm>
                  <a:off x="2587314" y="-247585"/>
                  <a:ext cx="2285525" cy="2285525"/>
                </a:xfrm>
                <a:prstGeom prst="rect">
                  <a:avLst/>
                </a:prstGeom>
                <a:solidFill>
                  <a:srgbClr val="0070C0">
                    <a:alpha val="3000"/>
                  </a:srgbClr>
                </a:solidFill>
                <a:ln w="12700"/>
              </p:spPr>
            </p:pic>
            <p:grpSp>
              <p:nvGrpSpPr>
                <p:cNvPr id="337" name="Group 383"/>
                <p:cNvGrpSpPr/>
                <p:nvPr/>
              </p:nvGrpSpPr>
              <p:grpSpPr>
                <a:xfrm>
                  <a:off x="3484326" y="-76199"/>
                  <a:ext cx="2081222" cy="2081222"/>
                  <a:chOff x="3360496" y="-353601"/>
                  <a:chExt cx="2438400" cy="2438400"/>
                </a:xfrm>
              </p:grpSpPr>
              <p:pic>
                <p:nvPicPr>
                  <p:cNvPr id="338" name="Picture 337" descr="user_0020_256.png"/>
                  <p:cNvPicPr>
                    <a:picLocks noChangeAspect="1"/>
                  </p:cNvPicPr>
                  <p:nvPr/>
                </p:nvPicPr>
                <p:blipFill>
                  <a:blip r:embed="rId4" cstate="print"/>
                  <a:stretch>
                    <a:fillRect/>
                  </a:stretch>
                </p:blipFill>
                <p:spPr>
                  <a:xfrm>
                    <a:off x="3360496" y="-353601"/>
                    <a:ext cx="2438400" cy="2438400"/>
                  </a:xfrm>
                  <a:prstGeom prst="rect">
                    <a:avLst/>
                  </a:prstGeom>
                  <a:solidFill>
                    <a:srgbClr val="0070C0">
                      <a:alpha val="3000"/>
                    </a:srgbClr>
                  </a:solidFill>
                  <a:ln w="12700"/>
                </p:spPr>
              </p:pic>
              <p:pic>
                <p:nvPicPr>
                  <p:cNvPr id="339" name="Picture 338" descr="speed_dial_4068_256.png"/>
                  <p:cNvPicPr>
                    <a:picLocks noChangeAspect="1"/>
                  </p:cNvPicPr>
                  <p:nvPr/>
                </p:nvPicPr>
                <p:blipFill>
                  <a:blip r:embed="rId5" cstate="print"/>
                  <a:srcRect l="53472" b="6133"/>
                  <a:stretch>
                    <a:fillRect/>
                  </a:stretch>
                </p:blipFill>
                <p:spPr>
                  <a:xfrm rot="19060200">
                    <a:off x="3970556" y="135417"/>
                    <a:ext cx="688963" cy="1389950"/>
                  </a:xfrm>
                  <a:prstGeom prst="rect">
                    <a:avLst/>
                  </a:prstGeom>
                  <a:solidFill>
                    <a:srgbClr val="0070C0">
                      <a:alpha val="3000"/>
                    </a:srgbClr>
                  </a:solidFill>
                  <a:ln w="12700"/>
                </p:spPr>
              </p:pic>
            </p:grpSp>
          </p:grpSp>
          <p:grpSp>
            <p:nvGrpSpPr>
              <p:cNvPr id="242" name="Group 372"/>
              <p:cNvGrpSpPr/>
              <p:nvPr/>
            </p:nvGrpSpPr>
            <p:grpSpPr>
              <a:xfrm>
                <a:off x="639869" y="2297446"/>
                <a:ext cx="848315" cy="651005"/>
                <a:chOff x="2587314" y="-247585"/>
                <a:chExt cx="2978234" cy="2285525"/>
              </a:xfrm>
            </p:grpSpPr>
            <p:pic>
              <p:nvPicPr>
                <p:cNvPr id="330" name="Picture 329" descr="end_host_1177_256.png"/>
                <p:cNvPicPr>
                  <a:picLocks noChangeAspect="1"/>
                </p:cNvPicPr>
                <p:nvPr/>
              </p:nvPicPr>
              <p:blipFill>
                <a:blip r:embed="rId3" cstate="print"/>
                <a:stretch>
                  <a:fillRect/>
                </a:stretch>
              </p:blipFill>
              <p:spPr>
                <a:xfrm>
                  <a:off x="2587314" y="-247585"/>
                  <a:ext cx="2285525" cy="2285525"/>
                </a:xfrm>
                <a:prstGeom prst="rect">
                  <a:avLst/>
                </a:prstGeom>
                <a:solidFill>
                  <a:srgbClr val="0070C0">
                    <a:alpha val="3000"/>
                  </a:srgbClr>
                </a:solidFill>
                <a:ln w="12700"/>
              </p:spPr>
            </p:pic>
            <p:grpSp>
              <p:nvGrpSpPr>
                <p:cNvPr id="331" name="Group 379"/>
                <p:cNvGrpSpPr/>
                <p:nvPr/>
              </p:nvGrpSpPr>
              <p:grpSpPr>
                <a:xfrm>
                  <a:off x="3484326" y="-76199"/>
                  <a:ext cx="2081222" cy="2081222"/>
                  <a:chOff x="3360496" y="-353601"/>
                  <a:chExt cx="2438400" cy="2438400"/>
                </a:xfrm>
              </p:grpSpPr>
              <p:pic>
                <p:nvPicPr>
                  <p:cNvPr id="334" name="Picture 333" descr="user_0020_256.png"/>
                  <p:cNvPicPr>
                    <a:picLocks noChangeAspect="1"/>
                  </p:cNvPicPr>
                  <p:nvPr/>
                </p:nvPicPr>
                <p:blipFill>
                  <a:blip r:embed="rId4" cstate="print"/>
                  <a:stretch>
                    <a:fillRect/>
                  </a:stretch>
                </p:blipFill>
                <p:spPr>
                  <a:xfrm>
                    <a:off x="3360496" y="-353601"/>
                    <a:ext cx="2438400" cy="2438400"/>
                  </a:xfrm>
                  <a:prstGeom prst="rect">
                    <a:avLst/>
                  </a:prstGeom>
                  <a:solidFill>
                    <a:srgbClr val="0070C0">
                      <a:alpha val="3000"/>
                    </a:srgbClr>
                  </a:solidFill>
                  <a:ln w="12700"/>
                </p:spPr>
              </p:pic>
              <p:pic>
                <p:nvPicPr>
                  <p:cNvPr id="335" name="Picture 334" descr="speed_dial_4068_256.png"/>
                  <p:cNvPicPr>
                    <a:picLocks noChangeAspect="1"/>
                  </p:cNvPicPr>
                  <p:nvPr/>
                </p:nvPicPr>
                <p:blipFill>
                  <a:blip r:embed="rId5" cstate="print"/>
                  <a:srcRect l="53472" b="6133"/>
                  <a:stretch>
                    <a:fillRect/>
                  </a:stretch>
                </p:blipFill>
                <p:spPr>
                  <a:xfrm rot="19060200">
                    <a:off x="3970556" y="135417"/>
                    <a:ext cx="688963" cy="1389950"/>
                  </a:xfrm>
                  <a:prstGeom prst="rect">
                    <a:avLst/>
                  </a:prstGeom>
                  <a:solidFill>
                    <a:srgbClr val="0070C0">
                      <a:alpha val="3000"/>
                    </a:srgbClr>
                  </a:solidFill>
                  <a:ln w="12700"/>
                </p:spPr>
              </p:pic>
            </p:grpSp>
          </p:grpSp>
          <p:grpSp>
            <p:nvGrpSpPr>
              <p:cNvPr id="245" name="Group 373"/>
              <p:cNvGrpSpPr/>
              <p:nvPr/>
            </p:nvGrpSpPr>
            <p:grpSpPr>
              <a:xfrm>
                <a:off x="406020" y="2773425"/>
                <a:ext cx="848315" cy="651005"/>
                <a:chOff x="2587314" y="-247585"/>
                <a:chExt cx="2978234" cy="2285525"/>
              </a:xfrm>
            </p:grpSpPr>
            <p:pic>
              <p:nvPicPr>
                <p:cNvPr id="326" name="Picture 325" descr="end_host_1177_256.png"/>
                <p:cNvPicPr>
                  <a:picLocks noChangeAspect="1"/>
                </p:cNvPicPr>
                <p:nvPr/>
              </p:nvPicPr>
              <p:blipFill>
                <a:blip r:embed="rId3" cstate="print"/>
                <a:stretch>
                  <a:fillRect/>
                </a:stretch>
              </p:blipFill>
              <p:spPr>
                <a:xfrm>
                  <a:off x="2587314" y="-247585"/>
                  <a:ext cx="2285525" cy="2285525"/>
                </a:xfrm>
                <a:prstGeom prst="rect">
                  <a:avLst/>
                </a:prstGeom>
                <a:solidFill>
                  <a:srgbClr val="0070C0">
                    <a:alpha val="3000"/>
                  </a:srgbClr>
                </a:solidFill>
                <a:ln w="12700"/>
              </p:spPr>
            </p:pic>
            <p:grpSp>
              <p:nvGrpSpPr>
                <p:cNvPr id="327" name="Group 375"/>
                <p:cNvGrpSpPr/>
                <p:nvPr/>
              </p:nvGrpSpPr>
              <p:grpSpPr>
                <a:xfrm>
                  <a:off x="3484326" y="-76199"/>
                  <a:ext cx="2081222" cy="2081222"/>
                  <a:chOff x="3360496" y="-353601"/>
                  <a:chExt cx="2438400" cy="2438400"/>
                </a:xfrm>
              </p:grpSpPr>
              <p:pic>
                <p:nvPicPr>
                  <p:cNvPr id="328" name="Picture 327" descr="user_0020_256.png"/>
                  <p:cNvPicPr>
                    <a:picLocks noChangeAspect="1"/>
                  </p:cNvPicPr>
                  <p:nvPr/>
                </p:nvPicPr>
                <p:blipFill>
                  <a:blip r:embed="rId4" cstate="print"/>
                  <a:stretch>
                    <a:fillRect/>
                  </a:stretch>
                </p:blipFill>
                <p:spPr>
                  <a:xfrm>
                    <a:off x="3360496" y="-353601"/>
                    <a:ext cx="2438400" cy="2438400"/>
                  </a:xfrm>
                  <a:prstGeom prst="rect">
                    <a:avLst/>
                  </a:prstGeom>
                  <a:solidFill>
                    <a:srgbClr val="0070C0">
                      <a:alpha val="3000"/>
                    </a:srgbClr>
                  </a:solidFill>
                  <a:ln w="12700"/>
                </p:spPr>
              </p:pic>
              <p:pic>
                <p:nvPicPr>
                  <p:cNvPr id="329" name="Picture 328" descr="speed_dial_4068_256.png"/>
                  <p:cNvPicPr>
                    <a:picLocks noChangeAspect="1"/>
                  </p:cNvPicPr>
                  <p:nvPr/>
                </p:nvPicPr>
                <p:blipFill>
                  <a:blip r:embed="rId5" cstate="print"/>
                  <a:srcRect l="53472" b="6133"/>
                  <a:stretch>
                    <a:fillRect/>
                  </a:stretch>
                </p:blipFill>
                <p:spPr>
                  <a:xfrm rot="19060200">
                    <a:off x="3970556" y="135417"/>
                    <a:ext cx="688963" cy="1389950"/>
                  </a:xfrm>
                  <a:prstGeom prst="rect">
                    <a:avLst/>
                  </a:prstGeom>
                  <a:solidFill>
                    <a:srgbClr val="0070C0">
                      <a:alpha val="3000"/>
                    </a:srgbClr>
                  </a:solidFill>
                  <a:ln w="12700"/>
                </p:spPr>
              </p:pic>
            </p:grpSp>
          </p:grpSp>
          <p:grpSp>
            <p:nvGrpSpPr>
              <p:cNvPr id="249" name="Group 281"/>
              <p:cNvGrpSpPr>
                <a:grpSpLocks noChangeAspect="1"/>
              </p:cNvGrpSpPr>
              <p:nvPr/>
            </p:nvGrpSpPr>
            <p:grpSpPr bwMode="auto">
              <a:xfrm>
                <a:off x="2140949" y="1868115"/>
                <a:ext cx="2460080" cy="2603253"/>
                <a:chOff x="2415" y="1084"/>
                <a:chExt cx="796" cy="839"/>
              </a:xfrm>
            </p:grpSpPr>
            <p:sp>
              <p:nvSpPr>
                <p:cNvPr id="319" name="Oval 282"/>
                <p:cNvSpPr>
                  <a:spLocks noChangeArrowheads="1"/>
                </p:cNvSpPr>
                <p:nvPr/>
              </p:nvSpPr>
              <p:spPr bwMode="auto">
                <a:xfrm>
                  <a:off x="2525" y="1727"/>
                  <a:ext cx="535" cy="196"/>
                </a:xfrm>
                <a:prstGeom prst="ellipse">
                  <a:avLst/>
                </a:prstGeom>
                <a:gradFill rotWithShape="1">
                  <a:gsLst>
                    <a:gs pos="0">
                      <a:srgbClr val="000000"/>
                    </a:gs>
                    <a:gs pos="100000">
                      <a:srgbClr val="000000">
                        <a:gamma/>
                        <a:shade val="0"/>
                        <a:invGamma/>
                        <a:alpha val="0"/>
                      </a:srgbClr>
                    </a:gs>
                  </a:gsLst>
                  <a:path path="shape">
                    <a:fillToRect l="50000" t="50000" r="50000" b="50000"/>
                  </a:path>
                </a:gradFill>
                <a:ln w="12700"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20" name="Oval 283"/>
                <p:cNvSpPr>
                  <a:spLocks noChangeArrowheads="1"/>
                </p:cNvSpPr>
                <p:nvPr/>
              </p:nvSpPr>
              <p:spPr bwMode="auto">
                <a:xfrm rot="-392233">
                  <a:off x="2415" y="1084"/>
                  <a:ext cx="772" cy="770"/>
                </a:xfrm>
                <a:prstGeom prst="ellipse">
                  <a:avLst/>
                </a:prstGeom>
                <a:gradFill flip="none" rotWithShape="1">
                  <a:gsLst>
                    <a:gs pos="0">
                      <a:schemeClr val="tx2"/>
                    </a:gs>
                    <a:gs pos="100000">
                      <a:schemeClr val="accent4"/>
                    </a:gs>
                  </a:gsLst>
                  <a:path path="circle">
                    <a:fillToRect l="50000" t="50000" r="50000" b="50000"/>
                  </a:path>
                  <a:tileRect/>
                </a:gradFill>
                <a:ln w="28575" algn="ctr">
                  <a:solidFill>
                    <a:schemeClr val="accent5"/>
                  </a:solid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21" name="Oval 284"/>
                <p:cNvSpPr>
                  <a:spLocks noChangeArrowheads="1"/>
                </p:cNvSpPr>
                <p:nvPr/>
              </p:nvSpPr>
              <p:spPr bwMode="auto">
                <a:xfrm rot="-392233">
                  <a:off x="2471" y="1236"/>
                  <a:ext cx="645" cy="549"/>
                </a:xfrm>
                <a:prstGeom prst="ellipse">
                  <a:avLst/>
                </a:prstGeom>
                <a:gradFill rotWithShape="1">
                  <a:gsLst>
                    <a:gs pos="0">
                      <a:sysClr val="windowText" lastClr="000000">
                        <a:lumMod val="20000"/>
                        <a:lumOff val="80000"/>
                        <a:alpha val="29000"/>
                      </a:sysClr>
                    </a:gs>
                    <a:gs pos="100000">
                      <a:srgbClr val="E1EEB0">
                        <a:gamma/>
                        <a:tint val="0"/>
                        <a:invGamma/>
                        <a:alpha val="0"/>
                      </a:srgbClr>
                    </a:gs>
                  </a:gsLst>
                  <a:path path="shape">
                    <a:fillToRect l="50000" t="50000" r="50000" b="50000"/>
                  </a:path>
                </a:gradFill>
                <a:ln w="9525"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22" name="Oval 285"/>
                <p:cNvSpPr>
                  <a:spLocks noChangeArrowheads="1"/>
                </p:cNvSpPr>
                <p:nvPr/>
              </p:nvSpPr>
              <p:spPr bwMode="auto">
                <a:xfrm rot="-392233">
                  <a:off x="2515" y="1110"/>
                  <a:ext cx="532" cy="381"/>
                </a:xfrm>
                <a:prstGeom prst="ellipse">
                  <a:avLst/>
                </a:prstGeom>
                <a:gradFill rotWithShape="1">
                  <a:gsLst>
                    <a:gs pos="0">
                      <a:srgbClr val="FFFFFF">
                        <a:alpha val="35000"/>
                      </a:srgbClr>
                    </a:gs>
                    <a:gs pos="100000">
                      <a:srgbClr val="FFFFFF">
                        <a:gamma/>
                        <a:tint val="0"/>
                        <a:invGamma/>
                        <a:alpha val="0"/>
                      </a:srgbClr>
                    </a:gs>
                  </a:gsLst>
                  <a:lin ang="5400000" scaled="1"/>
                </a:gradFill>
                <a:ln w="12700" algn="ctr">
                  <a:noFill/>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24" name="AutoShape 286"/>
                <p:cNvSpPr>
                  <a:spLocks noChangeArrowheads="1"/>
                </p:cNvSpPr>
                <p:nvPr/>
              </p:nvSpPr>
              <p:spPr bwMode="auto">
                <a:xfrm rot="15638234">
                  <a:off x="2659" y="1300"/>
                  <a:ext cx="350" cy="754"/>
                </a:xfrm>
                <a:prstGeom prst="moon">
                  <a:avLst>
                    <a:gd name="adj" fmla="val 4944"/>
                  </a:avLst>
                </a:prstGeom>
                <a:gradFill rotWithShape="0">
                  <a:gsLst>
                    <a:gs pos="0">
                      <a:srgbClr val="FFFFFF">
                        <a:gamma/>
                        <a:shade val="46275"/>
                        <a:invGamma/>
                        <a:alpha val="0"/>
                      </a:srgbClr>
                    </a:gs>
                    <a:gs pos="100000">
                      <a:srgbClr val="FFFFFF">
                        <a:alpha val="30000"/>
                      </a:srgbClr>
                    </a:gs>
                  </a:gsLst>
                  <a:lin ang="5400000" scaled="1"/>
                </a:gradFill>
                <a:ln w="12700">
                  <a:noFill/>
                  <a:miter lim="800000"/>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sp>
            <p:nvSpPr>
              <p:cNvPr id="250" name="TextBox 82"/>
              <p:cNvSpPr txBox="1">
                <a:spLocks noChangeArrowheads="1"/>
              </p:cNvSpPr>
              <p:nvPr/>
            </p:nvSpPr>
            <p:spPr bwMode="auto">
              <a:xfrm>
                <a:off x="2613465" y="2022916"/>
                <a:ext cx="1442470" cy="584775"/>
              </a:xfrm>
              <a:prstGeom prst="rect">
                <a:avLst/>
              </a:prstGeom>
              <a:noFill/>
              <a:ln w="9525">
                <a:noFill/>
                <a:miter lim="800000"/>
                <a:headEnd/>
                <a:tailEnd/>
              </a:ln>
            </p:spPr>
            <p:txBody>
              <a:bodyPr wrap="square">
                <a:spAutoFit/>
              </a:bodyPr>
              <a:lstStyle/>
              <a:p>
                <a:pPr algn="ctr" eaLnBrk="1" hangingPunct="1">
                  <a:lnSpc>
                    <a:spcPct val="100000"/>
                  </a:lnSpc>
                </a:pPr>
                <a:r>
                  <a:rPr lang="en-US" sz="1600" b="1" dirty="0">
                    <a:solidFill>
                      <a:schemeClr val="bg1"/>
                    </a:solidFill>
                  </a:rPr>
                  <a:t>Customer Network</a:t>
                </a:r>
              </a:p>
            </p:txBody>
          </p:sp>
          <p:sp>
            <p:nvSpPr>
              <p:cNvPr id="252" name="Rounded Rectangle 251"/>
              <p:cNvSpPr/>
              <p:nvPr/>
            </p:nvSpPr>
            <p:spPr>
              <a:xfrm rot="4450635" flipH="1">
                <a:off x="5403134" y="3373085"/>
                <a:ext cx="1595382" cy="392145"/>
              </a:xfrm>
              <a:prstGeom prst="roundRect">
                <a:avLst/>
              </a:prstGeom>
              <a:gradFill flip="none" rotWithShape="1">
                <a:gsLst>
                  <a:gs pos="0">
                    <a:srgbClr val="000000"/>
                  </a:gs>
                  <a:gs pos="43000">
                    <a:srgbClr val="384446"/>
                  </a:gs>
                  <a:gs pos="100000">
                    <a:sysClr val="windowText" lastClr="000000"/>
                  </a:gs>
                </a:gsLst>
                <a:lin ang="16200000" scaled="1"/>
                <a:tileRect/>
              </a:gradFill>
              <a:ln>
                <a:solidFill>
                  <a:srgbClr val="506264"/>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253" name="Group 249"/>
              <p:cNvGrpSpPr/>
              <p:nvPr/>
            </p:nvGrpSpPr>
            <p:grpSpPr>
              <a:xfrm rot="17607756">
                <a:off x="5873881" y="3362310"/>
                <a:ext cx="725268" cy="434014"/>
                <a:chOff x="1090703" y="5460061"/>
                <a:chExt cx="725268" cy="434014"/>
              </a:xfrm>
            </p:grpSpPr>
            <p:grpSp>
              <p:nvGrpSpPr>
                <p:cNvPr id="300" name="Group 323"/>
                <p:cNvGrpSpPr>
                  <a:grpSpLocks noChangeAspect="1"/>
                </p:cNvGrpSpPr>
                <p:nvPr/>
              </p:nvGrpSpPr>
              <p:grpSpPr bwMode="auto">
                <a:xfrm>
                  <a:off x="1270552" y="5571037"/>
                  <a:ext cx="173736" cy="182881"/>
                  <a:chOff x="2415" y="1084"/>
                  <a:chExt cx="796" cy="839"/>
                </a:xfrm>
              </p:grpSpPr>
              <p:sp>
                <p:nvSpPr>
                  <p:cNvPr id="308" name="Oval 324"/>
                  <p:cNvSpPr>
                    <a:spLocks noChangeArrowheads="1"/>
                  </p:cNvSpPr>
                  <p:nvPr/>
                </p:nvSpPr>
                <p:spPr bwMode="auto">
                  <a:xfrm>
                    <a:off x="2525" y="1727"/>
                    <a:ext cx="535" cy="196"/>
                  </a:xfrm>
                  <a:prstGeom prst="ellipse">
                    <a:avLst/>
                  </a:prstGeom>
                  <a:gradFill rotWithShape="1">
                    <a:gsLst>
                      <a:gs pos="0">
                        <a:srgbClr val="000000"/>
                      </a:gs>
                      <a:gs pos="100000">
                        <a:srgbClr val="000000">
                          <a:gamma/>
                          <a:shade val="0"/>
                          <a:invGamma/>
                          <a:alpha val="0"/>
                        </a:srgbClr>
                      </a:gs>
                    </a:gsLst>
                    <a:path path="shape">
                      <a:fillToRect l="50000" t="50000" r="50000" b="50000"/>
                    </a:path>
                  </a:gradFill>
                  <a:ln w="12700"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09" name="Oval 325"/>
                  <p:cNvSpPr>
                    <a:spLocks noChangeArrowheads="1"/>
                  </p:cNvSpPr>
                  <p:nvPr/>
                </p:nvSpPr>
                <p:spPr bwMode="auto">
                  <a:xfrm rot="-392233">
                    <a:off x="2415" y="1084"/>
                    <a:ext cx="772" cy="770"/>
                  </a:xfrm>
                  <a:prstGeom prst="ellipse">
                    <a:avLst/>
                  </a:prstGeom>
                  <a:gradFill rotWithShape="1">
                    <a:gsLst>
                      <a:gs pos="0">
                        <a:srgbClr val="C86808"/>
                      </a:gs>
                      <a:gs pos="100000">
                        <a:srgbClr val="F68B1F"/>
                      </a:gs>
                    </a:gsLst>
                    <a:lin ang="5400000" scaled="1"/>
                  </a:gradFill>
                  <a:ln w="9525"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15" name="Oval 326"/>
                  <p:cNvSpPr>
                    <a:spLocks noChangeArrowheads="1"/>
                  </p:cNvSpPr>
                  <p:nvPr/>
                </p:nvSpPr>
                <p:spPr bwMode="auto">
                  <a:xfrm rot="-392233">
                    <a:off x="2471" y="1236"/>
                    <a:ext cx="645" cy="549"/>
                  </a:xfrm>
                  <a:prstGeom prst="ellipse">
                    <a:avLst/>
                  </a:prstGeom>
                  <a:gradFill rotWithShape="1">
                    <a:gsLst>
                      <a:gs pos="0">
                        <a:srgbClr val="F8DC96">
                          <a:alpha val="92000"/>
                        </a:srgbClr>
                      </a:gs>
                      <a:gs pos="100000">
                        <a:srgbClr val="F8DC96">
                          <a:gamma/>
                          <a:tint val="0"/>
                          <a:invGamma/>
                          <a:alpha val="0"/>
                        </a:srgbClr>
                      </a:gs>
                    </a:gsLst>
                    <a:path path="shape">
                      <a:fillToRect l="50000" t="50000" r="50000" b="50000"/>
                    </a:path>
                  </a:gradFill>
                  <a:ln w="9525"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17" name="Oval 327"/>
                  <p:cNvSpPr>
                    <a:spLocks noChangeArrowheads="1"/>
                  </p:cNvSpPr>
                  <p:nvPr/>
                </p:nvSpPr>
                <p:spPr bwMode="auto">
                  <a:xfrm rot="-392233">
                    <a:off x="2515" y="1110"/>
                    <a:ext cx="532" cy="381"/>
                  </a:xfrm>
                  <a:prstGeom prst="ellipse">
                    <a:avLst/>
                  </a:prstGeom>
                  <a:gradFill rotWithShape="1">
                    <a:gsLst>
                      <a:gs pos="0">
                        <a:srgbClr val="FFFFFF">
                          <a:alpha val="46001"/>
                        </a:srgbClr>
                      </a:gs>
                      <a:gs pos="100000">
                        <a:srgbClr val="FFFFFF">
                          <a:gamma/>
                          <a:tint val="0"/>
                          <a:invGamma/>
                          <a:alpha val="0"/>
                        </a:srgbClr>
                      </a:gs>
                    </a:gsLst>
                    <a:lin ang="5400000" scaled="1"/>
                  </a:gradFill>
                  <a:ln w="12700" algn="ctr">
                    <a:noFill/>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18" name="AutoShape 328"/>
                  <p:cNvSpPr>
                    <a:spLocks noChangeArrowheads="1"/>
                  </p:cNvSpPr>
                  <p:nvPr/>
                </p:nvSpPr>
                <p:spPr bwMode="auto">
                  <a:xfrm rot="15638234">
                    <a:off x="2659" y="1300"/>
                    <a:ext cx="350" cy="754"/>
                  </a:xfrm>
                  <a:prstGeom prst="moon">
                    <a:avLst>
                      <a:gd name="adj" fmla="val 4944"/>
                    </a:avLst>
                  </a:prstGeom>
                  <a:gradFill rotWithShape="0">
                    <a:gsLst>
                      <a:gs pos="0">
                        <a:srgbClr val="FFFFFF">
                          <a:gamma/>
                          <a:shade val="46275"/>
                          <a:invGamma/>
                          <a:alpha val="0"/>
                        </a:srgbClr>
                      </a:gs>
                      <a:gs pos="100000">
                        <a:srgbClr val="FFFFFF">
                          <a:alpha val="30000"/>
                        </a:srgbClr>
                      </a:gs>
                    </a:gsLst>
                    <a:lin ang="5400000" scaled="1"/>
                  </a:gradFill>
                  <a:ln w="12700">
                    <a:noFill/>
                    <a:miter lim="800000"/>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grpSp>
            <p:grpSp>
              <p:nvGrpSpPr>
                <p:cNvPr id="301" name="Group 323"/>
                <p:cNvGrpSpPr>
                  <a:grpSpLocks noChangeAspect="1"/>
                </p:cNvGrpSpPr>
                <p:nvPr/>
              </p:nvGrpSpPr>
              <p:grpSpPr bwMode="auto">
                <a:xfrm>
                  <a:off x="1090703" y="5711194"/>
                  <a:ext cx="173736" cy="182881"/>
                  <a:chOff x="2415" y="1084"/>
                  <a:chExt cx="796" cy="839"/>
                </a:xfrm>
              </p:grpSpPr>
              <p:sp>
                <p:nvSpPr>
                  <p:cNvPr id="303" name="Oval 324"/>
                  <p:cNvSpPr>
                    <a:spLocks noChangeArrowheads="1"/>
                  </p:cNvSpPr>
                  <p:nvPr/>
                </p:nvSpPr>
                <p:spPr bwMode="auto">
                  <a:xfrm>
                    <a:off x="2525" y="1727"/>
                    <a:ext cx="535" cy="196"/>
                  </a:xfrm>
                  <a:prstGeom prst="ellipse">
                    <a:avLst/>
                  </a:prstGeom>
                  <a:gradFill rotWithShape="1">
                    <a:gsLst>
                      <a:gs pos="0">
                        <a:srgbClr val="000000"/>
                      </a:gs>
                      <a:gs pos="100000">
                        <a:srgbClr val="000000">
                          <a:gamma/>
                          <a:shade val="0"/>
                          <a:invGamma/>
                          <a:alpha val="0"/>
                        </a:srgbClr>
                      </a:gs>
                    </a:gsLst>
                    <a:path path="shape">
                      <a:fillToRect l="50000" t="50000" r="50000" b="50000"/>
                    </a:path>
                  </a:gradFill>
                  <a:ln w="12700"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04" name="Oval 325"/>
                  <p:cNvSpPr>
                    <a:spLocks noChangeArrowheads="1"/>
                  </p:cNvSpPr>
                  <p:nvPr/>
                </p:nvSpPr>
                <p:spPr bwMode="auto">
                  <a:xfrm rot="-392233">
                    <a:off x="2415" y="1084"/>
                    <a:ext cx="772" cy="770"/>
                  </a:xfrm>
                  <a:prstGeom prst="ellipse">
                    <a:avLst/>
                  </a:prstGeom>
                  <a:gradFill rotWithShape="1">
                    <a:gsLst>
                      <a:gs pos="0">
                        <a:srgbClr val="C86808"/>
                      </a:gs>
                      <a:gs pos="100000">
                        <a:srgbClr val="F68B1F"/>
                      </a:gs>
                    </a:gsLst>
                    <a:lin ang="5400000" scaled="1"/>
                  </a:gradFill>
                  <a:ln w="9525"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05" name="Oval 326"/>
                  <p:cNvSpPr>
                    <a:spLocks noChangeArrowheads="1"/>
                  </p:cNvSpPr>
                  <p:nvPr/>
                </p:nvSpPr>
                <p:spPr bwMode="auto">
                  <a:xfrm rot="-392233">
                    <a:off x="2471" y="1236"/>
                    <a:ext cx="645" cy="549"/>
                  </a:xfrm>
                  <a:prstGeom prst="ellipse">
                    <a:avLst/>
                  </a:prstGeom>
                  <a:gradFill rotWithShape="1">
                    <a:gsLst>
                      <a:gs pos="0">
                        <a:srgbClr val="F8DC96">
                          <a:alpha val="92000"/>
                        </a:srgbClr>
                      </a:gs>
                      <a:gs pos="100000">
                        <a:srgbClr val="F8DC96">
                          <a:gamma/>
                          <a:tint val="0"/>
                          <a:invGamma/>
                          <a:alpha val="0"/>
                        </a:srgbClr>
                      </a:gs>
                    </a:gsLst>
                    <a:path path="shape">
                      <a:fillToRect l="50000" t="50000" r="50000" b="50000"/>
                    </a:path>
                  </a:gradFill>
                  <a:ln w="9525"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06" name="Oval 327"/>
                  <p:cNvSpPr>
                    <a:spLocks noChangeArrowheads="1"/>
                  </p:cNvSpPr>
                  <p:nvPr/>
                </p:nvSpPr>
                <p:spPr bwMode="auto">
                  <a:xfrm rot="-392233">
                    <a:off x="2515" y="1110"/>
                    <a:ext cx="532" cy="381"/>
                  </a:xfrm>
                  <a:prstGeom prst="ellipse">
                    <a:avLst/>
                  </a:prstGeom>
                  <a:gradFill rotWithShape="1">
                    <a:gsLst>
                      <a:gs pos="0">
                        <a:srgbClr val="FFFFFF">
                          <a:alpha val="46001"/>
                        </a:srgbClr>
                      </a:gs>
                      <a:gs pos="100000">
                        <a:srgbClr val="FFFFFF">
                          <a:gamma/>
                          <a:tint val="0"/>
                          <a:invGamma/>
                          <a:alpha val="0"/>
                        </a:srgbClr>
                      </a:gs>
                    </a:gsLst>
                    <a:lin ang="5400000" scaled="1"/>
                  </a:gradFill>
                  <a:ln w="12700" algn="ctr">
                    <a:noFill/>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307" name="AutoShape 328"/>
                  <p:cNvSpPr>
                    <a:spLocks noChangeArrowheads="1"/>
                  </p:cNvSpPr>
                  <p:nvPr/>
                </p:nvSpPr>
                <p:spPr bwMode="auto">
                  <a:xfrm rot="15638234">
                    <a:off x="2659" y="1300"/>
                    <a:ext cx="350" cy="754"/>
                  </a:xfrm>
                  <a:prstGeom prst="moon">
                    <a:avLst>
                      <a:gd name="adj" fmla="val 4944"/>
                    </a:avLst>
                  </a:prstGeom>
                  <a:gradFill rotWithShape="0">
                    <a:gsLst>
                      <a:gs pos="0">
                        <a:srgbClr val="FFFFFF">
                          <a:gamma/>
                          <a:shade val="46275"/>
                          <a:invGamma/>
                          <a:alpha val="0"/>
                        </a:srgbClr>
                      </a:gs>
                      <a:gs pos="100000">
                        <a:srgbClr val="FFFFFF">
                          <a:alpha val="30000"/>
                        </a:srgbClr>
                      </a:gs>
                    </a:gsLst>
                    <a:lin ang="5400000" scaled="1"/>
                  </a:gradFill>
                  <a:ln w="12700">
                    <a:noFill/>
                    <a:miter lim="800000"/>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grpSp>
            <p:cxnSp>
              <p:nvCxnSpPr>
                <p:cNvPr id="302" name="Straight Arrow Connector 301"/>
                <p:cNvCxnSpPr/>
                <p:nvPr/>
              </p:nvCxnSpPr>
              <p:spPr>
                <a:xfrm rot="21118098" flipH="1">
                  <a:off x="1486323" y="5460061"/>
                  <a:ext cx="329648" cy="203103"/>
                </a:xfrm>
                <a:prstGeom prst="straightConnector1">
                  <a:avLst/>
                </a:prstGeom>
                <a:ln w="28575">
                  <a:solidFill>
                    <a:srgbClr val="EE6804"/>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260" name="Freeform 259"/>
              <p:cNvSpPr/>
              <p:nvPr/>
            </p:nvSpPr>
            <p:spPr>
              <a:xfrm>
                <a:off x="1349828" y="2686050"/>
                <a:ext cx="4931985" cy="1522822"/>
              </a:xfrm>
              <a:custGeom>
                <a:avLst/>
                <a:gdLst>
                  <a:gd name="connsiteX0" fmla="*/ 0 w 4869711"/>
                  <a:gd name="connsiteY0" fmla="*/ 450111 h 1587795"/>
                  <a:gd name="connsiteX1" fmla="*/ 2052084 w 4869711"/>
                  <a:gd name="connsiteY1" fmla="*/ 1119963 h 1587795"/>
                  <a:gd name="connsiteX2" fmla="*/ 4082902 w 4869711"/>
                  <a:gd name="connsiteY2" fmla="*/ 77972 h 1587795"/>
                  <a:gd name="connsiteX3" fmla="*/ 4869711 w 4869711"/>
                  <a:gd name="connsiteY3" fmla="*/ 1587795 h 1587795"/>
                  <a:gd name="connsiteX4" fmla="*/ 4869711 w 4869711"/>
                  <a:gd name="connsiteY4" fmla="*/ 1587795 h 1587795"/>
                  <a:gd name="connsiteX0" fmla="*/ 0 w 4893165"/>
                  <a:gd name="connsiteY0" fmla="*/ 450111 h 1587795"/>
                  <a:gd name="connsiteX1" fmla="*/ 2052084 w 4893165"/>
                  <a:gd name="connsiteY1" fmla="*/ 1119963 h 1587795"/>
                  <a:gd name="connsiteX2" fmla="*/ 4423560 w 4893165"/>
                  <a:gd name="connsiteY2" fmla="*/ 77972 h 1587795"/>
                  <a:gd name="connsiteX3" fmla="*/ 4869711 w 4893165"/>
                  <a:gd name="connsiteY3" fmla="*/ 1587795 h 1587795"/>
                  <a:gd name="connsiteX4" fmla="*/ 4869711 w 4893165"/>
                  <a:gd name="connsiteY4" fmla="*/ 1587795 h 1587795"/>
                  <a:gd name="connsiteX0" fmla="*/ 0 w 4893165"/>
                  <a:gd name="connsiteY0" fmla="*/ 196894 h 1334578"/>
                  <a:gd name="connsiteX1" fmla="*/ 2052084 w 4893165"/>
                  <a:gd name="connsiteY1" fmla="*/ 866746 h 1334578"/>
                  <a:gd name="connsiteX2" fmla="*/ 4423560 w 4893165"/>
                  <a:gd name="connsiteY2" fmla="*/ 77972 h 1334578"/>
                  <a:gd name="connsiteX3" fmla="*/ 4869711 w 4893165"/>
                  <a:gd name="connsiteY3" fmla="*/ 1334578 h 1334578"/>
                  <a:gd name="connsiteX4" fmla="*/ 4869711 w 4893165"/>
                  <a:gd name="connsiteY4" fmla="*/ 1334578 h 1334578"/>
                  <a:gd name="connsiteX0" fmla="*/ 0 w 4946616"/>
                  <a:gd name="connsiteY0" fmla="*/ 196894 h 1334578"/>
                  <a:gd name="connsiteX1" fmla="*/ 1731373 w 4946616"/>
                  <a:gd name="connsiteY1" fmla="*/ 866746 h 1334578"/>
                  <a:gd name="connsiteX2" fmla="*/ 4423560 w 4946616"/>
                  <a:gd name="connsiteY2" fmla="*/ 77972 h 1334578"/>
                  <a:gd name="connsiteX3" fmla="*/ 4869711 w 4946616"/>
                  <a:gd name="connsiteY3" fmla="*/ 1334578 h 1334578"/>
                  <a:gd name="connsiteX4" fmla="*/ 4869711 w 4946616"/>
                  <a:gd name="connsiteY4" fmla="*/ 1334578 h 1334578"/>
                  <a:gd name="connsiteX0" fmla="*/ 0 w 4946616"/>
                  <a:gd name="connsiteY0" fmla="*/ 196894 h 1863480"/>
                  <a:gd name="connsiteX1" fmla="*/ 1731373 w 4946616"/>
                  <a:gd name="connsiteY1" fmla="*/ 866746 h 1863480"/>
                  <a:gd name="connsiteX2" fmla="*/ 4423560 w 4946616"/>
                  <a:gd name="connsiteY2" fmla="*/ 77972 h 1863480"/>
                  <a:gd name="connsiteX3" fmla="*/ 4869711 w 4946616"/>
                  <a:gd name="connsiteY3" fmla="*/ 1334578 h 1863480"/>
                  <a:gd name="connsiteX4" fmla="*/ 4869711 w 4946616"/>
                  <a:gd name="connsiteY4" fmla="*/ 1863480 h 1863480"/>
                  <a:gd name="connsiteX0" fmla="*/ 0 w 5332374"/>
                  <a:gd name="connsiteY0" fmla="*/ 196894 h 1863480"/>
                  <a:gd name="connsiteX1" fmla="*/ 2117131 w 5332374"/>
                  <a:gd name="connsiteY1" fmla="*/ 866746 h 1863480"/>
                  <a:gd name="connsiteX2" fmla="*/ 4809318 w 5332374"/>
                  <a:gd name="connsiteY2" fmla="*/ 77972 h 1863480"/>
                  <a:gd name="connsiteX3" fmla="*/ 5255469 w 5332374"/>
                  <a:gd name="connsiteY3" fmla="*/ 1334578 h 1863480"/>
                  <a:gd name="connsiteX4" fmla="*/ 5255469 w 5332374"/>
                  <a:gd name="connsiteY4" fmla="*/ 1863480 h 1863480"/>
                  <a:gd name="connsiteX0" fmla="*/ 0 w 5332374"/>
                  <a:gd name="connsiteY0" fmla="*/ 196894 h 1863480"/>
                  <a:gd name="connsiteX1" fmla="*/ 2117131 w 5332374"/>
                  <a:gd name="connsiteY1" fmla="*/ 866746 h 1863480"/>
                  <a:gd name="connsiteX2" fmla="*/ 4809318 w 5332374"/>
                  <a:gd name="connsiteY2" fmla="*/ 77972 h 1863480"/>
                  <a:gd name="connsiteX3" fmla="*/ 5255469 w 5332374"/>
                  <a:gd name="connsiteY3" fmla="*/ 1334578 h 1863480"/>
                  <a:gd name="connsiteX4" fmla="*/ 5255469 w 5332374"/>
                  <a:gd name="connsiteY4" fmla="*/ 1863480 h 1863480"/>
                  <a:gd name="connsiteX0" fmla="*/ 0 w 5332374"/>
                  <a:gd name="connsiteY0" fmla="*/ 196894 h 1863480"/>
                  <a:gd name="connsiteX1" fmla="*/ 2117131 w 5332374"/>
                  <a:gd name="connsiteY1" fmla="*/ 866746 h 1863480"/>
                  <a:gd name="connsiteX2" fmla="*/ 4809318 w 5332374"/>
                  <a:gd name="connsiteY2" fmla="*/ 77972 h 1863480"/>
                  <a:gd name="connsiteX3" fmla="*/ 5255469 w 5332374"/>
                  <a:gd name="connsiteY3" fmla="*/ 1334578 h 1863480"/>
                  <a:gd name="connsiteX4" fmla="*/ 5255469 w 5332374"/>
                  <a:gd name="connsiteY4" fmla="*/ 1863480 h 1863480"/>
                  <a:gd name="connsiteX0" fmla="*/ 0 w 5255469"/>
                  <a:gd name="connsiteY0" fmla="*/ 196894 h 1863480"/>
                  <a:gd name="connsiteX1" fmla="*/ 2117131 w 5255469"/>
                  <a:gd name="connsiteY1" fmla="*/ 866746 h 1863480"/>
                  <a:gd name="connsiteX2" fmla="*/ 4554353 w 5255469"/>
                  <a:gd name="connsiteY2" fmla="*/ 77972 h 1863480"/>
                  <a:gd name="connsiteX3" fmla="*/ 5255469 w 5255469"/>
                  <a:gd name="connsiteY3" fmla="*/ 1334578 h 1863480"/>
                  <a:gd name="connsiteX4" fmla="*/ 5255469 w 5255469"/>
                  <a:gd name="connsiteY4" fmla="*/ 1863480 h 186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5469" h="1863480">
                    <a:moveTo>
                      <a:pt x="0" y="196894"/>
                    </a:moveTo>
                    <a:cubicBezTo>
                      <a:pt x="685800" y="562831"/>
                      <a:pt x="1358072" y="886566"/>
                      <a:pt x="2117131" y="866746"/>
                    </a:cubicBezTo>
                    <a:cubicBezTo>
                      <a:pt x="2876190" y="846926"/>
                      <a:pt x="4031297" y="0"/>
                      <a:pt x="4554353" y="77972"/>
                    </a:cubicBezTo>
                    <a:cubicBezTo>
                      <a:pt x="5077409" y="155944"/>
                      <a:pt x="5226874" y="763393"/>
                      <a:pt x="5255469" y="1334578"/>
                    </a:cubicBezTo>
                    <a:lnTo>
                      <a:pt x="5255469" y="1863480"/>
                    </a:lnTo>
                  </a:path>
                </a:pathLst>
              </a:custGeom>
              <a:ln w="57150">
                <a:solidFill>
                  <a:srgbClr val="FF66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61" name="Group 270"/>
              <p:cNvGrpSpPr/>
              <p:nvPr/>
            </p:nvGrpSpPr>
            <p:grpSpPr>
              <a:xfrm>
                <a:off x="5517761" y="2163674"/>
                <a:ext cx="1091589" cy="1066314"/>
                <a:chOff x="5517761" y="1786310"/>
                <a:chExt cx="1091589" cy="1066314"/>
              </a:xfrm>
            </p:grpSpPr>
            <p:grpSp>
              <p:nvGrpSpPr>
                <p:cNvPr id="293" name="Group 281"/>
                <p:cNvGrpSpPr>
                  <a:grpSpLocks noChangeAspect="1"/>
                </p:cNvGrpSpPr>
                <p:nvPr/>
              </p:nvGrpSpPr>
              <p:grpSpPr bwMode="auto">
                <a:xfrm>
                  <a:off x="5517761" y="1786310"/>
                  <a:ext cx="1007671" cy="1066314"/>
                  <a:chOff x="2415" y="1084"/>
                  <a:chExt cx="796" cy="839"/>
                </a:xfrm>
              </p:grpSpPr>
              <p:sp>
                <p:nvSpPr>
                  <p:cNvPr id="295" name="Oval 282"/>
                  <p:cNvSpPr>
                    <a:spLocks noChangeArrowheads="1"/>
                  </p:cNvSpPr>
                  <p:nvPr/>
                </p:nvSpPr>
                <p:spPr bwMode="auto">
                  <a:xfrm>
                    <a:off x="2525" y="1727"/>
                    <a:ext cx="535" cy="196"/>
                  </a:xfrm>
                  <a:prstGeom prst="ellipse">
                    <a:avLst/>
                  </a:prstGeom>
                  <a:gradFill rotWithShape="1">
                    <a:gsLst>
                      <a:gs pos="0">
                        <a:srgbClr val="000000"/>
                      </a:gs>
                      <a:gs pos="100000">
                        <a:srgbClr val="000000">
                          <a:gamma/>
                          <a:shade val="0"/>
                          <a:invGamma/>
                          <a:alpha val="0"/>
                        </a:srgbClr>
                      </a:gs>
                    </a:gsLst>
                    <a:path path="shape">
                      <a:fillToRect l="50000" t="50000" r="50000" b="50000"/>
                    </a:path>
                  </a:gradFill>
                  <a:ln w="12700"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96" name="Oval 283"/>
                  <p:cNvSpPr>
                    <a:spLocks noChangeArrowheads="1"/>
                  </p:cNvSpPr>
                  <p:nvPr/>
                </p:nvSpPr>
                <p:spPr bwMode="auto">
                  <a:xfrm rot="-392233">
                    <a:off x="2415" y="1084"/>
                    <a:ext cx="772" cy="770"/>
                  </a:xfrm>
                  <a:prstGeom prst="ellipse">
                    <a:avLst/>
                  </a:prstGeom>
                  <a:gradFill rotWithShape="1">
                    <a:gsLst>
                      <a:gs pos="0">
                        <a:schemeClr val="accent6">
                          <a:lumMod val="50000"/>
                        </a:schemeClr>
                      </a:gs>
                      <a:gs pos="100000">
                        <a:sysClr val="windowText" lastClr="000000"/>
                      </a:gs>
                    </a:gsLst>
                    <a:lin ang="5400000" scaled="1"/>
                  </a:gradFill>
                  <a:ln w="28575" algn="ctr">
                    <a:solidFill>
                      <a:schemeClr val="accent6">
                        <a:lumMod val="60000"/>
                        <a:lumOff val="40000"/>
                      </a:schemeClr>
                    </a:solid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97" name="Oval 284"/>
                  <p:cNvSpPr>
                    <a:spLocks noChangeArrowheads="1"/>
                  </p:cNvSpPr>
                  <p:nvPr/>
                </p:nvSpPr>
                <p:spPr bwMode="auto">
                  <a:xfrm rot="-392233">
                    <a:off x="2471" y="1236"/>
                    <a:ext cx="645" cy="549"/>
                  </a:xfrm>
                  <a:prstGeom prst="ellipse">
                    <a:avLst/>
                  </a:prstGeom>
                  <a:gradFill rotWithShape="1">
                    <a:gsLst>
                      <a:gs pos="0">
                        <a:sysClr val="windowText" lastClr="000000">
                          <a:lumMod val="20000"/>
                          <a:lumOff val="80000"/>
                          <a:alpha val="29000"/>
                        </a:sysClr>
                      </a:gs>
                      <a:gs pos="100000">
                        <a:srgbClr val="E1EEB0">
                          <a:gamma/>
                          <a:tint val="0"/>
                          <a:invGamma/>
                          <a:alpha val="0"/>
                        </a:srgbClr>
                      </a:gs>
                    </a:gsLst>
                    <a:path path="shape">
                      <a:fillToRect l="50000" t="50000" r="50000" b="50000"/>
                    </a:path>
                  </a:gradFill>
                  <a:ln w="9525" algn="ctr">
                    <a:no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98" name="Oval 285"/>
                  <p:cNvSpPr>
                    <a:spLocks noChangeArrowheads="1"/>
                  </p:cNvSpPr>
                  <p:nvPr/>
                </p:nvSpPr>
                <p:spPr bwMode="auto">
                  <a:xfrm rot="-392233">
                    <a:off x="2515" y="1110"/>
                    <a:ext cx="532" cy="381"/>
                  </a:xfrm>
                  <a:prstGeom prst="ellipse">
                    <a:avLst/>
                  </a:prstGeom>
                  <a:gradFill rotWithShape="1">
                    <a:gsLst>
                      <a:gs pos="0">
                        <a:srgbClr val="FFFFFF">
                          <a:alpha val="46001"/>
                        </a:srgbClr>
                      </a:gs>
                      <a:gs pos="100000">
                        <a:srgbClr val="FFFFFF">
                          <a:gamma/>
                          <a:tint val="0"/>
                          <a:invGamma/>
                          <a:alpha val="0"/>
                        </a:srgbClr>
                      </a:gs>
                    </a:gsLst>
                    <a:lin ang="5400000" scaled="1"/>
                  </a:gradFill>
                  <a:ln w="12700" algn="ctr">
                    <a:noFill/>
                    <a:round/>
                    <a:headEnd type="none" w="sm" len="sm"/>
                    <a:tailEnd type="none" w="sm" len="sm"/>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99" name="AutoShape 286"/>
                  <p:cNvSpPr>
                    <a:spLocks noChangeArrowheads="1"/>
                  </p:cNvSpPr>
                  <p:nvPr/>
                </p:nvSpPr>
                <p:spPr bwMode="auto">
                  <a:xfrm rot="15638234">
                    <a:off x="2659" y="1300"/>
                    <a:ext cx="350" cy="754"/>
                  </a:xfrm>
                  <a:prstGeom prst="moon">
                    <a:avLst>
                      <a:gd name="adj" fmla="val 4944"/>
                    </a:avLst>
                  </a:prstGeom>
                  <a:gradFill rotWithShape="0">
                    <a:gsLst>
                      <a:gs pos="0">
                        <a:srgbClr val="FFFFFF">
                          <a:gamma/>
                          <a:shade val="46275"/>
                          <a:invGamma/>
                          <a:alpha val="0"/>
                        </a:srgbClr>
                      </a:gs>
                      <a:gs pos="100000">
                        <a:srgbClr val="FFFFFF">
                          <a:alpha val="30000"/>
                        </a:srgbClr>
                      </a:gs>
                    </a:gsLst>
                    <a:lin ang="5400000" scaled="1"/>
                  </a:gradFill>
                  <a:ln w="12700">
                    <a:noFill/>
                    <a:miter lim="800000"/>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sp>
              <p:nvSpPr>
                <p:cNvPr id="294" name="Rectangle 293"/>
                <p:cNvSpPr/>
                <p:nvPr/>
              </p:nvSpPr>
              <p:spPr>
                <a:xfrm>
                  <a:off x="5562394" y="1875782"/>
                  <a:ext cx="1046956" cy="801260"/>
                </a:xfrm>
                <a:prstGeom prst="rect">
                  <a:avLst/>
                </a:prstGeom>
              </p:spPr>
              <p:txBody>
                <a:bodyPr wrap="square">
                  <a:spAutoFit/>
                </a:bodyPr>
                <a:lstStyle/>
                <a:p>
                  <a:pPr lvl="0" algn="ctr">
                    <a:defRPr/>
                  </a:pPr>
                  <a:r>
                    <a:rPr lang="en-US" sz="1400" b="1" dirty="0" smtClean="0">
                      <a:solidFill>
                        <a:srgbClr val="FFFFFF"/>
                      </a:solidFill>
                    </a:rPr>
                    <a:t>Cisco WebEx</a:t>
                  </a:r>
                  <a:r>
                    <a:rPr lang="en-US" sz="1400" b="1" baseline="30000" dirty="0" smtClean="0">
                      <a:solidFill>
                        <a:srgbClr val="FFFFFF"/>
                      </a:solidFill>
                      <a:latin typeface="Arial"/>
                      <a:cs typeface="Arial"/>
                    </a:rPr>
                    <a:t>®</a:t>
                  </a:r>
                  <a:r>
                    <a:rPr lang="en-US" sz="1400" b="1" dirty="0" smtClean="0">
                      <a:solidFill>
                        <a:srgbClr val="FFFFFF"/>
                      </a:solidFill>
                    </a:rPr>
                    <a:t> iPOP</a:t>
                  </a:r>
                  <a:endParaRPr lang="en-US" sz="1400" b="1" dirty="0">
                    <a:solidFill>
                      <a:srgbClr val="FFFFFF"/>
                    </a:solidFill>
                  </a:endParaRPr>
                </a:p>
              </p:txBody>
            </p:sp>
          </p:grpSp>
          <p:pic>
            <p:nvPicPr>
              <p:cNvPr id="262" name="Picture 261" descr="Device_cloud_white_3041_default_256.png"/>
              <p:cNvPicPr>
                <a:picLocks noChangeAspect="1"/>
              </p:cNvPicPr>
              <p:nvPr/>
            </p:nvPicPr>
            <p:blipFill>
              <a:blip r:embed="rId6" cstate="print"/>
              <a:stretch>
                <a:fillRect/>
              </a:stretch>
            </p:blipFill>
            <p:spPr>
              <a:xfrm>
                <a:off x="5542366" y="3046670"/>
                <a:ext cx="3512492" cy="3350199"/>
              </a:xfrm>
              <a:prstGeom prst="rect">
                <a:avLst/>
              </a:prstGeom>
              <a:noFill/>
              <a:ln w="12700"/>
            </p:spPr>
          </p:pic>
          <p:sp>
            <p:nvSpPr>
              <p:cNvPr id="265" name="Freeform 264"/>
              <p:cNvSpPr/>
              <p:nvPr/>
            </p:nvSpPr>
            <p:spPr>
              <a:xfrm>
                <a:off x="1190170" y="3294763"/>
                <a:ext cx="1827037" cy="1873613"/>
              </a:xfrm>
              <a:custGeom>
                <a:avLst/>
                <a:gdLst>
                  <a:gd name="connsiteX0" fmla="*/ 0 w 1630326"/>
                  <a:gd name="connsiteY0" fmla="*/ 2254103 h 2254103"/>
                  <a:gd name="connsiteX1" fmla="*/ 1467293 w 1630326"/>
                  <a:gd name="connsiteY1" fmla="*/ 1924493 h 2254103"/>
                  <a:gd name="connsiteX2" fmla="*/ 978195 w 1630326"/>
                  <a:gd name="connsiteY2" fmla="*/ 723014 h 2254103"/>
                  <a:gd name="connsiteX3" fmla="*/ 637953 w 1630326"/>
                  <a:gd name="connsiteY3" fmla="*/ 148856 h 2254103"/>
                  <a:gd name="connsiteX4" fmla="*/ 850604 w 1630326"/>
                  <a:gd name="connsiteY4" fmla="*/ 0 h 2254103"/>
                  <a:gd name="connsiteX0" fmla="*/ 0 w 1630326"/>
                  <a:gd name="connsiteY0" fmla="*/ 2254103 h 2254103"/>
                  <a:gd name="connsiteX1" fmla="*/ 1467293 w 1630326"/>
                  <a:gd name="connsiteY1" fmla="*/ 1924493 h 2254103"/>
                  <a:gd name="connsiteX2" fmla="*/ 978195 w 1630326"/>
                  <a:gd name="connsiteY2" fmla="*/ 723014 h 2254103"/>
                  <a:gd name="connsiteX3" fmla="*/ 637953 w 1630326"/>
                  <a:gd name="connsiteY3" fmla="*/ 148856 h 2254103"/>
                  <a:gd name="connsiteX4" fmla="*/ 1014850 w 1630326"/>
                  <a:gd name="connsiteY4" fmla="*/ 0 h 2254103"/>
                  <a:gd name="connsiteX0" fmla="*/ 0 w 1630326"/>
                  <a:gd name="connsiteY0" fmla="*/ 2254103 h 2254103"/>
                  <a:gd name="connsiteX1" fmla="*/ 1467293 w 1630326"/>
                  <a:gd name="connsiteY1" fmla="*/ 1924493 h 2254103"/>
                  <a:gd name="connsiteX2" fmla="*/ 978195 w 1630326"/>
                  <a:gd name="connsiteY2" fmla="*/ 723014 h 2254103"/>
                  <a:gd name="connsiteX3" fmla="*/ 790006 w 1630326"/>
                  <a:gd name="connsiteY3" fmla="*/ 148856 h 2254103"/>
                  <a:gd name="connsiteX4" fmla="*/ 1014850 w 1630326"/>
                  <a:gd name="connsiteY4" fmla="*/ 0 h 2254103"/>
                  <a:gd name="connsiteX0" fmla="*/ 0 w 1630326"/>
                  <a:gd name="connsiteY0" fmla="*/ 2254103 h 2254103"/>
                  <a:gd name="connsiteX1" fmla="*/ 1467293 w 1630326"/>
                  <a:gd name="connsiteY1" fmla="*/ 1924493 h 2254103"/>
                  <a:gd name="connsiteX2" fmla="*/ 978195 w 1630326"/>
                  <a:gd name="connsiteY2" fmla="*/ 723014 h 2254103"/>
                  <a:gd name="connsiteX3" fmla="*/ 790006 w 1630326"/>
                  <a:gd name="connsiteY3" fmla="*/ 148856 h 2254103"/>
                  <a:gd name="connsiteX4" fmla="*/ 1014850 w 1630326"/>
                  <a:gd name="connsiteY4" fmla="*/ 0 h 2254103"/>
                  <a:gd name="connsiteX0" fmla="*/ 0 w 1630326"/>
                  <a:gd name="connsiteY0" fmla="*/ 2254103 h 2254103"/>
                  <a:gd name="connsiteX1" fmla="*/ 1467293 w 1630326"/>
                  <a:gd name="connsiteY1" fmla="*/ 1924493 h 2254103"/>
                  <a:gd name="connsiteX2" fmla="*/ 978195 w 1630326"/>
                  <a:gd name="connsiteY2" fmla="*/ 723014 h 2254103"/>
                  <a:gd name="connsiteX3" fmla="*/ 790006 w 1630326"/>
                  <a:gd name="connsiteY3" fmla="*/ 148856 h 2254103"/>
                  <a:gd name="connsiteX4" fmla="*/ 1014850 w 1630326"/>
                  <a:gd name="connsiteY4" fmla="*/ 0 h 2254103"/>
                  <a:gd name="connsiteX0" fmla="*/ 0 w 1630326"/>
                  <a:gd name="connsiteY0" fmla="*/ 2254103 h 2254103"/>
                  <a:gd name="connsiteX1" fmla="*/ 1467293 w 1630326"/>
                  <a:gd name="connsiteY1" fmla="*/ 1924493 h 2254103"/>
                  <a:gd name="connsiteX2" fmla="*/ 978195 w 1630326"/>
                  <a:gd name="connsiteY2" fmla="*/ 723014 h 2254103"/>
                  <a:gd name="connsiteX3" fmla="*/ 790006 w 1630326"/>
                  <a:gd name="connsiteY3" fmla="*/ 148856 h 2254103"/>
                  <a:gd name="connsiteX4" fmla="*/ 1014850 w 1630326"/>
                  <a:gd name="connsiteY4" fmla="*/ 0 h 2254103"/>
                  <a:gd name="connsiteX0" fmla="*/ 0 w 1630326"/>
                  <a:gd name="connsiteY0" fmla="*/ 2254103 h 2254103"/>
                  <a:gd name="connsiteX1" fmla="*/ 1467293 w 1630326"/>
                  <a:gd name="connsiteY1" fmla="*/ 1924493 h 2254103"/>
                  <a:gd name="connsiteX2" fmla="*/ 978195 w 1630326"/>
                  <a:gd name="connsiteY2" fmla="*/ 723014 h 2254103"/>
                  <a:gd name="connsiteX3" fmla="*/ 790006 w 1630326"/>
                  <a:gd name="connsiteY3" fmla="*/ 148856 h 2254103"/>
                  <a:gd name="connsiteX4" fmla="*/ 1014850 w 1630326"/>
                  <a:gd name="connsiteY4" fmla="*/ 0 h 2254103"/>
                  <a:gd name="connsiteX0" fmla="*/ 0 w 1346822"/>
                  <a:gd name="connsiteY0" fmla="*/ 2254103 h 2254103"/>
                  <a:gd name="connsiteX1" fmla="*/ 1183789 w 1346822"/>
                  <a:gd name="connsiteY1" fmla="*/ 1924493 h 2254103"/>
                  <a:gd name="connsiteX2" fmla="*/ 978195 w 1346822"/>
                  <a:gd name="connsiteY2" fmla="*/ 723014 h 2254103"/>
                  <a:gd name="connsiteX3" fmla="*/ 790006 w 1346822"/>
                  <a:gd name="connsiteY3" fmla="*/ 148856 h 2254103"/>
                  <a:gd name="connsiteX4" fmla="*/ 1014850 w 1346822"/>
                  <a:gd name="connsiteY4" fmla="*/ 0 h 2254103"/>
                  <a:gd name="connsiteX0" fmla="*/ 0 w 1663355"/>
                  <a:gd name="connsiteY0" fmla="*/ 2254103 h 2254103"/>
                  <a:gd name="connsiteX1" fmla="*/ 1455103 w 1663355"/>
                  <a:gd name="connsiteY1" fmla="*/ 1924493 h 2254103"/>
                  <a:gd name="connsiteX2" fmla="*/ 1249509 w 1663355"/>
                  <a:gd name="connsiteY2" fmla="*/ 723014 h 2254103"/>
                  <a:gd name="connsiteX3" fmla="*/ 1061320 w 1663355"/>
                  <a:gd name="connsiteY3" fmla="*/ 148856 h 2254103"/>
                  <a:gd name="connsiteX4" fmla="*/ 1286164 w 1663355"/>
                  <a:gd name="connsiteY4" fmla="*/ 0 h 2254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355" h="2254103">
                    <a:moveTo>
                      <a:pt x="0" y="2254103"/>
                    </a:moveTo>
                    <a:cubicBezTo>
                      <a:pt x="652130" y="2216889"/>
                      <a:pt x="1246852" y="2179674"/>
                      <a:pt x="1455103" y="1924493"/>
                    </a:cubicBezTo>
                    <a:cubicBezTo>
                      <a:pt x="1663354" y="1669312"/>
                      <a:pt x="1427534" y="1048111"/>
                      <a:pt x="1249509" y="723014"/>
                    </a:cubicBezTo>
                    <a:cubicBezTo>
                      <a:pt x="1133049" y="522931"/>
                      <a:pt x="1026552" y="352636"/>
                      <a:pt x="1061320" y="148856"/>
                    </a:cubicBezTo>
                    <a:cubicBezTo>
                      <a:pt x="1067429" y="28354"/>
                      <a:pt x="1169206" y="14177"/>
                      <a:pt x="1286164" y="0"/>
                    </a:cubicBezTo>
                  </a:path>
                </a:pathLst>
              </a:custGeom>
              <a:ln w="57150">
                <a:solidFill>
                  <a:srgbClr val="FF6600"/>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6" name="TextBox 65"/>
              <p:cNvSpPr txBox="1">
                <a:spLocks noChangeArrowheads="1"/>
              </p:cNvSpPr>
              <p:nvPr/>
            </p:nvSpPr>
            <p:spPr bwMode="auto">
              <a:xfrm>
                <a:off x="6536614" y="4124349"/>
                <a:ext cx="2095666" cy="584093"/>
              </a:xfrm>
              <a:prstGeom prst="rect">
                <a:avLst/>
              </a:prstGeom>
              <a:noFill/>
              <a:ln w="9525">
                <a:noFill/>
                <a:miter lim="800000"/>
                <a:headEnd/>
                <a:tailEnd/>
              </a:ln>
            </p:spPr>
            <p:txBody>
              <a:bodyPr wrap="square">
                <a:spAutoFit/>
              </a:bodyPr>
              <a:lstStyle/>
              <a:p>
                <a:pPr algn="ctr">
                  <a:lnSpc>
                    <a:spcPct val="90000"/>
                  </a:lnSpc>
                </a:pPr>
                <a:r>
                  <a:rPr lang="en-US" sz="1600" b="1" dirty="0" smtClean="0">
                    <a:solidFill>
                      <a:schemeClr val="tx1">
                        <a:lumMod val="50000"/>
                      </a:schemeClr>
                    </a:solidFill>
                  </a:rPr>
                  <a:t>Cisco WebEx</a:t>
                </a:r>
                <a:r>
                  <a:rPr lang="en-US" sz="1600" b="1" baseline="30000" dirty="0">
                    <a:solidFill>
                      <a:schemeClr val="tx1">
                        <a:lumMod val="50000"/>
                      </a:schemeClr>
                    </a:solidFill>
                    <a:cs typeface="Arial"/>
                  </a:rPr>
                  <a:t>®</a:t>
                </a:r>
                <a:r>
                  <a:rPr lang="en-US" sz="1600" b="1" dirty="0" smtClean="0">
                    <a:solidFill>
                      <a:schemeClr val="tx1">
                        <a:lumMod val="50000"/>
                      </a:schemeClr>
                    </a:solidFill>
                  </a:rPr>
                  <a:t> </a:t>
                </a:r>
              </a:p>
              <a:p>
                <a:pPr algn="ctr" eaLnBrk="1" hangingPunct="1">
                  <a:lnSpc>
                    <a:spcPct val="90000"/>
                  </a:lnSpc>
                </a:pPr>
                <a:r>
                  <a:rPr lang="en-US" sz="1600" b="1" dirty="0" smtClean="0">
                    <a:solidFill>
                      <a:schemeClr val="tx1">
                        <a:lumMod val="50000"/>
                      </a:schemeClr>
                    </a:solidFill>
                  </a:rPr>
                  <a:t>Cloud</a:t>
                </a:r>
                <a:endParaRPr lang="en-US" sz="1600" b="1" dirty="0">
                  <a:solidFill>
                    <a:schemeClr val="tx1">
                      <a:lumMod val="50000"/>
                    </a:schemeClr>
                  </a:solidFill>
                </a:endParaRPr>
              </a:p>
            </p:txBody>
          </p:sp>
          <p:grpSp>
            <p:nvGrpSpPr>
              <p:cNvPr id="267" name="Group 227"/>
              <p:cNvGrpSpPr/>
              <p:nvPr/>
            </p:nvGrpSpPr>
            <p:grpSpPr>
              <a:xfrm>
                <a:off x="6084687" y="4592183"/>
                <a:ext cx="2630973" cy="1154613"/>
                <a:chOff x="6494916" y="4638702"/>
                <a:chExt cx="2220744" cy="974582"/>
              </a:xfrm>
            </p:grpSpPr>
            <p:pic>
              <p:nvPicPr>
                <p:cNvPr id="288" name="Picture 287" descr="Device_router_3057_unknown_64.png"/>
                <p:cNvPicPr>
                  <a:picLocks noChangeAspect="1"/>
                </p:cNvPicPr>
                <p:nvPr/>
              </p:nvPicPr>
              <p:blipFill>
                <a:blip r:embed="rId7" cstate="print"/>
                <a:stretch>
                  <a:fillRect/>
                </a:stretch>
              </p:blipFill>
              <p:spPr>
                <a:xfrm>
                  <a:off x="6494916" y="4803621"/>
                  <a:ext cx="617161" cy="617161"/>
                </a:xfrm>
                <a:prstGeom prst="rect">
                  <a:avLst/>
                </a:prstGeom>
                <a:solidFill>
                  <a:srgbClr val="0070C0">
                    <a:alpha val="3000"/>
                  </a:srgbClr>
                </a:solidFill>
                <a:ln w="12700"/>
              </p:spPr>
            </p:pic>
            <p:pic>
              <p:nvPicPr>
                <p:cNvPr id="289" name="Picture 288" descr="Device_firewall_3130_critical_64.png"/>
                <p:cNvPicPr>
                  <a:picLocks noChangeAspect="1"/>
                </p:cNvPicPr>
                <p:nvPr/>
              </p:nvPicPr>
              <p:blipFill>
                <a:blip r:embed="rId8" cstate="print"/>
                <a:stretch>
                  <a:fillRect/>
                </a:stretch>
              </p:blipFill>
              <p:spPr>
                <a:xfrm>
                  <a:off x="6809173" y="4785480"/>
                  <a:ext cx="617161" cy="617161"/>
                </a:xfrm>
                <a:prstGeom prst="rect">
                  <a:avLst/>
                </a:prstGeom>
                <a:solidFill>
                  <a:srgbClr val="0070C0">
                    <a:alpha val="3000"/>
                  </a:srgbClr>
                </a:solidFill>
                <a:ln w="12700"/>
              </p:spPr>
            </p:pic>
            <p:pic>
              <p:nvPicPr>
                <p:cNvPr id="290" name="Picture 289" descr="Device_unified_border_element_3153_unknown_64.png"/>
                <p:cNvPicPr>
                  <a:picLocks noChangeAspect="1"/>
                </p:cNvPicPr>
                <p:nvPr/>
              </p:nvPicPr>
              <p:blipFill>
                <a:blip r:embed="rId9" cstate="print"/>
                <a:stretch>
                  <a:fillRect/>
                </a:stretch>
              </p:blipFill>
              <p:spPr>
                <a:xfrm>
                  <a:off x="7053668" y="4921976"/>
                  <a:ext cx="617161" cy="617161"/>
                </a:xfrm>
                <a:prstGeom prst="rect">
                  <a:avLst/>
                </a:prstGeom>
                <a:solidFill>
                  <a:srgbClr val="0070C0">
                    <a:alpha val="3000"/>
                  </a:srgbClr>
                </a:solidFill>
                <a:ln w="12700"/>
              </p:spPr>
            </p:pic>
            <p:pic>
              <p:nvPicPr>
                <p:cNvPr id="291" name="Picture 290" descr="Device_firewall_3130_critical_64.png"/>
                <p:cNvPicPr>
                  <a:picLocks noChangeAspect="1"/>
                </p:cNvPicPr>
                <p:nvPr/>
              </p:nvPicPr>
              <p:blipFill>
                <a:blip r:embed="rId8" cstate="print"/>
                <a:stretch>
                  <a:fillRect/>
                </a:stretch>
              </p:blipFill>
              <p:spPr>
                <a:xfrm>
                  <a:off x="7474439" y="4902399"/>
                  <a:ext cx="617161" cy="617161"/>
                </a:xfrm>
                <a:prstGeom prst="rect">
                  <a:avLst/>
                </a:prstGeom>
                <a:solidFill>
                  <a:srgbClr val="0070C0">
                    <a:alpha val="3000"/>
                  </a:srgbClr>
                </a:solidFill>
                <a:ln w="12700"/>
              </p:spPr>
            </p:pic>
            <p:pic>
              <p:nvPicPr>
                <p:cNvPr id="292" name="Picture 291" descr="Device_file_server_3129_unreachable_256.png"/>
                <p:cNvPicPr>
                  <a:picLocks noChangeAspect="1"/>
                </p:cNvPicPr>
                <p:nvPr/>
              </p:nvPicPr>
              <p:blipFill>
                <a:blip r:embed="rId10" cstate="print"/>
                <a:stretch>
                  <a:fillRect/>
                </a:stretch>
              </p:blipFill>
              <p:spPr>
                <a:xfrm>
                  <a:off x="7741078" y="4638702"/>
                  <a:ext cx="974582" cy="974582"/>
                </a:xfrm>
                <a:prstGeom prst="rect">
                  <a:avLst/>
                </a:prstGeom>
                <a:solidFill>
                  <a:srgbClr val="0070C0">
                    <a:alpha val="3000"/>
                  </a:srgbClr>
                </a:solidFill>
                <a:ln w="12700"/>
              </p:spPr>
            </p:pic>
          </p:grpSp>
          <p:sp>
            <p:nvSpPr>
              <p:cNvPr id="268" name="TextBox 267"/>
              <p:cNvSpPr txBox="1"/>
              <p:nvPr/>
            </p:nvSpPr>
            <p:spPr>
              <a:xfrm>
                <a:off x="189603" y="1681122"/>
                <a:ext cx="1392865" cy="567558"/>
              </a:xfrm>
              <a:prstGeom prst="rect">
                <a:avLst/>
              </a:prstGeom>
              <a:noFill/>
            </p:spPr>
            <p:txBody>
              <a:bodyPr wrap="square" rtlCol="0">
                <a:spAutoFit/>
              </a:bodyPr>
              <a:lstStyle/>
              <a:p>
                <a:r>
                  <a:rPr lang="en-US" sz="1400" dirty="0" smtClean="0">
                    <a:solidFill>
                      <a:srgbClr val="435153"/>
                    </a:solidFill>
                  </a:rPr>
                  <a:t>On-net</a:t>
                </a:r>
                <a:br>
                  <a:rPr lang="en-US" sz="1400" dirty="0" smtClean="0">
                    <a:solidFill>
                      <a:srgbClr val="435153"/>
                    </a:solidFill>
                  </a:rPr>
                </a:br>
                <a:r>
                  <a:rPr lang="en-US" sz="1400" dirty="0" smtClean="0">
                    <a:solidFill>
                      <a:srgbClr val="435153"/>
                    </a:solidFill>
                  </a:rPr>
                  <a:t>Callers</a:t>
                </a:r>
                <a:endParaRPr lang="en-US" sz="1400" dirty="0">
                  <a:solidFill>
                    <a:srgbClr val="435153"/>
                  </a:solidFill>
                </a:endParaRPr>
              </a:p>
            </p:txBody>
          </p:sp>
          <p:sp>
            <p:nvSpPr>
              <p:cNvPr id="270" name="TextBox 269"/>
              <p:cNvSpPr txBox="1"/>
              <p:nvPr/>
            </p:nvSpPr>
            <p:spPr>
              <a:xfrm>
                <a:off x="432894" y="4576792"/>
                <a:ext cx="1392865" cy="523220"/>
              </a:xfrm>
              <a:prstGeom prst="rect">
                <a:avLst/>
              </a:prstGeom>
              <a:noFill/>
            </p:spPr>
            <p:txBody>
              <a:bodyPr wrap="square" rtlCol="0">
                <a:spAutoFit/>
              </a:bodyPr>
              <a:lstStyle/>
              <a:p>
                <a:r>
                  <a:rPr lang="en-US" sz="1400" dirty="0" smtClean="0">
                    <a:solidFill>
                      <a:schemeClr val="bg1"/>
                    </a:solidFill>
                  </a:rPr>
                  <a:t>Off-net</a:t>
                </a:r>
                <a:br>
                  <a:rPr lang="en-US" sz="1400" dirty="0" smtClean="0">
                    <a:solidFill>
                      <a:schemeClr val="bg1"/>
                    </a:solidFill>
                  </a:rPr>
                </a:br>
                <a:r>
                  <a:rPr lang="en-US" sz="1400" dirty="0" smtClean="0">
                    <a:solidFill>
                      <a:schemeClr val="bg1"/>
                    </a:solidFill>
                  </a:rPr>
                  <a:t>Callers</a:t>
                </a:r>
                <a:endParaRPr lang="en-US" sz="1400" dirty="0">
                  <a:solidFill>
                    <a:schemeClr val="bg1"/>
                  </a:solidFill>
                </a:endParaRPr>
              </a:p>
            </p:txBody>
          </p:sp>
          <p:pic>
            <p:nvPicPr>
              <p:cNvPr id="271" name="Picture 270" descr="Device_cloud_white_3041_default_256.png"/>
              <p:cNvPicPr>
                <a:picLocks noChangeAspect="1"/>
              </p:cNvPicPr>
              <p:nvPr/>
            </p:nvPicPr>
            <p:blipFill>
              <a:blip r:embed="rId6" cstate="print"/>
              <a:stretch>
                <a:fillRect/>
              </a:stretch>
            </p:blipFill>
            <p:spPr>
              <a:xfrm>
                <a:off x="1864061" y="4356807"/>
                <a:ext cx="1640639" cy="1640639"/>
              </a:xfrm>
              <a:prstGeom prst="rect">
                <a:avLst/>
              </a:prstGeom>
              <a:solidFill>
                <a:srgbClr val="0070C0">
                  <a:alpha val="3000"/>
                </a:srgbClr>
              </a:solidFill>
              <a:ln w="12700"/>
            </p:spPr>
          </p:pic>
          <p:pic>
            <p:nvPicPr>
              <p:cNvPr id="272" name="Picture 271" descr="Device_generic_3048_unknown_64.png"/>
              <p:cNvPicPr>
                <a:picLocks noChangeAspect="1"/>
              </p:cNvPicPr>
              <p:nvPr/>
            </p:nvPicPr>
            <p:blipFill>
              <a:blip r:embed="rId11" cstate="print"/>
              <a:stretch>
                <a:fillRect/>
              </a:stretch>
            </p:blipFill>
            <p:spPr>
              <a:xfrm>
                <a:off x="2527304" y="3546814"/>
                <a:ext cx="667050" cy="609600"/>
              </a:xfrm>
              <a:prstGeom prst="rect">
                <a:avLst/>
              </a:prstGeom>
              <a:solidFill>
                <a:srgbClr val="0070C0">
                  <a:alpha val="3000"/>
                </a:srgbClr>
              </a:solidFill>
              <a:ln w="12700"/>
            </p:spPr>
          </p:pic>
          <p:sp>
            <p:nvSpPr>
              <p:cNvPr id="273" name="Text Box 36"/>
              <p:cNvSpPr txBox="1">
                <a:spLocks noChangeArrowheads="1"/>
              </p:cNvSpPr>
              <p:nvPr/>
            </p:nvSpPr>
            <p:spPr bwMode="auto">
              <a:xfrm>
                <a:off x="2533026" y="3702313"/>
                <a:ext cx="725277" cy="457195"/>
              </a:xfrm>
              <a:prstGeom prst="rect">
                <a:avLst/>
              </a:prstGeom>
              <a:noFill/>
              <a:ln w="9525" algn="ctr">
                <a:noFill/>
                <a:miter lim="800000"/>
                <a:headEnd/>
                <a:tailEnd/>
              </a:ln>
            </p:spPr>
            <p:txBody>
              <a:bodyPr wrap="square" lIns="0" tIns="41061" rIns="82124" bIns="41061">
                <a:spAutoFit/>
              </a:bodyPr>
              <a:lstStyle/>
              <a:p>
                <a:pPr algn="ctr" defTabSz="814388"/>
                <a:r>
                  <a:rPr lang="en-US" sz="1100" dirty="0" smtClean="0">
                    <a:solidFill>
                      <a:schemeClr val="bg1"/>
                    </a:solidFill>
                  </a:rPr>
                  <a:t>Media Gateway</a:t>
                </a:r>
                <a:endParaRPr lang="en-US" sz="1100" dirty="0">
                  <a:solidFill>
                    <a:schemeClr val="bg1"/>
                  </a:solidFill>
                </a:endParaRPr>
              </a:p>
            </p:txBody>
          </p:sp>
          <p:grpSp>
            <p:nvGrpSpPr>
              <p:cNvPr id="275" name="Group 226"/>
              <p:cNvGrpSpPr/>
              <p:nvPr/>
            </p:nvGrpSpPr>
            <p:grpSpPr>
              <a:xfrm>
                <a:off x="2295416" y="2623354"/>
                <a:ext cx="2044275" cy="1297920"/>
                <a:chOff x="2367986" y="2405644"/>
                <a:chExt cx="1591643" cy="1010542"/>
              </a:xfrm>
            </p:grpSpPr>
            <p:pic>
              <p:nvPicPr>
                <p:cNvPr id="285" name="Picture 284" descr="Device_XT30_3149_unknown_64.png"/>
                <p:cNvPicPr>
                  <a:picLocks noChangeAspect="1"/>
                </p:cNvPicPr>
                <p:nvPr/>
              </p:nvPicPr>
              <p:blipFill>
                <a:blip r:embed="rId12" cstate="print"/>
                <a:stretch>
                  <a:fillRect/>
                </a:stretch>
              </p:blipFill>
              <p:spPr>
                <a:xfrm>
                  <a:off x="2367986" y="2405644"/>
                  <a:ext cx="590551" cy="590551"/>
                </a:xfrm>
                <a:prstGeom prst="rect">
                  <a:avLst/>
                </a:prstGeom>
                <a:solidFill>
                  <a:srgbClr val="0070C0">
                    <a:alpha val="3000"/>
                  </a:srgbClr>
                </a:solidFill>
                <a:ln w="12700"/>
              </p:spPr>
            </p:pic>
            <p:pic>
              <p:nvPicPr>
                <p:cNvPr id="286" name="Picture 285" descr="Device_unified_border_element_3153_unknown_64.png"/>
                <p:cNvPicPr>
                  <a:picLocks noChangeAspect="1"/>
                </p:cNvPicPr>
                <p:nvPr/>
              </p:nvPicPr>
              <p:blipFill>
                <a:blip r:embed="rId9" cstate="print"/>
                <a:stretch>
                  <a:fillRect/>
                </a:stretch>
              </p:blipFill>
              <p:spPr>
                <a:xfrm>
                  <a:off x="2936256" y="2635208"/>
                  <a:ext cx="590551" cy="590551"/>
                </a:xfrm>
                <a:prstGeom prst="rect">
                  <a:avLst/>
                </a:prstGeom>
                <a:solidFill>
                  <a:srgbClr val="0070C0">
                    <a:alpha val="3000"/>
                  </a:srgbClr>
                </a:solidFill>
                <a:ln w="12700"/>
              </p:spPr>
            </p:pic>
            <p:pic>
              <p:nvPicPr>
                <p:cNvPr id="287" name="Picture 286" descr="Device_router_3057_unknown_64.png"/>
                <p:cNvPicPr>
                  <a:picLocks noChangeAspect="1"/>
                </p:cNvPicPr>
                <p:nvPr/>
              </p:nvPicPr>
              <p:blipFill>
                <a:blip r:embed="rId7" cstate="print"/>
                <a:stretch>
                  <a:fillRect/>
                </a:stretch>
              </p:blipFill>
              <p:spPr>
                <a:xfrm>
                  <a:off x="3369078" y="2825635"/>
                  <a:ext cx="590551" cy="590551"/>
                </a:xfrm>
                <a:prstGeom prst="rect">
                  <a:avLst/>
                </a:prstGeom>
                <a:solidFill>
                  <a:srgbClr val="0070C0">
                    <a:alpha val="3000"/>
                  </a:srgbClr>
                </a:solidFill>
                <a:ln w="12700"/>
              </p:spPr>
            </p:pic>
          </p:grpSp>
          <p:sp>
            <p:nvSpPr>
              <p:cNvPr id="276" name="TextBox 65"/>
              <p:cNvSpPr txBox="1">
                <a:spLocks noChangeArrowheads="1"/>
              </p:cNvSpPr>
              <p:nvPr/>
            </p:nvSpPr>
            <p:spPr bwMode="auto">
              <a:xfrm>
                <a:off x="1752815" y="5111027"/>
                <a:ext cx="1788280" cy="313932"/>
              </a:xfrm>
              <a:prstGeom prst="rect">
                <a:avLst/>
              </a:prstGeom>
              <a:noFill/>
              <a:ln w="9525">
                <a:noFill/>
                <a:miter lim="800000"/>
                <a:headEnd/>
                <a:tailEnd/>
              </a:ln>
            </p:spPr>
            <p:txBody>
              <a:bodyPr wrap="square">
                <a:spAutoFit/>
              </a:bodyPr>
              <a:lstStyle/>
              <a:p>
                <a:pPr algn="ctr" eaLnBrk="1" hangingPunct="1">
                  <a:lnSpc>
                    <a:spcPct val="90000"/>
                  </a:lnSpc>
                </a:pPr>
                <a:r>
                  <a:rPr lang="en-US" sz="1600" b="1" dirty="0" smtClean="0">
                    <a:solidFill>
                      <a:srgbClr val="384446"/>
                    </a:solidFill>
                  </a:rPr>
                  <a:t>PSTN</a:t>
                </a:r>
                <a:endParaRPr lang="en-US" sz="1600" b="1" dirty="0">
                  <a:solidFill>
                    <a:srgbClr val="384446"/>
                  </a:solidFill>
                </a:endParaRPr>
              </a:p>
            </p:txBody>
          </p:sp>
          <p:grpSp>
            <p:nvGrpSpPr>
              <p:cNvPr id="277" name="Group 373"/>
              <p:cNvGrpSpPr/>
              <p:nvPr/>
            </p:nvGrpSpPr>
            <p:grpSpPr>
              <a:xfrm>
                <a:off x="574675" y="4789447"/>
                <a:ext cx="848315" cy="651005"/>
                <a:chOff x="2587314" y="-1166518"/>
                <a:chExt cx="2978234" cy="2285526"/>
              </a:xfrm>
            </p:grpSpPr>
            <p:pic>
              <p:nvPicPr>
                <p:cNvPr id="281" name="Picture 280" descr="end_host_1177_256.png"/>
                <p:cNvPicPr>
                  <a:picLocks noChangeAspect="1"/>
                </p:cNvPicPr>
                <p:nvPr/>
              </p:nvPicPr>
              <p:blipFill>
                <a:blip r:embed="rId3" cstate="print"/>
                <a:stretch>
                  <a:fillRect/>
                </a:stretch>
              </p:blipFill>
              <p:spPr>
                <a:xfrm>
                  <a:off x="2587314" y="-1166518"/>
                  <a:ext cx="2285525" cy="2285526"/>
                </a:xfrm>
                <a:prstGeom prst="rect">
                  <a:avLst/>
                </a:prstGeom>
                <a:solidFill>
                  <a:srgbClr val="0070C0">
                    <a:alpha val="3000"/>
                  </a:srgbClr>
                </a:solidFill>
                <a:ln w="12700"/>
              </p:spPr>
            </p:pic>
            <p:grpSp>
              <p:nvGrpSpPr>
                <p:cNvPr id="282" name="Group 375"/>
                <p:cNvGrpSpPr/>
                <p:nvPr/>
              </p:nvGrpSpPr>
              <p:grpSpPr>
                <a:xfrm>
                  <a:off x="3484326" y="-995134"/>
                  <a:ext cx="2081222" cy="2081222"/>
                  <a:chOff x="3360496" y="-1430243"/>
                  <a:chExt cx="2438400" cy="2438400"/>
                </a:xfrm>
              </p:grpSpPr>
              <p:pic>
                <p:nvPicPr>
                  <p:cNvPr id="283" name="Picture 282" descr="user_0020_256.png"/>
                  <p:cNvPicPr>
                    <a:picLocks noChangeAspect="1"/>
                  </p:cNvPicPr>
                  <p:nvPr/>
                </p:nvPicPr>
                <p:blipFill>
                  <a:blip r:embed="rId4" cstate="print"/>
                  <a:stretch>
                    <a:fillRect/>
                  </a:stretch>
                </p:blipFill>
                <p:spPr>
                  <a:xfrm>
                    <a:off x="3360496" y="-1430243"/>
                    <a:ext cx="2438400" cy="2438400"/>
                  </a:xfrm>
                  <a:prstGeom prst="rect">
                    <a:avLst/>
                  </a:prstGeom>
                  <a:solidFill>
                    <a:srgbClr val="0070C0">
                      <a:alpha val="3000"/>
                    </a:srgbClr>
                  </a:solidFill>
                  <a:ln w="12700"/>
                </p:spPr>
              </p:pic>
              <p:pic>
                <p:nvPicPr>
                  <p:cNvPr id="284" name="Picture 283" descr="speed_dial_4068_256.png"/>
                  <p:cNvPicPr>
                    <a:picLocks noChangeAspect="1"/>
                  </p:cNvPicPr>
                  <p:nvPr/>
                </p:nvPicPr>
                <p:blipFill>
                  <a:blip r:embed="rId5" cstate="print"/>
                  <a:srcRect l="53472" b="6133"/>
                  <a:stretch>
                    <a:fillRect/>
                  </a:stretch>
                </p:blipFill>
                <p:spPr>
                  <a:xfrm rot="19060200">
                    <a:off x="3970555" y="-941220"/>
                    <a:ext cx="688965" cy="1389949"/>
                  </a:xfrm>
                  <a:prstGeom prst="rect">
                    <a:avLst/>
                  </a:prstGeom>
                  <a:solidFill>
                    <a:srgbClr val="0070C0">
                      <a:alpha val="3000"/>
                    </a:srgbClr>
                  </a:solidFill>
                  <a:ln w="12700"/>
                </p:spPr>
              </p:pic>
            </p:grpSp>
          </p:grpSp>
          <p:sp>
            <p:nvSpPr>
              <p:cNvPr id="278" name="Line Callout 2 (Accent Bar) 277"/>
              <p:cNvSpPr/>
              <p:nvPr/>
            </p:nvSpPr>
            <p:spPr>
              <a:xfrm>
                <a:off x="3541095" y="4433387"/>
                <a:ext cx="1761411" cy="920967"/>
              </a:xfrm>
              <a:prstGeom prst="accentCallout2">
                <a:avLst>
                  <a:gd name="adj1" fmla="val 18750"/>
                  <a:gd name="adj2" fmla="val -718"/>
                  <a:gd name="adj3" fmla="val 18750"/>
                  <a:gd name="adj4" fmla="val -11415"/>
                  <a:gd name="adj5" fmla="val -128950"/>
                  <a:gd name="adj6" fmla="val -12475"/>
                </a:avLst>
              </a:prstGeom>
              <a:no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435153"/>
                    </a:solidFill>
                  </a:rPr>
                  <a:t>CUBE and firewall provide highly  secure border</a:t>
                </a:r>
              </a:p>
            </p:txBody>
          </p:sp>
          <p:sp>
            <p:nvSpPr>
              <p:cNvPr id="279" name="Line Callout 2 (Accent Bar) 278"/>
              <p:cNvSpPr/>
              <p:nvPr/>
            </p:nvSpPr>
            <p:spPr>
              <a:xfrm>
                <a:off x="5254696" y="1335143"/>
                <a:ext cx="2252670" cy="451325"/>
              </a:xfrm>
              <a:prstGeom prst="accentCallout2">
                <a:avLst>
                  <a:gd name="adj1" fmla="val 18750"/>
                  <a:gd name="adj2" fmla="val -718"/>
                  <a:gd name="adj3" fmla="val 18750"/>
                  <a:gd name="adj4" fmla="val -11415"/>
                  <a:gd name="adj5" fmla="val 347197"/>
                  <a:gd name="adj6" fmla="val -10003"/>
                </a:avLst>
              </a:prstGeom>
              <a:no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435153"/>
                    </a:solidFill>
                  </a:rPr>
                  <a:t>Gigabit Ethernet IP connection</a:t>
                </a:r>
              </a:p>
            </p:txBody>
          </p:sp>
          <p:sp>
            <p:nvSpPr>
              <p:cNvPr id="280" name="Line Callout 2 (Accent Bar) 279"/>
              <p:cNvSpPr/>
              <p:nvPr/>
            </p:nvSpPr>
            <p:spPr>
              <a:xfrm>
                <a:off x="2963693" y="1284017"/>
                <a:ext cx="1868775" cy="488085"/>
              </a:xfrm>
              <a:prstGeom prst="accentCallout2">
                <a:avLst>
                  <a:gd name="adj1" fmla="val 18750"/>
                  <a:gd name="adj2" fmla="val -718"/>
                  <a:gd name="adj3" fmla="val 18750"/>
                  <a:gd name="adj4" fmla="val -16852"/>
                  <a:gd name="adj5" fmla="val 269348"/>
                  <a:gd name="adj6" fmla="val -15580"/>
                </a:avLst>
              </a:prstGeom>
              <a:no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435153"/>
                    </a:solidFill>
                  </a:rPr>
                  <a:t>Call routing by customer CUCM</a:t>
                </a:r>
              </a:p>
            </p:txBody>
          </p:sp>
        </p:grpSp>
      </p:grpSp>
      <p:sp>
        <p:nvSpPr>
          <p:cNvPr id="360" name="TextBox 359"/>
          <p:cNvSpPr txBox="1"/>
          <p:nvPr/>
        </p:nvSpPr>
        <p:spPr>
          <a:xfrm>
            <a:off x="203558" y="5600338"/>
            <a:ext cx="8782787" cy="911019"/>
          </a:xfrm>
          <a:prstGeom prst="rect">
            <a:avLst/>
          </a:prstGeom>
          <a:solidFill>
            <a:srgbClr val="EFE59D"/>
          </a:solidFill>
        </p:spPr>
        <p:txBody>
          <a:bodyPr wrap="square" rtlCol="0">
            <a:spAutoFit/>
          </a:bodyPr>
          <a:lstStyle/>
          <a:p>
            <a:pPr marL="285750" indent="-285750">
              <a:lnSpc>
                <a:spcPct val="90000"/>
              </a:lnSpc>
              <a:spcBef>
                <a:spcPts val="1200"/>
              </a:spcBef>
              <a:buClr>
                <a:schemeClr val="tx2"/>
              </a:buClr>
              <a:buSzPct val="40000"/>
              <a:buFontTx/>
              <a:buChar char="-"/>
            </a:pPr>
            <a:r>
              <a:rPr lang="en-US" sz="1200" dirty="0" smtClean="0"/>
              <a:t>On-net </a:t>
            </a:r>
            <a:r>
              <a:rPr lang="en-US" sz="1200" dirty="0"/>
              <a:t>calls: Call originating from or terminating to a phone on customer’s network would bypass PSTN toll and will traverse between customer’s Cisco Unified Communication Manager and WebEx.</a:t>
            </a:r>
          </a:p>
          <a:p>
            <a:pPr marL="285750" indent="-285750">
              <a:lnSpc>
                <a:spcPct val="90000"/>
              </a:lnSpc>
              <a:spcBef>
                <a:spcPts val="1200"/>
              </a:spcBef>
              <a:buClr>
                <a:schemeClr val="tx2"/>
              </a:buClr>
              <a:buSzPct val="40000"/>
              <a:buFontTx/>
              <a:buChar char="-"/>
            </a:pPr>
            <a:r>
              <a:rPr lang="en-US" sz="1200" dirty="0"/>
              <a:t>Off-net calls: Calls originating from or terminating to a phone outside of customer’s network will be routed by customer’s Cisco Unified Communication Manager over existing PSTN terminations.</a:t>
            </a:r>
          </a:p>
        </p:txBody>
      </p:sp>
    </p:spTree>
    <p:extLst>
      <p:ext uri="{BB962C8B-B14F-4D97-AF65-F5344CB8AC3E}">
        <p14:creationId xmlns:p14="http://schemas.microsoft.com/office/powerpoint/2010/main" val="15115458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rgbClr val="000000"/>
                </a:solidFill>
                <a:latin typeface="Arial" pitchFamily="34" charset="0"/>
                <a:ea typeface="ヒラギノ角ゴ ProN W3" charset="-128"/>
                <a:sym typeface="Arial" pitchFamily="34" charset="0"/>
              </a:defRPr>
            </a:lvl1pPr>
            <a:lvl2pPr marL="312039" indent="-120015" eaLnBrk="0" hangingPunct="0">
              <a:defRPr sz="1800">
                <a:solidFill>
                  <a:srgbClr val="000000"/>
                </a:solidFill>
                <a:latin typeface="Arial" pitchFamily="34" charset="0"/>
                <a:ea typeface="ヒラギノ角ゴ ProN W3" charset="-128"/>
                <a:sym typeface="Arial" pitchFamily="34" charset="0"/>
              </a:defRPr>
            </a:lvl2pPr>
            <a:lvl3pPr marL="480060" indent="-96012" eaLnBrk="0" hangingPunct="0">
              <a:defRPr sz="1800">
                <a:solidFill>
                  <a:srgbClr val="000000"/>
                </a:solidFill>
                <a:latin typeface="Arial" pitchFamily="34" charset="0"/>
                <a:ea typeface="ヒラギノ角ゴ ProN W3" charset="-128"/>
                <a:sym typeface="Arial" pitchFamily="34" charset="0"/>
              </a:defRPr>
            </a:lvl3pPr>
            <a:lvl4pPr marL="672084" indent="-96012" eaLnBrk="0" hangingPunct="0">
              <a:defRPr sz="1800">
                <a:solidFill>
                  <a:srgbClr val="000000"/>
                </a:solidFill>
                <a:latin typeface="Arial" pitchFamily="34" charset="0"/>
                <a:ea typeface="ヒラギノ角ゴ ProN W3" charset="-128"/>
                <a:sym typeface="Arial" pitchFamily="34" charset="0"/>
              </a:defRPr>
            </a:lvl4pPr>
            <a:lvl5pPr marL="864108" indent="-96012" eaLnBrk="0" hangingPunct="0">
              <a:defRPr sz="1800">
                <a:solidFill>
                  <a:srgbClr val="000000"/>
                </a:solidFill>
                <a:latin typeface="Arial" pitchFamily="34" charset="0"/>
                <a:ea typeface="ヒラギノ角ゴ ProN W3" charset="-128"/>
                <a:sym typeface="Arial" pitchFamily="34" charset="0"/>
              </a:defRPr>
            </a:lvl5pPr>
            <a:lvl6pPr marL="1056132"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6pPr>
            <a:lvl7pPr marL="1248156"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7pPr>
            <a:lvl8pPr marL="1440180"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8pPr>
            <a:lvl9pPr marL="1632204"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9pPr>
          </a:lstStyle>
          <a:p>
            <a:pPr eaLnBrk="1" hangingPunct="1"/>
            <a:fld id="{4C8641E2-4D6A-4D31-B83A-7BBBCD185A86}" type="slidenum">
              <a:rPr lang="en-US" sz="800">
                <a:solidFill>
                  <a:srgbClr val="8E8E95"/>
                </a:solidFill>
                <a:ea typeface="MS PGothic" pitchFamily="34" charset="-128"/>
              </a:rPr>
              <a:pPr eaLnBrk="1" hangingPunct="1"/>
              <a:t>4</a:t>
            </a:fld>
            <a:endParaRPr lang="en-US" sz="800" dirty="0">
              <a:solidFill>
                <a:srgbClr val="8E8E95"/>
              </a:solidFill>
              <a:ea typeface="MS PGothic" pitchFamily="34" charset="-128"/>
            </a:endParaRPr>
          </a:p>
        </p:txBody>
      </p:sp>
      <p:sp>
        <p:nvSpPr>
          <p:cNvPr id="43016" name="Rectangle 6"/>
          <p:cNvSpPr>
            <a:spLocks/>
          </p:cNvSpPr>
          <p:nvPr/>
        </p:nvSpPr>
        <p:spPr bwMode="auto">
          <a:xfrm>
            <a:off x="193477" y="6737350"/>
            <a:ext cx="398621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980" bIns="0" anchor="b"/>
          <a:lstStyle/>
          <a:p>
            <a:pPr marL="36671"/>
            <a:r>
              <a:rPr lang="en-US" sz="500" dirty="0">
                <a:solidFill>
                  <a:srgbClr val="8E8E95"/>
                </a:solidFill>
                <a:ea typeface="MS PGothic" pitchFamily="34" charset="-128"/>
              </a:rPr>
              <a:t>CCA Phase II Architecture                      © 2012 Cisco and/or its affiliates. All rights reserved.                Cisco Confidential</a:t>
            </a:r>
          </a:p>
        </p:txBody>
      </p:sp>
      <p:sp>
        <p:nvSpPr>
          <p:cNvPr id="43018" name="Rectangle 8"/>
          <p:cNvSpPr>
            <a:spLocks noGrp="1" noChangeArrowheads="1"/>
          </p:cNvSpPr>
          <p:nvPr>
            <p:ph type="title"/>
          </p:nvPr>
        </p:nvSpPr>
        <p:spPr>
          <a:xfrm>
            <a:off x="267181" y="180636"/>
            <a:ext cx="8743032" cy="431800"/>
          </a:xfrm>
        </p:spPr>
        <p:txBody>
          <a:bodyPr vert="horz" lIns="82296" tIns="45720" rIns="82296" bIns="45720" rtlCol="0" anchor="t" anchorCtr="0">
            <a:noAutofit/>
          </a:bodyPr>
          <a:lstStyle/>
          <a:p>
            <a:pPr marL="36671"/>
            <a:r>
              <a:rPr lang="en-US" sz="3600" b="0" spc="-150" dirty="0">
                <a:gradFill flip="none" rotWithShape="1">
                  <a:gsLst>
                    <a:gs pos="0">
                      <a:srgbClr val="55E6ED"/>
                    </a:gs>
                    <a:gs pos="80000">
                      <a:srgbClr val="009249"/>
                    </a:gs>
                  </a:gsLst>
                  <a:lin ang="12000000" scaled="0"/>
                  <a:tileRect/>
                </a:gradFill>
              </a:rPr>
              <a:t>CCA – Active/Active Architecture</a:t>
            </a:r>
          </a:p>
        </p:txBody>
      </p:sp>
      <p:sp>
        <p:nvSpPr>
          <p:cNvPr id="43019" name="Rectangle 9"/>
          <p:cNvSpPr>
            <a:spLocks/>
          </p:cNvSpPr>
          <p:nvPr/>
        </p:nvSpPr>
        <p:spPr bwMode="auto">
          <a:xfrm>
            <a:off x="6015037" y="2827338"/>
            <a:ext cx="285273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980" bIns="0" anchor="ctr"/>
          <a:lstStyle/>
          <a:p>
            <a:pPr marL="36671">
              <a:buSzPct val="146000"/>
              <a:buFont typeface="Arial" pitchFamily="34" charset="0"/>
              <a:buChar char="•"/>
            </a:pPr>
            <a:endParaRPr lang="en-US" sz="1300" dirty="0">
              <a:ea typeface="MS PGothic" pitchFamily="34" charset="-128"/>
            </a:endParaRPr>
          </a:p>
          <a:p>
            <a:pPr marL="36671"/>
            <a:endParaRPr lang="en-US" sz="1300" dirty="0">
              <a:ea typeface="MS PGothic" pitchFamily="34" charset="-128"/>
            </a:endParaRPr>
          </a:p>
          <a:p>
            <a:pPr marL="36671"/>
            <a:endParaRPr lang="en-US" sz="1300" dirty="0">
              <a:ea typeface="MS PGothic" pitchFamily="34" charset="-128"/>
            </a:endParaRPr>
          </a:p>
        </p:txBody>
      </p:sp>
      <p:grpSp>
        <p:nvGrpSpPr>
          <p:cNvPr id="3" name="Group 2"/>
          <p:cNvGrpSpPr/>
          <p:nvPr/>
        </p:nvGrpSpPr>
        <p:grpSpPr>
          <a:xfrm>
            <a:off x="203557" y="880098"/>
            <a:ext cx="5424778" cy="5712534"/>
            <a:chOff x="203557" y="659374"/>
            <a:chExt cx="5424778" cy="5712534"/>
          </a:xfrm>
        </p:grpSpPr>
        <p:sp>
          <p:nvSpPr>
            <p:cNvPr id="395" name="Rectangle 394"/>
            <p:cNvSpPr/>
            <p:nvPr/>
          </p:nvSpPr>
          <p:spPr>
            <a:xfrm>
              <a:off x="203557" y="659374"/>
              <a:ext cx="5424778" cy="5712534"/>
            </a:xfrm>
            <a:prstGeom prst="rect">
              <a:avLst/>
            </a:prstGeom>
            <a:solidFill>
              <a:srgbClr val="0070C0">
                <a:alpha val="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28" name="AutoShape 11"/>
            <p:cNvSpPr>
              <a:spLocks/>
            </p:cNvSpPr>
            <p:nvPr/>
          </p:nvSpPr>
          <p:spPr bwMode="auto">
            <a:xfrm>
              <a:off x="825611" y="4196349"/>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pic>
          <p:nvPicPr>
            <p:cNvPr id="43036" name="Picture 10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00" y="879100"/>
              <a:ext cx="135731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44" name="Group 189"/>
            <p:cNvGrpSpPr>
              <a:grpSpLocks/>
            </p:cNvGrpSpPr>
            <p:nvPr/>
          </p:nvGrpSpPr>
          <p:grpSpPr bwMode="auto">
            <a:xfrm>
              <a:off x="3483050" y="866400"/>
              <a:ext cx="1435893" cy="1885950"/>
              <a:chOff x="0" y="0"/>
              <a:chExt cx="2412" cy="2376"/>
            </a:xfrm>
          </p:grpSpPr>
          <p:pic>
            <p:nvPicPr>
              <p:cNvPr id="43105" name="Picture 14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80"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06" name="Line 148"/>
              <p:cNvSpPr>
                <a:spLocks noChangeShapeType="1"/>
              </p:cNvSpPr>
              <p:nvPr/>
            </p:nvSpPr>
            <p:spPr bwMode="auto">
              <a:xfrm rot="10800000">
                <a:off x="1104" y="648"/>
                <a:ext cx="22" cy="602"/>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nvGrpSpPr>
              <p:cNvPr id="43107" name="Group 179"/>
              <p:cNvGrpSpPr>
                <a:grpSpLocks/>
              </p:cNvGrpSpPr>
              <p:nvPr/>
            </p:nvGrpSpPr>
            <p:grpSpPr bwMode="auto">
              <a:xfrm>
                <a:off x="752" y="1224"/>
                <a:ext cx="647" cy="474"/>
                <a:chOff x="0" y="0"/>
                <a:chExt cx="647" cy="474"/>
              </a:xfrm>
            </p:grpSpPr>
            <p:grpSp>
              <p:nvGrpSpPr>
                <p:cNvPr id="43117" name="Group 152"/>
                <p:cNvGrpSpPr>
                  <a:grpSpLocks/>
                </p:cNvGrpSpPr>
                <p:nvPr/>
              </p:nvGrpSpPr>
              <p:grpSpPr bwMode="auto">
                <a:xfrm>
                  <a:off x="0" y="0"/>
                  <a:ext cx="647" cy="474"/>
                  <a:chOff x="0" y="0"/>
                  <a:chExt cx="647" cy="474"/>
                </a:xfrm>
              </p:grpSpPr>
              <p:sp>
                <p:nvSpPr>
                  <p:cNvPr id="43144" name="Rectangle 149"/>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145" name="AutoShape 150"/>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146" name="AutoShape 151"/>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118" name="Group 178"/>
                <p:cNvGrpSpPr>
                  <a:grpSpLocks/>
                </p:cNvGrpSpPr>
                <p:nvPr/>
              </p:nvGrpSpPr>
              <p:grpSpPr bwMode="auto">
                <a:xfrm>
                  <a:off x="22" y="108"/>
                  <a:ext cx="539" cy="282"/>
                  <a:chOff x="0" y="0"/>
                  <a:chExt cx="539" cy="282"/>
                </a:xfrm>
              </p:grpSpPr>
              <p:grpSp>
                <p:nvGrpSpPr>
                  <p:cNvPr id="43119" name="Group 155"/>
                  <p:cNvGrpSpPr>
                    <a:grpSpLocks/>
                  </p:cNvGrpSpPr>
                  <p:nvPr/>
                </p:nvGrpSpPr>
                <p:grpSpPr bwMode="auto">
                  <a:xfrm>
                    <a:off x="274" y="27"/>
                    <a:ext cx="4" cy="228"/>
                    <a:chOff x="0" y="0"/>
                    <a:chExt cx="4" cy="228"/>
                  </a:xfrm>
                </p:grpSpPr>
                <p:sp>
                  <p:nvSpPr>
                    <p:cNvPr id="43142" name="Line 153"/>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143" name="Line 154"/>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120" name="Group 166"/>
                  <p:cNvGrpSpPr>
                    <a:grpSpLocks/>
                  </p:cNvGrpSpPr>
                  <p:nvPr/>
                </p:nvGrpSpPr>
                <p:grpSpPr bwMode="auto">
                  <a:xfrm>
                    <a:off x="0" y="0"/>
                    <a:ext cx="245" cy="282"/>
                    <a:chOff x="0" y="0"/>
                    <a:chExt cx="245" cy="282"/>
                  </a:xfrm>
                </p:grpSpPr>
                <p:grpSp>
                  <p:nvGrpSpPr>
                    <p:cNvPr id="43132" name="Group 160"/>
                    <p:cNvGrpSpPr>
                      <a:grpSpLocks/>
                    </p:cNvGrpSpPr>
                    <p:nvPr/>
                  </p:nvGrpSpPr>
                  <p:grpSpPr bwMode="auto">
                    <a:xfrm>
                      <a:off x="4" y="0"/>
                      <a:ext cx="241" cy="276"/>
                      <a:chOff x="0" y="0"/>
                      <a:chExt cx="240" cy="276"/>
                    </a:xfrm>
                  </p:grpSpPr>
                  <p:sp>
                    <p:nvSpPr>
                      <p:cNvPr id="43138" name="Freeform 156"/>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9" name="Freeform 157"/>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40" name="Freeform 158"/>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41" name="Oval 159"/>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33" name="Group 165"/>
                    <p:cNvGrpSpPr>
                      <a:grpSpLocks/>
                    </p:cNvGrpSpPr>
                    <p:nvPr/>
                  </p:nvGrpSpPr>
                  <p:grpSpPr bwMode="auto">
                    <a:xfrm>
                      <a:off x="0" y="6"/>
                      <a:ext cx="240" cy="276"/>
                      <a:chOff x="0" y="0"/>
                      <a:chExt cx="240" cy="276"/>
                    </a:xfrm>
                  </p:grpSpPr>
                  <p:sp>
                    <p:nvSpPr>
                      <p:cNvPr id="43134" name="Freeform 161"/>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5" name="Freeform 162"/>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6" name="Freeform 163"/>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7" name="Oval 164"/>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121" name="Group 177"/>
                  <p:cNvGrpSpPr>
                    <a:grpSpLocks/>
                  </p:cNvGrpSpPr>
                  <p:nvPr/>
                </p:nvGrpSpPr>
                <p:grpSpPr bwMode="auto">
                  <a:xfrm>
                    <a:off x="307" y="0"/>
                    <a:ext cx="232" cy="276"/>
                    <a:chOff x="0" y="0"/>
                    <a:chExt cx="231" cy="276"/>
                  </a:xfrm>
                </p:grpSpPr>
                <p:grpSp>
                  <p:nvGrpSpPr>
                    <p:cNvPr id="43122" name="Group 171"/>
                    <p:cNvGrpSpPr>
                      <a:grpSpLocks/>
                    </p:cNvGrpSpPr>
                    <p:nvPr/>
                  </p:nvGrpSpPr>
                  <p:grpSpPr bwMode="auto">
                    <a:xfrm>
                      <a:off x="4" y="0"/>
                      <a:ext cx="227" cy="270"/>
                      <a:chOff x="0" y="0"/>
                      <a:chExt cx="227" cy="270"/>
                    </a:xfrm>
                  </p:grpSpPr>
                  <p:sp>
                    <p:nvSpPr>
                      <p:cNvPr id="43128" name="Freeform 167"/>
                      <p:cNvSpPr>
                        <a:spLocks/>
                      </p:cNvSpPr>
                      <p:nvPr/>
                    </p:nvSpPr>
                    <p:spPr bwMode="auto">
                      <a:xfrm>
                        <a:off x="41"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9" name="Freeform 168"/>
                      <p:cNvSpPr>
                        <a:spLocks/>
                      </p:cNvSpPr>
                      <p:nvPr/>
                    </p:nvSpPr>
                    <p:spPr bwMode="auto">
                      <a:xfrm>
                        <a:off x="106"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0" name="Freeform 169"/>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1" name="Oval 170"/>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23" name="Group 176"/>
                    <p:cNvGrpSpPr>
                      <a:grpSpLocks/>
                    </p:cNvGrpSpPr>
                    <p:nvPr/>
                  </p:nvGrpSpPr>
                  <p:grpSpPr bwMode="auto">
                    <a:xfrm>
                      <a:off x="0" y="3"/>
                      <a:ext cx="227" cy="273"/>
                      <a:chOff x="0" y="0"/>
                      <a:chExt cx="227" cy="273"/>
                    </a:xfrm>
                  </p:grpSpPr>
                  <p:sp>
                    <p:nvSpPr>
                      <p:cNvPr id="43124" name="Freeform 172"/>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5" name="Freeform 173"/>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6" name="Freeform 174"/>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7" name="Oval 175"/>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grpSp>
            <p:nvGrpSpPr>
              <p:cNvPr id="43108" name="Group 184"/>
              <p:cNvGrpSpPr>
                <a:grpSpLocks/>
              </p:cNvGrpSpPr>
              <p:nvPr/>
            </p:nvGrpSpPr>
            <p:grpSpPr bwMode="auto">
              <a:xfrm>
                <a:off x="672" y="298"/>
                <a:ext cx="808" cy="728"/>
                <a:chOff x="0" y="0"/>
                <a:chExt cx="808" cy="728"/>
              </a:xfrm>
            </p:grpSpPr>
            <p:pic>
              <p:nvPicPr>
                <p:cNvPr id="43113" name="Picture 1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24"/>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4" name="Picture 1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5" name="Picture 1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6" name="AutoShape 183"/>
                <p:cNvSpPr>
                  <a:spLocks/>
                </p:cNvSpPr>
                <p:nvPr/>
              </p:nvSpPr>
              <p:spPr bwMode="auto">
                <a:xfrm>
                  <a:off x="0" y="0"/>
                  <a:ext cx="808" cy="728"/>
                </a:xfrm>
                <a:prstGeom prst="roundRect">
                  <a:avLst>
                    <a:gd name="adj" fmla="val 16481"/>
                  </a:avLst>
                </a:prstGeom>
                <a:solidFill>
                  <a:schemeClr val="accent1">
                    <a:alpha val="16862"/>
                  </a:schemeClr>
                </a:solidFill>
                <a:ln w="12700">
                  <a:solidFill>
                    <a:srgbClr val="0183B7">
                      <a:alpha val="16862"/>
                    </a:srgbClr>
                  </a:solidFill>
                  <a:round/>
                  <a:headEnd/>
                  <a:tailEnd/>
                </a:ln>
              </p:spPr>
              <p:txBody>
                <a:bodyPr lIns="0" tIns="0" rIns="0" bIns="0"/>
                <a:lstStyle/>
                <a:p>
                  <a:endParaRPr lang="en-US" dirty="0"/>
                </a:p>
              </p:txBody>
            </p:sp>
          </p:grpSp>
          <p:sp>
            <p:nvSpPr>
              <p:cNvPr id="43109" name="Rectangle 185"/>
              <p:cNvSpPr>
                <a:spLocks/>
              </p:cNvSpPr>
              <p:nvPr/>
            </p:nvSpPr>
            <p:spPr bwMode="auto">
              <a:xfrm>
                <a:off x="1352" y="424"/>
                <a:ext cx="106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88048" bIns="0" anchor="ctr">
                <a:spAutoFit/>
              </a:bodyPr>
              <a:lstStyle/>
              <a:p>
                <a:pPr marL="36671" algn="ctr"/>
                <a:r>
                  <a:rPr lang="en-US" sz="1000" b="1" dirty="0">
                    <a:ea typeface="MS PGothic" pitchFamily="34" charset="-128"/>
                  </a:rPr>
                  <a:t>Standby</a:t>
                </a:r>
              </a:p>
              <a:p>
                <a:pPr marL="36671" algn="ctr"/>
                <a:r>
                  <a:rPr lang="en-US" sz="1000" b="1" dirty="0">
                    <a:ea typeface="MS PGothic" pitchFamily="34" charset="-128"/>
                  </a:rPr>
                  <a:t>Bridge</a:t>
                </a:r>
                <a:endParaRPr lang="en-US" sz="800" b="1" dirty="0">
                  <a:ea typeface="MS PGothic" pitchFamily="34" charset="-128"/>
                </a:endParaRPr>
              </a:p>
            </p:txBody>
          </p:sp>
        </p:grpSp>
        <p:sp>
          <p:nvSpPr>
            <p:cNvPr id="43012" name="Line 2"/>
            <p:cNvSpPr>
              <a:spLocks noChangeShapeType="1"/>
            </p:cNvSpPr>
            <p:nvPr/>
          </p:nvSpPr>
          <p:spPr bwMode="auto">
            <a:xfrm rot="10800000" flipH="1">
              <a:off x="1140973" y="3887412"/>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43020" name="Picture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017" y="3530393"/>
              <a:ext cx="5003375" cy="56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93"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4013" y="5030054"/>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9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13" y="2600692"/>
              <a:ext cx="4987079" cy="60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7" name="Line 94"/>
            <p:cNvSpPr>
              <a:spLocks noChangeShapeType="1"/>
            </p:cNvSpPr>
            <p:nvPr/>
          </p:nvSpPr>
          <p:spPr bwMode="auto">
            <a:xfrm>
              <a:off x="378025" y="3236394"/>
              <a:ext cx="5013367" cy="0"/>
            </a:xfrm>
            <a:prstGeom prst="line">
              <a:avLst/>
            </a:prstGeom>
            <a:noFill/>
            <a:ln w="38100">
              <a:solidFill>
                <a:srgbClr val="4A7EBB"/>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30" name="Rectangle 97"/>
            <p:cNvSpPr>
              <a:spLocks/>
            </p:cNvSpPr>
            <p:nvPr/>
          </p:nvSpPr>
          <p:spPr bwMode="auto">
            <a:xfrm>
              <a:off x="1211970" y="3352191"/>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31" name="Rectangle 98"/>
            <p:cNvSpPr>
              <a:spLocks/>
            </p:cNvSpPr>
            <p:nvPr/>
          </p:nvSpPr>
          <p:spPr bwMode="auto">
            <a:xfrm>
              <a:off x="2777600" y="3309563"/>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32" name="Rectangle 99"/>
            <p:cNvSpPr>
              <a:spLocks/>
            </p:cNvSpPr>
            <p:nvPr/>
          </p:nvSpPr>
          <p:spPr bwMode="auto">
            <a:xfrm>
              <a:off x="1179719" y="4240800"/>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43033" name="Rectangle 100"/>
            <p:cNvSpPr>
              <a:spLocks/>
            </p:cNvSpPr>
            <p:nvPr/>
          </p:nvSpPr>
          <p:spPr bwMode="auto">
            <a:xfrm>
              <a:off x="1012611" y="5436754"/>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1</a:t>
              </a:r>
            </a:p>
          </p:txBody>
        </p:sp>
        <p:sp>
          <p:nvSpPr>
            <p:cNvPr id="43034" name="Rectangle 101"/>
            <p:cNvSpPr>
              <a:spLocks/>
            </p:cNvSpPr>
            <p:nvPr/>
          </p:nvSpPr>
          <p:spPr bwMode="auto">
            <a:xfrm>
              <a:off x="863905" y="4901129"/>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CUBE1</a:t>
              </a:r>
              <a:endParaRPr lang="en-US" sz="800" dirty="0">
                <a:ea typeface="MS PGothic" pitchFamily="34" charset="-128"/>
              </a:endParaRPr>
            </a:p>
          </p:txBody>
        </p:sp>
        <p:sp>
          <p:nvSpPr>
            <p:cNvPr id="43035" name="Rectangle 102"/>
            <p:cNvSpPr>
              <a:spLocks/>
            </p:cNvSpPr>
            <p:nvPr/>
          </p:nvSpPr>
          <p:spPr bwMode="auto">
            <a:xfrm>
              <a:off x="567717" y="3873310"/>
              <a:ext cx="4223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Route</a:t>
              </a:r>
              <a:r>
                <a:rPr lang="en-US" sz="1000" dirty="0" smtClean="0">
                  <a:ea typeface="MS PGothic" pitchFamily="34" charset="-128"/>
                </a:rPr>
                <a:t>r</a:t>
              </a:r>
              <a:endParaRPr lang="en-US" sz="1000" dirty="0">
                <a:ea typeface="MS PGothic" pitchFamily="34" charset="-128"/>
              </a:endParaRPr>
            </a:p>
          </p:txBody>
        </p:sp>
        <p:sp>
          <p:nvSpPr>
            <p:cNvPr id="43037" name="Line 104"/>
            <p:cNvSpPr>
              <a:spLocks noChangeShapeType="1"/>
            </p:cNvSpPr>
            <p:nvPr/>
          </p:nvSpPr>
          <p:spPr bwMode="auto">
            <a:xfrm rot="10800000">
              <a:off x="1227630" y="1402975"/>
              <a:ext cx="7442" cy="581873"/>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39" name="Rectangle 142"/>
            <p:cNvSpPr>
              <a:spLocks/>
            </p:cNvSpPr>
            <p:nvPr/>
          </p:nvSpPr>
          <p:spPr bwMode="auto">
            <a:xfrm>
              <a:off x="515068" y="1316952"/>
              <a:ext cx="515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b="1" dirty="0" smtClean="0">
                  <a:ea typeface="MS PGothic" pitchFamily="34" charset="-128"/>
                </a:rPr>
                <a:t>Active</a:t>
              </a:r>
            </a:p>
            <a:p>
              <a:pPr marL="36671" algn="ctr"/>
              <a:r>
                <a:rPr lang="en-US" sz="1000" b="1" dirty="0" smtClean="0">
                  <a:ea typeface="MS PGothic" pitchFamily="34" charset="-128"/>
                </a:rPr>
                <a:t> Bridge</a:t>
              </a:r>
              <a:endParaRPr lang="en-US" sz="1000" b="1" dirty="0">
                <a:ea typeface="MS PGothic" pitchFamily="34" charset="-128"/>
              </a:endParaRPr>
            </a:p>
          </p:txBody>
        </p:sp>
        <p:sp>
          <p:nvSpPr>
            <p:cNvPr id="43042" name="Rectangle 145"/>
            <p:cNvSpPr>
              <a:spLocks/>
            </p:cNvSpPr>
            <p:nvPr/>
          </p:nvSpPr>
          <p:spPr bwMode="auto">
            <a:xfrm>
              <a:off x="594849" y="1984099"/>
              <a:ext cx="521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r>
                <a:rPr lang="en-US" sz="1000" dirty="0" smtClean="0">
                  <a:ea typeface="MS PGothic" pitchFamily="34" charset="-128"/>
                </a:rPr>
                <a:t>WebEx </a:t>
              </a:r>
            </a:p>
            <a:p>
              <a:pPr marL="36671"/>
              <a:r>
                <a:rPr lang="en-US" sz="1000" dirty="0" smtClean="0">
                  <a:ea typeface="MS PGothic" pitchFamily="34" charset="-128"/>
                </a:rPr>
                <a:t>CUBE</a:t>
              </a:r>
              <a:endParaRPr lang="en-US" sz="1000" dirty="0">
                <a:ea typeface="MS PGothic" pitchFamily="34" charset="-128"/>
              </a:endParaRPr>
            </a:p>
          </p:txBody>
        </p:sp>
        <p:sp>
          <p:nvSpPr>
            <p:cNvPr id="43045" name="Rectangle 190"/>
            <p:cNvSpPr>
              <a:spLocks/>
            </p:cNvSpPr>
            <p:nvPr/>
          </p:nvSpPr>
          <p:spPr bwMode="auto">
            <a:xfrm>
              <a:off x="1911644" y="2296800"/>
              <a:ext cx="171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100" dirty="0">
                  <a:latin typeface="Verdana" pitchFamily="34" charset="0"/>
                  <a:ea typeface="MS PGothic" pitchFamily="34" charset="-128"/>
                  <a:sym typeface="Verdana" pitchFamily="34" charset="0"/>
                </a:rPr>
                <a:t>WebEx Layer 3 Network </a:t>
              </a:r>
            </a:p>
          </p:txBody>
        </p:sp>
        <p:sp>
          <p:nvSpPr>
            <p:cNvPr id="43046" name="Rectangle 191"/>
            <p:cNvSpPr>
              <a:spLocks/>
            </p:cNvSpPr>
            <p:nvPr/>
          </p:nvSpPr>
          <p:spPr bwMode="auto">
            <a:xfrm>
              <a:off x="1561285" y="4714178"/>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sp>
          <p:nvSpPr>
            <p:cNvPr id="43051" name="Rectangle 226"/>
            <p:cNvSpPr>
              <a:spLocks/>
            </p:cNvSpPr>
            <p:nvPr/>
          </p:nvSpPr>
          <p:spPr bwMode="auto">
            <a:xfrm>
              <a:off x="4348215" y="3407466"/>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54" name="Rectangle 229"/>
            <p:cNvSpPr>
              <a:spLocks/>
            </p:cNvSpPr>
            <p:nvPr/>
          </p:nvSpPr>
          <p:spPr bwMode="auto">
            <a:xfrm>
              <a:off x="1288898" y="2942899"/>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sp>
          <p:nvSpPr>
            <p:cNvPr id="43055" name="Line 230"/>
            <p:cNvSpPr>
              <a:spLocks noChangeShapeType="1"/>
            </p:cNvSpPr>
            <p:nvPr/>
          </p:nvSpPr>
          <p:spPr bwMode="auto">
            <a:xfrm rot="10800000" flipH="1">
              <a:off x="2717225" y="3012699"/>
              <a:ext cx="0" cy="896487"/>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56" name="Line 231"/>
            <p:cNvSpPr>
              <a:spLocks noChangeShapeType="1"/>
            </p:cNvSpPr>
            <p:nvPr/>
          </p:nvSpPr>
          <p:spPr bwMode="auto">
            <a:xfrm rot="10800000">
              <a:off x="4313413" y="3060200"/>
              <a:ext cx="7674" cy="827212"/>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57" name="Line 232"/>
            <p:cNvSpPr>
              <a:spLocks noChangeShapeType="1"/>
            </p:cNvSpPr>
            <p:nvPr/>
          </p:nvSpPr>
          <p:spPr bwMode="auto">
            <a:xfrm rot="10800000">
              <a:off x="1142499" y="3019843"/>
              <a:ext cx="9937" cy="867568"/>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43058" name="Picture 23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5458" y="2906338"/>
              <a:ext cx="292894" cy="23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910" y="3864024"/>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23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8872" y="2879350"/>
              <a:ext cx="293489"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23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6250" y="2926850"/>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 name="Line 232"/>
            <p:cNvSpPr>
              <a:spLocks noChangeShapeType="1"/>
            </p:cNvSpPr>
            <p:nvPr/>
          </p:nvSpPr>
          <p:spPr bwMode="auto">
            <a:xfrm rot="10800000">
              <a:off x="1294898" y="2297527"/>
              <a:ext cx="10432" cy="431801"/>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nvGrpSpPr>
            <p:cNvPr id="43038" name="Group 141"/>
            <p:cNvGrpSpPr>
              <a:grpSpLocks/>
            </p:cNvGrpSpPr>
            <p:nvPr/>
          </p:nvGrpSpPr>
          <p:grpSpPr bwMode="auto">
            <a:xfrm>
              <a:off x="990100" y="1222000"/>
              <a:ext cx="481013" cy="1112838"/>
              <a:chOff x="0" y="0"/>
              <a:chExt cx="808" cy="1402"/>
            </a:xfrm>
          </p:grpSpPr>
          <p:grpSp>
            <p:nvGrpSpPr>
              <p:cNvPr id="43147" name="Group 135"/>
              <p:cNvGrpSpPr>
                <a:grpSpLocks/>
              </p:cNvGrpSpPr>
              <p:nvPr/>
            </p:nvGrpSpPr>
            <p:grpSpPr bwMode="auto">
              <a:xfrm>
                <a:off x="88" y="929"/>
                <a:ext cx="647" cy="473"/>
                <a:chOff x="0" y="0"/>
                <a:chExt cx="647" cy="472"/>
              </a:xfrm>
            </p:grpSpPr>
            <p:grpSp>
              <p:nvGrpSpPr>
                <p:cNvPr id="43153" name="Group 108"/>
                <p:cNvGrpSpPr>
                  <a:grpSpLocks/>
                </p:cNvGrpSpPr>
                <p:nvPr/>
              </p:nvGrpSpPr>
              <p:grpSpPr bwMode="auto">
                <a:xfrm>
                  <a:off x="0" y="0"/>
                  <a:ext cx="647" cy="472"/>
                  <a:chOff x="0" y="0"/>
                  <a:chExt cx="647" cy="472"/>
                </a:xfrm>
              </p:grpSpPr>
              <p:sp>
                <p:nvSpPr>
                  <p:cNvPr id="43180" name="Rectangle 105"/>
                  <p:cNvSpPr>
                    <a:spLocks/>
                  </p:cNvSpPr>
                  <p:nvPr/>
                </p:nvSpPr>
                <p:spPr bwMode="auto">
                  <a:xfrm>
                    <a:off x="0" y="50"/>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181" name="AutoShape 106"/>
                  <p:cNvSpPr>
                    <a:spLocks/>
                  </p:cNvSpPr>
                  <p:nvPr/>
                </p:nvSpPr>
                <p:spPr bwMode="auto">
                  <a:xfrm>
                    <a:off x="0" y="6"/>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182" name="AutoShape 107"/>
                  <p:cNvSpPr>
                    <a:spLocks/>
                  </p:cNvSpPr>
                  <p:nvPr/>
                </p:nvSpPr>
                <p:spPr bwMode="auto">
                  <a:xfrm rot="5400000" flipH="1">
                    <a:off x="371" y="204"/>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154" name="Group 134"/>
                <p:cNvGrpSpPr>
                  <a:grpSpLocks/>
                </p:cNvGrpSpPr>
                <p:nvPr/>
              </p:nvGrpSpPr>
              <p:grpSpPr bwMode="auto">
                <a:xfrm>
                  <a:off x="14" y="106"/>
                  <a:ext cx="539" cy="282"/>
                  <a:chOff x="0" y="0"/>
                  <a:chExt cx="539" cy="282"/>
                </a:xfrm>
              </p:grpSpPr>
              <p:grpSp>
                <p:nvGrpSpPr>
                  <p:cNvPr id="43155" name="Group 111"/>
                  <p:cNvGrpSpPr>
                    <a:grpSpLocks/>
                  </p:cNvGrpSpPr>
                  <p:nvPr/>
                </p:nvGrpSpPr>
                <p:grpSpPr bwMode="auto">
                  <a:xfrm>
                    <a:off x="274" y="27"/>
                    <a:ext cx="4" cy="228"/>
                    <a:chOff x="0" y="0"/>
                    <a:chExt cx="4" cy="228"/>
                  </a:xfrm>
                </p:grpSpPr>
                <p:sp>
                  <p:nvSpPr>
                    <p:cNvPr id="43178" name="Line 109"/>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179" name="Line 110"/>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156" name="Group 122"/>
                  <p:cNvGrpSpPr>
                    <a:grpSpLocks/>
                  </p:cNvGrpSpPr>
                  <p:nvPr/>
                </p:nvGrpSpPr>
                <p:grpSpPr bwMode="auto">
                  <a:xfrm>
                    <a:off x="0" y="0"/>
                    <a:ext cx="245" cy="282"/>
                    <a:chOff x="0" y="0"/>
                    <a:chExt cx="245" cy="282"/>
                  </a:xfrm>
                </p:grpSpPr>
                <p:grpSp>
                  <p:nvGrpSpPr>
                    <p:cNvPr id="43168" name="Group 116"/>
                    <p:cNvGrpSpPr>
                      <a:grpSpLocks/>
                    </p:cNvGrpSpPr>
                    <p:nvPr/>
                  </p:nvGrpSpPr>
                  <p:grpSpPr bwMode="auto">
                    <a:xfrm>
                      <a:off x="4" y="0"/>
                      <a:ext cx="241" cy="276"/>
                      <a:chOff x="0" y="0"/>
                      <a:chExt cx="240" cy="276"/>
                    </a:xfrm>
                  </p:grpSpPr>
                  <p:sp>
                    <p:nvSpPr>
                      <p:cNvPr id="43174" name="Freeform 112"/>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5" name="Freeform 113"/>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6" name="Freeform 114"/>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7" name="Oval 115"/>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69" name="Group 121"/>
                    <p:cNvGrpSpPr>
                      <a:grpSpLocks/>
                    </p:cNvGrpSpPr>
                    <p:nvPr/>
                  </p:nvGrpSpPr>
                  <p:grpSpPr bwMode="auto">
                    <a:xfrm>
                      <a:off x="0" y="6"/>
                      <a:ext cx="240" cy="276"/>
                      <a:chOff x="0" y="0"/>
                      <a:chExt cx="240" cy="276"/>
                    </a:xfrm>
                  </p:grpSpPr>
                  <p:sp>
                    <p:nvSpPr>
                      <p:cNvPr id="43170" name="Freeform 117"/>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1" name="Freeform 118"/>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2" name="Freeform 119"/>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3" name="Oval 120"/>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157" name="Group 133"/>
                  <p:cNvGrpSpPr>
                    <a:grpSpLocks/>
                  </p:cNvGrpSpPr>
                  <p:nvPr/>
                </p:nvGrpSpPr>
                <p:grpSpPr bwMode="auto">
                  <a:xfrm>
                    <a:off x="307" y="0"/>
                    <a:ext cx="232" cy="276"/>
                    <a:chOff x="0" y="0"/>
                    <a:chExt cx="231" cy="276"/>
                  </a:xfrm>
                </p:grpSpPr>
                <p:grpSp>
                  <p:nvGrpSpPr>
                    <p:cNvPr id="43158" name="Group 127"/>
                    <p:cNvGrpSpPr>
                      <a:grpSpLocks/>
                    </p:cNvGrpSpPr>
                    <p:nvPr/>
                  </p:nvGrpSpPr>
                  <p:grpSpPr bwMode="auto">
                    <a:xfrm>
                      <a:off x="4" y="0"/>
                      <a:ext cx="227" cy="270"/>
                      <a:chOff x="0" y="0"/>
                      <a:chExt cx="227" cy="270"/>
                    </a:xfrm>
                  </p:grpSpPr>
                  <p:sp>
                    <p:nvSpPr>
                      <p:cNvPr id="43164" name="Freeform 123"/>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5" name="Freeform 124"/>
                      <p:cNvSpPr>
                        <a:spLocks/>
                      </p:cNvSpPr>
                      <p:nvPr/>
                    </p:nvSpPr>
                    <p:spPr bwMode="auto">
                      <a:xfrm>
                        <a:off x="106"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6" name="Freeform 125"/>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7" name="Oval 126"/>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59" name="Group 132"/>
                    <p:cNvGrpSpPr>
                      <a:grpSpLocks/>
                    </p:cNvGrpSpPr>
                    <p:nvPr/>
                  </p:nvGrpSpPr>
                  <p:grpSpPr bwMode="auto">
                    <a:xfrm>
                      <a:off x="0" y="3"/>
                      <a:ext cx="227" cy="273"/>
                      <a:chOff x="0" y="0"/>
                      <a:chExt cx="227" cy="273"/>
                    </a:xfrm>
                  </p:grpSpPr>
                  <p:sp>
                    <p:nvSpPr>
                      <p:cNvPr id="43160" name="Freeform 128"/>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1" name="Freeform 129"/>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2" name="Freeform 130"/>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3" name="Oval 131"/>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grpSp>
            <p:nvGrpSpPr>
              <p:cNvPr id="43148" name="Group 140"/>
              <p:cNvGrpSpPr>
                <a:grpSpLocks/>
              </p:cNvGrpSpPr>
              <p:nvPr/>
            </p:nvGrpSpPr>
            <p:grpSpPr bwMode="auto">
              <a:xfrm>
                <a:off x="0" y="0"/>
                <a:ext cx="808" cy="728"/>
                <a:chOff x="0" y="0"/>
                <a:chExt cx="808" cy="728"/>
              </a:xfrm>
            </p:grpSpPr>
            <p:pic>
              <p:nvPicPr>
                <p:cNvPr id="43149"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24"/>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50" name="Picture 1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51" name="Picture 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52" name="AutoShape 139"/>
                <p:cNvSpPr>
                  <a:spLocks/>
                </p:cNvSpPr>
                <p:nvPr/>
              </p:nvSpPr>
              <p:spPr bwMode="auto">
                <a:xfrm>
                  <a:off x="0" y="0"/>
                  <a:ext cx="808" cy="728"/>
                </a:xfrm>
                <a:prstGeom prst="roundRect">
                  <a:avLst>
                    <a:gd name="adj" fmla="val 16481"/>
                  </a:avLst>
                </a:prstGeom>
                <a:solidFill>
                  <a:schemeClr val="accent1">
                    <a:alpha val="16862"/>
                  </a:schemeClr>
                </a:solidFill>
                <a:ln w="12700">
                  <a:solidFill>
                    <a:srgbClr val="0183B7">
                      <a:alpha val="16862"/>
                    </a:srgbClr>
                  </a:solidFill>
                  <a:round/>
                  <a:headEnd/>
                  <a:tailEnd/>
                </a:ln>
              </p:spPr>
              <p:txBody>
                <a:bodyPr lIns="0" tIns="0" rIns="0" bIns="0"/>
                <a:lstStyle/>
                <a:p>
                  <a:endParaRPr lang="en-US" dirty="0"/>
                </a:p>
              </p:txBody>
            </p:sp>
          </p:grpSp>
        </p:grpSp>
        <p:sp>
          <p:nvSpPr>
            <p:cNvPr id="293" name="Line 230"/>
            <p:cNvSpPr>
              <a:spLocks noChangeShapeType="1"/>
            </p:cNvSpPr>
            <p:nvPr/>
          </p:nvSpPr>
          <p:spPr bwMode="auto">
            <a:xfrm rot="10800000">
              <a:off x="4067554" y="2214189"/>
              <a:ext cx="19141" cy="386503"/>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94" name="Rectangle 145"/>
            <p:cNvSpPr>
              <a:spLocks/>
            </p:cNvSpPr>
            <p:nvPr/>
          </p:nvSpPr>
          <p:spPr bwMode="auto">
            <a:xfrm>
              <a:off x="4357788" y="1895719"/>
              <a:ext cx="521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r>
                <a:rPr lang="en-US" sz="1000" dirty="0" smtClean="0">
                  <a:ea typeface="MS PGothic" pitchFamily="34" charset="-128"/>
                </a:rPr>
                <a:t>WebEx </a:t>
              </a:r>
            </a:p>
            <a:p>
              <a:pPr marL="36671"/>
              <a:r>
                <a:rPr lang="en-US" sz="1000" dirty="0" smtClean="0">
                  <a:ea typeface="MS PGothic" pitchFamily="34" charset="-128"/>
                </a:rPr>
                <a:t>CUBE</a:t>
              </a:r>
              <a:endParaRPr lang="en-US" sz="1000" dirty="0">
                <a:ea typeface="MS PGothic" pitchFamily="34" charset="-128"/>
              </a:endParaRPr>
            </a:p>
          </p:txBody>
        </p:sp>
        <p:pic>
          <p:nvPicPr>
            <p:cNvPr id="43194"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2494" y="4424118"/>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92"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9688" y="5011016"/>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229" name="Group 42"/>
            <p:cNvGrpSpPr>
              <a:grpSpLocks/>
            </p:cNvGrpSpPr>
            <p:nvPr/>
          </p:nvGrpSpPr>
          <p:grpSpPr bwMode="auto">
            <a:xfrm>
              <a:off x="959407" y="4424118"/>
              <a:ext cx="386060" cy="377325"/>
              <a:chOff x="0" y="0"/>
              <a:chExt cx="647" cy="474"/>
            </a:xfrm>
          </p:grpSpPr>
          <p:grpSp>
            <p:nvGrpSpPr>
              <p:cNvPr id="43230" name="Group 15"/>
              <p:cNvGrpSpPr>
                <a:grpSpLocks/>
              </p:cNvGrpSpPr>
              <p:nvPr/>
            </p:nvGrpSpPr>
            <p:grpSpPr bwMode="auto">
              <a:xfrm>
                <a:off x="0" y="0"/>
                <a:ext cx="647" cy="474"/>
                <a:chOff x="0" y="0"/>
                <a:chExt cx="647" cy="474"/>
              </a:xfrm>
            </p:grpSpPr>
            <p:sp>
              <p:nvSpPr>
                <p:cNvPr id="43257"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258"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259"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231" name="Group 41"/>
              <p:cNvGrpSpPr>
                <a:grpSpLocks/>
              </p:cNvGrpSpPr>
              <p:nvPr/>
            </p:nvGrpSpPr>
            <p:grpSpPr bwMode="auto">
              <a:xfrm>
                <a:off x="22" y="108"/>
                <a:ext cx="543" cy="282"/>
                <a:chOff x="0" y="0"/>
                <a:chExt cx="543" cy="282"/>
              </a:xfrm>
            </p:grpSpPr>
            <p:grpSp>
              <p:nvGrpSpPr>
                <p:cNvPr id="43232" name="Group 18"/>
                <p:cNvGrpSpPr>
                  <a:grpSpLocks/>
                </p:cNvGrpSpPr>
                <p:nvPr/>
              </p:nvGrpSpPr>
              <p:grpSpPr bwMode="auto">
                <a:xfrm>
                  <a:off x="274" y="27"/>
                  <a:ext cx="4" cy="228"/>
                  <a:chOff x="0" y="0"/>
                  <a:chExt cx="4" cy="228"/>
                </a:xfrm>
              </p:grpSpPr>
              <p:sp>
                <p:nvSpPr>
                  <p:cNvPr id="43255"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256"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233" name="Group 29"/>
                <p:cNvGrpSpPr>
                  <a:grpSpLocks/>
                </p:cNvGrpSpPr>
                <p:nvPr/>
              </p:nvGrpSpPr>
              <p:grpSpPr bwMode="auto">
                <a:xfrm>
                  <a:off x="0" y="0"/>
                  <a:ext cx="245" cy="282"/>
                  <a:chOff x="0" y="0"/>
                  <a:chExt cx="245" cy="282"/>
                </a:xfrm>
              </p:grpSpPr>
              <p:grpSp>
                <p:nvGrpSpPr>
                  <p:cNvPr id="43245" name="Group 23"/>
                  <p:cNvGrpSpPr>
                    <a:grpSpLocks/>
                  </p:cNvGrpSpPr>
                  <p:nvPr/>
                </p:nvGrpSpPr>
                <p:grpSpPr bwMode="auto">
                  <a:xfrm>
                    <a:off x="4" y="0"/>
                    <a:ext cx="241" cy="276"/>
                    <a:chOff x="0" y="0"/>
                    <a:chExt cx="240" cy="276"/>
                  </a:xfrm>
                </p:grpSpPr>
                <p:sp>
                  <p:nvSpPr>
                    <p:cNvPr id="43251"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2"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3"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4"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246" name="Group 28"/>
                  <p:cNvGrpSpPr>
                    <a:grpSpLocks/>
                  </p:cNvGrpSpPr>
                  <p:nvPr/>
                </p:nvGrpSpPr>
                <p:grpSpPr bwMode="auto">
                  <a:xfrm>
                    <a:off x="0" y="6"/>
                    <a:ext cx="240" cy="276"/>
                    <a:chOff x="0" y="0"/>
                    <a:chExt cx="240" cy="276"/>
                  </a:xfrm>
                </p:grpSpPr>
                <p:sp>
                  <p:nvSpPr>
                    <p:cNvPr id="43247"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8"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9"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0"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234" name="Group 40"/>
                <p:cNvGrpSpPr>
                  <a:grpSpLocks/>
                </p:cNvGrpSpPr>
                <p:nvPr/>
              </p:nvGrpSpPr>
              <p:grpSpPr bwMode="auto">
                <a:xfrm>
                  <a:off x="307" y="0"/>
                  <a:ext cx="236" cy="276"/>
                  <a:chOff x="0" y="0"/>
                  <a:chExt cx="235" cy="276"/>
                </a:xfrm>
              </p:grpSpPr>
              <p:grpSp>
                <p:nvGrpSpPr>
                  <p:cNvPr id="43235" name="Group 34"/>
                  <p:cNvGrpSpPr>
                    <a:grpSpLocks/>
                  </p:cNvGrpSpPr>
                  <p:nvPr/>
                </p:nvGrpSpPr>
                <p:grpSpPr bwMode="auto">
                  <a:xfrm>
                    <a:off x="4" y="0"/>
                    <a:ext cx="231" cy="270"/>
                    <a:chOff x="0" y="0"/>
                    <a:chExt cx="231" cy="270"/>
                  </a:xfrm>
                </p:grpSpPr>
                <p:sp>
                  <p:nvSpPr>
                    <p:cNvPr id="43241"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2"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3"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4"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236" name="Group 39"/>
                  <p:cNvGrpSpPr>
                    <a:grpSpLocks/>
                  </p:cNvGrpSpPr>
                  <p:nvPr/>
                </p:nvGrpSpPr>
                <p:grpSpPr bwMode="auto">
                  <a:xfrm>
                    <a:off x="0" y="3"/>
                    <a:ext cx="227" cy="273"/>
                    <a:chOff x="0" y="0"/>
                    <a:chExt cx="227" cy="273"/>
                  </a:xfrm>
                </p:grpSpPr>
                <p:sp>
                  <p:nvSpPr>
                    <p:cNvPr id="43237"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38"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39"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0"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299" name="AutoShape 11"/>
            <p:cNvSpPr>
              <a:spLocks/>
            </p:cNvSpPr>
            <p:nvPr/>
          </p:nvSpPr>
          <p:spPr bwMode="auto">
            <a:xfrm>
              <a:off x="2414886" y="4218124"/>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sp>
          <p:nvSpPr>
            <p:cNvPr id="300" name="Line 2"/>
            <p:cNvSpPr>
              <a:spLocks noChangeShapeType="1"/>
            </p:cNvSpPr>
            <p:nvPr/>
          </p:nvSpPr>
          <p:spPr bwMode="auto">
            <a:xfrm rot="10800000" flipH="1">
              <a:off x="2730248" y="3909187"/>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301"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288" y="5051829"/>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 name="Rectangle 99"/>
            <p:cNvSpPr>
              <a:spLocks/>
            </p:cNvSpPr>
            <p:nvPr/>
          </p:nvSpPr>
          <p:spPr bwMode="auto">
            <a:xfrm>
              <a:off x="2768994" y="4262575"/>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303" name="Rectangle 100"/>
            <p:cNvSpPr>
              <a:spLocks/>
            </p:cNvSpPr>
            <p:nvPr/>
          </p:nvSpPr>
          <p:spPr bwMode="auto">
            <a:xfrm>
              <a:off x="2601886" y="5458529"/>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a:t>
              </a:r>
              <a:r>
                <a:rPr lang="en-US" sz="800" dirty="0" smtClean="0">
                  <a:ea typeface="MS PGothic" pitchFamily="34" charset="-128"/>
                </a:rPr>
                <a:t>2</a:t>
              </a:r>
              <a:endParaRPr lang="en-US" sz="800" dirty="0">
                <a:ea typeface="MS PGothic" pitchFamily="34" charset="-128"/>
              </a:endParaRPr>
            </a:p>
          </p:txBody>
        </p:sp>
        <p:sp>
          <p:nvSpPr>
            <p:cNvPr id="304" name="Rectangle 101"/>
            <p:cNvSpPr>
              <a:spLocks/>
            </p:cNvSpPr>
            <p:nvPr/>
          </p:nvSpPr>
          <p:spPr bwMode="auto">
            <a:xfrm>
              <a:off x="2453180" y="4922904"/>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CUBE2</a:t>
              </a:r>
              <a:endParaRPr lang="en-US" sz="800" dirty="0">
                <a:ea typeface="MS PGothic" pitchFamily="34" charset="-128"/>
              </a:endParaRPr>
            </a:p>
          </p:txBody>
        </p:sp>
        <p:sp>
          <p:nvSpPr>
            <p:cNvPr id="306" name="Rectangle 191"/>
            <p:cNvSpPr>
              <a:spLocks/>
            </p:cNvSpPr>
            <p:nvPr/>
          </p:nvSpPr>
          <p:spPr bwMode="auto">
            <a:xfrm>
              <a:off x="3150560" y="4735953"/>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pic>
          <p:nvPicPr>
            <p:cNvPr id="307"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8185" y="3885799"/>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1769" y="4445893"/>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8963" y="5032791"/>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2" name="Group 42"/>
            <p:cNvGrpSpPr>
              <a:grpSpLocks/>
            </p:cNvGrpSpPr>
            <p:nvPr/>
          </p:nvGrpSpPr>
          <p:grpSpPr bwMode="auto">
            <a:xfrm>
              <a:off x="2548682" y="4445893"/>
              <a:ext cx="386060" cy="377325"/>
              <a:chOff x="0" y="0"/>
              <a:chExt cx="647" cy="474"/>
            </a:xfrm>
          </p:grpSpPr>
          <p:grpSp>
            <p:nvGrpSpPr>
              <p:cNvPr id="313" name="Group 15"/>
              <p:cNvGrpSpPr>
                <a:grpSpLocks/>
              </p:cNvGrpSpPr>
              <p:nvPr/>
            </p:nvGrpSpPr>
            <p:grpSpPr bwMode="auto">
              <a:xfrm>
                <a:off x="0" y="0"/>
                <a:ext cx="647" cy="474"/>
                <a:chOff x="0" y="0"/>
                <a:chExt cx="647" cy="474"/>
              </a:xfrm>
            </p:grpSpPr>
            <p:sp>
              <p:nvSpPr>
                <p:cNvPr id="340"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341"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342"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314" name="Group 41"/>
              <p:cNvGrpSpPr>
                <a:grpSpLocks/>
              </p:cNvGrpSpPr>
              <p:nvPr/>
            </p:nvGrpSpPr>
            <p:grpSpPr bwMode="auto">
              <a:xfrm>
                <a:off x="22" y="108"/>
                <a:ext cx="543" cy="282"/>
                <a:chOff x="0" y="0"/>
                <a:chExt cx="543" cy="282"/>
              </a:xfrm>
            </p:grpSpPr>
            <p:grpSp>
              <p:nvGrpSpPr>
                <p:cNvPr id="315" name="Group 18"/>
                <p:cNvGrpSpPr>
                  <a:grpSpLocks/>
                </p:cNvGrpSpPr>
                <p:nvPr/>
              </p:nvGrpSpPr>
              <p:grpSpPr bwMode="auto">
                <a:xfrm>
                  <a:off x="274" y="27"/>
                  <a:ext cx="4" cy="228"/>
                  <a:chOff x="0" y="0"/>
                  <a:chExt cx="4" cy="228"/>
                </a:xfrm>
              </p:grpSpPr>
              <p:sp>
                <p:nvSpPr>
                  <p:cNvPr id="338"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9"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316" name="Group 29"/>
                <p:cNvGrpSpPr>
                  <a:grpSpLocks/>
                </p:cNvGrpSpPr>
                <p:nvPr/>
              </p:nvGrpSpPr>
              <p:grpSpPr bwMode="auto">
                <a:xfrm>
                  <a:off x="0" y="0"/>
                  <a:ext cx="245" cy="282"/>
                  <a:chOff x="0" y="0"/>
                  <a:chExt cx="245" cy="282"/>
                </a:xfrm>
              </p:grpSpPr>
              <p:grpSp>
                <p:nvGrpSpPr>
                  <p:cNvPr id="328" name="Group 23"/>
                  <p:cNvGrpSpPr>
                    <a:grpSpLocks/>
                  </p:cNvGrpSpPr>
                  <p:nvPr/>
                </p:nvGrpSpPr>
                <p:grpSpPr bwMode="auto">
                  <a:xfrm>
                    <a:off x="4" y="0"/>
                    <a:ext cx="241" cy="276"/>
                    <a:chOff x="0" y="0"/>
                    <a:chExt cx="240" cy="276"/>
                  </a:xfrm>
                </p:grpSpPr>
                <p:sp>
                  <p:nvSpPr>
                    <p:cNvPr id="334"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5"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6"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7"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29" name="Group 28"/>
                  <p:cNvGrpSpPr>
                    <a:grpSpLocks/>
                  </p:cNvGrpSpPr>
                  <p:nvPr/>
                </p:nvGrpSpPr>
                <p:grpSpPr bwMode="auto">
                  <a:xfrm>
                    <a:off x="0" y="6"/>
                    <a:ext cx="240" cy="276"/>
                    <a:chOff x="0" y="0"/>
                    <a:chExt cx="240" cy="276"/>
                  </a:xfrm>
                </p:grpSpPr>
                <p:sp>
                  <p:nvSpPr>
                    <p:cNvPr id="330"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1"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2"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3"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317" name="Group 40"/>
                <p:cNvGrpSpPr>
                  <a:grpSpLocks/>
                </p:cNvGrpSpPr>
                <p:nvPr/>
              </p:nvGrpSpPr>
              <p:grpSpPr bwMode="auto">
                <a:xfrm>
                  <a:off x="307" y="0"/>
                  <a:ext cx="236" cy="276"/>
                  <a:chOff x="0" y="0"/>
                  <a:chExt cx="235" cy="276"/>
                </a:xfrm>
              </p:grpSpPr>
              <p:grpSp>
                <p:nvGrpSpPr>
                  <p:cNvPr id="318" name="Group 34"/>
                  <p:cNvGrpSpPr>
                    <a:grpSpLocks/>
                  </p:cNvGrpSpPr>
                  <p:nvPr/>
                </p:nvGrpSpPr>
                <p:grpSpPr bwMode="auto">
                  <a:xfrm>
                    <a:off x="4" y="0"/>
                    <a:ext cx="231" cy="270"/>
                    <a:chOff x="0" y="0"/>
                    <a:chExt cx="231" cy="270"/>
                  </a:xfrm>
                </p:grpSpPr>
                <p:sp>
                  <p:nvSpPr>
                    <p:cNvPr id="324"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5"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6"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7"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19" name="Group 39"/>
                  <p:cNvGrpSpPr>
                    <a:grpSpLocks/>
                  </p:cNvGrpSpPr>
                  <p:nvPr/>
                </p:nvGrpSpPr>
                <p:grpSpPr bwMode="auto">
                  <a:xfrm>
                    <a:off x="0" y="3"/>
                    <a:ext cx="227" cy="273"/>
                    <a:chOff x="0" y="0"/>
                    <a:chExt cx="227" cy="273"/>
                  </a:xfrm>
                </p:grpSpPr>
                <p:sp>
                  <p:nvSpPr>
                    <p:cNvPr id="320"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1"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2"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3"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343" name="AutoShape 11"/>
            <p:cNvSpPr>
              <a:spLocks/>
            </p:cNvSpPr>
            <p:nvPr/>
          </p:nvSpPr>
          <p:spPr bwMode="auto">
            <a:xfrm>
              <a:off x="3994261" y="4218124"/>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sp>
          <p:nvSpPr>
            <p:cNvPr id="344" name="Line 2"/>
            <p:cNvSpPr>
              <a:spLocks noChangeShapeType="1"/>
            </p:cNvSpPr>
            <p:nvPr/>
          </p:nvSpPr>
          <p:spPr bwMode="auto">
            <a:xfrm rot="10800000" flipH="1">
              <a:off x="4309623" y="3909187"/>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345"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2663" y="5051829"/>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 name="Rectangle 99"/>
            <p:cNvSpPr>
              <a:spLocks/>
            </p:cNvSpPr>
            <p:nvPr/>
          </p:nvSpPr>
          <p:spPr bwMode="auto">
            <a:xfrm>
              <a:off x="4348369" y="4262575"/>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347" name="Rectangle 100"/>
            <p:cNvSpPr>
              <a:spLocks/>
            </p:cNvSpPr>
            <p:nvPr/>
          </p:nvSpPr>
          <p:spPr bwMode="auto">
            <a:xfrm>
              <a:off x="4181261" y="5458529"/>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a:t>
              </a:r>
              <a:r>
                <a:rPr lang="en-US" sz="800" dirty="0" smtClean="0">
                  <a:ea typeface="MS PGothic" pitchFamily="34" charset="-128"/>
                </a:rPr>
                <a:t>3</a:t>
              </a:r>
              <a:endParaRPr lang="en-US" sz="800" dirty="0">
                <a:ea typeface="MS PGothic" pitchFamily="34" charset="-128"/>
              </a:endParaRPr>
            </a:p>
          </p:txBody>
        </p:sp>
        <p:sp>
          <p:nvSpPr>
            <p:cNvPr id="348" name="Rectangle 101"/>
            <p:cNvSpPr>
              <a:spLocks/>
            </p:cNvSpPr>
            <p:nvPr/>
          </p:nvSpPr>
          <p:spPr bwMode="auto">
            <a:xfrm>
              <a:off x="4032555" y="4922904"/>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CUBE3</a:t>
              </a:r>
              <a:endParaRPr lang="en-US" sz="800" dirty="0">
                <a:ea typeface="MS PGothic" pitchFamily="34" charset="-128"/>
              </a:endParaRPr>
            </a:p>
          </p:txBody>
        </p:sp>
        <p:sp>
          <p:nvSpPr>
            <p:cNvPr id="350" name="Rectangle 191"/>
            <p:cNvSpPr>
              <a:spLocks/>
            </p:cNvSpPr>
            <p:nvPr/>
          </p:nvSpPr>
          <p:spPr bwMode="auto">
            <a:xfrm>
              <a:off x="4729935" y="4735953"/>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pic>
          <p:nvPicPr>
            <p:cNvPr id="351"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7560" y="3885799"/>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1144" y="4445893"/>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8338" y="5032791"/>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6" name="Group 42"/>
            <p:cNvGrpSpPr>
              <a:grpSpLocks/>
            </p:cNvGrpSpPr>
            <p:nvPr/>
          </p:nvGrpSpPr>
          <p:grpSpPr bwMode="auto">
            <a:xfrm>
              <a:off x="4128057" y="4445893"/>
              <a:ext cx="386060" cy="377325"/>
              <a:chOff x="0" y="0"/>
              <a:chExt cx="647" cy="474"/>
            </a:xfrm>
          </p:grpSpPr>
          <p:grpSp>
            <p:nvGrpSpPr>
              <p:cNvPr id="357" name="Group 15"/>
              <p:cNvGrpSpPr>
                <a:grpSpLocks/>
              </p:cNvGrpSpPr>
              <p:nvPr/>
            </p:nvGrpSpPr>
            <p:grpSpPr bwMode="auto">
              <a:xfrm>
                <a:off x="0" y="0"/>
                <a:ext cx="647" cy="474"/>
                <a:chOff x="0" y="0"/>
                <a:chExt cx="647" cy="474"/>
              </a:xfrm>
            </p:grpSpPr>
            <p:sp>
              <p:nvSpPr>
                <p:cNvPr id="384"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385"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386"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358" name="Group 41"/>
              <p:cNvGrpSpPr>
                <a:grpSpLocks/>
              </p:cNvGrpSpPr>
              <p:nvPr/>
            </p:nvGrpSpPr>
            <p:grpSpPr bwMode="auto">
              <a:xfrm>
                <a:off x="22" y="108"/>
                <a:ext cx="543" cy="282"/>
                <a:chOff x="0" y="0"/>
                <a:chExt cx="543" cy="282"/>
              </a:xfrm>
            </p:grpSpPr>
            <p:grpSp>
              <p:nvGrpSpPr>
                <p:cNvPr id="359" name="Group 18"/>
                <p:cNvGrpSpPr>
                  <a:grpSpLocks/>
                </p:cNvGrpSpPr>
                <p:nvPr/>
              </p:nvGrpSpPr>
              <p:grpSpPr bwMode="auto">
                <a:xfrm>
                  <a:off x="274" y="27"/>
                  <a:ext cx="4" cy="228"/>
                  <a:chOff x="0" y="0"/>
                  <a:chExt cx="4" cy="228"/>
                </a:xfrm>
              </p:grpSpPr>
              <p:sp>
                <p:nvSpPr>
                  <p:cNvPr id="382"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83"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360" name="Group 29"/>
                <p:cNvGrpSpPr>
                  <a:grpSpLocks/>
                </p:cNvGrpSpPr>
                <p:nvPr/>
              </p:nvGrpSpPr>
              <p:grpSpPr bwMode="auto">
                <a:xfrm>
                  <a:off x="0" y="0"/>
                  <a:ext cx="245" cy="282"/>
                  <a:chOff x="0" y="0"/>
                  <a:chExt cx="245" cy="282"/>
                </a:xfrm>
              </p:grpSpPr>
              <p:grpSp>
                <p:nvGrpSpPr>
                  <p:cNvPr id="372" name="Group 23"/>
                  <p:cNvGrpSpPr>
                    <a:grpSpLocks/>
                  </p:cNvGrpSpPr>
                  <p:nvPr/>
                </p:nvGrpSpPr>
                <p:grpSpPr bwMode="auto">
                  <a:xfrm>
                    <a:off x="4" y="0"/>
                    <a:ext cx="241" cy="276"/>
                    <a:chOff x="0" y="0"/>
                    <a:chExt cx="240" cy="276"/>
                  </a:xfrm>
                </p:grpSpPr>
                <p:sp>
                  <p:nvSpPr>
                    <p:cNvPr id="378"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9"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80"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81"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73" name="Group 28"/>
                  <p:cNvGrpSpPr>
                    <a:grpSpLocks/>
                  </p:cNvGrpSpPr>
                  <p:nvPr/>
                </p:nvGrpSpPr>
                <p:grpSpPr bwMode="auto">
                  <a:xfrm>
                    <a:off x="0" y="6"/>
                    <a:ext cx="240" cy="276"/>
                    <a:chOff x="0" y="0"/>
                    <a:chExt cx="240" cy="276"/>
                  </a:xfrm>
                </p:grpSpPr>
                <p:sp>
                  <p:nvSpPr>
                    <p:cNvPr id="374"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5"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6"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7"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361" name="Group 40"/>
                <p:cNvGrpSpPr>
                  <a:grpSpLocks/>
                </p:cNvGrpSpPr>
                <p:nvPr/>
              </p:nvGrpSpPr>
              <p:grpSpPr bwMode="auto">
                <a:xfrm>
                  <a:off x="307" y="0"/>
                  <a:ext cx="236" cy="276"/>
                  <a:chOff x="0" y="0"/>
                  <a:chExt cx="235" cy="276"/>
                </a:xfrm>
              </p:grpSpPr>
              <p:grpSp>
                <p:nvGrpSpPr>
                  <p:cNvPr id="362" name="Group 34"/>
                  <p:cNvGrpSpPr>
                    <a:grpSpLocks/>
                  </p:cNvGrpSpPr>
                  <p:nvPr/>
                </p:nvGrpSpPr>
                <p:grpSpPr bwMode="auto">
                  <a:xfrm>
                    <a:off x="4" y="0"/>
                    <a:ext cx="231" cy="270"/>
                    <a:chOff x="0" y="0"/>
                    <a:chExt cx="231" cy="270"/>
                  </a:xfrm>
                </p:grpSpPr>
                <p:sp>
                  <p:nvSpPr>
                    <p:cNvPr id="368"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9"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0"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1"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63" name="Group 39"/>
                  <p:cNvGrpSpPr>
                    <a:grpSpLocks/>
                  </p:cNvGrpSpPr>
                  <p:nvPr/>
                </p:nvGrpSpPr>
                <p:grpSpPr bwMode="auto">
                  <a:xfrm>
                    <a:off x="0" y="3"/>
                    <a:ext cx="227" cy="273"/>
                    <a:chOff x="0" y="0"/>
                    <a:chExt cx="227" cy="273"/>
                  </a:xfrm>
                </p:grpSpPr>
                <p:sp>
                  <p:nvSpPr>
                    <p:cNvPr id="364"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5"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6"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7"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387" name="Rectangle 229"/>
            <p:cNvSpPr>
              <a:spLocks/>
            </p:cNvSpPr>
            <p:nvPr/>
          </p:nvSpPr>
          <p:spPr bwMode="auto">
            <a:xfrm>
              <a:off x="2852361" y="2926850"/>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sp>
          <p:nvSpPr>
            <p:cNvPr id="388" name="Rectangle 229"/>
            <p:cNvSpPr>
              <a:spLocks/>
            </p:cNvSpPr>
            <p:nvPr/>
          </p:nvSpPr>
          <p:spPr bwMode="auto">
            <a:xfrm>
              <a:off x="4449144" y="2983256"/>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pic>
          <p:nvPicPr>
            <p:cNvPr id="389" name="Picture 15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4518" y="3759731"/>
              <a:ext cx="180974" cy="2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90" name="Picture 15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9495" y="3800798"/>
              <a:ext cx="180974" cy="2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391" name="Rectangle 102"/>
            <p:cNvSpPr>
              <a:spLocks/>
            </p:cNvSpPr>
            <p:nvPr/>
          </p:nvSpPr>
          <p:spPr bwMode="auto">
            <a:xfrm>
              <a:off x="2165391" y="3906142"/>
              <a:ext cx="4223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Route</a:t>
              </a:r>
              <a:r>
                <a:rPr lang="en-US" sz="1000" dirty="0" smtClean="0">
                  <a:ea typeface="MS PGothic" pitchFamily="34" charset="-128"/>
                </a:rPr>
                <a:t>r</a:t>
              </a:r>
              <a:endParaRPr lang="en-US" sz="1000" dirty="0">
                <a:ea typeface="MS PGothic" pitchFamily="34" charset="-128"/>
              </a:endParaRPr>
            </a:p>
          </p:txBody>
        </p:sp>
        <p:sp>
          <p:nvSpPr>
            <p:cNvPr id="392" name="Rectangle 102"/>
            <p:cNvSpPr>
              <a:spLocks/>
            </p:cNvSpPr>
            <p:nvPr/>
          </p:nvSpPr>
          <p:spPr bwMode="auto">
            <a:xfrm>
              <a:off x="3718801" y="3950386"/>
              <a:ext cx="4223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Route</a:t>
              </a:r>
              <a:r>
                <a:rPr lang="en-US" sz="1000" dirty="0" smtClean="0">
                  <a:ea typeface="MS PGothic" pitchFamily="34" charset="-128"/>
                </a:rPr>
                <a:t>r</a:t>
              </a:r>
              <a:endParaRPr lang="en-US" sz="1000" dirty="0">
                <a:ea typeface="MS PGothic" pitchFamily="34" charset="-128"/>
              </a:endParaRPr>
            </a:p>
          </p:txBody>
        </p:sp>
        <p:sp>
          <p:nvSpPr>
            <p:cNvPr id="393" name="Rectangle 102"/>
            <p:cNvSpPr>
              <a:spLocks/>
            </p:cNvSpPr>
            <p:nvPr/>
          </p:nvSpPr>
          <p:spPr bwMode="auto">
            <a:xfrm>
              <a:off x="1503004" y="3783702"/>
              <a:ext cx="303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a:t>
              </a:r>
              <a:r>
                <a:rPr lang="en-US" sz="700" dirty="0" smtClean="0">
                  <a:ea typeface="MS PGothic" pitchFamily="34" charset="-128"/>
                </a:rPr>
                <a:t>SIP </a:t>
              </a:r>
            </a:p>
            <a:p>
              <a:pPr marL="36671" algn="ctr"/>
              <a:r>
                <a:rPr lang="en-US" sz="700" dirty="0" smtClean="0">
                  <a:ea typeface="MS PGothic" pitchFamily="34" charset="-128"/>
                </a:rPr>
                <a:t>Proxy</a:t>
              </a:r>
              <a:endParaRPr lang="en-US" sz="700" dirty="0">
                <a:ea typeface="MS PGothic" pitchFamily="34" charset="-128"/>
              </a:endParaRPr>
            </a:p>
          </p:txBody>
        </p:sp>
        <p:sp>
          <p:nvSpPr>
            <p:cNvPr id="394" name="Rectangle 102"/>
            <p:cNvSpPr>
              <a:spLocks/>
            </p:cNvSpPr>
            <p:nvPr/>
          </p:nvSpPr>
          <p:spPr bwMode="auto">
            <a:xfrm>
              <a:off x="3101631" y="3834970"/>
              <a:ext cx="303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a:t>
              </a:r>
              <a:r>
                <a:rPr lang="en-US" sz="700" dirty="0" smtClean="0">
                  <a:ea typeface="MS PGothic" pitchFamily="34" charset="-128"/>
                </a:rPr>
                <a:t>SIP </a:t>
              </a:r>
            </a:p>
            <a:p>
              <a:pPr marL="36671" algn="ctr"/>
              <a:r>
                <a:rPr lang="en-US" sz="700" dirty="0" smtClean="0">
                  <a:ea typeface="MS PGothic" pitchFamily="34" charset="-128"/>
                </a:rPr>
                <a:t>Proxy</a:t>
              </a:r>
              <a:endParaRPr lang="en-US" sz="700" dirty="0">
                <a:ea typeface="MS PGothic" pitchFamily="34" charset="-128"/>
              </a:endParaRPr>
            </a:p>
          </p:txBody>
        </p:sp>
      </p:grpSp>
      <p:sp>
        <p:nvSpPr>
          <p:cNvPr id="397" name="TextBox 396"/>
          <p:cNvSpPr txBox="1"/>
          <p:nvPr/>
        </p:nvSpPr>
        <p:spPr>
          <a:xfrm>
            <a:off x="5777598" y="886455"/>
            <a:ext cx="3232615" cy="5373779"/>
          </a:xfrm>
          <a:prstGeom prst="rect">
            <a:avLst/>
          </a:prstGeom>
          <a:solidFill>
            <a:srgbClr val="EFE59D"/>
          </a:solidFill>
        </p:spPr>
        <p:txBody>
          <a:bodyPr wrap="square" rtlCol="0">
            <a:spAutoFit/>
          </a:bodyPr>
          <a:lstStyle/>
          <a:p>
            <a:pPr>
              <a:spcBef>
                <a:spcPts val="1200"/>
              </a:spcBef>
            </a:pPr>
            <a:r>
              <a:rPr lang="en-US" sz="1400" b="1" dirty="0" smtClean="0"/>
              <a:t>Highlights</a:t>
            </a:r>
            <a:endParaRPr lang="en-US" sz="1200" dirty="0" smtClean="0"/>
          </a:p>
          <a:p>
            <a:pPr marL="285750" indent="-285750">
              <a:lnSpc>
                <a:spcPct val="90000"/>
              </a:lnSpc>
              <a:spcBef>
                <a:spcPts val="1200"/>
              </a:spcBef>
              <a:buSzPct val="40000"/>
              <a:buFontTx/>
              <a:buChar char="-"/>
            </a:pPr>
            <a:r>
              <a:rPr lang="en-US" sz="1200" dirty="0"/>
              <a:t>Audio mixing occurs on the active audio bridge at all times except in case of failure when conferencing fails over to standby audio bridge</a:t>
            </a:r>
            <a:r>
              <a:rPr lang="en-US" sz="1200" dirty="0" smtClean="0"/>
              <a:t>.</a:t>
            </a:r>
          </a:p>
          <a:p>
            <a:pPr marL="285750" indent="-285750">
              <a:lnSpc>
                <a:spcPct val="90000"/>
              </a:lnSpc>
              <a:spcBef>
                <a:spcPts val="1200"/>
              </a:spcBef>
              <a:buSzPct val="40000"/>
              <a:buFontTx/>
              <a:buChar char="-"/>
            </a:pPr>
            <a:r>
              <a:rPr lang="en-US" sz="1200" dirty="0" smtClean="0"/>
              <a:t>All call routing will be managed within customer’s network</a:t>
            </a:r>
          </a:p>
          <a:p>
            <a:pPr marL="285750" indent="-285750">
              <a:lnSpc>
                <a:spcPct val="90000"/>
              </a:lnSpc>
              <a:spcBef>
                <a:spcPts val="1200"/>
              </a:spcBef>
              <a:buSzPct val="40000"/>
              <a:buFontTx/>
              <a:buChar char="-"/>
            </a:pPr>
            <a:r>
              <a:rPr lang="en-US" sz="1200" dirty="0" smtClean="0"/>
              <a:t>SIP Signaling and Audio traffic to flow between WebEx CUBE and Customer CUBE. </a:t>
            </a:r>
          </a:p>
          <a:p>
            <a:pPr marL="285750" indent="-285750">
              <a:lnSpc>
                <a:spcPct val="90000"/>
              </a:lnSpc>
              <a:spcBef>
                <a:spcPts val="1200"/>
              </a:spcBef>
              <a:buSzPct val="40000"/>
              <a:buFontTx/>
              <a:buChar char="-"/>
            </a:pPr>
            <a:r>
              <a:rPr lang="en-US" sz="1200" dirty="0" smtClean="0"/>
              <a:t>Multiple </a:t>
            </a:r>
            <a:r>
              <a:rPr lang="en-US" sz="1200" dirty="0"/>
              <a:t>active peering </a:t>
            </a:r>
            <a:r>
              <a:rPr lang="en-US" sz="1200" dirty="0" smtClean="0"/>
              <a:t>connections. </a:t>
            </a:r>
            <a:r>
              <a:rPr lang="en-US" sz="1200" dirty="0"/>
              <a:t>At least 2 full or fractional </a:t>
            </a:r>
            <a:r>
              <a:rPr lang="en-US" sz="1200" dirty="0" smtClean="0"/>
              <a:t>GigE </a:t>
            </a:r>
            <a:r>
              <a:rPr lang="en-US" sz="1200" dirty="0"/>
              <a:t>BGP/BFD peering links in different locations.</a:t>
            </a:r>
          </a:p>
          <a:p>
            <a:pPr marL="285750" indent="-285750">
              <a:lnSpc>
                <a:spcPct val="90000"/>
              </a:lnSpc>
              <a:spcBef>
                <a:spcPts val="1200"/>
              </a:spcBef>
              <a:buSzPct val="40000"/>
              <a:buFontTx/>
              <a:buChar char="-"/>
            </a:pPr>
            <a:r>
              <a:rPr lang="en-US" sz="1200" dirty="0"/>
              <a:t>Traffic stays on WebEx</a:t>
            </a:r>
            <a:r>
              <a:rPr lang="ja-JP" altLang="en-US" sz="1200" dirty="0"/>
              <a:t>’</a:t>
            </a:r>
            <a:r>
              <a:rPr lang="en-US" altLang="ja-JP" sz="1200" dirty="0"/>
              <a:t>s network as long as </a:t>
            </a:r>
            <a:r>
              <a:rPr lang="en-US" altLang="ja-JP" sz="1200" dirty="0" smtClean="0"/>
              <a:t>possible – Customer’s traffic hop on to WebEx’s network from closest interconnection point</a:t>
            </a:r>
            <a:endParaRPr lang="en-US" altLang="ja-JP" sz="1200" dirty="0"/>
          </a:p>
          <a:p>
            <a:pPr marL="285750" indent="-285750">
              <a:lnSpc>
                <a:spcPct val="90000"/>
              </a:lnSpc>
              <a:spcBef>
                <a:spcPts val="1200"/>
              </a:spcBef>
              <a:buSzPct val="40000"/>
              <a:buFontTx/>
              <a:buChar char="-"/>
            </a:pPr>
            <a:r>
              <a:rPr lang="en-US" sz="1200" dirty="0" smtClean="0"/>
              <a:t>Callbacks are routed to a </a:t>
            </a:r>
            <a:r>
              <a:rPr lang="en-US" sz="1200" dirty="0"/>
              <a:t>single </a:t>
            </a:r>
            <a:r>
              <a:rPr lang="en-US" sz="1200" dirty="0" smtClean="0"/>
              <a:t>entry </a:t>
            </a:r>
            <a:r>
              <a:rPr lang="en-US" sz="1200" dirty="0"/>
              <a:t>point into </a:t>
            </a:r>
            <a:r>
              <a:rPr lang="en-US" sz="1200" dirty="0" smtClean="0"/>
              <a:t>customer’s IP </a:t>
            </a:r>
            <a:r>
              <a:rPr lang="en-US" sz="1200" dirty="0"/>
              <a:t>telephony infrastructure, </a:t>
            </a:r>
            <a:r>
              <a:rPr lang="en-US" sz="1200" dirty="0" smtClean="0"/>
              <a:t>a SIP </a:t>
            </a:r>
            <a:r>
              <a:rPr lang="en-US" sz="1200" dirty="0"/>
              <a:t>proxy or redirect </a:t>
            </a:r>
            <a:r>
              <a:rPr lang="en-US" sz="1200" dirty="0" smtClean="0"/>
              <a:t>server</a:t>
            </a:r>
            <a:r>
              <a:rPr lang="en-US" sz="1200" dirty="0"/>
              <a:t> </a:t>
            </a:r>
            <a:r>
              <a:rPr lang="en-US" sz="1200" dirty="0" smtClean="0"/>
              <a:t>– Signaling goes through  SIP proxy but media takes the shortest path.</a:t>
            </a:r>
            <a:endParaRPr lang="en-US" sz="1200" dirty="0"/>
          </a:p>
          <a:p>
            <a:pPr marL="285750" indent="-285750">
              <a:lnSpc>
                <a:spcPct val="90000"/>
              </a:lnSpc>
              <a:spcBef>
                <a:spcPts val="1200"/>
              </a:spcBef>
              <a:buFontTx/>
              <a:buChar char="-"/>
            </a:pPr>
            <a:r>
              <a:rPr lang="en-US" sz="1200" dirty="0" smtClean="0"/>
              <a:t>The </a:t>
            </a:r>
            <a:r>
              <a:rPr lang="en-US" sz="1200" dirty="0"/>
              <a:t>demarcation is the cross-connect in WebEx</a:t>
            </a:r>
            <a:r>
              <a:rPr lang="ja-JP" altLang="en-US" sz="1200" dirty="0"/>
              <a:t>’</a:t>
            </a:r>
            <a:r>
              <a:rPr lang="en-US" altLang="ja-JP" sz="1200" dirty="0"/>
              <a:t>s </a:t>
            </a:r>
            <a:r>
              <a:rPr lang="en-US" altLang="ja-JP" sz="1200" dirty="0" smtClean="0"/>
              <a:t>cage</a:t>
            </a:r>
            <a:endParaRPr lang="en-US" sz="1200" dirty="0" smtClean="0"/>
          </a:p>
        </p:txBody>
      </p:sp>
    </p:spTree>
    <p:extLst>
      <p:ext uri="{BB962C8B-B14F-4D97-AF65-F5344CB8AC3E}">
        <p14:creationId xmlns:p14="http://schemas.microsoft.com/office/powerpoint/2010/main" val="34550709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rgbClr val="000000"/>
                </a:solidFill>
                <a:latin typeface="Arial" pitchFamily="34" charset="0"/>
                <a:ea typeface="ヒラギノ角ゴ ProN W3" charset="-128"/>
                <a:sym typeface="Arial" pitchFamily="34" charset="0"/>
              </a:defRPr>
            </a:lvl1pPr>
            <a:lvl2pPr marL="312039" indent="-120015" eaLnBrk="0" hangingPunct="0">
              <a:defRPr sz="1800">
                <a:solidFill>
                  <a:srgbClr val="000000"/>
                </a:solidFill>
                <a:latin typeface="Arial" pitchFamily="34" charset="0"/>
                <a:ea typeface="ヒラギノ角ゴ ProN W3" charset="-128"/>
                <a:sym typeface="Arial" pitchFamily="34" charset="0"/>
              </a:defRPr>
            </a:lvl2pPr>
            <a:lvl3pPr marL="480060" indent="-96012" eaLnBrk="0" hangingPunct="0">
              <a:defRPr sz="1800">
                <a:solidFill>
                  <a:srgbClr val="000000"/>
                </a:solidFill>
                <a:latin typeface="Arial" pitchFamily="34" charset="0"/>
                <a:ea typeface="ヒラギノ角ゴ ProN W3" charset="-128"/>
                <a:sym typeface="Arial" pitchFamily="34" charset="0"/>
              </a:defRPr>
            </a:lvl3pPr>
            <a:lvl4pPr marL="672084" indent="-96012" eaLnBrk="0" hangingPunct="0">
              <a:defRPr sz="1800">
                <a:solidFill>
                  <a:srgbClr val="000000"/>
                </a:solidFill>
                <a:latin typeface="Arial" pitchFamily="34" charset="0"/>
                <a:ea typeface="ヒラギノ角ゴ ProN W3" charset="-128"/>
                <a:sym typeface="Arial" pitchFamily="34" charset="0"/>
              </a:defRPr>
            </a:lvl4pPr>
            <a:lvl5pPr marL="864108" indent="-96012" eaLnBrk="0" hangingPunct="0">
              <a:defRPr sz="1800">
                <a:solidFill>
                  <a:srgbClr val="000000"/>
                </a:solidFill>
                <a:latin typeface="Arial" pitchFamily="34" charset="0"/>
                <a:ea typeface="ヒラギノ角ゴ ProN W3" charset="-128"/>
                <a:sym typeface="Arial" pitchFamily="34" charset="0"/>
              </a:defRPr>
            </a:lvl5pPr>
            <a:lvl6pPr marL="1056132"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6pPr>
            <a:lvl7pPr marL="1248156"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7pPr>
            <a:lvl8pPr marL="1440180"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8pPr>
            <a:lvl9pPr marL="1632204"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9pPr>
          </a:lstStyle>
          <a:p>
            <a:pPr eaLnBrk="1" hangingPunct="1"/>
            <a:fld id="{4C8641E2-4D6A-4D31-B83A-7BBBCD185A86}" type="slidenum">
              <a:rPr lang="en-US" sz="800">
                <a:solidFill>
                  <a:srgbClr val="8E8E95"/>
                </a:solidFill>
                <a:ea typeface="MS PGothic" pitchFamily="34" charset="-128"/>
              </a:rPr>
              <a:pPr eaLnBrk="1" hangingPunct="1"/>
              <a:t>5</a:t>
            </a:fld>
            <a:endParaRPr lang="en-US" sz="800" dirty="0">
              <a:solidFill>
                <a:srgbClr val="8E8E95"/>
              </a:solidFill>
              <a:ea typeface="MS PGothic" pitchFamily="34" charset="-128"/>
            </a:endParaRPr>
          </a:p>
        </p:txBody>
      </p:sp>
      <p:sp>
        <p:nvSpPr>
          <p:cNvPr id="43016" name="Rectangle 6"/>
          <p:cNvSpPr>
            <a:spLocks/>
          </p:cNvSpPr>
          <p:nvPr/>
        </p:nvSpPr>
        <p:spPr bwMode="auto">
          <a:xfrm>
            <a:off x="193477" y="6737350"/>
            <a:ext cx="398621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980" bIns="0" anchor="b"/>
          <a:lstStyle/>
          <a:p>
            <a:pPr marL="36671"/>
            <a:r>
              <a:rPr lang="en-US" sz="500" dirty="0">
                <a:solidFill>
                  <a:srgbClr val="8E8E95"/>
                </a:solidFill>
                <a:ea typeface="MS PGothic" pitchFamily="34" charset="-128"/>
              </a:rPr>
              <a:t>CCA Phase II Architecture                      © 2012 Cisco and/or its affiliates. All rights reserved.                Cisco Confidential</a:t>
            </a:r>
          </a:p>
        </p:txBody>
      </p:sp>
      <p:sp>
        <p:nvSpPr>
          <p:cNvPr id="43018" name="Rectangle 8"/>
          <p:cNvSpPr>
            <a:spLocks noGrp="1" noChangeArrowheads="1"/>
          </p:cNvSpPr>
          <p:nvPr>
            <p:ph type="title"/>
          </p:nvPr>
        </p:nvSpPr>
        <p:spPr>
          <a:xfrm>
            <a:off x="267181" y="228136"/>
            <a:ext cx="8743032" cy="431800"/>
          </a:xfrm>
        </p:spPr>
        <p:txBody>
          <a:bodyPr vert="horz" lIns="82296" tIns="45720" rIns="82296" bIns="45720" rtlCol="0" anchor="t" anchorCtr="0">
            <a:noAutofit/>
          </a:bodyPr>
          <a:lstStyle/>
          <a:p>
            <a:pPr marL="36671"/>
            <a:r>
              <a:rPr lang="en-US" sz="3600" b="0" spc="-150" dirty="0">
                <a:gradFill flip="none" rotWithShape="1">
                  <a:gsLst>
                    <a:gs pos="0">
                      <a:srgbClr val="55E6ED"/>
                    </a:gs>
                    <a:gs pos="80000">
                      <a:srgbClr val="009249"/>
                    </a:gs>
                  </a:gsLst>
                  <a:lin ang="12000000" scaled="0"/>
                  <a:tileRect/>
                </a:gradFill>
              </a:rPr>
              <a:t>Normal Call Flow</a:t>
            </a:r>
          </a:p>
        </p:txBody>
      </p:sp>
      <p:sp>
        <p:nvSpPr>
          <p:cNvPr id="43019" name="Rectangle 9"/>
          <p:cNvSpPr>
            <a:spLocks/>
          </p:cNvSpPr>
          <p:nvPr/>
        </p:nvSpPr>
        <p:spPr bwMode="auto">
          <a:xfrm>
            <a:off x="6015037" y="2827338"/>
            <a:ext cx="285273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980" bIns="0" anchor="ctr"/>
          <a:lstStyle/>
          <a:p>
            <a:pPr marL="36671">
              <a:buSzPct val="146000"/>
              <a:buFont typeface="Arial" pitchFamily="34" charset="0"/>
              <a:buChar char="•"/>
            </a:pPr>
            <a:endParaRPr lang="en-US" sz="1300" dirty="0">
              <a:ea typeface="MS PGothic" pitchFamily="34" charset="-128"/>
            </a:endParaRPr>
          </a:p>
          <a:p>
            <a:pPr marL="36671"/>
            <a:endParaRPr lang="en-US" sz="1300" dirty="0">
              <a:ea typeface="MS PGothic" pitchFamily="34" charset="-128"/>
            </a:endParaRPr>
          </a:p>
          <a:p>
            <a:pPr marL="36671"/>
            <a:endParaRPr lang="en-US" sz="1300" dirty="0">
              <a:ea typeface="MS PGothic" pitchFamily="34" charset="-128"/>
            </a:endParaRPr>
          </a:p>
        </p:txBody>
      </p:sp>
      <p:sp>
        <p:nvSpPr>
          <p:cNvPr id="395" name="Rectangle 394"/>
          <p:cNvSpPr/>
          <p:nvPr/>
        </p:nvSpPr>
        <p:spPr>
          <a:xfrm>
            <a:off x="203557" y="880099"/>
            <a:ext cx="5424778" cy="5295056"/>
          </a:xfrm>
          <a:prstGeom prst="rect">
            <a:avLst/>
          </a:prstGeom>
          <a:solidFill>
            <a:srgbClr val="0070C0">
              <a:alpha val="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28" name="AutoShape 11"/>
          <p:cNvSpPr>
            <a:spLocks/>
          </p:cNvSpPr>
          <p:nvPr/>
        </p:nvSpPr>
        <p:spPr bwMode="auto">
          <a:xfrm>
            <a:off x="825611" y="4417073"/>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pic>
        <p:nvPicPr>
          <p:cNvPr id="43036" name="Picture 10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00" y="1099824"/>
            <a:ext cx="135731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44" name="Group 189"/>
          <p:cNvGrpSpPr>
            <a:grpSpLocks/>
          </p:cNvGrpSpPr>
          <p:nvPr/>
        </p:nvGrpSpPr>
        <p:grpSpPr bwMode="auto">
          <a:xfrm>
            <a:off x="3483050" y="1087124"/>
            <a:ext cx="1435893" cy="1885950"/>
            <a:chOff x="0" y="0"/>
            <a:chExt cx="2412" cy="2376"/>
          </a:xfrm>
        </p:grpSpPr>
        <p:pic>
          <p:nvPicPr>
            <p:cNvPr id="43105" name="Picture 14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80"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06" name="Line 148"/>
            <p:cNvSpPr>
              <a:spLocks noChangeShapeType="1"/>
            </p:cNvSpPr>
            <p:nvPr/>
          </p:nvSpPr>
          <p:spPr bwMode="auto">
            <a:xfrm rot="10800000">
              <a:off x="1104" y="648"/>
              <a:ext cx="22" cy="602"/>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nvGrpSpPr>
            <p:cNvPr id="43107" name="Group 179"/>
            <p:cNvGrpSpPr>
              <a:grpSpLocks/>
            </p:cNvGrpSpPr>
            <p:nvPr/>
          </p:nvGrpSpPr>
          <p:grpSpPr bwMode="auto">
            <a:xfrm>
              <a:off x="752" y="1224"/>
              <a:ext cx="647" cy="474"/>
              <a:chOff x="0" y="0"/>
              <a:chExt cx="647" cy="474"/>
            </a:xfrm>
          </p:grpSpPr>
          <p:grpSp>
            <p:nvGrpSpPr>
              <p:cNvPr id="43117" name="Group 152"/>
              <p:cNvGrpSpPr>
                <a:grpSpLocks/>
              </p:cNvGrpSpPr>
              <p:nvPr/>
            </p:nvGrpSpPr>
            <p:grpSpPr bwMode="auto">
              <a:xfrm>
                <a:off x="0" y="0"/>
                <a:ext cx="647" cy="474"/>
                <a:chOff x="0" y="0"/>
                <a:chExt cx="647" cy="474"/>
              </a:xfrm>
            </p:grpSpPr>
            <p:sp>
              <p:nvSpPr>
                <p:cNvPr id="43144" name="Rectangle 149"/>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145" name="AutoShape 150"/>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146" name="AutoShape 151"/>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118" name="Group 178"/>
              <p:cNvGrpSpPr>
                <a:grpSpLocks/>
              </p:cNvGrpSpPr>
              <p:nvPr/>
            </p:nvGrpSpPr>
            <p:grpSpPr bwMode="auto">
              <a:xfrm>
                <a:off x="22" y="108"/>
                <a:ext cx="539" cy="282"/>
                <a:chOff x="0" y="0"/>
                <a:chExt cx="539" cy="282"/>
              </a:xfrm>
            </p:grpSpPr>
            <p:grpSp>
              <p:nvGrpSpPr>
                <p:cNvPr id="43119" name="Group 155"/>
                <p:cNvGrpSpPr>
                  <a:grpSpLocks/>
                </p:cNvGrpSpPr>
                <p:nvPr/>
              </p:nvGrpSpPr>
              <p:grpSpPr bwMode="auto">
                <a:xfrm>
                  <a:off x="274" y="27"/>
                  <a:ext cx="4" cy="228"/>
                  <a:chOff x="0" y="0"/>
                  <a:chExt cx="4" cy="228"/>
                </a:xfrm>
              </p:grpSpPr>
              <p:sp>
                <p:nvSpPr>
                  <p:cNvPr id="43142" name="Line 153"/>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143" name="Line 154"/>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120" name="Group 166"/>
                <p:cNvGrpSpPr>
                  <a:grpSpLocks/>
                </p:cNvGrpSpPr>
                <p:nvPr/>
              </p:nvGrpSpPr>
              <p:grpSpPr bwMode="auto">
                <a:xfrm>
                  <a:off x="0" y="0"/>
                  <a:ext cx="245" cy="282"/>
                  <a:chOff x="0" y="0"/>
                  <a:chExt cx="245" cy="282"/>
                </a:xfrm>
              </p:grpSpPr>
              <p:grpSp>
                <p:nvGrpSpPr>
                  <p:cNvPr id="43132" name="Group 160"/>
                  <p:cNvGrpSpPr>
                    <a:grpSpLocks/>
                  </p:cNvGrpSpPr>
                  <p:nvPr/>
                </p:nvGrpSpPr>
                <p:grpSpPr bwMode="auto">
                  <a:xfrm>
                    <a:off x="4" y="0"/>
                    <a:ext cx="241" cy="276"/>
                    <a:chOff x="0" y="0"/>
                    <a:chExt cx="240" cy="276"/>
                  </a:xfrm>
                </p:grpSpPr>
                <p:sp>
                  <p:nvSpPr>
                    <p:cNvPr id="43138" name="Freeform 156"/>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9" name="Freeform 157"/>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40" name="Freeform 158"/>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41" name="Oval 159"/>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33" name="Group 165"/>
                  <p:cNvGrpSpPr>
                    <a:grpSpLocks/>
                  </p:cNvGrpSpPr>
                  <p:nvPr/>
                </p:nvGrpSpPr>
                <p:grpSpPr bwMode="auto">
                  <a:xfrm>
                    <a:off x="0" y="6"/>
                    <a:ext cx="240" cy="276"/>
                    <a:chOff x="0" y="0"/>
                    <a:chExt cx="240" cy="276"/>
                  </a:xfrm>
                </p:grpSpPr>
                <p:sp>
                  <p:nvSpPr>
                    <p:cNvPr id="43134" name="Freeform 161"/>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5" name="Freeform 162"/>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6" name="Freeform 163"/>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7" name="Oval 164"/>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121" name="Group 177"/>
                <p:cNvGrpSpPr>
                  <a:grpSpLocks/>
                </p:cNvGrpSpPr>
                <p:nvPr/>
              </p:nvGrpSpPr>
              <p:grpSpPr bwMode="auto">
                <a:xfrm>
                  <a:off x="307" y="0"/>
                  <a:ext cx="232" cy="276"/>
                  <a:chOff x="0" y="0"/>
                  <a:chExt cx="231" cy="276"/>
                </a:xfrm>
              </p:grpSpPr>
              <p:grpSp>
                <p:nvGrpSpPr>
                  <p:cNvPr id="43122" name="Group 171"/>
                  <p:cNvGrpSpPr>
                    <a:grpSpLocks/>
                  </p:cNvGrpSpPr>
                  <p:nvPr/>
                </p:nvGrpSpPr>
                <p:grpSpPr bwMode="auto">
                  <a:xfrm>
                    <a:off x="4" y="0"/>
                    <a:ext cx="227" cy="270"/>
                    <a:chOff x="0" y="0"/>
                    <a:chExt cx="227" cy="270"/>
                  </a:xfrm>
                </p:grpSpPr>
                <p:sp>
                  <p:nvSpPr>
                    <p:cNvPr id="43128" name="Freeform 167"/>
                    <p:cNvSpPr>
                      <a:spLocks/>
                    </p:cNvSpPr>
                    <p:nvPr/>
                  </p:nvSpPr>
                  <p:spPr bwMode="auto">
                    <a:xfrm>
                      <a:off x="41"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9" name="Freeform 168"/>
                    <p:cNvSpPr>
                      <a:spLocks/>
                    </p:cNvSpPr>
                    <p:nvPr/>
                  </p:nvSpPr>
                  <p:spPr bwMode="auto">
                    <a:xfrm>
                      <a:off x="106"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0" name="Freeform 169"/>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1" name="Oval 170"/>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23" name="Group 176"/>
                  <p:cNvGrpSpPr>
                    <a:grpSpLocks/>
                  </p:cNvGrpSpPr>
                  <p:nvPr/>
                </p:nvGrpSpPr>
                <p:grpSpPr bwMode="auto">
                  <a:xfrm>
                    <a:off x="0" y="3"/>
                    <a:ext cx="227" cy="273"/>
                    <a:chOff x="0" y="0"/>
                    <a:chExt cx="227" cy="273"/>
                  </a:xfrm>
                </p:grpSpPr>
                <p:sp>
                  <p:nvSpPr>
                    <p:cNvPr id="43124" name="Freeform 172"/>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5" name="Freeform 173"/>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6" name="Freeform 174"/>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7" name="Oval 175"/>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grpSp>
          <p:nvGrpSpPr>
            <p:cNvPr id="43108" name="Group 184"/>
            <p:cNvGrpSpPr>
              <a:grpSpLocks/>
            </p:cNvGrpSpPr>
            <p:nvPr/>
          </p:nvGrpSpPr>
          <p:grpSpPr bwMode="auto">
            <a:xfrm>
              <a:off x="672" y="298"/>
              <a:ext cx="808" cy="728"/>
              <a:chOff x="0" y="0"/>
              <a:chExt cx="808" cy="728"/>
            </a:xfrm>
          </p:grpSpPr>
          <p:pic>
            <p:nvPicPr>
              <p:cNvPr id="43113" name="Picture 1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24"/>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4" name="Picture 1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5" name="Picture 1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6" name="AutoShape 183"/>
              <p:cNvSpPr>
                <a:spLocks/>
              </p:cNvSpPr>
              <p:nvPr/>
            </p:nvSpPr>
            <p:spPr bwMode="auto">
              <a:xfrm>
                <a:off x="0" y="0"/>
                <a:ext cx="808" cy="728"/>
              </a:xfrm>
              <a:prstGeom prst="roundRect">
                <a:avLst>
                  <a:gd name="adj" fmla="val 16481"/>
                </a:avLst>
              </a:prstGeom>
              <a:solidFill>
                <a:schemeClr val="accent1">
                  <a:alpha val="16862"/>
                </a:schemeClr>
              </a:solidFill>
              <a:ln w="12700">
                <a:solidFill>
                  <a:srgbClr val="0183B7">
                    <a:alpha val="16862"/>
                  </a:srgbClr>
                </a:solidFill>
                <a:round/>
                <a:headEnd/>
                <a:tailEnd/>
              </a:ln>
            </p:spPr>
            <p:txBody>
              <a:bodyPr lIns="0" tIns="0" rIns="0" bIns="0"/>
              <a:lstStyle/>
              <a:p>
                <a:endParaRPr lang="en-US" dirty="0"/>
              </a:p>
            </p:txBody>
          </p:sp>
        </p:grpSp>
        <p:sp>
          <p:nvSpPr>
            <p:cNvPr id="43109" name="Rectangle 185"/>
            <p:cNvSpPr>
              <a:spLocks/>
            </p:cNvSpPr>
            <p:nvPr/>
          </p:nvSpPr>
          <p:spPr bwMode="auto">
            <a:xfrm>
              <a:off x="1352" y="424"/>
              <a:ext cx="106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88048" bIns="0" anchor="ctr">
              <a:spAutoFit/>
            </a:bodyPr>
            <a:lstStyle/>
            <a:p>
              <a:pPr marL="36671" algn="ctr"/>
              <a:r>
                <a:rPr lang="en-US" sz="1000" b="1" dirty="0">
                  <a:ea typeface="MS PGothic" pitchFamily="34" charset="-128"/>
                </a:rPr>
                <a:t>Standby</a:t>
              </a:r>
            </a:p>
            <a:p>
              <a:pPr marL="36671" algn="ctr"/>
              <a:r>
                <a:rPr lang="en-US" sz="1000" b="1" dirty="0">
                  <a:ea typeface="MS PGothic" pitchFamily="34" charset="-128"/>
                </a:rPr>
                <a:t>Bridge</a:t>
              </a:r>
              <a:endParaRPr lang="en-US" sz="800" b="1" dirty="0">
                <a:ea typeface="MS PGothic" pitchFamily="34" charset="-128"/>
              </a:endParaRPr>
            </a:p>
          </p:txBody>
        </p:sp>
      </p:grpSp>
      <p:sp>
        <p:nvSpPr>
          <p:cNvPr id="43012" name="Line 2"/>
          <p:cNvSpPr>
            <a:spLocks noChangeShapeType="1"/>
          </p:cNvSpPr>
          <p:nvPr/>
        </p:nvSpPr>
        <p:spPr bwMode="auto">
          <a:xfrm rot="10800000" flipH="1">
            <a:off x="1140973" y="4108136"/>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43020" name="Picture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017" y="3751117"/>
            <a:ext cx="5003375" cy="56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93"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4013" y="5250778"/>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9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13" y="2821416"/>
            <a:ext cx="4987079" cy="60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7" name="Line 94"/>
          <p:cNvSpPr>
            <a:spLocks noChangeShapeType="1"/>
          </p:cNvSpPr>
          <p:nvPr/>
        </p:nvSpPr>
        <p:spPr bwMode="auto">
          <a:xfrm>
            <a:off x="378025" y="3457118"/>
            <a:ext cx="5013367" cy="0"/>
          </a:xfrm>
          <a:prstGeom prst="line">
            <a:avLst/>
          </a:prstGeom>
          <a:noFill/>
          <a:ln w="38100">
            <a:solidFill>
              <a:srgbClr val="4A7EBB"/>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30" name="Rectangle 97"/>
          <p:cNvSpPr>
            <a:spLocks/>
          </p:cNvSpPr>
          <p:nvPr/>
        </p:nvSpPr>
        <p:spPr bwMode="auto">
          <a:xfrm>
            <a:off x="1211970" y="3572915"/>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31" name="Rectangle 98"/>
          <p:cNvSpPr>
            <a:spLocks/>
          </p:cNvSpPr>
          <p:nvPr/>
        </p:nvSpPr>
        <p:spPr bwMode="auto">
          <a:xfrm>
            <a:off x="2777600" y="3530287"/>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32" name="Rectangle 99"/>
          <p:cNvSpPr>
            <a:spLocks/>
          </p:cNvSpPr>
          <p:nvPr/>
        </p:nvSpPr>
        <p:spPr bwMode="auto">
          <a:xfrm>
            <a:off x="1179719" y="4461524"/>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43033" name="Rectangle 100"/>
          <p:cNvSpPr>
            <a:spLocks/>
          </p:cNvSpPr>
          <p:nvPr/>
        </p:nvSpPr>
        <p:spPr bwMode="auto">
          <a:xfrm>
            <a:off x="1012611" y="5657478"/>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1</a:t>
            </a:r>
          </a:p>
        </p:txBody>
      </p:sp>
      <p:sp>
        <p:nvSpPr>
          <p:cNvPr id="43034" name="Rectangle 101"/>
          <p:cNvSpPr>
            <a:spLocks/>
          </p:cNvSpPr>
          <p:nvPr/>
        </p:nvSpPr>
        <p:spPr bwMode="auto">
          <a:xfrm>
            <a:off x="863905" y="5121853"/>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CUBE1</a:t>
            </a:r>
            <a:endParaRPr lang="en-US" sz="800" dirty="0">
              <a:ea typeface="MS PGothic" pitchFamily="34" charset="-128"/>
            </a:endParaRPr>
          </a:p>
        </p:txBody>
      </p:sp>
      <p:sp>
        <p:nvSpPr>
          <p:cNvPr id="43035" name="Rectangle 102"/>
          <p:cNvSpPr>
            <a:spLocks/>
          </p:cNvSpPr>
          <p:nvPr/>
        </p:nvSpPr>
        <p:spPr bwMode="auto">
          <a:xfrm>
            <a:off x="567717" y="4094034"/>
            <a:ext cx="4223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Route</a:t>
            </a:r>
            <a:r>
              <a:rPr lang="en-US" sz="1000" dirty="0" smtClean="0">
                <a:ea typeface="MS PGothic" pitchFamily="34" charset="-128"/>
              </a:rPr>
              <a:t>r</a:t>
            </a:r>
            <a:endParaRPr lang="en-US" sz="1000" dirty="0">
              <a:ea typeface="MS PGothic" pitchFamily="34" charset="-128"/>
            </a:endParaRPr>
          </a:p>
        </p:txBody>
      </p:sp>
      <p:sp>
        <p:nvSpPr>
          <p:cNvPr id="43037" name="Line 104"/>
          <p:cNvSpPr>
            <a:spLocks noChangeShapeType="1"/>
          </p:cNvSpPr>
          <p:nvPr/>
        </p:nvSpPr>
        <p:spPr bwMode="auto">
          <a:xfrm rot="10800000">
            <a:off x="1227630" y="1623699"/>
            <a:ext cx="7442" cy="581873"/>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39" name="Rectangle 142"/>
          <p:cNvSpPr>
            <a:spLocks/>
          </p:cNvSpPr>
          <p:nvPr/>
        </p:nvSpPr>
        <p:spPr bwMode="auto">
          <a:xfrm>
            <a:off x="515068" y="1537676"/>
            <a:ext cx="515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b="1" dirty="0" smtClean="0">
                <a:ea typeface="MS PGothic" pitchFamily="34" charset="-128"/>
              </a:rPr>
              <a:t>Active</a:t>
            </a:r>
          </a:p>
          <a:p>
            <a:pPr marL="36671" algn="ctr"/>
            <a:r>
              <a:rPr lang="en-US" sz="1000" b="1" dirty="0" smtClean="0">
                <a:ea typeface="MS PGothic" pitchFamily="34" charset="-128"/>
              </a:rPr>
              <a:t> Bridge</a:t>
            </a:r>
            <a:endParaRPr lang="en-US" sz="1000" b="1" dirty="0">
              <a:ea typeface="MS PGothic" pitchFamily="34" charset="-128"/>
            </a:endParaRPr>
          </a:p>
        </p:txBody>
      </p:sp>
      <p:sp>
        <p:nvSpPr>
          <p:cNvPr id="43042" name="Rectangle 145"/>
          <p:cNvSpPr>
            <a:spLocks/>
          </p:cNvSpPr>
          <p:nvPr/>
        </p:nvSpPr>
        <p:spPr bwMode="auto">
          <a:xfrm>
            <a:off x="594849" y="2204823"/>
            <a:ext cx="521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r>
              <a:rPr lang="en-US" sz="1000" dirty="0" smtClean="0">
                <a:ea typeface="MS PGothic" pitchFamily="34" charset="-128"/>
              </a:rPr>
              <a:t>WebEx </a:t>
            </a:r>
          </a:p>
          <a:p>
            <a:pPr marL="36671"/>
            <a:r>
              <a:rPr lang="en-US" sz="1000" dirty="0" smtClean="0">
                <a:ea typeface="MS PGothic" pitchFamily="34" charset="-128"/>
              </a:rPr>
              <a:t>CUBE</a:t>
            </a:r>
            <a:endParaRPr lang="en-US" sz="1000" dirty="0">
              <a:ea typeface="MS PGothic" pitchFamily="34" charset="-128"/>
            </a:endParaRPr>
          </a:p>
        </p:txBody>
      </p:sp>
      <p:sp>
        <p:nvSpPr>
          <p:cNvPr id="43045" name="Rectangle 190"/>
          <p:cNvSpPr>
            <a:spLocks/>
          </p:cNvSpPr>
          <p:nvPr/>
        </p:nvSpPr>
        <p:spPr bwMode="auto">
          <a:xfrm>
            <a:off x="1911644" y="2517524"/>
            <a:ext cx="171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100" dirty="0">
                <a:latin typeface="Verdana" pitchFamily="34" charset="0"/>
                <a:ea typeface="MS PGothic" pitchFamily="34" charset="-128"/>
                <a:sym typeface="Verdana" pitchFamily="34" charset="0"/>
              </a:rPr>
              <a:t>WebEx Layer 3 Network </a:t>
            </a:r>
          </a:p>
        </p:txBody>
      </p:sp>
      <p:sp>
        <p:nvSpPr>
          <p:cNvPr id="43046" name="Rectangle 191"/>
          <p:cNvSpPr>
            <a:spLocks/>
          </p:cNvSpPr>
          <p:nvPr/>
        </p:nvSpPr>
        <p:spPr bwMode="auto">
          <a:xfrm>
            <a:off x="1561285" y="4934902"/>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sp>
        <p:nvSpPr>
          <p:cNvPr id="43051" name="Rectangle 226"/>
          <p:cNvSpPr>
            <a:spLocks/>
          </p:cNvSpPr>
          <p:nvPr/>
        </p:nvSpPr>
        <p:spPr bwMode="auto">
          <a:xfrm>
            <a:off x="4348215" y="3628190"/>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54" name="Rectangle 229"/>
          <p:cNvSpPr>
            <a:spLocks/>
          </p:cNvSpPr>
          <p:nvPr/>
        </p:nvSpPr>
        <p:spPr bwMode="auto">
          <a:xfrm>
            <a:off x="1288898" y="3163623"/>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sp>
        <p:nvSpPr>
          <p:cNvPr id="43055" name="Line 230"/>
          <p:cNvSpPr>
            <a:spLocks noChangeShapeType="1"/>
          </p:cNvSpPr>
          <p:nvPr/>
        </p:nvSpPr>
        <p:spPr bwMode="auto">
          <a:xfrm rot="10800000" flipH="1">
            <a:off x="2717225" y="3233423"/>
            <a:ext cx="0" cy="896487"/>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56" name="Line 231"/>
          <p:cNvSpPr>
            <a:spLocks noChangeShapeType="1"/>
          </p:cNvSpPr>
          <p:nvPr/>
        </p:nvSpPr>
        <p:spPr bwMode="auto">
          <a:xfrm rot="10800000">
            <a:off x="4313413" y="3280924"/>
            <a:ext cx="7674" cy="827212"/>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57" name="Line 232"/>
          <p:cNvSpPr>
            <a:spLocks noChangeShapeType="1"/>
          </p:cNvSpPr>
          <p:nvPr/>
        </p:nvSpPr>
        <p:spPr bwMode="auto">
          <a:xfrm rot="10800000">
            <a:off x="1142499" y="3240567"/>
            <a:ext cx="9937" cy="867568"/>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43058" name="Picture 23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5458" y="3127062"/>
            <a:ext cx="292894" cy="23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910" y="4084748"/>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23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8872" y="3100074"/>
            <a:ext cx="293489"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23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6250" y="3147574"/>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 name="Line 232"/>
          <p:cNvSpPr>
            <a:spLocks noChangeShapeType="1"/>
          </p:cNvSpPr>
          <p:nvPr/>
        </p:nvSpPr>
        <p:spPr bwMode="auto">
          <a:xfrm rot="10800000">
            <a:off x="1294898" y="2518251"/>
            <a:ext cx="10432" cy="431801"/>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nvGrpSpPr>
          <p:cNvPr id="43038" name="Group 141"/>
          <p:cNvGrpSpPr>
            <a:grpSpLocks/>
          </p:cNvGrpSpPr>
          <p:nvPr/>
        </p:nvGrpSpPr>
        <p:grpSpPr bwMode="auto">
          <a:xfrm>
            <a:off x="990100" y="1442724"/>
            <a:ext cx="481013" cy="1112838"/>
            <a:chOff x="0" y="0"/>
            <a:chExt cx="808" cy="1402"/>
          </a:xfrm>
        </p:grpSpPr>
        <p:grpSp>
          <p:nvGrpSpPr>
            <p:cNvPr id="43147" name="Group 135"/>
            <p:cNvGrpSpPr>
              <a:grpSpLocks/>
            </p:cNvGrpSpPr>
            <p:nvPr/>
          </p:nvGrpSpPr>
          <p:grpSpPr bwMode="auto">
            <a:xfrm>
              <a:off x="88" y="929"/>
              <a:ext cx="647" cy="473"/>
              <a:chOff x="0" y="0"/>
              <a:chExt cx="647" cy="472"/>
            </a:xfrm>
          </p:grpSpPr>
          <p:grpSp>
            <p:nvGrpSpPr>
              <p:cNvPr id="43153" name="Group 108"/>
              <p:cNvGrpSpPr>
                <a:grpSpLocks/>
              </p:cNvGrpSpPr>
              <p:nvPr/>
            </p:nvGrpSpPr>
            <p:grpSpPr bwMode="auto">
              <a:xfrm>
                <a:off x="0" y="0"/>
                <a:ext cx="647" cy="472"/>
                <a:chOff x="0" y="0"/>
                <a:chExt cx="647" cy="472"/>
              </a:xfrm>
            </p:grpSpPr>
            <p:sp>
              <p:nvSpPr>
                <p:cNvPr id="43180" name="Rectangle 105"/>
                <p:cNvSpPr>
                  <a:spLocks/>
                </p:cNvSpPr>
                <p:nvPr/>
              </p:nvSpPr>
              <p:spPr bwMode="auto">
                <a:xfrm>
                  <a:off x="0" y="50"/>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181" name="AutoShape 106"/>
                <p:cNvSpPr>
                  <a:spLocks/>
                </p:cNvSpPr>
                <p:nvPr/>
              </p:nvSpPr>
              <p:spPr bwMode="auto">
                <a:xfrm>
                  <a:off x="0" y="6"/>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182" name="AutoShape 107"/>
                <p:cNvSpPr>
                  <a:spLocks/>
                </p:cNvSpPr>
                <p:nvPr/>
              </p:nvSpPr>
              <p:spPr bwMode="auto">
                <a:xfrm rot="5400000" flipH="1">
                  <a:off x="371" y="204"/>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154" name="Group 134"/>
              <p:cNvGrpSpPr>
                <a:grpSpLocks/>
              </p:cNvGrpSpPr>
              <p:nvPr/>
            </p:nvGrpSpPr>
            <p:grpSpPr bwMode="auto">
              <a:xfrm>
                <a:off x="14" y="106"/>
                <a:ext cx="539" cy="282"/>
                <a:chOff x="0" y="0"/>
                <a:chExt cx="539" cy="282"/>
              </a:xfrm>
            </p:grpSpPr>
            <p:grpSp>
              <p:nvGrpSpPr>
                <p:cNvPr id="43155" name="Group 111"/>
                <p:cNvGrpSpPr>
                  <a:grpSpLocks/>
                </p:cNvGrpSpPr>
                <p:nvPr/>
              </p:nvGrpSpPr>
              <p:grpSpPr bwMode="auto">
                <a:xfrm>
                  <a:off x="274" y="27"/>
                  <a:ext cx="4" cy="228"/>
                  <a:chOff x="0" y="0"/>
                  <a:chExt cx="4" cy="228"/>
                </a:xfrm>
              </p:grpSpPr>
              <p:sp>
                <p:nvSpPr>
                  <p:cNvPr id="43178" name="Line 109"/>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179" name="Line 110"/>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156" name="Group 122"/>
                <p:cNvGrpSpPr>
                  <a:grpSpLocks/>
                </p:cNvGrpSpPr>
                <p:nvPr/>
              </p:nvGrpSpPr>
              <p:grpSpPr bwMode="auto">
                <a:xfrm>
                  <a:off x="0" y="0"/>
                  <a:ext cx="245" cy="282"/>
                  <a:chOff x="0" y="0"/>
                  <a:chExt cx="245" cy="282"/>
                </a:xfrm>
              </p:grpSpPr>
              <p:grpSp>
                <p:nvGrpSpPr>
                  <p:cNvPr id="43168" name="Group 116"/>
                  <p:cNvGrpSpPr>
                    <a:grpSpLocks/>
                  </p:cNvGrpSpPr>
                  <p:nvPr/>
                </p:nvGrpSpPr>
                <p:grpSpPr bwMode="auto">
                  <a:xfrm>
                    <a:off x="4" y="0"/>
                    <a:ext cx="241" cy="276"/>
                    <a:chOff x="0" y="0"/>
                    <a:chExt cx="240" cy="276"/>
                  </a:xfrm>
                </p:grpSpPr>
                <p:sp>
                  <p:nvSpPr>
                    <p:cNvPr id="43174" name="Freeform 112"/>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5" name="Freeform 113"/>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6" name="Freeform 114"/>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7" name="Oval 115"/>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69" name="Group 121"/>
                  <p:cNvGrpSpPr>
                    <a:grpSpLocks/>
                  </p:cNvGrpSpPr>
                  <p:nvPr/>
                </p:nvGrpSpPr>
                <p:grpSpPr bwMode="auto">
                  <a:xfrm>
                    <a:off x="0" y="6"/>
                    <a:ext cx="240" cy="276"/>
                    <a:chOff x="0" y="0"/>
                    <a:chExt cx="240" cy="276"/>
                  </a:xfrm>
                </p:grpSpPr>
                <p:sp>
                  <p:nvSpPr>
                    <p:cNvPr id="43170" name="Freeform 117"/>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1" name="Freeform 118"/>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2" name="Freeform 119"/>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3" name="Oval 120"/>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157" name="Group 133"/>
                <p:cNvGrpSpPr>
                  <a:grpSpLocks/>
                </p:cNvGrpSpPr>
                <p:nvPr/>
              </p:nvGrpSpPr>
              <p:grpSpPr bwMode="auto">
                <a:xfrm>
                  <a:off x="307" y="0"/>
                  <a:ext cx="232" cy="276"/>
                  <a:chOff x="0" y="0"/>
                  <a:chExt cx="231" cy="276"/>
                </a:xfrm>
              </p:grpSpPr>
              <p:grpSp>
                <p:nvGrpSpPr>
                  <p:cNvPr id="43158" name="Group 127"/>
                  <p:cNvGrpSpPr>
                    <a:grpSpLocks/>
                  </p:cNvGrpSpPr>
                  <p:nvPr/>
                </p:nvGrpSpPr>
                <p:grpSpPr bwMode="auto">
                  <a:xfrm>
                    <a:off x="4" y="0"/>
                    <a:ext cx="227" cy="270"/>
                    <a:chOff x="0" y="0"/>
                    <a:chExt cx="227" cy="270"/>
                  </a:xfrm>
                </p:grpSpPr>
                <p:sp>
                  <p:nvSpPr>
                    <p:cNvPr id="43164" name="Freeform 123"/>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5" name="Freeform 124"/>
                    <p:cNvSpPr>
                      <a:spLocks/>
                    </p:cNvSpPr>
                    <p:nvPr/>
                  </p:nvSpPr>
                  <p:spPr bwMode="auto">
                    <a:xfrm>
                      <a:off x="106"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6" name="Freeform 125"/>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7" name="Oval 126"/>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59" name="Group 132"/>
                  <p:cNvGrpSpPr>
                    <a:grpSpLocks/>
                  </p:cNvGrpSpPr>
                  <p:nvPr/>
                </p:nvGrpSpPr>
                <p:grpSpPr bwMode="auto">
                  <a:xfrm>
                    <a:off x="0" y="3"/>
                    <a:ext cx="227" cy="273"/>
                    <a:chOff x="0" y="0"/>
                    <a:chExt cx="227" cy="273"/>
                  </a:xfrm>
                </p:grpSpPr>
                <p:sp>
                  <p:nvSpPr>
                    <p:cNvPr id="43160" name="Freeform 128"/>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1" name="Freeform 129"/>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2" name="Freeform 130"/>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3" name="Oval 131"/>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grpSp>
          <p:nvGrpSpPr>
            <p:cNvPr id="43148" name="Group 140"/>
            <p:cNvGrpSpPr>
              <a:grpSpLocks/>
            </p:cNvGrpSpPr>
            <p:nvPr/>
          </p:nvGrpSpPr>
          <p:grpSpPr bwMode="auto">
            <a:xfrm>
              <a:off x="0" y="0"/>
              <a:ext cx="808" cy="728"/>
              <a:chOff x="0" y="0"/>
              <a:chExt cx="808" cy="728"/>
            </a:xfrm>
          </p:grpSpPr>
          <p:pic>
            <p:nvPicPr>
              <p:cNvPr id="43149"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24"/>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50" name="Picture 1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51" name="Picture 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52" name="AutoShape 139"/>
              <p:cNvSpPr>
                <a:spLocks/>
              </p:cNvSpPr>
              <p:nvPr/>
            </p:nvSpPr>
            <p:spPr bwMode="auto">
              <a:xfrm>
                <a:off x="0" y="0"/>
                <a:ext cx="808" cy="728"/>
              </a:xfrm>
              <a:prstGeom prst="roundRect">
                <a:avLst>
                  <a:gd name="adj" fmla="val 16481"/>
                </a:avLst>
              </a:prstGeom>
              <a:solidFill>
                <a:schemeClr val="accent1">
                  <a:alpha val="16862"/>
                </a:schemeClr>
              </a:solidFill>
              <a:ln w="12700">
                <a:solidFill>
                  <a:srgbClr val="0183B7">
                    <a:alpha val="16862"/>
                  </a:srgbClr>
                </a:solidFill>
                <a:round/>
                <a:headEnd/>
                <a:tailEnd/>
              </a:ln>
            </p:spPr>
            <p:txBody>
              <a:bodyPr lIns="0" tIns="0" rIns="0" bIns="0"/>
              <a:lstStyle/>
              <a:p>
                <a:endParaRPr lang="en-US" dirty="0"/>
              </a:p>
            </p:txBody>
          </p:sp>
        </p:grpSp>
      </p:grpSp>
      <p:sp>
        <p:nvSpPr>
          <p:cNvPr id="293" name="Line 230"/>
          <p:cNvSpPr>
            <a:spLocks noChangeShapeType="1"/>
          </p:cNvSpPr>
          <p:nvPr/>
        </p:nvSpPr>
        <p:spPr bwMode="auto">
          <a:xfrm rot="10800000">
            <a:off x="4067554" y="2434913"/>
            <a:ext cx="19141" cy="386503"/>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94" name="Rectangle 145"/>
          <p:cNvSpPr>
            <a:spLocks/>
          </p:cNvSpPr>
          <p:nvPr/>
        </p:nvSpPr>
        <p:spPr bwMode="auto">
          <a:xfrm>
            <a:off x="4357788" y="2116443"/>
            <a:ext cx="521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r>
              <a:rPr lang="en-US" sz="1000" dirty="0" smtClean="0">
                <a:ea typeface="MS PGothic" pitchFamily="34" charset="-128"/>
              </a:rPr>
              <a:t>WebEx </a:t>
            </a:r>
          </a:p>
          <a:p>
            <a:pPr marL="36671"/>
            <a:r>
              <a:rPr lang="en-US" sz="1000" dirty="0" smtClean="0">
                <a:ea typeface="MS PGothic" pitchFamily="34" charset="-128"/>
              </a:rPr>
              <a:t>CUBE</a:t>
            </a:r>
            <a:endParaRPr lang="en-US" sz="1000" dirty="0">
              <a:ea typeface="MS PGothic" pitchFamily="34" charset="-128"/>
            </a:endParaRPr>
          </a:p>
        </p:txBody>
      </p:sp>
      <p:pic>
        <p:nvPicPr>
          <p:cNvPr id="43194"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2494" y="4644842"/>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92"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9688" y="5231740"/>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229" name="Group 42"/>
          <p:cNvGrpSpPr>
            <a:grpSpLocks/>
          </p:cNvGrpSpPr>
          <p:nvPr/>
        </p:nvGrpSpPr>
        <p:grpSpPr bwMode="auto">
          <a:xfrm>
            <a:off x="959407" y="4644842"/>
            <a:ext cx="386060" cy="377325"/>
            <a:chOff x="0" y="0"/>
            <a:chExt cx="647" cy="474"/>
          </a:xfrm>
        </p:grpSpPr>
        <p:grpSp>
          <p:nvGrpSpPr>
            <p:cNvPr id="43230" name="Group 15"/>
            <p:cNvGrpSpPr>
              <a:grpSpLocks/>
            </p:cNvGrpSpPr>
            <p:nvPr/>
          </p:nvGrpSpPr>
          <p:grpSpPr bwMode="auto">
            <a:xfrm>
              <a:off x="0" y="0"/>
              <a:ext cx="647" cy="474"/>
              <a:chOff x="0" y="0"/>
              <a:chExt cx="647" cy="474"/>
            </a:xfrm>
          </p:grpSpPr>
          <p:sp>
            <p:nvSpPr>
              <p:cNvPr id="43257"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258"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259"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231" name="Group 41"/>
            <p:cNvGrpSpPr>
              <a:grpSpLocks/>
            </p:cNvGrpSpPr>
            <p:nvPr/>
          </p:nvGrpSpPr>
          <p:grpSpPr bwMode="auto">
            <a:xfrm>
              <a:off x="22" y="108"/>
              <a:ext cx="543" cy="282"/>
              <a:chOff x="0" y="0"/>
              <a:chExt cx="543" cy="282"/>
            </a:xfrm>
          </p:grpSpPr>
          <p:grpSp>
            <p:nvGrpSpPr>
              <p:cNvPr id="43232" name="Group 18"/>
              <p:cNvGrpSpPr>
                <a:grpSpLocks/>
              </p:cNvGrpSpPr>
              <p:nvPr/>
            </p:nvGrpSpPr>
            <p:grpSpPr bwMode="auto">
              <a:xfrm>
                <a:off x="274" y="27"/>
                <a:ext cx="4" cy="228"/>
                <a:chOff x="0" y="0"/>
                <a:chExt cx="4" cy="228"/>
              </a:xfrm>
            </p:grpSpPr>
            <p:sp>
              <p:nvSpPr>
                <p:cNvPr id="43255"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256"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233" name="Group 29"/>
              <p:cNvGrpSpPr>
                <a:grpSpLocks/>
              </p:cNvGrpSpPr>
              <p:nvPr/>
            </p:nvGrpSpPr>
            <p:grpSpPr bwMode="auto">
              <a:xfrm>
                <a:off x="0" y="0"/>
                <a:ext cx="245" cy="282"/>
                <a:chOff x="0" y="0"/>
                <a:chExt cx="245" cy="282"/>
              </a:xfrm>
            </p:grpSpPr>
            <p:grpSp>
              <p:nvGrpSpPr>
                <p:cNvPr id="43245" name="Group 23"/>
                <p:cNvGrpSpPr>
                  <a:grpSpLocks/>
                </p:cNvGrpSpPr>
                <p:nvPr/>
              </p:nvGrpSpPr>
              <p:grpSpPr bwMode="auto">
                <a:xfrm>
                  <a:off x="4" y="0"/>
                  <a:ext cx="241" cy="276"/>
                  <a:chOff x="0" y="0"/>
                  <a:chExt cx="240" cy="276"/>
                </a:xfrm>
              </p:grpSpPr>
              <p:sp>
                <p:nvSpPr>
                  <p:cNvPr id="43251"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2"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3"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4"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246" name="Group 28"/>
                <p:cNvGrpSpPr>
                  <a:grpSpLocks/>
                </p:cNvGrpSpPr>
                <p:nvPr/>
              </p:nvGrpSpPr>
              <p:grpSpPr bwMode="auto">
                <a:xfrm>
                  <a:off x="0" y="6"/>
                  <a:ext cx="240" cy="276"/>
                  <a:chOff x="0" y="0"/>
                  <a:chExt cx="240" cy="276"/>
                </a:xfrm>
              </p:grpSpPr>
              <p:sp>
                <p:nvSpPr>
                  <p:cNvPr id="43247"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8"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9"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0"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234" name="Group 40"/>
              <p:cNvGrpSpPr>
                <a:grpSpLocks/>
              </p:cNvGrpSpPr>
              <p:nvPr/>
            </p:nvGrpSpPr>
            <p:grpSpPr bwMode="auto">
              <a:xfrm>
                <a:off x="307" y="0"/>
                <a:ext cx="236" cy="276"/>
                <a:chOff x="0" y="0"/>
                <a:chExt cx="235" cy="276"/>
              </a:xfrm>
            </p:grpSpPr>
            <p:grpSp>
              <p:nvGrpSpPr>
                <p:cNvPr id="43235" name="Group 34"/>
                <p:cNvGrpSpPr>
                  <a:grpSpLocks/>
                </p:cNvGrpSpPr>
                <p:nvPr/>
              </p:nvGrpSpPr>
              <p:grpSpPr bwMode="auto">
                <a:xfrm>
                  <a:off x="4" y="0"/>
                  <a:ext cx="231" cy="270"/>
                  <a:chOff x="0" y="0"/>
                  <a:chExt cx="231" cy="270"/>
                </a:xfrm>
              </p:grpSpPr>
              <p:sp>
                <p:nvSpPr>
                  <p:cNvPr id="43241"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2"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3"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4"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236" name="Group 39"/>
                <p:cNvGrpSpPr>
                  <a:grpSpLocks/>
                </p:cNvGrpSpPr>
                <p:nvPr/>
              </p:nvGrpSpPr>
              <p:grpSpPr bwMode="auto">
                <a:xfrm>
                  <a:off x="0" y="3"/>
                  <a:ext cx="227" cy="273"/>
                  <a:chOff x="0" y="0"/>
                  <a:chExt cx="227" cy="273"/>
                </a:xfrm>
              </p:grpSpPr>
              <p:sp>
                <p:nvSpPr>
                  <p:cNvPr id="43237"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38"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39"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0"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299" name="AutoShape 11"/>
          <p:cNvSpPr>
            <a:spLocks/>
          </p:cNvSpPr>
          <p:nvPr/>
        </p:nvSpPr>
        <p:spPr bwMode="auto">
          <a:xfrm>
            <a:off x="2414886" y="4438848"/>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sp>
        <p:nvSpPr>
          <p:cNvPr id="300" name="Line 2"/>
          <p:cNvSpPr>
            <a:spLocks noChangeShapeType="1"/>
          </p:cNvSpPr>
          <p:nvPr/>
        </p:nvSpPr>
        <p:spPr bwMode="auto">
          <a:xfrm rot="10800000" flipH="1">
            <a:off x="2730248" y="4129911"/>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301"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288" y="5272553"/>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 name="Rectangle 99"/>
          <p:cNvSpPr>
            <a:spLocks/>
          </p:cNvSpPr>
          <p:nvPr/>
        </p:nvSpPr>
        <p:spPr bwMode="auto">
          <a:xfrm>
            <a:off x="2768994" y="4483299"/>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303" name="Rectangle 100"/>
          <p:cNvSpPr>
            <a:spLocks/>
          </p:cNvSpPr>
          <p:nvPr/>
        </p:nvSpPr>
        <p:spPr bwMode="auto">
          <a:xfrm>
            <a:off x="2601886" y="5679253"/>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a:t>
            </a:r>
            <a:r>
              <a:rPr lang="en-US" sz="800" dirty="0" smtClean="0">
                <a:ea typeface="MS PGothic" pitchFamily="34" charset="-128"/>
              </a:rPr>
              <a:t>2</a:t>
            </a:r>
            <a:endParaRPr lang="en-US" sz="800" dirty="0">
              <a:ea typeface="MS PGothic" pitchFamily="34" charset="-128"/>
            </a:endParaRPr>
          </a:p>
        </p:txBody>
      </p:sp>
      <p:sp>
        <p:nvSpPr>
          <p:cNvPr id="304" name="Rectangle 101"/>
          <p:cNvSpPr>
            <a:spLocks/>
          </p:cNvSpPr>
          <p:nvPr/>
        </p:nvSpPr>
        <p:spPr bwMode="auto">
          <a:xfrm>
            <a:off x="2453180" y="5143628"/>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CUBE2</a:t>
            </a:r>
            <a:endParaRPr lang="en-US" sz="800" dirty="0">
              <a:ea typeface="MS PGothic" pitchFamily="34" charset="-128"/>
            </a:endParaRPr>
          </a:p>
        </p:txBody>
      </p:sp>
      <p:sp>
        <p:nvSpPr>
          <p:cNvPr id="306" name="Rectangle 191"/>
          <p:cNvSpPr>
            <a:spLocks/>
          </p:cNvSpPr>
          <p:nvPr/>
        </p:nvSpPr>
        <p:spPr bwMode="auto">
          <a:xfrm>
            <a:off x="3150560" y="4956677"/>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pic>
        <p:nvPicPr>
          <p:cNvPr id="307"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8185" y="4106523"/>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1769" y="4666617"/>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8963" y="5253515"/>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2" name="Group 42"/>
          <p:cNvGrpSpPr>
            <a:grpSpLocks/>
          </p:cNvGrpSpPr>
          <p:nvPr/>
        </p:nvGrpSpPr>
        <p:grpSpPr bwMode="auto">
          <a:xfrm>
            <a:off x="2548682" y="4666617"/>
            <a:ext cx="386060" cy="377325"/>
            <a:chOff x="0" y="0"/>
            <a:chExt cx="647" cy="474"/>
          </a:xfrm>
        </p:grpSpPr>
        <p:grpSp>
          <p:nvGrpSpPr>
            <p:cNvPr id="313" name="Group 15"/>
            <p:cNvGrpSpPr>
              <a:grpSpLocks/>
            </p:cNvGrpSpPr>
            <p:nvPr/>
          </p:nvGrpSpPr>
          <p:grpSpPr bwMode="auto">
            <a:xfrm>
              <a:off x="0" y="0"/>
              <a:ext cx="647" cy="474"/>
              <a:chOff x="0" y="0"/>
              <a:chExt cx="647" cy="474"/>
            </a:xfrm>
          </p:grpSpPr>
          <p:sp>
            <p:nvSpPr>
              <p:cNvPr id="340"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341"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342"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314" name="Group 41"/>
            <p:cNvGrpSpPr>
              <a:grpSpLocks/>
            </p:cNvGrpSpPr>
            <p:nvPr/>
          </p:nvGrpSpPr>
          <p:grpSpPr bwMode="auto">
            <a:xfrm>
              <a:off x="22" y="108"/>
              <a:ext cx="543" cy="282"/>
              <a:chOff x="0" y="0"/>
              <a:chExt cx="543" cy="282"/>
            </a:xfrm>
          </p:grpSpPr>
          <p:grpSp>
            <p:nvGrpSpPr>
              <p:cNvPr id="315" name="Group 18"/>
              <p:cNvGrpSpPr>
                <a:grpSpLocks/>
              </p:cNvGrpSpPr>
              <p:nvPr/>
            </p:nvGrpSpPr>
            <p:grpSpPr bwMode="auto">
              <a:xfrm>
                <a:off x="274" y="27"/>
                <a:ext cx="4" cy="228"/>
                <a:chOff x="0" y="0"/>
                <a:chExt cx="4" cy="228"/>
              </a:xfrm>
            </p:grpSpPr>
            <p:sp>
              <p:nvSpPr>
                <p:cNvPr id="338"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9"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316" name="Group 29"/>
              <p:cNvGrpSpPr>
                <a:grpSpLocks/>
              </p:cNvGrpSpPr>
              <p:nvPr/>
            </p:nvGrpSpPr>
            <p:grpSpPr bwMode="auto">
              <a:xfrm>
                <a:off x="0" y="0"/>
                <a:ext cx="245" cy="282"/>
                <a:chOff x="0" y="0"/>
                <a:chExt cx="245" cy="282"/>
              </a:xfrm>
            </p:grpSpPr>
            <p:grpSp>
              <p:nvGrpSpPr>
                <p:cNvPr id="328" name="Group 23"/>
                <p:cNvGrpSpPr>
                  <a:grpSpLocks/>
                </p:cNvGrpSpPr>
                <p:nvPr/>
              </p:nvGrpSpPr>
              <p:grpSpPr bwMode="auto">
                <a:xfrm>
                  <a:off x="4" y="0"/>
                  <a:ext cx="241" cy="276"/>
                  <a:chOff x="0" y="0"/>
                  <a:chExt cx="240" cy="276"/>
                </a:xfrm>
              </p:grpSpPr>
              <p:sp>
                <p:nvSpPr>
                  <p:cNvPr id="334"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5"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6"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7"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29" name="Group 28"/>
                <p:cNvGrpSpPr>
                  <a:grpSpLocks/>
                </p:cNvGrpSpPr>
                <p:nvPr/>
              </p:nvGrpSpPr>
              <p:grpSpPr bwMode="auto">
                <a:xfrm>
                  <a:off x="0" y="6"/>
                  <a:ext cx="240" cy="276"/>
                  <a:chOff x="0" y="0"/>
                  <a:chExt cx="240" cy="276"/>
                </a:xfrm>
              </p:grpSpPr>
              <p:sp>
                <p:nvSpPr>
                  <p:cNvPr id="330"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1"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2"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3"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317" name="Group 40"/>
              <p:cNvGrpSpPr>
                <a:grpSpLocks/>
              </p:cNvGrpSpPr>
              <p:nvPr/>
            </p:nvGrpSpPr>
            <p:grpSpPr bwMode="auto">
              <a:xfrm>
                <a:off x="307" y="0"/>
                <a:ext cx="236" cy="276"/>
                <a:chOff x="0" y="0"/>
                <a:chExt cx="235" cy="276"/>
              </a:xfrm>
            </p:grpSpPr>
            <p:grpSp>
              <p:nvGrpSpPr>
                <p:cNvPr id="318" name="Group 34"/>
                <p:cNvGrpSpPr>
                  <a:grpSpLocks/>
                </p:cNvGrpSpPr>
                <p:nvPr/>
              </p:nvGrpSpPr>
              <p:grpSpPr bwMode="auto">
                <a:xfrm>
                  <a:off x="4" y="0"/>
                  <a:ext cx="231" cy="270"/>
                  <a:chOff x="0" y="0"/>
                  <a:chExt cx="231" cy="270"/>
                </a:xfrm>
              </p:grpSpPr>
              <p:sp>
                <p:nvSpPr>
                  <p:cNvPr id="324"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5"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6"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7"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19" name="Group 39"/>
                <p:cNvGrpSpPr>
                  <a:grpSpLocks/>
                </p:cNvGrpSpPr>
                <p:nvPr/>
              </p:nvGrpSpPr>
              <p:grpSpPr bwMode="auto">
                <a:xfrm>
                  <a:off x="0" y="3"/>
                  <a:ext cx="227" cy="273"/>
                  <a:chOff x="0" y="0"/>
                  <a:chExt cx="227" cy="273"/>
                </a:xfrm>
              </p:grpSpPr>
              <p:sp>
                <p:nvSpPr>
                  <p:cNvPr id="320"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1"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2"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3"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343" name="AutoShape 11"/>
          <p:cNvSpPr>
            <a:spLocks/>
          </p:cNvSpPr>
          <p:nvPr/>
        </p:nvSpPr>
        <p:spPr bwMode="auto">
          <a:xfrm>
            <a:off x="3994261" y="4438848"/>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sp>
        <p:nvSpPr>
          <p:cNvPr id="344" name="Line 2"/>
          <p:cNvSpPr>
            <a:spLocks noChangeShapeType="1"/>
          </p:cNvSpPr>
          <p:nvPr/>
        </p:nvSpPr>
        <p:spPr bwMode="auto">
          <a:xfrm rot="10800000" flipH="1">
            <a:off x="4309623" y="4129911"/>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345"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2663" y="5272553"/>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 name="Rectangle 99"/>
          <p:cNvSpPr>
            <a:spLocks/>
          </p:cNvSpPr>
          <p:nvPr/>
        </p:nvSpPr>
        <p:spPr bwMode="auto">
          <a:xfrm>
            <a:off x="4348369" y="4483299"/>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347" name="Rectangle 100"/>
          <p:cNvSpPr>
            <a:spLocks/>
          </p:cNvSpPr>
          <p:nvPr/>
        </p:nvSpPr>
        <p:spPr bwMode="auto">
          <a:xfrm>
            <a:off x="4181261" y="5679253"/>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a:t>
            </a:r>
            <a:r>
              <a:rPr lang="en-US" sz="800" dirty="0" smtClean="0">
                <a:ea typeface="MS PGothic" pitchFamily="34" charset="-128"/>
              </a:rPr>
              <a:t>3</a:t>
            </a:r>
            <a:endParaRPr lang="en-US" sz="800" dirty="0">
              <a:ea typeface="MS PGothic" pitchFamily="34" charset="-128"/>
            </a:endParaRPr>
          </a:p>
        </p:txBody>
      </p:sp>
      <p:sp>
        <p:nvSpPr>
          <p:cNvPr id="348" name="Rectangle 101"/>
          <p:cNvSpPr>
            <a:spLocks/>
          </p:cNvSpPr>
          <p:nvPr/>
        </p:nvSpPr>
        <p:spPr bwMode="auto">
          <a:xfrm>
            <a:off x="4032555" y="5143628"/>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CUBE3</a:t>
            </a:r>
            <a:endParaRPr lang="en-US" sz="800" dirty="0">
              <a:ea typeface="MS PGothic" pitchFamily="34" charset="-128"/>
            </a:endParaRPr>
          </a:p>
        </p:txBody>
      </p:sp>
      <p:sp>
        <p:nvSpPr>
          <p:cNvPr id="350" name="Rectangle 191"/>
          <p:cNvSpPr>
            <a:spLocks/>
          </p:cNvSpPr>
          <p:nvPr/>
        </p:nvSpPr>
        <p:spPr bwMode="auto">
          <a:xfrm>
            <a:off x="4729935" y="4956677"/>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pic>
        <p:nvPicPr>
          <p:cNvPr id="351"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7560" y="4106523"/>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1144" y="4666617"/>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8338" y="5253515"/>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6" name="Group 42"/>
          <p:cNvGrpSpPr>
            <a:grpSpLocks/>
          </p:cNvGrpSpPr>
          <p:nvPr/>
        </p:nvGrpSpPr>
        <p:grpSpPr bwMode="auto">
          <a:xfrm>
            <a:off x="4128057" y="4666617"/>
            <a:ext cx="386060" cy="377325"/>
            <a:chOff x="0" y="0"/>
            <a:chExt cx="647" cy="474"/>
          </a:xfrm>
        </p:grpSpPr>
        <p:grpSp>
          <p:nvGrpSpPr>
            <p:cNvPr id="357" name="Group 15"/>
            <p:cNvGrpSpPr>
              <a:grpSpLocks/>
            </p:cNvGrpSpPr>
            <p:nvPr/>
          </p:nvGrpSpPr>
          <p:grpSpPr bwMode="auto">
            <a:xfrm>
              <a:off x="0" y="0"/>
              <a:ext cx="647" cy="474"/>
              <a:chOff x="0" y="0"/>
              <a:chExt cx="647" cy="474"/>
            </a:xfrm>
          </p:grpSpPr>
          <p:sp>
            <p:nvSpPr>
              <p:cNvPr id="384"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385"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386"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358" name="Group 41"/>
            <p:cNvGrpSpPr>
              <a:grpSpLocks/>
            </p:cNvGrpSpPr>
            <p:nvPr/>
          </p:nvGrpSpPr>
          <p:grpSpPr bwMode="auto">
            <a:xfrm>
              <a:off x="22" y="108"/>
              <a:ext cx="543" cy="282"/>
              <a:chOff x="0" y="0"/>
              <a:chExt cx="543" cy="282"/>
            </a:xfrm>
          </p:grpSpPr>
          <p:grpSp>
            <p:nvGrpSpPr>
              <p:cNvPr id="359" name="Group 18"/>
              <p:cNvGrpSpPr>
                <a:grpSpLocks/>
              </p:cNvGrpSpPr>
              <p:nvPr/>
            </p:nvGrpSpPr>
            <p:grpSpPr bwMode="auto">
              <a:xfrm>
                <a:off x="274" y="27"/>
                <a:ext cx="4" cy="228"/>
                <a:chOff x="0" y="0"/>
                <a:chExt cx="4" cy="228"/>
              </a:xfrm>
            </p:grpSpPr>
            <p:sp>
              <p:nvSpPr>
                <p:cNvPr id="382"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83"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360" name="Group 29"/>
              <p:cNvGrpSpPr>
                <a:grpSpLocks/>
              </p:cNvGrpSpPr>
              <p:nvPr/>
            </p:nvGrpSpPr>
            <p:grpSpPr bwMode="auto">
              <a:xfrm>
                <a:off x="0" y="0"/>
                <a:ext cx="245" cy="282"/>
                <a:chOff x="0" y="0"/>
                <a:chExt cx="245" cy="282"/>
              </a:xfrm>
            </p:grpSpPr>
            <p:grpSp>
              <p:nvGrpSpPr>
                <p:cNvPr id="372" name="Group 23"/>
                <p:cNvGrpSpPr>
                  <a:grpSpLocks/>
                </p:cNvGrpSpPr>
                <p:nvPr/>
              </p:nvGrpSpPr>
              <p:grpSpPr bwMode="auto">
                <a:xfrm>
                  <a:off x="4" y="0"/>
                  <a:ext cx="241" cy="276"/>
                  <a:chOff x="0" y="0"/>
                  <a:chExt cx="240" cy="276"/>
                </a:xfrm>
              </p:grpSpPr>
              <p:sp>
                <p:nvSpPr>
                  <p:cNvPr id="378"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9"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80"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81"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73" name="Group 28"/>
                <p:cNvGrpSpPr>
                  <a:grpSpLocks/>
                </p:cNvGrpSpPr>
                <p:nvPr/>
              </p:nvGrpSpPr>
              <p:grpSpPr bwMode="auto">
                <a:xfrm>
                  <a:off x="0" y="6"/>
                  <a:ext cx="240" cy="276"/>
                  <a:chOff x="0" y="0"/>
                  <a:chExt cx="240" cy="276"/>
                </a:xfrm>
              </p:grpSpPr>
              <p:sp>
                <p:nvSpPr>
                  <p:cNvPr id="374"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5"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6"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7"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361" name="Group 40"/>
              <p:cNvGrpSpPr>
                <a:grpSpLocks/>
              </p:cNvGrpSpPr>
              <p:nvPr/>
            </p:nvGrpSpPr>
            <p:grpSpPr bwMode="auto">
              <a:xfrm>
                <a:off x="307" y="0"/>
                <a:ext cx="236" cy="276"/>
                <a:chOff x="0" y="0"/>
                <a:chExt cx="235" cy="276"/>
              </a:xfrm>
            </p:grpSpPr>
            <p:grpSp>
              <p:nvGrpSpPr>
                <p:cNvPr id="362" name="Group 34"/>
                <p:cNvGrpSpPr>
                  <a:grpSpLocks/>
                </p:cNvGrpSpPr>
                <p:nvPr/>
              </p:nvGrpSpPr>
              <p:grpSpPr bwMode="auto">
                <a:xfrm>
                  <a:off x="4" y="0"/>
                  <a:ext cx="231" cy="270"/>
                  <a:chOff x="0" y="0"/>
                  <a:chExt cx="231" cy="270"/>
                </a:xfrm>
              </p:grpSpPr>
              <p:sp>
                <p:nvSpPr>
                  <p:cNvPr id="368"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9"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0"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1"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63" name="Group 39"/>
                <p:cNvGrpSpPr>
                  <a:grpSpLocks/>
                </p:cNvGrpSpPr>
                <p:nvPr/>
              </p:nvGrpSpPr>
              <p:grpSpPr bwMode="auto">
                <a:xfrm>
                  <a:off x="0" y="3"/>
                  <a:ext cx="227" cy="273"/>
                  <a:chOff x="0" y="0"/>
                  <a:chExt cx="227" cy="273"/>
                </a:xfrm>
              </p:grpSpPr>
              <p:sp>
                <p:nvSpPr>
                  <p:cNvPr id="364"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5"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6"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7"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387" name="Rectangle 229"/>
          <p:cNvSpPr>
            <a:spLocks/>
          </p:cNvSpPr>
          <p:nvPr/>
        </p:nvSpPr>
        <p:spPr bwMode="auto">
          <a:xfrm>
            <a:off x="2852361" y="3147574"/>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sp>
        <p:nvSpPr>
          <p:cNvPr id="388" name="Rectangle 229"/>
          <p:cNvSpPr>
            <a:spLocks/>
          </p:cNvSpPr>
          <p:nvPr/>
        </p:nvSpPr>
        <p:spPr bwMode="auto">
          <a:xfrm>
            <a:off x="4449144" y="3203980"/>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pic>
        <p:nvPicPr>
          <p:cNvPr id="389" name="Picture 15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4518" y="3980455"/>
            <a:ext cx="180974" cy="2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90" name="Picture 15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9495" y="4021522"/>
            <a:ext cx="180974" cy="2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391" name="Rectangle 102"/>
          <p:cNvSpPr>
            <a:spLocks/>
          </p:cNvSpPr>
          <p:nvPr/>
        </p:nvSpPr>
        <p:spPr bwMode="auto">
          <a:xfrm>
            <a:off x="2165391" y="4126866"/>
            <a:ext cx="4223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Route</a:t>
            </a:r>
            <a:r>
              <a:rPr lang="en-US" sz="1000" dirty="0" smtClean="0">
                <a:ea typeface="MS PGothic" pitchFamily="34" charset="-128"/>
              </a:rPr>
              <a:t>r</a:t>
            </a:r>
            <a:endParaRPr lang="en-US" sz="1000" dirty="0">
              <a:ea typeface="MS PGothic" pitchFamily="34" charset="-128"/>
            </a:endParaRPr>
          </a:p>
        </p:txBody>
      </p:sp>
      <p:sp>
        <p:nvSpPr>
          <p:cNvPr id="392" name="Rectangle 102"/>
          <p:cNvSpPr>
            <a:spLocks/>
          </p:cNvSpPr>
          <p:nvPr/>
        </p:nvSpPr>
        <p:spPr bwMode="auto">
          <a:xfrm>
            <a:off x="3718801" y="4171110"/>
            <a:ext cx="4223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Route</a:t>
            </a:r>
            <a:r>
              <a:rPr lang="en-US" sz="1000" dirty="0" smtClean="0">
                <a:ea typeface="MS PGothic" pitchFamily="34" charset="-128"/>
              </a:rPr>
              <a:t>r</a:t>
            </a:r>
            <a:endParaRPr lang="en-US" sz="1000" dirty="0">
              <a:ea typeface="MS PGothic" pitchFamily="34" charset="-128"/>
            </a:endParaRPr>
          </a:p>
        </p:txBody>
      </p:sp>
      <p:sp>
        <p:nvSpPr>
          <p:cNvPr id="393" name="Rectangle 102"/>
          <p:cNvSpPr>
            <a:spLocks/>
          </p:cNvSpPr>
          <p:nvPr/>
        </p:nvSpPr>
        <p:spPr bwMode="auto">
          <a:xfrm>
            <a:off x="1503004" y="4004426"/>
            <a:ext cx="303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a:t>
            </a:r>
            <a:r>
              <a:rPr lang="en-US" sz="700" dirty="0" smtClean="0">
                <a:ea typeface="MS PGothic" pitchFamily="34" charset="-128"/>
              </a:rPr>
              <a:t>SIP </a:t>
            </a:r>
          </a:p>
          <a:p>
            <a:pPr marL="36671" algn="ctr"/>
            <a:r>
              <a:rPr lang="en-US" sz="700" dirty="0" smtClean="0">
                <a:ea typeface="MS PGothic" pitchFamily="34" charset="-128"/>
              </a:rPr>
              <a:t>Proxy</a:t>
            </a:r>
            <a:endParaRPr lang="en-US" sz="700" dirty="0">
              <a:ea typeface="MS PGothic" pitchFamily="34" charset="-128"/>
            </a:endParaRPr>
          </a:p>
        </p:txBody>
      </p:sp>
      <p:sp>
        <p:nvSpPr>
          <p:cNvPr id="394" name="Rectangle 102"/>
          <p:cNvSpPr>
            <a:spLocks/>
          </p:cNvSpPr>
          <p:nvPr/>
        </p:nvSpPr>
        <p:spPr bwMode="auto">
          <a:xfrm>
            <a:off x="3101631" y="4055694"/>
            <a:ext cx="303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a:t>
            </a:r>
            <a:r>
              <a:rPr lang="en-US" sz="700" dirty="0" smtClean="0">
                <a:ea typeface="MS PGothic" pitchFamily="34" charset="-128"/>
              </a:rPr>
              <a:t>SIP </a:t>
            </a:r>
          </a:p>
          <a:p>
            <a:pPr marL="36671" algn="ctr"/>
            <a:r>
              <a:rPr lang="en-US" sz="700" dirty="0" smtClean="0">
                <a:ea typeface="MS PGothic" pitchFamily="34" charset="-128"/>
              </a:rPr>
              <a:t>Proxy</a:t>
            </a:r>
            <a:endParaRPr lang="en-US" sz="700" dirty="0">
              <a:ea typeface="MS PGothic" pitchFamily="34" charset="-128"/>
            </a:endParaRPr>
          </a:p>
        </p:txBody>
      </p:sp>
      <p:sp>
        <p:nvSpPr>
          <p:cNvPr id="397" name="TextBox 396"/>
          <p:cNvSpPr txBox="1"/>
          <p:nvPr/>
        </p:nvSpPr>
        <p:spPr>
          <a:xfrm>
            <a:off x="5777598" y="886455"/>
            <a:ext cx="3232615" cy="3890296"/>
          </a:xfrm>
          <a:prstGeom prst="rect">
            <a:avLst/>
          </a:prstGeom>
          <a:solidFill>
            <a:srgbClr val="EFE59D"/>
          </a:solidFill>
        </p:spPr>
        <p:txBody>
          <a:bodyPr wrap="square" rtlCol="0">
            <a:spAutoFit/>
          </a:bodyPr>
          <a:lstStyle/>
          <a:p>
            <a:pPr>
              <a:spcBef>
                <a:spcPts val="1200"/>
              </a:spcBef>
            </a:pPr>
            <a:r>
              <a:rPr lang="en-US" sz="1400" b="1" dirty="0" smtClean="0"/>
              <a:t>Highlights</a:t>
            </a:r>
            <a:endParaRPr lang="en-US" sz="1200" dirty="0" smtClean="0"/>
          </a:p>
          <a:p>
            <a:pPr marL="285750" indent="-285750">
              <a:lnSpc>
                <a:spcPct val="90000"/>
              </a:lnSpc>
              <a:spcBef>
                <a:spcPts val="1200"/>
              </a:spcBef>
              <a:buSzPct val="40000"/>
              <a:buFontTx/>
              <a:buChar char="-"/>
            </a:pPr>
            <a:r>
              <a:rPr lang="en-US" sz="1200" dirty="0" smtClean="0"/>
              <a:t>Each </a:t>
            </a:r>
            <a:r>
              <a:rPr lang="en-US" sz="1200" dirty="0"/>
              <a:t>CUCM prefers the topologically </a:t>
            </a:r>
            <a:r>
              <a:rPr lang="en-US" sz="1200" dirty="0" smtClean="0"/>
              <a:t>closest customer </a:t>
            </a:r>
            <a:r>
              <a:rPr lang="en-US" sz="1200" dirty="0"/>
              <a:t>CUBE (pre-configured)</a:t>
            </a:r>
          </a:p>
          <a:p>
            <a:pPr marL="285750" indent="-285750">
              <a:lnSpc>
                <a:spcPct val="90000"/>
              </a:lnSpc>
              <a:spcBef>
                <a:spcPts val="1200"/>
              </a:spcBef>
              <a:buSzPct val="40000"/>
              <a:buFontTx/>
              <a:buChar char="-"/>
            </a:pPr>
            <a:r>
              <a:rPr lang="en-US" sz="1200" dirty="0"/>
              <a:t>Each customer CUBE prefers the primary </a:t>
            </a:r>
            <a:r>
              <a:rPr lang="en-US" sz="1200" dirty="0" smtClean="0"/>
              <a:t>WebEx CUBE </a:t>
            </a:r>
            <a:r>
              <a:rPr lang="en-US" sz="1200" dirty="0"/>
              <a:t>(pre-configured</a:t>
            </a:r>
            <a:r>
              <a:rPr lang="en-US" sz="1200" dirty="0" smtClean="0"/>
              <a:t>)</a:t>
            </a:r>
          </a:p>
          <a:p>
            <a:pPr marL="285750" indent="-285750">
              <a:lnSpc>
                <a:spcPct val="90000"/>
              </a:lnSpc>
              <a:spcBef>
                <a:spcPts val="1200"/>
              </a:spcBef>
              <a:buSzPct val="40000"/>
              <a:buFontTx/>
              <a:buChar char="-"/>
            </a:pPr>
            <a:r>
              <a:rPr lang="en-US" sz="1200" dirty="0"/>
              <a:t>Packets from and to a customer CUBE go on </a:t>
            </a:r>
            <a:r>
              <a:rPr lang="en-US" sz="1200" dirty="0" smtClean="0"/>
              <a:t>and off </a:t>
            </a:r>
            <a:r>
              <a:rPr lang="en-US" sz="1200" dirty="0"/>
              <a:t>WebEx’s backbone at the closest </a:t>
            </a:r>
            <a:r>
              <a:rPr lang="en-US" sz="1200" dirty="0" smtClean="0"/>
              <a:t>peering connection </a:t>
            </a:r>
            <a:r>
              <a:rPr lang="en-US" sz="1200" dirty="0"/>
              <a:t>(ideally, a co-located connection).</a:t>
            </a:r>
          </a:p>
          <a:p>
            <a:pPr marL="285750" indent="-285750">
              <a:lnSpc>
                <a:spcPct val="90000"/>
              </a:lnSpc>
              <a:spcBef>
                <a:spcPts val="1200"/>
              </a:spcBef>
              <a:buSzPct val="40000"/>
              <a:buFontTx/>
              <a:buChar char="-"/>
            </a:pPr>
            <a:r>
              <a:rPr lang="en-US" sz="1200" dirty="0" smtClean="0"/>
              <a:t>Ingress </a:t>
            </a:r>
            <a:r>
              <a:rPr lang="en-US" sz="1200" dirty="0"/>
              <a:t>(to WebEx) packets traverse </a:t>
            </a:r>
            <a:r>
              <a:rPr lang="en-US" sz="1200" dirty="0" smtClean="0"/>
              <a:t>the peering </a:t>
            </a:r>
            <a:r>
              <a:rPr lang="en-US" sz="1200" dirty="0"/>
              <a:t>point that is topologically closest </a:t>
            </a:r>
            <a:r>
              <a:rPr lang="en-US" sz="1200" dirty="0" smtClean="0"/>
              <a:t>to the </a:t>
            </a:r>
            <a:r>
              <a:rPr lang="en-US" sz="1200" dirty="0"/>
              <a:t>source subnet</a:t>
            </a:r>
          </a:p>
          <a:p>
            <a:pPr marL="285750" indent="-285750">
              <a:lnSpc>
                <a:spcPct val="90000"/>
              </a:lnSpc>
              <a:spcBef>
                <a:spcPts val="1200"/>
              </a:spcBef>
              <a:buSzPct val="40000"/>
              <a:buFontTx/>
              <a:buChar char="-"/>
            </a:pPr>
            <a:r>
              <a:rPr lang="en-US" sz="1200" dirty="0"/>
              <a:t>Egress packets traverse the peering </a:t>
            </a:r>
            <a:r>
              <a:rPr lang="en-US" sz="1200" dirty="0" smtClean="0"/>
              <a:t>point that </a:t>
            </a:r>
            <a:r>
              <a:rPr lang="en-US" sz="1200" dirty="0"/>
              <a:t>is topologically closest to the </a:t>
            </a:r>
            <a:r>
              <a:rPr lang="en-US" sz="1200" dirty="0" smtClean="0"/>
              <a:t>destination subnet</a:t>
            </a:r>
            <a:endParaRPr lang="en-US" sz="1200" dirty="0"/>
          </a:p>
          <a:p>
            <a:pPr marL="285750" indent="-285750">
              <a:lnSpc>
                <a:spcPct val="90000"/>
              </a:lnSpc>
              <a:spcBef>
                <a:spcPts val="1200"/>
              </a:spcBef>
              <a:buSzPct val="40000"/>
              <a:buFontTx/>
              <a:buChar char="-"/>
            </a:pPr>
            <a:r>
              <a:rPr lang="en-US" sz="1200" dirty="0" smtClean="0"/>
              <a:t>Desktop based VOIP traffic, data and video traffic will go over internet</a:t>
            </a:r>
          </a:p>
        </p:txBody>
      </p:sp>
      <p:sp>
        <p:nvSpPr>
          <p:cNvPr id="12" name="Freeform 11"/>
          <p:cNvSpPr/>
          <p:nvPr/>
        </p:nvSpPr>
        <p:spPr>
          <a:xfrm>
            <a:off x="1066958" y="1983181"/>
            <a:ext cx="512462" cy="3289511"/>
          </a:xfrm>
          <a:custGeom>
            <a:avLst/>
            <a:gdLst>
              <a:gd name="connsiteX0" fmla="*/ 144327 w 512462"/>
              <a:gd name="connsiteY0" fmla="*/ 0 h 3289511"/>
              <a:gd name="connsiteX1" fmla="*/ 144327 w 512462"/>
              <a:gd name="connsiteY1" fmla="*/ 142504 h 3289511"/>
              <a:gd name="connsiteX2" fmla="*/ 168077 w 512462"/>
              <a:gd name="connsiteY2" fmla="*/ 475013 h 3289511"/>
              <a:gd name="connsiteX3" fmla="*/ 179953 w 512462"/>
              <a:gd name="connsiteY3" fmla="*/ 950026 h 3289511"/>
              <a:gd name="connsiteX4" fmla="*/ 168077 w 512462"/>
              <a:gd name="connsiteY4" fmla="*/ 1068779 h 3289511"/>
              <a:gd name="connsiteX5" fmla="*/ 120576 w 512462"/>
              <a:gd name="connsiteY5" fmla="*/ 1140031 h 3289511"/>
              <a:gd name="connsiteX6" fmla="*/ 108701 w 512462"/>
              <a:gd name="connsiteY6" fmla="*/ 1175657 h 3289511"/>
              <a:gd name="connsiteX7" fmla="*/ 61199 w 512462"/>
              <a:gd name="connsiteY7" fmla="*/ 1246909 h 3289511"/>
              <a:gd name="connsiteX8" fmla="*/ 49324 w 512462"/>
              <a:gd name="connsiteY8" fmla="*/ 1282535 h 3289511"/>
              <a:gd name="connsiteX9" fmla="*/ 25573 w 512462"/>
              <a:gd name="connsiteY9" fmla="*/ 2363189 h 3289511"/>
              <a:gd name="connsiteX10" fmla="*/ 13698 w 512462"/>
              <a:gd name="connsiteY10" fmla="*/ 2481943 h 3289511"/>
              <a:gd name="connsiteX11" fmla="*/ 37449 w 512462"/>
              <a:gd name="connsiteY11" fmla="*/ 2743200 h 3289511"/>
              <a:gd name="connsiteX12" fmla="*/ 61199 w 512462"/>
              <a:gd name="connsiteY12" fmla="*/ 2814452 h 3289511"/>
              <a:gd name="connsiteX13" fmla="*/ 84950 w 512462"/>
              <a:gd name="connsiteY13" fmla="*/ 2850078 h 3289511"/>
              <a:gd name="connsiteX14" fmla="*/ 120576 w 512462"/>
              <a:gd name="connsiteY14" fmla="*/ 2933205 h 3289511"/>
              <a:gd name="connsiteX15" fmla="*/ 168077 w 512462"/>
              <a:gd name="connsiteY15" fmla="*/ 2980706 h 3289511"/>
              <a:gd name="connsiteX16" fmla="*/ 227454 w 512462"/>
              <a:gd name="connsiteY16" fmla="*/ 3040083 h 3289511"/>
              <a:gd name="connsiteX17" fmla="*/ 298706 w 512462"/>
              <a:gd name="connsiteY17" fmla="*/ 3158836 h 3289511"/>
              <a:gd name="connsiteX18" fmla="*/ 334332 w 512462"/>
              <a:gd name="connsiteY18" fmla="*/ 3170712 h 3289511"/>
              <a:gd name="connsiteX19" fmla="*/ 358083 w 512462"/>
              <a:gd name="connsiteY19" fmla="*/ 3206338 h 3289511"/>
              <a:gd name="connsiteX20" fmla="*/ 464961 w 512462"/>
              <a:gd name="connsiteY20" fmla="*/ 3265714 h 3289511"/>
              <a:gd name="connsiteX21" fmla="*/ 512462 w 512462"/>
              <a:gd name="connsiteY21" fmla="*/ 3289465 h 328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2462" h="3289511">
                <a:moveTo>
                  <a:pt x="144327" y="0"/>
                </a:moveTo>
                <a:cubicBezTo>
                  <a:pt x="124837" y="97446"/>
                  <a:pt x="132543" y="24664"/>
                  <a:pt x="144327" y="142504"/>
                </a:cubicBezTo>
                <a:cubicBezTo>
                  <a:pt x="150902" y="208255"/>
                  <a:pt x="164142" y="415986"/>
                  <a:pt x="168077" y="475013"/>
                </a:cubicBezTo>
                <a:cubicBezTo>
                  <a:pt x="172036" y="633351"/>
                  <a:pt x="179953" y="791639"/>
                  <a:pt x="179953" y="950026"/>
                </a:cubicBezTo>
                <a:cubicBezTo>
                  <a:pt x="179953" y="989808"/>
                  <a:pt x="179943" y="1030808"/>
                  <a:pt x="168077" y="1068779"/>
                </a:cubicBezTo>
                <a:cubicBezTo>
                  <a:pt x="159563" y="1096024"/>
                  <a:pt x="120576" y="1140031"/>
                  <a:pt x="120576" y="1140031"/>
                </a:cubicBezTo>
                <a:cubicBezTo>
                  <a:pt x="116618" y="1151906"/>
                  <a:pt x="114780" y="1164715"/>
                  <a:pt x="108701" y="1175657"/>
                </a:cubicBezTo>
                <a:cubicBezTo>
                  <a:pt x="94838" y="1200610"/>
                  <a:pt x="61199" y="1246909"/>
                  <a:pt x="61199" y="1246909"/>
                </a:cubicBezTo>
                <a:cubicBezTo>
                  <a:pt x="57241" y="1258784"/>
                  <a:pt x="52763" y="1270499"/>
                  <a:pt x="49324" y="1282535"/>
                </a:cubicBezTo>
                <a:cubicBezTo>
                  <a:pt x="-45509" y="1614460"/>
                  <a:pt x="25587" y="2362509"/>
                  <a:pt x="25573" y="2363189"/>
                </a:cubicBezTo>
                <a:cubicBezTo>
                  <a:pt x="24753" y="2402963"/>
                  <a:pt x="17656" y="2442358"/>
                  <a:pt x="13698" y="2481943"/>
                </a:cubicBezTo>
                <a:cubicBezTo>
                  <a:pt x="20680" y="2607628"/>
                  <a:pt x="9590" y="2650338"/>
                  <a:pt x="37449" y="2743200"/>
                </a:cubicBezTo>
                <a:cubicBezTo>
                  <a:pt x="44643" y="2767179"/>
                  <a:pt x="47312" y="2793621"/>
                  <a:pt x="61199" y="2814452"/>
                </a:cubicBezTo>
                <a:lnTo>
                  <a:pt x="84950" y="2850078"/>
                </a:lnTo>
                <a:cubicBezTo>
                  <a:pt x="94123" y="2877597"/>
                  <a:pt x="102965" y="2909724"/>
                  <a:pt x="120576" y="2933205"/>
                </a:cubicBezTo>
                <a:cubicBezTo>
                  <a:pt x="134011" y="2951119"/>
                  <a:pt x="153504" y="2963705"/>
                  <a:pt x="168077" y="2980706"/>
                </a:cubicBezTo>
                <a:cubicBezTo>
                  <a:pt x="220857" y="3042282"/>
                  <a:pt x="158841" y="2994340"/>
                  <a:pt x="227454" y="3040083"/>
                </a:cubicBezTo>
                <a:cubicBezTo>
                  <a:pt x="239086" y="3063346"/>
                  <a:pt x="281511" y="3153104"/>
                  <a:pt x="298706" y="3158836"/>
                </a:cubicBezTo>
                <a:lnTo>
                  <a:pt x="334332" y="3170712"/>
                </a:lnTo>
                <a:cubicBezTo>
                  <a:pt x="342249" y="3182587"/>
                  <a:pt x="347342" y="3196940"/>
                  <a:pt x="358083" y="3206338"/>
                </a:cubicBezTo>
                <a:cubicBezTo>
                  <a:pt x="408340" y="3250313"/>
                  <a:pt x="416029" y="3249404"/>
                  <a:pt x="464961" y="3265714"/>
                </a:cubicBezTo>
                <a:cubicBezTo>
                  <a:pt x="503880" y="3291661"/>
                  <a:pt x="486314" y="3289465"/>
                  <a:pt x="512462" y="3289465"/>
                </a:cubicBezTo>
              </a:path>
            </a:pathLst>
          </a:custGeom>
          <a:noFill/>
          <a:ln w="57150">
            <a:solidFill>
              <a:srgbClr val="FFC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294410" y="2006931"/>
            <a:ext cx="1828800" cy="3360716"/>
          </a:xfrm>
          <a:custGeom>
            <a:avLst/>
            <a:gdLst>
              <a:gd name="connsiteX0" fmla="*/ 0 w 1828800"/>
              <a:gd name="connsiteY0" fmla="*/ 0 h 3360716"/>
              <a:gd name="connsiteX1" fmla="*/ 11876 w 1828800"/>
              <a:gd name="connsiteY1" fmla="*/ 950025 h 3360716"/>
              <a:gd name="connsiteX2" fmla="*/ 23751 w 1828800"/>
              <a:gd name="connsiteY2" fmla="*/ 997527 h 3360716"/>
              <a:gd name="connsiteX3" fmla="*/ 71252 w 1828800"/>
              <a:gd name="connsiteY3" fmla="*/ 1056903 h 3360716"/>
              <a:gd name="connsiteX4" fmla="*/ 142504 w 1828800"/>
              <a:gd name="connsiteY4" fmla="*/ 1080654 h 3360716"/>
              <a:gd name="connsiteX5" fmla="*/ 237507 w 1828800"/>
              <a:gd name="connsiteY5" fmla="*/ 1116280 h 3360716"/>
              <a:gd name="connsiteX6" fmla="*/ 308759 w 1828800"/>
              <a:gd name="connsiteY6" fmla="*/ 1140031 h 3360716"/>
              <a:gd name="connsiteX7" fmla="*/ 344385 w 1828800"/>
              <a:gd name="connsiteY7" fmla="*/ 1151906 h 3360716"/>
              <a:gd name="connsiteX8" fmla="*/ 427512 w 1828800"/>
              <a:gd name="connsiteY8" fmla="*/ 1163781 h 3360716"/>
              <a:gd name="connsiteX9" fmla="*/ 510639 w 1828800"/>
              <a:gd name="connsiteY9" fmla="*/ 1187532 h 3360716"/>
              <a:gd name="connsiteX10" fmla="*/ 724395 w 1828800"/>
              <a:gd name="connsiteY10" fmla="*/ 1199407 h 3360716"/>
              <a:gd name="connsiteX11" fmla="*/ 997528 w 1828800"/>
              <a:gd name="connsiteY11" fmla="*/ 1223158 h 3360716"/>
              <a:gd name="connsiteX12" fmla="*/ 1270660 w 1828800"/>
              <a:gd name="connsiteY12" fmla="*/ 1235033 h 3360716"/>
              <a:gd name="connsiteX13" fmla="*/ 1353787 w 1828800"/>
              <a:gd name="connsiteY13" fmla="*/ 1270659 h 3360716"/>
              <a:gd name="connsiteX14" fmla="*/ 1377538 w 1828800"/>
              <a:gd name="connsiteY14" fmla="*/ 1341911 h 3360716"/>
              <a:gd name="connsiteX15" fmla="*/ 1389413 w 1828800"/>
              <a:gd name="connsiteY15" fmla="*/ 2945080 h 3360716"/>
              <a:gd name="connsiteX16" fmla="*/ 1460665 w 1828800"/>
              <a:gd name="connsiteY16" fmla="*/ 2992581 h 3360716"/>
              <a:gd name="connsiteX17" fmla="*/ 1496291 w 1828800"/>
              <a:gd name="connsiteY17" fmla="*/ 3016332 h 3360716"/>
              <a:gd name="connsiteX18" fmla="*/ 1531917 w 1828800"/>
              <a:gd name="connsiteY18" fmla="*/ 3028207 h 3360716"/>
              <a:gd name="connsiteX19" fmla="*/ 1591294 w 1828800"/>
              <a:gd name="connsiteY19" fmla="*/ 3075709 h 3360716"/>
              <a:gd name="connsiteX20" fmla="*/ 1638795 w 1828800"/>
              <a:gd name="connsiteY20" fmla="*/ 3146961 h 3360716"/>
              <a:gd name="connsiteX21" fmla="*/ 1650671 w 1828800"/>
              <a:gd name="connsiteY21" fmla="*/ 3182587 h 3360716"/>
              <a:gd name="connsiteX22" fmla="*/ 1698172 w 1828800"/>
              <a:gd name="connsiteY22" fmla="*/ 3253838 h 3360716"/>
              <a:gd name="connsiteX23" fmla="*/ 1710047 w 1828800"/>
              <a:gd name="connsiteY23" fmla="*/ 3289464 h 3360716"/>
              <a:gd name="connsiteX24" fmla="*/ 1745673 w 1828800"/>
              <a:gd name="connsiteY24" fmla="*/ 3301340 h 3360716"/>
              <a:gd name="connsiteX25" fmla="*/ 1828800 w 1828800"/>
              <a:gd name="connsiteY25" fmla="*/ 3360716 h 336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8800" h="3360716">
                <a:moveTo>
                  <a:pt x="0" y="0"/>
                </a:moveTo>
                <a:cubicBezTo>
                  <a:pt x="3959" y="316675"/>
                  <a:pt x="4338" y="633415"/>
                  <a:pt x="11876" y="950025"/>
                </a:cubicBezTo>
                <a:cubicBezTo>
                  <a:pt x="12264" y="966342"/>
                  <a:pt x="19267" y="981834"/>
                  <a:pt x="23751" y="997527"/>
                </a:cubicBezTo>
                <a:cubicBezTo>
                  <a:pt x="34521" y="1035223"/>
                  <a:pt x="31616" y="1039287"/>
                  <a:pt x="71252" y="1056903"/>
                </a:cubicBezTo>
                <a:cubicBezTo>
                  <a:pt x="94130" y="1067071"/>
                  <a:pt x="142504" y="1080654"/>
                  <a:pt x="142504" y="1080654"/>
                </a:cubicBezTo>
                <a:cubicBezTo>
                  <a:pt x="204503" y="1121987"/>
                  <a:pt x="150588" y="1092575"/>
                  <a:pt x="237507" y="1116280"/>
                </a:cubicBezTo>
                <a:cubicBezTo>
                  <a:pt x="261660" y="1122867"/>
                  <a:pt x="285008" y="1132114"/>
                  <a:pt x="308759" y="1140031"/>
                </a:cubicBezTo>
                <a:cubicBezTo>
                  <a:pt x="320634" y="1143989"/>
                  <a:pt x="331993" y="1150136"/>
                  <a:pt x="344385" y="1151906"/>
                </a:cubicBezTo>
                <a:lnTo>
                  <a:pt x="427512" y="1163781"/>
                </a:lnTo>
                <a:cubicBezTo>
                  <a:pt x="448603" y="1170812"/>
                  <a:pt x="490132" y="1185668"/>
                  <a:pt x="510639" y="1187532"/>
                </a:cubicBezTo>
                <a:cubicBezTo>
                  <a:pt x="581708" y="1193993"/>
                  <a:pt x="653143" y="1195449"/>
                  <a:pt x="724395" y="1199407"/>
                </a:cubicBezTo>
                <a:cubicBezTo>
                  <a:pt x="856037" y="1221349"/>
                  <a:pt x="788694" y="1212717"/>
                  <a:pt x="997528" y="1223158"/>
                </a:cubicBezTo>
                <a:lnTo>
                  <a:pt x="1270660" y="1235033"/>
                </a:lnTo>
                <a:cubicBezTo>
                  <a:pt x="1293104" y="1240644"/>
                  <a:pt x="1338601" y="1246361"/>
                  <a:pt x="1353787" y="1270659"/>
                </a:cubicBezTo>
                <a:cubicBezTo>
                  <a:pt x="1367056" y="1291889"/>
                  <a:pt x="1377538" y="1341911"/>
                  <a:pt x="1377538" y="1341911"/>
                </a:cubicBezTo>
                <a:cubicBezTo>
                  <a:pt x="1381496" y="1876301"/>
                  <a:pt x="1373930" y="2410900"/>
                  <a:pt x="1389413" y="2945080"/>
                </a:cubicBezTo>
                <a:cubicBezTo>
                  <a:pt x="1390281" y="2975021"/>
                  <a:pt x="1441611" y="2986230"/>
                  <a:pt x="1460665" y="2992581"/>
                </a:cubicBezTo>
                <a:cubicBezTo>
                  <a:pt x="1472540" y="3000498"/>
                  <a:pt x="1483525" y="3009949"/>
                  <a:pt x="1496291" y="3016332"/>
                </a:cubicBezTo>
                <a:cubicBezTo>
                  <a:pt x="1507487" y="3021930"/>
                  <a:pt x="1522142" y="3020387"/>
                  <a:pt x="1531917" y="3028207"/>
                </a:cubicBezTo>
                <a:cubicBezTo>
                  <a:pt x="1608656" y="3089597"/>
                  <a:pt x="1501745" y="3045858"/>
                  <a:pt x="1591294" y="3075709"/>
                </a:cubicBezTo>
                <a:cubicBezTo>
                  <a:pt x="1607128" y="3099460"/>
                  <a:pt x="1629768" y="3119881"/>
                  <a:pt x="1638795" y="3146961"/>
                </a:cubicBezTo>
                <a:cubicBezTo>
                  <a:pt x="1642754" y="3158836"/>
                  <a:pt x="1644592" y="3171645"/>
                  <a:pt x="1650671" y="3182587"/>
                </a:cubicBezTo>
                <a:cubicBezTo>
                  <a:pt x="1664534" y="3207539"/>
                  <a:pt x="1698172" y="3253838"/>
                  <a:pt x="1698172" y="3253838"/>
                </a:cubicBezTo>
                <a:cubicBezTo>
                  <a:pt x="1702130" y="3265713"/>
                  <a:pt x="1701196" y="3280613"/>
                  <a:pt x="1710047" y="3289464"/>
                </a:cubicBezTo>
                <a:cubicBezTo>
                  <a:pt x="1718898" y="3298315"/>
                  <a:pt x="1734731" y="3295261"/>
                  <a:pt x="1745673" y="3301340"/>
                </a:cubicBezTo>
                <a:cubicBezTo>
                  <a:pt x="1802607" y="3332970"/>
                  <a:pt x="1800462" y="3332378"/>
                  <a:pt x="1828800" y="3360716"/>
                </a:cubicBezTo>
              </a:path>
            </a:pathLst>
          </a:custGeom>
          <a:noFill/>
          <a:ln w="50800">
            <a:solidFill>
              <a:srgbClr val="FFC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p:cNvSpPr/>
          <p:nvPr/>
        </p:nvSpPr>
        <p:spPr>
          <a:xfrm>
            <a:off x="1365662" y="2006931"/>
            <a:ext cx="3325091" cy="3325090"/>
          </a:xfrm>
          <a:custGeom>
            <a:avLst/>
            <a:gdLst>
              <a:gd name="connsiteX0" fmla="*/ 0 w 3325091"/>
              <a:gd name="connsiteY0" fmla="*/ 0 h 3325090"/>
              <a:gd name="connsiteX1" fmla="*/ 23751 w 3325091"/>
              <a:gd name="connsiteY1" fmla="*/ 676893 h 3325090"/>
              <a:gd name="connsiteX2" fmla="*/ 35626 w 3325091"/>
              <a:gd name="connsiteY2" fmla="*/ 855023 h 3325090"/>
              <a:gd name="connsiteX3" fmla="*/ 142504 w 3325091"/>
              <a:gd name="connsiteY3" fmla="*/ 890649 h 3325090"/>
              <a:gd name="connsiteX4" fmla="*/ 439387 w 3325091"/>
              <a:gd name="connsiteY4" fmla="*/ 902524 h 3325090"/>
              <a:gd name="connsiteX5" fmla="*/ 534390 w 3325091"/>
              <a:gd name="connsiteY5" fmla="*/ 914400 h 3325090"/>
              <a:gd name="connsiteX6" fmla="*/ 843148 w 3325091"/>
              <a:gd name="connsiteY6" fmla="*/ 938150 h 3325090"/>
              <a:gd name="connsiteX7" fmla="*/ 926276 w 3325091"/>
              <a:gd name="connsiteY7" fmla="*/ 950025 h 3325090"/>
              <a:gd name="connsiteX8" fmla="*/ 1068780 w 3325091"/>
              <a:gd name="connsiteY8" fmla="*/ 973776 h 3325090"/>
              <a:gd name="connsiteX9" fmla="*/ 1496291 w 3325091"/>
              <a:gd name="connsiteY9" fmla="*/ 985651 h 3325090"/>
              <a:gd name="connsiteX10" fmla="*/ 1579419 w 3325091"/>
              <a:gd name="connsiteY10" fmla="*/ 997527 h 3325090"/>
              <a:gd name="connsiteX11" fmla="*/ 1698172 w 3325091"/>
              <a:gd name="connsiteY11" fmla="*/ 1021277 h 3325090"/>
              <a:gd name="connsiteX12" fmla="*/ 1888177 w 3325091"/>
              <a:gd name="connsiteY12" fmla="*/ 1033153 h 3325090"/>
              <a:gd name="connsiteX13" fmla="*/ 2054432 w 3325091"/>
              <a:gd name="connsiteY13" fmla="*/ 1056903 h 3325090"/>
              <a:gd name="connsiteX14" fmla="*/ 2280063 w 3325091"/>
              <a:gd name="connsiteY14" fmla="*/ 1080654 h 3325090"/>
              <a:gd name="connsiteX15" fmla="*/ 2529444 w 3325091"/>
              <a:gd name="connsiteY15" fmla="*/ 1104405 h 3325090"/>
              <a:gd name="connsiteX16" fmla="*/ 2565070 w 3325091"/>
              <a:gd name="connsiteY16" fmla="*/ 1116280 h 3325090"/>
              <a:gd name="connsiteX17" fmla="*/ 2683824 w 3325091"/>
              <a:gd name="connsiteY17" fmla="*/ 1128155 h 3325090"/>
              <a:gd name="connsiteX18" fmla="*/ 2743200 w 3325091"/>
              <a:gd name="connsiteY18" fmla="*/ 1140031 h 3325090"/>
              <a:gd name="connsiteX19" fmla="*/ 2814452 w 3325091"/>
              <a:gd name="connsiteY19" fmla="*/ 1163781 h 3325090"/>
              <a:gd name="connsiteX20" fmla="*/ 2850078 w 3325091"/>
              <a:gd name="connsiteY20" fmla="*/ 1235033 h 3325090"/>
              <a:gd name="connsiteX21" fmla="*/ 2885704 w 3325091"/>
              <a:gd name="connsiteY21" fmla="*/ 1306285 h 3325090"/>
              <a:gd name="connsiteX22" fmla="*/ 2885704 w 3325091"/>
              <a:gd name="connsiteY22" fmla="*/ 2161309 h 3325090"/>
              <a:gd name="connsiteX23" fmla="*/ 2873829 w 3325091"/>
              <a:gd name="connsiteY23" fmla="*/ 2268187 h 3325090"/>
              <a:gd name="connsiteX24" fmla="*/ 2861954 w 3325091"/>
              <a:gd name="connsiteY24" fmla="*/ 2422566 h 3325090"/>
              <a:gd name="connsiteX25" fmla="*/ 2897580 w 3325091"/>
              <a:gd name="connsiteY25" fmla="*/ 2933205 h 3325090"/>
              <a:gd name="connsiteX26" fmla="*/ 2933206 w 3325091"/>
              <a:gd name="connsiteY26" fmla="*/ 2968831 h 3325090"/>
              <a:gd name="connsiteX27" fmla="*/ 2968832 w 3325091"/>
              <a:gd name="connsiteY27" fmla="*/ 2992581 h 3325090"/>
              <a:gd name="connsiteX28" fmla="*/ 2980707 w 3325091"/>
              <a:gd name="connsiteY28" fmla="*/ 3028207 h 3325090"/>
              <a:gd name="connsiteX29" fmla="*/ 3051959 w 3325091"/>
              <a:gd name="connsiteY29" fmla="*/ 3075709 h 3325090"/>
              <a:gd name="connsiteX30" fmla="*/ 3075709 w 3325091"/>
              <a:gd name="connsiteY30" fmla="*/ 3111335 h 3325090"/>
              <a:gd name="connsiteX31" fmla="*/ 3111335 w 3325091"/>
              <a:gd name="connsiteY31" fmla="*/ 3123210 h 3325090"/>
              <a:gd name="connsiteX32" fmla="*/ 3146961 w 3325091"/>
              <a:gd name="connsiteY32" fmla="*/ 3146961 h 3325090"/>
              <a:gd name="connsiteX33" fmla="*/ 3170712 w 3325091"/>
              <a:gd name="connsiteY33" fmla="*/ 3182587 h 3325090"/>
              <a:gd name="connsiteX34" fmla="*/ 3241964 w 3325091"/>
              <a:gd name="connsiteY34" fmla="*/ 3253838 h 3325090"/>
              <a:gd name="connsiteX35" fmla="*/ 3265715 w 3325091"/>
              <a:gd name="connsiteY35" fmla="*/ 3289464 h 3325090"/>
              <a:gd name="connsiteX36" fmla="*/ 3325091 w 3325091"/>
              <a:gd name="connsiteY36" fmla="*/ 3325090 h 332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25091" h="3325090">
                <a:moveTo>
                  <a:pt x="0" y="0"/>
                </a:moveTo>
                <a:cubicBezTo>
                  <a:pt x="8237" y="288292"/>
                  <a:pt x="9437" y="412080"/>
                  <a:pt x="23751" y="676893"/>
                </a:cubicBezTo>
                <a:cubicBezTo>
                  <a:pt x="26963" y="736315"/>
                  <a:pt x="21996" y="797096"/>
                  <a:pt x="35626" y="855023"/>
                </a:cubicBezTo>
                <a:cubicBezTo>
                  <a:pt x="42399" y="883810"/>
                  <a:pt x="139648" y="890465"/>
                  <a:pt x="142504" y="890649"/>
                </a:cubicBezTo>
                <a:cubicBezTo>
                  <a:pt x="241339" y="897025"/>
                  <a:pt x="340426" y="898566"/>
                  <a:pt x="439387" y="902524"/>
                </a:cubicBezTo>
                <a:cubicBezTo>
                  <a:pt x="471055" y="906483"/>
                  <a:pt x="502586" y="911750"/>
                  <a:pt x="534390" y="914400"/>
                </a:cubicBezTo>
                <a:cubicBezTo>
                  <a:pt x="754368" y="932732"/>
                  <a:pt x="667352" y="917469"/>
                  <a:pt x="843148" y="938150"/>
                </a:cubicBezTo>
                <a:cubicBezTo>
                  <a:pt x="870947" y="941420"/>
                  <a:pt x="898628" y="945660"/>
                  <a:pt x="926276" y="950025"/>
                </a:cubicBezTo>
                <a:cubicBezTo>
                  <a:pt x="973843" y="957536"/>
                  <a:pt x="1020642" y="972439"/>
                  <a:pt x="1068780" y="973776"/>
                </a:cubicBezTo>
                <a:lnTo>
                  <a:pt x="1496291" y="985651"/>
                </a:lnTo>
                <a:cubicBezTo>
                  <a:pt x="1524000" y="989610"/>
                  <a:pt x="1551972" y="992037"/>
                  <a:pt x="1579419" y="997527"/>
                </a:cubicBezTo>
                <a:cubicBezTo>
                  <a:pt x="1693814" y="1020406"/>
                  <a:pt x="1485890" y="1002817"/>
                  <a:pt x="1698172" y="1021277"/>
                </a:cubicBezTo>
                <a:cubicBezTo>
                  <a:pt x="1761392" y="1026774"/>
                  <a:pt x="1824842" y="1029194"/>
                  <a:pt x="1888177" y="1033153"/>
                </a:cubicBezTo>
                <a:cubicBezTo>
                  <a:pt x="1995946" y="1054706"/>
                  <a:pt x="1903975" y="1038096"/>
                  <a:pt x="2054432" y="1056903"/>
                </a:cubicBezTo>
                <a:cubicBezTo>
                  <a:pt x="2240610" y="1080176"/>
                  <a:pt x="2014533" y="1058527"/>
                  <a:pt x="2280063" y="1080654"/>
                </a:cubicBezTo>
                <a:cubicBezTo>
                  <a:pt x="2407462" y="1112503"/>
                  <a:pt x="2251381" y="1076598"/>
                  <a:pt x="2529444" y="1104405"/>
                </a:cubicBezTo>
                <a:cubicBezTo>
                  <a:pt x="2541900" y="1105651"/>
                  <a:pt x="2552698" y="1114377"/>
                  <a:pt x="2565070" y="1116280"/>
                </a:cubicBezTo>
                <a:cubicBezTo>
                  <a:pt x="2604390" y="1122329"/>
                  <a:pt x="2644239" y="1124197"/>
                  <a:pt x="2683824" y="1128155"/>
                </a:cubicBezTo>
                <a:cubicBezTo>
                  <a:pt x="2703616" y="1132114"/>
                  <a:pt x="2723727" y="1134720"/>
                  <a:pt x="2743200" y="1140031"/>
                </a:cubicBezTo>
                <a:cubicBezTo>
                  <a:pt x="2767353" y="1146618"/>
                  <a:pt x="2814452" y="1163781"/>
                  <a:pt x="2814452" y="1163781"/>
                </a:cubicBezTo>
                <a:cubicBezTo>
                  <a:pt x="2844303" y="1253328"/>
                  <a:pt x="2804036" y="1142950"/>
                  <a:pt x="2850078" y="1235033"/>
                </a:cubicBezTo>
                <a:cubicBezTo>
                  <a:pt x="2899244" y="1333365"/>
                  <a:pt x="2817640" y="1204187"/>
                  <a:pt x="2885704" y="1306285"/>
                </a:cubicBezTo>
                <a:cubicBezTo>
                  <a:pt x="2948977" y="1622632"/>
                  <a:pt x="2906093" y="1386537"/>
                  <a:pt x="2885704" y="2161309"/>
                </a:cubicBezTo>
                <a:cubicBezTo>
                  <a:pt x="2884761" y="2197142"/>
                  <a:pt x="2877074" y="2232489"/>
                  <a:pt x="2873829" y="2268187"/>
                </a:cubicBezTo>
                <a:cubicBezTo>
                  <a:pt x="2869156" y="2319587"/>
                  <a:pt x="2865912" y="2371106"/>
                  <a:pt x="2861954" y="2422566"/>
                </a:cubicBezTo>
                <a:cubicBezTo>
                  <a:pt x="2864610" y="2528802"/>
                  <a:pt x="2786834" y="2800310"/>
                  <a:pt x="2897580" y="2933205"/>
                </a:cubicBezTo>
                <a:cubicBezTo>
                  <a:pt x="2908331" y="2946107"/>
                  <a:pt x="2920304" y="2958080"/>
                  <a:pt x="2933206" y="2968831"/>
                </a:cubicBezTo>
                <a:cubicBezTo>
                  <a:pt x="2944170" y="2977968"/>
                  <a:pt x="2956957" y="2984664"/>
                  <a:pt x="2968832" y="2992581"/>
                </a:cubicBezTo>
                <a:cubicBezTo>
                  <a:pt x="2972790" y="3004456"/>
                  <a:pt x="2971856" y="3019356"/>
                  <a:pt x="2980707" y="3028207"/>
                </a:cubicBezTo>
                <a:cubicBezTo>
                  <a:pt x="3000891" y="3048391"/>
                  <a:pt x="3051959" y="3075709"/>
                  <a:pt x="3051959" y="3075709"/>
                </a:cubicBezTo>
                <a:cubicBezTo>
                  <a:pt x="3059876" y="3087584"/>
                  <a:pt x="3064564" y="3102419"/>
                  <a:pt x="3075709" y="3111335"/>
                </a:cubicBezTo>
                <a:cubicBezTo>
                  <a:pt x="3085484" y="3119155"/>
                  <a:pt x="3100139" y="3117612"/>
                  <a:pt x="3111335" y="3123210"/>
                </a:cubicBezTo>
                <a:cubicBezTo>
                  <a:pt x="3124101" y="3129593"/>
                  <a:pt x="3135086" y="3139044"/>
                  <a:pt x="3146961" y="3146961"/>
                </a:cubicBezTo>
                <a:cubicBezTo>
                  <a:pt x="3154878" y="3158836"/>
                  <a:pt x="3161230" y="3171920"/>
                  <a:pt x="3170712" y="3182587"/>
                </a:cubicBezTo>
                <a:cubicBezTo>
                  <a:pt x="3193027" y="3207691"/>
                  <a:pt x="3223332" y="3225891"/>
                  <a:pt x="3241964" y="3253838"/>
                </a:cubicBezTo>
                <a:cubicBezTo>
                  <a:pt x="3249881" y="3265713"/>
                  <a:pt x="3255623" y="3279372"/>
                  <a:pt x="3265715" y="3289464"/>
                </a:cubicBezTo>
                <a:cubicBezTo>
                  <a:pt x="3280046" y="3303795"/>
                  <a:pt x="3306349" y="3315719"/>
                  <a:pt x="3325091" y="3325090"/>
                </a:cubicBezTo>
              </a:path>
            </a:pathLst>
          </a:custGeom>
          <a:noFill/>
          <a:ln w="50800">
            <a:solidFill>
              <a:srgbClr val="FFC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697683" y="5900242"/>
            <a:ext cx="2312530" cy="307777"/>
          </a:xfrm>
          <a:prstGeom prst="rect">
            <a:avLst/>
          </a:prstGeom>
        </p:spPr>
        <p:txBody>
          <a:bodyPr wrap="square">
            <a:spAutoFit/>
          </a:bodyPr>
          <a:lstStyle/>
          <a:p>
            <a:r>
              <a:rPr lang="en-US" sz="1400" dirty="0"/>
              <a:t>Bidirectional packet flow</a:t>
            </a:r>
          </a:p>
        </p:txBody>
      </p:sp>
      <p:sp>
        <p:nvSpPr>
          <p:cNvPr id="19" name="Freeform 18"/>
          <p:cNvSpPr/>
          <p:nvPr/>
        </p:nvSpPr>
        <p:spPr>
          <a:xfrm>
            <a:off x="5890161" y="6080154"/>
            <a:ext cx="712520" cy="0"/>
          </a:xfrm>
          <a:custGeom>
            <a:avLst/>
            <a:gdLst>
              <a:gd name="connsiteX0" fmla="*/ 0 w 712520"/>
              <a:gd name="connsiteY0" fmla="*/ 0 h 0"/>
              <a:gd name="connsiteX1" fmla="*/ 712520 w 712520"/>
              <a:gd name="connsiteY1" fmla="*/ 0 h 0"/>
            </a:gdLst>
            <a:ahLst/>
            <a:cxnLst>
              <a:cxn ang="0">
                <a:pos x="connsiteX0" y="connsiteY0"/>
              </a:cxn>
              <a:cxn ang="0">
                <a:pos x="connsiteX1" y="connsiteY1"/>
              </a:cxn>
            </a:cxnLst>
            <a:rect l="l" t="t" r="r" b="b"/>
            <a:pathLst>
              <a:path w="712520">
                <a:moveTo>
                  <a:pt x="0" y="0"/>
                </a:moveTo>
                <a:lnTo>
                  <a:pt x="712520" y="0"/>
                </a:lnTo>
              </a:path>
            </a:pathLst>
          </a:custGeom>
          <a:noFill/>
          <a:ln w="95250">
            <a:solidFill>
              <a:srgbClr val="FFC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67305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Rectangle 2"/>
          <p:cNvSpPr>
            <a:spLocks noGrp="1" noChangeArrowheads="1"/>
          </p:cNvSpPr>
          <p:nvPr>
            <p:ph type="title"/>
          </p:nvPr>
        </p:nvSpPr>
        <p:spPr/>
        <p:txBody>
          <a:bodyPr vert="horz" lIns="82296" tIns="45720" rIns="82296" bIns="45720" rtlCol="0" anchor="t" anchorCtr="0">
            <a:noAutofit/>
          </a:bodyPr>
          <a:lstStyle/>
          <a:p>
            <a:pPr marL="36671"/>
            <a:r>
              <a:rPr lang="en-US" sz="3600" spc="-150" dirty="0">
                <a:gradFill flip="none" rotWithShape="1">
                  <a:gsLst>
                    <a:gs pos="0">
                      <a:srgbClr val="55E6ED"/>
                    </a:gs>
                    <a:gs pos="80000">
                      <a:srgbClr val="009249"/>
                    </a:gs>
                  </a:gsLst>
                  <a:lin ang="12000000" scaled="0"/>
                  <a:tileRect/>
                </a:gradFill>
              </a:rPr>
              <a:t>CCA Call-In Requirements</a:t>
            </a:r>
          </a:p>
        </p:txBody>
      </p:sp>
      <p:sp>
        <p:nvSpPr>
          <p:cNvPr id="37" name="Content Placeholder 2"/>
          <p:cNvSpPr txBox="1">
            <a:spLocks/>
          </p:cNvSpPr>
          <p:nvPr/>
        </p:nvSpPr>
        <p:spPr>
          <a:xfrm>
            <a:off x="272371" y="1527175"/>
            <a:ext cx="8418057" cy="3575050"/>
          </a:xfrm>
          <a:prstGeom prst="rect">
            <a:avLst/>
          </a:prstGeom>
        </p:spPr>
        <p:txBody>
          <a:bodyPr/>
          <a:lstStyle/>
          <a:p>
            <a:pPr marL="457200">
              <a:spcBef>
                <a:spcPts val="3000"/>
              </a:spcBef>
            </a:pPr>
            <a:endParaRPr lang="en-US" sz="2000" dirty="0" smtClean="0">
              <a:solidFill>
                <a:schemeClr val="bg1"/>
              </a:solidFill>
            </a:endParaRPr>
          </a:p>
        </p:txBody>
      </p:sp>
      <p:sp>
        <p:nvSpPr>
          <p:cNvPr id="5" name="Text Placeholder 4"/>
          <p:cNvSpPr>
            <a:spLocks noGrp="1"/>
          </p:cNvSpPr>
          <p:nvPr>
            <p:ph type="body" sz="quarter" idx="10"/>
          </p:nvPr>
        </p:nvSpPr>
        <p:spPr>
          <a:xfrm>
            <a:off x="278350" y="1163783"/>
            <a:ext cx="8156201" cy="5145578"/>
          </a:xfrm>
        </p:spPr>
        <p:txBody>
          <a:bodyPr>
            <a:normAutofit fontScale="47500" lnSpcReduction="20000"/>
          </a:bodyPr>
          <a:lstStyle/>
          <a:p>
            <a:pPr marL="342900" indent="-342900">
              <a:lnSpc>
                <a:spcPct val="115000"/>
              </a:lnSpc>
              <a:buFont typeface="Wingdings" pitchFamily="2" charset="2"/>
              <a:buChar char="§"/>
            </a:pPr>
            <a:r>
              <a:rPr lang="en-US" sz="3800" dirty="0" smtClean="0">
                <a:solidFill>
                  <a:schemeClr val="tx1"/>
                </a:solidFill>
              </a:rPr>
              <a:t>Customer </a:t>
            </a:r>
            <a:r>
              <a:rPr lang="en-US" sz="3800" dirty="0">
                <a:solidFill>
                  <a:schemeClr val="tx1"/>
                </a:solidFill>
              </a:rPr>
              <a:t>must provide WebEx with at least one </a:t>
            </a:r>
            <a:r>
              <a:rPr lang="en-US" sz="3800" dirty="0" smtClean="0">
                <a:solidFill>
                  <a:schemeClr val="tx1"/>
                </a:solidFill>
              </a:rPr>
              <a:t>domestic toll E.164 number that </a:t>
            </a:r>
            <a:r>
              <a:rPr lang="en-US" sz="3800" dirty="0">
                <a:solidFill>
                  <a:schemeClr val="tx1"/>
                </a:solidFill>
              </a:rPr>
              <a:t>Customer’s employees and guests will dial in order to reach WebEx’s service</a:t>
            </a:r>
          </a:p>
          <a:p>
            <a:pPr marL="800100" lvl="1" indent="-342900">
              <a:lnSpc>
                <a:spcPct val="115000"/>
              </a:lnSpc>
              <a:buFont typeface="Wingdings" pitchFamily="2" charset="2"/>
              <a:buChar char="§"/>
            </a:pPr>
            <a:r>
              <a:rPr lang="en-US" sz="2900" dirty="0" smtClean="0">
                <a:solidFill>
                  <a:schemeClr val="tx1"/>
                </a:solidFill>
              </a:rPr>
              <a:t>Customer can also choose to provide a toll free number</a:t>
            </a:r>
          </a:p>
          <a:p>
            <a:pPr marL="800100" lvl="1" indent="-342900">
              <a:lnSpc>
                <a:spcPct val="115000"/>
              </a:lnSpc>
              <a:buFont typeface="Wingdings" pitchFamily="2" charset="2"/>
              <a:buChar char="§"/>
            </a:pPr>
            <a:r>
              <a:rPr lang="en-US" sz="2900" dirty="0" smtClean="0">
                <a:solidFill>
                  <a:schemeClr val="tx1"/>
                </a:solidFill>
              </a:rPr>
              <a:t>The preferred toll and toll free numbers are displayed on Meeting Info page, Audio dialog box in WebEx UI and in the email invites.</a:t>
            </a:r>
          </a:p>
          <a:p>
            <a:pPr marL="800100" lvl="1" indent="-342900">
              <a:lnSpc>
                <a:spcPct val="115000"/>
              </a:lnSpc>
              <a:buFont typeface="Wingdings" pitchFamily="2" charset="2"/>
              <a:buChar char="§"/>
            </a:pPr>
            <a:r>
              <a:rPr lang="en-US" sz="2900" dirty="0" smtClean="0">
                <a:solidFill>
                  <a:schemeClr val="tx1"/>
                </a:solidFill>
              </a:rPr>
              <a:t>Customer needs to provide one </a:t>
            </a:r>
            <a:r>
              <a:rPr lang="en-US" sz="2900" dirty="0">
                <a:solidFill>
                  <a:schemeClr val="tx1"/>
                </a:solidFill>
              </a:rPr>
              <a:t>toll </a:t>
            </a:r>
            <a:r>
              <a:rPr lang="en-US" sz="2900" dirty="0" smtClean="0">
                <a:solidFill>
                  <a:schemeClr val="tx1"/>
                </a:solidFill>
              </a:rPr>
              <a:t>and/or one </a:t>
            </a:r>
            <a:r>
              <a:rPr lang="en-US" sz="2900" dirty="0">
                <a:solidFill>
                  <a:schemeClr val="tx1"/>
                </a:solidFill>
              </a:rPr>
              <a:t>toll-free number for each country </a:t>
            </a:r>
            <a:r>
              <a:rPr lang="en-US" sz="2900" dirty="0" smtClean="0">
                <a:solidFill>
                  <a:schemeClr val="tx1"/>
                </a:solidFill>
              </a:rPr>
              <a:t>where customer expects the users to dial from.</a:t>
            </a:r>
          </a:p>
          <a:p>
            <a:pPr marL="800100" lvl="1" indent="-342900">
              <a:lnSpc>
                <a:spcPct val="115000"/>
              </a:lnSpc>
              <a:buFont typeface="Wingdings" pitchFamily="2" charset="2"/>
              <a:buChar char="§"/>
            </a:pPr>
            <a:r>
              <a:rPr lang="en-US" sz="2900" dirty="0">
                <a:solidFill>
                  <a:schemeClr val="tx1"/>
                </a:solidFill>
              </a:rPr>
              <a:t>CCA service requires </a:t>
            </a:r>
            <a:r>
              <a:rPr lang="en-US" sz="2900" dirty="0" smtClean="0">
                <a:solidFill>
                  <a:schemeClr val="tx1"/>
                </a:solidFill>
              </a:rPr>
              <a:t>that customer sends a </a:t>
            </a:r>
            <a:r>
              <a:rPr lang="en-US" sz="2900" dirty="0">
                <a:solidFill>
                  <a:schemeClr val="tx1"/>
                </a:solidFill>
              </a:rPr>
              <a:t>single DNIS for all the dialed </a:t>
            </a:r>
            <a:r>
              <a:rPr lang="en-US" sz="2900" dirty="0" smtClean="0">
                <a:solidFill>
                  <a:schemeClr val="tx1"/>
                </a:solidFill>
              </a:rPr>
              <a:t>numbers, including preferred toll and toll free and all in-country phone numbers. </a:t>
            </a:r>
            <a:r>
              <a:rPr lang="en-US" sz="2900" dirty="0">
                <a:solidFill>
                  <a:schemeClr val="tx1"/>
                </a:solidFill>
              </a:rPr>
              <a:t>This number will be sent to Cisco/WebEx CUBE from customer's CCA CUBE.</a:t>
            </a:r>
          </a:p>
          <a:p>
            <a:pPr marL="800100" lvl="1" indent="-342900">
              <a:lnSpc>
                <a:spcPct val="115000"/>
              </a:lnSpc>
              <a:buFont typeface="Wingdings" pitchFamily="2" charset="2"/>
              <a:buChar char="§"/>
            </a:pPr>
            <a:endParaRPr lang="en-US" dirty="0">
              <a:solidFill>
                <a:schemeClr val="tx1"/>
              </a:solidFill>
            </a:endParaRPr>
          </a:p>
          <a:p>
            <a:pPr marL="342900" indent="-342900">
              <a:lnSpc>
                <a:spcPct val="115000"/>
              </a:lnSpc>
              <a:buFont typeface="Wingdings" pitchFamily="2" charset="2"/>
              <a:buChar char="§"/>
            </a:pPr>
            <a:r>
              <a:rPr lang="en-US" sz="3800" dirty="0" smtClean="0">
                <a:solidFill>
                  <a:schemeClr val="tx1"/>
                </a:solidFill>
              </a:rPr>
              <a:t>Calls </a:t>
            </a:r>
            <a:r>
              <a:rPr lang="en-US" sz="3800" dirty="0">
                <a:solidFill>
                  <a:schemeClr val="tx1"/>
                </a:solidFill>
              </a:rPr>
              <a:t>originating from within Customer’s network will be routed directly across the peering link and will never traverse PSTN. </a:t>
            </a:r>
            <a:endParaRPr lang="en-US" sz="3800" dirty="0" smtClean="0">
              <a:solidFill>
                <a:schemeClr val="tx1"/>
              </a:solidFill>
            </a:endParaRPr>
          </a:p>
          <a:p>
            <a:pPr marL="800100" lvl="1" indent="-342900">
              <a:lnSpc>
                <a:spcPct val="115000"/>
              </a:lnSpc>
              <a:buFont typeface="Wingdings" pitchFamily="2" charset="2"/>
              <a:buChar char="§"/>
            </a:pPr>
            <a:r>
              <a:rPr lang="en-US" sz="2900" dirty="0">
                <a:solidFill>
                  <a:schemeClr val="tx1"/>
                </a:solidFill>
              </a:rPr>
              <a:t>Employees located in one country may dial a dedicated </a:t>
            </a:r>
            <a:r>
              <a:rPr lang="en-US" sz="2900" dirty="0" smtClean="0">
                <a:solidFill>
                  <a:schemeClr val="tx1"/>
                </a:solidFill>
              </a:rPr>
              <a:t>conferencing number </a:t>
            </a:r>
            <a:r>
              <a:rPr lang="en-US" sz="2900" dirty="0">
                <a:solidFill>
                  <a:schemeClr val="tx1"/>
                </a:solidFill>
              </a:rPr>
              <a:t>in another country without incurring any toll charges, since the call will be routed internally. This rule applies even in cases where there is no CUBE or peering link in either country. </a:t>
            </a:r>
          </a:p>
          <a:p>
            <a:pPr marL="342900" indent="-342900">
              <a:lnSpc>
                <a:spcPct val="115000"/>
              </a:lnSpc>
              <a:buFont typeface="Wingdings" pitchFamily="2" charset="2"/>
              <a:buChar char="§"/>
            </a:pPr>
            <a:r>
              <a:rPr lang="en-US" sz="3800" dirty="0">
                <a:solidFill>
                  <a:schemeClr val="tx1"/>
                </a:solidFill>
              </a:rPr>
              <a:t>Calls dialed on PSTN will enter Customer’s network and should be routed to the peering connection with </a:t>
            </a:r>
            <a:r>
              <a:rPr lang="en-US" sz="3800" dirty="0" smtClean="0">
                <a:solidFill>
                  <a:schemeClr val="tx1"/>
                </a:solidFill>
              </a:rPr>
              <a:t>WebEx. </a:t>
            </a:r>
            <a:endParaRPr lang="en-US" sz="3800" dirty="0">
              <a:solidFill>
                <a:schemeClr val="tx1"/>
              </a:solidFill>
            </a:endParaRPr>
          </a:p>
        </p:txBody>
      </p:sp>
    </p:spTree>
    <p:extLst>
      <p:ext uri="{BB962C8B-B14F-4D97-AF65-F5344CB8AC3E}">
        <p14:creationId xmlns:p14="http://schemas.microsoft.com/office/powerpoint/2010/main" val="30719848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Rectangle 2"/>
          <p:cNvSpPr>
            <a:spLocks noGrp="1" noChangeArrowheads="1"/>
          </p:cNvSpPr>
          <p:nvPr>
            <p:ph type="title"/>
          </p:nvPr>
        </p:nvSpPr>
        <p:spPr/>
        <p:txBody>
          <a:bodyPr vert="horz" lIns="82296" tIns="45720" rIns="82296" bIns="45720" rtlCol="0" anchor="t" anchorCtr="0">
            <a:noAutofit/>
          </a:bodyPr>
          <a:lstStyle/>
          <a:p>
            <a:pPr marL="36671"/>
            <a:r>
              <a:rPr lang="en-US" sz="3600" spc="-150" dirty="0">
                <a:gradFill flip="none" rotWithShape="1">
                  <a:gsLst>
                    <a:gs pos="0">
                      <a:srgbClr val="55E6ED"/>
                    </a:gs>
                    <a:gs pos="80000">
                      <a:srgbClr val="009249"/>
                    </a:gs>
                  </a:gsLst>
                  <a:lin ang="12000000" scaled="0"/>
                  <a:tileRect/>
                </a:gradFill>
              </a:rPr>
              <a:t>CCA Callback Requirements</a:t>
            </a:r>
          </a:p>
        </p:txBody>
      </p:sp>
      <p:sp>
        <p:nvSpPr>
          <p:cNvPr id="37" name="Content Placeholder 2"/>
          <p:cNvSpPr txBox="1">
            <a:spLocks/>
          </p:cNvSpPr>
          <p:nvPr/>
        </p:nvSpPr>
        <p:spPr>
          <a:xfrm>
            <a:off x="272371" y="1527175"/>
            <a:ext cx="8418057" cy="3575050"/>
          </a:xfrm>
          <a:prstGeom prst="rect">
            <a:avLst/>
          </a:prstGeom>
        </p:spPr>
        <p:txBody>
          <a:bodyPr/>
          <a:lstStyle/>
          <a:p>
            <a:pPr marL="457200">
              <a:spcBef>
                <a:spcPts val="3000"/>
              </a:spcBef>
            </a:pPr>
            <a:endParaRPr lang="en-US" sz="2000" dirty="0" smtClean="0">
              <a:solidFill>
                <a:schemeClr val="bg1"/>
              </a:solidFill>
            </a:endParaRPr>
          </a:p>
        </p:txBody>
      </p:sp>
      <p:sp>
        <p:nvSpPr>
          <p:cNvPr id="5" name="Text Placeholder 4"/>
          <p:cNvSpPr>
            <a:spLocks noGrp="1"/>
          </p:cNvSpPr>
          <p:nvPr>
            <p:ph type="body" sz="quarter" idx="10"/>
          </p:nvPr>
        </p:nvSpPr>
        <p:spPr>
          <a:xfrm>
            <a:off x="278350" y="1163783"/>
            <a:ext cx="8156201" cy="5145578"/>
          </a:xfrm>
        </p:spPr>
        <p:txBody>
          <a:bodyPr>
            <a:normAutofit/>
          </a:bodyPr>
          <a:lstStyle/>
          <a:p>
            <a:pPr marL="342900" indent="-342900">
              <a:buFont typeface="Wingdings" pitchFamily="2" charset="2"/>
              <a:buChar char="§"/>
            </a:pPr>
            <a:r>
              <a:rPr lang="en-US" sz="1800" dirty="0">
                <a:solidFill>
                  <a:schemeClr val="tx1"/>
                </a:solidFill>
              </a:rPr>
              <a:t>Customer must provide a single signaling entry point into its IP telephony infrastructure, a SIP proxy or redirect server. </a:t>
            </a:r>
            <a:endParaRPr lang="en-US" sz="1800" dirty="0" smtClean="0">
              <a:solidFill>
                <a:schemeClr val="tx1"/>
              </a:solidFill>
            </a:endParaRPr>
          </a:p>
          <a:p>
            <a:pPr marL="800100" lvl="1" indent="-342900">
              <a:buFont typeface="Wingdings" pitchFamily="2" charset="2"/>
              <a:buChar char="§"/>
            </a:pPr>
            <a:r>
              <a:rPr lang="en-US" sz="1400" dirty="0">
                <a:solidFill>
                  <a:schemeClr val="tx1"/>
                </a:solidFill>
              </a:rPr>
              <a:t>There should be at least two identically configured such servers in geographically diverse locations </a:t>
            </a:r>
            <a:r>
              <a:rPr lang="en-US" sz="1400" dirty="0" smtClean="0">
                <a:solidFill>
                  <a:schemeClr val="tx1"/>
                </a:solidFill>
              </a:rPr>
              <a:t>for failover.</a:t>
            </a:r>
          </a:p>
          <a:p>
            <a:pPr marL="800100" lvl="1" indent="-342900">
              <a:buFont typeface="Wingdings" pitchFamily="2" charset="2"/>
              <a:buChar char="§"/>
            </a:pPr>
            <a:r>
              <a:rPr lang="en-US" sz="1400" dirty="0" smtClean="0">
                <a:solidFill>
                  <a:schemeClr val="tx1"/>
                </a:solidFill>
              </a:rPr>
              <a:t>WebEx </a:t>
            </a:r>
            <a:r>
              <a:rPr lang="en-US" sz="1400" dirty="0">
                <a:solidFill>
                  <a:schemeClr val="tx1"/>
                </a:solidFill>
              </a:rPr>
              <a:t>can send all calls to the primary </a:t>
            </a:r>
            <a:r>
              <a:rPr lang="en-US" sz="1400" dirty="0" smtClean="0">
                <a:solidFill>
                  <a:schemeClr val="tx1"/>
                </a:solidFill>
              </a:rPr>
              <a:t>SIP proxy/redirect server, </a:t>
            </a:r>
            <a:r>
              <a:rPr lang="en-US" sz="1400" dirty="0">
                <a:solidFill>
                  <a:schemeClr val="tx1"/>
                </a:solidFill>
              </a:rPr>
              <a:t>or </a:t>
            </a:r>
            <a:r>
              <a:rPr lang="en-US" sz="1400" dirty="0" smtClean="0">
                <a:solidFill>
                  <a:schemeClr val="tx1"/>
                </a:solidFill>
              </a:rPr>
              <a:t>balance </a:t>
            </a:r>
            <a:r>
              <a:rPr lang="en-US" sz="1400" dirty="0">
                <a:solidFill>
                  <a:schemeClr val="tx1"/>
                </a:solidFill>
              </a:rPr>
              <a:t>equally among the two, </a:t>
            </a:r>
            <a:r>
              <a:rPr lang="en-US" sz="1400" dirty="0" smtClean="0">
                <a:solidFill>
                  <a:schemeClr val="tx1"/>
                </a:solidFill>
              </a:rPr>
              <a:t>as required </a:t>
            </a:r>
            <a:r>
              <a:rPr lang="en-US" sz="1400" dirty="0">
                <a:solidFill>
                  <a:schemeClr val="tx1"/>
                </a:solidFill>
              </a:rPr>
              <a:t>by the </a:t>
            </a:r>
            <a:r>
              <a:rPr lang="en-US" sz="1400" dirty="0" smtClean="0">
                <a:solidFill>
                  <a:schemeClr val="tx1"/>
                </a:solidFill>
              </a:rPr>
              <a:t>customer.</a:t>
            </a:r>
          </a:p>
          <a:p>
            <a:pPr marL="800100" lvl="1" indent="-342900">
              <a:buFont typeface="Wingdings" pitchFamily="2" charset="2"/>
              <a:buChar char="§"/>
            </a:pPr>
            <a:r>
              <a:rPr lang="en-US" sz="1400" dirty="0" smtClean="0">
                <a:solidFill>
                  <a:schemeClr val="tx1"/>
                </a:solidFill>
              </a:rPr>
              <a:t>Signaling goes through SIP proxy/redirect server and media will take the shortest path.</a:t>
            </a:r>
          </a:p>
          <a:p>
            <a:pPr marL="342900" indent="-342900">
              <a:buFont typeface="Wingdings" pitchFamily="2" charset="2"/>
              <a:buChar char="§"/>
            </a:pPr>
            <a:r>
              <a:rPr lang="en-US" sz="1800" dirty="0">
                <a:solidFill>
                  <a:schemeClr val="tx1"/>
                </a:solidFill>
              </a:rPr>
              <a:t>If Customer has CUBEs in different countries, it is important that the entry point SIP server routes the pattern of the E.164 numbers of that country to a CUBE located in that country</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39054159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rgbClr val="000000"/>
                </a:solidFill>
                <a:latin typeface="Arial" pitchFamily="34" charset="0"/>
                <a:ea typeface="ヒラギノ角ゴ ProN W3" charset="-128"/>
                <a:sym typeface="Arial" pitchFamily="34" charset="0"/>
              </a:defRPr>
            </a:lvl1pPr>
            <a:lvl2pPr marL="312039" indent="-120015" eaLnBrk="0" hangingPunct="0">
              <a:defRPr sz="1800">
                <a:solidFill>
                  <a:srgbClr val="000000"/>
                </a:solidFill>
                <a:latin typeface="Arial" pitchFamily="34" charset="0"/>
                <a:ea typeface="ヒラギノ角ゴ ProN W3" charset="-128"/>
                <a:sym typeface="Arial" pitchFamily="34" charset="0"/>
              </a:defRPr>
            </a:lvl2pPr>
            <a:lvl3pPr marL="480060" indent="-96012" eaLnBrk="0" hangingPunct="0">
              <a:defRPr sz="1800">
                <a:solidFill>
                  <a:srgbClr val="000000"/>
                </a:solidFill>
                <a:latin typeface="Arial" pitchFamily="34" charset="0"/>
                <a:ea typeface="ヒラギノ角ゴ ProN W3" charset="-128"/>
                <a:sym typeface="Arial" pitchFamily="34" charset="0"/>
              </a:defRPr>
            </a:lvl3pPr>
            <a:lvl4pPr marL="672084" indent="-96012" eaLnBrk="0" hangingPunct="0">
              <a:defRPr sz="1800">
                <a:solidFill>
                  <a:srgbClr val="000000"/>
                </a:solidFill>
                <a:latin typeface="Arial" pitchFamily="34" charset="0"/>
                <a:ea typeface="ヒラギノ角ゴ ProN W3" charset="-128"/>
                <a:sym typeface="Arial" pitchFamily="34" charset="0"/>
              </a:defRPr>
            </a:lvl4pPr>
            <a:lvl5pPr marL="864108" indent="-96012" eaLnBrk="0" hangingPunct="0">
              <a:defRPr sz="1800">
                <a:solidFill>
                  <a:srgbClr val="000000"/>
                </a:solidFill>
                <a:latin typeface="Arial" pitchFamily="34" charset="0"/>
                <a:ea typeface="ヒラギノ角ゴ ProN W3" charset="-128"/>
                <a:sym typeface="Arial" pitchFamily="34" charset="0"/>
              </a:defRPr>
            </a:lvl5pPr>
            <a:lvl6pPr marL="1056132"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6pPr>
            <a:lvl7pPr marL="1248156"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7pPr>
            <a:lvl8pPr marL="1440180"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8pPr>
            <a:lvl9pPr marL="1632204" indent="-96012" eaLnBrk="0" fontAlgn="base" hangingPunct="0">
              <a:spcBef>
                <a:spcPct val="0"/>
              </a:spcBef>
              <a:spcAft>
                <a:spcPct val="0"/>
              </a:spcAft>
              <a:defRPr sz="1800">
                <a:solidFill>
                  <a:srgbClr val="000000"/>
                </a:solidFill>
                <a:latin typeface="Arial" pitchFamily="34" charset="0"/>
                <a:ea typeface="ヒラギノ角ゴ ProN W3" charset="-128"/>
                <a:sym typeface="Arial" pitchFamily="34" charset="0"/>
              </a:defRPr>
            </a:lvl9pPr>
          </a:lstStyle>
          <a:p>
            <a:pPr eaLnBrk="1" hangingPunct="1"/>
            <a:fld id="{4C8641E2-4D6A-4D31-B83A-7BBBCD185A86}" type="slidenum">
              <a:rPr lang="en-US" sz="800">
                <a:solidFill>
                  <a:srgbClr val="8E8E95"/>
                </a:solidFill>
                <a:ea typeface="MS PGothic" pitchFamily="34" charset="-128"/>
              </a:rPr>
              <a:pPr eaLnBrk="1" hangingPunct="1"/>
              <a:t>8</a:t>
            </a:fld>
            <a:endParaRPr lang="en-US" sz="800" dirty="0">
              <a:solidFill>
                <a:srgbClr val="8E8E95"/>
              </a:solidFill>
              <a:ea typeface="MS PGothic" pitchFamily="34" charset="-128"/>
            </a:endParaRPr>
          </a:p>
        </p:txBody>
      </p:sp>
      <p:sp>
        <p:nvSpPr>
          <p:cNvPr id="43016" name="Rectangle 6"/>
          <p:cNvSpPr>
            <a:spLocks/>
          </p:cNvSpPr>
          <p:nvPr/>
        </p:nvSpPr>
        <p:spPr bwMode="auto">
          <a:xfrm>
            <a:off x="193477" y="6737350"/>
            <a:ext cx="398621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980" bIns="0" anchor="b"/>
          <a:lstStyle/>
          <a:p>
            <a:pPr marL="36671"/>
            <a:r>
              <a:rPr lang="en-US" sz="500" dirty="0">
                <a:solidFill>
                  <a:srgbClr val="8E8E95"/>
                </a:solidFill>
                <a:ea typeface="MS PGothic" pitchFamily="34" charset="-128"/>
              </a:rPr>
              <a:t>CCA Phase II Architecture                      © 2012 Cisco and/or its affiliates. All rights reserved.                Cisco Confidential</a:t>
            </a:r>
          </a:p>
        </p:txBody>
      </p:sp>
      <p:sp>
        <p:nvSpPr>
          <p:cNvPr id="43018" name="Rectangle 8"/>
          <p:cNvSpPr>
            <a:spLocks noGrp="1" noChangeArrowheads="1"/>
          </p:cNvSpPr>
          <p:nvPr>
            <p:ph type="title"/>
          </p:nvPr>
        </p:nvSpPr>
        <p:spPr>
          <a:xfrm>
            <a:off x="267181" y="228136"/>
            <a:ext cx="8743032" cy="431800"/>
          </a:xfrm>
        </p:spPr>
        <p:txBody>
          <a:bodyPr vert="horz" lIns="82296" tIns="45720" rIns="82296" bIns="45720" rtlCol="0" anchor="t" anchorCtr="0">
            <a:noAutofit/>
          </a:bodyPr>
          <a:lstStyle/>
          <a:p>
            <a:pPr marL="36671"/>
            <a:r>
              <a:rPr lang="en-US" sz="3600" b="0" spc="-150" dirty="0">
                <a:gradFill flip="none" rotWithShape="1">
                  <a:gsLst>
                    <a:gs pos="0">
                      <a:srgbClr val="55E6ED"/>
                    </a:gs>
                    <a:gs pos="80000">
                      <a:srgbClr val="009249"/>
                    </a:gs>
                  </a:gsLst>
                  <a:lin ang="12000000" scaled="0"/>
                  <a:tileRect/>
                </a:gradFill>
              </a:rPr>
              <a:t>Normal Callback Flow</a:t>
            </a:r>
          </a:p>
        </p:txBody>
      </p:sp>
      <p:sp>
        <p:nvSpPr>
          <p:cNvPr id="43019" name="Rectangle 9"/>
          <p:cNvSpPr>
            <a:spLocks/>
          </p:cNvSpPr>
          <p:nvPr/>
        </p:nvSpPr>
        <p:spPr bwMode="auto">
          <a:xfrm>
            <a:off x="6015037" y="2827338"/>
            <a:ext cx="285273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980" bIns="0" anchor="ctr"/>
          <a:lstStyle/>
          <a:p>
            <a:pPr marL="36671">
              <a:buSzPct val="146000"/>
              <a:buFont typeface="Arial" pitchFamily="34" charset="0"/>
              <a:buChar char="•"/>
            </a:pPr>
            <a:endParaRPr lang="en-US" sz="1300" dirty="0">
              <a:ea typeface="MS PGothic" pitchFamily="34" charset="-128"/>
            </a:endParaRPr>
          </a:p>
          <a:p>
            <a:pPr marL="36671"/>
            <a:endParaRPr lang="en-US" sz="1300" dirty="0">
              <a:ea typeface="MS PGothic" pitchFamily="34" charset="-128"/>
            </a:endParaRPr>
          </a:p>
          <a:p>
            <a:pPr marL="36671"/>
            <a:endParaRPr lang="en-US" sz="1300" dirty="0">
              <a:ea typeface="MS PGothic" pitchFamily="34" charset="-128"/>
            </a:endParaRPr>
          </a:p>
        </p:txBody>
      </p:sp>
      <p:sp>
        <p:nvSpPr>
          <p:cNvPr id="395" name="Rectangle 394"/>
          <p:cNvSpPr/>
          <p:nvPr/>
        </p:nvSpPr>
        <p:spPr>
          <a:xfrm>
            <a:off x="203557" y="880099"/>
            <a:ext cx="5424778" cy="5295056"/>
          </a:xfrm>
          <a:prstGeom prst="rect">
            <a:avLst/>
          </a:prstGeom>
          <a:solidFill>
            <a:srgbClr val="0070C0">
              <a:alpha val="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28" name="AutoShape 11"/>
          <p:cNvSpPr>
            <a:spLocks/>
          </p:cNvSpPr>
          <p:nvPr/>
        </p:nvSpPr>
        <p:spPr bwMode="auto">
          <a:xfrm>
            <a:off x="825611" y="4417073"/>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pic>
        <p:nvPicPr>
          <p:cNvPr id="43036" name="Picture 10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00" y="1099824"/>
            <a:ext cx="135731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44" name="Group 189"/>
          <p:cNvGrpSpPr>
            <a:grpSpLocks/>
          </p:cNvGrpSpPr>
          <p:nvPr/>
        </p:nvGrpSpPr>
        <p:grpSpPr bwMode="auto">
          <a:xfrm>
            <a:off x="3483050" y="1087124"/>
            <a:ext cx="1435893" cy="1885950"/>
            <a:chOff x="0" y="0"/>
            <a:chExt cx="2412" cy="2376"/>
          </a:xfrm>
        </p:grpSpPr>
        <p:pic>
          <p:nvPicPr>
            <p:cNvPr id="43105" name="Picture 14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80"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06" name="Line 148"/>
            <p:cNvSpPr>
              <a:spLocks noChangeShapeType="1"/>
            </p:cNvSpPr>
            <p:nvPr/>
          </p:nvSpPr>
          <p:spPr bwMode="auto">
            <a:xfrm rot="10800000">
              <a:off x="1104" y="648"/>
              <a:ext cx="22" cy="602"/>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nvGrpSpPr>
            <p:cNvPr id="43107" name="Group 179"/>
            <p:cNvGrpSpPr>
              <a:grpSpLocks/>
            </p:cNvGrpSpPr>
            <p:nvPr/>
          </p:nvGrpSpPr>
          <p:grpSpPr bwMode="auto">
            <a:xfrm>
              <a:off x="752" y="1224"/>
              <a:ext cx="647" cy="474"/>
              <a:chOff x="0" y="0"/>
              <a:chExt cx="647" cy="474"/>
            </a:xfrm>
          </p:grpSpPr>
          <p:grpSp>
            <p:nvGrpSpPr>
              <p:cNvPr id="43117" name="Group 152"/>
              <p:cNvGrpSpPr>
                <a:grpSpLocks/>
              </p:cNvGrpSpPr>
              <p:nvPr/>
            </p:nvGrpSpPr>
            <p:grpSpPr bwMode="auto">
              <a:xfrm>
                <a:off x="0" y="0"/>
                <a:ext cx="647" cy="474"/>
                <a:chOff x="0" y="0"/>
                <a:chExt cx="647" cy="474"/>
              </a:xfrm>
            </p:grpSpPr>
            <p:sp>
              <p:nvSpPr>
                <p:cNvPr id="43144" name="Rectangle 149"/>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145" name="AutoShape 150"/>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146" name="AutoShape 151"/>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118" name="Group 178"/>
              <p:cNvGrpSpPr>
                <a:grpSpLocks/>
              </p:cNvGrpSpPr>
              <p:nvPr/>
            </p:nvGrpSpPr>
            <p:grpSpPr bwMode="auto">
              <a:xfrm>
                <a:off x="22" y="108"/>
                <a:ext cx="539" cy="282"/>
                <a:chOff x="0" y="0"/>
                <a:chExt cx="539" cy="282"/>
              </a:xfrm>
            </p:grpSpPr>
            <p:grpSp>
              <p:nvGrpSpPr>
                <p:cNvPr id="43119" name="Group 155"/>
                <p:cNvGrpSpPr>
                  <a:grpSpLocks/>
                </p:cNvGrpSpPr>
                <p:nvPr/>
              </p:nvGrpSpPr>
              <p:grpSpPr bwMode="auto">
                <a:xfrm>
                  <a:off x="274" y="27"/>
                  <a:ext cx="4" cy="228"/>
                  <a:chOff x="0" y="0"/>
                  <a:chExt cx="4" cy="228"/>
                </a:xfrm>
              </p:grpSpPr>
              <p:sp>
                <p:nvSpPr>
                  <p:cNvPr id="43142" name="Line 153"/>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143" name="Line 154"/>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120" name="Group 166"/>
                <p:cNvGrpSpPr>
                  <a:grpSpLocks/>
                </p:cNvGrpSpPr>
                <p:nvPr/>
              </p:nvGrpSpPr>
              <p:grpSpPr bwMode="auto">
                <a:xfrm>
                  <a:off x="0" y="0"/>
                  <a:ext cx="245" cy="282"/>
                  <a:chOff x="0" y="0"/>
                  <a:chExt cx="245" cy="282"/>
                </a:xfrm>
              </p:grpSpPr>
              <p:grpSp>
                <p:nvGrpSpPr>
                  <p:cNvPr id="43132" name="Group 160"/>
                  <p:cNvGrpSpPr>
                    <a:grpSpLocks/>
                  </p:cNvGrpSpPr>
                  <p:nvPr/>
                </p:nvGrpSpPr>
                <p:grpSpPr bwMode="auto">
                  <a:xfrm>
                    <a:off x="4" y="0"/>
                    <a:ext cx="241" cy="276"/>
                    <a:chOff x="0" y="0"/>
                    <a:chExt cx="240" cy="276"/>
                  </a:xfrm>
                </p:grpSpPr>
                <p:sp>
                  <p:nvSpPr>
                    <p:cNvPr id="43138" name="Freeform 156"/>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9" name="Freeform 157"/>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40" name="Freeform 158"/>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41" name="Oval 159"/>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33" name="Group 165"/>
                  <p:cNvGrpSpPr>
                    <a:grpSpLocks/>
                  </p:cNvGrpSpPr>
                  <p:nvPr/>
                </p:nvGrpSpPr>
                <p:grpSpPr bwMode="auto">
                  <a:xfrm>
                    <a:off x="0" y="6"/>
                    <a:ext cx="240" cy="276"/>
                    <a:chOff x="0" y="0"/>
                    <a:chExt cx="240" cy="276"/>
                  </a:xfrm>
                </p:grpSpPr>
                <p:sp>
                  <p:nvSpPr>
                    <p:cNvPr id="43134" name="Freeform 161"/>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5" name="Freeform 162"/>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6" name="Freeform 163"/>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7" name="Oval 164"/>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121" name="Group 177"/>
                <p:cNvGrpSpPr>
                  <a:grpSpLocks/>
                </p:cNvGrpSpPr>
                <p:nvPr/>
              </p:nvGrpSpPr>
              <p:grpSpPr bwMode="auto">
                <a:xfrm>
                  <a:off x="307" y="0"/>
                  <a:ext cx="232" cy="276"/>
                  <a:chOff x="0" y="0"/>
                  <a:chExt cx="231" cy="276"/>
                </a:xfrm>
              </p:grpSpPr>
              <p:grpSp>
                <p:nvGrpSpPr>
                  <p:cNvPr id="43122" name="Group 171"/>
                  <p:cNvGrpSpPr>
                    <a:grpSpLocks/>
                  </p:cNvGrpSpPr>
                  <p:nvPr/>
                </p:nvGrpSpPr>
                <p:grpSpPr bwMode="auto">
                  <a:xfrm>
                    <a:off x="4" y="0"/>
                    <a:ext cx="227" cy="270"/>
                    <a:chOff x="0" y="0"/>
                    <a:chExt cx="227" cy="270"/>
                  </a:xfrm>
                </p:grpSpPr>
                <p:sp>
                  <p:nvSpPr>
                    <p:cNvPr id="43128" name="Freeform 167"/>
                    <p:cNvSpPr>
                      <a:spLocks/>
                    </p:cNvSpPr>
                    <p:nvPr/>
                  </p:nvSpPr>
                  <p:spPr bwMode="auto">
                    <a:xfrm>
                      <a:off x="41"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9" name="Freeform 168"/>
                    <p:cNvSpPr>
                      <a:spLocks/>
                    </p:cNvSpPr>
                    <p:nvPr/>
                  </p:nvSpPr>
                  <p:spPr bwMode="auto">
                    <a:xfrm>
                      <a:off x="106"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0" name="Freeform 169"/>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31" name="Oval 170"/>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23" name="Group 176"/>
                  <p:cNvGrpSpPr>
                    <a:grpSpLocks/>
                  </p:cNvGrpSpPr>
                  <p:nvPr/>
                </p:nvGrpSpPr>
                <p:grpSpPr bwMode="auto">
                  <a:xfrm>
                    <a:off x="0" y="3"/>
                    <a:ext cx="227" cy="273"/>
                    <a:chOff x="0" y="0"/>
                    <a:chExt cx="227" cy="273"/>
                  </a:xfrm>
                </p:grpSpPr>
                <p:sp>
                  <p:nvSpPr>
                    <p:cNvPr id="43124" name="Freeform 172"/>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5" name="Freeform 173"/>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6" name="Freeform 174"/>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27" name="Oval 175"/>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grpSp>
          <p:nvGrpSpPr>
            <p:cNvPr id="43108" name="Group 184"/>
            <p:cNvGrpSpPr>
              <a:grpSpLocks/>
            </p:cNvGrpSpPr>
            <p:nvPr/>
          </p:nvGrpSpPr>
          <p:grpSpPr bwMode="auto">
            <a:xfrm>
              <a:off x="672" y="298"/>
              <a:ext cx="808" cy="728"/>
              <a:chOff x="0" y="0"/>
              <a:chExt cx="808" cy="728"/>
            </a:xfrm>
          </p:grpSpPr>
          <p:pic>
            <p:nvPicPr>
              <p:cNvPr id="43113" name="Picture 1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24"/>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4" name="Picture 1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5" name="Picture 1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6" name="AutoShape 183"/>
              <p:cNvSpPr>
                <a:spLocks/>
              </p:cNvSpPr>
              <p:nvPr/>
            </p:nvSpPr>
            <p:spPr bwMode="auto">
              <a:xfrm>
                <a:off x="0" y="0"/>
                <a:ext cx="808" cy="728"/>
              </a:xfrm>
              <a:prstGeom prst="roundRect">
                <a:avLst>
                  <a:gd name="adj" fmla="val 16481"/>
                </a:avLst>
              </a:prstGeom>
              <a:solidFill>
                <a:schemeClr val="accent1">
                  <a:alpha val="16862"/>
                </a:schemeClr>
              </a:solidFill>
              <a:ln w="12700">
                <a:solidFill>
                  <a:srgbClr val="0183B7">
                    <a:alpha val="16862"/>
                  </a:srgbClr>
                </a:solidFill>
                <a:round/>
                <a:headEnd/>
                <a:tailEnd/>
              </a:ln>
            </p:spPr>
            <p:txBody>
              <a:bodyPr lIns="0" tIns="0" rIns="0" bIns="0"/>
              <a:lstStyle/>
              <a:p>
                <a:endParaRPr lang="en-US" dirty="0"/>
              </a:p>
            </p:txBody>
          </p:sp>
        </p:grpSp>
        <p:sp>
          <p:nvSpPr>
            <p:cNvPr id="43109" name="Rectangle 185"/>
            <p:cNvSpPr>
              <a:spLocks/>
            </p:cNvSpPr>
            <p:nvPr/>
          </p:nvSpPr>
          <p:spPr bwMode="auto">
            <a:xfrm>
              <a:off x="1352" y="424"/>
              <a:ext cx="106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88048" bIns="0" anchor="ctr">
              <a:spAutoFit/>
            </a:bodyPr>
            <a:lstStyle/>
            <a:p>
              <a:pPr marL="36671" algn="ctr"/>
              <a:r>
                <a:rPr lang="en-US" sz="1000" b="1" dirty="0">
                  <a:ea typeface="MS PGothic" pitchFamily="34" charset="-128"/>
                </a:rPr>
                <a:t>Standby</a:t>
              </a:r>
            </a:p>
            <a:p>
              <a:pPr marL="36671" algn="ctr"/>
              <a:r>
                <a:rPr lang="en-US" sz="1000" b="1" dirty="0">
                  <a:ea typeface="MS PGothic" pitchFamily="34" charset="-128"/>
                </a:rPr>
                <a:t>Bridge</a:t>
              </a:r>
              <a:endParaRPr lang="en-US" sz="800" b="1" dirty="0">
                <a:ea typeface="MS PGothic" pitchFamily="34" charset="-128"/>
              </a:endParaRPr>
            </a:p>
          </p:txBody>
        </p:sp>
      </p:grpSp>
      <p:sp>
        <p:nvSpPr>
          <p:cNvPr id="43012" name="Line 2"/>
          <p:cNvSpPr>
            <a:spLocks noChangeShapeType="1"/>
          </p:cNvSpPr>
          <p:nvPr/>
        </p:nvSpPr>
        <p:spPr bwMode="auto">
          <a:xfrm rot="10800000" flipH="1">
            <a:off x="1140973" y="4108136"/>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43020" name="Picture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017" y="3751117"/>
            <a:ext cx="5003375" cy="56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93"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4013" y="5250778"/>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9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13" y="2821416"/>
            <a:ext cx="4987079" cy="60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7" name="Line 94"/>
          <p:cNvSpPr>
            <a:spLocks noChangeShapeType="1"/>
          </p:cNvSpPr>
          <p:nvPr/>
        </p:nvSpPr>
        <p:spPr bwMode="auto">
          <a:xfrm>
            <a:off x="378025" y="3457118"/>
            <a:ext cx="5013367" cy="0"/>
          </a:xfrm>
          <a:prstGeom prst="line">
            <a:avLst/>
          </a:prstGeom>
          <a:noFill/>
          <a:ln w="38100">
            <a:solidFill>
              <a:srgbClr val="4A7EBB"/>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30" name="Rectangle 97"/>
          <p:cNvSpPr>
            <a:spLocks/>
          </p:cNvSpPr>
          <p:nvPr/>
        </p:nvSpPr>
        <p:spPr bwMode="auto">
          <a:xfrm>
            <a:off x="1211970" y="3572915"/>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31" name="Rectangle 98"/>
          <p:cNvSpPr>
            <a:spLocks/>
          </p:cNvSpPr>
          <p:nvPr/>
        </p:nvSpPr>
        <p:spPr bwMode="auto">
          <a:xfrm>
            <a:off x="2777600" y="3530287"/>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32" name="Rectangle 99"/>
          <p:cNvSpPr>
            <a:spLocks/>
          </p:cNvSpPr>
          <p:nvPr/>
        </p:nvSpPr>
        <p:spPr bwMode="auto">
          <a:xfrm>
            <a:off x="1179719" y="4461524"/>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43033" name="Rectangle 100"/>
          <p:cNvSpPr>
            <a:spLocks/>
          </p:cNvSpPr>
          <p:nvPr/>
        </p:nvSpPr>
        <p:spPr bwMode="auto">
          <a:xfrm>
            <a:off x="1012611" y="5657478"/>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1</a:t>
            </a:r>
          </a:p>
        </p:txBody>
      </p:sp>
      <p:sp>
        <p:nvSpPr>
          <p:cNvPr id="43034" name="Rectangle 101"/>
          <p:cNvSpPr>
            <a:spLocks/>
          </p:cNvSpPr>
          <p:nvPr/>
        </p:nvSpPr>
        <p:spPr bwMode="auto">
          <a:xfrm>
            <a:off x="863905" y="5121853"/>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CUBE1</a:t>
            </a:r>
            <a:endParaRPr lang="en-US" sz="800" dirty="0">
              <a:ea typeface="MS PGothic" pitchFamily="34" charset="-128"/>
            </a:endParaRPr>
          </a:p>
        </p:txBody>
      </p:sp>
      <p:sp>
        <p:nvSpPr>
          <p:cNvPr id="43035" name="Rectangle 102"/>
          <p:cNvSpPr>
            <a:spLocks/>
          </p:cNvSpPr>
          <p:nvPr/>
        </p:nvSpPr>
        <p:spPr bwMode="auto">
          <a:xfrm>
            <a:off x="567717" y="4094034"/>
            <a:ext cx="4223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Route</a:t>
            </a:r>
            <a:r>
              <a:rPr lang="en-US" sz="1000" dirty="0" smtClean="0">
                <a:ea typeface="MS PGothic" pitchFamily="34" charset="-128"/>
              </a:rPr>
              <a:t>r</a:t>
            </a:r>
            <a:endParaRPr lang="en-US" sz="1000" dirty="0">
              <a:ea typeface="MS PGothic" pitchFamily="34" charset="-128"/>
            </a:endParaRPr>
          </a:p>
        </p:txBody>
      </p:sp>
      <p:sp>
        <p:nvSpPr>
          <p:cNvPr id="43037" name="Line 104"/>
          <p:cNvSpPr>
            <a:spLocks noChangeShapeType="1"/>
          </p:cNvSpPr>
          <p:nvPr/>
        </p:nvSpPr>
        <p:spPr bwMode="auto">
          <a:xfrm rot="10800000">
            <a:off x="1227630" y="1623699"/>
            <a:ext cx="7442" cy="581873"/>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39" name="Rectangle 142"/>
          <p:cNvSpPr>
            <a:spLocks/>
          </p:cNvSpPr>
          <p:nvPr/>
        </p:nvSpPr>
        <p:spPr bwMode="auto">
          <a:xfrm>
            <a:off x="515068" y="1537676"/>
            <a:ext cx="515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b="1" dirty="0" smtClean="0">
                <a:ea typeface="MS PGothic" pitchFamily="34" charset="-128"/>
              </a:rPr>
              <a:t>Active</a:t>
            </a:r>
          </a:p>
          <a:p>
            <a:pPr marL="36671" algn="ctr"/>
            <a:r>
              <a:rPr lang="en-US" sz="1000" b="1" dirty="0" smtClean="0">
                <a:ea typeface="MS PGothic" pitchFamily="34" charset="-128"/>
              </a:rPr>
              <a:t> Bridge</a:t>
            </a:r>
            <a:endParaRPr lang="en-US" sz="1000" b="1" dirty="0">
              <a:ea typeface="MS PGothic" pitchFamily="34" charset="-128"/>
            </a:endParaRPr>
          </a:p>
        </p:txBody>
      </p:sp>
      <p:sp>
        <p:nvSpPr>
          <p:cNvPr id="43042" name="Rectangle 145"/>
          <p:cNvSpPr>
            <a:spLocks/>
          </p:cNvSpPr>
          <p:nvPr/>
        </p:nvSpPr>
        <p:spPr bwMode="auto">
          <a:xfrm>
            <a:off x="594849" y="2204823"/>
            <a:ext cx="521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r>
              <a:rPr lang="en-US" sz="1000" dirty="0" smtClean="0">
                <a:ea typeface="MS PGothic" pitchFamily="34" charset="-128"/>
              </a:rPr>
              <a:t>WebEx </a:t>
            </a:r>
          </a:p>
          <a:p>
            <a:pPr marL="36671"/>
            <a:r>
              <a:rPr lang="en-US" sz="1000" dirty="0" smtClean="0">
                <a:ea typeface="MS PGothic" pitchFamily="34" charset="-128"/>
              </a:rPr>
              <a:t>CUBE</a:t>
            </a:r>
            <a:endParaRPr lang="en-US" sz="1000" dirty="0">
              <a:ea typeface="MS PGothic" pitchFamily="34" charset="-128"/>
            </a:endParaRPr>
          </a:p>
        </p:txBody>
      </p:sp>
      <p:sp>
        <p:nvSpPr>
          <p:cNvPr id="43045" name="Rectangle 190"/>
          <p:cNvSpPr>
            <a:spLocks/>
          </p:cNvSpPr>
          <p:nvPr/>
        </p:nvSpPr>
        <p:spPr bwMode="auto">
          <a:xfrm>
            <a:off x="1911644" y="2517524"/>
            <a:ext cx="171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100" dirty="0">
                <a:latin typeface="Verdana" pitchFamily="34" charset="0"/>
                <a:ea typeface="MS PGothic" pitchFamily="34" charset="-128"/>
                <a:sym typeface="Verdana" pitchFamily="34" charset="0"/>
              </a:rPr>
              <a:t>WebEx Layer 3 Network </a:t>
            </a:r>
          </a:p>
        </p:txBody>
      </p:sp>
      <p:sp>
        <p:nvSpPr>
          <p:cNvPr id="43046" name="Rectangle 191"/>
          <p:cNvSpPr>
            <a:spLocks/>
          </p:cNvSpPr>
          <p:nvPr/>
        </p:nvSpPr>
        <p:spPr bwMode="auto">
          <a:xfrm>
            <a:off x="1561285" y="4934902"/>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sp>
        <p:nvSpPr>
          <p:cNvPr id="43051" name="Rectangle 226"/>
          <p:cNvSpPr>
            <a:spLocks/>
          </p:cNvSpPr>
          <p:nvPr/>
        </p:nvSpPr>
        <p:spPr bwMode="auto">
          <a:xfrm>
            <a:off x="4348215" y="3628190"/>
            <a:ext cx="489388" cy="11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a:lnSpc>
                <a:spcPct val="95000"/>
              </a:lnSpc>
              <a:spcBef>
                <a:spcPts val="1218"/>
              </a:spcBef>
            </a:pPr>
            <a:r>
              <a:rPr lang="en-US" sz="800" dirty="0">
                <a:ea typeface="MS PGothic" pitchFamily="34" charset="-128"/>
              </a:rPr>
              <a:t>BGP/BFD</a:t>
            </a:r>
          </a:p>
        </p:txBody>
      </p:sp>
      <p:sp>
        <p:nvSpPr>
          <p:cNvPr id="43054" name="Rectangle 229"/>
          <p:cNvSpPr>
            <a:spLocks/>
          </p:cNvSpPr>
          <p:nvPr/>
        </p:nvSpPr>
        <p:spPr bwMode="auto">
          <a:xfrm>
            <a:off x="1288898" y="3163623"/>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sp>
        <p:nvSpPr>
          <p:cNvPr id="43055" name="Line 230"/>
          <p:cNvSpPr>
            <a:spLocks noChangeShapeType="1"/>
          </p:cNvSpPr>
          <p:nvPr/>
        </p:nvSpPr>
        <p:spPr bwMode="auto">
          <a:xfrm rot="10800000" flipH="1">
            <a:off x="2717225" y="3233423"/>
            <a:ext cx="0" cy="896487"/>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56" name="Line 231"/>
          <p:cNvSpPr>
            <a:spLocks noChangeShapeType="1"/>
          </p:cNvSpPr>
          <p:nvPr/>
        </p:nvSpPr>
        <p:spPr bwMode="auto">
          <a:xfrm rot="10800000">
            <a:off x="4313413" y="3280924"/>
            <a:ext cx="7674" cy="827212"/>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057" name="Line 232"/>
          <p:cNvSpPr>
            <a:spLocks noChangeShapeType="1"/>
          </p:cNvSpPr>
          <p:nvPr/>
        </p:nvSpPr>
        <p:spPr bwMode="auto">
          <a:xfrm rot="10800000">
            <a:off x="1142499" y="3240567"/>
            <a:ext cx="9937" cy="867568"/>
          </a:xfrm>
          <a:prstGeom prst="line">
            <a:avLst/>
          </a:prstGeom>
          <a:noFill/>
          <a:ln w="28575">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43058" name="Picture 23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5458" y="3127062"/>
            <a:ext cx="292894" cy="23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910" y="4084748"/>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23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8872" y="3100074"/>
            <a:ext cx="293489"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23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6250" y="3147574"/>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 name="Line 232"/>
          <p:cNvSpPr>
            <a:spLocks noChangeShapeType="1"/>
          </p:cNvSpPr>
          <p:nvPr/>
        </p:nvSpPr>
        <p:spPr bwMode="auto">
          <a:xfrm rot="10800000">
            <a:off x="1294898" y="2518251"/>
            <a:ext cx="10432" cy="431801"/>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nvGrpSpPr>
          <p:cNvPr id="43038" name="Group 141"/>
          <p:cNvGrpSpPr>
            <a:grpSpLocks/>
          </p:cNvGrpSpPr>
          <p:nvPr/>
        </p:nvGrpSpPr>
        <p:grpSpPr bwMode="auto">
          <a:xfrm>
            <a:off x="990100" y="1442724"/>
            <a:ext cx="481013" cy="1112838"/>
            <a:chOff x="0" y="0"/>
            <a:chExt cx="808" cy="1402"/>
          </a:xfrm>
        </p:grpSpPr>
        <p:grpSp>
          <p:nvGrpSpPr>
            <p:cNvPr id="43147" name="Group 135"/>
            <p:cNvGrpSpPr>
              <a:grpSpLocks/>
            </p:cNvGrpSpPr>
            <p:nvPr/>
          </p:nvGrpSpPr>
          <p:grpSpPr bwMode="auto">
            <a:xfrm>
              <a:off x="88" y="929"/>
              <a:ext cx="647" cy="473"/>
              <a:chOff x="0" y="0"/>
              <a:chExt cx="647" cy="472"/>
            </a:xfrm>
          </p:grpSpPr>
          <p:grpSp>
            <p:nvGrpSpPr>
              <p:cNvPr id="43153" name="Group 108"/>
              <p:cNvGrpSpPr>
                <a:grpSpLocks/>
              </p:cNvGrpSpPr>
              <p:nvPr/>
            </p:nvGrpSpPr>
            <p:grpSpPr bwMode="auto">
              <a:xfrm>
                <a:off x="0" y="0"/>
                <a:ext cx="647" cy="472"/>
                <a:chOff x="0" y="0"/>
                <a:chExt cx="647" cy="472"/>
              </a:xfrm>
            </p:grpSpPr>
            <p:sp>
              <p:nvSpPr>
                <p:cNvPr id="43180" name="Rectangle 105"/>
                <p:cNvSpPr>
                  <a:spLocks/>
                </p:cNvSpPr>
                <p:nvPr/>
              </p:nvSpPr>
              <p:spPr bwMode="auto">
                <a:xfrm>
                  <a:off x="0" y="50"/>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181" name="AutoShape 106"/>
                <p:cNvSpPr>
                  <a:spLocks/>
                </p:cNvSpPr>
                <p:nvPr/>
              </p:nvSpPr>
              <p:spPr bwMode="auto">
                <a:xfrm>
                  <a:off x="0" y="6"/>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182" name="AutoShape 107"/>
                <p:cNvSpPr>
                  <a:spLocks/>
                </p:cNvSpPr>
                <p:nvPr/>
              </p:nvSpPr>
              <p:spPr bwMode="auto">
                <a:xfrm rot="5400000" flipH="1">
                  <a:off x="371" y="204"/>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154" name="Group 134"/>
              <p:cNvGrpSpPr>
                <a:grpSpLocks/>
              </p:cNvGrpSpPr>
              <p:nvPr/>
            </p:nvGrpSpPr>
            <p:grpSpPr bwMode="auto">
              <a:xfrm>
                <a:off x="14" y="106"/>
                <a:ext cx="539" cy="282"/>
                <a:chOff x="0" y="0"/>
                <a:chExt cx="539" cy="282"/>
              </a:xfrm>
            </p:grpSpPr>
            <p:grpSp>
              <p:nvGrpSpPr>
                <p:cNvPr id="43155" name="Group 111"/>
                <p:cNvGrpSpPr>
                  <a:grpSpLocks/>
                </p:cNvGrpSpPr>
                <p:nvPr/>
              </p:nvGrpSpPr>
              <p:grpSpPr bwMode="auto">
                <a:xfrm>
                  <a:off x="274" y="27"/>
                  <a:ext cx="4" cy="228"/>
                  <a:chOff x="0" y="0"/>
                  <a:chExt cx="4" cy="228"/>
                </a:xfrm>
              </p:grpSpPr>
              <p:sp>
                <p:nvSpPr>
                  <p:cNvPr id="43178" name="Line 109"/>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179" name="Line 110"/>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156" name="Group 122"/>
                <p:cNvGrpSpPr>
                  <a:grpSpLocks/>
                </p:cNvGrpSpPr>
                <p:nvPr/>
              </p:nvGrpSpPr>
              <p:grpSpPr bwMode="auto">
                <a:xfrm>
                  <a:off x="0" y="0"/>
                  <a:ext cx="245" cy="282"/>
                  <a:chOff x="0" y="0"/>
                  <a:chExt cx="245" cy="282"/>
                </a:xfrm>
              </p:grpSpPr>
              <p:grpSp>
                <p:nvGrpSpPr>
                  <p:cNvPr id="43168" name="Group 116"/>
                  <p:cNvGrpSpPr>
                    <a:grpSpLocks/>
                  </p:cNvGrpSpPr>
                  <p:nvPr/>
                </p:nvGrpSpPr>
                <p:grpSpPr bwMode="auto">
                  <a:xfrm>
                    <a:off x="4" y="0"/>
                    <a:ext cx="241" cy="276"/>
                    <a:chOff x="0" y="0"/>
                    <a:chExt cx="240" cy="276"/>
                  </a:xfrm>
                </p:grpSpPr>
                <p:sp>
                  <p:nvSpPr>
                    <p:cNvPr id="43174" name="Freeform 112"/>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5" name="Freeform 113"/>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6" name="Freeform 114"/>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7" name="Oval 115"/>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69" name="Group 121"/>
                  <p:cNvGrpSpPr>
                    <a:grpSpLocks/>
                  </p:cNvGrpSpPr>
                  <p:nvPr/>
                </p:nvGrpSpPr>
                <p:grpSpPr bwMode="auto">
                  <a:xfrm>
                    <a:off x="0" y="6"/>
                    <a:ext cx="240" cy="276"/>
                    <a:chOff x="0" y="0"/>
                    <a:chExt cx="240" cy="276"/>
                  </a:xfrm>
                </p:grpSpPr>
                <p:sp>
                  <p:nvSpPr>
                    <p:cNvPr id="43170" name="Freeform 117"/>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1" name="Freeform 118"/>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2" name="Freeform 119"/>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73" name="Oval 120"/>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157" name="Group 133"/>
                <p:cNvGrpSpPr>
                  <a:grpSpLocks/>
                </p:cNvGrpSpPr>
                <p:nvPr/>
              </p:nvGrpSpPr>
              <p:grpSpPr bwMode="auto">
                <a:xfrm>
                  <a:off x="307" y="0"/>
                  <a:ext cx="232" cy="276"/>
                  <a:chOff x="0" y="0"/>
                  <a:chExt cx="231" cy="276"/>
                </a:xfrm>
              </p:grpSpPr>
              <p:grpSp>
                <p:nvGrpSpPr>
                  <p:cNvPr id="43158" name="Group 127"/>
                  <p:cNvGrpSpPr>
                    <a:grpSpLocks/>
                  </p:cNvGrpSpPr>
                  <p:nvPr/>
                </p:nvGrpSpPr>
                <p:grpSpPr bwMode="auto">
                  <a:xfrm>
                    <a:off x="4" y="0"/>
                    <a:ext cx="227" cy="270"/>
                    <a:chOff x="0" y="0"/>
                    <a:chExt cx="227" cy="270"/>
                  </a:xfrm>
                </p:grpSpPr>
                <p:sp>
                  <p:nvSpPr>
                    <p:cNvPr id="43164" name="Freeform 123"/>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5" name="Freeform 124"/>
                    <p:cNvSpPr>
                      <a:spLocks/>
                    </p:cNvSpPr>
                    <p:nvPr/>
                  </p:nvSpPr>
                  <p:spPr bwMode="auto">
                    <a:xfrm>
                      <a:off x="106"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6" name="Freeform 125"/>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7" name="Oval 126"/>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159" name="Group 132"/>
                  <p:cNvGrpSpPr>
                    <a:grpSpLocks/>
                  </p:cNvGrpSpPr>
                  <p:nvPr/>
                </p:nvGrpSpPr>
                <p:grpSpPr bwMode="auto">
                  <a:xfrm>
                    <a:off x="0" y="3"/>
                    <a:ext cx="227" cy="273"/>
                    <a:chOff x="0" y="0"/>
                    <a:chExt cx="227" cy="273"/>
                  </a:xfrm>
                </p:grpSpPr>
                <p:sp>
                  <p:nvSpPr>
                    <p:cNvPr id="43160" name="Freeform 128"/>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1" name="Freeform 129"/>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2" name="Freeform 130"/>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163" name="Oval 131"/>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grpSp>
          <p:nvGrpSpPr>
            <p:cNvPr id="43148" name="Group 140"/>
            <p:cNvGrpSpPr>
              <a:grpSpLocks/>
            </p:cNvGrpSpPr>
            <p:nvPr/>
          </p:nvGrpSpPr>
          <p:grpSpPr bwMode="auto">
            <a:xfrm>
              <a:off x="0" y="0"/>
              <a:ext cx="808" cy="728"/>
              <a:chOff x="0" y="0"/>
              <a:chExt cx="808" cy="728"/>
            </a:xfrm>
          </p:grpSpPr>
          <p:pic>
            <p:nvPicPr>
              <p:cNvPr id="43149"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24"/>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50" name="Picture 1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51" name="Picture 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 y="279"/>
                <a:ext cx="29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52" name="AutoShape 139"/>
              <p:cNvSpPr>
                <a:spLocks/>
              </p:cNvSpPr>
              <p:nvPr/>
            </p:nvSpPr>
            <p:spPr bwMode="auto">
              <a:xfrm>
                <a:off x="0" y="0"/>
                <a:ext cx="808" cy="728"/>
              </a:xfrm>
              <a:prstGeom prst="roundRect">
                <a:avLst>
                  <a:gd name="adj" fmla="val 16481"/>
                </a:avLst>
              </a:prstGeom>
              <a:solidFill>
                <a:schemeClr val="accent1">
                  <a:alpha val="16862"/>
                </a:schemeClr>
              </a:solidFill>
              <a:ln w="12700">
                <a:solidFill>
                  <a:srgbClr val="0183B7">
                    <a:alpha val="16862"/>
                  </a:srgbClr>
                </a:solidFill>
                <a:round/>
                <a:headEnd/>
                <a:tailEnd/>
              </a:ln>
            </p:spPr>
            <p:txBody>
              <a:bodyPr lIns="0" tIns="0" rIns="0" bIns="0"/>
              <a:lstStyle/>
              <a:p>
                <a:endParaRPr lang="en-US" dirty="0"/>
              </a:p>
            </p:txBody>
          </p:sp>
        </p:grpSp>
      </p:grpSp>
      <p:sp>
        <p:nvSpPr>
          <p:cNvPr id="293" name="Line 230"/>
          <p:cNvSpPr>
            <a:spLocks noChangeShapeType="1"/>
          </p:cNvSpPr>
          <p:nvPr/>
        </p:nvSpPr>
        <p:spPr bwMode="auto">
          <a:xfrm rot="10800000">
            <a:off x="4067554" y="2434913"/>
            <a:ext cx="19141" cy="386503"/>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94" name="Rectangle 145"/>
          <p:cNvSpPr>
            <a:spLocks/>
          </p:cNvSpPr>
          <p:nvPr/>
        </p:nvSpPr>
        <p:spPr bwMode="auto">
          <a:xfrm>
            <a:off x="4357788" y="2116443"/>
            <a:ext cx="521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r>
              <a:rPr lang="en-US" sz="1000" dirty="0" smtClean="0">
                <a:ea typeface="MS PGothic" pitchFamily="34" charset="-128"/>
              </a:rPr>
              <a:t>WebEx </a:t>
            </a:r>
          </a:p>
          <a:p>
            <a:pPr marL="36671"/>
            <a:r>
              <a:rPr lang="en-US" sz="1000" dirty="0" smtClean="0">
                <a:ea typeface="MS PGothic" pitchFamily="34" charset="-128"/>
              </a:rPr>
              <a:t>CUBE</a:t>
            </a:r>
            <a:endParaRPr lang="en-US" sz="1000" dirty="0">
              <a:ea typeface="MS PGothic" pitchFamily="34" charset="-128"/>
            </a:endParaRPr>
          </a:p>
        </p:txBody>
      </p:sp>
      <p:pic>
        <p:nvPicPr>
          <p:cNvPr id="43194"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2494" y="4644842"/>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92"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9688" y="5231740"/>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229" name="Group 42"/>
          <p:cNvGrpSpPr>
            <a:grpSpLocks/>
          </p:cNvGrpSpPr>
          <p:nvPr/>
        </p:nvGrpSpPr>
        <p:grpSpPr bwMode="auto">
          <a:xfrm>
            <a:off x="959407" y="4644842"/>
            <a:ext cx="386060" cy="377325"/>
            <a:chOff x="0" y="0"/>
            <a:chExt cx="647" cy="474"/>
          </a:xfrm>
        </p:grpSpPr>
        <p:grpSp>
          <p:nvGrpSpPr>
            <p:cNvPr id="43230" name="Group 15"/>
            <p:cNvGrpSpPr>
              <a:grpSpLocks/>
            </p:cNvGrpSpPr>
            <p:nvPr/>
          </p:nvGrpSpPr>
          <p:grpSpPr bwMode="auto">
            <a:xfrm>
              <a:off x="0" y="0"/>
              <a:ext cx="647" cy="474"/>
              <a:chOff x="0" y="0"/>
              <a:chExt cx="647" cy="474"/>
            </a:xfrm>
          </p:grpSpPr>
          <p:sp>
            <p:nvSpPr>
              <p:cNvPr id="43257"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43258"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43259"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43231" name="Group 41"/>
            <p:cNvGrpSpPr>
              <a:grpSpLocks/>
            </p:cNvGrpSpPr>
            <p:nvPr/>
          </p:nvGrpSpPr>
          <p:grpSpPr bwMode="auto">
            <a:xfrm>
              <a:off x="22" y="108"/>
              <a:ext cx="543" cy="282"/>
              <a:chOff x="0" y="0"/>
              <a:chExt cx="543" cy="282"/>
            </a:xfrm>
          </p:grpSpPr>
          <p:grpSp>
            <p:nvGrpSpPr>
              <p:cNvPr id="43232" name="Group 18"/>
              <p:cNvGrpSpPr>
                <a:grpSpLocks/>
              </p:cNvGrpSpPr>
              <p:nvPr/>
            </p:nvGrpSpPr>
            <p:grpSpPr bwMode="auto">
              <a:xfrm>
                <a:off x="274" y="27"/>
                <a:ext cx="4" cy="228"/>
                <a:chOff x="0" y="0"/>
                <a:chExt cx="4" cy="228"/>
              </a:xfrm>
            </p:grpSpPr>
            <p:sp>
              <p:nvSpPr>
                <p:cNvPr id="43255"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43256"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43233" name="Group 29"/>
              <p:cNvGrpSpPr>
                <a:grpSpLocks/>
              </p:cNvGrpSpPr>
              <p:nvPr/>
            </p:nvGrpSpPr>
            <p:grpSpPr bwMode="auto">
              <a:xfrm>
                <a:off x="0" y="0"/>
                <a:ext cx="245" cy="282"/>
                <a:chOff x="0" y="0"/>
                <a:chExt cx="245" cy="282"/>
              </a:xfrm>
            </p:grpSpPr>
            <p:grpSp>
              <p:nvGrpSpPr>
                <p:cNvPr id="43245" name="Group 23"/>
                <p:cNvGrpSpPr>
                  <a:grpSpLocks/>
                </p:cNvGrpSpPr>
                <p:nvPr/>
              </p:nvGrpSpPr>
              <p:grpSpPr bwMode="auto">
                <a:xfrm>
                  <a:off x="4" y="0"/>
                  <a:ext cx="241" cy="276"/>
                  <a:chOff x="0" y="0"/>
                  <a:chExt cx="240" cy="276"/>
                </a:xfrm>
              </p:grpSpPr>
              <p:sp>
                <p:nvSpPr>
                  <p:cNvPr id="43251"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2"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3"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4"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246" name="Group 28"/>
                <p:cNvGrpSpPr>
                  <a:grpSpLocks/>
                </p:cNvGrpSpPr>
                <p:nvPr/>
              </p:nvGrpSpPr>
              <p:grpSpPr bwMode="auto">
                <a:xfrm>
                  <a:off x="0" y="6"/>
                  <a:ext cx="240" cy="276"/>
                  <a:chOff x="0" y="0"/>
                  <a:chExt cx="240" cy="276"/>
                </a:xfrm>
              </p:grpSpPr>
              <p:sp>
                <p:nvSpPr>
                  <p:cNvPr id="43247"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8"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9"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50"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43234" name="Group 40"/>
              <p:cNvGrpSpPr>
                <a:grpSpLocks/>
              </p:cNvGrpSpPr>
              <p:nvPr/>
            </p:nvGrpSpPr>
            <p:grpSpPr bwMode="auto">
              <a:xfrm>
                <a:off x="307" y="0"/>
                <a:ext cx="236" cy="276"/>
                <a:chOff x="0" y="0"/>
                <a:chExt cx="235" cy="276"/>
              </a:xfrm>
            </p:grpSpPr>
            <p:grpSp>
              <p:nvGrpSpPr>
                <p:cNvPr id="43235" name="Group 34"/>
                <p:cNvGrpSpPr>
                  <a:grpSpLocks/>
                </p:cNvGrpSpPr>
                <p:nvPr/>
              </p:nvGrpSpPr>
              <p:grpSpPr bwMode="auto">
                <a:xfrm>
                  <a:off x="4" y="0"/>
                  <a:ext cx="231" cy="270"/>
                  <a:chOff x="0" y="0"/>
                  <a:chExt cx="231" cy="270"/>
                </a:xfrm>
              </p:grpSpPr>
              <p:sp>
                <p:nvSpPr>
                  <p:cNvPr id="43241"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2"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3"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4"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43236" name="Group 39"/>
                <p:cNvGrpSpPr>
                  <a:grpSpLocks/>
                </p:cNvGrpSpPr>
                <p:nvPr/>
              </p:nvGrpSpPr>
              <p:grpSpPr bwMode="auto">
                <a:xfrm>
                  <a:off x="0" y="3"/>
                  <a:ext cx="227" cy="273"/>
                  <a:chOff x="0" y="0"/>
                  <a:chExt cx="227" cy="273"/>
                </a:xfrm>
              </p:grpSpPr>
              <p:sp>
                <p:nvSpPr>
                  <p:cNvPr id="43237"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38"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39"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43240"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299" name="AutoShape 11"/>
          <p:cNvSpPr>
            <a:spLocks/>
          </p:cNvSpPr>
          <p:nvPr/>
        </p:nvSpPr>
        <p:spPr bwMode="auto">
          <a:xfrm>
            <a:off x="2414886" y="4438848"/>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sp>
        <p:nvSpPr>
          <p:cNvPr id="300" name="Line 2"/>
          <p:cNvSpPr>
            <a:spLocks noChangeShapeType="1"/>
          </p:cNvSpPr>
          <p:nvPr/>
        </p:nvSpPr>
        <p:spPr bwMode="auto">
          <a:xfrm rot="10800000" flipH="1">
            <a:off x="2730248" y="4129911"/>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301"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288" y="5272553"/>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 name="Rectangle 99"/>
          <p:cNvSpPr>
            <a:spLocks/>
          </p:cNvSpPr>
          <p:nvPr/>
        </p:nvSpPr>
        <p:spPr bwMode="auto">
          <a:xfrm>
            <a:off x="2768994" y="4483299"/>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303" name="Rectangle 100"/>
          <p:cNvSpPr>
            <a:spLocks/>
          </p:cNvSpPr>
          <p:nvPr/>
        </p:nvSpPr>
        <p:spPr bwMode="auto">
          <a:xfrm>
            <a:off x="2601886" y="5679253"/>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a:t>
            </a:r>
            <a:r>
              <a:rPr lang="en-US" sz="800" dirty="0" smtClean="0">
                <a:ea typeface="MS PGothic" pitchFamily="34" charset="-128"/>
              </a:rPr>
              <a:t>2</a:t>
            </a:r>
            <a:endParaRPr lang="en-US" sz="800" dirty="0">
              <a:ea typeface="MS PGothic" pitchFamily="34" charset="-128"/>
            </a:endParaRPr>
          </a:p>
        </p:txBody>
      </p:sp>
      <p:sp>
        <p:nvSpPr>
          <p:cNvPr id="304" name="Rectangle 101"/>
          <p:cNvSpPr>
            <a:spLocks/>
          </p:cNvSpPr>
          <p:nvPr/>
        </p:nvSpPr>
        <p:spPr bwMode="auto">
          <a:xfrm>
            <a:off x="2453180" y="5143628"/>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CUBE2</a:t>
            </a:r>
            <a:endParaRPr lang="en-US" sz="800" dirty="0">
              <a:ea typeface="MS PGothic" pitchFamily="34" charset="-128"/>
            </a:endParaRPr>
          </a:p>
        </p:txBody>
      </p:sp>
      <p:sp>
        <p:nvSpPr>
          <p:cNvPr id="306" name="Rectangle 191"/>
          <p:cNvSpPr>
            <a:spLocks/>
          </p:cNvSpPr>
          <p:nvPr/>
        </p:nvSpPr>
        <p:spPr bwMode="auto">
          <a:xfrm>
            <a:off x="3150560" y="4956677"/>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pic>
        <p:nvPicPr>
          <p:cNvPr id="307"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8185" y="4106523"/>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1769" y="4666617"/>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8963" y="5253515"/>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2" name="Group 42"/>
          <p:cNvGrpSpPr>
            <a:grpSpLocks/>
          </p:cNvGrpSpPr>
          <p:nvPr/>
        </p:nvGrpSpPr>
        <p:grpSpPr bwMode="auto">
          <a:xfrm>
            <a:off x="2548682" y="4666617"/>
            <a:ext cx="386060" cy="377325"/>
            <a:chOff x="0" y="0"/>
            <a:chExt cx="647" cy="474"/>
          </a:xfrm>
        </p:grpSpPr>
        <p:grpSp>
          <p:nvGrpSpPr>
            <p:cNvPr id="313" name="Group 15"/>
            <p:cNvGrpSpPr>
              <a:grpSpLocks/>
            </p:cNvGrpSpPr>
            <p:nvPr/>
          </p:nvGrpSpPr>
          <p:grpSpPr bwMode="auto">
            <a:xfrm>
              <a:off x="0" y="0"/>
              <a:ext cx="647" cy="474"/>
              <a:chOff x="0" y="0"/>
              <a:chExt cx="647" cy="474"/>
            </a:xfrm>
          </p:grpSpPr>
          <p:sp>
            <p:nvSpPr>
              <p:cNvPr id="340"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341"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342"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314" name="Group 41"/>
            <p:cNvGrpSpPr>
              <a:grpSpLocks/>
            </p:cNvGrpSpPr>
            <p:nvPr/>
          </p:nvGrpSpPr>
          <p:grpSpPr bwMode="auto">
            <a:xfrm>
              <a:off x="22" y="108"/>
              <a:ext cx="543" cy="282"/>
              <a:chOff x="0" y="0"/>
              <a:chExt cx="543" cy="282"/>
            </a:xfrm>
          </p:grpSpPr>
          <p:grpSp>
            <p:nvGrpSpPr>
              <p:cNvPr id="315" name="Group 18"/>
              <p:cNvGrpSpPr>
                <a:grpSpLocks/>
              </p:cNvGrpSpPr>
              <p:nvPr/>
            </p:nvGrpSpPr>
            <p:grpSpPr bwMode="auto">
              <a:xfrm>
                <a:off x="274" y="27"/>
                <a:ext cx="4" cy="228"/>
                <a:chOff x="0" y="0"/>
                <a:chExt cx="4" cy="228"/>
              </a:xfrm>
            </p:grpSpPr>
            <p:sp>
              <p:nvSpPr>
                <p:cNvPr id="338"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9"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316" name="Group 29"/>
              <p:cNvGrpSpPr>
                <a:grpSpLocks/>
              </p:cNvGrpSpPr>
              <p:nvPr/>
            </p:nvGrpSpPr>
            <p:grpSpPr bwMode="auto">
              <a:xfrm>
                <a:off x="0" y="0"/>
                <a:ext cx="245" cy="282"/>
                <a:chOff x="0" y="0"/>
                <a:chExt cx="245" cy="282"/>
              </a:xfrm>
            </p:grpSpPr>
            <p:grpSp>
              <p:nvGrpSpPr>
                <p:cNvPr id="328" name="Group 23"/>
                <p:cNvGrpSpPr>
                  <a:grpSpLocks/>
                </p:cNvGrpSpPr>
                <p:nvPr/>
              </p:nvGrpSpPr>
              <p:grpSpPr bwMode="auto">
                <a:xfrm>
                  <a:off x="4" y="0"/>
                  <a:ext cx="241" cy="276"/>
                  <a:chOff x="0" y="0"/>
                  <a:chExt cx="240" cy="276"/>
                </a:xfrm>
              </p:grpSpPr>
              <p:sp>
                <p:nvSpPr>
                  <p:cNvPr id="334"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5"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6"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7"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29" name="Group 28"/>
                <p:cNvGrpSpPr>
                  <a:grpSpLocks/>
                </p:cNvGrpSpPr>
                <p:nvPr/>
              </p:nvGrpSpPr>
              <p:grpSpPr bwMode="auto">
                <a:xfrm>
                  <a:off x="0" y="6"/>
                  <a:ext cx="240" cy="276"/>
                  <a:chOff x="0" y="0"/>
                  <a:chExt cx="240" cy="276"/>
                </a:xfrm>
              </p:grpSpPr>
              <p:sp>
                <p:nvSpPr>
                  <p:cNvPr id="330"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1"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2"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33"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317" name="Group 40"/>
              <p:cNvGrpSpPr>
                <a:grpSpLocks/>
              </p:cNvGrpSpPr>
              <p:nvPr/>
            </p:nvGrpSpPr>
            <p:grpSpPr bwMode="auto">
              <a:xfrm>
                <a:off x="307" y="0"/>
                <a:ext cx="236" cy="276"/>
                <a:chOff x="0" y="0"/>
                <a:chExt cx="235" cy="276"/>
              </a:xfrm>
            </p:grpSpPr>
            <p:grpSp>
              <p:nvGrpSpPr>
                <p:cNvPr id="318" name="Group 34"/>
                <p:cNvGrpSpPr>
                  <a:grpSpLocks/>
                </p:cNvGrpSpPr>
                <p:nvPr/>
              </p:nvGrpSpPr>
              <p:grpSpPr bwMode="auto">
                <a:xfrm>
                  <a:off x="4" y="0"/>
                  <a:ext cx="231" cy="270"/>
                  <a:chOff x="0" y="0"/>
                  <a:chExt cx="231" cy="270"/>
                </a:xfrm>
              </p:grpSpPr>
              <p:sp>
                <p:nvSpPr>
                  <p:cNvPr id="324"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5"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6"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7"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19" name="Group 39"/>
                <p:cNvGrpSpPr>
                  <a:grpSpLocks/>
                </p:cNvGrpSpPr>
                <p:nvPr/>
              </p:nvGrpSpPr>
              <p:grpSpPr bwMode="auto">
                <a:xfrm>
                  <a:off x="0" y="3"/>
                  <a:ext cx="227" cy="273"/>
                  <a:chOff x="0" y="0"/>
                  <a:chExt cx="227" cy="273"/>
                </a:xfrm>
              </p:grpSpPr>
              <p:sp>
                <p:nvSpPr>
                  <p:cNvPr id="320"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1"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2"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23"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343" name="AutoShape 11"/>
          <p:cNvSpPr>
            <a:spLocks/>
          </p:cNvSpPr>
          <p:nvPr/>
        </p:nvSpPr>
        <p:spPr bwMode="auto">
          <a:xfrm>
            <a:off x="3994261" y="4438848"/>
            <a:ext cx="1261561" cy="1206685"/>
          </a:xfrm>
          <a:prstGeom prst="roundRect">
            <a:avLst>
              <a:gd name="adj" fmla="val 9338"/>
            </a:avLst>
          </a:prstGeom>
          <a:solidFill>
            <a:srgbClr val="3A9FCF">
              <a:alpha val="24706"/>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dirty="0"/>
          </a:p>
        </p:txBody>
      </p:sp>
      <p:sp>
        <p:nvSpPr>
          <p:cNvPr id="344" name="Line 2"/>
          <p:cNvSpPr>
            <a:spLocks noChangeShapeType="1"/>
          </p:cNvSpPr>
          <p:nvPr/>
        </p:nvSpPr>
        <p:spPr bwMode="auto">
          <a:xfrm rot="10800000" flipH="1">
            <a:off x="4309623" y="4129911"/>
            <a:ext cx="2" cy="765967"/>
          </a:xfrm>
          <a:prstGeom prst="line">
            <a:avLst/>
          </a:prstGeom>
          <a:noFill/>
          <a:ln w="12700">
            <a:solidFill>
              <a:srgbClr val="0E002D"/>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345"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2663" y="5272553"/>
            <a:ext cx="221627" cy="2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 name="Rectangle 99"/>
          <p:cNvSpPr>
            <a:spLocks/>
          </p:cNvSpPr>
          <p:nvPr/>
        </p:nvSpPr>
        <p:spPr bwMode="auto">
          <a:xfrm>
            <a:off x="4348369" y="4483299"/>
            <a:ext cx="4488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lIns="0" tIns="0" rIns="0" bIns="0">
            <a:spAutoFit/>
          </a:bodyPr>
          <a:lstStyle/>
          <a:p>
            <a:r>
              <a:rPr lang="en-US" sz="800" dirty="0">
                <a:ea typeface="MS PGothic" pitchFamily="34" charset="-128"/>
              </a:rPr>
              <a:t>SIP/G711</a:t>
            </a:r>
          </a:p>
        </p:txBody>
      </p:sp>
      <p:sp>
        <p:nvSpPr>
          <p:cNvPr id="347" name="Rectangle 100"/>
          <p:cNvSpPr>
            <a:spLocks/>
          </p:cNvSpPr>
          <p:nvPr/>
        </p:nvSpPr>
        <p:spPr bwMode="auto">
          <a:xfrm>
            <a:off x="4181261" y="5679253"/>
            <a:ext cx="7830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Customer DC </a:t>
            </a:r>
            <a:r>
              <a:rPr lang="en-US" sz="800" dirty="0" smtClean="0">
                <a:ea typeface="MS PGothic" pitchFamily="34" charset="-128"/>
              </a:rPr>
              <a:t>3</a:t>
            </a:r>
            <a:endParaRPr lang="en-US" sz="800" dirty="0">
              <a:ea typeface="MS PGothic" pitchFamily="34" charset="-128"/>
            </a:endParaRPr>
          </a:p>
        </p:txBody>
      </p:sp>
      <p:sp>
        <p:nvSpPr>
          <p:cNvPr id="348" name="Rectangle 101"/>
          <p:cNvSpPr>
            <a:spLocks/>
          </p:cNvSpPr>
          <p:nvPr/>
        </p:nvSpPr>
        <p:spPr bwMode="auto">
          <a:xfrm>
            <a:off x="4032555" y="5143628"/>
            <a:ext cx="54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Customer </a:t>
            </a:r>
          </a:p>
          <a:p>
            <a:pPr marL="36671" algn="ctr"/>
            <a:r>
              <a:rPr lang="en-US" sz="800" dirty="0" smtClean="0">
                <a:ea typeface="MS PGothic" pitchFamily="34" charset="-128"/>
              </a:rPr>
              <a:t>CUBE3</a:t>
            </a:r>
            <a:endParaRPr lang="en-US" sz="800" dirty="0">
              <a:ea typeface="MS PGothic" pitchFamily="34" charset="-128"/>
            </a:endParaRPr>
          </a:p>
        </p:txBody>
      </p:sp>
      <p:sp>
        <p:nvSpPr>
          <p:cNvPr id="350" name="Rectangle 191"/>
          <p:cNvSpPr>
            <a:spLocks/>
          </p:cNvSpPr>
          <p:nvPr/>
        </p:nvSpPr>
        <p:spPr bwMode="auto">
          <a:xfrm>
            <a:off x="4729935" y="4956677"/>
            <a:ext cx="438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a:ea typeface="MS PGothic" pitchFamily="34" charset="-128"/>
              </a:rPr>
              <a:t>CUCM1</a:t>
            </a:r>
          </a:p>
          <a:p>
            <a:pPr marL="36671" algn="ctr"/>
            <a:r>
              <a:rPr lang="en-US" sz="800" dirty="0">
                <a:ea typeface="MS PGothic" pitchFamily="34" charset="-128"/>
              </a:rPr>
              <a:t>V 8.5</a:t>
            </a:r>
          </a:p>
        </p:txBody>
      </p:sp>
      <p:pic>
        <p:nvPicPr>
          <p:cNvPr id="351" name="Picture 2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7560" y="4106523"/>
            <a:ext cx="29289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Picture 8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1144" y="4666617"/>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Picture 7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8338" y="5253515"/>
            <a:ext cx="293120" cy="30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6" name="Group 42"/>
          <p:cNvGrpSpPr>
            <a:grpSpLocks/>
          </p:cNvGrpSpPr>
          <p:nvPr/>
        </p:nvGrpSpPr>
        <p:grpSpPr bwMode="auto">
          <a:xfrm>
            <a:off x="4128057" y="4666617"/>
            <a:ext cx="386060" cy="377325"/>
            <a:chOff x="0" y="0"/>
            <a:chExt cx="647" cy="474"/>
          </a:xfrm>
        </p:grpSpPr>
        <p:grpSp>
          <p:nvGrpSpPr>
            <p:cNvPr id="357" name="Group 15"/>
            <p:cNvGrpSpPr>
              <a:grpSpLocks/>
            </p:cNvGrpSpPr>
            <p:nvPr/>
          </p:nvGrpSpPr>
          <p:grpSpPr bwMode="auto">
            <a:xfrm>
              <a:off x="0" y="0"/>
              <a:ext cx="647" cy="474"/>
              <a:chOff x="0" y="0"/>
              <a:chExt cx="647" cy="474"/>
            </a:xfrm>
          </p:grpSpPr>
          <p:sp>
            <p:nvSpPr>
              <p:cNvPr id="384" name="Rectangle 12"/>
              <p:cNvSpPr>
                <a:spLocks/>
              </p:cNvSpPr>
              <p:nvPr/>
            </p:nvSpPr>
            <p:spPr bwMode="auto">
              <a:xfrm>
                <a:off x="0" y="52"/>
                <a:ext cx="594" cy="422"/>
              </a:xfrm>
              <a:prstGeom prst="rect">
                <a:avLst/>
              </a:prstGeom>
              <a:solidFill>
                <a:srgbClr val="0096D5"/>
              </a:solidFill>
              <a:ln w="9525">
                <a:solidFill>
                  <a:srgbClr val="AEE6FF"/>
                </a:solidFill>
                <a:miter lim="800000"/>
                <a:headEnd/>
                <a:tailEnd/>
              </a:ln>
            </p:spPr>
            <p:txBody>
              <a:bodyPr lIns="0" tIns="0" rIns="0" bIns="0"/>
              <a:lstStyle/>
              <a:p>
                <a:endParaRPr lang="en-US" dirty="0"/>
              </a:p>
            </p:txBody>
          </p:sp>
          <p:sp>
            <p:nvSpPr>
              <p:cNvPr id="385" name="AutoShape 13"/>
              <p:cNvSpPr>
                <a:spLocks/>
              </p:cNvSpPr>
              <p:nvPr/>
            </p:nvSpPr>
            <p:spPr bwMode="auto">
              <a:xfrm>
                <a:off x="0" y="0"/>
                <a:ext cx="647" cy="52"/>
              </a:xfrm>
              <a:custGeom>
                <a:avLst/>
                <a:gdLst>
                  <a:gd name="T0" fmla="*/ 0 w 21600"/>
                  <a:gd name="T1" fmla="*/ 21600 h 21600"/>
                  <a:gd name="T2" fmla="*/ 2711 w 21600"/>
                  <a:gd name="T3" fmla="*/ 0 h 21600"/>
                  <a:gd name="T4" fmla="*/ 21600 w 21600"/>
                  <a:gd name="T5" fmla="*/ 0 h 21600"/>
                  <a:gd name="T6" fmla="*/ 18889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711" y="0"/>
                    </a:lnTo>
                    <a:lnTo>
                      <a:pt x="21600" y="0"/>
                    </a:lnTo>
                    <a:lnTo>
                      <a:pt x="18889" y="21600"/>
                    </a:lnTo>
                    <a:lnTo>
                      <a:pt x="0" y="21600"/>
                    </a:lnTo>
                    <a:close/>
                    <a:moveTo>
                      <a:pt x="0" y="21600"/>
                    </a:moveTo>
                  </a:path>
                </a:pathLst>
              </a:custGeom>
              <a:solidFill>
                <a:srgbClr val="00B4FF"/>
              </a:solidFill>
              <a:ln w="9525" cap="flat">
                <a:solidFill>
                  <a:srgbClr val="AEE6FF"/>
                </a:solidFill>
                <a:prstDash val="solid"/>
                <a:miter lim="800000"/>
                <a:headEnd type="none" w="med" len="med"/>
                <a:tailEnd type="none" w="med" len="med"/>
              </a:ln>
            </p:spPr>
            <p:txBody>
              <a:bodyPr lIns="0" tIns="0" rIns="0" bIns="0"/>
              <a:lstStyle/>
              <a:p>
                <a:endParaRPr lang="en-US" dirty="0"/>
              </a:p>
            </p:txBody>
          </p:sp>
          <p:sp>
            <p:nvSpPr>
              <p:cNvPr id="386" name="AutoShape 14"/>
              <p:cNvSpPr>
                <a:spLocks/>
              </p:cNvSpPr>
              <p:nvPr/>
            </p:nvSpPr>
            <p:spPr bwMode="auto">
              <a:xfrm rot="5400000" flipH="1">
                <a:off x="379" y="206"/>
                <a:ext cx="473" cy="63"/>
              </a:xfrm>
              <a:custGeom>
                <a:avLst/>
                <a:gdLst>
                  <a:gd name="T0" fmla="*/ 0 w 21600"/>
                  <a:gd name="T1" fmla="*/ 21600 h 21600"/>
                  <a:gd name="T2" fmla="*/ 1878 w 21600"/>
                  <a:gd name="T3" fmla="*/ 0 h 21600"/>
                  <a:gd name="T4" fmla="*/ 21600 w 21600"/>
                  <a:gd name="T5" fmla="*/ 0 h 21600"/>
                  <a:gd name="T6" fmla="*/ 19722 w 21600"/>
                  <a:gd name="T7" fmla="*/ 21600 h 21600"/>
                  <a:gd name="T8" fmla="*/ 0 w 21600"/>
                  <a:gd name="T9" fmla="*/ 21600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1878" y="0"/>
                    </a:lnTo>
                    <a:lnTo>
                      <a:pt x="21600" y="0"/>
                    </a:lnTo>
                    <a:lnTo>
                      <a:pt x="19722" y="21600"/>
                    </a:lnTo>
                    <a:lnTo>
                      <a:pt x="0" y="21600"/>
                    </a:lnTo>
                    <a:close/>
                    <a:moveTo>
                      <a:pt x="0" y="21600"/>
                    </a:moveTo>
                  </a:path>
                </a:pathLst>
              </a:custGeom>
              <a:solidFill>
                <a:srgbClr val="005A80"/>
              </a:solidFill>
              <a:ln w="9525" cap="flat">
                <a:solidFill>
                  <a:srgbClr val="AEE6FF"/>
                </a:solidFill>
                <a:prstDash val="solid"/>
                <a:miter lim="800000"/>
                <a:headEnd type="none" w="med" len="med"/>
                <a:tailEnd type="none" w="med" len="med"/>
              </a:ln>
            </p:spPr>
            <p:txBody>
              <a:bodyPr lIns="0" tIns="0" rIns="0" bIns="0"/>
              <a:lstStyle/>
              <a:p>
                <a:endParaRPr lang="en-US" dirty="0"/>
              </a:p>
            </p:txBody>
          </p:sp>
        </p:grpSp>
        <p:grpSp>
          <p:nvGrpSpPr>
            <p:cNvPr id="358" name="Group 41"/>
            <p:cNvGrpSpPr>
              <a:grpSpLocks/>
            </p:cNvGrpSpPr>
            <p:nvPr/>
          </p:nvGrpSpPr>
          <p:grpSpPr bwMode="auto">
            <a:xfrm>
              <a:off x="22" y="108"/>
              <a:ext cx="543" cy="282"/>
              <a:chOff x="0" y="0"/>
              <a:chExt cx="543" cy="282"/>
            </a:xfrm>
          </p:grpSpPr>
          <p:grpSp>
            <p:nvGrpSpPr>
              <p:cNvPr id="359" name="Group 18"/>
              <p:cNvGrpSpPr>
                <a:grpSpLocks/>
              </p:cNvGrpSpPr>
              <p:nvPr/>
            </p:nvGrpSpPr>
            <p:grpSpPr bwMode="auto">
              <a:xfrm>
                <a:off x="274" y="27"/>
                <a:ext cx="4" cy="228"/>
                <a:chOff x="0" y="0"/>
                <a:chExt cx="4" cy="228"/>
              </a:xfrm>
            </p:grpSpPr>
            <p:sp>
              <p:nvSpPr>
                <p:cNvPr id="382" name="Line 16"/>
                <p:cNvSpPr>
                  <a:spLocks noChangeShapeType="1"/>
                </p:cNvSpPr>
                <p:nvPr/>
              </p:nvSpPr>
              <p:spPr bwMode="auto">
                <a:xfrm>
                  <a:off x="4" y="0"/>
                  <a:ext cx="0" cy="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83" name="Line 17"/>
                <p:cNvSpPr>
                  <a:spLocks noChangeShapeType="1"/>
                </p:cNvSpPr>
                <p:nvPr/>
              </p:nvSpPr>
              <p:spPr bwMode="auto">
                <a:xfrm>
                  <a:off x="0" y="7"/>
                  <a:ext cx="0" cy="2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grpSp>
            <p:nvGrpSpPr>
              <p:cNvPr id="360" name="Group 29"/>
              <p:cNvGrpSpPr>
                <a:grpSpLocks/>
              </p:cNvGrpSpPr>
              <p:nvPr/>
            </p:nvGrpSpPr>
            <p:grpSpPr bwMode="auto">
              <a:xfrm>
                <a:off x="0" y="0"/>
                <a:ext cx="245" cy="282"/>
                <a:chOff x="0" y="0"/>
                <a:chExt cx="245" cy="282"/>
              </a:xfrm>
            </p:grpSpPr>
            <p:grpSp>
              <p:nvGrpSpPr>
                <p:cNvPr id="372" name="Group 23"/>
                <p:cNvGrpSpPr>
                  <a:grpSpLocks/>
                </p:cNvGrpSpPr>
                <p:nvPr/>
              </p:nvGrpSpPr>
              <p:grpSpPr bwMode="auto">
                <a:xfrm>
                  <a:off x="4" y="0"/>
                  <a:ext cx="241" cy="276"/>
                  <a:chOff x="0" y="0"/>
                  <a:chExt cx="240" cy="276"/>
                </a:xfrm>
              </p:grpSpPr>
              <p:sp>
                <p:nvSpPr>
                  <p:cNvPr id="378" name="Freeform 19"/>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9" name="Freeform 20"/>
                  <p:cNvSpPr>
                    <a:spLocks/>
                  </p:cNvSpPr>
                  <p:nvPr/>
                </p:nvSpPr>
                <p:spPr bwMode="auto">
                  <a:xfrm flipH="1">
                    <a:off x="0" y="59"/>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80" name="Freeform 21"/>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81" name="Oval 22"/>
                  <p:cNvSpPr>
                    <a:spLocks/>
                  </p:cNvSpPr>
                  <p:nvPr/>
                </p:nvSpPr>
                <p:spPr bwMode="auto">
                  <a:xfrm>
                    <a:off x="74" y="96"/>
                    <a:ext cx="92" cy="13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73" name="Group 28"/>
                <p:cNvGrpSpPr>
                  <a:grpSpLocks/>
                </p:cNvGrpSpPr>
                <p:nvPr/>
              </p:nvGrpSpPr>
              <p:grpSpPr bwMode="auto">
                <a:xfrm>
                  <a:off x="0" y="6"/>
                  <a:ext cx="240" cy="276"/>
                  <a:chOff x="0" y="0"/>
                  <a:chExt cx="240" cy="276"/>
                </a:xfrm>
              </p:grpSpPr>
              <p:sp>
                <p:nvSpPr>
                  <p:cNvPr id="374" name="Freeform 24"/>
                  <p:cNvSpPr>
                    <a:spLocks/>
                  </p:cNvSpPr>
                  <p:nvPr/>
                </p:nvSpPr>
                <p:spPr bwMode="auto">
                  <a:xfrm flipH="1">
                    <a:off x="131" y="0"/>
                    <a:ext cx="72" cy="171"/>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5" name="Freeform 25"/>
                  <p:cNvSpPr>
                    <a:spLocks/>
                  </p:cNvSpPr>
                  <p:nvPr/>
                </p:nvSpPr>
                <p:spPr bwMode="auto">
                  <a:xfrm flipH="1">
                    <a:off x="0" y="51"/>
                    <a:ext cx="128" cy="96"/>
                  </a:xfrm>
                  <a:custGeom>
                    <a:avLst/>
                    <a:gdLst>
                      <a:gd name="T0" fmla="*/ 0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6" name="Freeform 26"/>
                  <p:cNvSpPr>
                    <a:spLocks/>
                  </p:cNvSpPr>
                  <p:nvPr/>
                </p:nvSpPr>
                <p:spPr bwMode="auto">
                  <a:xfrm flipH="1">
                    <a:off x="112" y="180"/>
                    <a:ext cx="128" cy="96"/>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7" name="Oval 27"/>
                  <p:cNvSpPr>
                    <a:spLocks/>
                  </p:cNvSpPr>
                  <p:nvPr/>
                </p:nvSpPr>
                <p:spPr bwMode="auto">
                  <a:xfrm>
                    <a:off x="74" y="96"/>
                    <a:ext cx="92" cy="13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nvGrpSpPr>
              <p:cNvPr id="361" name="Group 40"/>
              <p:cNvGrpSpPr>
                <a:grpSpLocks/>
              </p:cNvGrpSpPr>
              <p:nvPr/>
            </p:nvGrpSpPr>
            <p:grpSpPr bwMode="auto">
              <a:xfrm>
                <a:off x="307" y="0"/>
                <a:ext cx="236" cy="276"/>
                <a:chOff x="0" y="0"/>
                <a:chExt cx="235" cy="276"/>
              </a:xfrm>
            </p:grpSpPr>
            <p:grpSp>
              <p:nvGrpSpPr>
                <p:cNvPr id="362" name="Group 34"/>
                <p:cNvGrpSpPr>
                  <a:grpSpLocks/>
                </p:cNvGrpSpPr>
                <p:nvPr/>
              </p:nvGrpSpPr>
              <p:grpSpPr bwMode="auto">
                <a:xfrm>
                  <a:off x="4" y="0"/>
                  <a:ext cx="231" cy="270"/>
                  <a:chOff x="0" y="0"/>
                  <a:chExt cx="231" cy="270"/>
                </a:xfrm>
              </p:grpSpPr>
              <p:sp>
                <p:nvSpPr>
                  <p:cNvPr id="368" name="Freeform 30"/>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9" name="Freeform 31"/>
                  <p:cNvSpPr>
                    <a:spLocks/>
                  </p:cNvSpPr>
                  <p:nvPr/>
                </p:nvSpPr>
                <p:spPr bwMode="auto">
                  <a:xfrm>
                    <a:off x="110" y="57"/>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0" name="Freeform 32"/>
                  <p:cNvSpPr>
                    <a:spLocks/>
                  </p:cNvSpPr>
                  <p:nvPr/>
                </p:nvSpPr>
                <p:spPr bwMode="auto">
                  <a:xfrm>
                    <a:off x="0" y="180"/>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00000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71" name="Oval 33"/>
                  <p:cNvSpPr>
                    <a:spLocks/>
                  </p:cNvSpPr>
                  <p:nvPr/>
                </p:nvSpPr>
                <p:spPr bwMode="auto">
                  <a:xfrm flipH="1">
                    <a:off x="69" y="100"/>
                    <a:ext cx="88" cy="1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nvGrpSpPr>
                <p:cNvPr id="363" name="Group 39"/>
                <p:cNvGrpSpPr>
                  <a:grpSpLocks/>
                </p:cNvGrpSpPr>
                <p:nvPr/>
              </p:nvGrpSpPr>
              <p:grpSpPr bwMode="auto">
                <a:xfrm>
                  <a:off x="0" y="3"/>
                  <a:ext cx="227" cy="273"/>
                  <a:chOff x="0" y="0"/>
                  <a:chExt cx="227" cy="273"/>
                </a:xfrm>
              </p:grpSpPr>
              <p:sp>
                <p:nvSpPr>
                  <p:cNvPr id="364" name="Freeform 35"/>
                  <p:cNvSpPr>
                    <a:spLocks/>
                  </p:cNvSpPr>
                  <p:nvPr/>
                </p:nvSpPr>
                <p:spPr bwMode="auto">
                  <a:xfrm>
                    <a:off x="37" y="0"/>
                    <a:ext cx="67" cy="162"/>
                  </a:xfrm>
                  <a:custGeom>
                    <a:avLst/>
                    <a:gdLst>
                      <a:gd name="T0" fmla="*/ 0 w 21600"/>
                      <a:gd name="T1" fmla="*/ 1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1 h 21600"/>
                      <a:gd name="T14" fmla="*/ 0 w 21600"/>
                      <a:gd name="T15" fmla="*/ 1 h 21600"/>
                      <a:gd name="T16" fmla="*/ 0 w 21600"/>
                      <a:gd name="T17" fmla="*/ 1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714" y="21600"/>
                        </a:moveTo>
                        <a:lnTo>
                          <a:pt x="7714" y="7392"/>
                        </a:lnTo>
                        <a:lnTo>
                          <a:pt x="0" y="7392"/>
                        </a:lnTo>
                        <a:lnTo>
                          <a:pt x="10800" y="0"/>
                        </a:lnTo>
                        <a:lnTo>
                          <a:pt x="21600" y="7392"/>
                        </a:lnTo>
                        <a:lnTo>
                          <a:pt x="13200" y="7392"/>
                        </a:lnTo>
                        <a:lnTo>
                          <a:pt x="13200" y="16416"/>
                        </a:lnTo>
                        <a:lnTo>
                          <a:pt x="7714" y="21600"/>
                        </a:lnTo>
                        <a:close/>
                        <a:moveTo>
                          <a:pt x="7714"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5" name="Freeform 36"/>
                  <p:cNvSpPr>
                    <a:spLocks/>
                  </p:cNvSpPr>
                  <p:nvPr/>
                </p:nvSpPr>
                <p:spPr bwMode="auto">
                  <a:xfrm>
                    <a:off x="106" y="60"/>
                    <a:ext cx="121" cy="9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7714"/>
                        </a:moveTo>
                        <a:lnTo>
                          <a:pt x="14304" y="7714"/>
                        </a:lnTo>
                        <a:lnTo>
                          <a:pt x="14304" y="0"/>
                        </a:lnTo>
                        <a:lnTo>
                          <a:pt x="21600" y="10800"/>
                        </a:lnTo>
                        <a:lnTo>
                          <a:pt x="14304" y="21600"/>
                        </a:lnTo>
                        <a:lnTo>
                          <a:pt x="14304" y="13886"/>
                        </a:lnTo>
                        <a:lnTo>
                          <a:pt x="4800" y="13886"/>
                        </a:lnTo>
                        <a:lnTo>
                          <a:pt x="0" y="7714"/>
                        </a:lnTo>
                        <a:close/>
                        <a:moveTo>
                          <a:pt x="0" y="771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6" name="Freeform 37"/>
                  <p:cNvSpPr>
                    <a:spLocks/>
                  </p:cNvSpPr>
                  <p:nvPr/>
                </p:nvSpPr>
                <p:spPr bwMode="auto">
                  <a:xfrm>
                    <a:off x="0" y="183"/>
                    <a:ext cx="120" cy="90"/>
                  </a:xfrm>
                  <a:custGeom>
                    <a:avLst/>
                    <a:gdLst>
                      <a:gd name="T0" fmla="*/ 1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3886"/>
                        </a:moveTo>
                        <a:lnTo>
                          <a:pt x="7296" y="13886"/>
                        </a:lnTo>
                        <a:lnTo>
                          <a:pt x="7296" y="21600"/>
                        </a:lnTo>
                        <a:lnTo>
                          <a:pt x="0" y="10800"/>
                        </a:lnTo>
                        <a:lnTo>
                          <a:pt x="7296" y="0"/>
                        </a:lnTo>
                        <a:lnTo>
                          <a:pt x="7296" y="7714"/>
                        </a:lnTo>
                        <a:lnTo>
                          <a:pt x="16800" y="7714"/>
                        </a:lnTo>
                        <a:lnTo>
                          <a:pt x="21600" y="13886"/>
                        </a:lnTo>
                        <a:close/>
                        <a:moveTo>
                          <a:pt x="21600" y="1388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dirty="0"/>
                  </a:p>
                </p:txBody>
              </p:sp>
              <p:sp>
                <p:nvSpPr>
                  <p:cNvPr id="367" name="Oval 38"/>
                  <p:cNvSpPr>
                    <a:spLocks/>
                  </p:cNvSpPr>
                  <p:nvPr/>
                </p:nvSpPr>
                <p:spPr bwMode="auto">
                  <a:xfrm flipH="1">
                    <a:off x="69" y="103"/>
                    <a:ext cx="88" cy="123"/>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grpSp>
        </p:grpSp>
      </p:grpSp>
      <p:sp>
        <p:nvSpPr>
          <p:cNvPr id="387" name="Rectangle 229"/>
          <p:cNvSpPr>
            <a:spLocks/>
          </p:cNvSpPr>
          <p:nvPr/>
        </p:nvSpPr>
        <p:spPr bwMode="auto">
          <a:xfrm>
            <a:off x="2852361" y="3147574"/>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sp>
        <p:nvSpPr>
          <p:cNvPr id="388" name="Rectangle 229"/>
          <p:cNvSpPr>
            <a:spLocks/>
          </p:cNvSpPr>
          <p:nvPr/>
        </p:nvSpPr>
        <p:spPr bwMode="auto">
          <a:xfrm>
            <a:off x="4449144" y="3203980"/>
            <a:ext cx="45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1000" dirty="0" smtClean="0">
                <a:ea typeface="MS PGothic" pitchFamily="34" charset="-128"/>
              </a:rPr>
              <a:t>Router</a:t>
            </a:r>
            <a:endParaRPr lang="en-US" sz="1000" dirty="0">
              <a:ea typeface="MS PGothic" pitchFamily="34" charset="-128"/>
            </a:endParaRPr>
          </a:p>
        </p:txBody>
      </p:sp>
      <p:pic>
        <p:nvPicPr>
          <p:cNvPr id="389" name="Picture 15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4518" y="3980455"/>
            <a:ext cx="180974" cy="2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90" name="Picture 15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9495" y="4021522"/>
            <a:ext cx="180974" cy="2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391" name="Rectangle 102"/>
          <p:cNvSpPr>
            <a:spLocks/>
          </p:cNvSpPr>
          <p:nvPr/>
        </p:nvSpPr>
        <p:spPr bwMode="auto">
          <a:xfrm>
            <a:off x="2165391" y="4126866"/>
            <a:ext cx="4223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Route</a:t>
            </a:r>
            <a:r>
              <a:rPr lang="en-US" sz="1000" dirty="0" smtClean="0">
                <a:ea typeface="MS PGothic" pitchFamily="34" charset="-128"/>
              </a:rPr>
              <a:t>r</a:t>
            </a:r>
            <a:endParaRPr lang="en-US" sz="1000" dirty="0">
              <a:ea typeface="MS PGothic" pitchFamily="34" charset="-128"/>
            </a:endParaRPr>
          </a:p>
        </p:txBody>
      </p:sp>
      <p:sp>
        <p:nvSpPr>
          <p:cNvPr id="392" name="Rectangle 102"/>
          <p:cNvSpPr>
            <a:spLocks/>
          </p:cNvSpPr>
          <p:nvPr/>
        </p:nvSpPr>
        <p:spPr bwMode="auto">
          <a:xfrm>
            <a:off x="3718801" y="4171110"/>
            <a:ext cx="4223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Route</a:t>
            </a:r>
            <a:r>
              <a:rPr lang="en-US" sz="1000" dirty="0" smtClean="0">
                <a:ea typeface="MS PGothic" pitchFamily="34" charset="-128"/>
              </a:rPr>
              <a:t>r</a:t>
            </a:r>
            <a:endParaRPr lang="en-US" sz="1000" dirty="0">
              <a:ea typeface="MS PGothic" pitchFamily="34" charset="-128"/>
            </a:endParaRPr>
          </a:p>
        </p:txBody>
      </p:sp>
      <p:sp>
        <p:nvSpPr>
          <p:cNvPr id="393" name="Rectangle 102"/>
          <p:cNvSpPr>
            <a:spLocks/>
          </p:cNvSpPr>
          <p:nvPr/>
        </p:nvSpPr>
        <p:spPr bwMode="auto">
          <a:xfrm>
            <a:off x="1503004" y="4004426"/>
            <a:ext cx="303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a:t>
            </a:r>
            <a:r>
              <a:rPr lang="en-US" sz="700" dirty="0" smtClean="0">
                <a:ea typeface="MS PGothic" pitchFamily="34" charset="-128"/>
              </a:rPr>
              <a:t>SIP </a:t>
            </a:r>
          </a:p>
          <a:p>
            <a:pPr marL="36671" algn="ctr"/>
            <a:r>
              <a:rPr lang="en-US" sz="700" dirty="0" smtClean="0">
                <a:ea typeface="MS PGothic" pitchFamily="34" charset="-128"/>
              </a:rPr>
              <a:t>Proxy</a:t>
            </a:r>
            <a:endParaRPr lang="en-US" sz="700" dirty="0">
              <a:ea typeface="MS PGothic" pitchFamily="34" charset="-128"/>
            </a:endParaRPr>
          </a:p>
        </p:txBody>
      </p:sp>
      <p:sp>
        <p:nvSpPr>
          <p:cNvPr id="394" name="Rectangle 102"/>
          <p:cNvSpPr>
            <a:spLocks/>
          </p:cNvSpPr>
          <p:nvPr/>
        </p:nvSpPr>
        <p:spPr bwMode="auto">
          <a:xfrm>
            <a:off x="3101631" y="4055694"/>
            <a:ext cx="303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980" bIns="0" anchor="ctr">
            <a:spAutoFit/>
          </a:bodyPr>
          <a:lstStyle/>
          <a:p>
            <a:pPr marL="36671" algn="ctr"/>
            <a:r>
              <a:rPr lang="en-US" sz="800" dirty="0" smtClean="0">
                <a:ea typeface="MS PGothic" pitchFamily="34" charset="-128"/>
              </a:rPr>
              <a:t> </a:t>
            </a:r>
            <a:r>
              <a:rPr lang="en-US" sz="700" dirty="0" smtClean="0">
                <a:ea typeface="MS PGothic" pitchFamily="34" charset="-128"/>
              </a:rPr>
              <a:t>SIP </a:t>
            </a:r>
          </a:p>
          <a:p>
            <a:pPr marL="36671" algn="ctr"/>
            <a:r>
              <a:rPr lang="en-US" sz="700" dirty="0" smtClean="0">
                <a:ea typeface="MS PGothic" pitchFamily="34" charset="-128"/>
              </a:rPr>
              <a:t>Proxy</a:t>
            </a:r>
            <a:endParaRPr lang="en-US" sz="700" dirty="0">
              <a:ea typeface="MS PGothic" pitchFamily="34" charset="-128"/>
            </a:endParaRPr>
          </a:p>
        </p:txBody>
      </p:sp>
      <p:sp>
        <p:nvSpPr>
          <p:cNvPr id="397" name="TextBox 396"/>
          <p:cNvSpPr txBox="1"/>
          <p:nvPr/>
        </p:nvSpPr>
        <p:spPr>
          <a:xfrm>
            <a:off x="5777598" y="886455"/>
            <a:ext cx="3232615" cy="2585323"/>
          </a:xfrm>
          <a:prstGeom prst="rect">
            <a:avLst/>
          </a:prstGeom>
          <a:solidFill>
            <a:srgbClr val="EFE59D"/>
          </a:solidFill>
        </p:spPr>
        <p:txBody>
          <a:bodyPr wrap="square" rtlCol="0">
            <a:spAutoFit/>
          </a:bodyPr>
          <a:lstStyle/>
          <a:p>
            <a:pPr>
              <a:spcBef>
                <a:spcPts val="1200"/>
              </a:spcBef>
            </a:pPr>
            <a:r>
              <a:rPr lang="en-US" sz="1400" b="1" dirty="0" smtClean="0"/>
              <a:t>Highlights</a:t>
            </a:r>
            <a:endParaRPr lang="en-US" sz="1200" dirty="0" smtClean="0"/>
          </a:p>
          <a:p>
            <a:pPr marL="285750" indent="-285750">
              <a:lnSpc>
                <a:spcPct val="90000"/>
              </a:lnSpc>
              <a:spcBef>
                <a:spcPts val="1200"/>
              </a:spcBef>
              <a:buSzPct val="40000"/>
              <a:buFontTx/>
              <a:buChar char="-"/>
            </a:pPr>
            <a:r>
              <a:rPr lang="en-US" sz="1200" dirty="0" smtClean="0"/>
              <a:t>Cisco WebEx calls primary SIP proxy/redirect server (if active/standby SIP proxy)</a:t>
            </a:r>
            <a:endParaRPr lang="en-US" sz="1200" dirty="0"/>
          </a:p>
          <a:p>
            <a:pPr marL="285750" indent="-285750">
              <a:lnSpc>
                <a:spcPct val="90000"/>
              </a:lnSpc>
              <a:spcBef>
                <a:spcPts val="1200"/>
              </a:spcBef>
              <a:buSzPct val="40000"/>
              <a:buFontTx/>
              <a:buChar char="-"/>
            </a:pPr>
            <a:r>
              <a:rPr lang="en-US" sz="1200" dirty="0" smtClean="0"/>
              <a:t>SIP Proxy redirects the call to appropriate CUBE based on customer’s dial plan.</a:t>
            </a:r>
          </a:p>
          <a:p>
            <a:pPr marL="285750" indent="-285750">
              <a:lnSpc>
                <a:spcPct val="90000"/>
              </a:lnSpc>
              <a:spcBef>
                <a:spcPts val="1200"/>
              </a:spcBef>
              <a:buSzPct val="40000"/>
              <a:buFontTx/>
              <a:buChar char="-"/>
            </a:pPr>
            <a:r>
              <a:rPr lang="en-US" sz="1200" dirty="0" smtClean="0"/>
              <a:t>Customer CUBE sends the call to its local CUCM</a:t>
            </a:r>
            <a:endParaRPr lang="en-US" sz="1200" dirty="0"/>
          </a:p>
          <a:p>
            <a:pPr marL="285750" indent="-285750">
              <a:lnSpc>
                <a:spcPct val="90000"/>
              </a:lnSpc>
              <a:spcBef>
                <a:spcPts val="1200"/>
              </a:spcBef>
              <a:buSzPct val="40000"/>
              <a:buFontTx/>
              <a:buChar char="-"/>
            </a:pPr>
            <a:r>
              <a:rPr lang="en-US" sz="1200" dirty="0" smtClean="0"/>
              <a:t>WebEx sends the media to the customer CUBE.</a:t>
            </a:r>
            <a:endParaRPr lang="en-US" sz="1200" dirty="0"/>
          </a:p>
        </p:txBody>
      </p:sp>
      <p:sp>
        <p:nvSpPr>
          <p:cNvPr id="12" name="Freeform 11"/>
          <p:cNvSpPr/>
          <p:nvPr/>
        </p:nvSpPr>
        <p:spPr>
          <a:xfrm>
            <a:off x="1128808" y="1924340"/>
            <a:ext cx="327856" cy="2205572"/>
          </a:xfrm>
          <a:custGeom>
            <a:avLst/>
            <a:gdLst>
              <a:gd name="connsiteX0" fmla="*/ 144327 w 512462"/>
              <a:gd name="connsiteY0" fmla="*/ 0 h 3289511"/>
              <a:gd name="connsiteX1" fmla="*/ 144327 w 512462"/>
              <a:gd name="connsiteY1" fmla="*/ 142504 h 3289511"/>
              <a:gd name="connsiteX2" fmla="*/ 168077 w 512462"/>
              <a:gd name="connsiteY2" fmla="*/ 475013 h 3289511"/>
              <a:gd name="connsiteX3" fmla="*/ 179953 w 512462"/>
              <a:gd name="connsiteY3" fmla="*/ 950026 h 3289511"/>
              <a:gd name="connsiteX4" fmla="*/ 168077 w 512462"/>
              <a:gd name="connsiteY4" fmla="*/ 1068779 h 3289511"/>
              <a:gd name="connsiteX5" fmla="*/ 120576 w 512462"/>
              <a:gd name="connsiteY5" fmla="*/ 1140031 h 3289511"/>
              <a:gd name="connsiteX6" fmla="*/ 108701 w 512462"/>
              <a:gd name="connsiteY6" fmla="*/ 1175657 h 3289511"/>
              <a:gd name="connsiteX7" fmla="*/ 61199 w 512462"/>
              <a:gd name="connsiteY7" fmla="*/ 1246909 h 3289511"/>
              <a:gd name="connsiteX8" fmla="*/ 49324 w 512462"/>
              <a:gd name="connsiteY8" fmla="*/ 1282535 h 3289511"/>
              <a:gd name="connsiteX9" fmla="*/ 25573 w 512462"/>
              <a:gd name="connsiteY9" fmla="*/ 2363189 h 3289511"/>
              <a:gd name="connsiteX10" fmla="*/ 13698 w 512462"/>
              <a:gd name="connsiteY10" fmla="*/ 2481943 h 3289511"/>
              <a:gd name="connsiteX11" fmla="*/ 37449 w 512462"/>
              <a:gd name="connsiteY11" fmla="*/ 2743200 h 3289511"/>
              <a:gd name="connsiteX12" fmla="*/ 61199 w 512462"/>
              <a:gd name="connsiteY12" fmla="*/ 2814452 h 3289511"/>
              <a:gd name="connsiteX13" fmla="*/ 84950 w 512462"/>
              <a:gd name="connsiteY13" fmla="*/ 2850078 h 3289511"/>
              <a:gd name="connsiteX14" fmla="*/ 120576 w 512462"/>
              <a:gd name="connsiteY14" fmla="*/ 2933205 h 3289511"/>
              <a:gd name="connsiteX15" fmla="*/ 168077 w 512462"/>
              <a:gd name="connsiteY15" fmla="*/ 2980706 h 3289511"/>
              <a:gd name="connsiteX16" fmla="*/ 227454 w 512462"/>
              <a:gd name="connsiteY16" fmla="*/ 3040083 h 3289511"/>
              <a:gd name="connsiteX17" fmla="*/ 298706 w 512462"/>
              <a:gd name="connsiteY17" fmla="*/ 3158836 h 3289511"/>
              <a:gd name="connsiteX18" fmla="*/ 334332 w 512462"/>
              <a:gd name="connsiteY18" fmla="*/ 3170712 h 3289511"/>
              <a:gd name="connsiteX19" fmla="*/ 358083 w 512462"/>
              <a:gd name="connsiteY19" fmla="*/ 3206338 h 3289511"/>
              <a:gd name="connsiteX20" fmla="*/ 464961 w 512462"/>
              <a:gd name="connsiteY20" fmla="*/ 3265714 h 3289511"/>
              <a:gd name="connsiteX21" fmla="*/ 512462 w 512462"/>
              <a:gd name="connsiteY21" fmla="*/ 3289465 h 328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2462" h="3289511">
                <a:moveTo>
                  <a:pt x="144327" y="0"/>
                </a:moveTo>
                <a:cubicBezTo>
                  <a:pt x="124837" y="97446"/>
                  <a:pt x="132543" y="24664"/>
                  <a:pt x="144327" y="142504"/>
                </a:cubicBezTo>
                <a:cubicBezTo>
                  <a:pt x="150902" y="208255"/>
                  <a:pt x="164142" y="415986"/>
                  <a:pt x="168077" y="475013"/>
                </a:cubicBezTo>
                <a:cubicBezTo>
                  <a:pt x="172036" y="633351"/>
                  <a:pt x="179953" y="791639"/>
                  <a:pt x="179953" y="950026"/>
                </a:cubicBezTo>
                <a:cubicBezTo>
                  <a:pt x="179953" y="989808"/>
                  <a:pt x="179943" y="1030808"/>
                  <a:pt x="168077" y="1068779"/>
                </a:cubicBezTo>
                <a:cubicBezTo>
                  <a:pt x="159563" y="1096024"/>
                  <a:pt x="120576" y="1140031"/>
                  <a:pt x="120576" y="1140031"/>
                </a:cubicBezTo>
                <a:cubicBezTo>
                  <a:pt x="116618" y="1151906"/>
                  <a:pt x="114780" y="1164715"/>
                  <a:pt x="108701" y="1175657"/>
                </a:cubicBezTo>
                <a:cubicBezTo>
                  <a:pt x="94838" y="1200610"/>
                  <a:pt x="61199" y="1246909"/>
                  <a:pt x="61199" y="1246909"/>
                </a:cubicBezTo>
                <a:cubicBezTo>
                  <a:pt x="57241" y="1258784"/>
                  <a:pt x="52763" y="1270499"/>
                  <a:pt x="49324" y="1282535"/>
                </a:cubicBezTo>
                <a:cubicBezTo>
                  <a:pt x="-45509" y="1614460"/>
                  <a:pt x="25587" y="2362509"/>
                  <a:pt x="25573" y="2363189"/>
                </a:cubicBezTo>
                <a:cubicBezTo>
                  <a:pt x="24753" y="2402963"/>
                  <a:pt x="17656" y="2442358"/>
                  <a:pt x="13698" y="2481943"/>
                </a:cubicBezTo>
                <a:cubicBezTo>
                  <a:pt x="20680" y="2607628"/>
                  <a:pt x="9590" y="2650338"/>
                  <a:pt x="37449" y="2743200"/>
                </a:cubicBezTo>
                <a:cubicBezTo>
                  <a:pt x="44643" y="2767179"/>
                  <a:pt x="47312" y="2793621"/>
                  <a:pt x="61199" y="2814452"/>
                </a:cubicBezTo>
                <a:lnTo>
                  <a:pt x="84950" y="2850078"/>
                </a:lnTo>
                <a:cubicBezTo>
                  <a:pt x="94123" y="2877597"/>
                  <a:pt x="102965" y="2909724"/>
                  <a:pt x="120576" y="2933205"/>
                </a:cubicBezTo>
                <a:cubicBezTo>
                  <a:pt x="134011" y="2951119"/>
                  <a:pt x="153504" y="2963705"/>
                  <a:pt x="168077" y="2980706"/>
                </a:cubicBezTo>
                <a:cubicBezTo>
                  <a:pt x="220857" y="3042282"/>
                  <a:pt x="158841" y="2994340"/>
                  <a:pt x="227454" y="3040083"/>
                </a:cubicBezTo>
                <a:cubicBezTo>
                  <a:pt x="239086" y="3063346"/>
                  <a:pt x="281511" y="3153104"/>
                  <a:pt x="298706" y="3158836"/>
                </a:cubicBezTo>
                <a:lnTo>
                  <a:pt x="334332" y="3170712"/>
                </a:lnTo>
                <a:cubicBezTo>
                  <a:pt x="342249" y="3182587"/>
                  <a:pt x="347342" y="3196940"/>
                  <a:pt x="358083" y="3206338"/>
                </a:cubicBezTo>
                <a:cubicBezTo>
                  <a:pt x="408340" y="3250313"/>
                  <a:pt x="416029" y="3249404"/>
                  <a:pt x="464961" y="3265714"/>
                </a:cubicBezTo>
                <a:cubicBezTo>
                  <a:pt x="503880" y="3291661"/>
                  <a:pt x="486314" y="3289465"/>
                  <a:pt x="512462" y="3289465"/>
                </a:cubicBezTo>
              </a:path>
            </a:pathLst>
          </a:custGeom>
          <a:noFill/>
          <a:ln w="571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294410" y="2006931"/>
            <a:ext cx="1828800" cy="3360716"/>
          </a:xfrm>
          <a:custGeom>
            <a:avLst/>
            <a:gdLst>
              <a:gd name="connsiteX0" fmla="*/ 0 w 1828800"/>
              <a:gd name="connsiteY0" fmla="*/ 0 h 3360716"/>
              <a:gd name="connsiteX1" fmla="*/ 11876 w 1828800"/>
              <a:gd name="connsiteY1" fmla="*/ 950025 h 3360716"/>
              <a:gd name="connsiteX2" fmla="*/ 23751 w 1828800"/>
              <a:gd name="connsiteY2" fmla="*/ 997527 h 3360716"/>
              <a:gd name="connsiteX3" fmla="*/ 71252 w 1828800"/>
              <a:gd name="connsiteY3" fmla="*/ 1056903 h 3360716"/>
              <a:gd name="connsiteX4" fmla="*/ 142504 w 1828800"/>
              <a:gd name="connsiteY4" fmla="*/ 1080654 h 3360716"/>
              <a:gd name="connsiteX5" fmla="*/ 237507 w 1828800"/>
              <a:gd name="connsiteY5" fmla="*/ 1116280 h 3360716"/>
              <a:gd name="connsiteX6" fmla="*/ 308759 w 1828800"/>
              <a:gd name="connsiteY6" fmla="*/ 1140031 h 3360716"/>
              <a:gd name="connsiteX7" fmla="*/ 344385 w 1828800"/>
              <a:gd name="connsiteY7" fmla="*/ 1151906 h 3360716"/>
              <a:gd name="connsiteX8" fmla="*/ 427512 w 1828800"/>
              <a:gd name="connsiteY8" fmla="*/ 1163781 h 3360716"/>
              <a:gd name="connsiteX9" fmla="*/ 510639 w 1828800"/>
              <a:gd name="connsiteY9" fmla="*/ 1187532 h 3360716"/>
              <a:gd name="connsiteX10" fmla="*/ 724395 w 1828800"/>
              <a:gd name="connsiteY10" fmla="*/ 1199407 h 3360716"/>
              <a:gd name="connsiteX11" fmla="*/ 997528 w 1828800"/>
              <a:gd name="connsiteY11" fmla="*/ 1223158 h 3360716"/>
              <a:gd name="connsiteX12" fmla="*/ 1270660 w 1828800"/>
              <a:gd name="connsiteY12" fmla="*/ 1235033 h 3360716"/>
              <a:gd name="connsiteX13" fmla="*/ 1353787 w 1828800"/>
              <a:gd name="connsiteY13" fmla="*/ 1270659 h 3360716"/>
              <a:gd name="connsiteX14" fmla="*/ 1377538 w 1828800"/>
              <a:gd name="connsiteY14" fmla="*/ 1341911 h 3360716"/>
              <a:gd name="connsiteX15" fmla="*/ 1389413 w 1828800"/>
              <a:gd name="connsiteY15" fmla="*/ 2945080 h 3360716"/>
              <a:gd name="connsiteX16" fmla="*/ 1460665 w 1828800"/>
              <a:gd name="connsiteY16" fmla="*/ 2992581 h 3360716"/>
              <a:gd name="connsiteX17" fmla="*/ 1496291 w 1828800"/>
              <a:gd name="connsiteY17" fmla="*/ 3016332 h 3360716"/>
              <a:gd name="connsiteX18" fmla="*/ 1531917 w 1828800"/>
              <a:gd name="connsiteY18" fmla="*/ 3028207 h 3360716"/>
              <a:gd name="connsiteX19" fmla="*/ 1591294 w 1828800"/>
              <a:gd name="connsiteY19" fmla="*/ 3075709 h 3360716"/>
              <a:gd name="connsiteX20" fmla="*/ 1638795 w 1828800"/>
              <a:gd name="connsiteY20" fmla="*/ 3146961 h 3360716"/>
              <a:gd name="connsiteX21" fmla="*/ 1650671 w 1828800"/>
              <a:gd name="connsiteY21" fmla="*/ 3182587 h 3360716"/>
              <a:gd name="connsiteX22" fmla="*/ 1698172 w 1828800"/>
              <a:gd name="connsiteY22" fmla="*/ 3253838 h 3360716"/>
              <a:gd name="connsiteX23" fmla="*/ 1710047 w 1828800"/>
              <a:gd name="connsiteY23" fmla="*/ 3289464 h 3360716"/>
              <a:gd name="connsiteX24" fmla="*/ 1745673 w 1828800"/>
              <a:gd name="connsiteY24" fmla="*/ 3301340 h 3360716"/>
              <a:gd name="connsiteX25" fmla="*/ 1828800 w 1828800"/>
              <a:gd name="connsiteY25" fmla="*/ 3360716 h 336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8800" h="3360716">
                <a:moveTo>
                  <a:pt x="0" y="0"/>
                </a:moveTo>
                <a:cubicBezTo>
                  <a:pt x="3959" y="316675"/>
                  <a:pt x="4338" y="633415"/>
                  <a:pt x="11876" y="950025"/>
                </a:cubicBezTo>
                <a:cubicBezTo>
                  <a:pt x="12264" y="966342"/>
                  <a:pt x="19267" y="981834"/>
                  <a:pt x="23751" y="997527"/>
                </a:cubicBezTo>
                <a:cubicBezTo>
                  <a:pt x="34521" y="1035223"/>
                  <a:pt x="31616" y="1039287"/>
                  <a:pt x="71252" y="1056903"/>
                </a:cubicBezTo>
                <a:cubicBezTo>
                  <a:pt x="94130" y="1067071"/>
                  <a:pt x="142504" y="1080654"/>
                  <a:pt x="142504" y="1080654"/>
                </a:cubicBezTo>
                <a:cubicBezTo>
                  <a:pt x="204503" y="1121987"/>
                  <a:pt x="150588" y="1092575"/>
                  <a:pt x="237507" y="1116280"/>
                </a:cubicBezTo>
                <a:cubicBezTo>
                  <a:pt x="261660" y="1122867"/>
                  <a:pt x="285008" y="1132114"/>
                  <a:pt x="308759" y="1140031"/>
                </a:cubicBezTo>
                <a:cubicBezTo>
                  <a:pt x="320634" y="1143989"/>
                  <a:pt x="331993" y="1150136"/>
                  <a:pt x="344385" y="1151906"/>
                </a:cubicBezTo>
                <a:lnTo>
                  <a:pt x="427512" y="1163781"/>
                </a:lnTo>
                <a:cubicBezTo>
                  <a:pt x="448603" y="1170812"/>
                  <a:pt x="490132" y="1185668"/>
                  <a:pt x="510639" y="1187532"/>
                </a:cubicBezTo>
                <a:cubicBezTo>
                  <a:pt x="581708" y="1193993"/>
                  <a:pt x="653143" y="1195449"/>
                  <a:pt x="724395" y="1199407"/>
                </a:cubicBezTo>
                <a:cubicBezTo>
                  <a:pt x="856037" y="1221349"/>
                  <a:pt x="788694" y="1212717"/>
                  <a:pt x="997528" y="1223158"/>
                </a:cubicBezTo>
                <a:lnTo>
                  <a:pt x="1270660" y="1235033"/>
                </a:lnTo>
                <a:cubicBezTo>
                  <a:pt x="1293104" y="1240644"/>
                  <a:pt x="1338601" y="1246361"/>
                  <a:pt x="1353787" y="1270659"/>
                </a:cubicBezTo>
                <a:cubicBezTo>
                  <a:pt x="1367056" y="1291889"/>
                  <a:pt x="1377538" y="1341911"/>
                  <a:pt x="1377538" y="1341911"/>
                </a:cubicBezTo>
                <a:cubicBezTo>
                  <a:pt x="1381496" y="1876301"/>
                  <a:pt x="1373930" y="2410900"/>
                  <a:pt x="1389413" y="2945080"/>
                </a:cubicBezTo>
                <a:cubicBezTo>
                  <a:pt x="1390281" y="2975021"/>
                  <a:pt x="1441611" y="2986230"/>
                  <a:pt x="1460665" y="2992581"/>
                </a:cubicBezTo>
                <a:cubicBezTo>
                  <a:pt x="1472540" y="3000498"/>
                  <a:pt x="1483525" y="3009949"/>
                  <a:pt x="1496291" y="3016332"/>
                </a:cubicBezTo>
                <a:cubicBezTo>
                  <a:pt x="1507487" y="3021930"/>
                  <a:pt x="1522142" y="3020387"/>
                  <a:pt x="1531917" y="3028207"/>
                </a:cubicBezTo>
                <a:cubicBezTo>
                  <a:pt x="1608656" y="3089597"/>
                  <a:pt x="1501745" y="3045858"/>
                  <a:pt x="1591294" y="3075709"/>
                </a:cubicBezTo>
                <a:cubicBezTo>
                  <a:pt x="1607128" y="3099460"/>
                  <a:pt x="1629768" y="3119881"/>
                  <a:pt x="1638795" y="3146961"/>
                </a:cubicBezTo>
                <a:cubicBezTo>
                  <a:pt x="1642754" y="3158836"/>
                  <a:pt x="1644592" y="3171645"/>
                  <a:pt x="1650671" y="3182587"/>
                </a:cubicBezTo>
                <a:cubicBezTo>
                  <a:pt x="1664534" y="3207539"/>
                  <a:pt x="1698172" y="3253838"/>
                  <a:pt x="1698172" y="3253838"/>
                </a:cubicBezTo>
                <a:cubicBezTo>
                  <a:pt x="1702130" y="3265713"/>
                  <a:pt x="1701196" y="3280613"/>
                  <a:pt x="1710047" y="3289464"/>
                </a:cubicBezTo>
                <a:cubicBezTo>
                  <a:pt x="1718898" y="3298315"/>
                  <a:pt x="1734731" y="3295261"/>
                  <a:pt x="1745673" y="3301340"/>
                </a:cubicBezTo>
                <a:cubicBezTo>
                  <a:pt x="1802607" y="3332970"/>
                  <a:pt x="1800462" y="3332378"/>
                  <a:pt x="1828800" y="3360716"/>
                </a:cubicBezTo>
              </a:path>
            </a:pathLst>
          </a:custGeom>
          <a:noFill/>
          <a:ln w="50800">
            <a:solidFill>
              <a:srgbClr val="FFC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697683" y="5900242"/>
            <a:ext cx="2312530" cy="307777"/>
          </a:xfrm>
          <a:prstGeom prst="rect">
            <a:avLst/>
          </a:prstGeom>
        </p:spPr>
        <p:txBody>
          <a:bodyPr wrap="square">
            <a:spAutoFit/>
          </a:bodyPr>
          <a:lstStyle/>
          <a:p>
            <a:r>
              <a:rPr lang="en-US" sz="1400" dirty="0" smtClean="0"/>
              <a:t>Media Flow</a:t>
            </a:r>
            <a:endParaRPr lang="en-US" sz="1400" dirty="0"/>
          </a:p>
        </p:txBody>
      </p:sp>
      <p:sp>
        <p:nvSpPr>
          <p:cNvPr id="19" name="Freeform 18"/>
          <p:cNvSpPr/>
          <p:nvPr/>
        </p:nvSpPr>
        <p:spPr>
          <a:xfrm>
            <a:off x="5890161" y="6080154"/>
            <a:ext cx="712520" cy="0"/>
          </a:xfrm>
          <a:custGeom>
            <a:avLst/>
            <a:gdLst>
              <a:gd name="connsiteX0" fmla="*/ 0 w 712520"/>
              <a:gd name="connsiteY0" fmla="*/ 0 h 0"/>
              <a:gd name="connsiteX1" fmla="*/ 712520 w 712520"/>
              <a:gd name="connsiteY1" fmla="*/ 0 h 0"/>
            </a:gdLst>
            <a:ahLst/>
            <a:cxnLst>
              <a:cxn ang="0">
                <a:pos x="connsiteX0" y="connsiteY0"/>
              </a:cxn>
              <a:cxn ang="0">
                <a:pos x="connsiteX1" y="connsiteY1"/>
              </a:cxn>
            </a:cxnLst>
            <a:rect l="l" t="t" r="r" b="b"/>
            <a:pathLst>
              <a:path w="712520">
                <a:moveTo>
                  <a:pt x="0" y="0"/>
                </a:moveTo>
                <a:lnTo>
                  <a:pt x="712520" y="0"/>
                </a:lnTo>
              </a:path>
            </a:pathLst>
          </a:custGeom>
          <a:noFill/>
          <a:ln w="95250">
            <a:solidFill>
              <a:srgbClr val="FFC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Rectangle 248"/>
          <p:cNvSpPr/>
          <p:nvPr/>
        </p:nvSpPr>
        <p:spPr>
          <a:xfrm>
            <a:off x="6697683" y="5476759"/>
            <a:ext cx="2312530" cy="307777"/>
          </a:xfrm>
          <a:prstGeom prst="rect">
            <a:avLst/>
          </a:prstGeom>
        </p:spPr>
        <p:txBody>
          <a:bodyPr wrap="square">
            <a:spAutoFit/>
          </a:bodyPr>
          <a:lstStyle/>
          <a:p>
            <a:r>
              <a:rPr lang="en-US" sz="1400" dirty="0" smtClean="0"/>
              <a:t>SIP Signaling</a:t>
            </a:r>
            <a:endParaRPr lang="en-US" sz="1400" dirty="0"/>
          </a:p>
        </p:txBody>
      </p:sp>
      <p:sp>
        <p:nvSpPr>
          <p:cNvPr id="250" name="Freeform 249"/>
          <p:cNvSpPr/>
          <p:nvPr/>
        </p:nvSpPr>
        <p:spPr>
          <a:xfrm>
            <a:off x="5890161" y="5656671"/>
            <a:ext cx="712520" cy="0"/>
          </a:xfrm>
          <a:custGeom>
            <a:avLst/>
            <a:gdLst>
              <a:gd name="connsiteX0" fmla="*/ 0 w 712520"/>
              <a:gd name="connsiteY0" fmla="*/ 0 h 0"/>
              <a:gd name="connsiteX1" fmla="*/ 712520 w 712520"/>
              <a:gd name="connsiteY1" fmla="*/ 0 h 0"/>
            </a:gdLst>
            <a:ahLst/>
            <a:cxnLst>
              <a:cxn ang="0">
                <a:pos x="connsiteX0" y="connsiteY0"/>
              </a:cxn>
              <a:cxn ang="0">
                <a:pos x="connsiteX1" y="connsiteY1"/>
              </a:cxn>
            </a:cxnLst>
            <a:rect l="l" t="t" r="r" b="b"/>
            <a:pathLst>
              <a:path w="712520">
                <a:moveTo>
                  <a:pt x="0" y="0"/>
                </a:moveTo>
                <a:lnTo>
                  <a:pt x="712520" y="0"/>
                </a:lnTo>
              </a:path>
            </a:pathLst>
          </a:custGeom>
          <a:noFill/>
          <a:ln w="952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86955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Rectangle 316"/>
          <p:cNvSpPr/>
          <p:nvPr/>
        </p:nvSpPr>
        <p:spPr>
          <a:xfrm>
            <a:off x="429613" y="915271"/>
            <a:ext cx="5089233" cy="5417331"/>
          </a:xfrm>
          <a:prstGeom prst="rect">
            <a:avLst/>
          </a:prstGeom>
          <a:solidFill>
            <a:srgbClr val="FFFF00">
              <a:alpha val="1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Title 1"/>
          <p:cNvSpPr>
            <a:spLocks noGrp="1"/>
          </p:cNvSpPr>
          <p:nvPr>
            <p:ph type="title"/>
          </p:nvPr>
        </p:nvSpPr>
        <p:spPr>
          <a:xfrm>
            <a:off x="346598" y="204715"/>
            <a:ext cx="8145462" cy="532435"/>
          </a:xfrm>
        </p:spPr>
        <p:txBody>
          <a:bodyPr vert="horz" lIns="82296" tIns="45720" rIns="82296" bIns="45720" rtlCol="0" anchor="t" anchorCtr="0">
            <a:noAutofit/>
          </a:bodyPr>
          <a:lstStyle/>
          <a:p>
            <a:pPr marL="36671"/>
            <a:r>
              <a:rPr lang="en-US" sz="3600" b="0" spc="-150" dirty="0">
                <a:gradFill flip="none" rotWithShape="1">
                  <a:gsLst>
                    <a:gs pos="0">
                      <a:srgbClr val="55E6ED"/>
                    </a:gs>
                    <a:gs pos="80000">
                      <a:srgbClr val="009249"/>
                    </a:gs>
                  </a:gsLst>
                  <a:lin ang="12000000" scaled="0"/>
                  <a:tileRect/>
                </a:gradFill>
              </a:rPr>
              <a:t>CCA Interoperability Requirements</a:t>
            </a:r>
          </a:p>
        </p:txBody>
      </p:sp>
      <p:grpSp>
        <p:nvGrpSpPr>
          <p:cNvPr id="2" name="Group 1"/>
          <p:cNvGrpSpPr/>
          <p:nvPr/>
        </p:nvGrpSpPr>
        <p:grpSpPr>
          <a:xfrm>
            <a:off x="905284" y="1067397"/>
            <a:ext cx="4971802" cy="5029200"/>
            <a:chOff x="2602705" y="1049338"/>
            <a:chExt cx="4971802" cy="5029200"/>
          </a:xfrm>
        </p:grpSpPr>
        <p:sp>
          <p:nvSpPr>
            <p:cNvPr id="256" name="Rectangle 4"/>
            <p:cNvSpPr>
              <a:spLocks/>
            </p:cNvSpPr>
            <p:nvPr/>
          </p:nvSpPr>
          <p:spPr bwMode="auto">
            <a:xfrm>
              <a:off x="3596283" y="4076700"/>
              <a:ext cx="2058591" cy="684213"/>
            </a:xfrm>
            <a:prstGeom prst="rect">
              <a:avLst/>
            </a:prstGeom>
            <a:gradFill rotWithShape="0">
              <a:gsLst>
                <a:gs pos="0">
                  <a:srgbClr val="9BC1FF"/>
                </a:gs>
                <a:gs pos="100000">
                  <a:srgbClr val="3F80CD"/>
                </a:gs>
              </a:gsLst>
              <a:lin ang="5400000" scaled="1"/>
            </a:gradFill>
            <a:ln w="9525">
              <a:solidFill>
                <a:srgbClr val="4A7EBB"/>
              </a:solidFill>
              <a:miter lim="800000"/>
              <a:headEnd/>
              <a:tailEnd/>
            </a:ln>
            <a:effectLst>
              <a:outerShdw dist="23000" dir="5400000" algn="ctr" rotWithShape="0">
                <a:schemeClr val="bg2">
                  <a:alpha val="34998"/>
                </a:schemeClr>
              </a:outerShdw>
            </a:effectLst>
          </p:spPr>
          <p:txBody>
            <a:bodyPr lIns="0" tIns="0" rIns="0" bIns="0" anchor="ctr"/>
            <a:lstStyle/>
            <a:p>
              <a:pPr algn="ctr">
                <a:defRPr/>
              </a:pPr>
              <a:r>
                <a:rPr lang="en-US" sz="1000" dirty="0">
                  <a:solidFill>
                    <a:srgbClr val="FFFFFF"/>
                  </a:solidFill>
                  <a:latin typeface="Arial" charset="0"/>
                  <a:ea typeface="ＭＳ Ｐゴシック" charset="0"/>
                  <a:cs typeface="Arial" charset="0"/>
                  <a:sym typeface="Arial" charset="0"/>
                </a:rPr>
                <a:t>CUCM</a:t>
              </a:r>
            </a:p>
          </p:txBody>
        </p:sp>
        <p:sp>
          <p:nvSpPr>
            <p:cNvPr id="257" name="Rectangle 5"/>
            <p:cNvSpPr>
              <a:spLocks/>
            </p:cNvSpPr>
            <p:nvPr/>
          </p:nvSpPr>
          <p:spPr bwMode="auto">
            <a:xfrm>
              <a:off x="2677121" y="5395119"/>
              <a:ext cx="930473" cy="683419"/>
            </a:xfrm>
            <a:prstGeom prst="rect">
              <a:avLst/>
            </a:prstGeom>
            <a:gradFill rotWithShape="0">
              <a:gsLst>
                <a:gs pos="0">
                  <a:srgbClr val="9BC1FF"/>
                </a:gs>
                <a:gs pos="100000">
                  <a:srgbClr val="3F80CD"/>
                </a:gs>
              </a:gsLst>
              <a:lin ang="5400000" scaled="1"/>
            </a:gradFill>
            <a:ln w="9525">
              <a:solidFill>
                <a:srgbClr val="4A7EBB"/>
              </a:solidFill>
              <a:miter lim="800000"/>
              <a:headEnd/>
              <a:tailEnd/>
            </a:ln>
            <a:effectLst>
              <a:outerShdw dist="23000" dir="5400000" algn="ctr" rotWithShape="0">
                <a:schemeClr val="bg2">
                  <a:alpha val="34998"/>
                </a:schemeClr>
              </a:outerShdw>
            </a:effectLst>
          </p:spPr>
          <p:txBody>
            <a:bodyPr lIns="0" tIns="0" rIns="0" bIns="0" anchor="ctr"/>
            <a:lstStyle/>
            <a:p>
              <a:pPr algn="ctr">
                <a:defRPr/>
              </a:pPr>
              <a:r>
                <a:rPr lang="en-US" sz="1000" dirty="0">
                  <a:solidFill>
                    <a:srgbClr val="FFFFFF"/>
                  </a:solidFill>
                  <a:latin typeface="Arial" charset="0"/>
                  <a:ea typeface="ＭＳ Ｐゴシック" charset="0"/>
                  <a:cs typeface="Arial" charset="0"/>
                  <a:sym typeface="Arial" charset="0"/>
                </a:rPr>
                <a:t>Location 1</a:t>
              </a:r>
            </a:p>
          </p:txBody>
        </p:sp>
        <p:sp>
          <p:nvSpPr>
            <p:cNvPr id="260" name="Rectangle 6"/>
            <p:cNvSpPr>
              <a:spLocks/>
            </p:cNvSpPr>
            <p:nvPr/>
          </p:nvSpPr>
          <p:spPr bwMode="auto">
            <a:xfrm>
              <a:off x="4125516" y="5395119"/>
              <a:ext cx="929878" cy="683419"/>
            </a:xfrm>
            <a:prstGeom prst="rect">
              <a:avLst/>
            </a:prstGeom>
            <a:gradFill rotWithShape="0">
              <a:gsLst>
                <a:gs pos="0">
                  <a:srgbClr val="9BC1FF"/>
                </a:gs>
                <a:gs pos="100000">
                  <a:srgbClr val="3F80CD"/>
                </a:gs>
              </a:gsLst>
              <a:lin ang="5400000" scaled="1"/>
            </a:gradFill>
            <a:ln w="9525">
              <a:solidFill>
                <a:srgbClr val="4A7EBB"/>
              </a:solidFill>
              <a:miter lim="800000"/>
              <a:headEnd/>
              <a:tailEnd/>
            </a:ln>
            <a:effectLst>
              <a:outerShdw dist="23000" dir="5400000" algn="ctr" rotWithShape="0">
                <a:schemeClr val="bg2">
                  <a:alpha val="34998"/>
                </a:schemeClr>
              </a:outerShdw>
            </a:effectLst>
          </p:spPr>
          <p:txBody>
            <a:bodyPr lIns="0" tIns="0" rIns="0" bIns="0" anchor="ctr"/>
            <a:lstStyle/>
            <a:p>
              <a:pPr algn="ctr">
                <a:defRPr/>
              </a:pPr>
              <a:r>
                <a:rPr lang="en-US" sz="1000" dirty="0">
                  <a:solidFill>
                    <a:srgbClr val="FFFFFF"/>
                  </a:solidFill>
                  <a:latin typeface="Arial" charset="0"/>
                  <a:ea typeface="ＭＳ Ｐゴシック" charset="0"/>
                  <a:cs typeface="Arial" charset="0"/>
                  <a:sym typeface="Arial" charset="0"/>
                </a:rPr>
                <a:t>Location 2</a:t>
              </a:r>
            </a:p>
          </p:txBody>
        </p:sp>
        <p:sp>
          <p:nvSpPr>
            <p:cNvPr id="264" name="Rectangle 7"/>
            <p:cNvSpPr>
              <a:spLocks/>
            </p:cNvSpPr>
            <p:nvPr/>
          </p:nvSpPr>
          <p:spPr bwMode="auto">
            <a:xfrm>
              <a:off x="5644158" y="5395119"/>
              <a:ext cx="928688" cy="683419"/>
            </a:xfrm>
            <a:prstGeom prst="rect">
              <a:avLst/>
            </a:prstGeom>
            <a:gradFill rotWithShape="0">
              <a:gsLst>
                <a:gs pos="0">
                  <a:srgbClr val="9BC1FF"/>
                </a:gs>
                <a:gs pos="100000">
                  <a:srgbClr val="3F80CD"/>
                </a:gs>
              </a:gsLst>
              <a:lin ang="5400000" scaled="1"/>
            </a:gradFill>
            <a:ln w="9525">
              <a:solidFill>
                <a:srgbClr val="4A7EBB"/>
              </a:solidFill>
              <a:miter lim="800000"/>
              <a:headEnd/>
              <a:tailEnd/>
            </a:ln>
            <a:effectLst>
              <a:outerShdw dist="23000" dir="5400000" algn="ctr" rotWithShape="0">
                <a:schemeClr val="bg2">
                  <a:alpha val="34998"/>
                </a:schemeClr>
              </a:outerShdw>
            </a:effectLst>
          </p:spPr>
          <p:txBody>
            <a:bodyPr lIns="0" tIns="0" rIns="0" bIns="0" anchor="ctr"/>
            <a:lstStyle/>
            <a:p>
              <a:pPr algn="ctr">
                <a:defRPr/>
              </a:pPr>
              <a:r>
                <a:rPr lang="en-US" sz="1000" dirty="0">
                  <a:solidFill>
                    <a:srgbClr val="FFFFFF"/>
                  </a:solidFill>
                  <a:latin typeface="Arial" charset="0"/>
                  <a:ea typeface="ＭＳ Ｐゴシック" charset="0"/>
                  <a:cs typeface="Arial" charset="0"/>
                  <a:sym typeface="Arial" charset="0"/>
                </a:rPr>
                <a:t>Location n</a:t>
              </a:r>
            </a:p>
          </p:txBody>
        </p:sp>
        <p:sp>
          <p:nvSpPr>
            <p:cNvPr id="265" name="Line 8"/>
            <p:cNvSpPr>
              <a:spLocks noChangeShapeType="1"/>
            </p:cNvSpPr>
            <p:nvPr/>
          </p:nvSpPr>
          <p:spPr bwMode="auto">
            <a:xfrm flipH="1">
              <a:off x="4375547" y="4757738"/>
              <a:ext cx="1191" cy="637382"/>
            </a:xfrm>
            <a:prstGeom prst="line">
              <a:avLst/>
            </a:prstGeom>
            <a:noFill/>
            <a:ln w="38100">
              <a:solidFill>
                <a:srgbClr val="0183B7"/>
              </a:solidFill>
              <a:round/>
              <a:headEnd/>
              <a:tailEnd type="arrow" w="med" len="med"/>
            </a:ln>
            <a:effectLst>
              <a:outerShdw dist="19999" dir="5400000" algn="ctr" rotWithShape="0">
                <a:schemeClr val="bg2">
                  <a:alpha val="37999"/>
                </a:schemeClr>
              </a:outerShdw>
            </a:effectLst>
          </p:spPr>
          <p:txBody>
            <a:bodyPr lIns="0" tIns="0" rIns="0" bIns="0"/>
            <a:lstStyle/>
            <a:p>
              <a:pPr>
                <a:defRPr/>
              </a:pPr>
              <a:endParaRPr lang="en-US" dirty="0"/>
            </a:p>
          </p:txBody>
        </p:sp>
        <p:sp>
          <p:nvSpPr>
            <p:cNvPr id="266" name="Line 9"/>
            <p:cNvSpPr>
              <a:spLocks noChangeShapeType="1"/>
            </p:cNvSpPr>
            <p:nvPr/>
          </p:nvSpPr>
          <p:spPr bwMode="auto">
            <a:xfrm rot="10800000" flipH="1">
              <a:off x="4824413" y="4757738"/>
              <a:ext cx="1191" cy="637382"/>
            </a:xfrm>
            <a:prstGeom prst="line">
              <a:avLst/>
            </a:prstGeom>
            <a:noFill/>
            <a:ln w="38100">
              <a:solidFill>
                <a:srgbClr val="0183B7"/>
              </a:solidFill>
              <a:round/>
              <a:headEnd/>
              <a:tailEnd type="arrow" w="med" len="med"/>
            </a:ln>
            <a:effectLst>
              <a:outerShdw dist="19999" dir="5400000" algn="ctr" rotWithShape="0">
                <a:schemeClr val="bg2">
                  <a:alpha val="37999"/>
                </a:schemeClr>
              </a:outerShdw>
            </a:effectLst>
          </p:spPr>
          <p:txBody>
            <a:bodyPr lIns="0" tIns="0" rIns="0" bIns="0"/>
            <a:lstStyle/>
            <a:p>
              <a:pPr>
                <a:defRPr/>
              </a:pPr>
              <a:endParaRPr lang="en-US" dirty="0"/>
            </a:p>
          </p:txBody>
        </p:sp>
        <p:sp>
          <p:nvSpPr>
            <p:cNvPr id="267" name="Line 10"/>
            <p:cNvSpPr>
              <a:spLocks noChangeShapeType="1"/>
            </p:cNvSpPr>
            <p:nvPr/>
          </p:nvSpPr>
          <p:spPr bwMode="auto">
            <a:xfrm>
              <a:off x="5426869" y="4757738"/>
              <a:ext cx="460772" cy="637382"/>
            </a:xfrm>
            <a:prstGeom prst="line">
              <a:avLst/>
            </a:prstGeom>
            <a:noFill/>
            <a:ln w="38100">
              <a:solidFill>
                <a:srgbClr val="0183B7"/>
              </a:solidFill>
              <a:round/>
              <a:headEnd/>
              <a:tailEnd type="arrow" w="med" len="med"/>
            </a:ln>
            <a:effectLst>
              <a:outerShdw dist="19999" dir="5400000" algn="ctr" rotWithShape="0">
                <a:schemeClr val="bg2">
                  <a:alpha val="37999"/>
                </a:schemeClr>
              </a:outerShdw>
            </a:effectLst>
          </p:spPr>
          <p:txBody>
            <a:bodyPr lIns="0" tIns="0" rIns="0" bIns="0"/>
            <a:lstStyle/>
            <a:p>
              <a:pPr>
                <a:defRPr/>
              </a:pPr>
              <a:endParaRPr lang="en-US" dirty="0"/>
            </a:p>
          </p:txBody>
        </p:sp>
        <p:sp>
          <p:nvSpPr>
            <p:cNvPr id="294" name="Line 11"/>
            <p:cNvSpPr>
              <a:spLocks noChangeShapeType="1"/>
            </p:cNvSpPr>
            <p:nvPr/>
          </p:nvSpPr>
          <p:spPr bwMode="auto">
            <a:xfrm rot="10800000">
              <a:off x="5644158" y="4575175"/>
              <a:ext cx="639366" cy="819944"/>
            </a:xfrm>
            <a:prstGeom prst="line">
              <a:avLst/>
            </a:prstGeom>
            <a:noFill/>
            <a:ln w="38100">
              <a:solidFill>
                <a:srgbClr val="0183B7"/>
              </a:solidFill>
              <a:round/>
              <a:headEnd/>
              <a:tailEnd type="arrow" w="med" len="med"/>
            </a:ln>
            <a:effectLst>
              <a:outerShdw dist="19999" dir="5400000" algn="ctr" rotWithShape="0">
                <a:schemeClr val="bg2">
                  <a:alpha val="37999"/>
                </a:schemeClr>
              </a:outerShdw>
            </a:effectLst>
          </p:spPr>
          <p:txBody>
            <a:bodyPr lIns="0" tIns="0" rIns="0" bIns="0"/>
            <a:lstStyle/>
            <a:p>
              <a:pPr>
                <a:defRPr/>
              </a:pPr>
              <a:endParaRPr lang="en-US" dirty="0"/>
            </a:p>
          </p:txBody>
        </p:sp>
        <p:sp>
          <p:nvSpPr>
            <p:cNvPr id="295" name="Line 12"/>
            <p:cNvSpPr>
              <a:spLocks noChangeShapeType="1"/>
            </p:cNvSpPr>
            <p:nvPr/>
          </p:nvSpPr>
          <p:spPr bwMode="auto">
            <a:xfrm flipH="1">
              <a:off x="2930128" y="4575175"/>
              <a:ext cx="666155" cy="819944"/>
            </a:xfrm>
            <a:prstGeom prst="line">
              <a:avLst/>
            </a:prstGeom>
            <a:noFill/>
            <a:ln w="38100">
              <a:solidFill>
                <a:srgbClr val="0183B7"/>
              </a:solidFill>
              <a:round/>
              <a:headEnd/>
              <a:tailEnd type="arrow" w="med" len="med"/>
            </a:ln>
            <a:effectLst>
              <a:outerShdw dist="19999" dir="5400000" algn="ctr" rotWithShape="0">
                <a:schemeClr val="bg2">
                  <a:alpha val="37999"/>
                </a:schemeClr>
              </a:outerShdw>
            </a:effectLst>
          </p:spPr>
          <p:txBody>
            <a:bodyPr lIns="0" tIns="0" rIns="0" bIns="0"/>
            <a:lstStyle/>
            <a:p>
              <a:pPr>
                <a:defRPr/>
              </a:pPr>
              <a:endParaRPr lang="en-US" dirty="0"/>
            </a:p>
          </p:txBody>
        </p:sp>
        <p:sp>
          <p:nvSpPr>
            <p:cNvPr id="296" name="Line 13"/>
            <p:cNvSpPr>
              <a:spLocks noChangeShapeType="1"/>
            </p:cNvSpPr>
            <p:nvPr/>
          </p:nvSpPr>
          <p:spPr bwMode="auto">
            <a:xfrm rot="10800000" flipH="1">
              <a:off x="3352800" y="4757738"/>
              <a:ext cx="499467" cy="637382"/>
            </a:xfrm>
            <a:prstGeom prst="line">
              <a:avLst/>
            </a:prstGeom>
            <a:noFill/>
            <a:ln w="38100">
              <a:solidFill>
                <a:srgbClr val="0183B7"/>
              </a:solidFill>
              <a:round/>
              <a:headEnd/>
              <a:tailEnd type="arrow" w="med" len="med"/>
            </a:ln>
            <a:effectLst>
              <a:outerShdw dist="19999" dir="5400000" algn="ctr" rotWithShape="0">
                <a:schemeClr val="bg2">
                  <a:alpha val="37999"/>
                </a:schemeClr>
              </a:outerShdw>
            </a:effectLst>
          </p:spPr>
          <p:txBody>
            <a:bodyPr lIns="0" tIns="0" rIns="0" bIns="0"/>
            <a:lstStyle/>
            <a:p>
              <a:pPr>
                <a:defRPr/>
              </a:pPr>
              <a:endParaRPr lang="en-US" dirty="0"/>
            </a:p>
          </p:txBody>
        </p:sp>
        <p:sp>
          <p:nvSpPr>
            <p:cNvPr id="297" name="Rectangle 14"/>
            <p:cNvSpPr>
              <a:spLocks/>
            </p:cNvSpPr>
            <p:nvPr/>
          </p:nvSpPr>
          <p:spPr bwMode="auto">
            <a:xfrm>
              <a:off x="3596283" y="2677120"/>
              <a:ext cx="2058591" cy="682625"/>
            </a:xfrm>
            <a:prstGeom prst="rect">
              <a:avLst/>
            </a:prstGeom>
            <a:gradFill rotWithShape="0">
              <a:gsLst>
                <a:gs pos="0">
                  <a:srgbClr val="9BC1FF"/>
                </a:gs>
                <a:gs pos="100000">
                  <a:srgbClr val="3F80CD"/>
                </a:gs>
              </a:gsLst>
              <a:lin ang="5400000" scaled="1"/>
            </a:gradFill>
            <a:ln w="9525">
              <a:solidFill>
                <a:srgbClr val="4A7EBB"/>
              </a:solidFill>
              <a:miter lim="800000"/>
              <a:headEnd/>
              <a:tailEnd/>
            </a:ln>
            <a:effectLst>
              <a:outerShdw dist="23000" dir="5400000" algn="ctr" rotWithShape="0">
                <a:schemeClr val="bg2">
                  <a:alpha val="34998"/>
                </a:schemeClr>
              </a:outerShdw>
            </a:effectLst>
          </p:spPr>
          <p:txBody>
            <a:bodyPr lIns="0" tIns="0" rIns="0" bIns="0" anchor="ctr"/>
            <a:lstStyle/>
            <a:p>
              <a:pPr algn="ctr">
                <a:defRPr/>
              </a:pPr>
              <a:r>
                <a:rPr lang="en-US" sz="1000" dirty="0">
                  <a:solidFill>
                    <a:srgbClr val="FFFFFF"/>
                  </a:solidFill>
                  <a:latin typeface="Arial" charset="0"/>
                  <a:ea typeface="ＭＳ Ｐゴシック" charset="0"/>
                  <a:cs typeface="Arial" charset="0"/>
                  <a:sym typeface="Arial" charset="0"/>
                </a:rPr>
                <a:t>CUBE (Customer)</a:t>
              </a:r>
            </a:p>
          </p:txBody>
        </p:sp>
        <p:sp>
          <p:nvSpPr>
            <p:cNvPr id="298" name="Rectangle 15"/>
            <p:cNvSpPr>
              <a:spLocks/>
            </p:cNvSpPr>
            <p:nvPr/>
          </p:nvSpPr>
          <p:spPr bwMode="auto">
            <a:xfrm>
              <a:off x="3596283" y="1049338"/>
              <a:ext cx="2058591" cy="684213"/>
            </a:xfrm>
            <a:prstGeom prst="rect">
              <a:avLst/>
            </a:prstGeom>
            <a:gradFill rotWithShape="0">
              <a:gsLst>
                <a:gs pos="0">
                  <a:srgbClr val="9BC1FF"/>
                </a:gs>
                <a:gs pos="100000">
                  <a:srgbClr val="3F80CD"/>
                </a:gs>
              </a:gsLst>
              <a:lin ang="5400000" scaled="1"/>
            </a:gradFill>
            <a:ln w="9525">
              <a:solidFill>
                <a:srgbClr val="4A7EBB"/>
              </a:solidFill>
              <a:miter lim="800000"/>
              <a:headEnd/>
              <a:tailEnd/>
            </a:ln>
            <a:effectLst>
              <a:outerShdw dist="23000" dir="5400000" algn="ctr" rotWithShape="0">
                <a:schemeClr val="bg2">
                  <a:alpha val="34998"/>
                </a:schemeClr>
              </a:outerShdw>
            </a:effectLst>
          </p:spPr>
          <p:txBody>
            <a:bodyPr lIns="0" tIns="0" rIns="0" bIns="0" anchor="ctr"/>
            <a:lstStyle/>
            <a:p>
              <a:pPr algn="ctr">
                <a:defRPr/>
              </a:pPr>
              <a:r>
                <a:rPr lang="en-US" sz="1000" dirty="0">
                  <a:solidFill>
                    <a:srgbClr val="FFFFFF"/>
                  </a:solidFill>
                  <a:latin typeface="Arial" charset="0"/>
                  <a:ea typeface="ＭＳ Ｐゴシック" charset="0"/>
                  <a:cs typeface="Arial" charset="0"/>
                  <a:sym typeface="Arial" charset="0"/>
                </a:rPr>
                <a:t>CUBE (WebEx)</a:t>
              </a:r>
            </a:p>
          </p:txBody>
        </p:sp>
        <p:sp>
          <p:nvSpPr>
            <p:cNvPr id="299" name="Line 16"/>
            <p:cNvSpPr>
              <a:spLocks noChangeShapeType="1"/>
            </p:cNvSpPr>
            <p:nvPr/>
          </p:nvSpPr>
          <p:spPr bwMode="auto">
            <a:xfrm flipH="1">
              <a:off x="4375547" y="3238500"/>
              <a:ext cx="1191" cy="836613"/>
            </a:xfrm>
            <a:prstGeom prst="line">
              <a:avLst/>
            </a:prstGeom>
            <a:noFill/>
            <a:ln w="38100">
              <a:solidFill>
                <a:srgbClr val="0183B7"/>
              </a:solidFill>
              <a:round/>
              <a:headEnd/>
              <a:tailEnd type="arrow" w="med" len="med"/>
            </a:ln>
            <a:effectLst>
              <a:outerShdw dist="19999" dir="5400000" algn="ctr" rotWithShape="0">
                <a:schemeClr val="bg2">
                  <a:alpha val="37999"/>
                </a:schemeClr>
              </a:outerShdw>
            </a:effectLst>
          </p:spPr>
          <p:txBody>
            <a:bodyPr lIns="0" tIns="0" rIns="0" bIns="0"/>
            <a:lstStyle/>
            <a:p>
              <a:pPr>
                <a:defRPr/>
              </a:pPr>
              <a:endParaRPr lang="en-US" dirty="0"/>
            </a:p>
          </p:txBody>
        </p:sp>
        <p:sp>
          <p:nvSpPr>
            <p:cNvPr id="300" name="Line 17"/>
            <p:cNvSpPr>
              <a:spLocks noChangeShapeType="1"/>
            </p:cNvSpPr>
            <p:nvPr/>
          </p:nvSpPr>
          <p:spPr bwMode="auto">
            <a:xfrm rot="10800000" flipH="1">
              <a:off x="4824413" y="3238500"/>
              <a:ext cx="0" cy="835025"/>
            </a:xfrm>
            <a:prstGeom prst="line">
              <a:avLst/>
            </a:prstGeom>
            <a:noFill/>
            <a:ln w="38100">
              <a:solidFill>
                <a:srgbClr val="0183B7"/>
              </a:solidFill>
              <a:round/>
              <a:headEnd/>
              <a:tailEnd type="arrow" w="med" len="med"/>
            </a:ln>
            <a:effectLst>
              <a:outerShdw dist="19999" dir="5400000" algn="ctr" rotWithShape="0">
                <a:schemeClr val="bg2">
                  <a:alpha val="37999"/>
                </a:schemeClr>
              </a:outerShdw>
            </a:effectLst>
          </p:spPr>
          <p:txBody>
            <a:bodyPr lIns="0" tIns="0" rIns="0" bIns="0"/>
            <a:lstStyle/>
            <a:p>
              <a:pPr>
                <a:defRPr/>
              </a:pPr>
              <a:endParaRPr lang="en-US" dirty="0"/>
            </a:p>
          </p:txBody>
        </p:sp>
        <p:sp>
          <p:nvSpPr>
            <p:cNvPr id="301" name="Line 18"/>
            <p:cNvSpPr>
              <a:spLocks noChangeShapeType="1"/>
            </p:cNvSpPr>
            <p:nvPr/>
          </p:nvSpPr>
          <p:spPr bwMode="auto">
            <a:xfrm rot="10800000">
              <a:off x="4823221" y="1733549"/>
              <a:ext cx="2382" cy="943570"/>
            </a:xfrm>
            <a:prstGeom prst="line">
              <a:avLst/>
            </a:prstGeom>
            <a:noFill/>
            <a:ln w="38100">
              <a:solidFill>
                <a:srgbClr val="0183B7"/>
              </a:solidFill>
              <a:round/>
              <a:headEnd/>
              <a:tailEnd type="arrow" w="med" len="med"/>
            </a:ln>
            <a:effectLst>
              <a:outerShdw dist="19999" dir="5400000" algn="ctr" rotWithShape="0">
                <a:schemeClr val="bg2">
                  <a:alpha val="37999"/>
                </a:schemeClr>
              </a:outerShdw>
            </a:effectLst>
          </p:spPr>
          <p:txBody>
            <a:bodyPr lIns="0" tIns="0" rIns="0" bIns="0"/>
            <a:lstStyle/>
            <a:p>
              <a:pPr>
                <a:defRPr/>
              </a:pPr>
              <a:endParaRPr lang="en-US" dirty="0"/>
            </a:p>
          </p:txBody>
        </p:sp>
        <p:sp>
          <p:nvSpPr>
            <p:cNvPr id="302" name="Line 19"/>
            <p:cNvSpPr>
              <a:spLocks noChangeShapeType="1"/>
            </p:cNvSpPr>
            <p:nvPr/>
          </p:nvSpPr>
          <p:spPr bwMode="auto">
            <a:xfrm>
              <a:off x="4375546" y="1717675"/>
              <a:ext cx="5656" cy="959445"/>
            </a:xfrm>
            <a:prstGeom prst="line">
              <a:avLst/>
            </a:prstGeom>
            <a:noFill/>
            <a:ln w="38100">
              <a:solidFill>
                <a:srgbClr val="0183B7"/>
              </a:solidFill>
              <a:round/>
              <a:headEnd/>
              <a:tailEnd type="arrow" w="med" len="med"/>
            </a:ln>
            <a:effectLst>
              <a:outerShdw dist="19999" dir="5400000" algn="ctr" rotWithShape="0">
                <a:schemeClr val="bg2">
                  <a:alpha val="37999"/>
                </a:schemeClr>
              </a:outerShdw>
            </a:effectLst>
          </p:spPr>
          <p:txBody>
            <a:bodyPr lIns="0" tIns="0" rIns="0" bIns="0"/>
            <a:lstStyle/>
            <a:p>
              <a:pPr>
                <a:defRPr/>
              </a:pPr>
              <a:endParaRPr lang="en-US" dirty="0"/>
            </a:p>
          </p:txBody>
        </p:sp>
        <p:sp>
          <p:nvSpPr>
            <p:cNvPr id="305" name="Rectangle 22"/>
            <p:cNvSpPr>
              <a:spLocks/>
            </p:cNvSpPr>
            <p:nvPr/>
          </p:nvSpPr>
          <p:spPr bwMode="auto">
            <a:xfrm>
              <a:off x="5003888" y="3488001"/>
              <a:ext cx="1664494"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000" dirty="0">
                  <a:latin typeface="+mj-lt"/>
                  <a:ea typeface="MS PGothic" pitchFamily="34" charset="-128"/>
                  <a:cs typeface="Calibri" pitchFamily="34" charset="0"/>
                  <a:sym typeface="Calibri Bold" charset="0"/>
                </a:rPr>
                <a:t>SIP</a:t>
              </a:r>
              <a:endParaRPr lang="en-US" sz="1100" dirty="0">
                <a:latin typeface="+mj-lt"/>
                <a:ea typeface="MS PGothic" pitchFamily="34" charset="-128"/>
                <a:cs typeface="Calibri" pitchFamily="34" charset="0"/>
              </a:endParaRPr>
            </a:p>
            <a:p>
              <a:r>
                <a:rPr lang="en-US" sz="1000" dirty="0">
                  <a:latin typeface="+mj-lt"/>
                  <a:ea typeface="MS PGothic" pitchFamily="34" charset="-128"/>
                  <a:cs typeface="Calibri" pitchFamily="34" charset="0"/>
                  <a:sym typeface="Calibri Bold" charset="0"/>
                </a:rPr>
                <a:t>G.711µ, G.729, G.711A</a:t>
              </a:r>
            </a:p>
            <a:p>
              <a:r>
                <a:rPr lang="en-US" sz="1000" dirty="0">
                  <a:latin typeface="+mj-lt"/>
                  <a:ea typeface="MS PGothic" pitchFamily="34" charset="-128"/>
                  <a:cs typeface="Calibri" pitchFamily="34" charset="0"/>
                  <a:sym typeface="Calibri Bold" charset="0"/>
                </a:rPr>
                <a:t>On-net numbering plan</a:t>
              </a:r>
            </a:p>
          </p:txBody>
        </p:sp>
        <p:sp>
          <p:nvSpPr>
            <p:cNvPr id="306" name="Rectangle 23"/>
            <p:cNvSpPr>
              <a:spLocks/>
            </p:cNvSpPr>
            <p:nvPr/>
          </p:nvSpPr>
          <p:spPr bwMode="auto">
            <a:xfrm>
              <a:off x="2847975" y="3474353"/>
              <a:ext cx="156626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000" dirty="0">
                  <a:latin typeface="+mj-lt"/>
                  <a:ea typeface="MS PGothic" pitchFamily="34" charset="-128"/>
                  <a:cs typeface="Calibri" pitchFamily="34" charset="0"/>
                  <a:sym typeface="Calibri Bold" charset="0"/>
                </a:rPr>
                <a:t>SIP</a:t>
              </a:r>
              <a:endParaRPr lang="en-US" sz="1100" dirty="0">
                <a:latin typeface="+mj-lt"/>
                <a:ea typeface="MS PGothic" pitchFamily="34" charset="-128"/>
                <a:cs typeface="Calibri" pitchFamily="34" charset="0"/>
              </a:endParaRPr>
            </a:p>
            <a:p>
              <a:r>
                <a:rPr lang="en-US" sz="1000" dirty="0">
                  <a:latin typeface="+mj-lt"/>
                  <a:ea typeface="MS PGothic" pitchFamily="34" charset="-128"/>
                  <a:cs typeface="Calibri" pitchFamily="34" charset="0"/>
                  <a:sym typeface="Calibri Bold" charset="0"/>
                </a:rPr>
                <a:t>G.711µ, </a:t>
              </a:r>
              <a:r>
                <a:rPr lang="en-US" sz="1000" dirty="0" smtClean="0">
                  <a:latin typeface="+mj-lt"/>
                  <a:ea typeface="MS PGothic" pitchFamily="34" charset="-128"/>
                  <a:cs typeface="Calibri" pitchFamily="34" charset="0"/>
                  <a:sym typeface="Calibri Bold" charset="0"/>
                </a:rPr>
                <a:t>G.729</a:t>
              </a:r>
              <a:r>
                <a:rPr lang="en-US" sz="1000" dirty="0">
                  <a:latin typeface="+mj-lt"/>
                  <a:ea typeface="MS PGothic" pitchFamily="34" charset="-128"/>
                  <a:cs typeface="Calibri" pitchFamily="34" charset="0"/>
                  <a:sym typeface="Calibri Bold" charset="0"/>
                </a:rPr>
                <a:t>, G.711A</a:t>
              </a:r>
            </a:p>
            <a:p>
              <a:r>
                <a:rPr lang="en-US" sz="1000" dirty="0">
                  <a:latin typeface="+mj-lt"/>
                  <a:ea typeface="MS PGothic" pitchFamily="34" charset="-128"/>
                  <a:cs typeface="Calibri" pitchFamily="34" charset="0"/>
                  <a:sym typeface="Calibri Bold" charset="0"/>
                </a:rPr>
                <a:t>On-net numbering plan</a:t>
              </a:r>
            </a:p>
          </p:txBody>
        </p:sp>
        <p:sp>
          <p:nvSpPr>
            <p:cNvPr id="307" name="Rectangle 24"/>
            <p:cNvSpPr>
              <a:spLocks/>
            </p:cNvSpPr>
            <p:nvPr/>
          </p:nvSpPr>
          <p:spPr bwMode="auto">
            <a:xfrm>
              <a:off x="2602705" y="4749800"/>
              <a:ext cx="750094"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100" dirty="0">
                <a:latin typeface="+mj-lt"/>
                <a:ea typeface="MS PGothic" pitchFamily="34" charset="-128"/>
                <a:cs typeface="Calibri" pitchFamily="34" charset="0"/>
              </a:endParaRPr>
            </a:p>
            <a:p>
              <a:r>
                <a:rPr lang="en-US" sz="1000" dirty="0">
                  <a:latin typeface="+mj-lt"/>
                  <a:ea typeface="MS PGothic" pitchFamily="34" charset="-128"/>
                  <a:cs typeface="Calibri" pitchFamily="34" charset="0"/>
                  <a:sym typeface="Calibri Bold" charset="0"/>
                </a:rPr>
                <a:t>G.729, SCCP</a:t>
              </a:r>
            </a:p>
          </p:txBody>
        </p:sp>
        <p:sp>
          <p:nvSpPr>
            <p:cNvPr id="309" name="Rectangle 25"/>
            <p:cNvSpPr>
              <a:spLocks/>
            </p:cNvSpPr>
            <p:nvPr/>
          </p:nvSpPr>
          <p:spPr bwMode="auto">
            <a:xfrm>
              <a:off x="6244730" y="4749800"/>
              <a:ext cx="750094"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100" dirty="0">
                <a:latin typeface="+mj-lt"/>
                <a:ea typeface="MS PGothic" pitchFamily="34" charset="-128"/>
                <a:cs typeface="Calibri" pitchFamily="34" charset="0"/>
              </a:endParaRPr>
            </a:p>
            <a:p>
              <a:r>
                <a:rPr lang="en-US" sz="1000" dirty="0">
                  <a:latin typeface="+mj-lt"/>
                  <a:ea typeface="MS PGothic" pitchFamily="34" charset="-128"/>
                  <a:cs typeface="Calibri" pitchFamily="34" charset="0"/>
                  <a:sym typeface="Calibri Bold" charset="0"/>
                </a:rPr>
                <a:t>G.711A, SCCP</a:t>
              </a:r>
            </a:p>
          </p:txBody>
        </p:sp>
        <p:sp>
          <p:nvSpPr>
            <p:cNvPr id="311" name="Rectangle 26"/>
            <p:cNvSpPr>
              <a:spLocks/>
            </p:cNvSpPr>
            <p:nvPr/>
          </p:nvSpPr>
          <p:spPr bwMode="auto">
            <a:xfrm>
              <a:off x="4919796" y="4914900"/>
              <a:ext cx="750094"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100" dirty="0">
                <a:latin typeface="+mj-lt"/>
                <a:ea typeface="MS PGothic" pitchFamily="34" charset="-128"/>
                <a:cs typeface="Calibri" pitchFamily="34" charset="0"/>
              </a:endParaRPr>
            </a:p>
            <a:p>
              <a:r>
                <a:rPr lang="en-US" sz="1000" dirty="0">
                  <a:latin typeface="+mj-lt"/>
                  <a:ea typeface="MS PGothic" pitchFamily="34" charset="-128"/>
                  <a:cs typeface="Calibri" pitchFamily="34" charset="0"/>
                  <a:sym typeface="Calibri Bold" charset="0"/>
                </a:rPr>
                <a:t>G.711µ, SCCP</a:t>
              </a:r>
            </a:p>
          </p:txBody>
        </p:sp>
        <p:sp>
          <p:nvSpPr>
            <p:cNvPr id="312" name="Line 27"/>
            <p:cNvSpPr>
              <a:spLocks noChangeShapeType="1"/>
            </p:cNvSpPr>
            <p:nvPr/>
          </p:nvSpPr>
          <p:spPr bwMode="auto">
            <a:xfrm>
              <a:off x="3176588" y="2472332"/>
              <a:ext cx="3228975" cy="794"/>
            </a:xfrm>
            <a:prstGeom prst="line">
              <a:avLst/>
            </a:prstGeom>
            <a:noFill/>
            <a:ln w="38100">
              <a:solidFill>
                <a:srgbClr val="4A7EBB"/>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13" name="Rectangle 28"/>
            <p:cNvSpPr>
              <a:spLocks/>
            </p:cNvSpPr>
            <p:nvPr/>
          </p:nvSpPr>
          <p:spPr bwMode="auto">
            <a:xfrm>
              <a:off x="6453187" y="2120899"/>
              <a:ext cx="1121320" cy="59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100" dirty="0">
                <a:latin typeface="+mj-lt"/>
                <a:ea typeface="MS PGothic" pitchFamily="34" charset="-128"/>
                <a:cs typeface="Calibri" pitchFamily="34" charset="0"/>
              </a:endParaRPr>
            </a:p>
            <a:p>
              <a:r>
                <a:rPr lang="en-US" sz="1100" dirty="0" smtClean="0">
                  <a:latin typeface="+mj-lt"/>
                  <a:ea typeface="MS PGothic" pitchFamily="34" charset="-128"/>
                  <a:cs typeface="Calibri" pitchFamily="34" charset="0"/>
                  <a:sym typeface="Calibri Bold" charset="0"/>
                </a:rPr>
                <a:t>Service </a:t>
              </a:r>
            </a:p>
            <a:p>
              <a:r>
                <a:rPr lang="en-US" sz="1100" dirty="0" smtClean="0">
                  <a:latin typeface="+mj-lt"/>
                  <a:ea typeface="MS PGothic" pitchFamily="34" charset="-128"/>
                  <a:cs typeface="Calibri" pitchFamily="34" charset="0"/>
                  <a:sym typeface="Calibri Bold" charset="0"/>
                </a:rPr>
                <a:t>Demarc</a:t>
              </a:r>
              <a:endParaRPr lang="en-US" sz="1000" dirty="0">
                <a:latin typeface="+mj-lt"/>
                <a:ea typeface="MS PGothic" pitchFamily="34" charset="-128"/>
                <a:cs typeface="Calibri" pitchFamily="34" charset="0"/>
                <a:sym typeface="Calibri Bold" charset="0"/>
              </a:endParaRPr>
            </a:p>
          </p:txBody>
        </p:sp>
      </p:grpSp>
      <p:sp>
        <p:nvSpPr>
          <p:cNvPr id="318" name="TextBox 317"/>
          <p:cNvSpPr txBox="1"/>
          <p:nvPr/>
        </p:nvSpPr>
        <p:spPr>
          <a:xfrm>
            <a:off x="5677468" y="865050"/>
            <a:ext cx="3232615" cy="3564053"/>
          </a:xfrm>
          <a:prstGeom prst="rect">
            <a:avLst/>
          </a:prstGeom>
          <a:solidFill>
            <a:srgbClr val="EFE59D"/>
          </a:solidFill>
        </p:spPr>
        <p:txBody>
          <a:bodyPr wrap="square" rtlCol="0">
            <a:spAutoFit/>
          </a:bodyPr>
          <a:lstStyle/>
          <a:p>
            <a:pPr>
              <a:spcBef>
                <a:spcPts val="1200"/>
              </a:spcBef>
            </a:pPr>
            <a:r>
              <a:rPr lang="en-US" sz="1400" b="1" dirty="0" smtClean="0"/>
              <a:t>Highlights</a:t>
            </a:r>
            <a:endParaRPr lang="en-US" sz="1200" dirty="0" smtClean="0"/>
          </a:p>
          <a:p>
            <a:pPr marL="285750" indent="-285750">
              <a:lnSpc>
                <a:spcPct val="90000"/>
              </a:lnSpc>
              <a:spcBef>
                <a:spcPts val="1200"/>
              </a:spcBef>
              <a:buFontTx/>
              <a:buChar char="-"/>
            </a:pPr>
            <a:r>
              <a:rPr lang="en-US" sz="1200" dirty="0"/>
              <a:t>Designed to work with audio compression codec </a:t>
            </a:r>
            <a:r>
              <a:rPr lang="en-US" sz="1200" dirty="0" smtClean="0"/>
              <a:t>G.711 </a:t>
            </a:r>
            <a:r>
              <a:rPr lang="en-US" sz="1200" dirty="0"/>
              <a:t> </a:t>
            </a:r>
          </a:p>
          <a:p>
            <a:pPr marL="285750" indent="-285750">
              <a:lnSpc>
                <a:spcPct val="90000"/>
              </a:lnSpc>
              <a:spcBef>
                <a:spcPts val="1200"/>
              </a:spcBef>
              <a:buFontTx/>
              <a:buChar char="-"/>
            </a:pPr>
            <a:r>
              <a:rPr lang="en-US" sz="1200" dirty="0"/>
              <a:t>Customer needs to transcode any </a:t>
            </a:r>
            <a:r>
              <a:rPr lang="en-US" sz="1200" dirty="0" smtClean="0"/>
              <a:t>non-G.711audio </a:t>
            </a:r>
            <a:r>
              <a:rPr lang="en-US" sz="1200" dirty="0"/>
              <a:t>media stream to </a:t>
            </a:r>
            <a:r>
              <a:rPr lang="en-US" sz="1200" dirty="0" smtClean="0"/>
              <a:t>G.711</a:t>
            </a:r>
            <a:endParaRPr lang="en-US" sz="1200" dirty="0"/>
          </a:p>
          <a:p>
            <a:pPr marL="285750" indent="-285750">
              <a:lnSpc>
                <a:spcPct val="90000"/>
              </a:lnSpc>
              <a:spcBef>
                <a:spcPts val="1200"/>
              </a:spcBef>
              <a:buFontTx/>
              <a:buChar char="-"/>
            </a:pPr>
            <a:r>
              <a:rPr lang="en-US" sz="1200" dirty="0"/>
              <a:t>Cloud Connected Audio supports SIP (Session </a:t>
            </a:r>
            <a:r>
              <a:rPr lang="en-US" sz="1200" dirty="0" smtClean="0"/>
              <a:t>Initiation </a:t>
            </a:r>
            <a:r>
              <a:rPr lang="en-US" sz="1200" dirty="0"/>
              <a:t>Protocol) signaling</a:t>
            </a:r>
          </a:p>
          <a:p>
            <a:pPr marL="285750" indent="-285750">
              <a:lnSpc>
                <a:spcPct val="90000"/>
              </a:lnSpc>
              <a:spcBef>
                <a:spcPts val="1200"/>
              </a:spcBef>
              <a:buFontTx/>
              <a:buChar char="-"/>
            </a:pPr>
            <a:r>
              <a:rPr lang="en-US" sz="1200" dirty="0"/>
              <a:t>Customer needs to convert any non-SIP </a:t>
            </a:r>
            <a:br>
              <a:rPr lang="en-US" sz="1200" dirty="0"/>
            </a:br>
            <a:r>
              <a:rPr lang="en-US" sz="1200" dirty="0"/>
              <a:t>signaling into a SIP before sending it to </a:t>
            </a:r>
            <a:r>
              <a:rPr lang="en-US" sz="1200" dirty="0" smtClean="0"/>
              <a:t>WebEx</a:t>
            </a:r>
          </a:p>
          <a:p>
            <a:pPr marL="285750" indent="-285750">
              <a:lnSpc>
                <a:spcPct val="90000"/>
              </a:lnSpc>
              <a:spcBef>
                <a:spcPts val="1200"/>
              </a:spcBef>
              <a:buFontTx/>
              <a:buChar char="-"/>
            </a:pPr>
            <a:r>
              <a:rPr lang="en-US" sz="1200" dirty="0" smtClean="0"/>
              <a:t>Supports </a:t>
            </a:r>
            <a:r>
              <a:rPr lang="en-US" sz="1200" dirty="0"/>
              <a:t>RFC2833 for dual-tone multifrequency (</a:t>
            </a:r>
            <a:r>
              <a:rPr lang="en-US" sz="1200" dirty="0" smtClean="0"/>
              <a:t>DTMF)</a:t>
            </a:r>
          </a:p>
          <a:p>
            <a:pPr marL="285750" indent="-285750">
              <a:lnSpc>
                <a:spcPct val="90000"/>
              </a:lnSpc>
              <a:spcBef>
                <a:spcPts val="1200"/>
              </a:spcBef>
              <a:buFontTx/>
              <a:buChar char="-"/>
            </a:pPr>
            <a:endParaRPr lang="en-US" sz="1200" dirty="0"/>
          </a:p>
          <a:p>
            <a:pPr marL="285750" indent="-285750">
              <a:spcBef>
                <a:spcPts val="1200"/>
              </a:spcBef>
              <a:buFontTx/>
              <a:buChar char="-"/>
            </a:pPr>
            <a:endParaRPr lang="en-US" sz="1200" dirty="0" smtClean="0"/>
          </a:p>
        </p:txBody>
      </p:sp>
      <p:sp>
        <p:nvSpPr>
          <p:cNvPr id="31" name="Rectangle 20"/>
          <p:cNvSpPr>
            <a:spLocks/>
          </p:cNvSpPr>
          <p:nvPr/>
        </p:nvSpPr>
        <p:spPr bwMode="auto">
          <a:xfrm>
            <a:off x="1444936" y="1777452"/>
            <a:ext cx="11557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000" dirty="0">
                <a:latin typeface="+mj-lt"/>
                <a:ea typeface="MS PGothic" pitchFamily="34" charset="-128"/>
                <a:cs typeface="Calibri" pitchFamily="34" charset="0"/>
                <a:sym typeface="Calibri Bold" charset="0"/>
              </a:rPr>
              <a:t>SIP</a:t>
            </a:r>
            <a:endParaRPr lang="en-US" sz="1000" dirty="0">
              <a:latin typeface="+mj-lt"/>
              <a:ea typeface="MS PGothic" pitchFamily="34" charset="-128"/>
              <a:cs typeface="Calibri" pitchFamily="34" charset="0"/>
            </a:endParaRPr>
          </a:p>
          <a:p>
            <a:r>
              <a:rPr lang="en-US" sz="1000" dirty="0" smtClean="0">
                <a:latin typeface="+mj-lt"/>
                <a:ea typeface="MS PGothic" pitchFamily="34" charset="-128"/>
                <a:cs typeface="Calibri" pitchFamily="34" charset="0"/>
                <a:sym typeface="Calibri Bold" charset="0"/>
              </a:rPr>
              <a:t>G711µ,G.711A</a:t>
            </a:r>
            <a:endParaRPr lang="en-US" sz="1000" dirty="0">
              <a:latin typeface="+mj-lt"/>
              <a:ea typeface="MS PGothic" pitchFamily="34" charset="-128"/>
              <a:cs typeface="Calibri" pitchFamily="34" charset="0"/>
              <a:sym typeface="Calibri Bold" charset="0"/>
            </a:endParaRPr>
          </a:p>
          <a:p>
            <a:r>
              <a:rPr lang="en-US" sz="1000" dirty="0">
                <a:latin typeface="+mj-lt"/>
                <a:ea typeface="MS PGothic" pitchFamily="34" charset="-128"/>
                <a:cs typeface="Calibri" pitchFamily="34" charset="0"/>
                <a:sym typeface="Calibri Bold" charset="0"/>
              </a:rPr>
              <a:t>RFC 2833</a:t>
            </a:r>
          </a:p>
          <a:p>
            <a:r>
              <a:rPr lang="en-US" sz="1000" dirty="0">
                <a:latin typeface="+mj-lt"/>
                <a:ea typeface="MS PGothic" pitchFamily="34" charset="-128"/>
                <a:cs typeface="Calibri" pitchFamily="34" charset="0"/>
                <a:sym typeface="Calibri Bold" charset="0"/>
              </a:rPr>
              <a:t>E.164</a:t>
            </a:r>
          </a:p>
        </p:txBody>
      </p:sp>
      <p:sp>
        <p:nvSpPr>
          <p:cNvPr id="32" name="Rectangle 20"/>
          <p:cNvSpPr>
            <a:spLocks/>
          </p:cNvSpPr>
          <p:nvPr/>
        </p:nvSpPr>
        <p:spPr bwMode="auto">
          <a:xfrm>
            <a:off x="3560864" y="1801459"/>
            <a:ext cx="11557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000" dirty="0">
                <a:latin typeface="+mj-lt"/>
                <a:ea typeface="MS PGothic" pitchFamily="34" charset="-128"/>
                <a:cs typeface="Calibri" pitchFamily="34" charset="0"/>
                <a:sym typeface="Calibri Bold" charset="0"/>
              </a:rPr>
              <a:t>SIP</a:t>
            </a:r>
            <a:endParaRPr lang="en-US" sz="1000" dirty="0">
              <a:latin typeface="+mj-lt"/>
              <a:ea typeface="MS PGothic" pitchFamily="34" charset="-128"/>
              <a:cs typeface="Calibri" pitchFamily="34" charset="0"/>
            </a:endParaRPr>
          </a:p>
          <a:p>
            <a:r>
              <a:rPr lang="en-US" sz="1000" dirty="0" smtClean="0">
                <a:latin typeface="+mj-lt"/>
                <a:ea typeface="MS PGothic" pitchFamily="34" charset="-128"/>
                <a:cs typeface="Calibri" pitchFamily="34" charset="0"/>
                <a:sym typeface="Calibri Bold" charset="0"/>
              </a:rPr>
              <a:t>G711µ,G.711A</a:t>
            </a:r>
            <a:endParaRPr lang="en-US" sz="1000" dirty="0">
              <a:latin typeface="+mj-lt"/>
              <a:ea typeface="MS PGothic" pitchFamily="34" charset="-128"/>
              <a:cs typeface="Calibri" pitchFamily="34" charset="0"/>
              <a:sym typeface="Calibri Bold" charset="0"/>
            </a:endParaRPr>
          </a:p>
          <a:p>
            <a:r>
              <a:rPr lang="en-US" sz="1000" dirty="0">
                <a:latin typeface="+mj-lt"/>
                <a:ea typeface="MS PGothic" pitchFamily="34" charset="-128"/>
                <a:cs typeface="Calibri" pitchFamily="34" charset="0"/>
                <a:sym typeface="Calibri Bold" charset="0"/>
              </a:rPr>
              <a:t>RFC 2833</a:t>
            </a:r>
          </a:p>
          <a:p>
            <a:r>
              <a:rPr lang="en-US" sz="1000" dirty="0">
                <a:latin typeface="+mj-lt"/>
                <a:ea typeface="MS PGothic" pitchFamily="34" charset="-128"/>
                <a:cs typeface="Calibri" pitchFamily="34" charset="0"/>
                <a:sym typeface="Calibri Bold" charset="0"/>
              </a:rPr>
              <a:t>E.164</a:t>
            </a:r>
          </a:p>
        </p:txBody>
      </p:sp>
    </p:spTree>
    <p:extLst>
      <p:ext uri="{BB962C8B-B14F-4D97-AF65-F5344CB8AC3E}">
        <p14:creationId xmlns:p14="http://schemas.microsoft.com/office/powerpoint/2010/main" val="31632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isco_White_Template_2010_MAC">
  <a:themeElements>
    <a:clrScheme name="Custom 1">
      <a:dk1>
        <a:sysClr val="windowText" lastClr="000000"/>
      </a:dk1>
      <a:lt1>
        <a:srgbClr val="FFFFFF"/>
      </a:lt1>
      <a:dk2>
        <a:srgbClr val="000000"/>
      </a:dk2>
      <a:lt2>
        <a:srgbClr val="FFFFFF"/>
      </a:lt2>
      <a:accent1>
        <a:srgbClr val="0183B7"/>
      </a:accent1>
      <a:accent2>
        <a:srgbClr val="EE6804"/>
      </a:accent2>
      <a:accent3>
        <a:srgbClr val="FFE429"/>
      </a:accent3>
      <a:accent4>
        <a:srgbClr val="68B442"/>
      </a:accent4>
      <a:accent5>
        <a:srgbClr val="7F44C6"/>
      </a:accent5>
      <a:accent6>
        <a:srgbClr val="B21A1A"/>
      </a:accent6>
      <a:hlink>
        <a:srgbClr val="47B0D5"/>
      </a:hlink>
      <a:folHlink>
        <a:srgbClr val="C9A303"/>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92263472D11A4286BA8AD5BC215F21" ma:contentTypeVersion="6" ma:contentTypeDescription="Create a new document." ma:contentTypeScope="" ma:versionID="c0c66cecdb1b68925255d14a746caa80">
  <xsd:schema xmlns:xsd="http://www.w3.org/2001/XMLSchema" xmlns:p="http://schemas.microsoft.com/office/2006/metadata/properties" xmlns:ns1="http://schemas.microsoft.com/sharepoint/v3" targetNamespace="http://schemas.microsoft.com/office/2006/metadata/properties" ma:root="true" ma:fieldsID="9d83ee8c39aea94682d0bf95a687ad5b" ns1:_="">
    <xsd:import namespace="http://schemas.microsoft.com/sharepoint/v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8" nillable="true" ma:displayName="E-Mail Sender" ma:hidden="true" ma:internalName="EmailSender">
      <xsd:simpleType>
        <xsd:restriction base="dms:Note"/>
      </xsd:simpleType>
    </xsd:element>
    <xsd:element name="EmailTo" ma:index="9" nillable="true" ma:displayName="E-Mail To" ma:hidden="true" ma:internalName="EmailTo">
      <xsd:simpleType>
        <xsd:restriction base="dms:Note"/>
      </xsd:simpleType>
    </xsd:element>
    <xsd:element name="EmailCc" ma:index="10" nillable="true" ma:displayName="E-Mail Cc" ma:hidden="true" ma:internalName="EmailCc">
      <xsd:simpleType>
        <xsd:restriction base="dms:Note"/>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mailTo xmlns="http://schemas.microsoft.com/sharepoint/v3">marco-attachments(mailer list) &amp;lt;marco-attachments@cisco.com&amp;gt;; marco-attachments@team.cisco.com &amp;lt;marco-attachments@team.cisco.com&amp;gt;</EmailTo>
    <EmailSender xmlns="http://schemas.microsoft.com/sharepoint/v3">&lt;a href="mailto:alawrenc@cisco.com"&gt;alawrenc@cisco.com&lt;/a&gt;</EmailSender>
    <EmailFrom xmlns="http://schemas.microsoft.com/sharepoint/v3">Andrea Lawrence -X (alawrenc - EXPERIS US INC at Cisco) &lt;alawrenc@cisco.com&gt;</EmailFrom>
    <EmailSubject xmlns="http://schemas.microsoft.com/sharepoint/v3">INC000027559504 Attachments</EmailSubject>
    <EmailCc xmlns="http://schemas.microsoft.com/sharepoint/v3" xsi:nil="true"/>
  </documentManagement>
</p:properties>
</file>

<file path=customXml/itemProps1.xml><?xml version="1.0" encoding="utf-8"?>
<ds:datastoreItem xmlns:ds="http://schemas.openxmlformats.org/officeDocument/2006/customXml" ds:itemID="{B1FB6BA6-A748-4F55-AB36-375BBDEB87BF}"/>
</file>

<file path=customXml/itemProps2.xml><?xml version="1.0" encoding="utf-8"?>
<ds:datastoreItem xmlns:ds="http://schemas.openxmlformats.org/officeDocument/2006/customXml" ds:itemID="{2628B5ED-E838-486C-8C26-C50370CE15CA}"/>
</file>

<file path=customXml/itemProps3.xml><?xml version="1.0" encoding="utf-8"?>
<ds:datastoreItem xmlns:ds="http://schemas.openxmlformats.org/officeDocument/2006/customXml" ds:itemID="{B40E2FDA-0FDA-46CB-8EA6-B22D9D952CB2}"/>
</file>

<file path=docProps/app.xml><?xml version="1.0" encoding="utf-8"?>
<Properties xmlns="http://schemas.openxmlformats.org/officeDocument/2006/extended-properties" xmlns:vt="http://schemas.openxmlformats.org/officeDocument/2006/docPropsVTypes">
  <Template>Cisco_White_Template_2010_MAC.thmx</Template>
  <TotalTime>0</TotalTime>
  <Words>2683</Words>
  <Application>Microsoft Office PowerPoint</Application>
  <PresentationFormat>On-screen Show (4:3)</PresentationFormat>
  <Paragraphs>583</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Cisco_White_Template_2010_MAC</vt:lpstr>
      <vt:lpstr>CCA  Architecture – Overview  Last Updated : May 6th  2013</vt:lpstr>
      <vt:lpstr>CCA Overview</vt:lpstr>
      <vt:lpstr>CCA Call Flow</vt:lpstr>
      <vt:lpstr>CCA – Active/Active Architecture</vt:lpstr>
      <vt:lpstr>Normal Call Flow</vt:lpstr>
      <vt:lpstr>CCA Call-In Requirements</vt:lpstr>
      <vt:lpstr>CCA Callback Requirements</vt:lpstr>
      <vt:lpstr>Normal Callback Flow</vt:lpstr>
      <vt:lpstr>CCA Interoperability Requirements</vt:lpstr>
      <vt:lpstr>CCA Architecture - Failover Scenarios  </vt:lpstr>
      <vt:lpstr>CCA Failover Scenarios</vt:lpstr>
      <vt:lpstr>Peering Connection Failure And Recovery</vt:lpstr>
      <vt:lpstr>Customer CUBE Failure And Recovery</vt:lpstr>
      <vt:lpstr>CCA Customer Premise Design Options  </vt:lpstr>
      <vt:lpstr>Design Option 1a: Single CUBE in each Data Center Separate CUBE and Edge Router (CE)</vt:lpstr>
      <vt:lpstr>PowerPoint Presentation</vt:lpstr>
      <vt:lpstr>Design Option 2: Redundant CUBEs in each Data Center -  Localized Box-to-Box HA </vt:lpstr>
      <vt:lpstr>CCA Customer Design Option Comparison</vt:lpstr>
      <vt:lpstr>Hybrid CCA with WebEx PSTN</vt:lpstr>
      <vt:lpstr>Hybrid CCA and WebEx PSTN audio</vt:lpstr>
      <vt:lpstr>CCA Internal Callback</vt:lpstr>
      <vt:lpstr>CCA Callback Scenarios</vt:lpstr>
      <vt:lpstr>Regular Callback Flow</vt:lpstr>
      <vt:lpstr>Internal Callback Flow</vt:lpstr>
      <vt:lpstr>Internal “Only” Callback Flow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2010-09-05T14:43:00Z</dcterms:created>
  <dcterms:modified xsi:type="dcterms:W3CDTF">2013-05-25T22:18:36Z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m.versly.content.uuid">
    <vt:lpwstr>d1edaab2-134d-484c-889a-537c89f36e65</vt:lpwstr>
  </property>
  <property fmtid="{D5CDD505-2E9C-101B-9397-08002B2CF9AE}" pid="4" name="com.versly.space.uuid">
    <vt:lpwstr>d1edaab2-134d-484c-889a-537c89f36e65</vt:lpwstr>
  </property>
  <property fmtid="{D5CDD505-2E9C-101B-9397-08002B2CF9AE}" pid="5" name="com.versly.content.version">
    <vt:lpwstr>1</vt:lpwstr>
  </property>
  <property fmtid="{D5CDD505-2E9C-101B-9397-08002B2CF9AE}" pid="6" name="assetId">
    <vt:lpwstr>0</vt:lpwstr>
  </property>
  <property fmtid="{D5CDD505-2E9C-101B-9397-08002B2CF9AE}" pid="7" name="repositoryId">
    <vt:lpwstr>88868364</vt:lpwstr>
  </property>
  <property fmtid="{D5CDD505-2E9C-101B-9397-08002B2CF9AE}" pid="8" name="ContentTypeId">
    <vt:lpwstr>0x010100D192263472D11A4286BA8AD5BC215F21</vt:lpwstr>
  </property>
</Properties>
</file>