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8"/>
  </p:notesMasterIdLst>
  <p:sldIdLst>
    <p:sldId id="341" r:id="rId2"/>
    <p:sldId id="369" r:id="rId3"/>
    <p:sldId id="370" r:id="rId4"/>
    <p:sldId id="371" r:id="rId5"/>
    <p:sldId id="372" r:id="rId6"/>
    <p:sldId id="346" r:id="rId7"/>
    <p:sldId id="347" r:id="rId8"/>
    <p:sldId id="348" r:id="rId9"/>
    <p:sldId id="375" r:id="rId10"/>
    <p:sldId id="352" r:id="rId11"/>
    <p:sldId id="353" r:id="rId12"/>
    <p:sldId id="362" r:id="rId13"/>
    <p:sldId id="363" r:id="rId14"/>
    <p:sldId id="356" r:id="rId15"/>
    <p:sldId id="373" r:id="rId16"/>
    <p:sldId id="374" r:id="rId17"/>
  </p:sldIdLst>
  <p:sldSz cx="12188825" cy="6858000"/>
  <p:notesSz cx="6858000" cy="9144000"/>
  <p:defaultTextStyle>
    <a:defPPr>
      <a:defRPr lang="en-US"/>
    </a:defPPr>
    <a:lvl1pPr marL="0" algn="l" defTabSz="914361" rtl="0" eaLnBrk="1" latinLnBrk="0" hangingPunct="1">
      <a:defRPr sz="1900" kern="1200">
        <a:solidFill>
          <a:schemeClr val="tx1"/>
        </a:solidFill>
        <a:latin typeface="+mn-lt"/>
        <a:ea typeface="+mn-ea"/>
        <a:cs typeface="+mn-cs"/>
      </a:defRPr>
    </a:lvl1pPr>
    <a:lvl2pPr marL="457181" algn="l" defTabSz="914361" rtl="0" eaLnBrk="1" latinLnBrk="0" hangingPunct="1">
      <a:defRPr sz="1900" kern="1200">
        <a:solidFill>
          <a:schemeClr val="tx1"/>
        </a:solidFill>
        <a:latin typeface="+mn-lt"/>
        <a:ea typeface="+mn-ea"/>
        <a:cs typeface="+mn-cs"/>
      </a:defRPr>
    </a:lvl2pPr>
    <a:lvl3pPr marL="914361" algn="l" defTabSz="914361" rtl="0" eaLnBrk="1" latinLnBrk="0" hangingPunct="1">
      <a:defRPr sz="1900" kern="1200">
        <a:solidFill>
          <a:schemeClr val="tx1"/>
        </a:solidFill>
        <a:latin typeface="+mn-lt"/>
        <a:ea typeface="+mn-ea"/>
        <a:cs typeface="+mn-cs"/>
      </a:defRPr>
    </a:lvl3pPr>
    <a:lvl4pPr marL="1371543" algn="l" defTabSz="914361" rtl="0" eaLnBrk="1" latinLnBrk="0" hangingPunct="1">
      <a:defRPr sz="1900" kern="1200">
        <a:solidFill>
          <a:schemeClr val="tx1"/>
        </a:solidFill>
        <a:latin typeface="+mn-lt"/>
        <a:ea typeface="+mn-ea"/>
        <a:cs typeface="+mn-cs"/>
      </a:defRPr>
    </a:lvl4pPr>
    <a:lvl5pPr marL="1828724" algn="l" defTabSz="914361" rtl="0" eaLnBrk="1" latinLnBrk="0" hangingPunct="1">
      <a:defRPr sz="1900" kern="1200">
        <a:solidFill>
          <a:schemeClr val="tx1"/>
        </a:solidFill>
        <a:latin typeface="+mn-lt"/>
        <a:ea typeface="+mn-ea"/>
        <a:cs typeface="+mn-cs"/>
      </a:defRPr>
    </a:lvl5pPr>
    <a:lvl6pPr marL="2285905" algn="l" defTabSz="914361" rtl="0" eaLnBrk="1" latinLnBrk="0" hangingPunct="1">
      <a:defRPr sz="1900" kern="1200">
        <a:solidFill>
          <a:schemeClr val="tx1"/>
        </a:solidFill>
        <a:latin typeface="+mn-lt"/>
        <a:ea typeface="+mn-ea"/>
        <a:cs typeface="+mn-cs"/>
      </a:defRPr>
    </a:lvl6pPr>
    <a:lvl7pPr marL="2743085" algn="l" defTabSz="914361" rtl="0" eaLnBrk="1" latinLnBrk="0" hangingPunct="1">
      <a:defRPr sz="1900" kern="1200">
        <a:solidFill>
          <a:schemeClr val="tx1"/>
        </a:solidFill>
        <a:latin typeface="+mn-lt"/>
        <a:ea typeface="+mn-ea"/>
        <a:cs typeface="+mn-cs"/>
      </a:defRPr>
    </a:lvl7pPr>
    <a:lvl8pPr marL="3200267" algn="l" defTabSz="914361" rtl="0" eaLnBrk="1" latinLnBrk="0" hangingPunct="1">
      <a:defRPr sz="1900" kern="1200">
        <a:solidFill>
          <a:schemeClr val="tx1"/>
        </a:solidFill>
        <a:latin typeface="+mn-lt"/>
        <a:ea typeface="+mn-ea"/>
        <a:cs typeface="+mn-cs"/>
      </a:defRPr>
    </a:lvl8pPr>
    <a:lvl9pPr marL="3657448" algn="l" defTabSz="914361" rtl="0" eaLnBrk="1" latinLnBrk="0" hangingPunct="1">
      <a:defRPr sz="19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956F0B0-B2E6-4CCD-8CE9-3174EDE064AB}">
          <p14:sldIdLst>
            <p14:sldId id="341"/>
            <p14:sldId id="369"/>
            <p14:sldId id="370"/>
            <p14:sldId id="371"/>
            <p14:sldId id="372"/>
            <p14:sldId id="346"/>
            <p14:sldId id="347"/>
            <p14:sldId id="348"/>
            <p14:sldId id="375"/>
            <p14:sldId id="352"/>
            <p14:sldId id="353"/>
            <p14:sldId id="362"/>
            <p14:sldId id="363"/>
            <p14:sldId id="356"/>
            <p14:sldId id="373"/>
            <p14:sldId id="37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6014"/>
    <a:srgbClr val="000000"/>
    <a:srgbClr val="333333"/>
    <a:srgbClr val="A7D48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93" autoAdjust="0"/>
    <p:restoredTop sz="53965" autoAdjust="0"/>
  </p:normalViewPr>
  <p:slideViewPr>
    <p:cSldViewPr snapToGrid="0" snapToObjects="1">
      <p:cViewPr varScale="1">
        <p:scale>
          <a:sx n="73" d="100"/>
          <a:sy n="73" d="100"/>
        </p:scale>
        <p:origin x="-2514" y="-102"/>
      </p:cViewPr>
      <p:guideLst>
        <p:guide orient="horz" pos="1879"/>
        <p:guide pos="192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64" d="100"/>
          <a:sy n="64" d="100"/>
        </p:scale>
        <p:origin x="-1854"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9FCAAE-B56C-42B5-927B-D85AA0DF07E0}" type="datetimeFigureOut">
              <a:rPr lang="en-US" smtClean="0"/>
              <a:t>8/15/2013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3A78B4-4281-45D1-9B7B-3EB5AA365F9C}" type="slidenum">
              <a:rPr lang="en-US" smtClean="0"/>
              <a:t>‹#›</a:t>
            </a:fld>
            <a:endParaRPr lang="en-US"/>
          </a:p>
        </p:txBody>
      </p:sp>
    </p:spTree>
    <p:extLst>
      <p:ext uri="{BB962C8B-B14F-4D97-AF65-F5344CB8AC3E}">
        <p14:creationId xmlns:p14="http://schemas.microsoft.com/office/powerpoint/2010/main" val="491359744"/>
      </p:ext>
    </p:extLst>
  </p:cSld>
  <p:clrMap bg1="lt1" tx1="dk1" bg2="lt2" tx2="dk2" accent1="accent1" accent2="accent2" accent3="accent3" accent4="accent4" accent5="accent5" accent6="accent6" hlink="hlink" folHlink="folHlink"/>
  <p:notesStyle>
    <a:lvl1pPr marL="0" algn="l" defTabSz="914361" rtl="0" eaLnBrk="1" latinLnBrk="0" hangingPunct="1">
      <a:defRPr sz="1200" kern="1200">
        <a:solidFill>
          <a:schemeClr val="tx1"/>
        </a:solidFill>
        <a:latin typeface="+mn-lt"/>
        <a:ea typeface="+mn-ea"/>
        <a:cs typeface="+mn-cs"/>
      </a:defRPr>
    </a:lvl1pPr>
    <a:lvl2pPr marL="457181" algn="l" defTabSz="914361" rtl="0" eaLnBrk="1" latinLnBrk="0" hangingPunct="1">
      <a:defRPr sz="1200" kern="1200">
        <a:solidFill>
          <a:schemeClr val="tx1"/>
        </a:solidFill>
        <a:latin typeface="+mn-lt"/>
        <a:ea typeface="+mn-ea"/>
        <a:cs typeface="+mn-cs"/>
      </a:defRPr>
    </a:lvl2pPr>
    <a:lvl3pPr marL="914361" algn="l" defTabSz="914361" rtl="0" eaLnBrk="1" latinLnBrk="0" hangingPunct="1">
      <a:defRPr sz="1200" kern="1200">
        <a:solidFill>
          <a:schemeClr val="tx1"/>
        </a:solidFill>
        <a:latin typeface="+mn-lt"/>
        <a:ea typeface="+mn-ea"/>
        <a:cs typeface="+mn-cs"/>
      </a:defRPr>
    </a:lvl3pPr>
    <a:lvl4pPr marL="1371543" algn="l" defTabSz="914361" rtl="0" eaLnBrk="1" latinLnBrk="0" hangingPunct="1">
      <a:defRPr sz="1200" kern="1200">
        <a:solidFill>
          <a:schemeClr val="tx1"/>
        </a:solidFill>
        <a:latin typeface="+mn-lt"/>
        <a:ea typeface="+mn-ea"/>
        <a:cs typeface="+mn-cs"/>
      </a:defRPr>
    </a:lvl4pPr>
    <a:lvl5pPr marL="1828724" algn="l" defTabSz="914361" rtl="0" eaLnBrk="1" latinLnBrk="0" hangingPunct="1">
      <a:defRPr sz="1200" kern="1200">
        <a:solidFill>
          <a:schemeClr val="tx1"/>
        </a:solidFill>
        <a:latin typeface="+mn-lt"/>
        <a:ea typeface="+mn-ea"/>
        <a:cs typeface="+mn-cs"/>
      </a:defRPr>
    </a:lvl5pPr>
    <a:lvl6pPr marL="2285905" algn="l" defTabSz="914361" rtl="0" eaLnBrk="1" latinLnBrk="0" hangingPunct="1">
      <a:defRPr sz="1200" kern="1200">
        <a:solidFill>
          <a:schemeClr val="tx1"/>
        </a:solidFill>
        <a:latin typeface="+mn-lt"/>
        <a:ea typeface="+mn-ea"/>
        <a:cs typeface="+mn-cs"/>
      </a:defRPr>
    </a:lvl6pPr>
    <a:lvl7pPr marL="2743085" algn="l" defTabSz="914361" rtl="0" eaLnBrk="1" latinLnBrk="0" hangingPunct="1">
      <a:defRPr sz="1200" kern="1200">
        <a:solidFill>
          <a:schemeClr val="tx1"/>
        </a:solidFill>
        <a:latin typeface="+mn-lt"/>
        <a:ea typeface="+mn-ea"/>
        <a:cs typeface="+mn-cs"/>
      </a:defRPr>
    </a:lvl7pPr>
    <a:lvl8pPr marL="3200267" algn="l" defTabSz="914361" rtl="0" eaLnBrk="1" latinLnBrk="0" hangingPunct="1">
      <a:defRPr sz="1200" kern="1200">
        <a:solidFill>
          <a:schemeClr val="tx1"/>
        </a:solidFill>
        <a:latin typeface="+mn-lt"/>
        <a:ea typeface="+mn-ea"/>
        <a:cs typeface="+mn-cs"/>
      </a:defRPr>
    </a:lvl8pPr>
    <a:lvl9pPr marL="3657448" algn="l" defTabSz="91436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a:t>
            </a:r>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1</a:t>
            </a:fld>
            <a:endParaRPr lang="en-US"/>
          </a:p>
        </p:txBody>
      </p:sp>
    </p:spTree>
    <p:extLst>
      <p:ext uri="{BB962C8B-B14F-4D97-AF65-F5344CB8AC3E}">
        <p14:creationId xmlns:p14="http://schemas.microsoft.com/office/powerpoint/2010/main" val="16777653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dirty="0" smtClean="0"/>
              <a:t>CVDs </a:t>
            </a:r>
            <a:r>
              <a:rPr lang="en-US" dirty="0"/>
              <a:t>lay </a:t>
            </a:r>
            <a:r>
              <a:rPr lang="en-US" dirty="0" smtClean="0"/>
              <a:t>the groundwork for consistent, successful technology deployments.  They take the risk out of network design and provide a starting point to get businesses where they need to go.</a:t>
            </a:r>
          </a:p>
          <a:p>
            <a:pPr marL="0" lvl="3"/>
            <a:endParaRPr lang="en-US" dirty="0" smtClean="0"/>
          </a:p>
          <a:p>
            <a:pPr marL="0" marR="0" lvl="3" indent="0" algn="l" defTabSz="914361" rtl="0" eaLnBrk="1" fontAlgn="auto" latinLnBrk="0" hangingPunct="1">
              <a:lnSpc>
                <a:spcPct val="100000"/>
              </a:lnSpc>
              <a:spcBef>
                <a:spcPts val="0"/>
              </a:spcBef>
              <a:spcAft>
                <a:spcPts val="0"/>
              </a:spcAft>
              <a:buClrTx/>
              <a:buSzTx/>
              <a:buFontTx/>
              <a:buNone/>
              <a:tabLst/>
              <a:defRPr/>
            </a:pPr>
            <a:r>
              <a:rPr lang="en-US" dirty="0" smtClean="0"/>
              <a:t>{CLICK}</a:t>
            </a:r>
          </a:p>
        </p:txBody>
      </p:sp>
      <p:sp>
        <p:nvSpPr>
          <p:cNvPr id="4" name="Slide Number Placeholder 3"/>
          <p:cNvSpPr>
            <a:spLocks noGrp="1"/>
          </p:cNvSpPr>
          <p:nvPr>
            <p:ph type="sldNum" sz="quarter" idx="10"/>
          </p:nvPr>
        </p:nvSpPr>
        <p:spPr/>
        <p:txBody>
          <a:bodyPr/>
          <a:lstStyle/>
          <a:p>
            <a:fld id="{DF3A78B4-4281-45D1-9B7B-3EB5AA365F9C}" type="slidenum">
              <a:rPr lang="en-US" smtClean="0"/>
              <a:t>10</a:t>
            </a:fld>
            <a:endParaRPr lang="en-US"/>
          </a:p>
        </p:txBody>
      </p:sp>
    </p:spTree>
    <p:extLst>
      <p:ext uri="{BB962C8B-B14F-4D97-AF65-F5344CB8AC3E}">
        <p14:creationId xmlns:p14="http://schemas.microsoft.com/office/powerpoint/2010/main" val="2491266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dirty="0" smtClean="0"/>
              <a:t>So </a:t>
            </a:r>
            <a:r>
              <a:rPr lang="en-US" dirty="0"/>
              <a:t>how do CVDs work?</a:t>
            </a:r>
          </a:p>
          <a:p>
            <a:pPr marL="0" lvl="3"/>
            <a:r>
              <a:rPr lang="en-US" dirty="0" smtClean="0"/>
              <a:t>Cisco </a:t>
            </a:r>
            <a:r>
              <a:rPr lang="en-US" dirty="0"/>
              <a:t>Validated Designs include two types of guides that provide tested and validated design and deployment details: technology design guides and solution design guides</a:t>
            </a:r>
          </a:p>
          <a:p>
            <a:endParaRPr lang="en-US" dirty="0" smtClean="0"/>
          </a:p>
          <a:p>
            <a:pPr marL="0" marR="0" indent="0" algn="l" defTabSz="914361" rtl="0" eaLnBrk="1" fontAlgn="auto" latinLnBrk="0" hangingPunct="1">
              <a:lnSpc>
                <a:spcPct val="100000"/>
              </a:lnSpc>
              <a:spcBef>
                <a:spcPts val="0"/>
              </a:spcBef>
              <a:spcAft>
                <a:spcPts val="0"/>
              </a:spcAft>
              <a:buClrTx/>
              <a:buSzTx/>
              <a:buFontTx/>
              <a:buNone/>
              <a:tabLst/>
              <a:defRPr/>
            </a:pPr>
            <a:r>
              <a:rPr lang="en-US" dirty="0" smtClean="0"/>
              <a:t>{CLICK}</a:t>
            </a:r>
          </a:p>
          <a:p>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11</a:t>
            </a:fld>
            <a:endParaRPr lang="en-US"/>
          </a:p>
        </p:txBody>
      </p:sp>
    </p:spTree>
    <p:extLst>
      <p:ext uri="{BB962C8B-B14F-4D97-AF65-F5344CB8AC3E}">
        <p14:creationId xmlns:p14="http://schemas.microsoft.com/office/powerpoint/2010/main" val="276446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dirty="0" smtClean="0"/>
              <a:t>Each technology design guide focuses on a specific type of technology. </a:t>
            </a:r>
          </a:p>
          <a:p>
            <a:r>
              <a:rPr lang="en-US" dirty="0" smtClean="0"/>
              <a:t>They provide </a:t>
            </a:r>
            <a:r>
              <a:rPr lang="en-US" b="1" dirty="0" smtClean="0">
                <a:solidFill>
                  <a:schemeClr val="tx1"/>
                </a:solidFill>
              </a:rPr>
              <a:t>deployment details</a:t>
            </a:r>
            <a:r>
              <a:rPr lang="en-US" dirty="0" smtClean="0"/>
              <a:t>, </a:t>
            </a:r>
            <a:r>
              <a:rPr lang="en-US" b="1" dirty="0" smtClean="0">
                <a:solidFill>
                  <a:srgbClr val="000000"/>
                </a:solidFill>
              </a:rPr>
              <a:t>information on which products and software have been validated</a:t>
            </a:r>
            <a:r>
              <a:rPr lang="en-US" dirty="0" smtClean="0"/>
              <a:t>, and </a:t>
            </a:r>
            <a:r>
              <a:rPr lang="en-US" b="1" dirty="0" smtClean="0">
                <a:solidFill>
                  <a:srgbClr val="000000"/>
                </a:solidFill>
              </a:rPr>
              <a:t>best practices for keeping your network up-to-date</a:t>
            </a:r>
            <a:r>
              <a:rPr lang="en-US" dirty="0" smtClean="0"/>
              <a:t>. </a:t>
            </a:r>
          </a:p>
          <a:p>
            <a:endParaRPr lang="en-US" dirty="0" smtClean="0"/>
          </a:p>
          <a:p>
            <a:r>
              <a:rPr lang="en-US" dirty="0" smtClean="0"/>
              <a:t>For example, wireless LAN is a common need for many businesses – so Cisco offers Validated Designs to help deploy this technology in businesses of various sizes.</a:t>
            </a:r>
          </a:p>
          <a:p>
            <a:endParaRPr lang="en-US" dirty="0" smtClean="0"/>
          </a:p>
          <a:p>
            <a:pPr marL="0" marR="0" indent="0" algn="l" defTabSz="914361" rtl="0" eaLnBrk="1" fontAlgn="auto" latinLnBrk="0" hangingPunct="1">
              <a:lnSpc>
                <a:spcPct val="100000"/>
              </a:lnSpc>
              <a:spcBef>
                <a:spcPts val="0"/>
              </a:spcBef>
              <a:spcAft>
                <a:spcPts val="0"/>
              </a:spcAft>
              <a:buClrTx/>
              <a:buSzTx/>
              <a:buFontTx/>
              <a:buNone/>
              <a:tabLst/>
              <a:defRPr/>
            </a:pPr>
            <a:r>
              <a:rPr lang="en-US" dirty="0" smtClean="0"/>
              <a:t>{CLICK}</a:t>
            </a:r>
          </a:p>
          <a:p>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12</a:t>
            </a:fld>
            <a:endParaRPr lang="en-US"/>
          </a:p>
        </p:txBody>
      </p:sp>
    </p:spTree>
    <p:extLst>
      <p:ext uri="{BB962C8B-B14F-4D97-AF65-F5344CB8AC3E}">
        <p14:creationId xmlns:p14="http://schemas.microsoft.com/office/powerpoint/2010/main" val="276446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Solution Design Guides, on the other hand, focus on expanded use cases and more than one technology. </a:t>
            </a:r>
          </a:p>
          <a:p>
            <a:r>
              <a:rPr lang="en-US" dirty="0" smtClean="0"/>
              <a:t>When a business wants to meet a certain objective, they can use a Solution Design Guide </a:t>
            </a:r>
            <a:r>
              <a:rPr lang="en-US" b="1" dirty="0" smtClean="0">
                <a:solidFill>
                  <a:srgbClr val="000000"/>
                </a:solidFill>
              </a:rPr>
              <a:t>to find information on the different types of technologies</a:t>
            </a:r>
            <a:r>
              <a:rPr lang="en-US" dirty="0" smtClean="0"/>
              <a:t> needed as well </a:t>
            </a:r>
            <a:r>
              <a:rPr lang="en-US" b="1" dirty="0" smtClean="0">
                <a:solidFill>
                  <a:srgbClr val="000000"/>
                </a:solidFill>
              </a:rPr>
              <a:t>as information on how to deploy them</a:t>
            </a:r>
            <a:r>
              <a:rPr lang="en-US" dirty="0" smtClean="0"/>
              <a:t>. Solution Design Guides may even include information on </a:t>
            </a:r>
            <a:r>
              <a:rPr lang="en-US" b="1" dirty="0" smtClean="0">
                <a:solidFill>
                  <a:srgbClr val="000000"/>
                </a:solidFill>
              </a:rPr>
              <a:t>third party products that complement Cisco architectures</a:t>
            </a:r>
            <a:r>
              <a:rPr lang="en-US" dirty="0" smtClean="0"/>
              <a:t>.</a:t>
            </a:r>
          </a:p>
          <a:p>
            <a:endParaRPr lang="en-US" dirty="0" smtClean="0"/>
          </a:p>
          <a:p>
            <a:pPr lvl="0"/>
            <a:r>
              <a:rPr lang="en-US" dirty="0" smtClean="0"/>
              <a:t>For example, many businesses are trying to enable BYOD, or bring your own device, programs for employees. So Cisco has developed Solution Design Guides that provide information on how businesses can add this capability to their existing network architecture.</a:t>
            </a:r>
          </a:p>
          <a:p>
            <a:r>
              <a:rPr lang="en-US" dirty="0" smtClean="0"/>
              <a:t>These designs include information on required technology that engineers can acquire from Cisco – such as Wireless LAN - as well as details on how to add third party capabilities like Mobile Device Management.</a:t>
            </a:r>
          </a:p>
          <a:p>
            <a:pPr lvl="0"/>
            <a:endParaRPr lang="en-US" dirty="0" smtClean="0"/>
          </a:p>
          <a:p>
            <a:pPr lvl="0"/>
            <a:r>
              <a:rPr lang="en-US" dirty="0" smtClean="0"/>
              <a:t>BYOD is just one example of the many Solution Design Guides available.</a:t>
            </a:r>
          </a:p>
          <a:p>
            <a:endParaRPr lang="en-US" dirty="0" smtClean="0"/>
          </a:p>
          <a:p>
            <a:pPr marL="0" marR="0" indent="0" algn="l" defTabSz="914361" rtl="0" eaLnBrk="1" fontAlgn="auto" latinLnBrk="0" hangingPunct="1">
              <a:lnSpc>
                <a:spcPct val="100000"/>
              </a:lnSpc>
              <a:spcBef>
                <a:spcPts val="0"/>
              </a:spcBef>
              <a:spcAft>
                <a:spcPts val="0"/>
              </a:spcAft>
              <a:buClrTx/>
              <a:buSzTx/>
              <a:buFontTx/>
              <a:buNone/>
              <a:tabLst/>
              <a:defRPr/>
            </a:pPr>
            <a:r>
              <a:rPr lang="en-US" dirty="0" smtClean="0"/>
              <a:t>{CLICK}</a:t>
            </a:r>
          </a:p>
          <a:p>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13</a:t>
            </a:fld>
            <a:endParaRPr lang="en-US"/>
          </a:p>
        </p:txBody>
      </p:sp>
    </p:spTree>
    <p:extLst>
      <p:ext uri="{BB962C8B-B14F-4D97-AF65-F5344CB8AC3E}">
        <p14:creationId xmlns:p14="http://schemas.microsoft.com/office/powerpoint/2010/main" val="456213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dirty="0" smtClean="0"/>
              <a:t>At </a:t>
            </a:r>
            <a:r>
              <a:rPr lang="en-US" dirty="0"/>
              <a:t>Cisco, we’re putting a priority on making sure that any time you hear from us about a new solution or type of technology, you’ll be able to find a Validated Design to deploy it.</a:t>
            </a:r>
          </a:p>
          <a:p>
            <a:pPr marL="0" lvl="3"/>
            <a:r>
              <a:rPr lang="en-US" dirty="0" smtClean="0"/>
              <a:t>And </a:t>
            </a:r>
            <a:r>
              <a:rPr lang="en-US" dirty="0"/>
              <a:t>whether you use a Technology Design Guide or a Solution Design Guide, you’ll always be able to trust that you’ll find the deployment information you need.</a:t>
            </a:r>
          </a:p>
          <a:p>
            <a:endParaRPr lang="en-US" dirty="0" smtClean="0"/>
          </a:p>
          <a:p>
            <a:pPr marL="0" marR="0" indent="0" algn="l" defTabSz="914361" rtl="0" eaLnBrk="1" fontAlgn="auto" latinLnBrk="0" hangingPunct="1">
              <a:lnSpc>
                <a:spcPct val="100000"/>
              </a:lnSpc>
              <a:spcBef>
                <a:spcPts val="0"/>
              </a:spcBef>
              <a:spcAft>
                <a:spcPts val="0"/>
              </a:spcAft>
              <a:buClrTx/>
              <a:buSzTx/>
              <a:buFontTx/>
              <a:buNone/>
              <a:tabLst/>
              <a:defRPr/>
            </a:pPr>
            <a:r>
              <a:rPr lang="en-US" dirty="0" smtClean="0"/>
              <a:t>{CLICK}</a:t>
            </a:r>
          </a:p>
          <a:p>
            <a:endParaRPr lang="en-US" dirty="0" smtClean="0"/>
          </a:p>
          <a:p>
            <a:r>
              <a:rPr lang="en-US" sz="1200" kern="1200" dirty="0" smtClean="0">
                <a:solidFill>
                  <a:schemeClr val="tx1"/>
                </a:solidFill>
                <a:effectLst/>
                <a:latin typeface="+mn-lt"/>
                <a:ea typeface="+mn-ea"/>
                <a:cs typeface="+mn-cs"/>
              </a:rPr>
              <a:t>To meet the needs of a variety of users and use cases, Cisco has developed and evolved many Validated Designs over more than a decade. </a:t>
            </a:r>
          </a:p>
          <a:p>
            <a:r>
              <a:rPr lang="en-US" sz="1200" kern="1200" dirty="0" smtClean="0">
                <a:solidFill>
                  <a:schemeClr val="tx1"/>
                </a:solidFill>
                <a:effectLst/>
                <a:latin typeface="+mn-lt"/>
                <a:ea typeface="+mn-ea"/>
                <a:cs typeface="+mn-cs"/>
              </a:rPr>
              <a:t>But they won’t be useful unless networking professionals can find the right one for them – so we’ve developed the CVD Navigator to make this easier. </a:t>
            </a:r>
          </a:p>
          <a:p>
            <a:endParaRPr lang="en-US" dirty="0" smtClean="0"/>
          </a:p>
          <a:p>
            <a:pPr marL="0" marR="0" indent="0" algn="l" defTabSz="914361" rtl="0" eaLnBrk="1" fontAlgn="auto" latinLnBrk="0" hangingPunct="1">
              <a:lnSpc>
                <a:spcPct val="100000"/>
              </a:lnSpc>
              <a:spcBef>
                <a:spcPts val="0"/>
              </a:spcBef>
              <a:spcAft>
                <a:spcPts val="0"/>
              </a:spcAft>
              <a:buClrTx/>
              <a:buSzTx/>
              <a:buFontTx/>
              <a:buNone/>
              <a:tabLst/>
              <a:defRPr/>
            </a:pPr>
            <a:r>
              <a:rPr lang="en-US" dirty="0" smtClean="0"/>
              <a:t>{CLICK}</a:t>
            </a:r>
          </a:p>
          <a:p>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14</a:t>
            </a:fld>
            <a:endParaRPr lang="en-US"/>
          </a:p>
        </p:txBody>
      </p:sp>
    </p:spTree>
    <p:extLst>
      <p:ext uri="{BB962C8B-B14F-4D97-AF65-F5344CB8AC3E}">
        <p14:creationId xmlns:p14="http://schemas.microsoft.com/office/powerpoint/2010/main" val="2464143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CVD Navigator provides upfront information to help you determine the applicability of any given guide.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includes information on four key elements.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First, it summarizes the </a:t>
            </a:r>
            <a:r>
              <a:rPr lang="en-US" sz="1200" b="1" kern="1200" dirty="0" smtClean="0">
                <a:solidFill>
                  <a:schemeClr val="tx1"/>
                </a:solidFill>
                <a:effectLst/>
                <a:latin typeface="+mn-lt"/>
                <a:ea typeface="+mn-ea"/>
                <a:cs typeface="+mn-cs"/>
              </a:rPr>
              <a:t>use cases </a:t>
            </a:r>
            <a:r>
              <a:rPr lang="en-US" sz="1200" kern="1200" dirty="0" smtClean="0">
                <a:solidFill>
                  <a:schemeClr val="tx1"/>
                </a:solidFill>
                <a:effectLst/>
                <a:latin typeface="+mn-lt"/>
                <a:ea typeface="+mn-ea"/>
                <a:cs typeface="+mn-cs"/>
              </a:rPr>
              <a:t>covered by the guide so that networking professionals can find the right one to suit their needs.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Second, it describes the </a:t>
            </a:r>
            <a:r>
              <a:rPr lang="en-US" sz="1200" b="1" kern="1200" dirty="0" smtClean="0">
                <a:solidFill>
                  <a:schemeClr val="tx1"/>
                </a:solidFill>
                <a:effectLst/>
                <a:latin typeface="+mn-lt"/>
                <a:ea typeface="+mn-ea"/>
                <a:cs typeface="+mn-cs"/>
              </a:rPr>
              <a:t>scope</a:t>
            </a:r>
            <a:r>
              <a:rPr lang="en-US" sz="1200" kern="1200" dirty="0" smtClean="0">
                <a:solidFill>
                  <a:schemeClr val="tx1"/>
                </a:solidFill>
                <a:effectLst/>
                <a:latin typeface="+mn-lt"/>
                <a:ea typeface="+mn-ea"/>
                <a:cs typeface="+mn-cs"/>
              </a:rPr>
              <a:t> or breadth of technology covered.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Third, it indicates the </a:t>
            </a:r>
            <a:r>
              <a:rPr lang="en-US" sz="1200" b="1" kern="1200" dirty="0" smtClean="0">
                <a:solidFill>
                  <a:schemeClr val="tx1"/>
                </a:solidFill>
                <a:effectLst/>
                <a:latin typeface="+mn-lt"/>
                <a:ea typeface="+mn-ea"/>
                <a:cs typeface="+mn-cs"/>
              </a:rPr>
              <a:t>proficiency</a:t>
            </a:r>
            <a:r>
              <a:rPr lang="en-US" sz="1200" kern="1200" dirty="0" smtClean="0">
                <a:solidFill>
                  <a:schemeClr val="tx1"/>
                </a:solidFill>
                <a:effectLst/>
                <a:latin typeface="+mn-lt"/>
                <a:ea typeface="+mn-ea"/>
                <a:cs typeface="+mn-cs"/>
              </a:rPr>
              <a:t> or experience level recommended to use the guide.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finally, it lists other </a:t>
            </a:r>
            <a:r>
              <a:rPr lang="en-US" sz="1200" b="1" kern="1200" dirty="0" smtClean="0">
                <a:solidFill>
                  <a:schemeClr val="tx1"/>
                </a:solidFill>
                <a:effectLst/>
                <a:latin typeface="+mn-lt"/>
                <a:ea typeface="+mn-ea"/>
                <a:cs typeface="+mn-cs"/>
              </a:rPr>
              <a:t>CVDs related </a:t>
            </a:r>
            <a:r>
              <a:rPr lang="en-US" sz="1200" kern="1200" dirty="0" smtClean="0">
                <a:solidFill>
                  <a:schemeClr val="tx1"/>
                </a:solidFill>
                <a:effectLst/>
                <a:latin typeface="+mn-lt"/>
                <a:ea typeface="+mn-ea"/>
                <a:cs typeface="+mn-cs"/>
              </a:rPr>
              <a:t>to the guide’s topic.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a networking professional finds the right CVD, they still have options for how to put it to work.</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Cisco’s goal for Validated Designs was to make it easier to deploy new technology without a lot of hassle and cost. We applied that mindset to the design of the guides themselves, and made it easy to use any CVD in whole or in part. Take what you need and leave the rest behind.</a:t>
            </a:r>
          </a:p>
          <a:p>
            <a:endParaRPr lang="en-US" dirty="0" smtClean="0"/>
          </a:p>
          <a:p>
            <a:pPr marL="0" marR="0" indent="0" algn="l" defTabSz="914361" rtl="0" eaLnBrk="1" fontAlgn="auto" latinLnBrk="0" hangingPunct="1">
              <a:lnSpc>
                <a:spcPct val="100000"/>
              </a:lnSpc>
              <a:spcBef>
                <a:spcPts val="0"/>
              </a:spcBef>
              <a:spcAft>
                <a:spcPts val="0"/>
              </a:spcAft>
              <a:buClrTx/>
              <a:buSzTx/>
              <a:buFontTx/>
              <a:buNone/>
              <a:tabLst/>
              <a:defRPr/>
            </a:pPr>
            <a:r>
              <a:rPr lang="en-US" dirty="0" smtClean="0"/>
              <a:t>{CLICK}</a:t>
            </a:r>
          </a:p>
        </p:txBody>
      </p:sp>
      <p:sp>
        <p:nvSpPr>
          <p:cNvPr id="4" name="Slide Number Placeholder 3"/>
          <p:cNvSpPr>
            <a:spLocks noGrp="1"/>
          </p:cNvSpPr>
          <p:nvPr>
            <p:ph type="sldNum" sz="quarter" idx="10"/>
          </p:nvPr>
        </p:nvSpPr>
        <p:spPr/>
        <p:txBody>
          <a:bodyPr/>
          <a:lstStyle/>
          <a:p>
            <a:fld id="{DF3A78B4-4281-45D1-9B7B-3EB5AA365F9C}" type="slidenum">
              <a:rPr lang="en-US" smtClean="0"/>
              <a:t>15</a:t>
            </a:fld>
            <a:endParaRPr lang="en-US"/>
          </a:p>
        </p:txBody>
      </p:sp>
    </p:spTree>
    <p:extLst>
      <p:ext uri="{BB962C8B-B14F-4D97-AF65-F5344CB8AC3E}">
        <p14:creationId xmlns:p14="http://schemas.microsoft.com/office/powerpoint/2010/main" val="2911798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After </a:t>
            </a:r>
            <a:r>
              <a:rPr lang="en-US" dirty="0"/>
              <a:t>all, with so much technology evolution happening every day, there’s always another challenge on the horizon.</a:t>
            </a:r>
          </a:p>
          <a:p>
            <a:pPr>
              <a:defRPr/>
            </a:pPr>
            <a:r>
              <a:rPr lang="en-US" dirty="0" smtClean="0"/>
              <a:t>But </a:t>
            </a:r>
            <a:r>
              <a:rPr lang="en-US" dirty="0"/>
              <a:t>with Cisco Validated Designs, no one has to complete the journey on their own. They can trust Cisco to chart the way to a successful deployment</a:t>
            </a:r>
            <a:r>
              <a:rPr lang="en-US" dirty="0" smtClean="0"/>
              <a:t>.</a:t>
            </a:r>
          </a:p>
          <a:p>
            <a:pPr>
              <a:defRPr/>
            </a:pPr>
            <a:endParaRPr lang="en-US" dirty="0"/>
          </a:p>
          <a:p>
            <a:pPr>
              <a:defRPr/>
            </a:pPr>
            <a:r>
              <a:rPr lang="en-US" dirty="0" smtClean="0"/>
              <a:t>To </a:t>
            </a:r>
            <a:r>
              <a:rPr lang="en-US" dirty="0"/>
              <a:t>find out more or get started using Cisco Validated Designs, visit the Design Zone today to find the CVD that works for </a:t>
            </a:r>
            <a:r>
              <a:rPr lang="en-US" smtClean="0"/>
              <a:t>you</a:t>
            </a:r>
            <a:r>
              <a:rPr lang="en-US" smtClean="0"/>
              <a:t>.</a:t>
            </a:r>
            <a:endParaRPr lang="en-US" dirty="0" smtClean="0"/>
          </a:p>
        </p:txBody>
      </p:sp>
      <p:sp>
        <p:nvSpPr>
          <p:cNvPr id="4" name="Slide Number Placeholder 3"/>
          <p:cNvSpPr>
            <a:spLocks noGrp="1"/>
          </p:cNvSpPr>
          <p:nvPr>
            <p:ph type="sldNum" sz="quarter" idx="10"/>
          </p:nvPr>
        </p:nvSpPr>
        <p:spPr/>
        <p:txBody>
          <a:bodyPr/>
          <a:lstStyle/>
          <a:p>
            <a:fld id="{DF3A78B4-4281-45D1-9B7B-3EB5AA365F9C}" type="slidenum">
              <a:rPr lang="en-US" smtClean="0"/>
              <a:t>16</a:t>
            </a:fld>
            <a:endParaRPr lang="en-US"/>
          </a:p>
        </p:txBody>
      </p:sp>
    </p:spTree>
    <p:extLst>
      <p:ext uri="{BB962C8B-B14F-4D97-AF65-F5344CB8AC3E}">
        <p14:creationId xmlns:p14="http://schemas.microsoft.com/office/powerpoint/2010/main" val="503021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defTabSz="685891">
              <a:defRPr/>
            </a:pPr>
            <a:r>
              <a:rPr lang="en-US" dirty="0"/>
              <a:t>Technology never stands still.  It’s constantly changing, evolving, and opening new horizons for what’s possible.</a:t>
            </a:r>
          </a:p>
          <a:p>
            <a:pPr marL="0" lvl="3" defTabSz="685891">
              <a:defRPr/>
            </a:pPr>
            <a:r>
              <a:rPr lang="en-US" dirty="0"/>
              <a:t>For networking professionals, this constant movement creates a steady stream of new challenges to master. </a:t>
            </a:r>
          </a:p>
          <a:p>
            <a:pPr marL="0" lvl="3" defTabSz="685891">
              <a:defRPr/>
            </a:pPr>
            <a:r>
              <a:rPr lang="en-US" dirty="0"/>
              <a:t>New products and solutions promise businesses the ability to move faster than ever. </a:t>
            </a:r>
          </a:p>
          <a:p>
            <a:pPr marL="0" lvl="3" defTabSz="685891">
              <a:defRPr/>
            </a:pPr>
            <a:endParaRPr lang="en-US" dirty="0" smtClean="0"/>
          </a:p>
          <a:p>
            <a:pPr marL="0" lvl="3" defTabSz="685891">
              <a:defRPr/>
            </a:pPr>
            <a:r>
              <a:rPr lang="en-US" dirty="0"/>
              <a:t>{CLICK</a:t>
            </a:r>
            <a:r>
              <a:rPr lang="en-US" dirty="0" smtClean="0"/>
              <a:t>}</a:t>
            </a:r>
          </a:p>
          <a:p>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2</a:t>
            </a:fld>
            <a:endParaRPr lang="en-US"/>
          </a:p>
        </p:txBody>
      </p:sp>
    </p:spTree>
    <p:extLst>
      <p:ext uri="{BB962C8B-B14F-4D97-AF65-F5344CB8AC3E}">
        <p14:creationId xmlns:p14="http://schemas.microsoft.com/office/powerpoint/2010/main" val="2844008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defTabSz="685891">
              <a:defRPr/>
            </a:pPr>
            <a:r>
              <a:rPr lang="en-US" dirty="0" smtClean="0"/>
              <a:t>But </a:t>
            </a:r>
            <a:r>
              <a:rPr lang="en-US" dirty="0"/>
              <a:t>getting there means navigating new solutions and tough decisions about network architecture. How does new technology fit in with what they already have? How can they know that all these pieces work together? And can they afford the time and resources needed to get the right answer</a:t>
            </a:r>
            <a:r>
              <a:rPr lang="en-US" dirty="0" smtClean="0"/>
              <a:t>?</a:t>
            </a:r>
          </a:p>
          <a:p>
            <a:pPr marL="0" lvl="3" defTabSz="685891">
              <a:defRPr/>
            </a:pPr>
            <a:endParaRPr lang="en-US" dirty="0" smtClean="0"/>
          </a:p>
          <a:p>
            <a:pPr marL="0" lvl="3" defTabSz="685891">
              <a:defRPr/>
            </a:pPr>
            <a:r>
              <a:rPr lang="en-US" dirty="0" smtClean="0"/>
              <a:t>{</a:t>
            </a:r>
            <a:r>
              <a:rPr lang="en-US" dirty="0"/>
              <a:t>CLICK</a:t>
            </a:r>
            <a:r>
              <a:rPr lang="en-US" dirty="0" smtClean="0"/>
              <a:t>}</a:t>
            </a:r>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3</a:t>
            </a:fld>
            <a:endParaRPr lang="en-US"/>
          </a:p>
        </p:txBody>
      </p:sp>
    </p:spTree>
    <p:extLst>
      <p:ext uri="{BB962C8B-B14F-4D97-AF65-F5344CB8AC3E}">
        <p14:creationId xmlns:p14="http://schemas.microsoft.com/office/powerpoint/2010/main" val="2844008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defTabSz="685891">
              <a:defRPr/>
            </a:pPr>
            <a:r>
              <a:rPr lang="en-US" dirty="0" smtClean="0"/>
              <a:t>Exploring </a:t>
            </a:r>
            <a:r>
              <a:rPr lang="en-US" dirty="0"/>
              <a:t>new terrain and dealing with so many unknowns can be challenging. But with the right guidance, IT professionals can move forward with confidence that they’ll reach their destination successfully.</a:t>
            </a:r>
          </a:p>
          <a:p>
            <a:pPr marL="0" lvl="3" defTabSz="685891">
              <a:defRPr/>
            </a:pPr>
            <a:r>
              <a:rPr lang="en-US" dirty="0"/>
              <a:t>At Cisco, we know that deploying new technology and architecting networks poses big challenges and promises big returns. </a:t>
            </a:r>
          </a:p>
          <a:p>
            <a:pPr marL="0" lvl="3" defTabSz="685891">
              <a:defRPr/>
            </a:pPr>
            <a:endParaRPr lang="en-US" dirty="0" smtClean="0"/>
          </a:p>
          <a:p>
            <a:pPr marL="0" lvl="3" defTabSz="685891">
              <a:defRPr/>
            </a:pPr>
            <a:r>
              <a:rPr lang="en-US" dirty="0"/>
              <a:t>{CLICK</a:t>
            </a:r>
            <a:r>
              <a:rPr lang="en-US" dirty="0" smtClean="0"/>
              <a:t>}</a:t>
            </a:r>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4</a:t>
            </a:fld>
            <a:endParaRPr lang="en-US"/>
          </a:p>
        </p:txBody>
      </p:sp>
    </p:spTree>
    <p:extLst>
      <p:ext uri="{BB962C8B-B14F-4D97-AF65-F5344CB8AC3E}">
        <p14:creationId xmlns:p14="http://schemas.microsoft.com/office/powerpoint/2010/main" val="1088267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defTabSz="685891">
              <a:defRPr/>
            </a:pPr>
            <a:r>
              <a:rPr lang="en-US" dirty="0" smtClean="0"/>
              <a:t>That’s </a:t>
            </a:r>
            <a:r>
              <a:rPr lang="en-US" dirty="0"/>
              <a:t>why we invest in Cisco Validated Designs to help businesses reap those rewards without risking time and resources.</a:t>
            </a:r>
          </a:p>
          <a:p>
            <a:pPr marL="0" lvl="3" defTabSz="685891">
              <a:defRPr/>
            </a:pPr>
            <a:r>
              <a:rPr lang="en-US" dirty="0"/>
              <a:t>Cisco Validated Designs, or CVDs, offer a </a:t>
            </a:r>
            <a:r>
              <a:rPr lang="en-US" b="1" dirty="0"/>
              <a:t>framework for design guidance </a:t>
            </a:r>
            <a:r>
              <a:rPr lang="en-US" dirty="0"/>
              <a:t>based on common use cases. They incorporate a </a:t>
            </a:r>
            <a:r>
              <a:rPr lang="en-US" b="1" dirty="0"/>
              <a:t>broad set of solutions</a:t>
            </a:r>
            <a:r>
              <a:rPr lang="en-US" dirty="0"/>
              <a:t>, technologies, and applications to address networking needs.</a:t>
            </a:r>
          </a:p>
          <a:p>
            <a:pPr marL="0" lvl="3" defTabSz="685891">
              <a:defRPr/>
            </a:pPr>
            <a:endParaRPr lang="en-US" dirty="0" smtClean="0"/>
          </a:p>
          <a:p>
            <a:pPr marL="0" lvl="3" defTabSz="685891">
              <a:defRPr/>
            </a:pPr>
            <a:r>
              <a:rPr lang="en-US" dirty="0"/>
              <a:t>{CLICK</a:t>
            </a:r>
            <a:r>
              <a:rPr lang="en-US" dirty="0" smtClean="0"/>
              <a:t>}</a:t>
            </a:r>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5</a:t>
            </a:fld>
            <a:endParaRPr lang="en-US"/>
          </a:p>
        </p:txBody>
      </p:sp>
    </p:spTree>
    <p:extLst>
      <p:ext uri="{BB962C8B-B14F-4D97-AF65-F5344CB8AC3E}">
        <p14:creationId xmlns:p14="http://schemas.microsoft.com/office/powerpoint/2010/main" val="3549757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dirty="0" smtClean="0"/>
              <a:t>Each </a:t>
            </a:r>
            <a:r>
              <a:rPr lang="en-US" dirty="0"/>
              <a:t>CVD has been comprehensively tested and documented by a team of Cisco </a:t>
            </a:r>
            <a:r>
              <a:rPr lang="en-US" dirty="0" smtClean="0"/>
              <a:t>engineers. </a:t>
            </a:r>
            <a:endParaRPr lang="en-US" dirty="0"/>
          </a:p>
          <a:p>
            <a:pPr marL="0" lvl="3"/>
            <a:r>
              <a:rPr lang="en-US" dirty="0" smtClean="0"/>
              <a:t>It’s </a:t>
            </a:r>
            <a:r>
              <a:rPr lang="en-US" dirty="0"/>
              <a:t>their job to build and evaluate possible network configurations, ensure that new solutions fit into existing systems, and document best practices for successful deployment. </a:t>
            </a:r>
          </a:p>
          <a:p>
            <a:pPr marL="0" lvl="3"/>
            <a:r>
              <a:rPr lang="en-US" dirty="0" smtClean="0"/>
              <a:t>They </a:t>
            </a:r>
            <a:r>
              <a:rPr lang="en-US" dirty="0"/>
              <a:t>gather all this information and publish it in a design guide to help our partners and customers learn from the results – so when someone else begins a similar challenge, they can feel confident that Cisco has already charted the path to success.</a:t>
            </a:r>
          </a:p>
          <a:p>
            <a:pPr marL="0" marR="0" indent="0" algn="l" defTabSz="914361"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361" rtl="0" eaLnBrk="1" fontAlgn="auto" latinLnBrk="0" hangingPunct="1">
              <a:lnSpc>
                <a:spcPct val="100000"/>
              </a:lnSpc>
              <a:spcBef>
                <a:spcPts val="0"/>
              </a:spcBef>
              <a:spcAft>
                <a:spcPts val="0"/>
              </a:spcAft>
              <a:buClrTx/>
              <a:buSzTx/>
              <a:buFontTx/>
              <a:buNone/>
              <a:tabLst/>
              <a:defRPr/>
            </a:pPr>
            <a:r>
              <a:rPr lang="en-US" dirty="0" smtClean="0"/>
              <a:t>{CLICK}</a:t>
            </a:r>
          </a:p>
          <a:p>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6</a:t>
            </a:fld>
            <a:endParaRPr lang="en-US"/>
          </a:p>
        </p:txBody>
      </p:sp>
    </p:spTree>
    <p:extLst>
      <p:ext uri="{BB962C8B-B14F-4D97-AF65-F5344CB8AC3E}">
        <p14:creationId xmlns:p14="http://schemas.microsoft.com/office/powerpoint/2010/main" val="4281193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dirty="0"/>
              <a:t>But these Cisco engineers know that our partners and customers have a variety of needs. Some are service providers. Others manage enterprise networks or work with small and medium sized businesses.  </a:t>
            </a:r>
          </a:p>
          <a:p>
            <a:pPr marL="0" lvl="3"/>
            <a:r>
              <a:rPr lang="en-US" dirty="0"/>
              <a:t>Some want a lot of guidance on deployment solutions, and others prefer to take initial suggestions and then choose their own path</a:t>
            </a:r>
            <a:r>
              <a:rPr lang="en-US" dirty="0" smtClean="0"/>
              <a:t>.</a:t>
            </a:r>
          </a:p>
          <a:p>
            <a:pPr marL="0" lvl="3"/>
            <a:endParaRPr lang="en-US" dirty="0"/>
          </a:p>
          <a:p>
            <a:pPr>
              <a:defRPr/>
            </a:pPr>
            <a:r>
              <a:rPr lang="en-US" dirty="0"/>
              <a:t>{CLICK</a:t>
            </a:r>
            <a:r>
              <a:rPr lang="en-US" dirty="0" smtClean="0"/>
              <a:t>}</a:t>
            </a:r>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7</a:t>
            </a:fld>
            <a:endParaRPr lang="en-US"/>
          </a:p>
        </p:txBody>
      </p:sp>
    </p:spTree>
    <p:extLst>
      <p:ext uri="{BB962C8B-B14F-4D97-AF65-F5344CB8AC3E}">
        <p14:creationId xmlns:p14="http://schemas.microsoft.com/office/powerpoint/2010/main" val="3520940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dirty="0" smtClean="0"/>
              <a:t>That’s </a:t>
            </a:r>
            <a:r>
              <a:rPr lang="en-US" dirty="0"/>
              <a:t>why Cisco has built Validated Designs for businesses of different sizes and all sorts of use cases. We’ve even included guidance to help networking professionals determine whether any given design guide suits their experience level and provides the right amount of detail. </a:t>
            </a:r>
          </a:p>
          <a:p>
            <a:endParaRPr lang="en-US" dirty="0"/>
          </a:p>
          <a:p>
            <a:pPr>
              <a:defRPr/>
            </a:pPr>
            <a:r>
              <a:rPr lang="en-US" dirty="0"/>
              <a:t>{CLICK}</a:t>
            </a:r>
          </a:p>
          <a:p>
            <a:endParaRPr lang="en-US" dirty="0" smtClean="0"/>
          </a:p>
        </p:txBody>
      </p:sp>
      <p:sp>
        <p:nvSpPr>
          <p:cNvPr id="4" name="Slide Number Placeholder 3"/>
          <p:cNvSpPr>
            <a:spLocks noGrp="1"/>
          </p:cNvSpPr>
          <p:nvPr>
            <p:ph type="sldNum" sz="quarter" idx="10"/>
          </p:nvPr>
        </p:nvSpPr>
        <p:spPr/>
        <p:txBody>
          <a:bodyPr/>
          <a:lstStyle/>
          <a:p>
            <a:fld id="{DF3A78B4-4281-45D1-9B7B-3EB5AA365F9C}" type="slidenum">
              <a:rPr lang="en-US" smtClean="0"/>
              <a:t>8</a:t>
            </a:fld>
            <a:endParaRPr lang="en-US"/>
          </a:p>
        </p:txBody>
      </p:sp>
    </p:spTree>
    <p:extLst>
      <p:ext uri="{BB962C8B-B14F-4D97-AF65-F5344CB8AC3E}">
        <p14:creationId xmlns:p14="http://schemas.microsoft.com/office/powerpoint/2010/main" val="4177689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dirty="0" smtClean="0"/>
              <a:t>No one starts from scratch: every networking professional has to adapt to existing network technology and find solutions that can work with what they have.</a:t>
            </a:r>
          </a:p>
          <a:p>
            <a:pPr marL="0" lvl="3"/>
            <a:r>
              <a:rPr lang="en-US" dirty="0" smtClean="0"/>
              <a:t>CVDs function within this framework.</a:t>
            </a:r>
          </a:p>
          <a:p>
            <a:pPr marL="0" lvl="3"/>
            <a:endParaRPr lang="en-US" dirty="0" smtClean="0"/>
          </a:p>
          <a:p>
            <a:pPr marL="0" lvl="3"/>
            <a:r>
              <a:rPr lang="en-US" dirty="0" smtClean="0"/>
              <a:t>They’ve been developed to leave enough flexibility for networking professionals to adjust them to their own needs and current architecture. That way, they’ll never have to worry about being locked into today when they need to get ready for tomorrow.</a:t>
            </a:r>
          </a:p>
          <a:p>
            <a:pPr marL="0" lvl="3"/>
            <a:r>
              <a:rPr lang="en-US" dirty="0" smtClean="0"/>
              <a:t>And they won’t have to spend time and resources figuring out the right way to move forward.</a:t>
            </a:r>
          </a:p>
          <a:p>
            <a:endParaRPr lang="en-US" dirty="0" smtClean="0"/>
          </a:p>
          <a:p>
            <a:pPr>
              <a:defRPr/>
            </a:pPr>
            <a:r>
              <a:rPr lang="en-US" dirty="0" smtClean="0"/>
              <a:t>{CLICK}</a:t>
            </a:r>
            <a:endParaRPr lang="en-US" dirty="0"/>
          </a:p>
        </p:txBody>
      </p:sp>
      <p:sp>
        <p:nvSpPr>
          <p:cNvPr id="4" name="Slide Number Placeholder 3"/>
          <p:cNvSpPr>
            <a:spLocks noGrp="1"/>
          </p:cNvSpPr>
          <p:nvPr>
            <p:ph type="sldNum" sz="quarter" idx="10"/>
          </p:nvPr>
        </p:nvSpPr>
        <p:spPr/>
        <p:txBody>
          <a:bodyPr/>
          <a:lstStyle/>
          <a:p>
            <a:fld id="{DF3A78B4-4281-45D1-9B7B-3EB5AA365F9C}" type="slidenum">
              <a:rPr lang="en-US" smtClean="0"/>
              <a:t>9</a:t>
            </a:fld>
            <a:endParaRPr lang="en-US"/>
          </a:p>
        </p:txBody>
      </p:sp>
    </p:spTree>
    <p:extLst>
      <p:ext uri="{BB962C8B-B14F-4D97-AF65-F5344CB8AC3E}">
        <p14:creationId xmlns:p14="http://schemas.microsoft.com/office/powerpoint/2010/main" val="1841731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animated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
        <p:nvSpPr>
          <p:cNvPr id="47" name="Rectangle 46"/>
          <p:cNvSpPr/>
          <p:nvPr/>
        </p:nvSpPr>
        <p:spPr>
          <a:xfrm>
            <a:off x="4539288" y="5948637"/>
            <a:ext cx="798577" cy="11456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6" name="Rectangle 45"/>
          <p:cNvSpPr/>
          <p:nvPr/>
        </p:nvSpPr>
        <p:spPr>
          <a:xfrm>
            <a:off x="1947412" y="5948637"/>
            <a:ext cx="630456" cy="1145627"/>
          </a:xfrm>
          <a:prstGeom prst="rect">
            <a:avLst/>
          </a:prstGeom>
          <a:solidFill>
            <a:srgbClr val="6DB344">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5" name="Rectangle 44"/>
          <p:cNvSpPr/>
          <p:nvPr/>
        </p:nvSpPr>
        <p:spPr>
          <a:xfrm>
            <a:off x="6360606" y="5948637"/>
            <a:ext cx="630456" cy="1145627"/>
          </a:xfrm>
          <a:prstGeom prst="rect">
            <a:avLst/>
          </a:prstGeom>
          <a:solidFill>
            <a:srgbClr val="009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3" name="Rounded Rectangle 32"/>
          <p:cNvSpPr/>
          <p:nvPr/>
        </p:nvSpPr>
        <p:spPr>
          <a:xfrm rot="10800000" flipH="1">
            <a:off x="3807683" y="831272"/>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8" name="Rounded Rectangle 27"/>
          <p:cNvSpPr/>
          <p:nvPr userDrawn="1"/>
        </p:nvSpPr>
        <p:spPr>
          <a:xfrm rot="10800000" flipH="1">
            <a:off x="1095669" y="4716780"/>
            <a:ext cx="874857" cy="150749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9" name="Rounded Rectangle 28"/>
          <p:cNvSpPr/>
          <p:nvPr userDrawn="1"/>
        </p:nvSpPr>
        <p:spPr>
          <a:xfrm rot="10800000" flipH="1">
            <a:off x="1776212" y="1981200"/>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0" name="Rounded Rectangle 29"/>
          <p:cNvSpPr/>
          <p:nvPr/>
        </p:nvSpPr>
        <p:spPr>
          <a:xfrm rot="10800000" flipH="1">
            <a:off x="7824455" y="6614160"/>
            <a:ext cx="1040145" cy="3319549"/>
          </a:xfrm>
          <a:prstGeom prst="roundRect">
            <a:avLst>
              <a:gd name="adj" fmla="val 50000"/>
            </a:avLst>
          </a:prstGeom>
          <a:solidFill>
            <a:srgbClr val="1F8BA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1" name="Rounded Rectangle 30"/>
          <p:cNvSpPr/>
          <p:nvPr/>
        </p:nvSpPr>
        <p:spPr>
          <a:xfrm rot="10800000" flipH="1">
            <a:off x="9241868" y="6614160"/>
            <a:ext cx="874857" cy="150749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9" name="Rectangle 3"/>
          <p:cNvSpPr>
            <a:spLocks noChangeArrowheads="1"/>
          </p:cNvSpPr>
          <p:nvPr/>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34" name="Rounded Rectangle 33"/>
          <p:cNvSpPr/>
          <p:nvPr/>
        </p:nvSpPr>
        <p:spPr>
          <a:xfrm rot="10800000" flipH="1">
            <a:off x="2921221" y="6719451"/>
            <a:ext cx="883169" cy="6331065"/>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5" name="Rounded Rectangle 34"/>
          <p:cNvSpPr/>
          <p:nvPr/>
        </p:nvSpPr>
        <p:spPr>
          <a:xfrm rot="10800000" flipH="1">
            <a:off x="3724578" y="6668595"/>
            <a:ext cx="1038871" cy="5546310"/>
          </a:xfrm>
          <a:prstGeom prst="roundRect">
            <a:avLst>
              <a:gd name="adj" fmla="val 50000"/>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6" name="Rounded Rectangle 35"/>
          <p:cNvSpPr/>
          <p:nvPr/>
        </p:nvSpPr>
        <p:spPr>
          <a:xfrm rot="10800000" flipH="1">
            <a:off x="6559404" y="1025236"/>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7" name="Rounded Rectangle 36"/>
          <p:cNvSpPr/>
          <p:nvPr/>
        </p:nvSpPr>
        <p:spPr>
          <a:xfrm rot="10800000" flipH="1">
            <a:off x="7187313" y="1731818"/>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8" name="Rounded Rectangle 37"/>
          <p:cNvSpPr/>
          <p:nvPr userDrawn="1"/>
        </p:nvSpPr>
        <p:spPr>
          <a:xfrm rot="10800000" flipH="1">
            <a:off x="454966" y="6708753"/>
            <a:ext cx="1040145" cy="3319549"/>
          </a:xfrm>
          <a:prstGeom prst="roundRect">
            <a:avLst>
              <a:gd name="adj" fmla="val 50000"/>
            </a:avLst>
          </a:prstGeom>
          <a:gradFill flip="none" rotWithShape="1">
            <a:gsLst>
              <a:gs pos="0">
                <a:srgbClr val="4DCAFF">
                  <a:shade val="30000"/>
                  <a:satMod val="115000"/>
                  <a:alpha val="26000"/>
                </a:srgbClr>
              </a:gs>
              <a:gs pos="50000">
                <a:srgbClr val="4DCAFF">
                  <a:shade val="67500"/>
                  <a:satMod val="115000"/>
                </a:srgbClr>
              </a:gs>
              <a:gs pos="100000">
                <a:srgbClr val="4DCAF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9" name="Rounded Rectangle 38"/>
          <p:cNvSpPr/>
          <p:nvPr/>
        </p:nvSpPr>
        <p:spPr>
          <a:xfrm rot="10800000" flipH="1">
            <a:off x="10714877" y="8318269"/>
            <a:ext cx="1040145" cy="3319549"/>
          </a:xfrm>
          <a:prstGeom prst="roundRect">
            <a:avLst>
              <a:gd name="adj" fmla="val 50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1" name="Rounded Rectangle 40"/>
          <p:cNvSpPr/>
          <p:nvPr/>
        </p:nvSpPr>
        <p:spPr>
          <a:xfrm rot="10800000" flipH="1">
            <a:off x="10880165" y="1731818"/>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2" name="Rounded Rectangle 41"/>
          <p:cNvSpPr/>
          <p:nvPr/>
        </p:nvSpPr>
        <p:spPr>
          <a:xfrm rot="10800000" flipH="1">
            <a:off x="5026566" y="1981200"/>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85" name="Rectangle 84"/>
          <p:cNvSpPr/>
          <p:nvPr/>
        </p:nvSpPr>
        <p:spPr>
          <a:xfrm>
            <a:off x="0" y="2382"/>
            <a:ext cx="12168841"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4" name="Rectangle 43"/>
          <p:cNvSpPr/>
          <p:nvPr userDrawn="1"/>
        </p:nvSpPr>
        <p:spPr>
          <a:xfrm>
            <a:off x="1" y="6545264"/>
            <a:ext cx="12168841"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8" name="Subtitle 2"/>
          <p:cNvSpPr>
            <a:spLocks noGrp="1"/>
          </p:cNvSpPr>
          <p:nvPr>
            <p:ph type="subTitle" idx="1" hasCustomPrompt="1"/>
          </p:nvPr>
        </p:nvSpPr>
        <p:spPr>
          <a:xfrm>
            <a:off x="315095" y="4464067"/>
            <a:ext cx="10813351" cy="384175"/>
          </a:xfrm>
        </p:spPr>
        <p:txBody>
          <a:bodyPr anchor="b" anchorCtr="0">
            <a:noAutofit/>
          </a:bodyPr>
          <a:lstStyle>
            <a:lvl1pPr marL="0" indent="0" algn="l">
              <a:buNone/>
              <a:defRPr lang="en-US" sz="2000" b="0" kern="1200" dirty="0">
                <a:solidFill>
                  <a:srgbClr val="6DB344"/>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95114" y="1248229"/>
            <a:ext cx="10813350" cy="2907239"/>
          </a:xfrm>
        </p:spPr>
        <p:txBody>
          <a:bodyPr/>
          <a:lstStyle>
            <a:lvl1pPr algn="l" defTabSz="914400" rtl="0" eaLnBrk="1" latinLnBrk="0" hangingPunct="1">
              <a:lnSpc>
                <a:spcPct val="90000"/>
              </a:lnSpc>
              <a:spcBef>
                <a:spcPct val="0"/>
              </a:spcBef>
              <a:buNone/>
              <a:defRPr lang="en-US" sz="60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91" name="Group 67"/>
          <p:cNvGrpSpPr/>
          <p:nvPr userDrawn="1"/>
        </p:nvGrpSpPr>
        <p:grpSpPr>
          <a:xfrm>
            <a:off x="455613" y="301884"/>
            <a:ext cx="839969"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endParaRPr lang="en-US">
                <a:latin typeface="+mj-lt"/>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endParaRPr lang="en-US">
                <a:latin typeface="+mj-lt"/>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endParaRPr lang="en-US">
                <a:latin typeface="+mj-lt"/>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endParaRPr lang="en-US">
                <a:latin typeface="+mj-lt"/>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endParaRPr lang="en-US">
                <a:latin typeface="+mj-lt"/>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endParaRPr lang="en-US">
                <a:latin typeface="+mj-lt"/>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endParaRPr lang="en-US">
                <a:latin typeface="+mj-lt"/>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grpSp>
      <p:sp>
        <p:nvSpPr>
          <p:cNvPr id="58"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51" name="Text Placeholder 50"/>
          <p:cNvSpPr>
            <a:spLocks noGrp="1"/>
          </p:cNvSpPr>
          <p:nvPr>
            <p:ph type="body" sz="quarter" idx="10" hasCustomPrompt="1"/>
          </p:nvPr>
        </p:nvSpPr>
        <p:spPr>
          <a:xfrm>
            <a:off x="314325" y="4785927"/>
            <a:ext cx="10810875" cy="395288"/>
          </a:xfrm>
        </p:spPr>
        <p:txBody>
          <a:bodyPr/>
          <a:lstStyle>
            <a:lvl1pPr marL="0" indent="0">
              <a:buFontTx/>
              <a:buNone/>
              <a:defRPr lang="en-US" sz="1800" kern="1200" dirty="0" smtClean="0">
                <a:solidFill>
                  <a:srgbClr val="6DB344"/>
                </a:solidFill>
                <a:latin typeface="+mj-lt"/>
                <a:ea typeface="+mn-ea"/>
                <a:cs typeface="+mn-cs"/>
              </a:defRPr>
            </a:lvl1pPr>
            <a:lvl2pPr>
              <a:buFontTx/>
              <a:buNone/>
              <a:defRPr lang="en-US" sz="2000" kern="1200" dirty="0" smtClean="0">
                <a:solidFill>
                  <a:srgbClr val="6DB344"/>
                </a:solidFill>
                <a:latin typeface="+mj-lt"/>
                <a:ea typeface="+mn-ea"/>
                <a:cs typeface="+mn-cs"/>
              </a:defRPr>
            </a:lvl2pPr>
            <a:lvl3pPr>
              <a:buFontTx/>
              <a:buNone/>
              <a:defRPr lang="en-US" sz="2000" kern="1200" dirty="0" smtClean="0">
                <a:solidFill>
                  <a:srgbClr val="6DB344"/>
                </a:solidFill>
                <a:latin typeface="+mj-lt"/>
                <a:ea typeface="+mn-ea"/>
                <a:cs typeface="+mn-cs"/>
              </a:defRPr>
            </a:lvl3pPr>
            <a:lvl4pPr>
              <a:buFontTx/>
              <a:buNone/>
              <a:defRPr lang="en-US" sz="2000" kern="1200" dirty="0" smtClean="0">
                <a:solidFill>
                  <a:srgbClr val="6DB344"/>
                </a:solidFill>
                <a:latin typeface="+mj-lt"/>
                <a:ea typeface="+mn-ea"/>
                <a:cs typeface="+mn-cs"/>
              </a:defRPr>
            </a:lvl4pPr>
            <a:lvl5pPr>
              <a:buFontTx/>
              <a:buNone/>
              <a:defRPr lang="en-US" sz="20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314325" y="5273675"/>
            <a:ext cx="10829925" cy="400050"/>
          </a:xfrm>
        </p:spPr>
        <p:txBody>
          <a:bodyPr/>
          <a:lstStyle>
            <a:lvl1pPr marL="0" indent="0">
              <a:buFontTx/>
              <a:buNone/>
              <a:defRPr lang="en-US" sz="1400" kern="1200" dirty="0" smtClean="0">
                <a:solidFill>
                  <a:srgbClr val="6DB344"/>
                </a:solidFill>
                <a:latin typeface="+mj-lt"/>
                <a:ea typeface="+mn-ea"/>
                <a:cs typeface="+mn-cs"/>
              </a:defRPr>
            </a:lvl1pPr>
            <a:lvl2pPr marL="0" indent="0">
              <a:buFontTx/>
              <a:buNone/>
              <a:defRPr lang="en-US" sz="2000" kern="1200" dirty="0" smtClean="0">
                <a:solidFill>
                  <a:srgbClr val="6DB344"/>
                </a:solidFill>
                <a:latin typeface="+mj-lt"/>
                <a:ea typeface="+mn-ea"/>
                <a:cs typeface="+mn-cs"/>
              </a:defRPr>
            </a:lvl2pPr>
            <a:lvl3pPr marL="0" indent="0">
              <a:buFontTx/>
              <a:buNone/>
              <a:defRPr lang="en-US" sz="2000" kern="1200" dirty="0" smtClean="0">
                <a:solidFill>
                  <a:srgbClr val="6DB344"/>
                </a:solidFill>
                <a:latin typeface="+mj-lt"/>
                <a:ea typeface="+mn-ea"/>
                <a:cs typeface="+mn-cs"/>
              </a:defRPr>
            </a:lvl3pPr>
            <a:lvl4pPr marL="0" indent="0">
              <a:buFontTx/>
              <a:buNone/>
              <a:defRPr lang="en-US" sz="2000" kern="1200" dirty="0" smtClean="0">
                <a:solidFill>
                  <a:srgbClr val="6DB344"/>
                </a:solidFill>
                <a:latin typeface="+mj-lt"/>
                <a:ea typeface="+mn-ea"/>
                <a:cs typeface="+mn-cs"/>
              </a:defRPr>
            </a:lvl4pPr>
            <a:lvl5pPr marL="0" indent="0">
              <a:buFontTx/>
              <a:buNone/>
              <a:defRPr lang="en-US" sz="2000" kern="1200" dirty="0" smtClean="0">
                <a:solidFill>
                  <a:srgbClr val="6DB344"/>
                </a:solidFill>
                <a:latin typeface="+mj-lt"/>
                <a:ea typeface="+mn-ea"/>
                <a:cs typeface="+mn-cs"/>
              </a:defRPr>
            </a:lvl5pPr>
          </a:lstStyle>
          <a:p>
            <a:pPr lvl="0"/>
            <a:r>
              <a:rPr lang="en-US" dirty="0" smtClean="0"/>
              <a:t>Date</a:t>
            </a:r>
            <a:endParaRPr lang="en-US" dirty="0"/>
          </a:p>
        </p:txBody>
      </p:sp>
      <p:sp>
        <p:nvSpPr>
          <p:cNvPr id="52"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spTree>
    <p:extLst>
      <p:ext uri="{BB962C8B-B14F-4D97-AF65-F5344CB8AC3E}">
        <p14:creationId xmlns:p14="http://schemas.microsoft.com/office/powerpoint/2010/main" val="29540135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fill="hold" grpId="0" nodeType="withEffect">
                                  <p:stCondLst>
                                    <p:cond delay="3000"/>
                                  </p:stCondLst>
                                  <p:childTnLst>
                                    <p:animMotion origin="layout" path="M -4.44444E-6 4.81481E-6 L -4.44444E-6 0.65879 " pathEditMode="relative" rAng="0" ptsTypes="AA">
                                      <p:cBhvr>
                                        <p:cTn id="6" dur="8300" fill="hold"/>
                                        <p:tgtEl>
                                          <p:spTgt spid="28"/>
                                        </p:tgtEl>
                                        <p:attrNameLst>
                                          <p:attrName>ppt_x</p:attrName>
                                          <p:attrName>ppt_y</p:attrName>
                                        </p:attrNameLst>
                                      </p:cBhvr>
                                      <p:rCtr x="0" y="329"/>
                                    </p:animMotion>
                                  </p:childTnLst>
                                </p:cTn>
                              </p:par>
                              <p:par>
                                <p:cTn id="7" presetID="42" presetClass="path" presetSubtype="0" repeatCount="indefinite" accel="50000" decel="50000" fill="hold" grpId="0" nodeType="withEffect">
                                  <p:stCondLst>
                                    <p:cond delay="0"/>
                                  </p:stCondLst>
                                  <p:childTnLst>
                                    <p:animMotion origin="layout" path="M 2.77778E-6 1.85185E-6 L 2.77778E-6 0.99305 " pathEditMode="relative" rAng="0" ptsTypes="AA">
                                      <p:cBhvr>
                                        <p:cTn id="8" dur="10600" fill="hold"/>
                                        <p:tgtEl>
                                          <p:spTgt spid="29"/>
                                        </p:tgtEl>
                                        <p:attrNameLst>
                                          <p:attrName>ppt_x</p:attrName>
                                          <p:attrName>ppt_y</p:attrName>
                                        </p:attrNameLst>
                                      </p:cBhvr>
                                      <p:rCtr x="0" y="497"/>
                                    </p:animMotion>
                                  </p:childTnLst>
                                </p:cTn>
                              </p:par>
                              <p:par>
                                <p:cTn id="9" presetID="42" presetClass="path" presetSubtype="0" repeatCount="indefinite" accel="50000" decel="50000" fill="hold" grpId="0" nodeType="withEffect">
                                  <p:stCondLst>
                                    <p:cond delay="1100"/>
                                  </p:stCondLst>
                                  <p:endCondLst>
                                    <p:cond evt="onNext" delay="0">
                                      <p:tgtEl>
                                        <p:sldTgt/>
                                      </p:tgtEl>
                                    </p:cond>
                                  </p:endCondLst>
                                  <p:childTnLst>
                                    <p:animMotion origin="layout" path="M 1.94444E-6 0 L 1.94444E-6 -1.0081 " pathEditMode="relative" rAng="0" ptsTypes="AA">
                                      <p:cBhvr>
                                        <p:cTn id="10" dur="16400" fill="hold"/>
                                        <p:tgtEl>
                                          <p:spTgt spid="30"/>
                                        </p:tgtEl>
                                        <p:attrNameLst>
                                          <p:attrName>ppt_x</p:attrName>
                                          <p:attrName>ppt_y</p:attrName>
                                        </p:attrNameLst>
                                      </p:cBhvr>
                                      <p:rCtr x="0" y="-504"/>
                                    </p:animMotion>
                                  </p:childTnLst>
                                </p:cTn>
                              </p:par>
                              <p:par>
                                <p:cTn id="11" presetID="42" presetClass="path" presetSubtype="0" repeatCount="indefinite" accel="50000" decel="50000" fill="hold" grpId="0" nodeType="withEffect">
                                  <p:stCondLst>
                                    <p:cond delay="13700"/>
                                  </p:stCondLst>
                                  <p:childTnLst>
                                    <p:animMotion origin="layout" path="M 2.77778E-6 4.81481E-6 L 2.77778E-6 -0.34561 " pathEditMode="relative" rAng="0" ptsTypes="AA">
                                      <p:cBhvr>
                                        <p:cTn id="12" dur="10900" fill="hold"/>
                                        <p:tgtEl>
                                          <p:spTgt spid="31"/>
                                        </p:tgtEl>
                                        <p:attrNameLst>
                                          <p:attrName>ppt_x</p:attrName>
                                          <p:attrName>ppt_y</p:attrName>
                                        </p:attrNameLst>
                                      </p:cBhvr>
                                      <p:rCtr x="0" y="-173"/>
                                    </p:animMotion>
                                  </p:childTnLst>
                                </p:cTn>
                              </p:par>
                              <p:par>
                                <p:cTn id="13" presetID="42" presetClass="path" presetSubtype="0" repeatCount="indefinite" accel="50000" decel="50000" fill="hold" grpId="0" nodeType="withEffect">
                                  <p:stCondLst>
                                    <p:cond delay="0"/>
                                  </p:stCondLst>
                                  <p:childTnLst>
                                    <p:animMotion origin="layout" path="M -3.88889E-6 4.44444E-6 L -3.88889E-6 1.14467 " pathEditMode="relative" rAng="0" ptsTypes="AA">
                                      <p:cBhvr>
                                        <p:cTn id="14" dur="10400" fill="hold"/>
                                        <p:tgtEl>
                                          <p:spTgt spid="33"/>
                                        </p:tgtEl>
                                        <p:attrNameLst>
                                          <p:attrName>ppt_x</p:attrName>
                                          <p:attrName>ppt_y</p:attrName>
                                        </p:attrNameLst>
                                      </p:cBhvr>
                                      <p:rCtr x="0" y="572"/>
                                    </p:animMotion>
                                  </p:childTnLst>
                                </p:cTn>
                              </p:par>
                              <p:par>
                                <p:cTn id="15" presetID="42" presetClass="path" presetSubtype="0" repeatCount="indefinite" accel="50000" decel="50000" fill="hold" grpId="0" nodeType="withEffect">
                                  <p:stCondLst>
                                    <p:cond delay="700"/>
                                  </p:stCondLst>
                                  <p:childTnLst>
                                    <p:animMotion origin="layout" path="M 4.16667E-6 0.27476 L 4.16667E-6 -1.26019 " pathEditMode="relative" rAng="0" ptsTypes="AA">
                                      <p:cBhvr>
                                        <p:cTn id="16" dur="12100" fill="hold"/>
                                        <p:tgtEl>
                                          <p:spTgt spid="34"/>
                                        </p:tgtEl>
                                        <p:attrNameLst>
                                          <p:attrName>ppt_x</p:attrName>
                                          <p:attrName>ppt_y</p:attrName>
                                        </p:attrNameLst>
                                      </p:cBhvr>
                                      <p:rCtr x="0" y="-768"/>
                                    </p:animMotion>
                                  </p:childTnLst>
                                </p:cTn>
                              </p:par>
                              <p:par>
                                <p:cTn id="17" presetID="42" presetClass="path" presetSubtype="0" repeatCount="indefinite" accel="50000" decel="50000" autoRev="1" fill="hold" grpId="0" nodeType="withEffect">
                                  <p:stCondLst>
                                    <p:cond delay="3600"/>
                                  </p:stCondLst>
                                  <p:endCondLst>
                                    <p:cond evt="onNext" delay="0">
                                      <p:tgtEl>
                                        <p:sldTgt/>
                                      </p:tgtEl>
                                    </p:cond>
                                  </p:endCondLst>
                                  <p:childTnLst>
                                    <p:animMotion origin="layout" path="M 1.94444E-6 0 L 1.94444E-6 -1.0081 " pathEditMode="relative" rAng="0" ptsTypes="AA">
                                      <p:cBhvr>
                                        <p:cTn id="18" dur="8400" fill="hold"/>
                                        <p:tgtEl>
                                          <p:spTgt spid="35"/>
                                        </p:tgtEl>
                                        <p:attrNameLst>
                                          <p:attrName>ppt_x</p:attrName>
                                          <p:attrName>ppt_y</p:attrName>
                                        </p:attrNameLst>
                                      </p:cBhvr>
                                      <p:rCtr x="0" y="-504"/>
                                    </p:animMotion>
                                  </p:childTnLst>
                                </p:cTn>
                              </p:par>
                              <p:par>
                                <p:cTn id="19" presetID="42" presetClass="path" presetSubtype="0" repeatCount="indefinite" accel="50000" decel="50000" fill="hold" grpId="0" nodeType="withEffect">
                                  <p:stCondLst>
                                    <p:cond delay="500"/>
                                  </p:stCondLst>
                                  <p:childTnLst>
                                    <p:animMotion origin="layout" path="M 2.77778E-6 1.85185E-6 L 2.77778E-6 0.99305 " pathEditMode="relative" rAng="0" ptsTypes="AA">
                                      <p:cBhvr>
                                        <p:cTn id="20" dur="19500" fill="hold"/>
                                        <p:tgtEl>
                                          <p:spTgt spid="36"/>
                                        </p:tgtEl>
                                        <p:attrNameLst>
                                          <p:attrName>ppt_x</p:attrName>
                                          <p:attrName>ppt_y</p:attrName>
                                        </p:attrNameLst>
                                      </p:cBhvr>
                                      <p:rCtr x="0" y="497"/>
                                    </p:animMotion>
                                  </p:childTnLst>
                                </p:cTn>
                              </p:par>
                              <p:par>
                                <p:cTn id="21" presetID="42" presetClass="path" presetSubtype="0" repeatCount="indefinite" accel="50000" decel="50000" fill="hold" grpId="0" nodeType="withEffect">
                                  <p:stCondLst>
                                    <p:cond delay="6300"/>
                                  </p:stCondLst>
                                  <p:childTnLst>
                                    <p:animMotion origin="layout" path="M 2.77778E-6 1.85185E-6 L 2.77778E-6 0.99305 " pathEditMode="relative" rAng="0" ptsTypes="AA">
                                      <p:cBhvr>
                                        <p:cTn id="22" dur="8200" fill="hold"/>
                                        <p:tgtEl>
                                          <p:spTgt spid="37"/>
                                        </p:tgtEl>
                                        <p:attrNameLst>
                                          <p:attrName>ppt_x</p:attrName>
                                          <p:attrName>ppt_y</p:attrName>
                                        </p:attrNameLst>
                                      </p:cBhvr>
                                      <p:rCtr x="0" y="497"/>
                                    </p:animMotion>
                                  </p:childTnLst>
                                </p:cTn>
                              </p:par>
                              <p:par>
                                <p:cTn id="23" presetID="42" presetClass="path" presetSubtype="0" repeatCount="indefinite" accel="50000" decel="50000" fill="hold" grpId="0" nodeType="withEffect">
                                  <p:stCondLst>
                                    <p:cond delay="5700"/>
                                  </p:stCondLst>
                                  <p:endCondLst>
                                    <p:cond evt="onNext" delay="0">
                                      <p:tgtEl>
                                        <p:sldTgt/>
                                      </p:tgtEl>
                                    </p:cond>
                                  </p:endCondLst>
                                  <p:childTnLst>
                                    <p:animMotion origin="layout" path="M -4.72222E-6 -2.15822E-6 L -4.72222E-6 -1.32223 " pathEditMode="relative" rAng="0" ptsTypes="AA">
                                      <p:cBhvr>
                                        <p:cTn id="24" dur="11500" fill="hold"/>
                                        <p:tgtEl>
                                          <p:spTgt spid="38"/>
                                        </p:tgtEl>
                                        <p:attrNameLst>
                                          <p:attrName>ppt_x</p:attrName>
                                          <p:attrName>ppt_y</p:attrName>
                                        </p:attrNameLst>
                                      </p:cBhvr>
                                      <p:rCtr x="0" y="-661"/>
                                    </p:animMotion>
                                  </p:childTnLst>
                                </p:cTn>
                              </p:par>
                              <p:par>
                                <p:cTn id="25" presetID="42" presetClass="path" presetSubtype="0" repeatCount="indefinite" accel="50000" decel="50000" fill="hold" grpId="0" nodeType="withEffect">
                                  <p:stCondLst>
                                    <p:cond delay="1300"/>
                                  </p:stCondLst>
                                  <p:endCondLst>
                                    <p:cond evt="onNext" delay="0">
                                      <p:tgtEl>
                                        <p:sldTgt/>
                                      </p:tgtEl>
                                    </p:cond>
                                  </p:endCondLst>
                                  <p:childTnLst>
                                    <p:animMotion origin="layout" path="M 1.94444E-6 0 L 1.94444E-6 -1.0081 " pathEditMode="relative" rAng="0" ptsTypes="AA">
                                      <p:cBhvr>
                                        <p:cTn id="26" dur="7300" fill="hold"/>
                                        <p:tgtEl>
                                          <p:spTgt spid="39"/>
                                        </p:tgtEl>
                                        <p:attrNameLst>
                                          <p:attrName>ppt_x</p:attrName>
                                          <p:attrName>ppt_y</p:attrName>
                                        </p:attrNameLst>
                                      </p:cBhvr>
                                      <p:rCtr x="0" y="-504"/>
                                    </p:animMotion>
                                  </p:childTnLst>
                                </p:cTn>
                              </p:par>
                              <p:par>
                                <p:cTn id="27" presetID="42" presetClass="path" presetSubtype="0" repeatCount="indefinite" accel="50000" decel="50000" fill="hold" grpId="0" nodeType="withEffect">
                                  <p:stCondLst>
                                    <p:cond delay="5300"/>
                                  </p:stCondLst>
                                  <p:childTnLst>
                                    <p:animMotion origin="layout" path="M 2.77778E-6 1.85185E-6 L 2.77778E-6 0.99305 " pathEditMode="relative" rAng="0" ptsTypes="AA">
                                      <p:cBhvr>
                                        <p:cTn id="28" dur="15100" fill="hold"/>
                                        <p:tgtEl>
                                          <p:spTgt spid="41"/>
                                        </p:tgtEl>
                                        <p:attrNameLst>
                                          <p:attrName>ppt_x</p:attrName>
                                          <p:attrName>ppt_y</p:attrName>
                                        </p:attrNameLst>
                                      </p:cBhvr>
                                      <p:rCtr x="0" y="497"/>
                                    </p:animMotion>
                                  </p:childTnLst>
                                </p:cTn>
                              </p:par>
                              <p:par>
                                <p:cTn id="29" presetID="42" presetClass="path" presetSubtype="0" repeatCount="indefinite" accel="50000" decel="50000" fill="hold" grpId="0" nodeType="withEffect">
                                  <p:stCondLst>
                                    <p:cond delay="1000"/>
                                  </p:stCondLst>
                                  <p:childTnLst>
                                    <p:animMotion origin="layout" path="M 2.77778E-6 1.85185E-6 L 2.77778E-6 0.99305 " pathEditMode="relative" rAng="0" ptsTypes="AA">
                                      <p:cBhvr>
                                        <p:cTn id="30" dur="5000" fill="hold"/>
                                        <p:tgtEl>
                                          <p:spTgt spid="42"/>
                                        </p:tgtEl>
                                        <p:attrNameLst>
                                          <p:attrName>ppt_x</p:attrName>
                                          <p:attrName>ppt_y</p:attrName>
                                        </p:attrNameLst>
                                      </p:cBhvr>
                                      <p:rCtr x="0" y="497"/>
                                    </p:animMotion>
                                  </p:childTnLst>
                                </p:cTn>
                              </p:par>
                              <p:par>
                                <p:cTn id="31" presetID="27" presetClass="emph" presetSubtype="0" repeatCount="indefinite" fill="hold" grpId="0" nodeType="withEffect">
                                  <p:stCondLst>
                                    <p:cond delay="0"/>
                                  </p:stCondLst>
                                  <p:childTnLst>
                                    <p:animClr clrSpc="rgb" dir="cw">
                                      <p:cBhvr override="childStyle">
                                        <p:cTn id="32" dur="6650" autoRev="1" fill="hold"/>
                                        <p:tgtEl>
                                          <p:spTgt spid="45"/>
                                        </p:tgtEl>
                                        <p:attrNameLst>
                                          <p:attrName>style.color</p:attrName>
                                        </p:attrNameLst>
                                      </p:cBhvr>
                                      <p:to>
                                        <a:srgbClr val="60CCCC"/>
                                      </p:to>
                                    </p:animClr>
                                    <p:animClr clrSpc="rgb" dir="cw">
                                      <p:cBhvr>
                                        <p:cTn id="33" dur="6650" autoRev="1" fill="hold"/>
                                        <p:tgtEl>
                                          <p:spTgt spid="45"/>
                                        </p:tgtEl>
                                        <p:attrNameLst>
                                          <p:attrName>fillcolor</p:attrName>
                                        </p:attrNameLst>
                                      </p:cBhvr>
                                      <p:to>
                                        <a:srgbClr val="60CCCC"/>
                                      </p:to>
                                    </p:animClr>
                                    <p:set>
                                      <p:cBhvr>
                                        <p:cTn id="34" dur="6650" autoRev="1" fill="hold"/>
                                        <p:tgtEl>
                                          <p:spTgt spid="45"/>
                                        </p:tgtEl>
                                        <p:attrNameLst>
                                          <p:attrName>fill.type</p:attrName>
                                        </p:attrNameLst>
                                      </p:cBhvr>
                                      <p:to>
                                        <p:strVal val="solid"/>
                                      </p:to>
                                    </p:set>
                                    <p:set>
                                      <p:cBhvr>
                                        <p:cTn id="35" dur="6650" autoRev="1" fill="hold"/>
                                        <p:tgtEl>
                                          <p:spTgt spid="45"/>
                                        </p:tgtEl>
                                        <p:attrNameLst>
                                          <p:attrName>fill.on</p:attrName>
                                        </p:attrNameLst>
                                      </p:cBhvr>
                                      <p:to>
                                        <p:strVal val="true"/>
                                      </p:to>
                                    </p:set>
                                  </p:childTnLst>
                                </p:cTn>
                              </p:par>
                              <p:par>
                                <p:cTn id="36" presetID="27" presetClass="emph" presetSubtype="0" repeatCount="indefinite" fill="hold" grpId="0" nodeType="withEffect">
                                  <p:stCondLst>
                                    <p:cond delay="700"/>
                                  </p:stCondLst>
                                  <p:childTnLst>
                                    <p:animClr clrSpc="rgb" dir="cw">
                                      <p:cBhvr override="childStyle">
                                        <p:cTn id="37" dur="5350" autoRev="1" fill="hold"/>
                                        <p:tgtEl>
                                          <p:spTgt spid="46"/>
                                        </p:tgtEl>
                                        <p:attrNameLst>
                                          <p:attrName>style.color</p:attrName>
                                        </p:attrNameLst>
                                      </p:cBhvr>
                                      <p:to>
                                        <a:srgbClr val="60CCCC"/>
                                      </p:to>
                                    </p:animClr>
                                    <p:animClr clrSpc="rgb" dir="cw">
                                      <p:cBhvr>
                                        <p:cTn id="38" dur="5350" autoRev="1" fill="hold"/>
                                        <p:tgtEl>
                                          <p:spTgt spid="46"/>
                                        </p:tgtEl>
                                        <p:attrNameLst>
                                          <p:attrName>fillcolor</p:attrName>
                                        </p:attrNameLst>
                                      </p:cBhvr>
                                      <p:to>
                                        <a:srgbClr val="60CCCC"/>
                                      </p:to>
                                    </p:animClr>
                                    <p:set>
                                      <p:cBhvr>
                                        <p:cTn id="39" dur="5350" autoRev="1" fill="hold"/>
                                        <p:tgtEl>
                                          <p:spTgt spid="46"/>
                                        </p:tgtEl>
                                        <p:attrNameLst>
                                          <p:attrName>fill.type</p:attrName>
                                        </p:attrNameLst>
                                      </p:cBhvr>
                                      <p:to>
                                        <p:strVal val="solid"/>
                                      </p:to>
                                    </p:set>
                                    <p:set>
                                      <p:cBhvr>
                                        <p:cTn id="40" dur="5350" autoRev="1" fill="hold"/>
                                        <p:tgtEl>
                                          <p:spTgt spid="46"/>
                                        </p:tgtEl>
                                        <p:attrNameLst>
                                          <p:attrName>fill.on</p:attrName>
                                        </p:attrNameLst>
                                      </p:cBhvr>
                                      <p:to>
                                        <p:strVal val="true"/>
                                      </p:to>
                                    </p:set>
                                  </p:childTnLst>
                                </p:cTn>
                              </p:par>
                              <p:par>
                                <p:cTn id="41" presetID="27" presetClass="emph" presetSubtype="0" repeatCount="indefinite" fill="hold" grpId="0" nodeType="withEffect">
                                  <p:stCondLst>
                                    <p:cond delay="2100"/>
                                  </p:stCondLst>
                                  <p:childTnLst>
                                    <p:animClr clrSpc="rgb" dir="cw">
                                      <p:cBhvr override="childStyle">
                                        <p:cTn id="42" dur="6650" autoRev="1" fill="hold"/>
                                        <p:tgtEl>
                                          <p:spTgt spid="47"/>
                                        </p:tgtEl>
                                        <p:attrNameLst>
                                          <p:attrName>style.color</p:attrName>
                                        </p:attrNameLst>
                                      </p:cBhvr>
                                      <p:to>
                                        <a:srgbClr val="60CCCC"/>
                                      </p:to>
                                    </p:animClr>
                                    <p:animClr clrSpc="rgb" dir="cw">
                                      <p:cBhvr>
                                        <p:cTn id="43" dur="6650" autoRev="1" fill="hold"/>
                                        <p:tgtEl>
                                          <p:spTgt spid="47"/>
                                        </p:tgtEl>
                                        <p:attrNameLst>
                                          <p:attrName>fillcolor</p:attrName>
                                        </p:attrNameLst>
                                      </p:cBhvr>
                                      <p:to>
                                        <a:srgbClr val="60CCCC"/>
                                      </p:to>
                                    </p:animClr>
                                    <p:set>
                                      <p:cBhvr>
                                        <p:cTn id="44" dur="6650" autoRev="1" fill="hold"/>
                                        <p:tgtEl>
                                          <p:spTgt spid="47"/>
                                        </p:tgtEl>
                                        <p:attrNameLst>
                                          <p:attrName>fill.type</p:attrName>
                                        </p:attrNameLst>
                                      </p:cBhvr>
                                      <p:to>
                                        <p:strVal val="solid"/>
                                      </p:to>
                                    </p:set>
                                    <p:set>
                                      <p:cBhvr>
                                        <p:cTn id="45" dur="6650" autoRev="1" fill="hold"/>
                                        <p:tgtEl>
                                          <p:spTgt spid="4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45" grpId="0" animBg="1"/>
      <p:bldP spid="33" grpId="0" animBg="1"/>
      <p:bldP spid="28" grpId="0" animBg="1"/>
      <p:bldP spid="29" grpId="0" animBg="1"/>
      <p:bldP spid="30" grpId="0" animBg="1"/>
      <p:bldP spid="31" grpId="0" animBg="1"/>
      <p:bldP spid="34" grpId="0" animBg="1"/>
      <p:bldP spid="35" grpId="0" animBg="1"/>
      <p:bldP spid="36" grpId="0" animBg="1"/>
      <p:bldP spid="37" grpId="0" animBg="1"/>
      <p:bldP spid="38" grpId="0" animBg="1"/>
      <p:bldP spid="39" grpId="0" animBg="1"/>
      <p:bldP spid="41" grpId="0" animBg="1"/>
      <p:bldP spid="42"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6190" y="432215"/>
            <a:ext cx="11448832" cy="838200"/>
          </a:xfrm>
        </p:spPr>
        <p:txBody>
          <a:bodyPr/>
          <a:lstStyle>
            <a:lvl1pPr>
              <a:defRPr>
                <a:gradFill>
                  <a:gsLst>
                    <a:gs pos="0">
                      <a:schemeClr val="tx1"/>
                    </a:gs>
                    <a:gs pos="44000">
                      <a:srgbClr val="01BBBB"/>
                    </a:gs>
                    <a:gs pos="100000">
                      <a:schemeClr val="accent4"/>
                    </a:gs>
                  </a:gsLst>
                  <a:lin ang="4800000" scaled="0"/>
                </a:gradFill>
                <a:latin typeface="+mj-lt"/>
              </a:defRPr>
            </a:lvl1pPr>
          </a:lstStyle>
          <a:p>
            <a:r>
              <a:rPr lang="en-US" smtClean="0"/>
              <a:t>Click to edit Master title style</a:t>
            </a:r>
            <a:endParaRPr lang="en-US" dirty="0"/>
          </a:p>
        </p:txBody>
      </p:sp>
    </p:spTree>
    <p:extLst>
      <p:ext uri="{BB962C8B-B14F-4D97-AF65-F5344CB8AC3E}">
        <p14:creationId xmlns:p14="http://schemas.microsoft.com/office/powerpoint/2010/main" val="1785511452"/>
      </p:ext>
    </p:extLst>
  </p:cSld>
  <p:clrMapOvr>
    <a:masterClrMapping/>
  </p:clrMapOvr>
  <p:transition>
    <p:wipe dir="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6190" y="301752"/>
            <a:ext cx="5497160" cy="838200"/>
          </a:xfrm>
        </p:spPr>
        <p:txBody>
          <a:bodyPr vert="horz" lIns="82296" tIns="45720" rIns="82296" bIns="45720" rtlCol="0" anchor="t" anchorCtr="0">
            <a:noAutofit/>
          </a:bodyPr>
          <a:lstStyle>
            <a:lvl1pPr algn="l" defTabSz="914400" rtl="0" eaLnBrk="1" latinLnBrk="0" hangingPunct="1">
              <a:lnSpc>
                <a:spcPct val="80000"/>
              </a:lnSpc>
              <a:spcBef>
                <a:spcPct val="0"/>
              </a:spcBef>
              <a:buNone/>
              <a:defRPr lang="en-US" sz="3600" b="0" kern="1200" spc="-100" baseline="0" dirty="0" smtClean="0">
                <a:gradFill>
                  <a:gsLst>
                    <a:gs pos="0">
                      <a:schemeClr val="tx1"/>
                    </a:gs>
                    <a:gs pos="100000">
                      <a:srgbClr val="01BBBB"/>
                    </a:gs>
                  </a:gsLst>
                  <a:lin ang="2400000" scaled="0"/>
                </a:gradFill>
                <a:latin typeface="+mj-lt"/>
                <a:ea typeface="+mj-ea"/>
                <a:cs typeface="+mj-cs"/>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92530" y="1600200"/>
            <a:ext cx="5521538" cy="4526280"/>
          </a:xfrm>
        </p:spPr>
        <p:txBody>
          <a:bodyPr/>
          <a:lstStyle>
            <a:lvl1pPr marL="0" indent="0">
              <a:buNone/>
              <a:defRPr>
                <a:solidFill>
                  <a:schemeClr val="tx2"/>
                </a:solidFill>
                <a:latin typeface="+mj-lt"/>
              </a:defRPr>
            </a:lvl1pPr>
            <a:lvl2pPr marL="635000" indent="-228600">
              <a:buClr>
                <a:schemeClr val="accent5"/>
              </a:buClr>
              <a:buFont typeface="Arial" pitchFamily="34" charset="0"/>
              <a:buChar char="•"/>
              <a:tabLst/>
              <a:defRPr>
                <a:solidFill>
                  <a:schemeClr val="tx2"/>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6423511" y="1600200"/>
            <a:ext cx="5338705" cy="4526280"/>
          </a:xfrm>
        </p:spPr>
        <p:txBody>
          <a:bodyPr/>
          <a:lstStyle>
            <a:lvl1pPr marL="0" indent="0">
              <a:buFontTx/>
              <a:buNone/>
              <a:defRPr>
                <a:solidFill>
                  <a:schemeClr val="accent1"/>
                </a:solidFill>
                <a:latin typeface="+mj-lt"/>
              </a:defRPr>
            </a:lvl1pPr>
            <a:lvl2pPr marL="635000" indent="-228600">
              <a:buClr>
                <a:schemeClr val="accent1">
                  <a:lumMod val="40000"/>
                  <a:lumOff val="60000"/>
                </a:schemeClr>
              </a:buClr>
              <a:buFont typeface="Arial" pitchFamily="34" charset="0"/>
              <a:buChar char="•"/>
              <a:defRPr>
                <a:solidFill>
                  <a:schemeClr val="accent1"/>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22" name="Rectangle 5"/>
          <p:cNvSpPr>
            <a:spLocks noChangeArrowheads="1"/>
          </p:cNvSpPr>
          <p:nvPr/>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14"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16" name="Text Placeholder 15"/>
          <p:cNvSpPr>
            <a:spLocks noGrp="1"/>
          </p:cNvSpPr>
          <p:nvPr>
            <p:ph type="body" sz="quarter" idx="13" hasCustomPrompt="1"/>
          </p:nvPr>
        </p:nvSpPr>
        <p:spPr>
          <a:xfrm>
            <a:off x="6428232" y="310896"/>
            <a:ext cx="5193792" cy="841248"/>
          </a:xfrm>
        </p:spPr>
        <p:txBody>
          <a:bodyP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3600" b="0" kern="1200" spc="-100" baseline="0" dirty="0">
                <a:gradFill>
                  <a:gsLst>
                    <a:gs pos="0">
                      <a:schemeClr val="tx1"/>
                    </a:gs>
                    <a:gs pos="100000">
                      <a:srgbClr val="01BBBB"/>
                    </a:gs>
                  </a:gsLst>
                  <a:lin ang="2400000" scaled="0"/>
                </a:gradFill>
                <a:latin typeface="+mj-lt"/>
                <a:ea typeface="+mj-ea"/>
                <a:cs typeface="+mj-cs"/>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pic>
        <p:nvPicPr>
          <p:cNvPr id="10" name="Picture 9"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
        <p:nvSpPr>
          <p:cNvPr id="13"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spTree>
    <p:extLst>
      <p:ext uri="{BB962C8B-B14F-4D97-AF65-F5344CB8AC3E}">
        <p14:creationId xmlns:p14="http://schemas.microsoft.com/office/powerpoint/2010/main" val="1562817606"/>
      </p:ext>
    </p:extLst>
  </p:cSld>
  <p:clrMapOvr>
    <a:masterClrMapping/>
  </p:clrMapOvr>
  <p:transition>
    <p:wipe dir="r"/>
  </p:transition>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325882" y="1600201"/>
            <a:ext cx="3495823" cy="4391025"/>
          </a:xfrm>
        </p:spPr>
        <p:txBody>
          <a:bodyPr/>
          <a:lstStyle>
            <a:lvl1pPr>
              <a:defRPr>
                <a:solidFill>
                  <a:schemeClr val="tx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2"/>
          <p:cNvSpPr>
            <a:spLocks noGrp="1"/>
          </p:cNvSpPr>
          <p:nvPr>
            <p:ph type="body" sz="quarter" idx="15"/>
          </p:nvPr>
        </p:nvSpPr>
        <p:spPr>
          <a:xfrm>
            <a:off x="4388823" y="1600200"/>
            <a:ext cx="3457733" cy="4362450"/>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2"/>
          <p:cNvSpPr>
            <a:spLocks noGrp="1"/>
          </p:cNvSpPr>
          <p:nvPr>
            <p:ph type="body" sz="quarter" idx="16"/>
          </p:nvPr>
        </p:nvSpPr>
        <p:spPr>
          <a:xfrm>
            <a:off x="8398863" y="1600201"/>
            <a:ext cx="3510635" cy="4333875"/>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17"/>
          <p:cNvSpPr>
            <a:spLocks noGrp="1"/>
          </p:cNvSpPr>
          <p:nvPr>
            <p:ph type="body" sz="quarter" idx="17"/>
          </p:nvPr>
        </p:nvSpPr>
        <p:spPr>
          <a:xfrm>
            <a:off x="292608" y="100584"/>
            <a:ext cx="3557016" cy="1152144"/>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3000" b="0" i="0" u="none" strike="noStrike" kern="1200" cap="none" spc="-100"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4343400" y="100584"/>
            <a:ext cx="3465576" cy="1152144"/>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3000" b="0" i="0" u="none" strike="noStrike" kern="1200" cap="none" spc="-100"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8360758" y="100584"/>
            <a:ext cx="3511296" cy="1152144"/>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3000" b="0" i="0" u="none" strike="noStrike" kern="1200" cap="none" spc="-100"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Tree>
    <p:extLst>
      <p:ext uri="{BB962C8B-B14F-4D97-AF65-F5344CB8AC3E}">
        <p14:creationId xmlns:p14="http://schemas.microsoft.com/office/powerpoint/2010/main" val="2331806727"/>
      </p:ext>
    </p:extLst>
  </p:cSld>
  <p:clrMapOvr>
    <a:masterClrMapping/>
  </p:clrMapOvr>
  <p:transition>
    <p:wipe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39" name="Title 1"/>
          <p:cNvSpPr>
            <a:spLocks noGrp="1"/>
          </p:cNvSpPr>
          <p:nvPr>
            <p:ph type="title" hasCustomPrompt="1"/>
          </p:nvPr>
        </p:nvSpPr>
        <p:spPr>
          <a:xfrm>
            <a:off x="329210" y="439710"/>
            <a:ext cx="11420017" cy="838200"/>
          </a:xfrm>
        </p:spPr>
        <p:txBody>
          <a:bodyPr/>
          <a:lstStyle>
            <a:lvl1pPr algn="l" defTabSz="914400" rtl="0" eaLnBrk="1" latinLnBrk="0" hangingPunct="1">
              <a:lnSpc>
                <a:spcPct val="80000"/>
              </a:lnSpc>
              <a:spcBef>
                <a:spcPct val="0"/>
              </a:spcBef>
              <a:buNone/>
              <a:defRPr lang="en-US" sz="36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36" name="Chart Placeholder 35"/>
          <p:cNvSpPr>
            <a:spLocks noGrp="1"/>
          </p:cNvSpPr>
          <p:nvPr>
            <p:ph type="chart" sz="quarter" idx="10"/>
          </p:nvPr>
        </p:nvSpPr>
        <p:spPr>
          <a:xfrm>
            <a:off x="479561" y="1476375"/>
            <a:ext cx="11249684" cy="4305300"/>
          </a:xfrm>
        </p:spPr>
        <p:txBody>
          <a:bodyPr anchor="ctr" anchorCtr="1"/>
          <a:lstStyle>
            <a:lvl1pPr>
              <a:buNone/>
              <a:defRPr>
                <a:latin typeface="+mj-lt"/>
              </a:defRPr>
            </a:lvl1pPr>
          </a:lstStyle>
          <a:p>
            <a:r>
              <a:rPr lang="en-US" smtClean="0"/>
              <a:t>Click icon to add chart</a:t>
            </a:r>
            <a:endParaRPr lang="en-US"/>
          </a:p>
        </p:txBody>
      </p:sp>
      <p:sp>
        <p:nvSpPr>
          <p:cNvPr id="4" name="Text Placeholder 9"/>
          <p:cNvSpPr>
            <a:spLocks noGrp="1"/>
          </p:cNvSpPr>
          <p:nvPr>
            <p:ph type="body" sz="quarter" idx="11" hasCustomPrompt="1"/>
          </p:nvPr>
        </p:nvSpPr>
        <p:spPr>
          <a:xfrm>
            <a:off x="332535" y="6062115"/>
            <a:ext cx="9945743" cy="276999"/>
          </a:xfrm>
        </p:spPr>
        <p:txBody>
          <a:bodyPr wrap="square" anchor="b" anchorCtr="0">
            <a:noAutofit/>
          </a:bodyPr>
          <a:lstStyle>
            <a:lvl1pPr algn="l" defTabSz="804863">
              <a:lnSpc>
                <a:spcPct val="100000"/>
              </a:lnSpc>
              <a:spcBef>
                <a:spcPct val="50000"/>
              </a:spcBef>
              <a:buNone/>
              <a:defRPr sz="1200">
                <a:solidFill>
                  <a:schemeClr val="bg1">
                    <a:lumMod val="50000"/>
                  </a:schemeClr>
                </a:solidFill>
                <a:latin typeface="+mj-lt"/>
              </a:defRPr>
            </a:lvl1pPr>
            <a:lvl2pPr>
              <a:buFont typeface="Arial" pitchFamily="34" charset="0"/>
              <a:buNone/>
              <a:defRPr sz="1400"/>
            </a:lvl2pPr>
            <a:lvl3pPr>
              <a:buFont typeface="Arial" pitchFamily="34" charset="0"/>
              <a:buNone/>
              <a:defRPr sz="1400"/>
            </a:lvl3pPr>
            <a:lvl4pPr>
              <a:buFont typeface="Arial" pitchFamily="34" charset="0"/>
              <a:buNone/>
              <a:defRPr sz="1400"/>
            </a:lvl4pPr>
            <a:lvl5pPr>
              <a:buFont typeface="Arial" pitchFamily="34" charset="0"/>
              <a:buNone/>
              <a:defRPr sz="1400"/>
            </a:lvl5pPr>
          </a:lstStyle>
          <a:p>
            <a:pPr lvl="0"/>
            <a:r>
              <a:rPr lang="en-US" dirty="0" smtClean="0"/>
              <a:t>Source: Placeholder for Notes Is 12 Points</a:t>
            </a:r>
          </a:p>
        </p:txBody>
      </p:sp>
    </p:spTree>
    <p:extLst>
      <p:ext uri="{BB962C8B-B14F-4D97-AF65-F5344CB8AC3E}">
        <p14:creationId xmlns:p14="http://schemas.microsoft.com/office/powerpoint/2010/main" val="1888820236"/>
      </p:ext>
    </p:extLst>
  </p:cSld>
  <p:clrMapOvr>
    <a:masterClrMapping/>
  </p:clrMapOvr>
  <p:transition>
    <p:wipe dir="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ottom title_photo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6189" y="5430244"/>
            <a:ext cx="11408626" cy="838200"/>
          </a:xfrm>
        </p:spPr>
        <p:txBody>
          <a:bodyPr vert="horz" lIns="82296" tIns="45720" rIns="82296" bIns="45720" rtlCol="0" anchor="b" anchorCtr="0">
            <a:noAutofit/>
          </a:bodyPr>
          <a:lstStyle>
            <a:lvl1pPr algn="l" defTabSz="914400" rtl="0" eaLnBrk="1" latinLnBrk="0" hangingPunct="1">
              <a:lnSpc>
                <a:spcPct val="80000"/>
              </a:lnSpc>
              <a:spcBef>
                <a:spcPct val="0"/>
              </a:spcBef>
              <a:buNone/>
              <a:defRPr lang="en-US" sz="36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4" name="Text Placeholder 3"/>
          <p:cNvSpPr>
            <a:spLocks noGrp="1"/>
          </p:cNvSpPr>
          <p:nvPr>
            <p:ph type="body" sz="quarter" idx="10" hasCustomPrompt="1"/>
          </p:nvPr>
        </p:nvSpPr>
        <p:spPr>
          <a:xfrm>
            <a:off x="329098" y="1600200"/>
            <a:ext cx="5338705" cy="3749040"/>
          </a:xfrm>
        </p:spPr>
        <p:txBody>
          <a:bodyPr anchor="ctr" anchorCtr="0">
            <a:noAutofit/>
          </a:bodyPr>
          <a:lstStyle>
            <a:lvl1pPr marL="0" indent="0">
              <a:buFontTx/>
              <a:buNone/>
              <a:defRPr sz="2400" baseline="0">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Simple text goes here and can wrap to accommodate more lines of information</a:t>
            </a:r>
          </a:p>
        </p:txBody>
      </p:sp>
      <p:sp>
        <p:nvSpPr>
          <p:cNvPr id="6" name="Picture Placeholder 5"/>
          <p:cNvSpPr>
            <a:spLocks noGrp="1"/>
          </p:cNvSpPr>
          <p:nvPr>
            <p:ph type="pic" sz="quarter" idx="11" hasCustomPrompt="1"/>
          </p:nvPr>
        </p:nvSpPr>
        <p:spPr>
          <a:xfrm>
            <a:off x="6496644" y="1947672"/>
            <a:ext cx="4570809" cy="2990088"/>
          </a:xfrm>
        </p:spPr>
        <p:txBody>
          <a:bodyPr anchor="ctr" anchorCtr="1"/>
          <a:lstStyle>
            <a:lvl1pPr algn="ctr">
              <a:buFontTx/>
              <a:buNone/>
              <a:defRPr>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122855877"/>
      </p:ext>
    </p:extLst>
  </p:cSld>
  <p:clrMapOvr>
    <a:masterClrMapping/>
  </p:clrMapOvr>
  <p:transition>
    <p:wipe dir="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ottom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6189" y="5430244"/>
            <a:ext cx="11408626" cy="838200"/>
          </a:xfrm>
        </p:spPr>
        <p:txBody>
          <a:bodyPr vert="horz" lIns="82296" tIns="45720" rIns="82296" bIns="45720" rtlCol="0" anchor="b" anchorCtr="0">
            <a:noAutofit/>
          </a:bodyPr>
          <a:lstStyle>
            <a:lvl1pPr algn="l" defTabSz="914400" rtl="0" eaLnBrk="1" latinLnBrk="0" hangingPunct="1">
              <a:lnSpc>
                <a:spcPct val="80000"/>
              </a:lnSpc>
              <a:spcBef>
                <a:spcPct val="0"/>
              </a:spcBef>
              <a:buNone/>
              <a:defRPr lang="en-US" sz="36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Tree>
    <p:extLst>
      <p:ext uri="{BB962C8B-B14F-4D97-AF65-F5344CB8AC3E}">
        <p14:creationId xmlns:p14="http://schemas.microsoft.com/office/powerpoint/2010/main" val="3983397309"/>
      </p:ext>
    </p:extLst>
  </p:cSld>
  <p:clrMapOvr>
    <a:masterClrMapping/>
  </p:clrMapOvr>
  <p:transition>
    <p:wipe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53422" y="5852161"/>
            <a:ext cx="10813351" cy="384175"/>
          </a:xfrm>
        </p:spPr>
        <p:txBody>
          <a:bodyPr anchor="b" anchorCtr="0">
            <a:noAutofit/>
          </a:bodyPr>
          <a:lstStyle>
            <a:lvl1pPr marL="0" indent="0" algn="l"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accent2"/>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and Title Go Here</a:t>
            </a:r>
            <a:endParaRPr lang="en-US" dirty="0"/>
          </a:p>
        </p:txBody>
      </p:sp>
      <p:sp>
        <p:nvSpPr>
          <p:cNvPr id="27" name="Rectangle 3"/>
          <p:cNvSpPr>
            <a:spLocks noChangeArrowheads="1"/>
          </p:cNvSpPr>
          <p:nvPr/>
        </p:nvSpPr>
        <p:spPr bwMode="white">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2" name="Title 1"/>
          <p:cNvSpPr>
            <a:spLocks noGrp="1"/>
          </p:cNvSpPr>
          <p:nvPr>
            <p:ph type="ctrTitle" hasCustomPrompt="1"/>
          </p:nvPr>
        </p:nvSpPr>
        <p:spPr>
          <a:xfrm>
            <a:off x="292532" y="649224"/>
            <a:ext cx="10813350" cy="4480560"/>
          </a:xfrm>
        </p:spPr>
        <p:txBody>
          <a:bodyPr/>
          <a:lstStyle>
            <a:lvl1pPr marL="233363" indent="-233363" algn="l" defTabSz="914400" rtl="0" eaLnBrk="1" latinLnBrk="0" hangingPunct="1">
              <a:lnSpc>
                <a:spcPct val="80000"/>
              </a:lnSpc>
              <a:spcBef>
                <a:spcPct val="0"/>
              </a:spcBef>
              <a:buClr>
                <a:schemeClr val="tx1"/>
              </a:buClr>
              <a:buFont typeface="Arial" pitchFamily="34" charset="0"/>
              <a:buChar char="“"/>
              <a:defRPr lang="en-US" sz="54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Presentation Title Goes Here”</a:t>
            </a:r>
            <a:endParaRPr lang="en-US" dirty="0"/>
          </a:p>
        </p:txBody>
      </p:sp>
      <p:sp>
        <p:nvSpPr>
          <p:cNvPr id="49" name="Rectangle 3"/>
          <p:cNvSpPr>
            <a:spLocks noChangeArrowheads="1"/>
          </p:cNvSpPr>
          <p:nvPr/>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Tree>
    <p:extLst>
      <p:ext uri="{BB962C8B-B14F-4D97-AF65-F5344CB8AC3E}">
        <p14:creationId xmlns:p14="http://schemas.microsoft.com/office/powerpoint/2010/main" val="279528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4"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wipe(down)">
                      <p:cBhvr>
                        <p:cTn dur="400"/>
                        <p:tgtEl>
                          <p:spTgt spid="3"/>
                        </p:tgtEl>
                      </p:cBhvr>
                    </p:animEffect>
                  </p:childTnLst>
                </p:cTn>
              </p:par>
            </p:tnLst>
          </p:tmpl>
        </p:tmplLst>
      </p:bldP>
      <p:bldP spid="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306190" y="1918741"/>
            <a:ext cx="5488498" cy="3020518"/>
          </a:xfrm>
        </p:spPr>
        <p:txBody>
          <a:bodyPr vert="horz" lIns="82296" tIns="45720" rIns="82296" bIns="45720" rtlCol="0" anchor="ctr" anchorCtr="0">
            <a:noAutofit/>
          </a:bodyPr>
          <a:lstStyle>
            <a:lvl1pPr marL="0" indent="0" algn="l" defTabSz="914400" rtl="0" eaLnBrk="1" latinLnBrk="0" hangingPunct="1">
              <a:lnSpc>
                <a:spcPct val="80000"/>
              </a:lnSpc>
              <a:spcBef>
                <a:spcPct val="0"/>
              </a:spcBef>
              <a:buClr>
                <a:schemeClr val="tx1"/>
              </a:buClr>
              <a:buFont typeface="Ciscolight" pitchFamily="2" charset="0"/>
              <a:buNone/>
              <a:defRPr lang="en-US" sz="54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6561650" y="310896"/>
            <a:ext cx="5192439" cy="6208776"/>
          </a:xfrm>
        </p:spPr>
        <p:txBody>
          <a:bodyPr anchor="ctr" anchorCtr="0">
            <a:noAutofit/>
          </a:bodyPr>
          <a:lstStyle>
            <a:lvl1pPr marL="0" indent="0">
              <a:buFontTx/>
              <a:buNone/>
              <a:defRPr sz="2000" baseline="0">
                <a:solidFill>
                  <a:schemeClr val="tx1"/>
                </a:solidFill>
                <a:latin typeface="+mj-lt"/>
              </a:defRPr>
            </a:lvl1pPr>
            <a:lvl2pPr>
              <a:defRPr sz="2000"/>
            </a:lvl2pPr>
            <a:lvl3pPr>
              <a:defRPr sz="2000"/>
            </a:lvl3pPr>
            <a:lvl4pPr>
              <a:defRPr sz="2000"/>
            </a:lvl4pPr>
            <a:lvl5pPr>
              <a:defRPr sz="2000"/>
            </a:lvl5pPr>
          </a:lstStyle>
          <a:p>
            <a:pPr lvl="0"/>
            <a:r>
              <a:rPr lang="en-US" dirty="0" smtClean="0"/>
              <a:t>Tell your story here</a:t>
            </a:r>
            <a:endParaRPr lang="en-US" dirty="0"/>
          </a:p>
        </p:txBody>
      </p:sp>
    </p:spTree>
    <p:extLst>
      <p:ext uri="{BB962C8B-B14F-4D97-AF65-F5344CB8AC3E}">
        <p14:creationId xmlns:p14="http://schemas.microsoft.com/office/powerpoint/2010/main" val="1750523832"/>
      </p:ext>
    </p:extLst>
  </p:cSld>
  <p:clrMapOvr>
    <a:masterClrMapping/>
  </p:clrMapOvr>
  <p:transition>
    <p:wipe dir="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15096" y="4279393"/>
            <a:ext cx="6244863" cy="384175"/>
          </a:xfrm>
        </p:spPr>
        <p:txBody>
          <a:bodyPr vert="horz" lIns="91440" tIns="45720" rIns="91440" bIns="45720" rtlCol="0">
            <a:noAutofit/>
          </a:bodyPr>
          <a:lstStyle>
            <a:lvl1pPr marL="0" indent="0" algn="l"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rgbClr val="6DB344"/>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2" name="Title 1"/>
          <p:cNvSpPr>
            <a:spLocks noGrp="1"/>
          </p:cNvSpPr>
          <p:nvPr>
            <p:ph type="ctrTitle" hasCustomPrompt="1"/>
          </p:nvPr>
        </p:nvSpPr>
        <p:spPr>
          <a:xfrm>
            <a:off x="278186" y="3282696"/>
            <a:ext cx="6281773" cy="1022350"/>
          </a:xfrm>
        </p:spPr>
        <p:txBody>
          <a:bodyPr vert="horz" lIns="82296" tIns="45720" rIns="82296" bIns="45720" rtlCol="0" anchor="b" anchorCtr="0">
            <a:noAutofit/>
          </a:bodyPr>
          <a:lstStyle>
            <a:lvl1pPr marL="0" indent="0" algn="l" defTabSz="914400" rtl="0" eaLnBrk="1" latinLnBrk="0" hangingPunct="1">
              <a:lnSpc>
                <a:spcPct val="80000"/>
              </a:lnSpc>
              <a:spcBef>
                <a:spcPct val="0"/>
              </a:spcBef>
              <a:buClr>
                <a:schemeClr val="tx1"/>
              </a:buClr>
              <a:buFont typeface="Ciscolight" pitchFamily="2" charset="0"/>
              <a:buNone/>
              <a:defRPr lang="en-US" sz="54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31" name="Picture Placeholder 30"/>
          <p:cNvSpPr>
            <a:spLocks noGrp="1"/>
          </p:cNvSpPr>
          <p:nvPr>
            <p:ph type="pic" sz="quarter" idx="10" hasCustomPrompt="1"/>
          </p:nvPr>
        </p:nvSpPr>
        <p:spPr>
          <a:xfrm>
            <a:off x="7385243" y="1917700"/>
            <a:ext cx="3567771" cy="2889250"/>
          </a:xfrm>
        </p:spPr>
        <p:txBody>
          <a:bodyPr anchor="ctr" anchorCtr="1"/>
          <a:lstStyle>
            <a:lvl1pPr algn="ctr">
              <a:defRPr>
                <a:latin typeface="+mj-lt"/>
              </a:defRPr>
            </a:lvl1pPr>
          </a:lstStyle>
          <a:p>
            <a:r>
              <a:rPr lang="en-US" dirty="0" smtClean="0"/>
              <a:t>Insert photo here</a:t>
            </a:r>
            <a:endParaRPr lang="en-US" dirty="0"/>
          </a:p>
        </p:txBody>
      </p:sp>
      <p:grpSp>
        <p:nvGrpSpPr>
          <p:cNvPr id="24" name="Group 67"/>
          <p:cNvGrpSpPr/>
          <p:nvPr userDrawn="1"/>
        </p:nvGrpSpPr>
        <p:grpSpPr>
          <a:xfrm>
            <a:off x="455613" y="301884"/>
            <a:ext cx="921134" cy="491082"/>
            <a:chOff x="609606" y="528528"/>
            <a:chExt cx="1444732" cy="763787"/>
          </a:xfrm>
          <a:gradFill flip="none" rotWithShape="1">
            <a:gsLst>
              <a:gs pos="11000">
                <a:schemeClr val="accent2"/>
              </a:gs>
              <a:gs pos="100000">
                <a:schemeClr val="accent5"/>
              </a:gs>
            </a:gsLst>
            <a:lin ang="2700000" scaled="1"/>
            <a:tileRect/>
          </a:gradFill>
        </p:grpSpPr>
        <p:sp>
          <p:nvSpPr>
            <p:cNvPr id="25" name="Rectangle 24"/>
            <p:cNvSpPr>
              <a:spLocks noChangeArrowheads="1"/>
            </p:cNvSpPr>
            <p:nvPr/>
          </p:nvSpPr>
          <p:spPr bwMode="black">
            <a:xfrm>
              <a:off x="1016583" y="1035671"/>
              <a:ext cx="65914" cy="249729"/>
            </a:xfrm>
            <a:prstGeom prst="rect">
              <a:avLst/>
            </a:prstGeom>
            <a:grpFill/>
            <a:ln w="9525">
              <a:noFill/>
              <a:miter lim="800000"/>
              <a:headEnd/>
              <a:tailEnd/>
            </a:ln>
          </p:spPr>
          <p:txBody>
            <a:bodyPr/>
            <a:lstStyle/>
            <a:p>
              <a:endParaRPr lang="en-US">
                <a:latin typeface="+mj-lt"/>
              </a:endParaRPr>
            </a:p>
          </p:txBody>
        </p:sp>
        <p:sp>
          <p:nvSpPr>
            <p:cNvPr id="26" name="Freeform 25"/>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endParaRPr lang="en-US">
                <a:latin typeface="+mj-lt"/>
              </a:endParaRPr>
            </a:p>
          </p:txBody>
        </p:sp>
        <p:sp>
          <p:nvSpPr>
            <p:cNvPr id="28" name="Freeform 27"/>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endParaRPr lang="en-US">
                <a:latin typeface="+mj-lt"/>
              </a:endParaRPr>
            </a:p>
          </p:txBody>
        </p:sp>
        <p:sp>
          <p:nvSpPr>
            <p:cNvPr id="29" name="Freeform 28"/>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endParaRPr lang="en-US">
                <a:latin typeface="+mj-lt"/>
              </a:endParaRPr>
            </a:p>
          </p:txBody>
        </p:sp>
        <p:sp>
          <p:nvSpPr>
            <p:cNvPr id="30" name="Freeform 29"/>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endParaRPr lang="en-US">
                <a:latin typeface="+mj-lt"/>
              </a:endParaRPr>
            </a:p>
          </p:txBody>
        </p:sp>
        <p:sp>
          <p:nvSpPr>
            <p:cNvPr id="32" name="Freeform 31"/>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sp>
          <p:nvSpPr>
            <p:cNvPr id="33" name="Freeform 32"/>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endParaRPr lang="en-US">
                <a:latin typeface="+mj-lt"/>
              </a:endParaRPr>
            </a:p>
          </p:txBody>
        </p:sp>
        <p:sp>
          <p:nvSpPr>
            <p:cNvPr id="34" name="Freeform 33"/>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35" name="Freeform 34"/>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36" name="Freeform 35"/>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endParaRPr lang="en-US">
                <a:latin typeface="+mj-lt"/>
              </a:endParaRPr>
            </a:p>
          </p:txBody>
        </p:sp>
        <p:sp>
          <p:nvSpPr>
            <p:cNvPr id="37" name="Freeform 36"/>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38" name="Freeform 37"/>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39" name="Freeform 38"/>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40" name="Freeform 39"/>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grpSp>
    </p:spTree>
    <p:extLst>
      <p:ext uri="{BB962C8B-B14F-4D97-AF65-F5344CB8AC3E}">
        <p14:creationId xmlns:p14="http://schemas.microsoft.com/office/powerpoint/2010/main" val="730480609"/>
      </p:ext>
    </p:extLst>
  </p:cSld>
  <p:clrMapOvr>
    <a:masterClrMapping/>
  </p:clrMapOvr>
  <p:transition>
    <p:wipe dir="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ig Statement">
    <p:spTree>
      <p:nvGrpSpPr>
        <p:cNvPr id="1" name=""/>
        <p:cNvGrpSpPr/>
        <p:nvPr/>
      </p:nvGrpSpPr>
      <p:grpSpPr>
        <a:xfrm>
          <a:off x="0" y="0"/>
          <a:ext cx="0" cy="0"/>
          <a:chOff x="0" y="0"/>
          <a:chExt cx="0" cy="0"/>
        </a:xfrm>
      </p:grpSpPr>
      <p:sp>
        <p:nvSpPr>
          <p:cNvPr id="30" name="Rectangle 29"/>
          <p:cNvSpPr/>
          <p:nvPr/>
        </p:nvSpPr>
        <p:spPr>
          <a:xfrm>
            <a:off x="-16929" y="6141721"/>
            <a:ext cx="12205754" cy="71627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7" name="Picture 2" descr="C:\Documents and Settings\contractor\Desktop\Blue_Green_Gradient.png"/>
          <p:cNvPicPr>
            <a:picLocks noChangeAspect="1" noChangeArrowheads="1"/>
          </p:cNvPicPr>
          <p:nvPr/>
        </p:nvPicPr>
        <p:blipFill>
          <a:blip r:embed="rId2" cstate="print"/>
          <a:srcRect/>
          <a:stretch>
            <a:fillRect/>
          </a:stretch>
        </p:blipFill>
        <p:spPr bwMode="auto">
          <a:xfrm>
            <a:off x="-16929" y="0"/>
            <a:ext cx="12205754" cy="6858000"/>
          </a:xfrm>
          <a:prstGeom prst="rect">
            <a:avLst/>
          </a:prstGeom>
          <a:noFill/>
        </p:spPr>
      </p:pic>
      <p:sp>
        <p:nvSpPr>
          <p:cNvPr id="9" name="Rounded Rectangle 8"/>
          <p:cNvSpPr/>
          <p:nvPr userDrawn="1"/>
        </p:nvSpPr>
        <p:spPr>
          <a:xfrm>
            <a:off x="2430699" y="-3578087"/>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0" name="Rounded Rectangle 9"/>
          <p:cNvSpPr/>
          <p:nvPr userDrawn="1"/>
        </p:nvSpPr>
        <p:spPr>
          <a:xfrm>
            <a:off x="0" y="-645215"/>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1" name="Rounded Rectangle 10"/>
          <p:cNvSpPr/>
          <p:nvPr userDrawn="1"/>
        </p:nvSpPr>
        <p:spPr>
          <a:xfrm rot="10800000">
            <a:off x="1351370" y="-64521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j-lt"/>
              <a:ea typeface="+mn-ea"/>
              <a:cs typeface="+mn-cs"/>
            </a:endParaRPr>
          </a:p>
        </p:txBody>
      </p:sp>
      <p:sp>
        <p:nvSpPr>
          <p:cNvPr id="12" name="Rounded Rectangle 11"/>
          <p:cNvSpPr/>
          <p:nvPr/>
        </p:nvSpPr>
        <p:spPr>
          <a:xfrm>
            <a:off x="8498613" y="1711187"/>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3" name="Rounded Rectangle 12"/>
          <p:cNvSpPr/>
          <p:nvPr/>
        </p:nvSpPr>
        <p:spPr>
          <a:xfrm>
            <a:off x="10804454" y="834887"/>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4" name="Rounded Rectangle 13"/>
          <p:cNvSpPr/>
          <p:nvPr/>
        </p:nvSpPr>
        <p:spPr>
          <a:xfrm rot="10800000">
            <a:off x="4047043" y="-3377648"/>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p:cNvSpPr>
            <a:spLocks noGrp="1"/>
          </p:cNvSpPr>
          <p:nvPr>
            <p:ph type="title" hasCustomPrompt="1"/>
          </p:nvPr>
        </p:nvSpPr>
        <p:spPr>
          <a:xfrm>
            <a:off x="316909" y="484633"/>
            <a:ext cx="11670464" cy="4372131"/>
          </a:xfrm>
        </p:spPr>
        <p:txBody>
          <a:bodyPr anchor="b" anchorCtr="0"/>
          <a:lstStyle>
            <a:lvl1pPr marL="228600" indent="-228600">
              <a:buFont typeface="Arial" pitchFamily="34" charset="0"/>
              <a:buChar char="“"/>
              <a:defRPr sz="6000" spc="0" baseline="0">
                <a:solidFill>
                  <a:schemeClr val="bg1"/>
                </a:solidFill>
                <a:latin typeface="+mj-lt"/>
              </a:defRPr>
            </a:lvl1pPr>
          </a:lstStyle>
          <a:p>
            <a:r>
              <a:rPr lang="en-US" dirty="0" smtClean="0"/>
              <a:t>Click to edit Master title style”</a:t>
            </a:r>
            <a:endParaRPr lang="en-US" dirty="0"/>
          </a:p>
        </p:txBody>
      </p:sp>
      <p:sp>
        <p:nvSpPr>
          <p:cNvPr id="28" name="Rectangle 5"/>
          <p:cNvSpPr>
            <a:spLocks noChangeArrowheads="1"/>
          </p:cNvSpPr>
          <p:nvPr/>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19"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7" name="Text Placeholder 4"/>
          <p:cNvSpPr>
            <a:spLocks noGrp="1"/>
          </p:cNvSpPr>
          <p:nvPr>
            <p:ph type="body" sz="quarter" idx="11" hasCustomPrompt="1"/>
          </p:nvPr>
        </p:nvSpPr>
        <p:spPr>
          <a:xfrm>
            <a:off x="534775" y="5358903"/>
            <a:ext cx="11429936" cy="614362"/>
          </a:xfrm>
        </p:spPr>
        <p:txBody>
          <a:bodyPr vert="horz" lIns="91440" tIns="45720" rIns="91440" bIns="45720" rtlCol="0">
            <a:noAutofit/>
          </a:bodyPr>
          <a:lstStyle>
            <a:lvl1pPr marL="0" indent="0">
              <a:buNone/>
              <a:defRPr lang="en-US" sz="2400" kern="1200" dirty="0" smtClean="0">
                <a:solidFill>
                  <a:schemeClr val="bg1"/>
                </a:solidFill>
                <a:latin typeface="+mj-lt"/>
                <a:ea typeface="+mn-ea"/>
                <a:cs typeface="+mn-cs"/>
              </a:defRPr>
            </a:lvl1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Source</a:t>
            </a:r>
            <a:endParaRPr lang="en-US" dirty="0"/>
          </a:p>
        </p:txBody>
      </p:sp>
      <p:sp>
        <p:nvSpPr>
          <p:cNvPr id="18"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2013</a:t>
            </a:r>
            <a:r>
              <a:rPr lang="en-US" sz="600" baseline="0" dirty="0" smtClean="0">
                <a:solidFill>
                  <a:schemeClr val="bg2"/>
                </a:solidFill>
                <a:latin typeface="+mj-lt"/>
              </a:rPr>
              <a:t>  </a:t>
            </a:r>
            <a:r>
              <a:rPr lang="en-US" sz="600" dirty="0" smtClean="0">
                <a:solidFill>
                  <a:schemeClr val="bg2"/>
                </a:solidFill>
                <a:latin typeface="+mj-lt"/>
              </a:rPr>
              <a:t>Cisco and/or its affiliates. All rights reserved.</a:t>
            </a:r>
            <a:endParaRPr lang="en-US" sz="600" dirty="0">
              <a:solidFill>
                <a:schemeClr val="bg2"/>
              </a:solidFill>
              <a:latin typeface="+mj-lt"/>
            </a:endParaRPr>
          </a:p>
        </p:txBody>
      </p:sp>
      <p:sp>
        <p:nvSpPr>
          <p:cNvPr id="23"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Tree>
    <p:extLst>
      <p:ext uri="{BB962C8B-B14F-4D97-AF65-F5344CB8AC3E}">
        <p14:creationId xmlns:p14="http://schemas.microsoft.com/office/powerpoint/2010/main" val="31884410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ppt_x"/>
                                          </p:val>
                                        </p:tav>
                                        <p:tav tm="100000">
                                          <p:val>
                                            <p:strVal val="#ppt_x"/>
                                          </p:val>
                                        </p:tav>
                                      </p:tavLst>
                                    </p:anim>
                                    <p:anim calcmode="lin" valueType="num">
                                      <p:cBhvr additive="base">
                                        <p:cTn id="12" dur="2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9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ppt_x"/>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100" fill="hold"/>
                                        <p:tgtEl>
                                          <p:spTgt spid="13"/>
                                        </p:tgtEl>
                                        <p:attrNameLst>
                                          <p:attrName>ppt_x</p:attrName>
                                        </p:attrNameLst>
                                      </p:cBhvr>
                                      <p:tavLst>
                                        <p:tav tm="0">
                                          <p:val>
                                            <p:strVal val="#ppt_x"/>
                                          </p:val>
                                        </p:tav>
                                        <p:tav tm="100000">
                                          <p:val>
                                            <p:strVal val="#ppt_x"/>
                                          </p:val>
                                        </p:tav>
                                      </p:tavLst>
                                    </p:anim>
                                    <p:anim calcmode="lin" valueType="num">
                                      <p:cBhvr additive="base">
                                        <p:cTn id="28" dur="1100" fill="hold"/>
                                        <p:tgtEl>
                                          <p:spTgt spid="13"/>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 grpId="0"/>
      <p:bldP spid="7" grpId="0" build="p">
        <p:tmplLst>
          <p:tmpl lvl="1">
            <p:tnLst>
              <p:par>
                <p:cTn presetID="10" presetClass="entr" presetSubtype="0" fill="hold" nodeType="withEffect">
                  <p:stCondLst>
                    <p:cond delay="2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
        <p:nvSpPr>
          <p:cNvPr id="49" name="Rectangle 3"/>
          <p:cNvSpPr>
            <a:spLocks noChangeArrowheads="1"/>
          </p:cNvSpPr>
          <p:nvPr/>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85" name="Rectangle 84"/>
          <p:cNvSpPr/>
          <p:nvPr/>
        </p:nvSpPr>
        <p:spPr>
          <a:xfrm>
            <a:off x="0" y="2382"/>
            <a:ext cx="12168841"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4" name="Rectangle 43"/>
          <p:cNvSpPr/>
          <p:nvPr userDrawn="1"/>
        </p:nvSpPr>
        <p:spPr>
          <a:xfrm>
            <a:off x="1" y="6545264"/>
            <a:ext cx="12168841"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8" name="Subtitle 2"/>
          <p:cNvSpPr>
            <a:spLocks noGrp="1"/>
          </p:cNvSpPr>
          <p:nvPr>
            <p:ph type="subTitle" idx="1" hasCustomPrompt="1"/>
          </p:nvPr>
        </p:nvSpPr>
        <p:spPr>
          <a:xfrm>
            <a:off x="315095" y="4464067"/>
            <a:ext cx="10813351" cy="384175"/>
          </a:xfrm>
        </p:spPr>
        <p:txBody>
          <a:bodyPr anchor="b" anchorCtr="0">
            <a:noAutofit/>
          </a:bodyPr>
          <a:lstStyle>
            <a:lvl1pPr marL="0" indent="0" algn="l">
              <a:buNone/>
              <a:defRPr lang="en-US" sz="2000" b="0" kern="1200" dirty="0">
                <a:solidFill>
                  <a:srgbClr val="6DB344"/>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95114" y="1248229"/>
            <a:ext cx="10813350" cy="2907239"/>
          </a:xfrm>
        </p:spPr>
        <p:txBody>
          <a:bodyPr/>
          <a:lstStyle>
            <a:lvl1pPr algn="l" defTabSz="914400" rtl="0" eaLnBrk="1" latinLnBrk="0" hangingPunct="1">
              <a:lnSpc>
                <a:spcPct val="90000"/>
              </a:lnSpc>
              <a:spcBef>
                <a:spcPct val="0"/>
              </a:spcBef>
              <a:buNone/>
              <a:defRPr lang="en-US" sz="60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2" name="Group 67"/>
          <p:cNvGrpSpPr/>
          <p:nvPr userDrawn="1"/>
        </p:nvGrpSpPr>
        <p:grpSpPr>
          <a:xfrm>
            <a:off x="455613" y="301884"/>
            <a:ext cx="839969"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endParaRPr lang="en-US">
                <a:latin typeface="+mj-lt"/>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endParaRPr lang="en-US">
                <a:latin typeface="+mj-lt"/>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endParaRPr lang="en-US">
                <a:latin typeface="+mj-lt"/>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endParaRPr lang="en-US">
                <a:latin typeface="+mj-lt"/>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endParaRPr lang="en-US">
                <a:latin typeface="+mj-lt"/>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endParaRPr lang="en-US">
                <a:latin typeface="+mj-lt"/>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endParaRPr lang="en-US">
                <a:latin typeface="+mj-lt"/>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grpSp>
      <p:sp>
        <p:nvSpPr>
          <p:cNvPr id="58"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51" name="Text Placeholder 50"/>
          <p:cNvSpPr>
            <a:spLocks noGrp="1"/>
          </p:cNvSpPr>
          <p:nvPr>
            <p:ph type="body" sz="quarter" idx="10" hasCustomPrompt="1"/>
          </p:nvPr>
        </p:nvSpPr>
        <p:spPr>
          <a:xfrm>
            <a:off x="314325" y="4785927"/>
            <a:ext cx="10810875" cy="395288"/>
          </a:xfrm>
        </p:spPr>
        <p:txBody>
          <a:bodyPr/>
          <a:lstStyle>
            <a:lvl1pPr marL="0" indent="0">
              <a:buFontTx/>
              <a:buNone/>
              <a:defRPr lang="en-US" sz="1800" kern="1200" dirty="0" smtClean="0">
                <a:solidFill>
                  <a:srgbClr val="6DB344"/>
                </a:solidFill>
                <a:latin typeface="+mj-lt"/>
                <a:ea typeface="+mn-ea"/>
                <a:cs typeface="+mn-cs"/>
              </a:defRPr>
            </a:lvl1pPr>
            <a:lvl2pPr>
              <a:buFontTx/>
              <a:buNone/>
              <a:defRPr lang="en-US" sz="2000" kern="1200" dirty="0" smtClean="0">
                <a:solidFill>
                  <a:srgbClr val="6DB344"/>
                </a:solidFill>
                <a:latin typeface="+mj-lt"/>
                <a:ea typeface="+mn-ea"/>
                <a:cs typeface="+mn-cs"/>
              </a:defRPr>
            </a:lvl2pPr>
            <a:lvl3pPr>
              <a:buFontTx/>
              <a:buNone/>
              <a:defRPr lang="en-US" sz="2000" kern="1200" dirty="0" smtClean="0">
                <a:solidFill>
                  <a:srgbClr val="6DB344"/>
                </a:solidFill>
                <a:latin typeface="+mj-lt"/>
                <a:ea typeface="+mn-ea"/>
                <a:cs typeface="+mn-cs"/>
              </a:defRPr>
            </a:lvl3pPr>
            <a:lvl4pPr>
              <a:buFontTx/>
              <a:buNone/>
              <a:defRPr lang="en-US" sz="2000" kern="1200" dirty="0" smtClean="0">
                <a:solidFill>
                  <a:srgbClr val="6DB344"/>
                </a:solidFill>
                <a:latin typeface="+mj-lt"/>
                <a:ea typeface="+mn-ea"/>
                <a:cs typeface="+mn-cs"/>
              </a:defRPr>
            </a:lvl4pPr>
            <a:lvl5pPr>
              <a:buFontTx/>
              <a:buNone/>
              <a:defRPr lang="en-US" sz="20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314325" y="5273675"/>
            <a:ext cx="10829925" cy="400050"/>
          </a:xfrm>
        </p:spPr>
        <p:txBody>
          <a:bodyPr/>
          <a:lstStyle>
            <a:lvl1pPr marL="0" indent="0">
              <a:buFontTx/>
              <a:buNone/>
              <a:defRPr lang="en-US" sz="1400" kern="1200" dirty="0" smtClean="0">
                <a:solidFill>
                  <a:srgbClr val="6DB344"/>
                </a:solidFill>
                <a:latin typeface="+mj-lt"/>
                <a:ea typeface="+mn-ea"/>
                <a:cs typeface="+mn-cs"/>
              </a:defRPr>
            </a:lvl1pPr>
            <a:lvl2pPr marL="0" indent="0">
              <a:buFontTx/>
              <a:buNone/>
              <a:defRPr lang="en-US" sz="2000" kern="1200" dirty="0" smtClean="0">
                <a:solidFill>
                  <a:srgbClr val="6DB344"/>
                </a:solidFill>
                <a:latin typeface="+mj-lt"/>
                <a:ea typeface="+mn-ea"/>
                <a:cs typeface="+mn-cs"/>
              </a:defRPr>
            </a:lvl2pPr>
            <a:lvl3pPr marL="0" indent="0">
              <a:buFontTx/>
              <a:buNone/>
              <a:defRPr lang="en-US" sz="2000" kern="1200" dirty="0" smtClean="0">
                <a:solidFill>
                  <a:srgbClr val="6DB344"/>
                </a:solidFill>
                <a:latin typeface="+mj-lt"/>
                <a:ea typeface="+mn-ea"/>
                <a:cs typeface="+mn-cs"/>
              </a:defRPr>
            </a:lvl3pPr>
            <a:lvl4pPr marL="0" indent="0">
              <a:buFontTx/>
              <a:buNone/>
              <a:defRPr lang="en-US" sz="2000" kern="1200" dirty="0" smtClean="0">
                <a:solidFill>
                  <a:srgbClr val="6DB344"/>
                </a:solidFill>
                <a:latin typeface="+mj-lt"/>
                <a:ea typeface="+mn-ea"/>
                <a:cs typeface="+mn-cs"/>
              </a:defRPr>
            </a:lvl4pPr>
            <a:lvl5pPr marL="0" indent="0">
              <a:buFontTx/>
              <a:buNone/>
              <a:defRPr lang="en-US" sz="2000" kern="1200" dirty="0" smtClean="0">
                <a:solidFill>
                  <a:srgbClr val="6DB344"/>
                </a:solidFill>
                <a:latin typeface="+mj-lt"/>
                <a:ea typeface="+mn-ea"/>
                <a:cs typeface="+mn-cs"/>
              </a:defRPr>
            </a:lvl5pPr>
          </a:lstStyle>
          <a:p>
            <a:pPr lvl="0"/>
            <a:r>
              <a:rPr lang="en-US" dirty="0" smtClean="0"/>
              <a:t>Date</a:t>
            </a:r>
            <a:endParaRPr lang="en-US" dirty="0"/>
          </a:p>
        </p:txBody>
      </p:sp>
      <p:sp>
        <p:nvSpPr>
          <p:cNvPr id="28"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spTree>
    <p:extLst>
      <p:ext uri="{BB962C8B-B14F-4D97-AF65-F5344CB8AC3E}">
        <p14:creationId xmlns:p14="http://schemas.microsoft.com/office/powerpoint/2010/main" val="2507750313"/>
      </p:ext>
    </p:extLst>
  </p:cSld>
  <p:clrMapOvr>
    <a:masterClrMapping/>
  </p:clrMapOvr>
  <p:transition>
    <p:wipe dir="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ingle photo with captio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29" name="Rectangle 28"/>
          <p:cNvSpPr/>
          <p:nvPr/>
        </p:nvSpPr>
        <p:spPr>
          <a:xfrm>
            <a:off x="2521843" y="795528"/>
            <a:ext cx="7130463"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Rectangle 22"/>
          <p:cNvSpPr/>
          <p:nvPr userDrawn="1"/>
        </p:nvSpPr>
        <p:spPr>
          <a:xfrm>
            <a:off x="2521842" y="4794352"/>
            <a:ext cx="7128213" cy="996372"/>
          </a:xfrm>
          <a:prstGeom prst="rect">
            <a:avLst/>
          </a:prstGeom>
          <a:solidFill>
            <a:schemeClr val="bg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6" name="Picture Placeholder 25"/>
          <p:cNvSpPr>
            <a:spLocks noGrp="1"/>
          </p:cNvSpPr>
          <p:nvPr>
            <p:ph type="pic" sz="quarter" idx="10" hasCustomPrompt="1"/>
          </p:nvPr>
        </p:nvSpPr>
        <p:spPr>
          <a:xfrm>
            <a:off x="2532991" y="795528"/>
            <a:ext cx="7103800" cy="4005072"/>
          </a:xfrm>
          <a:solidFill>
            <a:schemeClr val="bg1">
              <a:alpha val="30000"/>
            </a:schemeClr>
          </a:solidFill>
          <a:ln>
            <a:solidFill>
              <a:schemeClr val="bg2"/>
            </a:solidFill>
          </a:ln>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11" name="Title 10"/>
          <p:cNvSpPr>
            <a:spLocks noGrp="1"/>
          </p:cNvSpPr>
          <p:nvPr>
            <p:ph type="title"/>
          </p:nvPr>
        </p:nvSpPr>
        <p:spPr>
          <a:xfrm>
            <a:off x="2753777" y="4873438"/>
            <a:ext cx="6763665" cy="838200"/>
          </a:xfrm>
        </p:spPr>
        <p:txBody>
          <a:bodyPr anchor="ctr"/>
          <a:lstStyle>
            <a:lvl1pPr>
              <a:defRPr sz="2600">
                <a:latin typeface="+mj-lt"/>
              </a:defRPr>
            </a:lvl1pPr>
          </a:lstStyle>
          <a:p>
            <a:r>
              <a:rPr lang="en-US" smtClean="0"/>
              <a:t>Click to edit Master title style</a:t>
            </a:r>
            <a:endParaRPr lang="en-US" dirty="0"/>
          </a:p>
        </p:txBody>
      </p:sp>
      <p:sp>
        <p:nvSpPr>
          <p:cNvPr id="7"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8"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9"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2013</a:t>
            </a:r>
            <a:r>
              <a:rPr lang="en-US" sz="600" baseline="0" dirty="0" smtClean="0">
                <a:solidFill>
                  <a:schemeClr val="bg2"/>
                </a:solidFill>
                <a:latin typeface="+mj-lt"/>
              </a:rPr>
              <a:t>  </a:t>
            </a:r>
            <a:r>
              <a:rPr lang="en-US" sz="600" dirty="0" smtClean="0">
                <a:solidFill>
                  <a:schemeClr val="bg2"/>
                </a:solidFill>
                <a:latin typeface="+mj-lt"/>
              </a:rPr>
              <a:t>Cisco and/or its affiliates. All rights reserved.</a:t>
            </a:r>
            <a:endParaRPr lang="en-US" sz="600" dirty="0">
              <a:solidFill>
                <a:schemeClr val="bg2"/>
              </a:solidFill>
              <a:latin typeface="+mj-lt"/>
            </a:endParaRPr>
          </a:p>
        </p:txBody>
      </p:sp>
      <p:sp>
        <p:nvSpPr>
          <p:cNvPr id="10"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Tree>
    <p:extLst>
      <p:ext uri="{BB962C8B-B14F-4D97-AF65-F5344CB8AC3E}">
        <p14:creationId xmlns:p14="http://schemas.microsoft.com/office/powerpoint/2010/main" val="2705148357"/>
      </p:ext>
    </p:extLst>
  </p:cSld>
  <p:clrMapOvr>
    <a:masterClrMapping/>
  </p:clrMapOvr>
  <p:transition>
    <p:wipe dir="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mall photo_top left">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32" name="Rectangle 31"/>
          <p:cNvSpPr/>
          <p:nvPr/>
        </p:nvSpPr>
        <p:spPr>
          <a:xfrm>
            <a:off x="450987" y="310896"/>
            <a:ext cx="4363599"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6" name="Picture Placeholder 25"/>
          <p:cNvSpPr>
            <a:spLocks noGrp="1"/>
          </p:cNvSpPr>
          <p:nvPr>
            <p:ph type="pic" sz="quarter" idx="10" hasCustomPrompt="1"/>
          </p:nvPr>
        </p:nvSpPr>
        <p:spPr>
          <a:xfrm>
            <a:off x="450987" y="310896"/>
            <a:ext cx="4363599" cy="2459736"/>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9" name="Title 8"/>
          <p:cNvSpPr>
            <a:spLocks noGrp="1"/>
          </p:cNvSpPr>
          <p:nvPr>
            <p:ph type="title" hasCustomPrompt="1"/>
          </p:nvPr>
        </p:nvSpPr>
        <p:spPr>
          <a:xfrm>
            <a:off x="306191" y="3429000"/>
            <a:ext cx="9343297" cy="1421928"/>
          </a:xfrm>
        </p:spPr>
        <p:txBody>
          <a:bodyPr anchor="t">
            <a:noAutofit/>
          </a:bodyPr>
          <a:lstStyle>
            <a:lvl1pPr marL="0" marR="0" indent="0" algn="l" defTabSz="914400" rtl="0" eaLnBrk="1" fontAlgn="auto" latinLnBrk="0" hangingPunct="1">
              <a:lnSpc>
                <a:spcPct val="80000"/>
              </a:lnSpc>
              <a:spcBef>
                <a:spcPct val="0"/>
              </a:spcBef>
              <a:spcAft>
                <a:spcPts val="0"/>
              </a:spcAft>
              <a:buClrTx/>
              <a:buSzTx/>
              <a:buFontTx/>
              <a:buNone/>
              <a:tabLst/>
              <a:defRPr sz="5400">
                <a:solidFill>
                  <a:schemeClr val="bg1"/>
                </a:solidFill>
                <a:latin typeface="+mj-lt"/>
              </a:defRPr>
            </a:lvl1pPr>
          </a:lstStyle>
          <a:p>
            <a:r>
              <a:rPr lang="en-US" dirty="0" smtClean="0"/>
              <a:t>Large photo </a:t>
            </a:r>
            <a:br>
              <a:rPr lang="en-US" dirty="0" smtClean="0"/>
            </a:br>
            <a:r>
              <a:rPr lang="en-US" dirty="0" smtClean="0"/>
              <a:t>caption here.</a:t>
            </a:r>
          </a:p>
        </p:txBody>
      </p:sp>
      <p:sp>
        <p:nvSpPr>
          <p:cNvPr id="6"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7"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8"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2013</a:t>
            </a:r>
            <a:r>
              <a:rPr lang="en-US" sz="600" baseline="0" dirty="0" smtClean="0">
                <a:solidFill>
                  <a:schemeClr val="bg2"/>
                </a:solidFill>
                <a:latin typeface="+mj-lt"/>
              </a:rPr>
              <a:t>  </a:t>
            </a:r>
            <a:r>
              <a:rPr lang="en-US" sz="600" dirty="0" smtClean="0">
                <a:solidFill>
                  <a:schemeClr val="bg2"/>
                </a:solidFill>
                <a:latin typeface="+mj-lt"/>
              </a:rPr>
              <a:t>Cisco and/or its affiliates. All rights reserved.</a:t>
            </a:r>
            <a:endParaRPr lang="en-US" sz="600" dirty="0">
              <a:solidFill>
                <a:schemeClr val="bg2"/>
              </a:solidFill>
              <a:latin typeface="+mj-lt"/>
            </a:endParaRPr>
          </a:p>
        </p:txBody>
      </p:sp>
      <p:sp>
        <p:nvSpPr>
          <p:cNvPr id="10"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Tree>
    <p:extLst>
      <p:ext uri="{BB962C8B-B14F-4D97-AF65-F5344CB8AC3E}">
        <p14:creationId xmlns:p14="http://schemas.microsoft.com/office/powerpoint/2010/main" val="1684230193"/>
      </p:ext>
    </p:extLst>
  </p:cSld>
  <p:clrMapOvr>
    <a:masterClrMapping/>
  </p:clrMapOvr>
  <p:transition>
    <p:wipe dir="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ortrait photo_right side">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40" name="Rectangle 39"/>
          <p:cNvSpPr/>
          <p:nvPr/>
        </p:nvSpPr>
        <p:spPr>
          <a:xfrm>
            <a:off x="6655098" y="859536"/>
            <a:ext cx="4838964"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6" name="Picture Placeholder 25"/>
          <p:cNvSpPr>
            <a:spLocks noGrp="1"/>
          </p:cNvSpPr>
          <p:nvPr>
            <p:ph type="pic" sz="quarter" idx="10" hasCustomPrompt="1"/>
          </p:nvPr>
        </p:nvSpPr>
        <p:spPr>
          <a:xfrm>
            <a:off x="6655098" y="859536"/>
            <a:ext cx="4838964" cy="5029200"/>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9" name="Title 8"/>
          <p:cNvSpPr>
            <a:spLocks noGrp="1"/>
          </p:cNvSpPr>
          <p:nvPr>
            <p:ph type="title"/>
          </p:nvPr>
        </p:nvSpPr>
        <p:spPr>
          <a:xfrm>
            <a:off x="306191" y="728973"/>
            <a:ext cx="5798380" cy="1085313"/>
          </a:xfrm>
        </p:spPr>
        <p:txBody>
          <a:bodyPr anchor="t">
            <a:noAutofit/>
          </a:bodyPr>
          <a:lstStyle>
            <a:lvl1pPr>
              <a:lnSpc>
                <a:spcPct val="90000"/>
              </a:lnSpc>
              <a:defRPr>
                <a:solidFill>
                  <a:schemeClr val="bg1"/>
                </a:solidFill>
                <a:latin typeface="+mj-lt"/>
              </a:defRPr>
            </a:lvl1pPr>
          </a:lstStyle>
          <a:p>
            <a:r>
              <a:rPr lang="en-US" smtClean="0"/>
              <a:t>Click to edit Master title style</a:t>
            </a:r>
            <a:endParaRPr lang="en-US" dirty="0"/>
          </a:p>
        </p:txBody>
      </p:sp>
      <p:sp>
        <p:nvSpPr>
          <p:cNvPr id="6"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7"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8"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2013</a:t>
            </a:r>
            <a:r>
              <a:rPr lang="en-US" sz="600" baseline="0" dirty="0" smtClean="0">
                <a:solidFill>
                  <a:schemeClr val="bg2"/>
                </a:solidFill>
                <a:latin typeface="+mj-lt"/>
              </a:rPr>
              <a:t>  </a:t>
            </a:r>
            <a:r>
              <a:rPr lang="en-US" sz="600" dirty="0" smtClean="0">
                <a:solidFill>
                  <a:schemeClr val="bg2"/>
                </a:solidFill>
                <a:latin typeface="+mj-lt"/>
              </a:rPr>
              <a:t>Cisco and/or its affiliates. All rights reserved.</a:t>
            </a:r>
            <a:endParaRPr lang="en-US" sz="600" dirty="0">
              <a:solidFill>
                <a:schemeClr val="bg2"/>
              </a:solidFill>
              <a:latin typeface="+mj-lt"/>
            </a:endParaRPr>
          </a:p>
        </p:txBody>
      </p:sp>
      <p:sp>
        <p:nvSpPr>
          <p:cNvPr id="10"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Tree>
    <p:extLst>
      <p:ext uri="{BB962C8B-B14F-4D97-AF65-F5344CB8AC3E}">
        <p14:creationId xmlns:p14="http://schemas.microsoft.com/office/powerpoint/2010/main" val="2169196193"/>
      </p:ext>
    </p:extLst>
  </p:cSld>
  <p:clrMapOvr>
    <a:masterClrMapping/>
  </p:clrMapOvr>
  <p:transition>
    <p:wipe dir="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ultiple phot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48" name="Rectangle 47"/>
          <p:cNvSpPr/>
          <p:nvPr/>
        </p:nvSpPr>
        <p:spPr>
          <a:xfrm>
            <a:off x="4890343" y="311149"/>
            <a:ext cx="4356380"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9" name="Picture Placeholder 25"/>
          <p:cNvSpPr>
            <a:spLocks noGrp="1"/>
          </p:cNvSpPr>
          <p:nvPr>
            <p:ph type="pic" sz="quarter" idx="11" hasCustomPrompt="1"/>
          </p:nvPr>
        </p:nvSpPr>
        <p:spPr>
          <a:xfrm>
            <a:off x="4890712" y="311149"/>
            <a:ext cx="4356013"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29" name="Rectangle 28"/>
          <p:cNvSpPr/>
          <p:nvPr/>
        </p:nvSpPr>
        <p:spPr>
          <a:xfrm>
            <a:off x="446501" y="311149"/>
            <a:ext cx="438250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6" name="Picture Placeholder 25"/>
          <p:cNvSpPr>
            <a:spLocks noGrp="1"/>
          </p:cNvSpPr>
          <p:nvPr>
            <p:ph type="pic" sz="quarter" idx="10" hasCustomPrompt="1"/>
          </p:nvPr>
        </p:nvSpPr>
        <p:spPr>
          <a:xfrm>
            <a:off x="427653" y="311149"/>
            <a:ext cx="440152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0" name="Rectangle 49"/>
          <p:cNvSpPr/>
          <p:nvPr/>
        </p:nvSpPr>
        <p:spPr>
          <a:xfrm>
            <a:off x="9304020" y="311150"/>
            <a:ext cx="2451002"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1" name="Picture Placeholder 25"/>
          <p:cNvSpPr>
            <a:spLocks noGrp="1"/>
          </p:cNvSpPr>
          <p:nvPr>
            <p:ph type="pic" sz="quarter" idx="12" hasCustomPrompt="1"/>
          </p:nvPr>
        </p:nvSpPr>
        <p:spPr>
          <a:xfrm>
            <a:off x="9304020" y="311150"/>
            <a:ext cx="2451001" cy="130810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2" name="Rectangle 51"/>
          <p:cNvSpPr/>
          <p:nvPr/>
        </p:nvSpPr>
        <p:spPr>
          <a:xfrm>
            <a:off x="446501" y="3028951"/>
            <a:ext cx="3363339" cy="345893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3" name="Picture Placeholder 25"/>
          <p:cNvSpPr>
            <a:spLocks noGrp="1"/>
          </p:cNvSpPr>
          <p:nvPr>
            <p:ph type="pic" sz="quarter" idx="13" hasCustomPrompt="1"/>
          </p:nvPr>
        </p:nvSpPr>
        <p:spPr>
          <a:xfrm>
            <a:off x="427654" y="3028951"/>
            <a:ext cx="3382346" cy="3458934"/>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4" name="Rectangle 53"/>
          <p:cNvSpPr/>
          <p:nvPr/>
        </p:nvSpPr>
        <p:spPr>
          <a:xfrm>
            <a:off x="3880957" y="3028951"/>
            <a:ext cx="5365768" cy="345893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5" name="Picture Placeholder 25"/>
          <p:cNvSpPr>
            <a:spLocks noGrp="1"/>
          </p:cNvSpPr>
          <p:nvPr>
            <p:ph type="pic" sz="quarter" idx="14" hasCustomPrompt="1"/>
          </p:nvPr>
        </p:nvSpPr>
        <p:spPr>
          <a:xfrm>
            <a:off x="3876769" y="3028951"/>
            <a:ext cx="5369956" cy="3458934"/>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6" name="Rectangle 55"/>
          <p:cNvSpPr/>
          <p:nvPr/>
        </p:nvSpPr>
        <p:spPr>
          <a:xfrm>
            <a:off x="9304020" y="1683658"/>
            <a:ext cx="2451002"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7" name="Picture Placeholder 25"/>
          <p:cNvSpPr>
            <a:spLocks noGrp="1"/>
          </p:cNvSpPr>
          <p:nvPr>
            <p:ph type="pic" sz="quarter" idx="15" hasCustomPrompt="1"/>
          </p:nvPr>
        </p:nvSpPr>
        <p:spPr>
          <a:xfrm>
            <a:off x="9304020" y="1676400"/>
            <a:ext cx="2451001" cy="3449410"/>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8" name="Rectangle 57"/>
          <p:cNvSpPr/>
          <p:nvPr/>
        </p:nvSpPr>
        <p:spPr>
          <a:xfrm>
            <a:off x="9304020" y="5182961"/>
            <a:ext cx="2451002"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9" name="Picture Placeholder 25"/>
          <p:cNvSpPr>
            <a:spLocks noGrp="1"/>
          </p:cNvSpPr>
          <p:nvPr>
            <p:ph type="pic" sz="quarter" idx="16" hasCustomPrompt="1"/>
          </p:nvPr>
        </p:nvSpPr>
        <p:spPr>
          <a:xfrm>
            <a:off x="9304020" y="5182961"/>
            <a:ext cx="2451001" cy="130492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17"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18"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20"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2013</a:t>
            </a:r>
            <a:r>
              <a:rPr lang="en-US" sz="600" baseline="0" dirty="0" smtClean="0">
                <a:solidFill>
                  <a:schemeClr val="bg2"/>
                </a:solidFill>
                <a:latin typeface="+mj-lt"/>
              </a:rPr>
              <a:t>  </a:t>
            </a:r>
            <a:r>
              <a:rPr lang="en-US" sz="600" dirty="0" smtClean="0">
                <a:solidFill>
                  <a:schemeClr val="bg2"/>
                </a:solidFill>
                <a:latin typeface="+mj-lt"/>
              </a:rPr>
              <a:t>Cisco and/or its affiliates. All rights reserved.</a:t>
            </a:r>
            <a:endParaRPr lang="en-US" sz="600" dirty="0">
              <a:solidFill>
                <a:schemeClr val="bg2"/>
              </a:solidFill>
              <a:latin typeface="+mj-lt"/>
            </a:endParaRPr>
          </a:p>
        </p:txBody>
      </p:sp>
      <p:sp>
        <p:nvSpPr>
          <p:cNvPr id="21"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Tree>
    <p:extLst>
      <p:ext uri="{BB962C8B-B14F-4D97-AF65-F5344CB8AC3E}">
        <p14:creationId xmlns:p14="http://schemas.microsoft.com/office/powerpoint/2010/main" val="2929318144"/>
      </p:ext>
    </p:extLst>
  </p:cSld>
  <p:clrMapOvr>
    <a:masterClrMapping/>
  </p:clrMapOvr>
  <p:transition>
    <p:wipe dir="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arge photo with bottom bar">
    <p:spTree>
      <p:nvGrpSpPr>
        <p:cNvPr id="1" name=""/>
        <p:cNvGrpSpPr/>
        <p:nvPr/>
      </p:nvGrpSpPr>
      <p:grpSpPr>
        <a:xfrm>
          <a:off x="0" y="0"/>
          <a:ext cx="0" cy="0"/>
          <a:chOff x="0" y="0"/>
          <a:chExt cx="0" cy="0"/>
        </a:xfrm>
      </p:grpSpPr>
      <p:sp>
        <p:nvSpPr>
          <p:cNvPr id="7" name="Rectangle 6"/>
          <p:cNvSpPr/>
          <p:nvPr/>
        </p:nvSpPr>
        <p:spPr>
          <a:xfrm>
            <a:off x="450986" y="310896"/>
            <a:ext cx="11299041" cy="6075390"/>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ndParaRPr>
          </a:p>
        </p:txBody>
      </p:sp>
      <p:sp>
        <p:nvSpPr>
          <p:cNvPr id="5" name="Picture Placeholder 4"/>
          <p:cNvSpPr>
            <a:spLocks noGrp="1"/>
          </p:cNvSpPr>
          <p:nvPr>
            <p:ph type="pic" sz="quarter" idx="10" hasCustomPrompt="1"/>
          </p:nvPr>
        </p:nvSpPr>
        <p:spPr>
          <a:xfrm>
            <a:off x="444385" y="310897"/>
            <a:ext cx="11296883" cy="6054185"/>
          </a:xfrm>
          <a:ln>
            <a:solidFill>
              <a:schemeClr val="bg2"/>
            </a:solidFill>
          </a:ln>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baseline="0" dirty="0">
                <a:solidFill>
                  <a:srgbClr val="546568"/>
                </a:solidFill>
                <a:latin typeface="+mn-lt"/>
                <a:ea typeface="+mn-ea"/>
                <a:cs typeface="+mn-cs"/>
              </a:defRPr>
            </a:lvl1pPr>
          </a:lstStyle>
          <a:p>
            <a:r>
              <a:rPr lang="en-US" dirty="0" smtClean="0"/>
              <a:t>Photo placeholder</a:t>
            </a:r>
            <a:endParaRPr lang="en-US" dirty="0"/>
          </a:p>
        </p:txBody>
      </p:sp>
      <p:sp>
        <p:nvSpPr>
          <p:cNvPr id="11" name="Rectangle 5"/>
          <p:cNvSpPr>
            <a:spLocks noChangeArrowheads="1"/>
          </p:cNvSpPr>
          <p:nvPr userDrawn="1"/>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marL="0" algn="r" defTabSz="814388" rtl="0" eaLnBrk="1" latinLnBrk="0" hangingPunct="1">
              <a:lnSpc>
                <a:spcPct val="100000"/>
              </a:lnSpc>
            </a:pPr>
            <a:r>
              <a:rPr lang="en-US" sz="600" kern="1200" dirty="0">
                <a:solidFill>
                  <a:srgbClr val="C0C0C0"/>
                </a:solidFill>
                <a:latin typeface="+mj-lt"/>
                <a:ea typeface="+mn-ea"/>
                <a:cs typeface="+mn-cs"/>
              </a:rPr>
              <a:t>Cisco Confidential</a:t>
            </a:r>
          </a:p>
        </p:txBody>
      </p:sp>
      <p:pic>
        <p:nvPicPr>
          <p:cNvPr id="9" name="Picture 8"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
        <p:nvSpPr>
          <p:cNvPr id="10"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sp>
        <p:nvSpPr>
          <p:cNvPr id="13"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Tree>
    <p:extLst>
      <p:ext uri="{BB962C8B-B14F-4D97-AF65-F5344CB8AC3E}">
        <p14:creationId xmlns:p14="http://schemas.microsoft.com/office/powerpoint/2010/main" val="1049556074"/>
      </p:ext>
    </p:extLst>
  </p:cSld>
  <p:clrMapOvr>
    <a:masterClrMapping/>
  </p:clrMapOvr>
  <p:transition>
    <p:wipe dir="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88826" cy="6858000"/>
          </a:xfrm>
        </p:spPr>
        <p:txBody>
          <a:bodyPr anchor="ctr" anchorCtr="1">
            <a:noAutofit/>
          </a:bodyPr>
          <a:lstStyle>
            <a:lvl1pPr algn="ctr">
              <a:buNone/>
              <a:defRPr>
                <a:latin typeface="+mj-lt"/>
              </a:defRPr>
            </a:lvl1pPr>
          </a:lstStyle>
          <a:p>
            <a:r>
              <a:rPr lang="en-US" dirty="0" smtClean="0"/>
              <a:t>Full bleed image placeholder</a:t>
            </a:r>
            <a:endParaRPr lang="en-US" dirty="0"/>
          </a:p>
        </p:txBody>
      </p:sp>
    </p:spTree>
    <p:extLst>
      <p:ext uri="{BB962C8B-B14F-4D97-AF65-F5344CB8AC3E}">
        <p14:creationId xmlns:p14="http://schemas.microsoft.com/office/powerpoint/2010/main" val="1661974086"/>
      </p:ext>
    </p:extLst>
  </p:cSld>
  <p:clrMapOvr>
    <a:masterClrMapping/>
  </p:clrMapOvr>
  <p:transition>
    <p:wipe dir="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ide screen vide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print"/>
          <a:srcRect/>
          <a:stretch>
            <a:fillRect/>
          </a:stretch>
        </p:blipFill>
        <p:spPr bwMode="auto">
          <a:xfrm>
            <a:off x="-16929" y="0"/>
            <a:ext cx="12205754" cy="6858000"/>
          </a:xfrm>
          <a:prstGeom prst="rect">
            <a:avLst/>
          </a:prstGeom>
          <a:noFill/>
        </p:spPr>
      </p:pic>
      <p:pic>
        <p:nvPicPr>
          <p:cNvPr id="37" name="Picture 36" descr="texture.png"/>
          <p:cNvPicPr>
            <a:picLocks noChangeAspect="1"/>
          </p:cNvPicPr>
          <p:nvPr userDrawn="1"/>
        </p:nvPicPr>
        <p:blipFill>
          <a:blip r:embed="rId3" cstate="print"/>
          <a:stretch>
            <a:fillRect/>
          </a:stretch>
        </p:blipFill>
        <p:spPr>
          <a:xfrm>
            <a:off x="-16929" y="1786"/>
            <a:ext cx="12205754" cy="6856214"/>
          </a:xfrm>
          <a:prstGeom prst="rect">
            <a:avLst/>
          </a:prstGeom>
        </p:spPr>
      </p:pic>
      <p:sp>
        <p:nvSpPr>
          <p:cNvPr id="40" name="Media Placeholder 39"/>
          <p:cNvSpPr>
            <a:spLocks noGrp="1"/>
          </p:cNvSpPr>
          <p:nvPr>
            <p:ph type="media" sz="quarter" idx="11" hasCustomPrompt="1"/>
          </p:nvPr>
        </p:nvSpPr>
        <p:spPr>
          <a:xfrm>
            <a:off x="3888008" y="777240"/>
            <a:ext cx="7863840" cy="4425696"/>
          </a:xfrm>
          <a:solidFill>
            <a:schemeClr val="tx1">
              <a:lumMod val="50000"/>
            </a:schemeClr>
          </a:solidFill>
          <a:ln>
            <a:noFill/>
          </a:ln>
          <a:effectLst>
            <a:innerShdw blurRad="4191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1800" kern="1200" baseline="0" smtClean="0">
                <a:solidFill>
                  <a:schemeClr val="lt1"/>
                </a:solidFill>
                <a:latin typeface="+mj-lt"/>
                <a:ea typeface="+mn-ea"/>
                <a:cs typeface="+mn-cs"/>
              </a:defRPr>
            </a:lvl1pPr>
          </a:lstStyle>
          <a:p>
            <a:r>
              <a:rPr lang="en-US" dirty="0" smtClean="0"/>
              <a:t>Click icon to add video</a:t>
            </a:r>
            <a:endParaRPr lang="en-US" dirty="0"/>
          </a:p>
        </p:txBody>
      </p:sp>
      <p:grpSp>
        <p:nvGrpSpPr>
          <p:cNvPr id="20" name="Group 5"/>
          <p:cNvGrpSpPr>
            <a:grpSpLocks/>
          </p:cNvGrpSpPr>
          <p:nvPr userDrawn="1"/>
        </p:nvGrpSpPr>
        <p:grpSpPr bwMode="auto">
          <a:xfrm>
            <a:off x="455613" y="6096000"/>
            <a:ext cx="841815" cy="447676"/>
            <a:chOff x="384" y="331"/>
            <a:chExt cx="912" cy="485"/>
          </a:xfrm>
        </p:grpSpPr>
        <p:sp>
          <p:nvSpPr>
            <p:cNvPr id="2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3"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4"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5"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6"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7"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8"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9"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0"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1"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2"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3"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4"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5"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6"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grpSp>
    </p:spTree>
    <p:extLst>
      <p:ext uri="{BB962C8B-B14F-4D97-AF65-F5344CB8AC3E}">
        <p14:creationId xmlns:p14="http://schemas.microsoft.com/office/powerpoint/2010/main" val="650413509"/>
      </p:ext>
    </p:extLst>
  </p:cSld>
  <p:clrMapOvr>
    <a:masterClrMapping/>
  </p:clrMapOvr>
  <p:transition>
    <p:wipe dir="r"/>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tandard vide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print"/>
          <a:srcRect/>
          <a:stretch>
            <a:fillRect/>
          </a:stretch>
        </p:blipFill>
        <p:spPr bwMode="auto">
          <a:xfrm>
            <a:off x="-16929" y="0"/>
            <a:ext cx="12205754" cy="6858000"/>
          </a:xfrm>
          <a:prstGeom prst="rect">
            <a:avLst/>
          </a:prstGeom>
          <a:noFill/>
        </p:spPr>
      </p:pic>
      <p:pic>
        <p:nvPicPr>
          <p:cNvPr id="55" name="Picture 54" descr="texture.png"/>
          <p:cNvPicPr>
            <a:picLocks noChangeAspect="1"/>
          </p:cNvPicPr>
          <p:nvPr userDrawn="1"/>
        </p:nvPicPr>
        <p:blipFill>
          <a:blip r:embed="rId3" cstate="print"/>
          <a:stretch>
            <a:fillRect/>
          </a:stretch>
        </p:blipFill>
        <p:spPr>
          <a:xfrm>
            <a:off x="-16929" y="1786"/>
            <a:ext cx="12205754" cy="6856214"/>
          </a:xfrm>
          <a:prstGeom prst="rect">
            <a:avLst/>
          </a:prstGeom>
        </p:spPr>
      </p:pic>
      <p:sp>
        <p:nvSpPr>
          <p:cNvPr id="21" name="Media Placeholder 20"/>
          <p:cNvSpPr>
            <a:spLocks noGrp="1"/>
          </p:cNvSpPr>
          <p:nvPr>
            <p:ph type="media" sz="quarter" idx="10" hasCustomPrompt="1"/>
          </p:nvPr>
        </p:nvSpPr>
        <p:spPr>
          <a:xfrm>
            <a:off x="5853968" y="778669"/>
            <a:ext cx="5897880" cy="4425696"/>
          </a:xfrm>
          <a:solidFill>
            <a:schemeClr val="tx1">
              <a:lumMod val="50000"/>
            </a:schemeClr>
          </a:solidFill>
          <a:ln>
            <a:noFill/>
          </a:ln>
          <a:effectLst>
            <a:innerShdw blurRad="4191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1800" kern="1200">
                <a:solidFill>
                  <a:schemeClr val="lt1"/>
                </a:solidFill>
                <a:latin typeface="+mj-lt"/>
                <a:ea typeface="+mn-ea"/>
                <a:cs typeface="+mn-cs"/>
              </a:defRPr>
            </a:lvl1pPr>
          </a:lstStyle>
          <a:p>
            <a:r>
              <a:rPr lang="en-US" dirty="0" smtClean="0"/>
              <a:t>Click icon to add video</a:t>
            </a:r>
            <a:endParaRPr lang="en-US" dirty="0"/>
          </a:p>
        </p:txBody>
      </p:sp>
      <p:grpSp>
        <p:nvGrpSpPr>
          <p:cNvPr id="20" name="Group 5"/>
          <p:cNvGrpSpPr>
            <a:grpSpLocks/>
          </p:cNvGrpSpPr>
          <p:nvPr userDrawn="1"/>
        </p:nvGrpSpPr>
        <p:grpSpPr bwMode="auto">
          <a:xfrm>
            <a:off x="455613" y="6096000"/>
            <a:ext cx="841815" cy="447676"/>
            <a:chOff x="384" y="331"/>
            <a:chExt cx="912" cy="485"/>
          </a:xfrm>
        </p:grpSpPr>
        <p:sp>
          <p:nvSpPr>
            <p:cNvPr id="23"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4"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5"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6"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7"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8"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9"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0"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1"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2"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3"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4"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5"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6"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7"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grpSp>
    </p:spTree>
    <p:extLst>
      <p:ext uri="{BB962C8B-B14F-4D97-AF65-F5344CB8AC3E}">
        <p14:creationId xmlns:p14="http://schemas.microsoft.com/office/powerpoint/2010/main" val="1597277675"/>
      </p:ext>
    </p:extLst>
  </p:cSld>
  <p:clrMapOvr>
    <a:masterClrMapping/>
  </p:clrMapOvr>
  <p:transition>
    <p:wipe dir="r"/>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_gradient only">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3"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4" name="Rectangle 5"/>
          <p:cNvSpPr>
            <a:spLocks noChangeArrowheads="1"/>
          </p:cNvSpPr>
          <p:nvPr userDrawn="1"/>
        </p:nvSpPr>
        <p:spPr bwMode="ltGray">
          <a:xfrm>
            <a:off x="10347517" y="6584514"/>
            <a:ext cx="1083706" cy="175257"/>
          </a:xfrm>
          <a:prstGeom prst="rect">
            <a:avLst/>
          </a:prstGeom>
          <a:noFill/>
          <a:ln w="9525">
            <a:noFill/>
            <a:miter lim="800000"/>
            <a:headEnd/>
            <a:tailEnd/>
          </a:ln>
          <a:effectLst/>
        </p:spPr>
        <p:txBody>
          <a:bodyPr wrap="square" lIns="82124" tIns="41061" rIns="82124" bIns="41061" anchor="b">
            <a:spAutoFit/>
          </a:bodyPr>
          <a:lstStyle/>
          <a:p>
            <a:pPr algn="r" defTabSz="814388">
              <a:lnSpc>
                <a:spcPct val="100000"/>
              </a:lnSpc>
            </a:pPr>
            <a:r>
              <a:rPr lang="en-US" sz="600" dirty="0">
                <a:solidFill>
                  <a:schemeClr val="bg1"/>
                </a:solidFill>
                <a:latin typeface="+mj-lt"/>
              </a:rPr>
              <a:t>Cisco Confidential</a:t>
            </a:r>
          </a:p>
        </p:txBody>
      </p:sp>
      <p:sp>
        <p:nvSpPr>
          <p:cNvPr id="5"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2013</a:t>
            </a:r>
            <a:r>
              <a:rPr lang="en-US" sz="600" baseline="0" dirty="0" smtClean="0">
                <a:solidFill>
                  <a:schemeClr val="bg2"/>
                </a:solidFill>
                <a:latin typeface="+mj-lt"/>
              </a:rPr>
              <a:t>  </a:t>
            </a:r>
            <a:r>
              <a:rPr lang="en-US" sz="600" dirty="0" smtClean="0">
                <a:solidFill>
                  <a:schemeClr val="bg2"/>
                </a:solidFill>
                <a:latin typeface="+mj-lt"/>
              </a:rPr>
              <a:t>Cisco and/or its affiliates. All rights reserved.</a:t>
            </a:r>
            <a:endParaRPr lang="en-US" sz="600" dirty="0">
              <a:solidFill>
                <a:schemeClr val="bg2"/>
              </a:solidFill>
              <a:latin typeface="+mj-lt"/>
            </a:endParaRPr>
          </a:p>
        </p:txBody>
      </p:sp>
      <p:sp>
        <p:nvSpPr>
          <p:cNvPr id="6"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Tree>
    <p:extLst>
      <p:ext uri="{BB962C8B-B14F-4D97-AF65-F5344CB8AC3E}">
        <p14:creationId xmlns:p14="http://schemas.microsoft.com/office/powerpoint/2010/main" val="1111531472"/>
      </p:ext>
    </p:extLst>
  </p:cSld>
  <p:clrMapOvr>
    <a:masterClrMapping/>
  </p:clrMapOvr>
  <p:transition>
    <p:wipe dir="r"/>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losing Slide_gree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34" name="Rectangle 33"/>
          <p:cNvSpPr>
            <a:spLocks noChangeArrowheads="1"/>
          </p:cNvSpPr>
          <p:nvPr userDrawn="1"/>
        </p:nvSpPr>
        <p:spPr bwMode="black">
          <a:xfrm>
            <a:off x="5884495" y="5844550"/>
            <a:ext cx="41443" cy="157016"/>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35" name="Freeform 34"/>
          <p:cNvSpPr>
            <a:spLocks/>
          </p:cNvSpPr>
          <p:nvPr userDrawn="1"/>
        </p:nvSpPr>
        <p:spPr bwMode="black">
          <a:xfrm>
            <a:off x="6125923" y="5840202"/>
            <a:ext cx="119991"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6" name="Freeform 35"/>
          <p:cNvSpPr>
            <a:spLocks/>
          </p:cNvSpPr>
          <p:nvPr userDrawn="1"/>
        </p:nvSpPr>
        <p:spPr bwMode="black">
          <a:xfrm>
            <a:off x="5711014" y="5840202"/>
            <a:ext cx="119991"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7" name="Freeform 36"/>
          <p:cNvSpPr>
            <a:spLocks noEditPoints="1"/>
          </p:cNvSpPr>
          <p:nvPr userDrawn="1"/>
        </p:nvSpPr>
        <p:spPr bwMode="black">
          <a:xfrm>
            <a:off x="6289284" y="5840202"/>
            <a:ext cx="16480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38" name="Freeform 37"/>
          <p:cNvSpPr>
            <a:spLocks/>
          </p:cNvSpPr>
          <p:nvPr userDrawn="1"/>
        </p:nvSpPr>
        <p:spPr bwMode="black">
          <a:xfrm>
            <a:off x="5979427" y="5840202"/>
            <a:ext cx="107462"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9" name="Freeform 38"/>
          <p:cNvSpPr>
            <a:spLocks/>
          </p:cNvSpPr>
          <p:nvPr userDrawn="1"/>
        </p:nvSpPr>
        <p:spPr bwMode="black">
          <a:xfrm>
            <a:off x="5628610" y="5654198"/>
            <a:ext cx="39033" cy="8068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0" name="Freeform 39"/>
          <p:cNvSpPr>
            <a:spLocks/>
          </p:cNvSpPr>
          <p:nvPr userDrawn="1"/>
        </p:nvSpPr>
        <p:spPr bwMode="black">
          <a:xfrm>
            <a:off x="5737999" y="5600088"/>
            <a:ext cx="39033"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1" name="Freeform 40"/>
          <p:cNvSpPr>
            <a:spLocks/>
          </p:cNvSpPr>
          <p:nvPr userDrawn="1"/>
        </p:nvSpPr>
        <p:spPr bwMode="black">
          <a:xfrm>
            <a:off x="5845462" y="5525687"/>
            <a:ext cx="39033"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2" name="Freeform 41"/>
          <p:cNvSpPr>
            <a:spLocks/>
          </p:cNvSpPr>
          <p:nvPr userDrawn="1"/>
        </p:nvSpPr>
        <p:spPr bwMode="black">
          <a:xfrm>
            <a:off x="5954851" y="5600088"/>
            <a:ext cx="39033"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3" name="Freeform 42"/>
          <p:cNvSpPr>
            <a:spLocks/>
          </p:cNvSpPr>
          <p:nvPr userDrawn="1"/>
        </p:nvSpPr>
        <p:spPr bwMode="black">
          <a:xfrm>
            <a:off x="6061831" y="5654198"/>
            <a:ext cx="41443" cy="80682"/>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4" name="Freeform 43"/>
          <p:cNvSpPr>
            <a:spLocks/>
          </p:cNvSpPr>
          <p:nvPr userDrawn="1"/>
        </p:nvSpPr>
        <p:spPr bwMode="black">
          <a:xfrm>
            <a:off x="6171221" y="5600088"/>
            <a:ext cx="39515"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5" name="Freeform 44"/>
          <p:cNvSpPr>
            <a:spLocks/>
          </p:cNvSpPr>
          <p:nvPr userDrawn="1"/>
        </p:nvSpPr>
        <p:spPr bwMode="black">
          <a:xfrm>
            <a:off x="6280611" y="5525687"/>
            <a:ext cx="39515"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6" name="Freeform 45"/>
          <p:cNvSpPr>
            <a:spLocks/>
          </p:cNvSpPr>
          <p:nvPr userDrawn="1"/>
        </p:nvSpPr>
        <p:spPr bwMode="black">
          <a:xfrm>
            <a:off x="6388072" y="5600088"/>
            <a:ext cx="39515"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7" name="Freeform 46"/>
          <p:cNvSpPr>
            <a:spLocks/>
          </p:cNvSpPr>
          <p:nvPr userDrawn="1"/>
        </p:nvSpPr>
        <p:spPr bwMode="black">
          <a:xfrm>
            <a:off x="6497462" y="5654198"/>
            <a:ext cx="39515" cy="80682"/>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Tree>
    <p:extLst>
      <p:ext uri="{BB962C8B-B14F-4D97-AF65-F5344CB8AC3E}">
        <p14:creationId xmlns:p14="http://schemas.microsoft.com/office/powerpoint/2010/main" val="2518425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700"/>
                                        <p:tgtEl>
                                          <p:spTgt spid="39"/>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00"/>
                                        <p:tgtEl>
                                          <p:spTgt spid="4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00"/>
                                        <p:tgtEl>
                                          <p:spTgt spid="43"/>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700"/>
                                        <p:tgtEl>
                                          <p:spTgt spid="47"/>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700"/>
                                        <p:tgtEl>
                                          <p:spTgt spid="40"/>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700"/>
                                        <p:tgtEl>
                                          <p:spTgt spid="42"/>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00"/>
                                        <p:tgtEl>
                                          <p:spTgt spid="4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700"/>
                                        <p:tgtEl>
                                          <p:spTgt spid="46"/>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39"/>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1"/>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3"/>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5"/>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7"/>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0"/>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2"/>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4"/>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6"/>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700"/>
                                        <p:tgtEl>
                                          <p:spTgt spid="36"/>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700"/>
                                        <p:tgtEl>
                                          <p:spTgt spid="34"/>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700"/>
                                        <p:tgtEl>
                                          <p:spTgt spid="38"/>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700"/>
                                        <p:tgtEl>
                                          <p:spTgt spid="35"/>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animated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29" name="Rounded Rectangle 28"/>
          <p:cNvSpPr/>
          <p:nvPr/>
        </p:nvSpPr>
        <p:spPr>
          <a:xfrm>
            <a:off x="2430699" y="-3570592"/>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0" name="Rounded Rectangle 29"/>
          <p:cNvSpPr/>
          <p:nvPr/>
        </p:nvSpPr>
        <p:spPr>
          <a:xfrm>
            <a:off x="0" y="-637720"/>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1" name="Rounded Rectangle 30"/>
          <p:cNvSpPr/>
          <p:nvPr/>
        </p:nvSpPr>
        <p:spPr>
          <a:xfrm rot="10800000">
            <a:off x="1351370" y="424860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j-lt"/>
              <a:ea typeface="+mn-ea"/>
              <a:cs typeface="+mn-cs"/>
            </a:endParaRPr>
          </a:p>
        </p:txBody>
      </p:sp>
      <p:sp>
        <p:nvSpPr>
          <p:cNvPr id="32" name="Rounded Rectangle 31"/>
          <p:cNvSpPr/>
          <p:nvPr userDrawn="1"/>
        </p:nvSpPr>
        <p:spPr>
          <a:xfrm>
            <a:off x="8778358" y="-2913279"/>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3" name="Rounded Rectangle 32"/>
          <p:cNvSpPr/>
          <p:nvPr userDrawn="1"/>
        </p:nvSpPr>
        <p:spPr>
          <a:xfrm>
            <a:off x="10804454" y="5699195"/>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4" name="Rounded Rectangle 33"/>
          <p:cNvSpPr/>
          <p:nvPr/>
        </p:nvSpPr>
        <p:spPr>
          <a:xfrm rot="10800000">
            <a:off x="4047043" y="1516172"/>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p:cNvSpPr>
            <a:spLocks noGrp="1"/>
          </p:cNvSpPr>
          <p:nvPr>
            <p:ph type="ctrTitle" hasCustomPrompt="1"/>
          </p:nvPr>
        </p:nvSpPr>
        <p:spPr>
          <a:xfrm>
            <a:off x="295114" y="1236690"/>
            <a:ext cx="10813350" cy="2918779"/>
          </a:xfrm>
        </p:spPr>
        <p:txBody>
          <a:bodyPr/>
          <a:lstStyle>
            <a:lvl1pPr>
              <a:lnSpc>
                <a:spcPct val="90000"/>
              </a:lnSpc>
              <a:defRPr sz="60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315095" y="4464069"/>
            <a:ext cx="10813351" cy="384175"/>
          </a:xfrm>
        </p:spPr>
        <p:txBody>
          <a:bodyPr anchor="b" anchorCtr="0">
            <a:noAutofit/>
          </a:bodyPr>
          <a:lstStyle>
            <a:lvl1pPr marL="0" indent="0" algn="l">
              <a:buNone/>
              <a:defRPr sz="2000" b="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chemeClr val="bg2"/>
                </a:solidFill>
                <a:latin typeface="+mj-lt"/>
              </a:rPr>
              <a:t>Cisco Confidential</a:t>
            </a:r>
          </a:p>
        </p:txBody>
      </p:sp>
      <p:grpSp>
        <p:nvGrpSpPr>
          <p:cNvPr id="53" name="Group 5"/>
          <p:cNvGrpSpPr>
            <a:grpSpLocks/>
          </p:cNvGrpSpPr>
          <p:nvPr userDrawn="1"/>
        </p:nvGrpSpPr>
        <p:grpSpPr bwMode="auto">
          <a:xfrm>
            <a:off x="455613" y="304800"/>
            <a:ext cx="841815"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grpSp>
      <p:sp>
        <p:nvSpPr>
          <p:cNvPr id="37"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2013</a:t>
            </a:r>
            <a:r>
              <a:rPr lang="en-US" sz="600" baseline="0" dirty="0" smtClean="0">
                <a:solidFill>
                  <a:schemeClr val="bg2"/>
                </a:solidFill>
                <a:latin typeface="+mj-lt"/>
              </a:rPr>
              <a:t>  </a:t>
            </a:r>
            <a:r>
              <a:rPr lang="en-US" sz="600" dirty="0" smtClean="0">
                <a:solidFill>
                  <a:schemeClr val="bg2"/>
                </a:solidFill>
                <a:latin typeface="+mj-lt"/>
              </a:rPr>
              <a:t>Cisco and/or its affiliates. All rights reserved.</a:t>
            </a:r>
            <a:endParaRPr lang="en-US" sz="600" dirty="0">
              <a:solidFill>
                <a:schemeClr val="bg2"/>
              </a:solidFill>
              <a:latin typeface="+mj-lt"/>
            </a:endParaRPr>
          </a:p>
        </p:txBody>
      </p:sp>
      <p:sp>
        <p:nvSpPr>
          <p:cNvPr id="38"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
        <p:nvSpPr>
          <p:cNvPr id="39" name="Text Placeholder 38"/>
          <p:cNvSpPr>
            <a:spLocks noGrp="1"/>
          </p:cNvSpPr>
          <p:nvPr>
            <p:ph type="body" sz="quarter" idx="10" hasCustomPrompt="1"/>
          </p:nvPr>
        </p:nvSpPr>
        <p:spPr>
          <a:xfrm>
            <a:off x="314325" y="4782757"/>
            <a:ext cx="10814050" cy="384175"/>
          </a:xfrm>
        </p:spPr>
        <p:txBody>
          <a:bodyPr/>
          <a:lstStyle>
            <a:lvl1pPr marL="0" indent="0">
              <a:buFontTx/>
              <a:buNone/>
              <a:defRPr lang="en-US" sz="18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314325" y="5273251"/>
            <a:ext cx="108140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1402062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remove" grpId="0" nodeType="withEffect">
                                  <p:stCondLst>
                                    <p:cond delay="1500"/>
                                  </p:stCondLst>
                                  <p:childTnLst>
                                    <p:animMotion origin="layout" path="M -2.77778E-6 -2.22045E-16 L -2.77778E-6 -1.425 " pathEditMode="fixed" rAng="0" ptsTypes="AA">
                                      <p:cBhvr>
                                        <p:cTn id="6" dur="4500" fill="hold"/>
                                        <p:tgtEl>
                                          <p:spTgt spid="33"/>
                                        </p:tgtEl>
                                        <p:attrNameLst>
                                          <p:attrName>ppt_x</p:attrName>
                                          <p:attrName>ppt_y</p:attrName>
                                        </p:attrNameLst>
                                      </p:cBhvr>
                                      <p:rCtr x="0" y="-712"/>
                                    </p:animMotion>
                                  </p:childTnLst>
                                </p:cTn>
                              </p:par>
                              <p:par>
                                <p:cTn id="7" presetID="42" presetClass="path" presetSubtype="0" repeatCount="indefinite" accel="50000" decel="50000" autoRev="1" fill="hold" grpId="0" nodeType="withEffect">
                                  <p:stCondLst>
                                    <p:cond delay="0"/>
                                  </p:stCondLst>
                                  <p:childTnLst>
                                    <p:animMotion origin="layout" path="M 3.05556E-6 -2.96296E-6 L 3.05556E-6 0.88611 " pathEditMode="fixed" rAng="0" ptsTypes="AA">
                                      <p:cBhvr>
                                        <p:cTn id="8" dur="4500" fill="hold"/>
                                        <p:tgtEl>
                                          <p:spTgt spid="32"/>
                                        </p:tgtEl>
                                        <p:attrNameLst>
                                          <p:attrName>ppt_x</p:attrName>
                                          <p:attrName>ppt_y</p:attrName>
                                        </p:attrNameLst>
                                      </p:cBhvr>
                                      <p:rCtr x="0" y="443"/>
                                    </p:animMotion>
                                  </p:childTnLst>
                                </p:cTn>
                              </p:par>
                              <p:par>
                                <p:cTn id="9" presetID="64" presetClass="path" presetSubtype="0" repeatCount="indefinite" accel="50000" decel="50000" autoRev="1" fill="hold" grpId="0" nodeType="withEffect">
                                  <p:stCondLst>
                                    <p:cond delay="1400"/>
                                  </p:stCondLst>
                                  <p:childTnLst>
                                    <p:animMotion origin="layout" path="M -2.5E-6 3.7037E-6 L -2.5E-6 -1.33195 " pathEditMode="fixed" rAng="0" ptsTypes="AA">
                                      <p:cBhvr>
                                        <p:cTn id="10" dur="4500" fill="hold"/>
                                        <p:tgtEl>
                                          <p:spTgt spid="34"/>
                                        </p:tgtEl>
                                        <p:attrNameLst>
                                          <p:attrName>ppt_x</p:attrName>
                                          <p:attrName>ppt_y</p:attrName>
                                        </p:attrNameLst>
                                      </p:cBhvr>
                                      <p:rCtr x="0" y="-666"/>
                                    </p:animMotion>
                                  </p:childTnLst>
                                </p:cTn>
                              </p:par>
                              <p:par>
                                <p:cTn id="11" presetID="64" presetClass="path" presetSubtype="0" repeatCount="indefinite" accel="50000" decel="50000" autoRev="1" fill="hold" grpId="0" nodeType="withEffect">
                                  <p:stCondLst>
                                    <p:cond delay="3600"/>
                                  </p:stCondLst>
                                  <p:childTnLst>
                                    <p:animMotion origin="layout" path="M -1.94444E-6 4.07407E-6 L -1.94444E-6 -1.42084 " pathEditMode="fixed" rAng="0" ptsTypes="AA">
                                      <p:cBhvr>
                                        <p:cTn id="12" dur="4500" fill="hold"/>
                                        <p:tgtEl>
                                          <p:spTgt spid="31"/>
                                        </p:tgtEl>
                                        <p:attrNameLst>
                                          <p:attrName>ppt_x</p:attrName>
                                          <p:attrName>ppt_y</p:attrName>
                                        </p:attrNameLst>
                                      </p:cBhvr>
                                      <p:rCtr x="0" y="-710"/>
                                    </p:animMotion>
                                  </p:childTnLst>
                                </p:cTn>
                              </p:par>
                              <p:par>
                                <p:cTn id="13" presetID="42" presetClass="path" presetSubtype="0" repeatCount="indefinite" accel="50000" decel="50000" autoRev="1" fill="hold" grpId="0" nodeType="withEffect">
                                  <p:stCondLst>
                                    <p:cond delay="900"/>
                                  </p:stCondLst>
                                  <p:childTnLst>
                                    <p:animMotion origin="layout" path="M 1.94444E-6 4.07407E-6 L 1.94444E-6 0.81944 " pathEditMode="fixed" rAng="0" ptsTypes="AA">
                                      <p:cBhvr>
                                        <p:cTn id="14" dur="4500" fill="hold"/>
                                        <p:tgtEl>
                                          <p:spTgt spid="30"/>
                                        </p:tgtEl>
                                        <p:attrNameLst>
                                          <p:attrName>ppt_x</p:attrName>
                                          <p:attrName>ppt_y</p:attrName>
                                        </p:attrNameLst>
                                      </p:cBhvr>
                                      <p:rCtr x="0" y="410"/>
                                    </p:animMotion>
                                  </p:childTnLst>
                                </p:cTn>
                              </p:par>
                              <p:par>
                                <p:cTn id="15" presetID="42" presetClass="path" presetSubtype="0" repeatCount="indefinite" accel="50000" decel="50000" autoRev="1" fill="hold" grpId="0" nodeType="withEffect">
                                  <p:stCondLst>
                                    <p:cond delay="2800"/>
                                  </p:stCondLst>
                                  <p:childTnLst>
                                    <p:animMotion origin="layout" path="M -3.61111E-6 2.59259E-6 L -3.61111E-6 1.19028 " pathEditMode="fixed" rAng="0" ptsTypes="AA">
                                      <p:cBhvr>
                                        <p:cTn id="16" dur="4500" fill="hold"/>
                                        <p:tgtEl>
                                          <p:spTgt spid="29"/>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losing Slide-green thank you">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print"/>
          <a:srcRect/>
          <a:stretch>
            <a:fillRect/>
          </a:stretch>
        </p:blipFill>
        <p:spPr bwMode="auto">
          <a:xfrm>
            <a:off x="-16929" y="0"/>
            <a:ext cx="12205754" cy="6858000"/>
          </a:xfrm>
          <a:prstGeom prst="rect">
            <a:avLst/>
          </a:prstGeom>
          <a:noFill/>
        </p:spPr>
      </p:pic>
      <p:sp>
        <p:nvSpPr>
          <p:cNvPr id="34" name="TextBox 33"/>
          <p:cNvSpPr txBox="1"/>
          <p:nvPr userDrawn="1"/>
        </p:nvSpPr>
        <p:spPr>
          <a:xfrm>
            <a:off x="859364" y="3060489"/>
            <a:ext cx="2467342" cy="646331"/>
          </a:xfrm>
          <a:prstGeom prst="rect">
            <a:avLst/>
          </a:prstGeom>
          <a:noFill/>
        </p:spPr>
        <p:txBody>
          <a:bodyPr wrap="none" rtlCol="0">
            <a:spAutoFit/>
          </a:bodyPr>
          <a:lstStyle/>
          <a:p>
            <a:r>
              <a:rPr lang="en-US" sz="3600" dirty="0" smtClean="0">
                <a:solidFill>
                  <a:srgbClr val="FFFFFF"/>
                </a:solidFill>
                <a:latin typeface="+mj-lt"/>
              </a:rPr>
              <a:t>Thank you.</a:t>
            </a:r>
            <a:endParaRPr lang="en-US" sz="3600" dirty="0">
              <a:solidFill>
                <a:srgbClr val="FFFFFF"/>
              </a:solidFill>
              <a:latin typeface="+mj-lt"/>
            </a:endParaRPr>
          </a:p>
        </p:txBody>
      </p:sp>
      <p:sp>
        <p:nvSpPr>
          <p:cNvPr id="20" name="Rectangle 19"/>
          <p:cNvSpPr>
            <a:spLocks noChangeArrowheads="1"/>
          </p:cNvSpPr>
          <p:nvPr userDrawn="1"/>
        </p:nvSpPr>
        <p:spPr bwMode="black">
          <a:xfrm>
            <a:off x="8409358" y="3708603"/>
            <a:ext cx="116616" cy="441827"/>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21" name="Freeform 20"/>
          <p:cNvSpPr>
            <a:spLocks/>
          </p:cNvSpPr>
          <p:nvPr userDrawn="1"/>
        </p:nvSpPr>
        <p:spPr bwMode="black">
          <a:xfrm>
            <a:off x="9088711" y="3697605"/>
            <a:ext cx="337642"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2" name="Freeform 21"/>
          <p:cNvSpPr>
            <a:spLocks/>
          </p:cNvSpPr>
          <p:nvPr userDrawn="1"/>
        </p:nvSpPr>
        <p:spPr bwMode="black">
          <a:xfrm>
            <a:off x="7921200" y="3697605"/>
            <a:ext cx="337642"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3" name="Freeform 22"/>
          <p:cNvSpPr>
            <a:spLocks noEditPoints="1"/>
          </p:cNvSpPr>
          <p:nvPr userDrawn="1"/>
        </p:nvSpPr>
        <p:spPr bwMode="black">
          <a:xfrm>
            <a:off x="9548392" y="3697605"/>
            <a:ext cx="463750"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24" name="Freeform 23"/>
          <p:cNvSpPr>
            <a:spLocks/>
          </p:cNvSpPr>
          <p:nvPr userDrawn="1"/>
        </p:nvSpPr>
        <p:spPr bwMode="black">
          <a:xfrm>
            <a:off x="8676486" y="3697605"/>
            <a:ext cx="302387"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5" name="Freeform 24"/>
          <p:cNvSpPr>
            <a:spLocks/>
          </p:cNvSpPr>
          <p:nvPr userDrawn="1"/>
        </p:nvSpPr>
        <p:spPr bwMode="black">
          <a:xfrm>
            <a:off x="7689324" y="3082440"/>
            <a:ext cx="109835"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6" name="Freeform 25"/>
          <p:cNvSpPr>
            <a:spLocks/>
          </p:cNvSpPr>
          <p:nvPr userDrawn="1"/>
        </p:nvSpPr>
        <p:spPr bwMode="black">
          <a:xfrm>
            <a:off x="7997133" y="2930180"/>
            <a:ext cx="109835"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7" name="Freeform 26"/>
          <p:cNvSpPr>
            <a:spLocks/>
          </p:cNvSpPr>
          <p:nvPr userDrawn="1"/>
        </p:nvSpPr>
        <p:spPr bwMode="black">
          <a:xfrm>
            <a:off x="8299523" y="2720822"/>
            <a:ext cx="109835"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8" name="Freeform 27"/>
          <p:cNvSpPr>
            <a:spLocks/>
          </p:cNvSpPr>
          <p:nvPr userDrawn="1"/>
        </p:nvSpPr>
        <p:spPr bwMode="black">
          <a:xfrm>
            <a:off x="8607332" y="2930181"/>
            <a:ext cx="109835"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9" name="Freeform 28"/>
          <p:cNvSpPr>
            <a:spLocks/>
          </p:cNvSpPr>
          <p:nvPr userDrawn="1"/>
        </p:nvSpPr>
        <p:spPr bwMode="black">
          <a:xfrm>
            <a:off x="8908363" y="3082440"/>
            <a:ext cx="116616"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0" name="Freeform 29"/>
          <p:cNvSpPr>
            <a:spLocks/>
          </p:cNvSpPr>
          <p:nvPr userDrawn="1"/>
        </p:nvSpPr>
        <p:spPr bwMode="black">
          <a:xfrm>
            <a:off x="9216175"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1" name="Freeform 30"/>
          <p:cNvSpPr>
            <a:spLocks/>
          </p:cNvSpPr>
          <p:nvPr userDrawn="1"/>
        </p:nvSpPr>
        <p:spPr bwMode="black">
          <a:xfrm>
            <a:off x="9523987" y="2720823"/>
            <a:ext cx="111191" cy="69876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2" name="Freeform 31"/>
          <p:cNvSpPr>
            <a:spLocks/>
          </p:cNvSpPr>
          <p:nvPr userDrawn="1"/>
        </p:nvSpPr>
        <p:spPr bwMode="black">
          <a:xfrm>
            <a:off x="9826371"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3" name="Freeform 32"/>
          <p:cNvSpPr>
            <a:spLocks/>
          </p:cNvSpPr>
          <p:nvPr userDrawn="1"/>
        </p:nvSpPr>
        <p:spPr bwMode="black">
          <a:xfrm>
            <a:off x="10134183" y="3082440"/>
            <a:ext cx="111191"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Tree>
    <p:extLst>
      <p:ext uri="{BB962C8B-B14F-4D97-AF65-F5344CB8AC3E}">
        <p14:creationId xmlns:p14="http://schemas.microsoft.com/office/powerpoint/2010/main" val="5874135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700"/>
                                        <p:tgtEl>
                                          <p:spTgt spid="2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00"/>
                                        <p:tgtEl>
                                          <p:spTgt spid="2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00"/>
                                        <p:tgtEl>
                                          <p:spTgt spid="27"/>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00"/>
                                        <p:tgtEl>
                                          <p:spTgt spid="28"/>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00"/>
                                        <p:tgtEl>
                                          <p:spTgt spid="29"/>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00"/>
                                        <p:tgtEl>
                                          <p:spTgt spid="31"/>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700"/>
                                        <p:tgtEl>
                                          <p:spTgt spid="33"/>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2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2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29"/>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31"/>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33"/>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2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28"/>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30"/>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32"/>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00"/>
                                        <p:tgtEl>
                                          <p:spTgt spid="22"/>
                                        </p:tgtEl>
                                      </p:cBhvr>
                                    </p:animEffect>
                                  </p:childTnLst>
                                </p:cTn>
                              </p:par>
                              <p:par>
                                <p:cTn id="62" presetID="10" presetClass="entr" presetSubtype="0" fill="hold" nodeType="withEffect">
                                  <p:stCondLst>
                                    <p:cond delay="1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00"/>
                                        <p:tgtEl>
                                          <p:spTgt spid="20"/>
                                        </p:tgtEl>
                                      </p:cBhvr>
                                    </p:animEffect>
                                  </p:childTnLst>
                                </p:cTn>
                              </p:par>
                              <p:par>
                                <p:cTn id="65" presetID="10" presetClass="entr" presetSubtype="0" fill="hold"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00"/>
                                        <p:tgtEl>
                                          <p:spTgt spid="24"/>
                                        </p:tgtEl>
                                      </p:cBhvr>
                                    </p:animEffect>
                                  </p:childTnLst>
                                </p:cTn>
                              </p:par>
                              <p:par>
                                <p:cTn id="68" presetID="10" presetClass="entr" presetSubtype="0" fill="hold"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700"/>
                                        <p:tgtEl>
                                          <p:spTgt spid="21"/>
                                        </p:tgtEl>
                                      </p:cBhvr>
                                    </p:animEffect>
                                  </p:childTnLst>
                                </p:cTn>
                              </p:par>
                              <p:par>
                                <p:cTn id="71" presetID="10" presetClass="entr" presetSubtype="0" fill="hold" nodeType="withEffect">
                                  <p:stCondLst>
                                    <p:cond delay="40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2" grpId="0"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losing Slide-red">
    <p:spTree>
      <p:nvGrpSpPr>
        <p:cNvPr id="1" name=""/>
        <p:cNvGrpSpPr/>
        <p:nvPr/>
      </p:nvGrpSpPr>
      <p:grpSpPr>
        <a:xfrm>
          <a:off x="0" y="0"/>
          <a:ext cx="0" cy="0"/>
          <a:chOff x="0" y="0"/>
          <a:chExt cx="0" cy="0"/>
        </a:xfrm>
      </p:grpSpPr>
      <p:pic>
        <p:nvPicPr>
          <p:cNvPr id="20" name="Picture 19" descr="Complex_Gradient7.jpg"/>
          <p:cNvPicPr>
            <a:picLocks noChangeAspect="1"/>
          </p:cNvPicPr>
          <p:nvPr userDrawn="1"/>
        </p:nvPicPr>
        <p:blipFill>
          <a:blip r:embed="rId2" cstate="print"/>
          <a:srcRect l="1695" r="14438"/>
          <a:stretch>
            <a:fillRect/>
          </a:stretch>
        </p:blipFill>
        <p:spPr>
          <a:xfrm>
            <a:off x="0" y="0"/>
            <a:ext cx="12188825" cy="6858000"/>
          </a:xfrm>
          <a:prstGeom prst="rect">
            <a:avLst/>
          </a:prstGeom>
        </p:spPr>
      </p:pic>
      <p:sp>
        <p:nvSpPr>
          <p:cNvPr id="36" name="Rectangle 35"/>
          <p:cNvSpPr>
            <a:spLocks noChangeArrowheads="1"/>
          </p:cNvSpPr>
          <p:nvPr userDrawn="1"/>
        </p:nvSpPr>
        <p:spPr bwMode="black">
          <a:xfrm>
            <a:off x="5884495" y="5844550"/>
            <a:ext cx="41443" cy="157016"/>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37" name="Freeform 36"/>
          <p:cNvSpPr>
            <a:spLocks/>
          </p:cNvSpPr>
          <p:nvPr userDrawn="1"/>
        </p:nvSpPr>
        <p:spPr bwMode="black">
          <a:xfrm>
            <a:off x="6125923" y="5840202"/>
            <a:ext cx="119991"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8" name="Freeform 37"/>
          <p:cNvSpPr>
            <a:spLocks/>
          </p:cNvSpPr>
          <p:nvPr userDrawn="1"/>
        </p:nvSpPr>
        <p:spPr bwMode="black">
          <a:xfrm>
            <a:off x="5711014" y="5840202"/>
            <a:ext cx="119991"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9" name="Freeform 38"/>
          <p:cNvSpPr>
            <a:spLocks noEditPoints="1"/>
          </p:cNvSpPr>
          <p:nvPr userDrawn="1"/>
        </p:nvSpPr>
        <p:spPr bwMode="black">
          <a:xfrm>
            <a:off x="6289284" y="5840202"/>
            <a:ext cx="16480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40" name="Freeform 39"/>
          <p:cNvSpPr>
            <a:spLocks/>
          </p:cNvSpPr>
          <p:nvPr userDrawn="1"/>
        </p:nvSpPr>
        <p:spPr bwMode="black">
          <a:xfrm>
            <a:off x="5979427" y="5840202"/>
            <a:ext cx="107462"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1" name="Freeform 40"/>
          <p:cNvSpPr>
            <a:spLocks/>
          </p:cNvSpPr>
          <p:nvPr userDrawn="1"/>
        </p:nvSpPr>
        <p:spPr bwMode="black">
          <a:xfrm>
            <a:off x="5628610" y="5654198"/>
            <a:ext cx="39033" cy="8068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2" name="Freeform 41"/>
          <p:cNvSpPr>
            <a:spLocks/>
          </p:cNvSpPr>
          <p:nvPr userDrawn="1"/>
        </p:nvSpPr>
        <p:spPr bwMode="black">
          <a:xfrm>
            <a:off x="5737999" y="5600088"/>
            <a:ext cx="39033"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3" name="Freeform 42"/>
          <p:cNvSpPr>
            <a:spLocks/>
          </p:cNvSpPr>
          <p:nvPr userDrawn="1"/>
        </p:nvSpPr>
        <p:spPr bwMode="black">
          <a:xfrm>
            <a:off x="5845462" y="5525687"/>
            <a:ext cx="39033"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4" name="Freeform 43"/>
          <p:cNvSpPr>
            <a:spLocks/>
          </p:cNvSpPr>
          <p:nvPr userDrawn="1"/>
        </p:nvSpPr>
        <p:spPr bwMode="black">
          <a:xfrm>
            <a:off x="5954851" y="5600088"/>
            <a:ext cx="39033"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5" name="Freeform 44"/>
          <p:cNvSpPr>
            <a:spLocks/>
          </p:cNvSpPr>
          <p:nvPr userDrawn="1"/>
        </p:nvSpPr>
        <p:spPr bwMode="black">
          <a:xfrm>
            <a:off x="6061831" y="5654198"/>
            <a:ext cx="41443" cy="80682"/>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6" name="Freeform 45"/>
          <p:cNvSpPr>
            <a:spLocks/>
          </p:cNvSpPr>
          <p:nvPr userDrawn="1"/>
        </p:nvSpPr>
        <p:spPr bwMode="black">
          <a:xfrm>
            <a:off x="6171221" y="5600088"/>
            <a:ext cx="39515"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7" name="Freeform 46"/>
          <p:cNvSpPr>
            <a:spLocks/>
          </p:cNvSpPr>
          <p:nvPr userDrawn="1"/>
        </p:nvSpPr>
        <p:spPr bwMode="black">
          <a:xfrm>
            <a:off x="6280611" y="5525687"/>
            <a:ext cx="39515"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8" name="Freeform 47"/>
          <p:cNvSpPr>
            <a:spLocks/>
          </p:cNvSpPr>
          <p:nvPr userDrawn="1"/>
        </p:nvSpPr>
        <p:spPr bwMode="black">
          <a:xfrm>
            <a:off x="6388072" y="5600088"/>
            <a:ext cx="39515"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9" name="Freeform 48"/>
          <p:cNvSpPr>
            <a:spLocks/>
          </p:cNvSpPr>
          <p:nvPr userDrawn="1"/>
        </p:nvSpPr>
        <p:spPr bwMode="black">
          <a:xfrm>
            <a:off x="6497462" y="5654198"/>
            <a:ext cx="39515" cy="80682"/>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Tree>
    <p:extLst>
      <p:ext uri="{BB962C8B-B14F-4D97-AF65-F5344CB8AC3E}">
        <p14:creationId xmlns:p14="http://schemas.microsoft.com/office/powerpoint/2010/main" val="244615295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00"/>
                                        <p:tgtEl>
                                          <p:spTgt spid="20"/>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00"/>
                                        <p:tgtEl>
                                          <p:spTgt spid="41"/>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00"/>
                                        <p:tgtEl>
                                          <p:spTgt spid="4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700"/>
                                        <p:tgtEl>
                                          <p:spTgt spid="47"/>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700"/>
                                        <p:tgtEl>
                                          <p:spTgt spid="49"/>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700"/>
                                        <p:tgtEl>
                                          <p:spTgt spid="42"/>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700"/>
                                        <p:tgtEl>
                                          <p:spTgt spid="44"/>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700"/>
                                        <p:tgtEl>
                                          <p:spTgt spid="46"/>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700"/>
                                        <p:tgtEl>
                                          <p:spTgt spid="48"/>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41"/>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3"/>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5"/>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7"/>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9"/>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2"/>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4"/>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6"/>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8"/>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700"/>
                                        <p:tgtEl>
                                          <p:spTgt spid="38"/>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00"/>
                                        <p:tgtEl>
                                          <p:spTgt spid="36"/>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700"/>
                                        <p:tgtEl>
                                          <p:spTgt spid="40"/>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700"/>
                                        <p:tgtEl>
                                          <p:spTgt spid="37"/>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7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losing Slide-red thank you">
    <p:spTree>
      <p:nvGrpSpPr>
        <p:cNvPr id="1" name=""/>
        <p:cNvGrpSpPr/>
        <p:nvPr/>
      </p:nvGrpSpPr>
      <p:grpSpPr>
        <a:xfrm>
          <a:off x="0" y="0"/>
          <a:ext cx="0" cy="0"/>
          <a:chOff x="0" y="0"/>
          <a:chExt cx="0" cy="0"/>
        </a:xfrm>
      </p:grpSpPr>
      <p:pic>
        <p:nvPicPr>
          <p:cNvPr id="18" name="Picture 17" descr="Complex_Gradient7.jpg"/>
          <p:cNvPicPr>
            <a:picLocks noChangeAspect="1"/>
          </p:cNvPicPr>
          <p:nvPr userDrawn="1"/>
        </p:nvPicPr>
        <p:blipFill>
          <a:blip r:embed="rId2" cstate="print"/>
          <a:srcRect l="1695" r="14438"/>
          <a:stretch>
            <a:fillRect/>
          </a:stretch>
        </p:blipFill>
        <p:spPr>
          <a:xfrm>
            <a:off x="0" y="0"/>
            <a:ext cx="12188825" cy="6858000"/>
          </a:xfrm>
          <a:prstGeom prst="rect">
            <a:avLst/>
          </a:prstGeom>
        </p:spPr>
      </p:pic>
      <p:sp>
        <p:nvSpPr>
          <p:cNvPr id="34" name="TextBox 33"/>
          <p:cNvSpPr txBox="1"/>
          <p:nvPr userDrawn="1"/>
        </p:nvSpPr>
        <p:spPr>
          <a:xfrm>
            <a:off x="859364" y="3060489"/>
            <a:ext cx="2467342" cy="646331"/>
          </a:xfrm>
          <a:prstGeom prst="rect">
            <a:avLst/>
          </a:prstGeom>
          <a:noFill/>
        </p:spPr>
        <p:txBody>
          <a:bodyPr wrap="none" rtlCol="0">
            <a:spAutoFit/>
          </a:bodyPr>
          <a:lstStyle/>
          <a:p>
            <a:r>
              <a:rPr lang="en-US" sz="3600" dirty="0" smtClean="0">
                <a:solidFill>
                  <a:srgbClr val="FFFFFF"/>
                </a:solidFill>
                <a:latin typeface="+mj-lt"/>
              </a:rPr>
              <a:t>Thank you.</a:t>
            </a:r>
            <a:endParaRPr lang="en-US" sz="3600" dirty="0">
              <a:solidFill>
                <a:srgbClr val="FFFFFF"/>
              </a:solidFill>
              <a:latin typeface="+mj-lt"/>
            </a:endParaRPr>
          </a:p>
        </p:txBody>
      </p:sp>
      <p:sp>
        <p:nvSpPr>
          <p:cNvPr id="35" name="Rectangle 34"/>
          <p:cNvSpPr>
            <a:spLocks noChangeArrowheads="1"/>
          </p:cNvSpPr>
          <p:nvPr userDrawn="1"/>
        </p:nvSpPr>
        <p:spPr bwMode="black">
          <a:xfrm>
            <a:off x="8409358" y="3708603"/>
            <a:ext cx="116616" cy="441827"/>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36" name="Freeform 35"/>
          <p:cNvSpPr>
            <a:spLocks/>
          </p:cNvSpPr>
          <p:nvPr userDrawn="1"/>
        </p:nvSpPr>
        <p:spPr bwMode="black">
          <a:xfrm>
            <a:off x="9088711" y="3697605"/>
            <a:ext cx="337642"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7" name="Freeform 36"/>
          <p:cNvSpPr>
            <a:spLocks/>
          </p:cNvSpPr>
          <p:nvPr userDrawn="1"/>
        </p:nvSpPr>
        <p:spPr bwMode="black">
          <a:xfrm>
            <a:off x="7921200" y="3697605"/>
            <a:ext cx="337642"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8" name="Freeform 37"/>
          <p:cNvSpPr>
            <a:spLocks noEditPoints="1"/>
          </p:cNvSpPr>
          <p:nvPr userDrawn="1"/>
        </p:nvSpPr>
        <p:spPr bwMode="black">
          <a:xfrm>
            <a:off x="9548392" y="3697605"/>
            <a:ext cx="463750"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39" name="Freeform 38"/>
          <p:cNvSpPr>
            <a:spLocks/>
          </p:cNvSpPr>
          <p:nvPr userDrawn="1"/>
        </p:nvSpPr>
        <p:spPr bwMode="black">
          <a:xfrm>
            <a:off x="8676486" y="3697605"/>
            <a:ext cx="302387"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0" name="Freeform 39"/>
          <p:cNvSpPr>
            <a:spLocks/>
          </p:cNvSpPr>
          <p:nvPr userDrawn="1"/>
        </p:nvSpPr>
        <p:spPr bwMode="black">
          <a:xfrm>
            <a:off x="7689324" y="3082440"/>
            <a:ext cx="109835"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1" name="Freeform 40"/>
          <p:cNvSpPr>
            <a:spLocks/>
          </p:cNvSpPr>
          <p:nvPr userDrawn="1"/>
        </p:nvSpPr>
        <p:spPr bwMode="black">
          <a:xfrm>
            <a:off x="7997133" y="2930180"/>
            <a:ext cx="109835"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2" name="Freeform 41"/>
          <p:cNvSpPr>
            <a:spLocks/>
          </p:cNvSpPr>
          <p:nvPr userDrawn="1"/>
        </p:nvSpPr>
        <p:spPr bwMode="black">
          <a:xfrm>
            <a:off x="8299523" y="2720822"/>
            <a:ext cx="109835"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3" name="Freeform 42"/>
          <p:cNvSpPr>
            <a:spLocks/>
          </p:cNvSpPr>
          <p:nvPr userDrawn="1"/>
        </p:nvSpPr>
        <p:spPr bwMode="black">
          <a:xfrm>
            <a:off x="8607332" y="2930181"/>
            <a:ext cx="109835"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4" name="Freeform 43"/>
          <p:cNvSpPr>
            <a:spLocks/>
          </p:cNvSpPr>
          <p:nvPr userDrawn="1"/>
        </p:nvSpPr>
        <p:spPr bwMode="black">
          <a:xfrm>
            <a:off x="8908363" y="3082440"/>
            <a:ext cx="116616"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5" name="Freeform 44"/>
          <p:cNvSpPr>
            <a:spLocks/>
          </p:cNvSpPr>
          <p:nvPr userDrawn="1"/>
        </p:nvSpPr>
        <p:spPr bwMode="black">
          <a:xfrm>
            <a:off x="9216175"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6" name="Freeform 45"/>
          <p:cNvSpPr>
            <a:spLocks/>
          </p:cNvSpPr>
          <p:nvPr userDrawn="1"/>
        </p:nvSpPr>
        <p:spPr bwMode="black">
          <a:xfrm>
            <a:off x="9523987" y="2720823"/>
            <a:ext cx="111191" cy="69876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7" name="Freeform 46"/>
          <p:cNvSpPr>
            <a:spLocks/>
          </p:cNvSpPr>
          <p:nvPr userDrawn="1"/>
        </p:nvSpPr>
        <p:spPr bwMode="black">
          <a:xfrm>
            <a:off x="9826371"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50" name="Freeform 49"/>
          <p:cNvSpPr>
            <a:spLocks/>
          </p:cNvSpPr>
          <p:nvPr userDrawn="1"/>
        </p:nvSpPr>
        <p:spPr bwMode="black">
          <a:xfrm>
            <a:off x="10134183" y="3082440"/>
            <a:ext cx="111191"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Tree>
    <p:extLst>
      <p:ext uri="{BB962C8B-B14F-4D97-AF65-F5344CB8AC3E}">
        <p14:creationId xmlns:p14="http://schemas.microsoft.com/office/powerpoint/2010/main" val="371991758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00"/>
                                        <p:tgtEl>
                                          <p:spTgt spid="18"/>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00"/>
                                        <p:tgtEl>
                                          <p:spTgt spid="40"/>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00"/>
                                        <p:tgtEl>
                                          <p:spTgt spid="41"/>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700"/>
                                        <p:tgtEl>
                                          <p:spTgt spid="42"/>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700"/>
                                        <p:tgtEl>
                                          <p:spTgt spid="43"/>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700"/>
                                        <p:tgtEl>
                                          <p:spTgt spid="44"/>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00"/>
                                        <p:tgtEl>
                                          <p:spTgt spid="45"/>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700"/>
                                        <p:tgtEl>
                                          <p:spTgt spid="46"/>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700"/>
                                        <p:tgtEl>
                                          <p:spTgt spid="47"/>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700"/>
                                        <p:tgtEl>
                                          <p:spTgt spid="50"/>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40"/>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42"/>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44"/>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46"/>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50"/>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41"/>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43"/>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45"/>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47"/>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00"/>
                                        <p:tgtEl>
                                          <p:spTgt spid="37"/>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700"/>
                                        <p:tgtEl>
                                          <p:spTgt spid="35"/>
                                        </p:tgtEl>
                                      </p:cBhvr>
                                    </p:animEffect>
                                  </p:childTnLst>
                                </p:cTn>
                              </p:par>
                              <p:par>
                                <p:cTn id="65" presetID="10" presetClass="entr" presetSubtype="0" fill="hold" nodeType="withEffect">
                                  <p:stCondLst>
                                    <p:cond delay="2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700"/>
                                        <p:tgtEl>
                                          <p:spTgt spid="39"/>
                                        </p:tgtEl>
                                      </p:cBhvr>
                                    </p:animEffect>
                                  </p:childTnLst>
                                </p:cTn>
                              </p:par>
                              <p:par>
                                <p:cTn id="68" presetID="10" presetClass="entr" presetSubtype="0" fill="hold" nodeType="withEffect">
                                  <p:stCondLst>
                                    <p:cond delay="30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700"/>
                                        <p:tgtEl>
                                          <p:spTgt spid="36"/>
                                        </p:tgtEl>
                                      </p:cBhvr>
                                    </p:animEffect>
                                  </p:childTnLst>
                                </p:cTn>
                              </p:par>
                              <p:par>
                                <p:cTn id="71" presetID="10" presetClass="entr" presetSubtype="0" fill="hold" nodeType="withEffect">
                                  <p:stCondLst>
                                    <p:cond delay="40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50" grpId="0" animBg="1"/>
      <p:bldP spid="50" grpId="1"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cxnSp>
        <p:nvCxnSpPr>
          <p:cNvPr id="5" name="Straight Connector 4"/>
          <p:cNvCxnSpPr/>
          <p:nvPr userDrawn="1"/>
        </p:nvCxnSpPr>
        <p:spPr>
          <a:xfrm>
            <a:off x="355507" y="6513948"/>
            <a:ext cx="11477810" cy="0"/>
          </a:xfrm>
          <a:prstGeom prst="line">
            <a:avLst/>
          </a:prstGeom>
          <a:ln w="28575">
            <a:solidFill>
              <a:schemeClr val="accent3">
                <a:lumMod val="10000"/>
              </a:schemeClr>
            </a:solidFill>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sp>
        <p:nvSpPr>
          <p:cNvPr id="8"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cxnSp>
        <p:nvCxnSpPr>
          <p:cNvPr id="9" name="Straight Connector 8"/>
          <p:cNvCxnSpPr/>
          <p:nvPr userDrawn="1"/>
        </p:nvCxnSpPr>
        <p:spPr>
          <a:xfrm>
            <a:off x="355507" y="344052"/>
            <a:ext cx="11477810" cy="0"/>
          </a:xfrm>
          <a:prstGeom prst="line">
            <a:avLst/>
          </a:prstGeom>
          <a:ln w="76200">
            <a:solidFill>
              <a:schemeClr val="accent3">
                <a:lumMod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975963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useBgFill="1">
        <p:nvSpPr>
          <p:cNvPr id="2" name="Rectangle 1"/>
          <p:cNvSpPr/>
          <p:nvPr userDrawn="1"/>
        </p:nvSpPr>
        <p:spPr>
          <a:xfrm>
            <a:off x="0" y="6048103"/>
            <a:ext cx="12188825" cy="809897"/>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211052284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grpSp>
        <p:nvGrpSpPr>
          <p:cNvPr id="46" name="Group 45"/>
          <p:cNvGrpSpPr/>
          <p:nvPr userDrawn="1"/>
        </p:nvGrpSpPr>
        <p:grpSpPr>
          <a:xfrm>
            <a:off x="0" y="-2056029"/>
            <a:ext cx="13110173" cy="19379146"/>
            <a:chOff x="0" y="-2056029"/>
            <a:chExt cx="13110173" cy="19379146"/>
          </a:xfrm>
        </p:grpSpPr>
        <p:sp>
          <p:nvSpPr>
            <p:cNvPr id="36" name="Rounded Rectangle 35"/>
            <p:cNvSpPr/>
            <p:nvPr userDrawn="1"/>
          </p:nvSpPr>
          <p:spPr>
            <a:xfrm>
              <a:off x="2430699" y="3308943"/>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0" name="Rounded Rectangle 39"/>
            <p:cNvSpPr/>
            <p:nvPr userDrawn="1"/>
          </p:nvSpPr>
          <p:spPr>
            <a:xfrm>
              <a:off x="0" y="1236689"/>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2" name="Rounded Rectangle 41"/>
            <p:cNvSpPr/>
            <p:nvPr userDrawn="1"/>
          </p:nvSpPr>
          <p:spPr>
            <a:xfrm rot="10800000">
              <a:off x="1351370" y="424860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j-lt"/>
                <a:ea typeface="+mn-ea"/>
                <a:cs typeface="+mn-cs"/>
              </a:endParaRPr>
            </a:p>
          </p:txBody>
        </p:sp>
        <p:sp>
          <p:nvSpPr>
            <p:cNvPr id="43" name="Rounded Rectangle 42"/>
            <p:cNvSpPr/>
            <p:nvPr userDrawn="1"/>
          </p:nvSpPr>
          <p:spPr>
            <a:xfrm>
              <a:off x="8778358" y="-2056029"/>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4" name="Rounded Rectangle 43"/>
            <p:cNvSpPr/>
            <p:nvPr userDrawn="1"/>
          </p:nvSpPr>
          <p:spPr>
            <a:xfrm>
              <a:off x="10804454" y="2783785"/>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5" name="Rounded Rectangle 44"/>
            <p:cNvSpPr/>
            <p:nvPr userDrawn="1"/>
          </p:nvSpPr>
          <p:spPr>
            <a:xfrm rot="10800000">
              <a:off x="4047043" y="174390"/>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sp>
        <p:nvSpPr>
          <p:cNvPr id="2" name="Title 1"/>
          <p:cNvSpPr>
            <a:spLocks noGrp="1"/>
          </p:cNvSpPr>
          <p:nvPr>
            <p:ph type="ctrTitle" hasCustomPrompt="1"/>
          </p:nvPr>
        </p:nvSpPr>
        <p:spPr>
          <a:xfrm>
            <a:off x="295114" y="1236690"/>
            <a:ext cx="10813350" cy="2918779"/>
          </a:xfrm>
        </p:spPr>
        <p:txBody>
          <a:bodyPr/>
          <a:lstStyle>
            <a:lvl1pPr>
              <a:lnSpc>
                <a:spcPct val="90000"/>
              </a:lnSpc>
              <a:defRPr sz="60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315095" y="4464069"/>
            <a:ext cx="10813351" cy="384175"/>
          </a:xfrm>
        </p:spPr>
        <p:txBody>
          <a:bodyPr anchor="b" anchorCtr="0">
            <a:noAutofit/>
          </a:bodyPr>
          <a:lstStyle>
            <a:lvl1pPr marL="0" indent="0" algn="l">
              <a:buNone/>
              <a:defRPr sz="2000" b="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chemeClr val="bg2"/>
                </a:solidFill>
                <a:latin typeface="+mj-lt"/>
              </a:rPr>
              <a:t>Cisco Confidential</a:t>
            </a:r>
          </a:p>
        </p:txBody>
      </p:sp>
      <p:grpSp>
        <p:nvGrpSpPr>
          <p:cNvPr id="4" name="Group 5"/>
          <p:cNvGrpSpPr>
            <a:grpSpLocks/>
          </p:cNvGrpSpPr>
          <p:nvPr userDrawn="1"/>
        </p:nvGrpSpPr>
        <p:grpSpPr bwMode="auto">
          <a:xfrm>
            <a:off x="455613" y="304800"/>
            <a:ext cx="841815"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grpSp>
      <p:sp>
        <p:nvSpPr>
          <p:cNvPr id="37"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2013</a:t>
            </a:r>
            <a:r>
              <a:rPr lang="en-US" sz="600" baseline="0" dirty="0" smtClean="0">
                <a:solidFill>
                  <a:schemeClr val="bg2"/>
                </a:solidFill>
                <a:latin typeface="+mj-lt"/>
              </a:rPr>
              <a:t>  </a:t>
            </a:r>
            <a:r>
              <a:rPr lang="en-US" sz="600" dirty="0" smtClean="0">
                <a:solidFill>
                  <a:schemeClr val="bg2"/>
                </a:solidFill>
                <a:latin typeface="+mj-lt"/>
              </a:rPr>
              <a:t>Cisco and/or its affiliates. All rights reserved.</a:t>
            </a:r>
            <a:endParaRPr lang="en-US" sz="600" dirty="0">
              <a:solidFill>
                <a:schemeClr val="bg2"/>
              </a:solidFill>
              <a:latin typeface="+mj-lt"/>
            </a:endParaRPr>
          </a:p>
        </p:txBody>
      </p:sp>
      <p:sp>
        <p:nvSpPr>
          <p:cNvPr id="38"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
        <p:nvSpPr>
          <p:cNvPr id="39" name="Text Placeholder 38"/>
          <p:cNvSpPr>
            <a:spLocks noGrp="1"/>
          </p:cNvSpPr>
          <p:nvPr>
            <p:ph type="body" sz="quarter" idx="10" hasCustomPrompt="1"/>
          </p:nvPr>
        </p:nvSpPr>
        <p:spPr>
          <a:xfrm>
            <a:off x="314325" y="4782757"/>
            <a:ext cx="10814050" cy="384175"/>
          </a:xfrm>
        </p:spPr>
        <p:txBody>
          <a:bodyPr/>
          <a:lstStyle>
            <a:lvl1pPr marL="0" indent="0">
              <a:buFontTx/>
              <a:buNone/>
              <a:defRPr lang="en-US" sz="18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314325" y="5273251"/>
            <a:ext cx="108140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1243197882"/>
      </p:ext>
    </p:extLst>
  </p:cSld>
  <p:clrMapOvr>
    <a:masterClrMapping/>
  </p:clrMapOvr>
  <p:transition>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print"/>
          <a:srcRect r="2996"/>
          <a:stretch>
            <a:fillRect/>
          </a:stretch>
        </p:blipFill>
        <p:spPr>
          <a:xfrm>
            <a:off x="444384" y="3106739"/>
            <a:ext cx="11300057" cy="3438525"/>
          </a:xfrm>
          <a:prstGeom prst="rect">
            <a:avLst/>
          </a:prstGeom>
        </p:spPr>
      </p:pic>
      <p:sp>
        <p:nvSpPr>
          <p:cNvPr id="27" name="Rectangle 3"/>
          <p:cNvSpPr>
            <a:spLocks noChangeArrowheads="1"/>
          </p:cNvSpPr>
          <p:nvPr userDrawn="1"/>
        </p:nvSpPr>
        <p:spPr bwMode="white">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47" name="Rectangle 3"/>
          <p:cNvSpPr>
            <a:spLocks noChangeArrowheads="1"/>
          </p:cNvSpPr>
          <p:nvPr userDrawn="1"/>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24" name="Rectangle 5"/>
          <p:cNvSpPr>
            <a:spLocks noChangeArrowheads="1"/>
          </p:cNvSpPr>
          <p:nvPr userDrawn="1"/>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13"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pic>
        <p:nvPicPr>
          <p:cNvPr id="16" name="Picture 15"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
        <p:nvSpPr>
          <p:cNvPr id="31" name="Rectangle 30"/>
          <p:cNvSpPr/>
          <p:nvPr userDrawn="1"/>
        </p:nvSpPr>
        <p:spPr>
          <a:xfrm>
            <a:off x="289735" y="3022900"/>
            <a:ext cx="11589374" cy="33577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p:cNvSpPr>
            <a:spLocks noGrp="1"/>
          </p:cNvSpPr>
          <p:nvPr>
            <p:ph type="ctrTitle" hasCustomPrompt="1"/>
          </p:nvPr>
        </p:nvSpPr>
        <p:spPr>
          <a:xfrm>
            <a:off x="295114" y="417121"/>
            <a:ext cx="10813350" cy="2407042"/>
          </a:xfrm>
        </p:spPr>
        <p:txBody>
          <a:bodyPr/>
          <a:lstStyle>
            <a:lvl1pPr algn="l" defTabSz="914400" rtl="0" eaLnBrk="1" latinLnBrk="0" hangingPunct="1">
              <a:lnSpc>
                <a:spcPct val="85000"/>
              </a:lnSpc>
              <a:spcBef>
                <a:spcPct val="0"/>
              </a:spcBef>
              <a:buNone/>
              <a:defRPr lang="en-US" sz="54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spTree>
    <p:extLst>
      <p:ext uri="{BB962C8B-B14F-4D97-AF65-F5344CB8AC3E}">
        <p14:creationId xmlns:p14="http://schemas.microsoft.com/office/powerpoint/2010/main" val="2910007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4" presetClass="path" presetSubtype="0" accel="50000" decel="50000" fill="hold" grpId="0" nodeType="withEffect">
                                  <p:stCondLst>
                                    <p:cond delay="0"/>
                                  </p:stCondLst>
                                  <p:childTnLst>
                                    <p:animMotion origin="layout" path="M -1.94444E-6 4.81481E-6 L -1.94444E-6 -0.48102 " pathEditMode="relative" rAng="0" ptsTypes="AA">
                                      <p:cBhvr>
                                        <p:cTn id="9" dur="1600" fill="hold"/>
                                        <p:tgtEl>
                                          <p:spTgt spid="31"/>
                                        </p:tgtEl>
                                        <p:attrNameLst>
                                          <p:attrName>ppt_x</p:attrName>
                                          <p:attrName>ppt_y</p:attrName>
                                        </p:attrNameLst>
                                      </p:cBhvr>
                                      <p:rCtr x="0" y="-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print"/>
          <a:srcRect r="2996"/>
          <a:stretch>
            <a:fillRect/>
          </a:stretch>
        </p:blipFill>
        <p:spPr>
          <a:xfrm>
            <a:off x="444384" y="3106739"/>
            <a:ext cx="11300057" cy="3438525"/>
          </a:xfrm>
          <a:prstGeom prst="rect">
            <a:avLst/>
          </a:prstGeom>
        </p:spPr>
      </p:pic>
      <p:sp>
        <p:nvSpPr>
          <p:cNvPr id="27" name="Rectangle 3"/>
          <p:cNvSpPr>
            <a:spLocks noChangeArrowheads="1"/>
          </p:cNvSpPr>
          <p:nvPr userDrawn="1"/>
        </p:nvSpPr>
        <p:spPr bwMode="white">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47" name="Rectangle 3"/>
          <p:cNvSpPr>
            <a:spLocks noChangeArrowheads="1"/>
          </p:cNvSpPr>
          <p:nvPr userDrawn="1"/>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24" name="Rectangle 5"/>
          <p:cNvSpPr>
            <a:spLocks noChangeArrowheads="1"/>
          </p:cNvSpPr>
          <p:nvPr userDrawn="1"/>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13"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pic>
        <p:nvPicPr>
          <p:cNvPr id="16" name="Picture 15"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
        <p:nvSpPr>
          <p:cNvPr id="31" name="Rectangle 30"/>
          <p:cNvSpPr/>
          <p:nvPr userDrawn="1"/>
        </p:nvSpPr>
        <p:spPr>
          <a:xfrm>
            <a:off x="289735" y="3022900"/>
            <a:ext cx="11589374" cy="172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p:cNvSpPr>
            <a:spLocks noGrp="1"/>
          </p:cNvSpPr>
          <p:nvPr>
            <p:ph type="ctrTitle" hasCustomPrompt="1"/>
          </p:nvPr>
        </p:nvSpPr>
        <p:spPr>
          <a:xfrm>
            <a:off x="295114" y="1774540"/>
            <a:ext cx="10813350" cy="2407042"/>
          </a:xfrm>
        </p:spPr>
        <p:txBody>
          <a:bodyPr/>
          <a:lstStyle>
            <a:lvl1pPr algn="l" defTabSz="914400" rtl="0" eaLnBrk="1" latinLnBrk="0" hangingPunct="1">
              <a:lnSpc>
                <a:spcPct val="85000"/>
              </a:lnSpc>
              <a:spcBef>
                <a:spcPct val="0"/>
              </a:spcBef>
              <a:buNone/>
              <a:defRPr lang="en-US" sz="54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spTree>
    <p:extLst>
      <p:ext uri="{BB962C8B-B14F-4D97-AF65-F5344CB8AC3E}">
        <p14:creationId xmlns:p14="http://schemas.microsoft.com/office/powerpoint/2010/main" val="1713952554"/>
      </p:ext>
    </p:extLst>
  </p:cSld>
  <p:clrMapOvr>
    <a:masterClrMapping/>
  </p:clrMapOvr>
  <p:transition>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306189" y="432215"/>
            <a:ext cx="11438251" cy="838200"/>
          </a:xfrm>
        </p:spPr>
        <p:txBody>
          <a:bodyPr/>
          <a:lstStyle>
            <a:lvl1pPr algn="l" defTabSz="914400" rtl="0" eaLnBrk="1" latinLnBrk="0" hangingPunct="1">
              <a:lnSpc>
                <a:spcPct val="80000"/>
              </a:lnSpc>
              <a:spcBef>
                <a:spcPct val="0"/>
              </a:spcBef>
              <a:buNone/>
              <a:defRPr lang="en-US" sz="36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310896" y="1344168"/>
            <a:ext cx="11424906" cy="4965192"/>
          </a:xfrm>
        </p:spPr>
        <p:txBody>
          <a:bodyPr>
            <a:noAutofit/>
          </a:bodyPr>
          <a:lstStyle>
            <a:lvl1pPr>
              <a:lnSpc>
                <a:spcPct val="95000"/>
              </a:lnSpc>
              <a:spcBef>
                <a:spcPts val="1480"/>
              </a:spcBef>
              <a:defRPr sz="2200">
                <a:solidFill>
                  <a:srgbClr val="435153"/>
                </a:solidFill>
                <a:latin typeface="+mj-lt"/>
              </a:defRPr>
            </a:lvl1pPr>
            <a:lvl2pPr>
              <a:lnSpc>
                <a:spcPct val="95000"/>
              </a:lnSpc>
              <a:spcBef>
                <a:spcPts val="60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8879110"/>
      </p:ext>
    </p:extLst>
  </p:cSld>
  <p:clrMapOvr>
    <a:masterClrMapping/>
  </p:clrMapOvr>
  <p:transition>
    <p:wipe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6190" y="1339745"/>
            <a:ext cx="5360092" cy="49657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115987" y="1339745"/>
            <a:ext cx="5628454" cy="49657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06189" y="432215"/>
            <a:ext cx="11438251" cy="838200"/>
          </a:xfrm>
        </p:spPr>
        <p:txBody>
          <a:bodyPr/>
          <a:lstStyle>
            <a:lvl1pPr algn="l" defTabSz="914400" rtl="0" eaLnBrk="1" latinLnBrk="0" hangingPunct="1">
              <a:lnSpc>
                <a:spcPct val="80000"/>
              </a:lnSpc>
              <a:spcBef>
                <a:spcPct val="0"/>
              </a:spcBef>
              <a:buNone/>
              <a:defRPr lang="en-US" sz="36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688313319"/>
      </p:ext>
    </p:extLst>
  </p:cSld>
  <p:clrMapOvr>
    <a:masterClrMapping/>
  </p:clrMapOvr>
  <p:transition>
    <p:wipe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ullet with pull quote">
    <p:spTree>
      <p:nvGrpSpPr>
        <p:cNvPr id="1" name=""/>
        <p:cNvGrpSpPr/>
        <p:nvPr/>
      </p:nvGrpSpPr>
      <p:grpSpPr>
        <a:xfrm>
          <a:off x="0" y="0"/>
          <a:ext cx="0" cy="0"/>
          <a:chOff x="0" y="0"/>
          <a:chExt cx="0" cy="0"/>
        </a:xfrm>
      </p:grpSpPr>
      <p:sp>
        <p:nvSpPr>
          <p:cNvPr id="2" name="Title 1"/>
          <p:cNvSpPr>
            <a:spLocks noGrp="1"/>
          </p:cNvSpPr>
          <p:nvPr>
            <p:ph type="title"/>
          </p:nvPr>
        </p:nvSpPr>
        <p:spPr>
          <a:xfrm>
            <a:off x="306188" y="432215"/>
            <a:ext cx="11438251" cy="838200"/>
          </a:xfrm>
        </p:spPr>
        <p:txBody>
          <a:bodyPr/>
          <a:lstStyle>
            <a:lvl1pPr algn="l" defTabSz="914400" rtl="0" eaLnBrk="1" latinLnBrk="0" hangingPunct="1">
              <a:lnSpc>
                <a:spcPct val="80000"/>
              </a:lnSpc>
              <a:spcBef>
                <a:spcPct val="0"/>
              </a:spcBef>
              <a:buNone/>
              <a:defRPr lang="en-US" sz="36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319534" y="1339745"/>
            <a:ext cx="5346747" cy="4965700"/>
          </a:xfrm>
        </p:spPr>
        <p:txBody>
          <a:bodyPr/>
          <a:lstStyle>
            <a:lvl1pPr>
              <a:lnSpc>
                <a:spcPct val="95000"/>
              </a:lnSpc>
              <a:spcBef>
                <a:spcPts val="1480"/>
              </a:spcBef>
              <a:defRPr sz="2200">
                <a:solidFill>
                  <a:srgbClr val="435153"/>
                </a:solidFill>
                <a:latin typeface="+mj-lt"/>
              </a:defRPr>
            </a:lvl1pPr>
            <a:lvl2pPr>
              <a:lnSpc>
                <a:spcPct val="95000"/>
              </a:lnSpc>
              <a:spcBef>
                <a:spcPts val="60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hasCustomPrompt="1"/>
          </p:nvPr>
        </p:nvSpPr>
        <p:spPr>
          <a:xfrm>
            <a:off x="6959819" y="1747684"/>
            <a:ext cx="4314844" cy="646331"/>
          </a:xfrm>
        </p:spPr>
        <p:txBody>
          <a:bodyPr>
            <a:noAutofit/>
          </a:bodyPr>
          <a:lstStyle>
            <a:lvl1pPr marL="114300" indent="-114300" algn="l" defTabSz="914400" rtl="0" eaLnBrk="1" latinLnBrk="0" hangingPunct="1">
              <a:lnSpc>
                <a:spcPct val="90000"/>
              </a:lnSpc>
              <a:spcBef>
                <a:spcPts val="0"/>
              </a:spcBef>
              <a:buNone/>
              <a:defRPr lang="en-US" sz="2000" kern="1200" dirty="0" smtClean="0">
                <a:gradFill>
                  <a:gsLst>
                    <a:gs pos="0">
                      <a:schemeClr val="tx1"/>
                    </a:gs>
                    <a:gs pos="47000">
                      <a:schemeClr val="accent2"/>
                    </a:gs>
                    <a:gs pos="100000">
                      <a:schemeClr val="accent4"/>
                    </a:gs>
                  </a:gsLst>
                  <a:lin ang="3600000" scaled="0"/>
                </a:gradFill>
                <a:latin typeface="+mj-lt"/>
                <a:ea typeface="+mn-ea"/>
                <a:cs typeface="+mn-cs"/>
              </a:defRPr>
            </a:lvl1pPr>
            <a:lvl2pPr marL="114300" indent="-114300" algn="l" defTabSz="914400" rtl="0" eaLnBrk="1" latinLnBrk="0" hangingPunct="1">
              <a:defRPr lang="en-US" sz="2000" kern="1200" dirty="0" smtClean="0">
                <a:solidFill>
                  <a:schemeClr val="accent2"/>
                </a:solidFill>
                <a:latin typeface="Ciscolight" pitchFamily="2" charset="0"/>
                <a:ea typeface="+mn-ea"/>
                <a:cs typeface="+mn-cs"/>
              </a:defRPr>
            </a:lvl2pPr>
            <a:lvl3pPr marL="114300" indent="-114300" algn="l" defTabSz="914400" rtl="0" eaLnBrk="1" latinLnBrk="0" hangingPunct="1">
              <a:defRPr lang="en-US" sz="2000" kern="1200" dirty="0" smtClean="0">
                <a:solidFill>
                  <a:schemeClr val="accent2"/>
                </a:solidFill>
                <a:latin typeface="Ciscolight" pitchFamily="2" charset="0"/>
                <a:ea typeface="+mn-ea"/>
                <a:cs typeface="+mn-cs"/>
              </a:defRPr>
            </a:lvl3pPr>
            <a:lvl4pPr marL="114300" indent="-114300" algn="l" defTabSz="914400" rtl="0" eaLnBrk="1" latinLnBrk="0" hangingPunct="1">
              <a:defRPr lang="en-US" sz="2000" kern="1200" dirty="0" smtClean="0">
                <a:solidFill>
                  <a:schemeClr val="accent2"/>
                </a:solidFill>
                <a:latin typeface="Ciscolight" pitchFamily="2" charset="0"/>
                <a:ea typeface="+mn-ea"/>
                <a:cs typeface="+mn-cs"/>
              </a:defRPr>
            </a:lvl4pPr>
            <a:lvl5pPr marL="114300" indent="-114300" algn="l" defTabSz="914400" rtl="0" eaLnBrk="1" latinLnBrk="0" hangingPunct="1">
              <a:defRPr lang="en-US" sz="2000" kern="1200" dirty="0" smtClean="0">
                <a:solidFill>
                  <a:schemeClr val="accent2"/>
                </a:solidFill>
                <a:latin typeface="Ciscolight" pitchFamily="2" charset="0"/>
                <a:ea typeface="+mn-ea"/>
                <a:cs typeface="+mn-cs"/>
              </a:defRPr>
            </a:lvl5pPr>
          </a:lstStyle>
          <a:p>
            <a:pPr lvl="0"/>
            <a:r>
              <a:rPr lang="en-US" dirty="0" smtClean="0"/>
              <a:t>“This is the sample </a:t>
            </a:r>
            <a:br>
              <a:rPr lang="en-US" dirty="0" smtClean="0"/>
            </a:br>
            <a:r>
              <a:rPr lang="en-US" dirty="0" smtClean="0"/>
              <a:t>pull quote.”</a:t>
            </a:r>
          </a:p>
        </p:txBody>
      </p:sp>
      <p:sp>
        <p:nvSpPr>
          <p:cNvPr id="14" name="Rectangle 5"/>
          <p:cNvSpPr>
            <a:spLocks noChangeArrowheads="1"/>
          </p:cNvSpPr>
          <p:nvPr userDrawn="1"/>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16"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19" name="Text Placeholder 18"/>
          <p:cNvSpPr>
            <a:spLocks noGrp="1"/>
          </p:cNvSpPr>
          <p:nvPr>
            <p:ph type="body" sz="quarter" idx="14" hasCustomPrompt="1"/>
          </p:nvPr>
        </p:nvSpPr>
        <p:spPr>
          <a:xfrm>
            <a:off x="7077456" y="4736592"/>
            <a:ext cx="4315968" cy="338328"/>
          </a:xfrm>
        </p:spPr>
        <p:txBody>
          <a:bodyPr>
            <a:noAutofit/>
          </a:bodyPr>
          <a:lstStyle>
            <a:lvl1pPr marL="0" indent="0">
              <a:buFontTx/>
              <a:buNone/>
              <a:defRPr sz="1600">
                <a:solidFill>
                  <a:srgbClr val="7F7F7F"/>
                </a:solidFill>
              </a:defRPr>
            </a:lvl1pPr>
          </a:lstStyle>
          <a:p>
            <a:pPr lvl="0"/>
            <a:r>
              <a:rPr lang="en-US" dirty="0" smtClean="0"/>
              <a:t>Source Name</a:t>
            </a:r>
            <a:endParaRPr lang="en-US" dirty="0"/>
          </a:p>
        </p:txBody>
      </p:sp>
      <p:pic>
        <p:nvPicPr>
          <p:cNvPr id="9" name="Picture 8"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
        <p:nvSpPr>
          <p:cNvPr id="10"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spTree>
    <p:extLst>
      <p:ext uri="{BB962C8B-B14F-4D97-AF65-F5344CB8AC3E}">
        <p14:creationId xmlns:p14="http://schemas.microsoft.com/office/powerpoint/2010/main" val="2833809033"/>
      </p:ext>
    </p:extLst>
  </p:cSld>
  <p:clrMapOvr>
    <a:masterClrMapping/>
  </p:clrMapOvr>
  <p:transition>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6189" y="432215"/>
            <a:ext cx="11438252" cy="838200"/>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306189" y="1339746"/>
            <a:ext cx="11438252" cy="4965699"/>
          </a:xfrm>
          <a:prstGeom prst="rect">
            <a:avLst/>
          </a:prstGeom>
        </p:spPr>
        <p:txBody>
          <a:bodyPr vert="horz" lIns="91440" tIns="45720" rIns="91440" bIns="45720"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sp>
        <p:nvSpPr>
          <p:cNvPr id="9" name="Rectangle 7"/>
          <p:cNvSpPr>
            <a:spLocks noChangeArrowheads="1"/>
          </p:cNvSpPr>
          <p:nvPr/>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Tree>
    <p:extLst>
      <p:ext uri="{BB962C8B-B14F-4D97-AF65-F5344CB8AC3E}">
        <p14:creationId xmlns:p14="http://schemas.microsoft.com/office/powerpoint/2010/main" val="249102859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5" r:id="rId33"/>
    <p:sldLayoutId id="2147483697" r:id="rId34"/>
  </p:sldLayoutIdLst>
  <p:transition>
    <p:wipe dir="r"/>
  </p:transition>
  <p:timing>
    <p:tnLst>
      <p:par>
        <p:cTn id="1" dur="indefinite" restart="never" nodeType="tmRoot"/>
      </p:par>
    </p:tnLst>
  </p:timing>
  <p:txStyles>
    <p:titleStyle>
      <a:lvl1pPr algn="l" defTabSz="914400" rtl="0" eaLnBrk="1" latinLnBrk="0" hangingPunct="1">
        <a:lnSpc>
          <a:spcPct val="80000"/>
        </a:lnSpc>
        <a:spcBef>
          <a:spcPct val="0"/>
        </a:spcBef>
        <a:buNone/>
        <a:defRPr lang="en-US" sz="3600" b="0" kern="1200" spc="0" baseline="0" dirty="0">
          <a:gradFill>
            <a:gsLst>
              <a:gs pos="0">
                <a:schemeClr val="tx1"/>
              </a:gs>
              <a:gs pos="44000">
                <a:srgbClr val="01BBBB"/>
              </a:gs>
              <a:gs pos="100000">
                <a:schemeClr val="accent4"/>
              </a:gs>
            </a:gsLst>
            <a:lin ang="4800000" scaled="0"/>
          </a:gradFill>
          <a:latin typeface="+mj-lt"/>
          <a:ea typeface="+mj-ea"/>
          <a:cs typeface="+mj-cs"/>
        </a:defRPr>
      </a:lvl1pPr>
    </p:titleStyle>
    <p:bodyStyle>
      <a:lvl1pPr marL="228600" indent="-228600" algn="l" defTabSz="914400" rtl="0" eaLnBrk="1" latinLnBrk="0" hangingPunct="1">
        <a:lnSpc>
          <a:spcPct val="95000"/>
        </a:lnSpc>
        <a:spcBef>
          <a:spcPts val="1440"/>
        </a:spcBef>
        <a:buClr>
          <a:schemeClr val="tx2"/>
        </a:buClr>
        <a:buSzPct val="90000"/>
        <a:buFont typeface="Arial" pitchFamily="34" charset="0"/>
        <a:buChar char="•"/>
        <a:tabLst/>
        <a:defRPr lang="en-US" sz="2000" kern="1200" dirty="0" smtClean="0">
          <a:solidFill>
            <a:srgbClr val="546568"/>
          </a:solidFill>
          <a:latin typeface="+mj-lt"/>
          <a:ea typeface="+mn-ea"/>
          <a:cs typeface="+mn-cs"/>
        </a:defRPr>
      </a:lvl1pPr>
      <a:lvl2pPr marL="406400" indent="0" algn="l" defTabSz="914400" rtl="0" eaLnBrk="1" latinLnBrk="0" hangingPunct="1">
        <a:lnSpc>
          <a:spcPct val="95000"/>
        </a:lnSpc>
        <a:spcBef>
          <a:spcPts val="840"/>
        </a:spcBef>
        <a:buClr>
          <a:schemeClr val="tx2"/>
        </a:buClr>
        <a:buFontTx/>
        <a:buNone/>
        <a:defRPr lang="en-US" sz="1800" kern="1200" dirty="0" smtClean="0">
          <a:solidFill>
            <a:srgbClr val="546568"/>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dirty="0" smtClean="0">
          <a:solidFill>
            <a:srgbClr val="546568"/>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dirty="0" smtClean="0">
          <a:solidFill>
            <a:srgbClr val="546568"/>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dirty="0">
          <a:solidFill>
            <a:srgbClr val="546568"/>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33.xml"/><Relationship Id="rId4"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6.png"/><Relationship Id="rId7" Type="http://schemas.openxmlformats.org/officeDocument/2006/relationships/image" Target="../media/image64.jpeg"/><Relationship Id="rId2" Type="http://schemas.openxmlformats.org/officeDocument/2006/relationships/notesSlide" Target="../notesSlides/notesSlide14.xml"/><Relationship Id="rId1" Type="http://schemas.openxmlformats.org/officeDocument/2006/relationships/slideLayout" Target="../slideLayouts/slideLayout33.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6.xml"/><Relationship Id="rId1" Type="http://schemas.openxmlformats.org/officeDocument/2006/relationships/slideLayout" Target="../slideLayouts/slideLayout34.xml"/><Relationship Id="rId5" Type="http://schemas.openxmlformats.org/officeDocument/2006/relationships/image" Target="../media/image72.jpeg"/><Relationship Id="rId4" Type="http://schemas.openxmlformats.org/officeDocument/2006/relationships/image" Target="../media/image71.jpe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1.jp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1.jp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2.png"/><Relationship Id="rId4" Type="http://schemas.openxmlformats.org/officeDocument/2006/relationships/image" Target="../media/image23.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6.xml"/><Relationship Id="rId16" Type="http://schemas.openxmlformats.org/officeDocument/2006/relationships/image" Target="../media/image37.png"/><Relationship Id="rId1" Type="http://schemas.openxmlformats.org/officeDocument/2006/relationships/slideLayout" Target="../slideLayouts/slideLayout33.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jpe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18" Type="http://schemas.openxmlformats.org/officeDocument/2006/relationships/image" Target="../media/image53.png"/><Relationship Id="rId3" Type="http://schemas.openxmlformats.org/officeDocument/2006/relationships/image" Target="../media/image38.png"/><Relationship Id="rId21" Type="http://schemas.openxmlformats.org/officeDocument/2006/relationships/image" Target="../media/image56.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52.png"/><Relationship Id="rId2" Type="http://schemas.openxmlformats.org/officeDocument/2006/relationships/notesSlide" Target="../notesSlides/notesSlide7.xml"/><Relationship Id="rId16" Type="http://schemas.openxmlformats.org/officeDocument/2006/relationships/image" Target="../media/image51.png"/><Relationship Id="rId20" Type="http://schemas.openxmlformats.org/officeDocument/2006/relationships/image" Target="../media/image55.png"/><Relationship Id="rId1" Type="http://schemas.openxmlformats.org/officeDocument/2006/relationships/slideLayout" Target="../slideLayouts/slideLayout33.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19" Type="http://schemas.openxmlformats.org/officeDocument/2006/relationships/image" Target="../media/image54.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 Id="rId22" Type="http://schemas.openxmlformats.org/officeDocument/2006/relationships/image" Target="../media/image57.png"/></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18" Type="http://schemas.openxmlformats.org/officeDocument/2006/relationships/image" Target="../media/image53.png"/><Relationship Id="rId26" Type="http://schemas.openxmlformats.org/officeDocument/2006/relationships/image" Target="../media/image61.png"/><Relationship Id="rId3" Type="http://schemas.openxmlformats.org/officeDocument/2006/relationships/image" Target="../media/image38.png"/><Relationship Id="rId21" Type="http://schemas.openxmlformats.org/officeDocument/2006/relationships/image" Target="../media/image57.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52.png"/><Relationship Id="rId25" Type="http://schemas.openxmlformats.org/officeDocument/2006/relationships/image" Target="../media/image60.png"/><Relationship Id="rId2" Type="http://schemas.openxmlformats.org/officeDocument/2006/relationships/notesSlide" Target="../notesSlides/notesSlide8.xml"/><Relationship Id="rId16" Type="http://schemas.openxmlformats.org/officeDocument/2006/relationships/image" Target="../media/image51.png"/><Relationship Id="rId20" Type="http://schemas.openxmlformats.org/officeDocument/2006/relationships/image" Target="../media/image56.png"/><Relationship Id="rId1" Type="http://schemas.openxmlformats.org/officeDocument/2006/relationships/slideLayout" Target="../slideLayouts/slideLayout33.xml"/><Relationship Id="rId6" Type="http://schemas.openxmlformats.org/officeDocument/2006/relationships/image" Target="../media/image41.png"/><Relationship Id="rId11" Type="http://schemas.openxmlformats.org/officeDocument/2006/relationships/image" Target="../media/image46.png"/><Relationship Id="rId24" Type="http://schemas.openxmlformats.org/officeDocument/2006/relationships/image" Target="../media/image59.png"/><Relationship Id="rId5" Type="http://schemas.openxmlformats.org/officeDocument/2006/relationships/image" Target="../media/image40.png"/><Relationship Id="rId15" Type="http://schemas.openxmlformats.org/officeDocument/2006/relationships/image" Target="../media/image50.png"/><Relationship Id="rId23" Type="http://schemas.openxmlformats.org/officeDocument/2006/relationships/image" Target="../media/image58.png"/><Relationship Id="rId10" Type="http://schemas.openxmlformats.org/officeDocument/2006/relationships/image" Target="../media/image45.png"/><Relationship Id="rId19" Type="http://schemas.openxmlformats.org/officeDocument/2006/relationships/image" Target="../media/image5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 Id="rId22" Type="http://schemas.openxmlformats.org/officeDocument/2006/relationships/image" Target="../media/image54.png"/><Relationship Id="rId27" Type="http://schemas.openxmlformats.org/officeDocument/2006/relationships/image" Target="../media/image62.png"/></Relationships>
</file>

<file path=ppt/slides/_rels/slide9.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33.xml"/><Relationship Id="rId6" Type="http://schemas.openxmlformats.org/officeDocument/2006/relationships/image" Target="../media/image62.png"/><Relationship Id="rId5" Type="http://schemas.openxmlformats.org/officeDocument/2006/relationships/image" Target="../media/image60.png"/><Relationship Id="rId4" Type="http://schemas.openxmlformats.org/officeDocument/2006/relationships/image" Target="../media/image5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99" y="0"/>
            <a:ext cx="12188824" cy="10284320"/>
          </a:xfrm>
          <a:prstGeom prst="rect">
            <a:avLst/>
          </a:prstGeom>
        </p:spPr>
      </p:pic>
      <p:pic>
        <p:nvPicPr>
          <p:cNvPr id="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293" y="547252"/>
            <a:ext cx="711015" cy="37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04721" y="2195221"/>
            <a:ext cx="8962539" cy="1672743"/>
          </a:xfrm>
          <a:prstGeom prst="rect">
            <a:avLst/>
          </a:prstGeom>
          <a:noFill/>
        </p:spPr>
        <p:txBody>
          <a:bodyPr wrap="none" lIns="121899" tIns="60949" rIns="121899" bIns="60949" rtlCol="0">
            <a:spAutoFit/>
          </a:bodyPr>
          <a:lstStyle/>
          <a:p>
            <a:pPr>
              <a:lnSpc>
                <a:spcPct val="95000"/>
              </a:lnSpc>
            </a:pPr>
            <a:r>
              <a:rPr lang="en-US" sz="5300" dirty="0">
                <a:solidFill>
                  <a:schemeClr val="bg1"/>
                </a:solidFill>
                <a:latin typeface="+mj-lt"/>
              </a:rPr>
              <a:t>Uncover New Possibilities</a:t>
            </a:r>
          </a:p>
          <a:p>
            <a:pPr>
              <a:lnSpc>
                <a:spcPct val="95000"/>
              </a:lnSpc>
            </a:pPr>
            <a:r>
              <a:rPr lang="en-US" sz="5300" dirty="0">
                <a:solidFill>
                  <a:schemeClr val="bg1"/>
                </a:solidFill>
                <a:latin typeface="+mj-lt"/>
              </a:rPr>
              <a:t>with Cisco Validated Designs</a:t>
            </a:r>
          </a:p>
        </p:txBody>
      </p:sp>
      <p:sp>
        <p:nvSpPr>
          <p:cNvPr id="10" name="TextBox 9"/>
          <p:cNvSpPr txBox="1"/>
          <p:nvPr/>
        </p:nvSpPr>
        <p:spPr>
          <a:xfrm>
            <a:off x="304720" y="3915908"/>
            <a:ext cx="2129708" cy="707864"/>
          </a:xfrm>
          <a:prstGeom prst="rect">
            <a:avLst/>
          </a:prstGeom>
          <a:noFill/>
        </p:spPr>
        <p:txBody>
          <a:bodyPr wrap="none" lIns="121899" tIns="60949" rIns="121899" bIns="60949" rtlCol="0">
            <a:spAutoFit/>
          </a:bodyPr>
          <a:lstStyle/>
          <a:p>
            <a:pPr>
              <a:lnSpc>
                <a:spcPct val="95000"/>
              </a:lnSpc>
            </a:pPr>
            <a:r>
              <a:rPr lang="en-US" sz="2200" dirty="0" smtClean="0">
                <a:solidFill>
                  <a:schemeClr val="bg1"/>
                </a:solidFill>
                <a:latin typeface="+mj-lt"/>
              </a:rPr>
              <a:t>Speaker Name</a:t>
            </a:r>
            <a:endParaRPr lang="en-US" sz="2200" dirty="0">
              <a:solidFill>
                <a:schemeClr val="bg1"/>
              </a:solidFill>
              <a:latin typeface="+mj-lt"/>
            </a:endParaRPr>
          </a:p>
          <a:p>
            <a:pPr>
              <a:lnSpc>
                <a:spcPct val="95000"/>
              </a:lnSpc>
            </a:pPr>
            <a:r>
              <a:rPr lang="en-US" sz="1800" dirty="0" smtClean="0">
                <a:solidFill>
                  <a:schemeClr val="bg1"/>
                </a:solidFill>
                <a:latin typeface="+mj-lt"/>
              </a:rPr>
              <a:t>Date</a:t>
            </a:r>
            <a:endParaRPr lang="en-US" sz="1800" dirty="0">
              <a:solidFill>
                <a:schemeClr val="bg1"/>
              </a:solidFill>
              <a:latin typeface="+mj-lt"/>
            </a:endParaRPr>
          </a:p>
        </p:txBody>
      </p:sp>
      <p:cxnSp>
        <p:nvCxnSpPr>
          <p:cNvPr id="13" name="Straight Connector 12"/>
          <p:cNvCxnSpPr/>
          <p:nvPr/>
        </p:nvCxnSpPr>
        <p:spPr>
          <a:xfrm>
            <a:off x="355507" y="344052"/>
            <a:ext cx="1147781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55507" y="6513948"/>
            <a:ext cx="1147781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88999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ndrewg\Desktop\redrock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063" y="-472998"/>
            <a:ext cx="13032887" cy="7330999"/>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725768" y="1073927"/>
            <a:ext cx="5005687" cy="2018057"/>
            <a:chOff x="811112" y="1073927"/>
            <a:chExt cx="5005687" cy="2018057"/>
          </a:xfrm>
        </p:grpSpPr>
        <p:sp>
          <p:nvSpPr>
            <p:cNvPr id="4" name="TextBox 3"/>
            <p:cNvSpPr txBox="1"/>
            <p:nvPr/>
          </p:nvSpPr>
          <p:spPr>
            <a:xfrm>
              <a:off x="811112" y="2230232"/>
              <a:ext cx="5005687" cy="861752"/>
            </a:xfrm>
            <a:prstGeom prst="rect">
              <a:avLst/>
            </a:prstGeom>
            <a:noFill/>
          </p:spPr>
          <p:txBody>
            <a:bodyPr wrap="square" lIns="121899" tIns="60949" rIns="121899" bIns="60949" rtlCol="0">
              <a:spAutoFit/>
            </a:bodyPr>
            <a:lstStyle/>
            <a:p>
              <a:r>
                <a:rPr lang="en-US" sz="2400" spc="-30" dirty="0">
                  <a:solidFill>
                    <a:schemeClr val="bg1"/>
                  </a:solidFill>
                  <a:latin typeface="+mj-lt"/>
                </a:rPr>
                <a:t>Laying the Groundwork for Successful Deployments</a:t>
              </a:r>
            </a:p>
          </p:txBody>
        </p:sp>
        <p:grpSp>
          <p:nvGrpSpPr>
            <p:cNvPr id="10" name="Group 9"/>
            <p:cNvGrpSpPr/>
            <p:nvPr/>
          </p:nvGrpSpPr>
          <p:grpSpPr>
            <a:xfrm>
              <a:off x="929452" y="1073927"/>
              <a:ext cx="1115147" cy="1115502"/>
              <a:chOff x="9574934" y="935040"/>
              <a:chExt cx="4986338" cy="4987924"/>
            </a:xfrm>
          </p:grpSpPr>
          <p:sp>
            <p:nvSpPr>
              <p:cNvPr id="11" name="Freeform 18"/>
              <p:cNvSpPr>
                <a:spLocks/>
              </p:cNvSpPr>
              <p:nvPr/>
            </p:nvSpPr>
            <p:spPr bwMode="auto">
              <a:xfrm>
                <a:off x="11851410" y="4149726"/>
                <a:ext cx="198438" cy="333375"/>
              </a:xfrm>
              <a:custGeom>
                <a:avLst/>
                <a:gdLst>
                  <a:gd name="T0" fmla="*/ 18 w 53"/>
                  <a:gd name="T1" fmla="*/ 0 h 89"/>
                  <a:gd name="T2" fmla="*/ 0 w 53"/>
                  <a:gd name="T3" fmla="*/ 0 h 89"/>
                  <a:gd name="T4" fmla="*/ 0 w 53"/>
                  <a:gd name="T5" fmla="*/ 89 h 89"/>
                  <a:gd name="T6" fmla="*/ 19 w 53"/>
                  <a:gd name="T7" fmla="*/ 89 h 89"/>
                  <a:gd name="T8" fmla="*/ 53 w 53"/>
                  <a:gd name="T9" fmla="*/ 44 h 89"/>
                  <a:gd name="T10" fmla="*/ 18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8"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9"/>
              <p:cNvSpPr>
                <a:spLocks/>
              </p:cNvSpPr>
              <p:nvPr/>
            </p:nvSpPr>
            <p:spPr bwMode="auto">
              <a:xfrm>
                <a:off x="10767148" y="4970463"/>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5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6"/>
                      <a:pt x="53" y="45"/>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0"/>
              <p:cNvSpPr>
                <a:spLocks/>
              </p:cNvSpPr>
              <p:nvPr/>
            </p:nvSpPr>
            <p:spPr bwMode="auto">
              <a:xfrm>
                <a:off x="10594110" y="4164013"/>
                <a:ext cx="131763" cy="209550"/>
              </a:xfrm>
              <a:custGeom>
                <a:avLst/>
                <a:gdLst>
                  <a:gd name="T0" fmla="*/ 0 w 83"/>
                  <a:gd name="T1" fmla="*/ 132 h 132"/>
                  <a:gd name="T2" fmla="*/ 83 w 83"/>
                  <a:gd name="T3" fmla="*/ 132 h 132"/>
                  <a:gd name="T4" fmla="*/ 43 w 83"/>
                  <a:gd name="T5" fmla="*/ 0 h 132"/>
                  <a:gd name="T6" fmla="*/ 0 w 83"/>
                  <a:gd name="T7" fmla="*/ 132 h 132"/>
                </a:gdLst>
                <a:ahLst/>
                <a:cxnLst>
                  <a:cxn ang="0">
                    <a:pos x="T0" y="T1"/>
                  </a:cxn>
                  <a:cxn ang="0">
                    <a:pos x="T2" y="T3"/>
                  </a:cxn>
                  <a:cxn ang="0">
                    <a:pos x="T4" y="T5"/>
                  </a:cxn>
                  <a:cxn ang="0">
                    <a:pos x="T6" y="T7"/>
                  </a:cxn>
                </a:cxnLst>
                <a:rect l="0" t="0" r="r" b="b"/>
                <a:pathLst>
                  <a:path w="83" h="132">
                    <a:moveTo>
                      <a:pt x="0" y="132"/>
                    </a:moveTo>
                    <a:lnTo>
                      <a:pt x="83" y="132"/>
                    </a:lnTo>
                    <a:lnTo>
                      <a:pt x="43"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21"/>
              <p:cNvSpPr>
                <a:spLocks noChangeArrowheads="1"/>
              </p:cNvSpPr>
              <p:nvPr/>
            </p:nvSpPr>
            <p:spPr bwMode="auto">
              <a:xfrm>
                <a:off x="12980123" y="2952751"/>
                <a:ext cx="300038"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2"/>
              <p:cNvSpPr>
                <a:spLocks/>
              </p:cNvSpPr>
              <p:nvPr/>
            </p:nvSpPr>
            <p:spPr bwMode="auto">
              <a:xfrm>
                <a:off x="12413385" y="4164013"/>
                <a:ext cx="127000" cy="209550"/>
              </a:xfrm>
              <a:custGeom>
                <a:avLst/>
                <a:gdLst>
                  <a:gd name="T0" fmla="*/ 0 w 80"/>
                  <a:gd name="T1" fmla="*/ 132 h 132"/>
                  <a:gd name="T2" fmla="*/ 80 w 80"/>
                  <a:gd name="T3" fmla="*/ 132 h 132"/>
                  <a:gd name="T4" fmla="*/ 40 w 80"/>
                  <a:gd name="T5" fmla="*/ 0 h 132"/>
                  <a:gd name="T6" fmla="*/ 0 w 80"/>
                  <a:gd name="T7" fmla="*/ 132 h 132"/>
                </a:gdLst>
                <a:ahLst/>
                <a:cxnLst>
                  <a:cxn ang="0">
                    <a:pos x="T0" y="T1"/>
                  </a:cxn>
                  <a:cxn ang="0">
                    <a:pos x="T2" y="T3"/>
                  </a:cxn>
                  <a:cxn ang="0">
                    <a:pos x="T4" y="T5"/>
                  </a:cxn>
                  <a:cxn ang="0">
                    <a:pos x="T6" y="T7"/>
                  </a:cxn>
                </a:cxnLst>
                <a:rect l="0" t="0" r="r" b="b"/>
                <a:pathLst>
                  <a:path w="80" h="132">
                    <a:moveTo>
                      <a:pt x="0" y="132"/>
                    </a:moveTo>
                    <a:lnTo>
                      <a:pt x="80" y="132"/>
                    </a:lnTo>
                    <a:lnTo>
                      <a:pt x="40"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3"/>
              <p:cNvSpPr>
                <a:spLocks/>
              </p:cNvSpPr>
              <p:nvPr/>
            </p:nvSpPr>
            <p:spPr bwMode="auto">
              <a:xfrm>
                <a:off x="13819910" y="4149726"/>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4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4"/>
              <p:cNvSpPr>
                <a:spLocks noEditPoints="1"/>
              </p:cNvSpPr>
              <p:nvPr/>
            </p:nvSpPr>
            <p:spPr bwMode="auto">
              <a:xfrm>
                <a:off x="9574934" y="935040"/>
                <a:ext cx="4986338" cy="4987924"/>
              </a:xfrm>
              <a:custGeom>
                <a:avLst/>
                <a:gdLst>
                  <a:gd name="T0" fmla="*/ 166 w 1330"/>
                  <a:gd name="T1" fmla="*/ 1330 h 1330"/>
                  <a:gd name="T2" fmla="*/ 1071 w 1330"/>
                  <a:gd name="T3" fmla="*/ 337 h 1330"/>
                  <a:gd name="T4" fmla="*/ 1071 w 1330"/>
                  <a:gd name="T5" fmla="*/ 377 h 1330"/>
                  <a:gd name="T6" fmla="*/ 1003 w 1330"/>
                  <a:gd name="T7" fmla="*/ 377 h 1330"/>
                  <a:gd name="T8" fmla="*/ 948 w 1330"/>
                  <a:gd name="T9" fmla="*/ 658 h 1330"/>
                  <a:gd name="T10" fmla="*/ 879 w 1330"/>
                  <a:gd name="T11" fmla="*/ 192 h 1330"/>
                  <a:gd name="T12" fmla="*/ 859 w 1330"/>
                  <a:gd name="T13" fmla="*/ 211 h 1330"/>
                  <a:gd name="T14" fmla="*/ 773 w 1330"/>
                  <a:gd name="T15" fmla="*/ 396 h 1330"/>
                  <a:gd name="T16" fmla="*/ 826 w 1330"/>
                  <a:gd name="T17" fmla="*/ 546 h 1330"/>
                  <a:gd name="T18" fmla="*/ 826 w 1330"/>
                  <a:gd name="T19" fmla="*/ 653 h 1330"/>
                  <a:gd name="T20" fmla="*/ 667 w 1330"/>
                  <a:gd name="T21" fmla="*/ 317 h 1330"/>
                  <a:gd name="T22" fmla="*/ 648 w 1330"/>
                  <a:gd name="T23" fmla="*/ 337 h 1330"/>
                  <a:gd name="T24" fmla="*/ 624 w 1330"/>
                  <a:gd name="T25" fmla="*/ 559 h 1330"/>
                  <a:gd name="T26" fmla="*/ 566 w 1330"/>
                  <a:gd name="T27" fmla="*/ 619 h 1330"/>
                  <a:gd name="T28" fmla="*/ 566 w 1330"/>
                  <a:gd name="T29" fmla="*/ 547 h 1330"/>
                  <a:gd name="T30" fmla="*/ 514 w 1330"/>
                  <a:gd name="T31" fmla="*/ 655 h 1330"/>
                  <a:gd name="T32" fmla="*/ 382 w 1330"/>
                  <a:gd name="T33" fmla="*/ 967 h 1330"/>
                  <a:gd name="T34" fmla="*/ 436 w 1330"/>
                  <a:gd name="T35" fmla="*/ 211 h 1330"/>
                  <a:gd name="T36" fmla="*/ 436 w 1330"/>
                  <a:gd name="T37" fmla="*/ 415 h 1330"/>
                  <a:gd name="T38" fmla="*/ 369 w 1330"/>
                  <a:gd name="T39" fmla="*/ 377 h 1330"/>
                  <a:gd name="T40" fmla="*/ 422 w 1330"/>
                  <a:gd name="T41" fmla="*/ 505 h 1330"/>
                  <a:gd name="T42" fmla="*/ 422 w 1330"/>
                  <a:gd name="T43" fmla="*/ 611 h 1330"/>
                  <a:gd name="T44" fmla="*/ 180 w 1330"/>
                  <a:gd name="T45" fmla="*/ 967 h 1330"/>
                  <a:gd name="T46" fmla="*/ 192 w 1330"/>
                  <a:gd name="T47" fmla="*/ 836 h 1330"/>
                  <a:gd name="T48" fmla="*/ 263 w 1330"/>
                  <a:gd name="T49" fmla="*/ 337 h 1330"/>
                  <a:gd name="T50" fmla="*/ 257 w 1330"/>
                  <a:gd name="T51" fmla="*/ 967 h 1330"/>
                  <a:gd name="T52" fmla="*/ 322 w 1330"/>
                  <a:gd name="T53" fmla="*/ 967 h 1330"/>
                  <a:gd name="T54" fmla="*/ 287 w 1330"/>
                  <a:gd name="T55" fmla="*/ 1186 h 1330"/>
                  <a:gd name="T56" fmla="*/ 529 w 1330"/>
                  <a:gd name="T57" fmla="*/ 1077 h 1330"/>
                  <a:gd name="T58" fmla="*/ 471 w 1330"/>
                  <a:gd name="T59" fmla="*/ 1131 h 1330"/>
                  <a:gd name="T60" fmla="*/ 440 w 1330"/>
                  <a:gd name="T61" fmla="*/ 1055 h 1330"/>
                  <a:gd name="T62" fmla="*/ 507 w 1330"/>
                  <a:gd name="T63" fmla="*/ 836 h 1330"/>
                  <a:gd name="T64" fmla="*/ 561 w 1330"/>
                  <a:gd name="T65" fmla="*/ 265 h 1330"/>
                  <a:gd name="T66" fmla="*/ 615 w 1330"/>
                  <a:gd name="T67" fmla="*/ 1189 h 1330"/>
                  <a:gd name="T68" fmla="*/ 607 w 1330"/>
                  <a:gd name="T69" fmla="*/ 1131 h 1330"/>
                  <a:gd name="T70" fmla="*/ 614 w 1330"/>
                  <a:gd name="T71" fmla="*/ 1073 h 1330"/>
                  <a:gd name="T72" fmla="*/ 626 w 1330"/>
                  <a:gd name="T73" fmla="*/ 967 h 1330"/>
                  <a:gd name="T74" fmla="*/ 626 w 1330"/>
                  <a:gd name="T75" fmla="*/ 967 h 1330"/>
                  <a:gd name="T76" fmla="*/ 733 w 1330"/>
                  <a:gd name="T77" fmla="*/ 1186 h 1330"/>
                  <a:gd name="T78" fmla="*/ 839 w 1330"/>
                  <a:gd name="T79" fmla="*/ 967 h 1330"/>
                  <a:gd name="T80" fmla="*/ 835 w 1330"/>
                  <a:gd name="T81" fmla="*/ 1167 h 1330"/>
                  <a:gd name="T82" fmla="*/ 891 w 1330"/>
                  <a:gd name="T83" fmla="*/ 1113 h 1330"/>
                  <a:gd name="T84" fmla="*/ 771 w 1330"/>
                  <a:gd name="T85" fmla="*/ 1120 h 1330"/>
                  <a:gd name="T86" fmla="*/ 803 w 1330"/>
                  <a:gd name="T87" fmla="*/ 1120 h 1330"/>
                  <a:gd name="T88" fmla="*/ 839 w 1330"/>
                  <a:gd name="T89" fmla="*/ 859 h 1330"/>
                  <a:gd name="T90" fmla="*/ 908 w 1330"/>
                  <a:gd name="T91" fmla="*/ 967 h 1330"/>
                  <a:gd name="T92" fmla="*/ 928 w 1330"/>
                  <a:gd name="T93" fmla="*/ 1186 h 1330"/>
                  <a:gd name="T94" fmla="*/ 1037 w 1330"/>
                  <a:gd name="T95" fmla="*/ 1055 h 1330"/>
                  <a:gd name="T96" fmla="*/ 1059 w 1330"/>
                  <a:gd name="T97" fmla="*/ 890 h 1330"/>
                  <a:gd name="T98" fmla="*/ 1064 w 1330"/>
                  <a:gd name="T99" fmla="*/ 967 h 1330"/>
                  <a:gd name="T100" fmla="*/ 1087 w 1330"/>
                  <a:gd name="T101" fmla="*/ 638 h 1330"/>
                  <a:gd name="T102" fmla="*/ 1070 w 1330"/>
                  <a:gd name="T103" fmla="*/ 638 h 1330"/>
                  <a:gd name="T104" fmla="*/ 1091 w 1330"/>
                  <a:gd name="T105" fmla="*/ 639 h 1330"/>
                  <a:gd name="T106" fmla="*/ 1093 w 1330"/>
                  <a:gd name="T107" fmla="*/ 635 h 1330"/>
                  <a:gd name="T108" fmla="*/ 1109 w 1330"/>
                  <a:gd name="T109" fmla="*/ 655 h 1330"/>
                  <a:gd name="T110" fmla="*/ 1097 w 1330"/>
                  <a:gd name="T111" fmla="*/ 655 h 1330"/>
                  <a:gd name="T112" fmla="*/ 1216 w 1330"/>
                  <a:gd name="T113" fmla="*/ 901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1330">
                    <a:moveTo>
                      <a:pt x="1163" y="0"/>
                    </a:moveTo>
                    <a:cubicBezTo>
                      <a:pt x="166" y="0"/>
                      <a:pt x="166" y="0"/>
                      <a:pt x="166" y="0"/>
                    </a:cubicBezTo>
                    <a:cubicBezTo>
                      <a:pt x="74" y="0"/>
                      <a:pt x="0" y="75"/>
                      <a:pt x="0" y="166"/>
                    </a:cubicBezTo>
                    <a:cubicBezTo>
                      <a:pt x="0" y="1164"/>
                      <a:pt x="0" y="1164"/>
                      <a:pt x="0" y="1164"/>
                    </a:cubicBezTo>
                    <a:cubicBezTo>
                      <a:pt x="0" y="1255"/>
                      <a:pt x="74" y="1330"/>
                      <a:pt x="166" y="1330"/>
                    </a:cubicBezTo>
                    <a:cubicBezTo>
                      <a:pt x="1163" y="1330"/>
                      <a:pt x="1163" y="1330"/>
                      <a:pt x="1163" y="1330"/>
                    </a:cubicBezTo>
                    <a:cubicBezTo>
                      <a:pt x="1255" y="1330"/>
                      <a:pt x="1330" y="1255"/>
                      <a:pt x="1330" y="1164"/>
                    </a:cubicBezTo>
                    <a:cubicBezTo>
                      <a:pt x="1330" y="166"/>
                      <a:pt x="1330" y="166"/>
                      <a:pt x="1330" y="166"/>
                    </a:cubicBezTo>
                    <a:cubicBezTo>
                      <a:pt x="1330" y="75"/>
                      <a:pt x="1255" y="0"/>
                      <a:pt x="1163" y="0"/>
                    </a:cubicBezTo>
                    <a:close/>
                    <a:moveTo>
                      <a:pt x="1071" y="337"/>
                    </a:moveTo>
                    <a:cubicBezTo>
                      <a:pt x="1071" y="326"/>
                      <a:pt x="1079" y="317"/>
                      <a:pt x="1090" y="317"/>
                    </a:cubicBezTo>
                    <a:cubicBezTo>
                      <a:pt x="1100" y="317"/>
                      <a:pt x="1109" y="326"/>
                      <a:pt x="1109" y="337"/>
                    </a:cubicBezTo>
                    <a:cubicBezTo>
                      <a:pt x="1109" y="377"/>
                      <a:pt x="1109" y="377"/>
                      <a:pt x="1109" y="377"/>
                    </a:cubicBezTo>
                    <a:cubicBezTo>
                      <a:pt x="1109" y="388"/>
                      <a:pt x="1100" y="396"/>
                      <a:pt x="1090" y="396"/>
                    </a:cubicBezTo>
                    <a:cubicBezTo>
                      <a:pt x="1079" y="396"/>
                      <a:pt x="1071" y="388"/>
                      <a:pt x="1071" y="377"/>
                    </a:cubicBezTo>
                    <a:lnTo>
                      <a:pt x="1071" y="337"/>
                    </a:lnTo>
                    <a:close/>
                    <a:moveTo>
                      <a:pt x="965" y="284"/>
                    </a:moveTo>
                    <a:cubicBezTo>
                      <a:pt x="965" y="273"/>
                      <a:pt x="973" y="265"/>
                      <a:pt x="984" y="265"/>
                    </a:cubicBezTo>
                    <a:cubicBezTo>
                      <a:pt x="995" y="265"/>
                      <a:pt x="1003" y="273"/>
                      <a:pt x="1003" y="284"/>
                    </a:cubicBezTo>
                    <a:cubicBezTo>
                      <a:pt x="1003" y="377"/>
                      <a:pt x="1003" y="377"/>
                      <a:pt x="1003" y="377"/>
                    </a:cubicBezTo>
                    <a:cubicBezTo>
                      <a:pt x="1003" y="388"/>
                      <a:pt x="995" y="396"/>
                      <a:pt x="984" y="396"/>
                    </a:cubicBezTo>
                    <a:cubicBezTo>
                      <a:pt x="973" y="396"/>
                      <a:pt x="965" y="388"/>
                      <a:pt x="965" y="377"/>
                    </a:cubicBezTo>
                    <a:lnTo>
                      <a:pt x="965" y="284"/>
                    </a:lnTo>
                    <a:close/>
                    <a:moveTo>
                      <a:pt x="1029" y="578"/>
                    </a:moveTo>
                    <a:cubicBezTo>
                      <a:pt x="1029" y="622"/>
                      <a:pt x="996" y="658"/>
                      <a:pt x="948" y="658"/>
                    </a:cubicBezTo>
                    <a:cubicBezTo>
                      <a:pt x="901" y="658"/>
                      <a:pt x="867" y="622"/>
                      <a:pt x="867" y="578"/>
                    </a:cubicBezTo>
                    <a:cubicBezTo>
                      <a:pt x="867" y="535"/>
                      <a:pt x="901" y="499"/>
                      <a:pt x="948" y="499"/>
                    </a:cubicBezTo>
                    <a:cubicBezTo>
                      <a:pt x="996" y="499"/>
                      <a:pt x="1029" y="535"/>
                      <a:pt x="1029" y="578"/>
                    </a:cubicBezTo>
                    <a:close/>
                    <a:moveTo>
                      <a:pt x="859" y="211"/>
                    </a:moveTo>
                    <a:cubicBezTo>
                      <a:pt x="859" y="201"/>
                      <a:pt x="868" y="192"/>
                      <a:pt x="879" y="192"/>
                    </a:cubicBezTo>
                    <a:cubicBezTo>
                      <a:pt x="889" y="192"/>
                      <a:pt x="898" y="201"/>
                      <a:pt x="898" y="211"/>
                    </a:cubicBezTo>
                    <a:cubicBezTo>
                      <a:pt x="898" y="415"/>
                      <a:pt x="898" y="415"/>
                      <a:pt x="898" y="415"/>
                    </a:cubicBezTo>
                    <a:cubicBezTo>
                      <a:pt x="898" y="426"/>
                      <a:pt x="889" y="435"/>
                      <a:pt x="879" y="435"/>
                    </a:cubicBezTo>
                    <a:cubicBezTo>
                      <a:pt x="868" y="435"/>
                      <a:pt x="859" y="426"/>
                      <a:pt x="859" y="415"/>
                    </a:cubicBezTo>
                    <a:lnTo>
                      <a:pt x="859" y="211"/>
                    </a:lnTo>
                    <a:close/>
                    <a:moveTo>
                      <a:pt x="754" y="284"/>
                    </a:moveTo>
                    <a:cubicBezTo>
                      <a:pt x="754" y="273"/>
                      <a:pt x="762" y="265"/>
                      <a:pt x="773" y="265"/>
                    </a:cubicBezTo>
                    <a:cubicBezTo>
                      <a:pt x="783" y="265"/>
                      <a:pt x="792" y="273"/>
                      <a:pt x="792" y="284"/>
                    </a:cubicBezTo>
                    <a:cubicBezTo>
                      <a:pt x="792" y="377"/>
                      <a:pt x="792" y="377"/>
                      <a:pt x="792" y="377"/>
                    </a:cubicBezTo>
                    <a:cubicBezTo>
                      <a:pt x="792" y="388"/>
                      <a:pt x="783" y="396"/>
                      <a:pt x="773" y="396"/>
                    </a:cubicBezTo>
                    <a:cubicBezTo>
                      <a:pt x="762" y="396"/>
                      <a:pt x="754" y="388"/>
                      <a:pt x="754" y="377"/>
                    </a:cubicBezTo>
                    <a:lnTo>
                      <a:pt x="754" y="284"/>
                    </a:lnTo>
                    <a:close/>
                    <a:moveTo>
                      <a:pt x="791" y="499"/>
                    </a:moveTo>
                    <a:cubicBezTo>
                      <a:pt x="809" y="499"/>
                      <a:pt x="823" y="503"/>
                      <a:pt x="826" y="505"/>
                    </a:cubicBezTo>
                    <a:cubicBezTo>
                      <a:pt x="826" y="546"/>
                      <a:pt x="826" y="546"/>
                      <a:pt x="826" y="546"/>
                    </a:cubicBezTo>
                    <a:cubicBezTo>
                      <a:pt x="825" y="545"/>
                      <a:pt x="812" y="538"/>
                      <a:pt x="794" y="538"/>
                    </a:cubicBezTo>
                    <a:cubicBezTo>
                      <a:pt x="769" y="538"/>
                      <a:pt x="751" y="555"/>
                      <a:pt x="751" y="578"/>
                    </a:cubicBezTo>
                    <a:cubicBezTo>
                      <a:pt x="751" y="601"/>
                      <a:pt x="768" y="620"/>
                      <a:pt x="794" y="620"/>
                    </a:cubicBezTo>
                    <a:cubicBezTo>
                      <a:pt x="812" y="620"/>
                      <a:pt x="825" y="612"/>
                      <a:pt x="826" y="611"/>
                    </a:cubicBezTo>
                    <a:cubicBezTo>
                      <a:pt x="826" y="653"/>
                      <a:pt x="826" y="653"/>
                      <a:pt x="826" y="653"/>
                    </a:cubicBezTo>
                    <a:cubicBezTo>
                      <a:pt x="822" y="654"/>
                      <a:pt x="808" y="658"/>
                      <a:pt x="791" y="658"/>
                    </a:cubicBezTo>
                    <a:cubicBezTo>
                      <a:pt x="747" y="658"/>
                      <a:pt x="709" y="628"/>
                      <a:pt x="709" y="578"/>
                    </a:cubicBezTo>
                    <a:cubicBezTo>
                      <a:pt x="709" y="533"/>
                      <a:pt x="744" y="499"/>
                      <a:pt x="791" y="499"/>
                    </a:cubicBezTo>
                    <a:close/>
                    <a:moveTo>
                      <a:pt x="648" y="337"/>
                    </a:moveTo>
                    <a:cubicBezTo>
                      <a:pt x="648" y="326"/>
                      <a:pt x="656" y="317"/>
                      <a:pt x="667" y="317"/>
                    </a:cubicBezTo>
                    <a:cubicBezTo>
                      <a:pt x="678" y="317"/>
                      <a:pt x="686" y="326"/>
                      <a:pt x="686" y="337"/>
                    </a:cubicBezTo>
                    <a:cubicBezTo>
                      <a:pt x="686" y="377"/>
                      <a:pt x="686" y="377"/>
                      <a:pt x="686" y="377"/>
                    </a:cubicBezTo>
                    <a:cubicBezTo>
                      <a:pt x="686" y="388"/>
                      <a:pt x="678" y="396"/>
                      <a:pt x="667" y="396"/>
                    </a:cubicBezTo>
                    <a:cubicBezTo>
                      <a:pt x="656" y="396"/>
                      <a:pt x="648" y="388"/>
                      <a:pt x="648" y="377"/>
                    </a:cubicBezTo>
                    <a:lnTo>
                      <a:pt x="648" y="337"/>
                    </a:lnTo>
                    <a:close/>
                    <a:moveTo>
                      <a:pt x="661" y="504"/>
                    </a:moveTo>
                    <a:cubicBezTo>
                      <a:pt x="661" y="537"/>
                      <a:pt x="661" y="537"/>
                      <a:pt x="661" y="537"/>
                    </a:cubicBezTo>
                    <a:cubicBezTo>
                      <a:pt x="660" y="536"/>
                      <a:pt x="644" y="532"/>
                      <a:pt x="631" y="532"/>
                    </a:cubicBezTo>
                    <a:cubicBezTo>
                      <a:pt x="615" y="532"/>
                      <a:pt x="607" y="537"/>
                      <a:pt x="607" y="545"/>
                    </a:cubicBezTo>
                    <a:cubicBezTo>
                      <a:pt x="607" y="554"/>
                      <a:pt x="618" y="557"/>
                      <a:pt x="624" y="559"/>
                    </a:cubicBezTo>
                    <a:cubicBezTo>
                      <a:pt x="635" y="563"/>
                      <a:pt x="635" y="563"/>
                      <a:pt x="635" y="563"/>
                    </a:cubicBezTo>
                    <a:cubicBezTo>
                      <a:pt x="660" y="571"/>
                      <a:pt x="672" y="588"/>
                      <a:pt x="672" y="607"/>
                    </a:cubicBezTo>
                    <a:cubicBezTo>
                      <a:pt x="672" y="645"/>
                      <a:pt x="638" y="658"/>
                      <a:pt x="608" y="658"/>
                    </a:cubicBezTo>
                    <a:cubicBezTo>
                      <a:pt x="587" y="658"/>
                      <a:pt x="568" y="654"/>
                      <a:pt x="566" y="654"/>
                    </a:cubicBezTo>
                    <a:cubicBezTo>
                      <a:pt x="566" y="619"/>
                      <a:pt x="566" y="619"/>
                      <a:pt x="566" y="619"/>
                    </a:cubicBezTo>
                    <a:cubicBezTo>
                      <a:pt x="570" y="619"/>
                      <a:pt x="586" y="624"/>
                      <a:pt x="603" y="624"/>
                    </a:cubicBezTo>
                    <a:cubicBezTo>
                      <a:pt x="622" y="624"/>
                      <a:pt x="631" y="619"/>
                      <a:pt x="631" y="610"/>
                    </a:cubicBezTo>
                    <a:cubicBezTo>
                      <a:pt x="631" y="602"/>
                      <a:pt x="623" y="598"/>
                      <a:pt x="614" y="595"/>
                    </a:cubicBezTo>
                    <a:cubicBezTo>
                      <a:pt x="611" y="594"/>
                      <a:pt x="608" y="593"/>
                      <a:pt x="605" y="592"/>
                    </a:cubicBezTo>
                    <a:cubicBezTo>
                      <a:pt x="584" y="585"/>
                      <a:pt x="566" y="572"/>
                      <a:pt x="566" y="547"/>
                    </a:cubicBezTo>
                    <a:cubicBezTo>
                      <a:pt x="566" y="518"/>
                      <a:pt x="587" y="499"/>
                      <a:pt x="623" y="499"/>
                    </a:cubicBezTo>
                    <a:cubicBezTo>
                      <a:pt x="642" y="499"/>
                      <a:pt x="660" y="504"/>
                      <a:pt x="661" y="504"/>
                    </a:cubicBezTo>
                    <a:close/>
                    <a:moveTo>
                      <a:pt x="475" y="502"/>
                    </a:moveTo>
                    <a:cubicBezTo>
                      <a:pt x="514" y="502"/>
                      <a:pt x="514" y="502"/>
                      <a:pt x="514" y="502"/>
                    </a:cubicBezTo>
                    <a:cubicBezTo>
                      <a:pt x="514" y="655"/>
                      <a:pt x="514" y="655"/>
                      <a:pt x="514" y="655"/>
                    </a:cubicBezTo>
                    <a:cubicBezTo>
                      <a:pt x="475" y="655"/>
                      <a:pt x="475" y="655"/>
                      <a:pt x="475" y="655"/>
                    </a:cubicBezTo>
                    <a:lnTo>
                      <a:pt x="475" y="502"/>
                    </a:lnTo>
                    <a:close/>
                    <a:moveTo>
                      <a:pt x="476" y="944"/>
                    </a:moveTo>
                    <a:cubicBezTo>
                      <a:pt x="476" y="967"/>
                      <a:pt x="476" y="967"/>
                      <a:pt x="476" y="967"/>
                    </a:cubicBezTo>
                    <a:cubicBezTo>
                      <a:pt x="382" y="967"/>
                      <a:pt x="382" y="967"/>
                      <a:pt x="382" y="967"/>
                    </a:cubicBezTo>
                    <a:cubicBezTo>
                      <a:pt x="382" y="836"/>
                      <a:pt x="382" y="836"/>
                      <a:pt x="382" y="836"/>
                    </a:cubicBezTo>
                    <a:cubicBezTo>
                      <a:pt x="412" y="836"/>
                      <a:pt x="412" y="836"/>
                      <a:pt x="412" y="836"/>
                    </a:cubicBezTo>
                    <a:cubicBezTo>
                      <a:pt x="412" y="944"/>
                      <a:pt x="412" y="944"/>
                      <a:pt x="412" y="944"/>
                    </a:cubicBezTo>
                    <a:lnTo>
                      <a:pt x="476" y="944"/>
                    </a:lnTo>
                    <a:close/>
                    <a:moveTo>
                      <a:pt x="436" y="211"/>
                    </a:moveTo>
                    <a:cubicBezTo>
                      <a:pt x="436" y="201"/>
                      <a:pt x="445" y="192"/>
                      <a:pt x="456" y="192"/>
                    </a:cubicBezTo>
                    <a:cubicBezTo>
                      <a:pt x="466" y="192"/>
                      <a:pt x="475" y="201"/>
                      <a:pt x="475" y="211"/>
                    </a:cubicBezTo>
                    <a:cubicBezTo>
                      <a:pt x="475" y="415"/>
                      <a:pt x="475" y="415"/>
                      <a:pt x="475" y="415"/>
                    </a:cubicBezTo>
                    <a:cubicBezTo>
                      <a:pt x="475" y="426"/>
                      <a:pt x="466" y="435"/>
                      <a:pt x="456" y="435"/>
                    </a:cubicBezTo>
                    <a:cubicBezTo>
                      <a:pt x="445" y="435"/>
                      <a:pt x="436" y="426"/>
                      <a:pt x="436" y="415"/>
                    </a:cubicBezTo>
                    <a:lnTo>
                      <a:pt x="436" y="211"/>
                    </a:lnTo>
                    <a:close/>
                    <a:moveTo>
                      <a:pt x="331" y="284"/>
                    </a:moveTo>
                    <a:cubicBezTo>
                      <a:pt x="331" y="273"/>
                      <a:pt x="339" y="265"/>
                      <a:pt x="350" y="265"/>
                    </a:cubicBezTo>
                    <a:cubicBezTo>
                      <a:pt x="361" y="265"/>
                      <a:pt x="369" y="273"/>
                      <a:pt x="369" y="284"/>
                    </a:cubicBezTo>
                    <a:cubicBezTo>
                      <a:pt x="369" y="377"/>
                      <a:pt x="369" y="377"/>
                      <a:pt x="369" y="377"/>
                    </a:cubicBezTo>
                    <a:cubicBezTo>
                      <a:pt x="369" y="388"/>
                      <a:pt x="361" y="396"/>
                      <a:pt x="350" y="396"/>
                    </a:cubicBezTo>
                    <a:cubicBezTo>
                      <a:pt x="339" y="396"/>
                      <a:pt x="331" y="388"/>
                      <a:pt x="331" y="377"/>
                    </a:cubicBezTo>
                    <a:lnTo>
                      <a:pt x="331" y="284"/>
                    </a:lnTo>
                    <a:close/>
                    <a:moveTo>
                      <a:pt x="386" y="499"/>
                    </a:moveTo>
                    <a:cubicBezTo>
                      <a:pt x="405" y="499"/>
                      <a:pt x="418" y="503"/>
                      <a:pt x="422" y="505"/>
                    </a:cubicBezTo>
                    <a:cubicBezTo>
                      <a:pt x="422" y="546"/>
                      <a:pt x="422" y="546"/>
                      <a:pt x="422" y="546"/>
                    </a:cubicBezTo>
                    <a:cubicBezTo>
                      <a:pt x="420" y="545"/>
                      <a:pt x="408" y="538"/>
                      <a:pt x="389" y="538"/>
                    </a:cubicBezTo>
                    <a:cubicBezTo>
                      <a:pt x="364" y="538"/>
                      <a:pt x="347" y="555"/>
                      <a:pt x="347" y="578"/>
                    </a:cubicBezTo>
                    <a:cubicBezTo>
                      <a:pt x="347" y="601"/>
                      <a:pt x="363" y="620"/>
                      <a:pt x="389" y="620"/>
                    </a:cubicBezTo>
                    <a:cubicBezTo>
                      <a:pt x="407" y="620"/>
                      <a:pt x="420" y="612"/>
                      <a:pt x="422" y="611"/>
                    </a:cubicBezTo>
                    <a:cubicBezTo>
                      <a:pt x="422" y="653"/>
                      <a:pt x="422" y="653"/>
                      <a:pt x="422" y="653"/>
                    </a:cubicBezTo>
                    <a:cubicBezTo>
                      <a:pt x="417" y="654"/>
                      <a:pt x="404" y="658"/>
                      <a:pt x="386" y="658"/>
                    </a:cubicBezTo>
                    <a:cubicBezTo>
                      <a:pt x="343" y="658"/>
                      <a:pt x="305" y="628"/>
                      <a:pt x="305" y="578"/>
                    </a:cubicBezTo>
                    <a:cubicBezTo>
                      <a:pt x="305" y="533"/>
                      <a:pt x="339" y="499"/>
                      <a:pt x="386" y="499"/>
                    </a:cubicBezTo>
                    <a:close/>
                    <a:moveTo>
                      <a:pt x="180" y="967"/>
                    </a:moveTo>
                    <a:cubicBezTo>
                      <a:pt x="143" y="967"/>
                      <a:pt x="143" y="967"/>
                      <a:pt x="143" y="967"/>
                    </a:cubicBezTo>
                    <a:cubicBezTo>
                      <a:pt x="101" y="836"/>
                      <a:pt x="101" y="836"/>
                      <a:pt x="101" y="836"/>
                    </a:cubicBezTo>
                    <a:cubicBezTo>
                      <a:pt x="133" y="836"/>
                      <a:pt x="133" y="836"/>
                      <a:pt x="133" y="836"/>
                    </a:cubicBezTo>
                    <a:cubicBezTo>
                      <a:pt x="162" y="943"/>
                      <a:pt x="162" y="943"/>
                      <a:pt x="162" y="943"/>
                    </a:cubicBezTo>
                    <a:cubicBezTo>
                      <a:pt x="192" y="836"/>
                      <a:pt x="192" y="836"/>
                      <a:pt x="192" y="836"/>
                    </a:cubicBezTo>
                    <a:cubicBezTo>
                      <a:pt x="222" y="836"/>
                      <a:pt x="222" y="836"/>
                      <a:pt x="222" y="836"/>
                    </a:cubicBezTo>
                    <a:lnTo>
                      <a:pt x="180" y="967"/>
                    </a:lnTo>
                    <a:close/>
                    <a:moveTo>
                      <a:pt x="225" y="337"/>
                    </a:moveTo>
                    <a:cubicBezTo>
                      <a:pt x="225" y="326"/>
                      <a:pt x="234" y="317"/>
                      <a:pt x="244" y="317"/>
                    </a:cubicBezTo>
                    <a:cubicBezTo>
                      <a:pt x="255" y="317"/>
                      <a:pt x="263" y="326"/>
                      <a:pt x="263" y="337"/>
                    </a:cubicBezTo>
                    <a:cubicBezTo>
                      <a:pt x="263" y="377"/>
                      <a:pt x="263" y="377"/>
                      <a:pt x="263" y="377"/>
                    </a:cubicBezTo>
                    <a:cubicBezTo>
                      <a:pt x="263" y="388"/>
                      <a:pt x="255" y="396"/>
                      <a:pt x="244" y="396"/>
                    </a:cubicBezTo>
                    <a:cubicBezTo>
                      <a:pt x="234" y="396"/>
                      <a:pt x="225" y="388"/>
                      <a:pt x="225" y="377"/>
                    </a:cubicBezTo>
                    <a:lnTo>
                      <a:pt x="225" y="337"/>
                    </a:lnTo>
                    <a:close/>
                    <a:moveTo>
                      <a:pt x="257" y="967"/>
                    </a:moveTo>
                    <a:cubicBezTo>
                      <a:pt x="226" y="967"/>
                      <a:pt x="226" y="967"/>
                      <a:pt x="226" y="967"/>
                    </a:cubicBezTo>
                    <a:cubicBezTo>
                      <a:pt x="273" y="836"/>
                      <a:pt x="273" y="836"/>
                      <a:pt x="273" y="836"/>
                    </a:cubicBezTo>
                    <a:cubicBezTo>
                      <a:pt x="307" y="836"/>
                      <a:pt x="307" y="836"/>
                      <a:pt x="307" y="836"/>
                    </a:cubicBezTo>
                    <a:cubicBezTo>
                      <a:pt x="354" y="967"/>
                      <a:pt x="354" y="967"/>
                      <a:pt x="354" y="967"/>
                    </a:cubicBezTo>
                    <a:cubicBezTo>
                      <a:pt x="322" y="967"/>
                      <a:pt x="322" y="967"/>
                      <a:pt x="322" y="967"/>
                    </a:cubicBezTo>
                    <a:cubicBezTo>
                      <a:pt x="313" y="937"/>
                      <a:pt x="313" y="937"/>
                      <a:pt x="313" y="937"/>
                    </a:cubicBezTo>
                    <a:cubicBezTo>
                      <a:pt x="266" y="937"/>
                      <a:pt x="266" y="937"/>
                      <a:pt x="266" y="937"/>
                    </a:cubicBezTo>
                    <a:lnTo>
                      <a:pt x="257" y="967"/>
                    </a:lnTo>
                    <a:close/>
                    <a:moveTo>
                      <a:pt x="337" y="1186"/>
                    </a:moveTo>
                    <a:cubicBezTo>
                      <a:pt x="287" y="1186"/>
                      <a:pt x="287" y="1186"/>
                      <a:pt x="287" y="1186"/>
                    </a:cubicBezTo>
                    <a:cubicBezTo>
                      <a:pt x="287" y="1055"/>
                      <a:pt x="287" y="1055"/>
                      <a:pt x="287" y="1055"/>
                    </a:cubicBezTo>
                    <a:cubicBezTo>
                      <a:pt x="337" y="1055"/>
                      <a:pt x="337" y="1055"/>
                      <a:pt x="337" y="1055"/>
                    </a:cubicBezTo>
                    <a:cubicBezTo>
                      <a:pt x="379" y="1055"/>
                      <a:pt x="402" y="1076"/>
                      <a:pt x="402" y="1121"/>
                    </a:cubicBezTo>
                    <a:cubicBezTo>
                      <a:pt x="402" y="1167"/>
                      <a:pt x="378" y="1186"/>
                      <a:pt x="337" y="1186"/>
                    </a:cubicBezTo>
                    <a:close/>
                    <a:moveTo>
                      <a:pt x="529" y="1077"/>
                    </a:moveTo>
                    <a:cubicBezTo>
                      <a:pt x="471" y="1077"/>
                      <a:pt x="471" y="1077"/>
                      <a:pt x="471" y="1077"/>
                    </a:cubicBezTo>
                    <a:cubicBezTo>
                      <a:pt x="471" y="1109"/>
                      <a:pt x="471" y="1109"/>
                      <a:pt x="471" y="1109"/>
                    </a:cubicBezTo>
                    <a:cubicBezTo>
                      <a:pt x="524" y="1109"/>
                      <a:pt x="524" y="1109"/>
                      <a:pt x="524" y="1109"/>
                    </a:cubicBezTo>
                    <a:cubicBezTo>
                      <a:pt x="524" y="1131"/>
                      <a:pt x="524" y="1131"/>
                      <a:pt x="524" y="1131"/>
                    </a:cubicBezTo>
                    <a:cubicBezTo>
                      <a:pt x="471" y="1131"/>
                      <a:pt x="471" y="1131"/>
                      <a:pt x="471" y="1131"/>
                    </a:cubicBezTo>
                    <a:cubicBezTo>
                      <a:pt x="471" y="1164"/>
                      <a:pt x="471" y="1164"/>
                      <a:pt x="471" y="1164"/>
                    </a:cubicBezTo>
                    <a:cubicBezTo>
                      <a:pt x="529" y="1164"/>
                      <a:pt x="529" y="1164"/>
                      <a:pt x="529" y="1164"/>
                    </a:cubicBezTo>
                    <a:cubicBezTo>
                      <a:pt x="529" y="1186"/>
                      <a:pt x="529" y="1186"/>
                      <a:pt x="529" y="1186"/>
                    </a:cubicBezTo>
                    <a:cubicBezTo>
                      <a:pt x="440" y="1186"/>
                      <a:pt x="440" y="1186"/>
                      <a:pt x="440" y="1186"/>
                    </a:cubicBezTo>
                    <a:cubicBezTo>
                      <a:pt x="440" y="1055"/>
                      <a:pt x="440" y="1055"/>
                      <a:pt x="440" y="1055"/>
                    </a:cubicBezTo>
                    <a:cubicBezTo>
                      <a:pt x="529" y="1055"/>
                      <a:pt x="529" y="1055"/>
                      <a:pt x="529" y="1055"/>
                    </a:cubicBezTo>
                    <a:lnTo>
                      <a:pt x="529" y="1077"/>
                    </a:lnTo>
                    <a:close/>
                    <a:moveTo>
                      <a:pt x="538" y="967"/>
                    </a:moveTo>
                    <a:cubicBezTo>
                      <a:pt x="507" y="967"/>
                      <a:pt x="507" y="967"/>
                      <a:pt x="507" y="967"/>
                    </a:cubicBezTo>
                    <a:cubicBezTo>
                      <a:pt x="507" y="836"/>
                      <a:pt x="507" y="836"/>
                      <a:pt x="507" y="836"/>
                    </a:cubicBezTo>
                    <a:cubicBezTo>
                      <a:pt x="538" y="836"/>
                      <a:pt x="538" y="836"/>
                      <a:pt x="538" y="836"/>
                    </a:cubicBezTo>
                    <a:lnTo>
                      <a:pt x="538" y="967"/>
                    </a:lnTo>
                    <a:close/>
                    <a:moveTo>
                      <a:pt x="542" y="377"/>
                    </a:moveTo>
                    <a:cubicBezTo>
                      <a:pt x="542" y="284"/>
                      <a:pt x="542" y="284"/>
                      <a:pt x="542" y="284"/>
                    </a:cubicBezTo>
                    <a:cubicBezTo>
                      <a:pt x="542" y="273"/>
                      <a:pt x="551" y="265"/>
                      <a:pt x="561" y="265"/>
                    </a:cubicBezTo>
                    <a:cubicBezTo>
                      <a:pt x="572" y="265"/>
                      <a:pt x="581" y="273"/>
                      <a:pt x="581" y="284"/>
                    </a:cubicBezTo>
                    <a:cubicBezTo>
                      <a:pt x="581" y="377"/>
                      <a:pt x="581" y="377"/>
                      <a:pt x="581" y="377"/>
                    </a:cubicBezTo>
                    <a:cubicBezTo>
                      <a:pt x="581" y="388"/>
                      <a:pt x="572" y="396"/>
                      <a:pt x="561" y="396"/>
                    </a:cubicBezTo>
                    <a:cubicBezTo>
                      <a:pt x="551" y="396"/>
                      <a:pt x="542" y="388"/>
                      <a:pt x="542" y="377"/>
                    </a:cubicBezTo>
                    <a:close/>
                    <a:moveTo>
                      <a:pt x="615" y="1189"/>
                    </a:moveTo>
                    <a:cubicBezTo>
                      <a:pt x="581" y="1189"/>
                      <a:pt x="561" y="1173"/>
                      <a:pt x="557" y="1148"/>
                    </a:cubicBezTo>
                    <a:cubicBezTo>
                      <a:pt x="586" y="1148"/>
                      <a:pt x="586" y="1148"/>
                      <a:pt x="586" y="1148"/>
                    </a:cubicBezTo>
                    <a:cubicBezTo>
                      <a:pt x="588" y="1159"/>
                      <a:pt x="598" y="1168"/>
                      <a:pt x="615" y="1168"/>
                    </a:cubicBezTo>
                    <a:cubicBezTo>
                      <a:pt x="633" y="1168"/>
                      <a:pt x="639" y="1162"/>
                      <a:pt x="639" y="1153"/>
                    </a:cubicBezTo>
                    <a:cubicBezTo>
                      <a:pt x="639" y="1139"/>
                      <a:pt x="625" y="1135"/>
                      <a:pt x="607" y="1131"/>
                    </a:cubicBezTo>
                    <a:cubicBezTo>
                      <a:pt x="585" y="1126"/>
                      <a:pt x="562" y="1118"/>
                      <a:pt x="562" y="1090"/>
                    </a:cubicBezTo>
                    <a:cubicBezTo>
                      <a:pt x="562" y="1067"/>
                      <a:pt x="580" y="1052"/>
                      <a:pt x="615" y="1052"/>
                    </a:cubicBezTo>
                    <a:cubicBezTo>
                      <a:pt x="645" y="1052"/>
                      <a:pt x="664" y="1066"/>
                      <a:pt x="667" y="1089"/>
                    </a:cubicBezTo>
                    <a:cubicBezTo>
                      <a:pt x="638" y="1089"/>
                      <a:pt x="638" y="1089"/>
                      <a:pt x="638" y="1089"/>
                    </a:cubicBezTo>
                    <a:cubicBezTo>
                      <a:pt x="637" y="1079"/>
                      <a:pt x="627" y="1073"/>
                      <a:pt x="614" y="1073"/>
                    </a:cubicBezTo>
                    <a:cubicBezTo>
                      <a:pt x="598" y="1073"/>
                      <a:pt x="593" y="1078"/>
                      <a:pt x="593" y="1086"/>
                    </a:cubicBezTo>
                    <a:cubicBezTo>
                      <a:pt x="593" y="1097"/>
                      <a:pt x="601" y="1100"/>
                      <a:pt x="619" y="1104"/>
                    </a:cubicBezTo>
                    <a:cubicBezTo>
                      <a:pt x="645" y="1110"/>
                      <a:pt x="670" y="1120"/>
                      <a:pt x="670" y="1149"/>
                    </a:cubicBezTo>
                    <a:cubicBezTo>
                      <a:pt x="670" y="1170"/>
                      <a:pt x="654" y="1189"/>
                      <a:pt x="615" y="1189"/>
                    </a:cubicBezTo>
                    <a:close/>
                    <a:moveTo>
                      <a:pt x="626" y="967"/>
                    </a:moveTo>
                    <a:cubicBezTo>
                      <a:pt x="576" y="967"/>
                      <a:pt x="576" y="967"/>
                      <a:pt x="576" y="967"/>
                    </a:cubicBezTo>
                    <a:cubicBezTo>
                      <a:pt x="576" y="836"/>
                      <a:pt x="576" y="836"/>
                      <a:pt x="576" y="836"/>
                    </a:cubicBezTo>
                    <a:cubicBezTo>
                      <a:pt x="625" y="836"/>
                      <a:pt x="625" y="836"/>
                      <a:pt x="625" y="836"/>
                    </a:cubicBezTo>
                    <a:cubicBezTo>
                      <a:pt x="668" y="836"/>
                      <a:pt x="691" y="856"/>
                      <a:pt x="691" y="901"/>
                    </a:cubicBezTo>
                    <a:cubicBezTo>
                      <a:pt x="691" y="947"/>
                      <a:pt x="667" y="967"/>
                      <a:pt x="626" y="967"/>
                    </a:cubicBezTo>
                    <a:close/>
                    <a:moveTo>
                      <a:pt x="733" y="1186"/>
                    </a:moveTo>
                    <a:cubicBezTo>
                      <a:pt x="702" y="1186"/>
                      <a:pt x="702" y="1186"/>
                      <a:pt x="702" y="1186"/>
                    </a:cubicBezTo>
                    <a:cubicBezTo>
                      <a:pt x="702" y="1055"/>
                      <a:pt x="702" y="1055"/>
                      <a:pt x="702" y="1055"/>
                    </a:cubicBezTo>
                    <a:cubicBezTo>
                      <a:pt x="733" y="1055"/>
                      <a:pt x="733" y="1055"/>
                      <a:pt x="733" y="1055"/>
                    </a:cubicBezTo>
                    <a:lnTo>
                      <a:pt x="733" y="1186"/>
                    </a:lnTo>
                    <a:close/>
                    <a:moveTo>
                      <a:pt x="741" y="967"/>
                    </a:moveTo>
                    <a:cubicBezTo>
                      <a:pt x="711" y="967"/>
                      <a:pt x="711" y="967"/>
                      <a:pt x="711" y="967"/>
                    </a:cubicBezTo>
                    <a:cubicBezTo>
                      <a:pt x="758" y="836"/>
                      <a:pt x="758" y="836"/>
                      <a:pt x="758" y="836"/>
                    </a:cubicBezTo>
                    <a:cubicBezTo>
                      <a:pt x="792" y="836"/>
                      <a:pt x="792" y="836"/>
                      <a:pt x="792" y="836"/>
                    </a:cubicBezTo>
                    <a:cubicBezTo>
                      <a:pt x="839" y="967"/>
                      <a:pt x="839" y="967"/>
                      <a:pt x="839" y="967"/>
                    </a:cubicBezTo>
                    <a:cubicBezTo>
                      <a:pt x="807" y="967"/>
                      <a:pt x="807" y="967"/>
                      <a:pt x="807" y="967"/>
                    </a:cubicBezTo>
                    <a:cubicBezTo>
                      <a:pt x="797" y="937"/>
                      <a:pt x="797" y="937"/>
                      <a:pt x="797" y="937"/>
                    </a:cubicBezTo>
                    <a:cubicBezTo>
                      <a:pt x="750" y="937"/>
                      <a:pt x="750" y="937"/>
                      <a:pt x="750" y="937"/>
                    </a:cubicBezTo>
                    <a:lnTo>
                      <a:pt x="741" y="967"/>
                    </a:lnTo>
                    <a:close/>
                    <a:moveTo>
                      <a:pt x="835" y="1167"/>
                    </a:moveTo>
                    <a:cubicBezTo>
                      <a:pt x="852" y="1167"/>
                      <a:pt x="865" y="1157"/>
                      <a:pt x="865" y="1142"/>
                    </a:cubicBezTo>
                    <a:cubicBezTo>
                      <a:pt x="865" y="1133"/>
                      <a:pt x="865" y="1133"/>
                      <a:pt x="865" y="1133"/>
                    </a:cubicBezTo>
                    <a:cubicBezTo>
                      <a:pt x="834" y="1133"/>
                      <a:pt x="834" y="1133"/>
                      <a:pt x="834" y="1133"/>
                    </a:cubicBezTo>
                    <a:cubicBezTo>
                      <a:pt x="834" y="1113"/>
                      <a:pt x="834" y="1113"/>
                      <a:pt x="834" y="1113"/>
                    </a:cubicBezTo>
                    <a:cubicBezTo>
                      <a:pt x="891" y="1113"/>
                      <a:pt x="891" y="1113"/>
                      <a:pt x="891" y="1113"/>
                    </a:cubicBezTo>
                    <a:cubicBezTo>
                      <a:pt x="891" y="1186"/>
                      <a:pt x="891" y="1186"/>
                      <a:pt x="891" y="1186"/>
                    </a:cubicBezTo>
                    <a:cubicBezTo>
                      <a:pt x="872" y="1186"/>
                      <a:pt x="872" y="1186"/>
                      <a:pt x="872" y="1186"/>
                    </a:cubicBezTo>
                    <a:cubicBezTo>
                      <a:pt x="867" y="1174"/>
                      <a:pt x="867" y="1174"/>
                      <a:pt x="867" y="1174"/>
                    </a:cubicBezTo>
                    <a:cubicBezTo>
                      <a:pt x="859" y="1183"/>
                      <a:pt x="847" y="1189"/>
                      <a:pt x="829" y="1189"/>
                    </a:cubicBezTo>
                    <a:cubicBezTo>
                      <a:pt x="798" y="1189"/>
                      <a:pt x="771" y="1167"/>
                      <a:pt x="771" y="1120"/>
                    </a:cubicBezTo>
                    <a:cubicBezTo>
                      <a:pt x="771" y="1075"/>
                      <a:pt x="796" y="1052"/>
                      <a:pt x="835" y="1052"/>
                    </a:cubicBezTo>
                    <a:cubicBezTo>
                      <a:pt x="865" y="1052"/>
                      <a:pt x="886" y="1067"/>
                      <a:pt x="891" y="1092"/>
                    </a:cubicBezTo>
                    <a:cubicBezTo>
                      <a:pt x="861" y="1092"/>
                      <a:pt x="861" y="1092"/>
                      <a:pt x="861" y="1092"/>
                    </a:cubicBezTo>
                    <a:cubicBezTo>
                      <a:pt x="857" y="1079"/>
                      <a:pt x="848" y="1073"/>
                      <a:pt x="835" y="1073"/>
                    </a:cubicBezTo>
                    <a:cubicBezTo>
                      <a:pt x="817" y="1073"/>
                      <a:pt x="803" y="1086"/>
                      <a:pt x="803" y="1120"/>
                    </a:cubicBezTo>
                    <a:cubicBezTo>
                      <a:pt x="803" y="1154"/>
                      <a:pt x="817" y="1167"/>
                      <a:pt x="835" y="1167"/>
                    </a:cubicBezTo>
                    <a:close/>
                    <a:moveTo>
                      <a:pt x="908" y="967"/>
                    </a:moveTo>
                    <a:cubicBezTo>
                      <a:pt x="877" y="967"/>
                      <a:pt x="877" y="967"/>
                      <a:pt x="877" y="967"/>
                    </a:cubicBezTo>
                    <a:cubicBezTo>
                      <a:pt x="877" y="859"/>
                      <a:pt x="877" y="859"/>
                      <a:pt x="877" y="859"/>
                    </a:cubicBezTo>
                    <a:cubicBezTo>
                      <a:pt x="839" y="859"/>
                      <a:pt x="839" y="859"/>
                      <a:pt x="839" y="859"/>
                    </a:cubicBezTo>
                    <a:cubicBezTo>
                      <a:pt x="839" y="836"/>
                      <a:pt x="839" y="836"/>
                      <a:pt x="839" y="836"/>
                    </a:cubicBezTo>
                    <a:cubicBezTo>
                      <a:pt x="947" y="836"/>
                      <a:pt x="947" y="836"/>
                      <a:pt x="947" y="836"/>
                    </a:cubicBezTo>
                    <a:cubicBezTo>
                      <a:pt x="947" y="859"/>
                      <a:pt x="947" y="859"/>
                      <a:pt x="947" y="859"/>
                    </a:cubicBezTo>
                    <a:cubicBezTo>
                      <a:pt x="908" y="859"/>
                      <a:pt x="908" y="859"/>
                      <a:pt x="908" y="859"/>
                    </a:cubicBezTo>
                    <a:lnTo>
                      <a:pt x="908" y="967"/>
                    </a:lnTo>
                    <a:close/>
                    <a:moveTo>
                      <a:pt x="1037" y="1186"/>
                    </a:moveTo>
                    <a:cubicBezTo>
                      <a:pt x="1006" y="1186"/>
                      <a:pt x="1006" y="1186"/>
                      <a:pt x="1006" y="1186"/>
                    </a:cubicBezTo>
                    <a:cubicBezTo>
                      <a:pt x="954" y="1093"/>
                      <a:pt x="954" y="1093"/>
                      <a:pt x="954" y="1093"/>
                    </a:cubicBezTo>
                    <a:cubicBezTo>
                      <a:pt x="954" y="1186"/>
                      <a:pt x="954" y="1186"/>
                      <a:pt x="954" y="1186"/>
                    </a:cubicBezTo>
                    <a:cubicBezTo>
                      <a:pt x="928" y="1186"/>
                      <a:pt x="928" y="1186"/>
                      <a:pt x="928" y="1186"/>
                    </a:cubicBezTo>
                    <a:cubicBezTo>
                      <a:pt x="928" y="1055"/>
                      <a:pt x="928" y="1055"/>
                      <a:pt x="928" y="1055"/>
                    </a:cubicBezTo>
                    <a:cubicBezTo>
                      <a:pt x="962" y="1055"/>
                      <a:pt x="962" y="1055"/>
                      <a:pt x="962" y="1055"/>
                    </a:cubicBezTo>
                    <a:cubicBezTo>
                      <a:pt x="1011" y="1145"/>
                      <a:pt x="1011" y="1145"/>
                      <a:pt x="1011" y="1145"/>
                    </a:cubicBezTo>
                    <a:cubicBezTo>
                      <a:pt x="1011" y="1055"/>
                      <a:pt x="1011" y="1055"/>
                      <a:pt x="1011" y="1055"/>
                    </a:cubicBezTo>
                    <a:cubicBezTo>
                      <a:pt x="1037" y="1055"/>
                      <a:pt x="1037" y="1055"/>
                      <a:pt x="1037" y="1055"/>
                    </a:cubicBezTo>
                    <a:lnTo>
                      <a:pt x="1037" y="1186"/>
                    </a:lnTo>
                    <a:close/>
                    <a:moveTo>
                      <a:pt x="1064" y="858"/>
                    </a:moveTo>
                    <a:cubicBezTo>
                      <a:pt x="1006" y="858"/>
                      <a:pt x="1006" y="858"/>
                      <a:pt x="1006" y="858"/>
                    </a:cubicBezTo>
                    <a:cubicBezTo>
                      <a:pt x="1006" y="890"/>
                      <a:pt x="1006" y="890"/>
                      <a:pt x="1006" y="890"/>
                    </a:cubicBezTo>
                    <a:cubicBezTo>
                      <a:pt x="1059" y="890"/>
                      <a:pt x="1059" y="890"/>
                      <a:pt x="1059" y="890"/>
                    </a:cubicBezTo>
                    <a:cubicBezTo>
                      <a:pt x="1059" y="911"/>
                      <a:pt x="1059" y="911"/>
                      <a:pt x="1059" y="911"/>
                    </a:cubicBezTo>
                    <a:cubicBezTo>
                      <a:pt x="1006" y="911"/>
                      <a:pt x="1006" y="911"/>
                      <a:pt x="1006" y="911"/>
                    </a:cubicBezTo>
                    <a:cubicBezTo>
                      <a:pt x="1006" y="945"/>
                      <a:pt x="1006" y="945"/>
                      <a:pt x="1006" y="945"/>
                    </a:cubicBezTo>
                    <a:cubicBezTo>
                      <a:pt x="1064" y="945"/>
                      <a:pt x="1064" y="945"/>
                      <a:pt x="1064" y="945"/>
                    </a:cubicBezTo>
                    <a:cubicBezTo>
                      <a:pt x="1064" y="967"/>
                      <a:pt x="1064" y="967"/>
                      <a:pt x="1064" y="967"/>
                    </a:cubicBezTo>
                    <a:cubicBezTo>
                      <a:pt x="975" y="967"/>
                      <a:pt x="975" y="967"/>
                      <a:pt x="975" y="967"/>
                    </a:cubicBezTo>
                    <a:cubicBezTo>
                      <a:pt x="975" y="836"/>
                      <a:pt x="975" y="836"/>
                      <a:pt x="975" y="836"/>
                    </a:cubicBezTo>
                    <a:cubicBezTo>
                      <a:pt x="1064" y="836"/>
                      <a:pt x="1064" y="836"/>
                      <a:pt x="1064" y="836"/>
                    </a:cubicBezTo>
                    <a:lnTo>
                      <a:pt x="1064" y="858"/>
                    </a:lnTo>
                    <a:close/>
                    <a:moveTo>
                      <a:pt x="1087" y="638"/>
                    </a:moveTo>
                    <a:cubicBezTo>
                      <a:pt x="1080" y="638"/>
                      <a:pt x="1080" y="638"/>
                      <a:pt x="1080" y="638"/>
                    </a:cubicBezTo>
                    <a:cubicBezTo>
                      <a:pt x="1080" y="655"/>
                      <a:pt x="1080" y="655"/>
                      <a:pt x="1080" y="655"/>
                    </a:cubicBezTo>
                    <a:cubicBezTo>
                      <a:pt x="1077" y="655"/>
                      <a:pt x="1077" y="655"/>
                      <a:pt x="1077" y="655"/>
                    </a:cubicBezTo>
                    <a:cubicBezTo>
                      <a:pt x="1077" y="638"/>
                      <a:pt x="1077" y="638"/>
                      <a:pt x="1077" y="638"/>
                    </a:cubicBezTo>
                    <a:cubicBezTo>
                      <a:pt x="1070" y="638"/>
                      <a:pt x="1070" y="638"/>
                      <a:pt x="1070" y="638"/>
                    </a:cubicBezTo>
                    <a:cubicBezTo>
                      <a:pt x="1070" y="635"/>
                      <a:pt x="1070" y="635"/>
                      <a:pt x="1070" y="635"/>
                    </a:cubicBezTo>
                    <a:cubicBezTo>
                      <a:pt x="1087" y="635"/>
                      <a:pt x="1087" y="635"/>
                      <a:pt x="1087" y="635"/>
                    </a:cubicBezTo>
                    <a:lnTo>
                      <a:pt x="1087" y="638"/>
                    </a:lnTo>
                    <a:close/>
                    <a:moveTo>
                      <a:pt x="1097" y="655"/>
                    </a:moveTo>
                    <a:cubicBezTo>
                      <a:pt x="1091" y="639"/>
                      <a:pt x="1091" y="639"/>
                      <a:pt x="1091" y="639"/>
                    </a:cubicBezTo>
                    <a:cubicBezTo>
                      <a:pt x="1091" y="639"/>
                      <a:pt x="1091" y="639"/>
                      <a:pt x="1091" y="639"/>
                    </a:cubicBezTo>
                    <a:cubicBezTo>
                      <a:pt x="1091" y="655"/>
                      <a:pt x="1091" y="655"/>
                      <a:pt x="1091" y="655"/>
                    </a:cubicBezTo>
                    <a:cubicBezTo>
                      <a:pt x="1088" y="655"/>
                      <a:pt x="1088" y="655"/>
                      <a:pt x="1088" y="655"/>
                    </a:cubicBezTo>
                    <a:cubicBezTo>
                      <a:pt x="1088" y="635"/>
                      <a:pt x="1088" y="635"/>
                      <a:pt x="1088" y="635"/>
                    </a:cubicBezTo>
                    <a:cubicBezTo>
                      <a:pt x="1093" y="635"/>
                      <a:pt x="1093" y="635"/>
                      <a:pt x="1093" y="635"/>
                    </a:cubicBezTo>
                    <a:cubicBezTo>
                      <a:pt x="1099" y="652"/>
                      <a:pt x="1099" y="652"/>
                      <a:pt x="1099" y="652"/>
                    </a:cubicBezTo>
                    <a:cubicBezTo>
                      <a:pt x="1099" y="652"/>
                      <a:pt x="1099" y="652"/>
                      <a:pt x="1099" y="652"/>
                    </a:cubicBezTo>
                    <a:cubicBezTo>
                      <a:pt x="1105" y="635"/>
                      <a:pt x="1105" y="635"/>
                      <a:pt x="1105" y="635"/>
                    </a:cubicBezTo>
                    <a:cubicBezTo>
                      <a:pt x="1109" y="635"/>
                      <a:pt x="1109" y="635"/>
                      <a:pt x="1109" y="635"/>
                    </a:cubicBezTo>
                    <a:cubicBezTo>
                      <a:pt x="1109" y="655"/>
                      <a:pt x="1109" y="655"/>
                      <a:pt x="1109" y="655"/>
                    </a:cubicBezTo>
                    <a:cubicBezTo>
                      <a:pt x="1106" y="655"/>
                      <a:pt x="1106" y="655"/>
                      <a:pt x="1106" y="655"/>
                    </a:cubicBezTo>
                    <a:cubicBezTo>
                      <a:pt x="1106" y="639"/>
                      <a:pt x="1106" y="639"/>
                      <a:pt x="1106" y="639"/>
                    </a:cubicBezTo>
                    <a:cubicBezTo>
                      <a:pt x="1106" y="639"/>
                      <a:pt x="1106" y="639"/>
                      <a:pt x="1106" y="639"/>
                    </a:cubicBezTo>
                    <a:cubicBezTo>
                      <a:pt x="1100" y="655"/>
                      <a:pt x="1100" y="655"/>
                      <a:pt x="1100" y="655"/>
                    </a:cubicBezTo>
                    <a:lnTo>
                      <a:pt x="1097" y="655"/>
                    </a:lnTo>
                    <a:close/>
                    <a:moveTo>
                      <a:pt x="1151" y="967"/>
                    </a:moveTo>
                    <a:cubicBezTo>
                      <a:pt x="1101" y="967"/>
                      <a:pt x="1101" y="967"/>
                      <a:pt x="1101" y="967"/>
                    </a:cubicBezTo>
                    <a:cubicBezTo>
                      <a:pt x="1101" y="836"/>
                      <a:pt x="1101" y="836"/>
                      <a:pt x="1101" y="836"/>
                    </a:cubicBezTo>
                    <a:cubicBezTo>
                      <a:pt x="1151" y="836"/>
                      <a:pt x="1151" y="836"/>
                      <a:pt x="1151" y="836"/>
                    </a:cubicBezTo>
                    <a:cubicBezTo>
                      <a:pt x="1193" y="836"/>
                      <a:pt x="1216" y="856"/>
                      <a:pt x="1216" y="901"/>
                    </a:cubicBezTo>
                    <a:cubicBezTo>
                      <a:pt x="1216" y="947"/>
                      <a:pt x="1192" y="967"/>
                      <a:pt x="1151" y="9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8" name="Group 17" hidden="1"/>
          <p:cNvGrpSpPr/>
          <p:nvPr/>
        </p:nvGrpSpPr>
        <p:grpSpPr>
          <a:xfrm>
            <a:off x="-13207154" y="-12821484"/>
            <a:ext cx="29067345" cy="29076587"/>
            <a:chOff x="9574935" y="935038"/>
            <a:chExt cx="4986338" cy="4987925"/>
          </a:xfrm>
        </p:grpSpPr>
        <p:sp>
          <p:nvSpPr>
            <p:cNvPr id="19" name="Freeform 18"/>
            <p:cNvSpPr>
              <a:spLocks/>
            </p:cNvSpPr>
            <p:nvPr/>
          </p:nvSpPr>
          <p:spPr bwMode="auto">
            <a:xfrm>
              <a:off x="11851410" y="4149726"/>
              <a:ext cx="198438" cy="333375"/>
            </a:xfrm>
            <a:custGeom>
              <a:avLst/>
              <a:gdLst>
                <a:gd name="T0" fmla="*/ 18 w 53"/>
                <a:gd name="T1" fmla="*/ 0 h 89"/>
                <a:gd name="T2" fmla="*/ 0 w 53"/>
                <a:gd name="T3" fmla="*/ 0 h 89"/>
                <a:gd name="T4" fmla="*/ 0 w 53"/>
                <a:gd name="T5" fmla="*/ 89 h 89"/>
                <a:gd name="T6" fmla="*/ 19 w 53"/>
                <a:gd name="T7" fmla="*/ 89 h 89"/>
                <a:gd name="T8" fmla="*/ 53 w 53"/>
                <a:gd name="T9" fmla="*/ 44 h 89"/>
                <a:gd name="T10" fmla="*/ 18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8"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10767148" y="4970463"/>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5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6"/>
                    <a:pt x="53" y="45"/>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10594110" y="4164013"/>
              <a:ext cx="131763" cy="209550"/>
            </a:xfrm>
            <a:custGeom>
              <a:avLst/>
              <a:gdLst>
                <a:gd name="T0" fmla="*/ 0 w 83"/>
                <a:gd name="T1" fmla="*/ 132 h 132"/>
                <a:gd name="T2" fmla="*/ 83 w 83"/>
                <a:gd name="T3" fmla="*/ 132 h 132"/>
                <a:gd name="T4" fmla="*/ 43 w 83"/>
                <a:gd name="T5" fmla="*/ 0 h 132"/>
                <a:gd name="T6" fmla="*/ 0 w 83"/>
                <a:gd name="T7" fmla="*/ 132 h 132"/>
              </a:gdLst>
              <a:ahLst/>
              <a:cxnLst>
                <a:cxn ang="0">
                  <a:pos x="T0" y="T1"/>
                </a:cxn>
                <a:cxn ang="0">
                  <a:pos x="T2" y="T3"/>
                </a:cxn>
                <a:cxn ang="0">
                  <a:pos x="T4" y="T5"/>
                </a:cxn>
                <a:cxn ang="0">
                  <a:pos x="T6" y="T7"/>
                </a:cxn>
              </a:cxnLst>
              <a:rect l="0" t="0" r="r" b="b"/>
              <a:pathLst>
                <a:path w="83" h="132">
                  <a:moveTo>
                    <a:pt x="0" y="132"/>
                  </a:moveTo>
                  <a:lnTo>
                    <a:pt x="83" y="132"/>
                  </a:lnTo>
                  <a:lnTo>
                    <a:pt x="43"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21"/>
            <p:cNvSpPr>
              <a:spLocks noChangeArrowheads="1"/>
            </p:cNvSpPr>
            <p:nvPr/>
          </p:nvSpPr>
          <p:spPr bwMode="auto">
            <a:xfrm>
              <a:off x="12980123" y="2952751"/>
              <a:ext cx="300038"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12413385" y="4164013"/>
              <a:ext cx="127000" cy="209550"/>
            </a:xfrm>
            <a:custGeom>
              <a:avLst/>
              <a:gdLst>
                <a:gd name="T0" fmla="*/ 0 w 80"/>
                <a:gd name="T1" fmla="*/ 132 h 132"/>
                <a:gd name="T2" fmla="*/ 80 w 80"/>
                <a:gd name="T3" fmla="*/ 132 h 132"/>
                <a:gd name="T4" fmla="*/ 40 w 80"/>
                <a:gd name="T5" fmla="*/ 0 h 132"/>
                <a:gd name="T6" fmla="*/ 0 w 80"/>
                <a:gd name="T7" fmla="*/ 132 h 132"/>
              </a:gdLst>
              <a:ahLst/>
              <a:cxnLst>
                <a:cxn ang="0">
                  <a:pos x="T0" y="T1"/>
                </a:cxn>
                <a:cxn ang="0">
                  <a:pos x="T2" y="T3"/>
                </a:cxn>
                <a:cxn ang="0">
                  <a:pos x="T4" y="T5"/>
                </a:cxn>
                <a:cxn ang="0">
                  <a:pos x="T6" y="T7"/>
                </a:cxn>
              </a:cxnLst>
              <a:rect l="0" t="0" r="r" b="b"/>
              <a:pathLst>
                <a:path w="80" h="132">
                  <a:moveTo>
                    <a:pt x="0" y="132"/>
                  </a:moveTo>
                  <a:lnTo>
                    <a:pt x="80" y="132"/>
                  </a:lnTo>
                  <a:lnTo>
                    <a:pt x="40"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p:cNvSpPr>
            <p:nvPr/>
          </p:nvSpPr>
          <p:spPr bwMode="auto">
            <a:xfrm>
              <a:off x="13819910" y="4149726"/>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4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noEditPoints="1"/>
            </p:cNvSpPr>
            <p:nvPr/>
          </p:nvSpPr>
          <p:spPr bwMode="auto">
            <a:xfrm>
              <a:off x="9574935" y="935038"/>
              <a:ext cx="4986338" cy="4987925"/>
            </a:xfrm>
            <a:custGeom>
              <a:avLst/>
              <a:gdLst>
                <a:gd name="T0" fmla="*/ 166 w 1330"/>
                <a:gd name="T1" fmla="*/ 1330 h 1330"/>
                <a:gd name="T2" fmla="*/ 1071 w 1330"/>
                <a:gd name="T3" fmla="*/ 337 h 1330"/>
                <a:gd name="T4" fmla="*/ 1071 w 1330"/>
                <a:gd name="T5" fmla="*/ 377 h 1330"/>
                <a:gd name="T6" fmla="*/ 1003 w 1330"/>
                <a:gd name="T7" fmla="*/ 377 h 1330"/>
                <a:gd name="T8" fmla="*/ 948 w 1330"/>
                <a:gd name="T9" fmla="*/ 658 h 1330"/>
                <a:gd name="T10" fmla="*/ 879 w 1330"/>
                <a:gd name="T11" fmla="*/ 192 h 1330"/>
                <a:gd name="T12" fmla="*/ 859 w 1330"/>
                <a:gd name="T13" fmla="*/ 211 h 1330"/>
                <a:gd name="T14" fmla="*/ 773 w 1330"/>
                <a:gd name="T15" fmla="*/ 396 h 1330"/>
                <a:gd name="T16" fmla="*/ 826 w 1330"/>
                <a:gd name="T17" fmla="*/ 546 h 1330"/>
                <a:gd name="T18" fmla="*/ 826 w 1330"/>
                <a:gd name="T19" fmla="*/ 653 h 1330"/>
                <a:gd name="T20" fmla="*/ 667 w 1330"/>
                <a:gd name="T21" fmla="*/ 317 h 1330"/>
                <a:gd name="T22" fmla="*/ 648 w 1330"/>
                <a:gd name="T23" fmla="*/ 337 h 1330"/>
                <a:gd name="T24" fmla="*/ 624 w 1330"/>
                <a:gd name="T25" fmla="*/ 559 h 1330"/>
                <a:gd name="T26" fmla="*/ 566 w 1330"/>
                <a:gd name="T27" fmla="*/ 619 h 1330"/>
                <a:gd name="T28" fmla="*/ 566 w 1330"/>
                <a:gd name="T29" fmla="*/ 547 h 1330"/>
                <a:gd name="T30" fmla="*/ 514 w 1330"/>
                <a:gd name="T31" fmla="*/ 655 h 1330"/>
                <a:gd name="T32" fmla="*/ 382 w 1330"/>
                <a:gd name="T33" fmla="*/ 967 h 1330"/>
                <a:gd name="T34" fmla="*/ 436 w 1330"/>
                <a:gd name="T35" fmla="*/ 211 h 1330"/>
                <a:gd name="T36" fmla="*/ 436 w 1330"/>
                <a:gd name="T37" fmla="*/ 415 h 1330"/>
                <a:gd name="T38" fmla="*/ 369 w 1330"/>
                <a:gd name="T39" fmla="*/ 377 h 1330"/>
                <a:gd name="T40" fmla="*/ 422 w 1330"/>
                <a:gd name="T41" fmla="*/ 505 h 1330"/>
                <a:gd name="T42" fmla="*/ 422 w 1330"/>
                <a:gd name="T43" fmla="*/ 611 h 1330"/>
                <a:gd name="T44" fmla="*/ 180 w 1330"/>
                <a:gd name="T45" fmla="*/ 967 h 1330"/>
                <a:gd name="T46" fmla="*/ 192 w 1330"/>
                <a:gd name="T47" fmla="*/ 836 h 1330"/>
                <a:gd name="T48" fmla="*/ 263 w 1330"/>
                <a:gd name="T49" fmla="*/ 337 h 1330"/>
                <a:gd name="T50" fmla="*/ 257 w 1330"/>
                <a:gd name="T51" fmla="*/ 967 h 1330"/>
                <a:gd name="T52" fmla="*/ 322 w 1330"/>
                <a:gd name="T53" fmla="*/ 967 h 1330"/>
                <a:gd name="T54" fmla="*/ 287 w 1330"/>
                <a:gd name="T55" fmla="*/ 1186 h 1330"/>
                <a:gd name="T56" fmla="*/ 529 w 1330"/>
                <a:gd name="T57" fmla="*/ 1077 h 1330"/>
                <a:gd name="T58" fmla="*/ 471 w 1330"/>
                <a:gd name="T59" fmla="*/ 1131 h 1330"/>
                <a:gd name="T60" fmla="*/ 440 w 1330"/>
                <a:gd name="T61" fmla="*/ 1055 h 1330"/>
                <a:gd name="T62" fmla="*/ 507 w 1330"/>
                <a:gd name="T63" fmla="*/ 836 h 1330"/>
                <a:gd name="T64" fmla="*/ 561 w 1330"/>
                <a:gd name="T65" fmla="*/ 265 h 1330"/>
                <a:gd name="T66" fmla="*/ 615 w 1330"/>
                <a:gd name="T67" fmla="*/ 1189 h 1330"/>
                <a:gd name="T68" fmla="*/ 607 w 1330"/>
                <a:gd name="T69" fmla="*/ 1131 h 1330"/>
                <a:gd name="T70" fmla="*/ 614 w 1330"/>
                <a:gd name="T71" fmla="*/ 1073 h 1330"/>
                <a:gd name="T72" fmla="*/ 626 w 1330"/>
                <a:gd name="T73" fmla="*/ 967 h 1330"/>
                <a:gd name="T74" fmla="*/ 626 w 1330"/>
                <a:gd name="T75" fmla="*/ 967 h 1330"/>
                <a:gd name="T76" fmla="*/ 733 w 1330"/>
                <a:gd name="T77" fmla="*/ 1186 h 1330"/>
                <a:gd name="T78" fmla="*/ 839 w 1330"/>
                <a:gd name="T79" fmla="*/ 967 h 1330"/>
                <a:gd name="T80" fmla="*/ 835 w 1330"/>
                <a:gd name="T81" fmla="*/ 1167 h 1330"/>
                <a:gd name="T82" fmla="*/ 891 w 1330"/>
                <a:gd name="T83" fmla="*/ 1113 h 1330"/>
                <a:gd name="T84" fmla="*/ 771 w 1330"/>
                <a:gd name="T85" fmla="*/ 1120 h 1330"/>
                <a:gd name="T86" fmla="*/ 803 w 1330"/>
                <a:gd name="T87" fmla="*/ 1120 h 1330"/>
                <a:gd name="T88" fmla="*/ 839 w 1330"/>
                <a:gd name="T89" fmla="*/ 859 h 1330"/>
                <a:gd name="T90" fmla="*/ 908 w 1330"/>
                <a:gd name="T91" fmla="*/ 967 h 1330"/>
                <a:gd name="T92" fmla="*/ 928 w 1330"/>
                <a:gd name="T93" fmla="*/ 1186 h 1330"/>
                <a:gd name="T94" fmla="*/ 1037 w 1330"/>
                <a:gd name="T95" fmla="*/ 1055 h 1330"/>
                <a:gd name="T96" fmla="*/ 1059 w 1330"/>
                <a:gd name="T97" fmla="*/ 890 h 1330"/>
                <a:gd name="T98" fmla="*/ 1064 w 1330"/>
                <a:gd name="T99" fmla="*/ 967 h 1330"/>
                <a:gd name="T100" fmla="*/ 1087 w 1330"/>
                <a:gd name="T101" fmla="*/ 638 h 1330"/>
                <a:gd name="T102" fmla="*/ 1070 w 1330"/>
                <a:gd name="T103" fmla="*/ 638 h 1330"/>
                <a:gd name="T104" fmla="*/ 1091 w 1330"/>
                <a:gd name="T105" fmla="*/ 639 h 1330"/>
                <a:gd name="T106" fmla="*/ 1093 w 1330"/>
                <a:gd name="T107" fmla="*/ 635 h 1330"/>
                <a:gd name="T108" fmla="*/ 1109 w 1330"/>
                <a:gd name="T109" fmla="*/ 655 h 1330"/>
                <a:gd name="T110" fmla="*/ 1097 w 1330"/>
                <a:gd name="T111" fmla="*/ 655 h 1330"/>
                <a:gd name="T112" fmla="*/ 1216 w 1330"/>
                <a:gd name="T113" fmla="*/ 901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1330">
                  <a:moveTo>
                    <a:pt x="1163" y="0"/>
                  </a:moveTo>
                  <a:cubicBezTo>
                    <a:pt x="166" y="0"/>
                    <a:pt x="166" y="0"/>
                    <a:pt x="166" y="0"/>
                  </a:cubicBezTo>
                  <a:cubicBezTo>
                    <a:pt x="74" y="0"/>
                    <a:pt x="0" y="75"/>
                    <a:pt x="0" y="166"/>
                  </a:cubicBezTo>
                  <a:cubicBezTo>
                    <a:pt x="0" y="1164"/>
                    <a:pt x="0" y="1164"/>
                    <a:pt x="0" y="1164"/>
                  </a:cubicBezTo>
                  <a:cubicBezTo>
                    <a:pt x="0" y="1255"/>
                    <a:pt x="74" y="1330"/>
                    <a:pt x="166" y="1330"/>
                  </a:cubicBezTo>
                  <a:cubicBezTo>
                    <a:pt x="1163" y="1330"/>
                    <a:pt x="1163" y="1330"/>
                    <a:pt x="1163" y="1330"/>
                  </a:cubicBezTo>
                  <a:cubicBezTo>
                    <a:pt x="1255" y="1330"/>
                    <a:pt x="1330" y="1255"/>
                    <a:pt x="1330" y="1164"/>
                  </a:cubicBezTo>
                  <a:cubicBezTo>
                    <a:pt x="1330" y="166"/>
                    <a:pt x="1330" y="166"/>
                    <a:pt x="1330" y="166"/>
                  </a:cubicBezTo>
                  <a:cubicBezTo>
                    <a:pt x="1330" y="75"/>
                    <a:pt x="1255" y="0"/>
                    <a:pt x="1163" y="0"/>
                  </a:cubicBezTo>
                  <a:close/>
                  <a:moveTo>
                    <a:pt x="1071" y="337"/>
                  </a:moveTo>
                  <a:cubicBezTo>
                    <a:pt x="1071" y="326"/>
                    <a:pt x="1079" y="317"/>
                    <a:pt x="1090" y="317"/>
                  </a:cubicBezTo>
                  <a:cubicBezTo>
                    <a:pt x="1100" y="317"/>
                    <a:pt x="1109" y="326"/>
                    <a:pt x="1109" y="337"/>
                  </a:cubicBezTo>
                  <a:cubicBezTo>
                    <a:pt x="1109" y="377"/>
                    <a:pt x="1109" y="377"/>
                    <a:pt x="1109" y="377"/>
                  </a:cubicBezTo>
                  <a:cubicBezTo>
                    <a:pt x="1109" y="388"/>
                    <a:pt x="1100" y="396"/>
                    <a:pt x="1090" y="396"/>
                  </a:cubicBezTo>
                  <a:cubicBezTo>
                    <a:pt x="1079" y="396"/>
                    <a:pt x="1071" y="388"/>
                    <a:pt x="1071" y="377"/>
                  </a:cubicBezTo>
                  <a:lnTo>
                    <a:pt x="1071" y="337"/>
                  </a:lnTo>
                  <a:close/>
                  <a:moveTo>
                    <a:pt x="965" y="284"/>
                  </a:moveTo>
                  <a:cubicBezTo>
                    <a:pt x="965" y="273"/>
                    <a:pt x="973" y="265"/>
                    <a:pt x="984" y="265"/>
                  </a:cubicBezTo>
                  <a:cubicBezTo>
                    <a:pt x="995" y="265"/>
                    <a:pt x="1003" y="273"/>
                    <a:pt x="1003" y="284"/>
                  </a:cubicBezTo>
                  <a:cubicBezTo>
                    <a:pt x="1003" y="377"/>
                    <a:pt x="1003" y="377"/>
                    <a:pt x="1003" y="377"/>
                  </a:cubicBezTo>
                  <a:cubicBezTo>
                    <a:pt x="1003" y="388"/>
                    <a:pt x="995" y="396"/>
                    <a:pt x="984" y="396"/>
                  </a:cubicBezTo>
                  <a:cubicBezTo>
                    <a:pt x="973" y="396"/>
                    <a:pt x="965" y="388"/>
                    <a:pt x="965" y="377"/>
                  </a:cubicBezTo>
                  <a:lnTo>
                    <a:pt x="965" y="284"/>
                  </a:lnTo>
                  <a:close/>
                  <a:moveTo>
                    <a:pt x="1029" y="578"/>
                  </a:moveTo>
                  <a:cubicBezTo>
                    <a:pt x="1029" y="622"/>
                    <a:pt x="996" y="658"/>
                    <a:pt x="948" y="658"/>
                  </a:cubicBezTo>
                  <a:cubicBezTo>
                    <a:pt x="901" y="658"/>
                    <a:pt x="867" y="622"/>
                    <a:pt x="867" y="578"/>
                  </a:cubicBezTo>
                  <a:cubicBezTo>
                    <a:pt x="867" y="535"/>
                    <a:pt x="901" y="499"/>
                    <a:pt x="948" y="499"/>
                  </a:cubicBezTo>
                  <a:cubicBezTo>
                    <a:pt x="996" y="499"/>
                    <a:pt x="1029" y="535"/>
                    <a:pt x="1029" y="578"/>
                  </a:cubicBezTo>
                  <a:close/>
                  <a:moveTo>
                    <a:pt x="859" y="211"/>
                  </a:moveTo>
                  <a:cubicBezTo>
                    <a:pt x="859" y="201"/>
                    <a:pt x="868" y="192"/>
                    <a:pt x="879" y="192"/>
                  </a:cubicBezTo>
                  <a:cubicBezTo>
                    <a:pt x="889" y="192"/>
                    <a:pt x="898" y="201"/>
                    <a:pt x="898" y="211"/>
                  </a:cubicBezTo>
                  <a:cubicBezTo>
                    <a:pt x="898" y="415"/>
                    <a:pt x="898" y="415"/>
                    <a:pt x="898" y="415"/>
                  </a:cubicBezTo>
                  <a:cubicBezTo>
                    <a:pt x="898" y="426"/>
                    <a:pt x="889" y="435"/>
                    <a:pt x="879" y="435"/>
                  </a:cubicBezTo>
                  <a:cubicBezTo>
                    <a:pt x="868" y="435"/>
                    <a:pt x="859" y="426"/>
                    <a:pt x="859" y="415"/>
                  </a:cubicBezTo>
                  <a:lnTo>
                    <a:pt x="859" y="211"/>
                  </a:lnTo>
                  <a:close/>
                  <a:moveTo>
                    <a:pt x="754" y="284"/>
                  </a:moveTo>
                  <a:cubicBezTo>
                    <a:pt x="754" y="273"/>
                    <a:pt x="762" y="265"/>
                    <a:pt x="773" y="265"/>
                  </a:cubicBezTo>
                  <a:cubicBezTo>
                    <a:pt x="783" y="265"/>
                    <a:pt x="792" y="273"/>
                    <a:pt x="792" y="284"/>
                  </a:cubicBezTo>
                  <a:cubicBezTo>
                    <a:pt x="792" y="377"/>
                    <a:pt x="792" y="377"/>
                    <a:pt x="792" y="377"/>
                  </a:cubicBezTo>
                  <a:cubicBezTo>
                    <a:pt x="792" y="388"/>
                    <a:pt x="783" y="396"/>
                    <a:pt x="773" y="396"/>
                  </a:cubicBezTo>
                  <a:cubicBezTo>
                    <a:pt x="762" y="396"/>
                    <a:pt x="754" y="388"/>
                    <a:pt x="754" y="377"/>
                  </a:cubicBezTo>
                  <a:lnTo>
                    <a:pt x="754" y="284"/>
                  </a:lnTo>
                  <a:close/>
                  <a:moveTo>
                    <a:pt x="791" y="499"/>
                  </a:moveTo>
                  <a:cubicBezTo>
                    <a:pt x="809" y="499"/>
                    <a:pt x="823" y="503"/>
                    <a:pt x="826" y="505"/>
                  </a:cubicBezTo>
                  <a:cubicBezTo>
                    <a:pt x="826" y="546"/>
                    <a:pt x="826" y="546"/>
                    <a:pt x="826" y="546"/>
                  </a:cubicBezTo>
                  <a:cubicBezTo>
                    <a:pt x="825" y="545"/>
                    <a:pt x="812" y="538"/>
                    <a:pt x="794" y="538"/>
                  </a:cubicBezTo>
                  <a:cubicBezTo>
                    <a:pt x="769" y="538"/>
                    <a:pt x="751" y="555"/>
                    <a:pt x="751" y="578"/>
                  </a:cubicBezTo>
                  <a:cubicBezTo>
                    <a:pt x="751" y="601"/>
                    <a:pt x="768" y="620"/>
                    <a:pt x="794" y="620"/>
                  </a:cubicBezTo>
                  <a:cubicBezTo>
                    <a:pt x="812" y="620"/>
                    <a:pt x="825" y="612"/>
                    <a:pt x="826" y="611"/>
                  </a:cubicBezTo>
                  <a:cubicBezTo>
                    <a:pt x="826" y="653"/>
                    <a:pt x="826" y="653"/>
                    <a:pt x="826" y="653"/>
                  </a:cubicBezTo>
                  <a:cubicBezTo>
                    <a:pt x="822" y="654"/>
                    <a:pt x="808" y="658"/>
                    <a:pt x="791" y="658"/>
                  </a:cubicBezTo>
                  <a:cubicBezTo>
                    <a:pt x="747" y="658"/>
                    <a:pt x="709" y="628"/>
                    <a:pt x="709" y="578"/>
                  </a:cubicBezTo>
                  <a:cubicBezTo>
                    <a:pt x="709" y="533"/>
                    <a:pt x="744" y="499"/>
                    <a:pt x="791" y="499"/>
                  </a:cubicBezTo>
                  <a:close/>
                  <a:moveTo>
                    <a:pt x="648" y="337"/>
                  </a:moveTo>
                  <a:cubicBezTo>
                    <a:pt x="648" y="326"/>
                    <a:pt x="656" y="317"/>
                    <a:pt x="667" y="317"/>
                  </a:cubicBezTo>
                  <a:cubicBezTo>
                    <a:pt x="678" y="317"/>
                    <a:pt x="686" y="326"/>
                    <a:pt x="686" y="337"/>
                  </a:cubicBezTo>
                  <a:cubicBezTo>
                    <a:pt x="686" y="377"/>
                    <a:pt x="686" y="377"/>
                    <a:pt x="686" y="377"/>
                  </a:cubicBezTo>
                  <a:cubicBezTo>
                    <a:pt x="686" y="388"/>
                    <a:pt x="678" y="396"/>
                    <a:pt x="667" y="396"/>
                  </a:cubicBezTo>
                  <a:cubicBezTo>
                    <a:pt x="656" y="396"/>
                    <a:pt x="648" y="388"/>
                    <a:pt x="648" y="377"/>
                  </a:cubicBezTo>
                  <a:lnTo>
                    <a:pt x="648" y="337"/>
                  </a:lnTo>
                  <a:close/>
                  <a:moveTo>
                    <a:pt x="661" y="504"/>
                  </a:moveTo>
                  <a:cubicBezTo>
                    <a:pt x="661" y="537"/>
                    <a:pt x="661" y="537"/>
                    <a:pt x="661" y="537"/>
                  </a:cubicBezTo>
                  <a:cubicBezTo>
                    <a:pt x="660" y="536"/>
                    <a:pt x="644" y="532"/>
                    <a:pt x="631" y="532"/>
                  </a:cubicBezTo>
                  <a:cubicBezTo>
                    <a:pt x="615" y="532"/>
                    <a:pt x="607" y="537"/>
                    <a:pt x="607" y="545"/>
                  </a:cubicBezTo>
                  <a:cubicBezTo>
                    <a:pt x="607" y="554"/>
                    <a:pt x="618" y="557"/>
                    <a:pt x="624" y="559"/>
                  </a:cubicBezTo>
                  <a:cubicBezTo>
                    <a:pt x="635" y="563"/>
                    <a:pt x="635" y="563"/>
                    <a:pt x="635" y="563"/>
                  </a:cubicBezTo>
                  <a:cubicBezTo>
                    <a:pt x="660" y="571"/>
                    <a:pt x="672" y="588"/>
                    <a:pt x="672" y="607"/>
                  </a:cubicBezTo>
                  <a:cubicBezTo>
                    <a:pt x="672" y="645"/>
                    <a:pt x="638" y="658"/>
                    <a:pt x="608" y="658"/>
                  </a:cubicBezTo>
                  <a:cubicBezTo>
                    <a:pt x="587" y="658"/>
                    <a:pt x="568" y="654"/>
                    <a:pt x="566" y="654"/>
                  </a:cubicBezTo>
                  <a:cubicBezTo>
                    <a:pt x="566" y="619"/>
                    <a:pt x="566" y="619"/>
                    <a:pt x="566" y="619"/>
                  </a:cubicBezTo>
                  <a:cubicBezTo>
                    <a:pt x="570" y="619"/>
                    <a:pt x="586" y="624"/>
                    <a:pt x="603" y="624"/>
                  </a:cubicBezTo>
                  <a:cubicBezTo>
                    <a:pt x="622" y="624"/>
                    <a:pt x="631" y="619"/>
                    <a:pt x="631" y="610"/>
                  </a:cubicBezTo>
                  <a:cubicBezTo>
                    <a:pt x="631" y="602"/>
                    <a:pt x="623" y="598"/>
                    <a:pt x="614" y="595"/>
                  </a:cubicBezTo>
                  <a:cubicBezTo>
                    <a:pt x="611" y="594"/>
                    <a:pt x="608" y="593"/>
                    <a:pt x="605" y="592"/>
                  </a:cubicBezTo>
                  <a:cubicBezTo>
                    <a:pt x="584" y="585"/>
                    <a:pt x="566" y="572"/>
                    <a:pt x="566" y="547"/>
                  </a:cubicBezTo>
                  <a:cubicBezTo>
                    <a:pt x="566" y="518"/>
                    <a:pt x="587" y="499"/>
                    <a:pt x="623" y="499"/>
                  </a:cubicBezTo>
                  <a:cubicBezTo>
                    <a:pt x="642" y="499"/>
                    <a:pt x="660" y="504"/>
                    <a:pt x="661" y="504"/>
                  </a:cubicBezTo>
                  <a:close/>
                  <a:moveTo>
                    <a:pt x="475" y="502"/>
                  </a:moveTo>
                  <a:cubicBezTo>
                    <a:pt x="514" y="502"/>
                    <a:pt x="514" y="502"/>
                    <a:pt x="514" y="502"/>
                  </a:cubicBezTo>
                  <a:cubicBezTo>
                    <a:pt x="514" y="655"/>
                    <a:pt x="514" y="655"/>
                    <a:pt x="514" y="655"/>
                  </a:cubicBezTo>
                  <a:cubicBezTo>
                    <a:pt x="475" y="655"/>
                    <a:pt x="475" y="655"/>
                    <a:pt x="475" y="655"/>
                  </a:cubicBezTo>
                  <a:lnTo>
                    <a:pt x="475" y="502"/>
                  </a:lnTo>
                  <a:close/>
                  <a:moveTo>
                    <a:pt x="476" y="944"/>
                  </a:moveTo>
                  <a:cubicBezTo>
                    <a:pt x="476" y="967"/>
                    <a:pt x="476" y="967"/>
                    <a:pt x="476" y="967"/>
                  </a:cubicBezTo>
                  <a:cubicBezTo>
                    <a:pt x="382" y="967"/>
                    <a:pt x="382" y="967"/>
                    <a:pt x="382" y="967"/>
                  </a:cubicBezTo>
                  <a:cubicBezTo>
                    <a:pt x="382" y="836"/>
                    <a:pt x="382" y="836"/>
                    <a:pt x="382" y="836"/>
                  </a:cubicBezTo>
                  <a:cubicBezTo>
                    <a:pt x="412" y="836"/>
                    <a:pt x="412" y="836"/>
                    <a:pt x="412" y="836"/>
                  </a:cubicBezTo>
                  <a:cubicBezTo>
                    <a:pt x="412" y="944"/>
                    <a:pt x="412" y="944"/>
                    <a:pt x="412" y="944"/>
                  </a:cubicBezTo>
                  <a:lnTo>
                    <a:pt x="476" y="944"/>
                  </a:lnTo>
                  <a:close/>
                  <a:moveTo>
                    <a:pt x="436" y="211"/>
                  </a:moveTo>
                  <a:cubicBezTo>
                    <a:pt x="436" y="201"/>
                    <a:pt x="445" y="192"/>
                    <a:pt x="456" y="192"/>
                  </a:cubicBezTo>
                  <a:cubicBezTo>
                    <a:pt x="466" y="192"/>
                    <a:pt x="475" y="201"/>
                    <a:pt x="475" y="211"/>
                  </a:cubicBezTo>
                  <a:cubicBezTo>
                    <a:pt x="475" y="415"/>
                    <a:pt x="475" y="415"/>
                    <a:pt x="475" y="415"/>
                  </a:cubicBezTo>
                  <a:cubicBezTo>
                    <a:pt x="475" y="426"/>
                    <a:pt x="466" y="435"/>
                    <a:pt x="456" y="435"/>
                  </a:cubicBezTo>
                  <a:cubicBezTo>
                    <a:pt x="445" y="435"/>
                    <a:pt x="436" y="426"/>
                    <a:pt x="436" y="415"/>
                  </a:cubicBezTo>
                  <a:lnTo>
                    <a:pt x="436" y="211"/>
                  </a:lnTo>
                  <a:close/>
                  <a:moveTo>
                    <a:pt x="331" y="284"/>
                  </a:moveTo>
                  <a:cubicBezTo>
                    <a:pt x="331" y="273"/>
                    <a:pt x="339" y="265"/>
                    <a:pt x="350" y="265"/>
                  </a:cubicBezTo>
                  <a:cubicBezTo>
                    <a:pt x="361" y="265"/>
                    <a:pt x="369" y="273"/>
                    <a:pt x="369" y="284"/>
                  </a:cubicBezTo>
                  <a:cubicBezTo>
                    <a:pt x="369" y="377"/>
                    <a:pt x="369" y="377"/>
                    <a:pt x="369" y="377"/>
                  </a:cubicBezTo>
                  <a:cubicBezTo>
                    <a:pt x="369" y="388"/>
                    <a:pt x="361" y="396"/>
                    <a:pt x="350" y="396"/>
                  </a:cubicBezTo>
                  <a:cubicBezTo>
                    <a:pt x="339" y="396"/>
                    <a:pt x="331" y="388"/>
                    <a:pt x="331" y="377"/>
                  </a:cubicBezTo>
                  <a:lnTo>
                    <a:pt x="331" y="284"/>
                  </a:lnTo>
                  <a:close/>
                  <a:moveTo>
                    <a:pt x="386" y="499"/>
                  </a:moveTo>
                  <a:cubicBezTo>
                    <a:pt x="405" y="499"/>
                    <a:pt x="418" y="503"/>
                    <a:pt x="422" y="505"/>
                  </a:cubicBezTo>
                  <a:cubicBezTo>
                    <a:pt x="422" y="546"/>
                    <a:pt x="422" y="546"/>
                    <a:pt x="422" y="546"/>
                  </a:cubicBezTo>
                  <a:cubicBezTo>
                    <a:pt x="420" y="545"/>
                    <a:pt x="408" y="538"/>
                    <a:pt x="389" y="538"/>
                  </a:cubicBezTo>
                  <a:cubicBezTo>
                    <a:pt x="364" y="538"/>
                    <a:pt x="347" y="555"/>
                    <a:pt x="347" y="578"/>
                  </a:cubicBezTo>
                  <a:cubicBezTo>
                    <a:pt x="347" y="601"/>
                    <a:pt x="363" y="620"/>
                    <a:pt x="389" y="620"/>
                  </a:cubicBezTo>
                  <a:cubicBezTo>
                    <a:pt x="407" y="620"/>
                    <a:pt x="420" y="612"/>
                    <a:pt x="422" y="611"/>
                  </a:cubicBezTo>
                  <a:cubicBezTo>
                    <a:pt x="422" y="653"/>
                    <a:pt x="422" y="653"/>
                    <a:pt x="422" y="653"/>
                  </a:cubicBezTo>
                  <a:cubicBezTo>
                    <a:pt x="417" y="654"/>
                    <a:pt x="404" y="658"/>
                    <a:pt x="386" y="658"/>
                  </a:cubicBezTo>
                  <a:cubicBezTo>
                    <a:pt x="343" y="658"/>
                    <a:pt x="305" y="628"/>
                    <a:pt x="305" y="578"/>
                  </a:cubicBezTo>
                  <a:cubicBezTo>
                    <a:pt x="305" y="533"/>
                    <a:pt x="339" y="499"/>
                    <a:pt x="386" y="499"/>
                  </a:cubicBezTo>
                  <a:close/>
                  <a:moveTo>
                    <a:pt x="180" y="967"/>
                  </a:moveTo>
                  <a:cubicBezTo>
                    <a:pt x="143" y="967"/>
                    <a:pt x="143" y="967"/>
                    <a:pt x="143" y="967"/>
                  </a:cubicBezTo>
                  <a:cubicBezTo>
                    <a:pt x="101" y="836"/>
                    <a:pt x="101" y="836"/>
                    <a:pt x="101" y="836"/>
                  </a:cubicBezTo>
                  <a:cubicBezTo>
                    <a:pt x="133" y="836"/>
                    <a:pt x="133" y="836"/>
                    <a:pt x="133" y="836"/>
                  </a:cubicBezTo>
                  <a:cubicBezTo>
                    <a:pt x="162" y="943"/>
                    <a:pt x="162" y="943"/>
                    <a:pt x="162" y="943"/>
                  </a:cubicBezTo>
                  <a:cubicBezTo>
                    <a:pt x="192" y="836"/>
                    <a:pt x="192" y="836"/>
                    <a:pt x="192" y="836"/>
                  </a:cubicBezTo>
                  <a:cubicBezTo>
                    <a:pt x="222" y="836"/>
                    <a:pt x="222" y="836"/>
                    <a:pt x="222" y="836"/>
                  </a:cubicBezTo>
                  <a:lnTo>
                    <a:pt x="180" y="967"/>
                  </a:lnTo>
                  <a:close/>
                  <a:moveTo>
                    <a:pt x="225" y="337"/>
                  </a:moveTo>
                  <a:cubicBezTo>
                    <a:pt x="225" y="326"/>
                    <a:pt x="234" y="317"/>
                    <a:pt x="244" y="317"/>
                  </a:cubicBezTo>
                  <a:cubicBezTo>
                    <a:pt x="255" y="317"/>
                    <a:pt x="263" y="326"/>
                    <a:pt x="263" y="337"/>
                  </a:cubicBezTo>
                  <a:cubicBezTo>
                    <a:pt x="263" y="377"/>
                    <a:pt x="263" y="377"/>
                    <a:pt x="263" y="377"/>
                  </a:cubicBezTo>
                  <a:cubicBezTo>
                    <a:pt x="263" y="388"/>
                    <a:pt x="255" y="396"/>
                    <a:pt x="244" y="396"/>
                  </a:cubicBezTo>
                  <a:cubicBezTo>
                    <a:pt x="234" y="396"/>
                    <a:pt x="225" y="388"/>
                    <a:pt x="225" y="377"/>
                  </a:cubicBezTo>
                  <a:lnTo>
                    <a:pt x="225" y="337"/>
                  </a:lnTo>
                  <a:close/>
                  <a:moveTo>
                    <a:pt x="257" y="967"/>
                  </a:moveTo>
                  <a:cubicBezTo>
                    <a:pt x="226" y="967"/>
                    <a:pt x="226" y="967"/>
                    <a:pt x="226" y="967"/>
                  </a:cubicBezTo>
                  <a:cubicBezTo>
                    <a:pt x="273" y="836"/>
                    <a:pt x="273" y="836"/>
                    <a:pt x="273" y="836"/>
                  </a:cubicBezTo>
                  <a:cubicBezTo>
                    <a:pt x="307" y="836"/>
                    <a:pt x="307" y="836"/>
                    <a:pt x="307" y="836"/>
                  </a:cubicBezTo>
                  <a:cubicBezTo>
                    <a:pt x="354" y="967"/>
                    <a:pt x="354" y="967"/>
                    <a:pt x="354" y="967"/>
                  </a:cubicBezTo>
                  <a:cubicBezTo>
                    <a:pt x="322" y="967"/>
                    <a:pt x="322" y="967"/>
                    <a:pt x="322" y="967"/>
                  </a:cubicBezTo>
                  <a:cubicBezTo>
                    <a:pt x="313" y="937"/>
                    <a:pt x="313" y="937"/>
                    <a:pt x="313" y="937"/>
                  </a:cubicBezTo>
                  <a:cubicBezTo>
                    <a:pt x="266" y="937"/>
                    <a:pt x="266" y="937"/>
                    <a:pt x="266" y="937"/>
                  </a:cubicBezTo>
                  <a:lnTo>
                    <a:pt x="257" y="967"/>
                  </a:lnTo>
                  <a:close/>
                  <a:moveTo>
                    <a:pt x="337" y="1186"/>
                  </a:moveTo>
                  <a:cubicBezTo>
                    <a:pt x="287" y="1186"/>
                    <a:pt x="287" y="1186"/>
                    <a:pt x="287" y="1186"/>
                  </a:cubicBezTo>
                  <a:cubicBezTo>
                    <a:pt x="287" y="1055"/>
                    <a:pt x="287" y="1055"/>
                    <a:pt x="287" y="1055"/>
                  </a:cubicBezTo>
                  <a:cubicBezTo>
                    <a:pt x="337" y="1055"/>
                    <a:pt x="337" y="1055"/>
                    <a:pt x="337" y="1055"/>
                  </a:cubicBezTo>
                  <a:cubicBezTo>
                    <a:pt x="379" y="1055"/>
                    <a:pt x="402" y="1076"/>
                    <a:pt x="402" y="1121"/>
                  </a:cubicBezTo>
                  <a:cubicBezTo>
                    <a:pt x="402" y="1167"/>
                    <a:pt x="378" y="1186"/>
                    <a:pt x="337" y="1186"/>
                  </a:cubicBezTo>
                  <a:close/>
                  <a:moveTo>
                    <a:pt x="529" y="1077"/>
                  </a:moveTo>
                  <a:cubicBezTo>
                    <a:pt x="471" y="1077"/>
                    <a:pt x="471" y="1077"/>
                    <a:pt x="471" y="1077"/>
                  </a:cubicBezTo>
                  <a:cubicBezTo>
                    <a:pt x="471" y="1109"/>
                    <a:pt x="471" y="1109"/>
                    <a:pt x="471" y="1109"/>
                  </a:cubicBezTo>
                  <a:cubicBezTo>
                    <a:pt x="524" y="1109"/>
                    <a:pt x="524" y="1109"/>
                    <a:pt x="524" y="1109"/>
                  </a:cubicBezTo>
                  <a:cubicBezTo>
                    <a:pt x="524" y="1131"/>
                    <a:pt x="524" y="1131"/>
                    <a:pt x="524" y="1131"/>
                  </a:cubicBezTo>
                  <a:cubicBezTo>
                    <a:pt x="471" y="1131"/>
                    <a:pt x="471" y="1131"/>
                    <a:pt x="471" y="1131"/>
                  </a:cubicBezTo>
                  <a:cubicBezTo>
                    <a:pt x="471" y="1164"/>
                    <a:pt x="471" y="1164"/>
                    <a:pt x="471" y="1164"/>
                  </a:cubicBezTo>
                  <a:cubicBezTo>
                    <a:pt x="529" y="1164"/>
                    <a:pt x="529" y="1164"/>
                    <a:pt x="529" y="1164"/>
                  </a:cubicBezTo>
                  <a:cubicBezTo>
                    <a:pt x="529" y="1186"/>
                    <a:pt x="529" y="1186"/>
                    <a:pt x="529" y="1186"/>
                  </a:cubicBezTo>
                  <a:cubicBezTo>
                    <a:pt x="440" y="1186"/>
                    <a:pt x="440" y="1186"/>
                    <a:pt x="440" y="1186"/>
                  </a:cubicBezTo>
                  <a:cubicBezTo>
                    <a:pt x="440" y="1055"/>
                    <a:pt x="440" y="1055"/>
                    <a:pt x="440" y="1055"/>
                  </a:cubicBezTo>
                  <a:cubicBezTo>
                    <a:pt x="529" y="1055"/>
                    <a:pt x="529" y="1055"/>
                    <a:pt x="529" y="1055"/>
                  </a:cubicBezTo>
                  <a:lnTo>
                    <a:pt x="529" y="1077"/>
                  </a:lnTo>
                  <a:close/>
                  <a:moveTo>
                    <a:pt x="538" y="967"/>
                  </a:moveTo>
                  <a:cubicBezTo>
                    <a:pt x="507" y="967"/>
                    <a:pt x="507" y="967"/>
                    <a:pt x="507" y="967"/>
                  </a:cubicBezTo>
                  <a:cubicBezTo>
                    <a:pt x="507" y="836"/>
                    <a:pt x="507" y="836"/>
                    <a:pt x="507" y="836"/>
                  </a:cubicBezTo>
                  <a:cubicBezTo>
                    <a:pt x="538" y="836"/>
                    <a:pt x="538" y="836"/>
                    <a:pt x="538" y="836"/>
                  </a:cubicBezTo>
                  <a:lnTo>
                    <a:pt x="538" y="967"/>
                  </a:lnTo>
                  <a:close/>
                  <a:moveTo>
                    <a:pt x="542" y="377"/>
                  </a:moveTo>
                  <a:cubicBezTo>
                    <a:pt x="542" y="284"/>
                    <a:pt x="542" y="284"/>
                    <a:pt x="542" y="284"/>
                  </a:cubicBezTo>
                  <a:cubicBezTo>
                    <a:pt x="542" y="273"/>
                    <a:pt x="551" y="265"/>
                    <a:pt x="561" y="265"/>
                  </a:cubicBezTo>
                  <a:cubicBezTo>
                    <a:pt x="572" y="265"/>
                    <a:pt x="581" y="273"/>
                    <a:pt x="581" y="284"/>
                  </a:cubicBezTo>
                  <a:cubicBezTo>
                    <a:pt x="581" y="377"/>
                    <a:pt x="581" y="377"/>
                    <a:pt x="581" y="377"/>
                  </a:cubicBezTo>
                  <a:cubicBezTo>
                    <a:pt x="581" y="388"/>
                    <a:pt x="572" y="396"/>
                    <a:pt x="561" y="396"/>
                  </a:cubicBezTo>
                  <a:cubicBezTo>
                    <a:pt x="551" y="396"/>
                    <a:pt x="542" y="388"/>
                    <a:pt x="542" y="377"/>
                  </a:cubicBezTo>
                  <a:close/>
                  <a:moveTo>
                    <a:pt x="615" y="1189"/>
                  </a:moveTo>
                  <a:cubicBezTo>
                    <a:pt x="581" y="1189"/>
                    <a:pt x="561" y="1173"/>
                    <a:pt x="557" y="1148"/>
                  </a:cubicBezTo>
                  <a:cubicBezTo>
                    <a:pt x="586" y="1148"/>
                    <a:pt x="586" y="1148"/>
                    <a:pt x="586" y="1148"/>
                  </a:cubicBezTo>
                  <a:cubicBezTo>
                    <a:pt x="588" y="1159"/>
                    <a:pt x="598" y="1168"/>
                    <a:pt x="615" y="1168"/>
                  </a:cubicBezTo>
                  <a:cubicBezTo>
                    <a:pt x="633" y="1168"/>
                    <a:pt x="639" y="1162"/>
                    <a:pt x="639" y="1153"/>
                  </a:cubicBezTo>
                  <a:cubicBezTo>
                    <a:pt x="639" y="1139"/>
                    <a:pt x="625" y="1135"/>
                    <a:pt x="607" y="1131"/>
                  </a:cubicBezTo>
                  <a:cubicBezTo>
                    <a:pt x="585" y="1126"/>
                    <a:pt x="562" y="1118"/>
                    <a:pt x="562" y="1090"/>
                  </a:cubicBezTo>
                  <a:cubicBezTo>
                    <a:pt x="562" y="1067"/>
                    <a:pt x="580" y="1052"/>
                    <a:pt x="615" y="1052"/>
                  </a:cubicBezTo>
                  <a:cubicBezTo>
                    <a:pt x="645" y="1052"/>
                    <a:pt x="664" y="1066"/>
                    <a:pt x="667" y="1089"/>
                  </a:cubicBezTo>
                  <a:cubicBezTo>
                    <a:pt x="638" y="1089"/>
                    <a:pt x="638" y="1089"/>
                    <a:pt x="638" y="1089"/>
                  </a:cubicBezTo>
                  <a:cubicBezTo>
                    <a:pt x="637" y="1079"/>
                    <a:pt x="627" y="1073"/>
                    <a:pt x="614" y="1073"/>
                  </a:cubicBezTo>
                  <a:cubicBezTo>
                    <a:pt x="598" y="1073"/>
                    <a:pt x="593" y="1078"/>
                    <a:pt x="593" y="1086"/>
                  </a:cubicBezTo>
                  <a:cubicBezTo>
                    <a:pt x="593" y="1097"/>
                    <a:pt x="601" y="1100"/>
                    <a:pt x="619" y="1104"/>
                  </a:cubicBezTo>
                  <a:cubicBezTo>
                    <a:pt x="645" y="1110"/>
                    <a:pt x="670" y="1120"/>
                    <a:pt x="670" y="1149"/>
                  </a:cubicBezTo>
                  <a:cubicBezTo>
                    <a:pt x="670" y="1170"/>
                    <a:pt x="654" y="1189"/>
                    <a:pt x="615" y="1189"/>
                  </a:cubicBezTo>
                  <a:close/>
                  <a:moveTo>
                    <a:pt x="626" y="967"/>
                  </a:moveTo>
                  <a:cubicBezTo>
                    <a:pt x="576" y="967"/>
                    <a:pt x="576" y="967"/>
                    <a:pt x="576" y="967"/>
                  </a:cubicBezTo>
                  <a:cubicBezTo>
                    <a:pt x="576" y="836"/>
                    <a:pt x="576" y="836"/>
                    <a:pt x="576" y="836"/>
                  </a:cubicBezTo>
                  <a:cubicBezTo>
                    <a:pt x="625" y="836"/>
                    <a:pt x="625" y="836"/>
                    <a:pt x="625" y="836"/>
                  </a:cubicBezTo>
                  <a:cubicBezTo>
                    <a:pt x="668" y="836"/>
                    <a:pt x="691" y="856"/>
                    <a:pt x="691" y="901"/>
                  </a:cubicBezTo>
                  <a:cubicBezTo>
                    <a:pt x="691" y="947"/>
                    <a:pt x="667" y="967"/>
                    <a:pt x="626" y="967"/>
                  </a:cubicBezTo>
                  <a:close/>
                  <a:moveTo>
                    <a:pt x="733" y="1186"/>
                  </a:moveTo>
                  <a:cubicBezTo>
                    <a:pt x="702" y="1186"/>
                    <a:pt x="702" y="1186"/>
                    <a:pt x="702" y="1186"/>
                  </a:cubicBezTo>
                  <a:cubicBezTo>
                    <a:pt x="702" y="1055"/>
                    <a:pt x="702" y="1055"/>
                    <a:pt x="702" y="1055"/>
                  </a:cubicBezTo>
                  <a:cubicBezTo>
                    <a:pt x="733" y="1055"/>
                    <a:pt x="733" y="1055"/>
                    <a:pt x="733" y="1055"/>
                  </a:cubicBezTo>
                  <a:lnTo>
                    <a:pt x="733" y="1186"/>
                  </a:lnTo>
                  <a:close/>
                  <a:moveTo>
                    <a:pt x="741" y="967"/>
                  </a:moveTo>
                  <a:cubicBezTo>
                    <a:pt x="711" y="967"/>
                    <a:pt x="711" y="967"/>
                    <a:pt x="711" y="967"/>
                  </a:cubicBezTo>
                  <a:cubicBezTo>
                    <a:pt x="758" y="836"/>
                    <a:pt x="758" y="836"/>
                    <a:pt x="758" y="836"/>
                  </a:cubicBezTo>
                  <a:cubicBezTo>
                    <a:pt x="792" y="836"/>
                    <a:pt x="792" y="836"/>
                    <a:pt x="792" y="836"/>
                  </a:cubicBezTo>
                  <a:cubicBezTo>
                    <a:pt x="839" y="967"/>
                    <a:pt x="839" y="967"/>
                    <a:pt x="839" y="967"/>
                  </a:cubicBezTo>
                  <a:cubicBezTo>
                    <a:pt x="807" y="967"/>
                    <a:pt x="807" y="967"/>
                    <a:pt x="807" y="967"/>
                  </a:cubicBezTo>
                  <a:cubicBezTo>
                    <a:pt x="797" y="937"/>
                    <a:pt x="797" y="937"/>
                    <a:pt x="797" y="937"/>
                  </a:cubicBezTo>
                  <a:cubicBezTo>
                    <a:pt x="750" y="937"/>
                    <a:pt x="750" y="937"/>
                    <a:pt x="750" y="937"/>
                  </a:cubicBezTo>
                  <a:lnTo>
                    <a:pt x="741" y="967"/>
                  </a:lnTo>
                  <a:close/>
                  <a:moveTo>
                    <a:pt x="835" y="1167"/>
                  </a:moveTo>
                  <a:cubicBezTo>
                    <a:pt x="852" y="1167"/>
                    <a:pt x="865" y="1157"/>
                    <a:pt x="865" y="1142"/>
                  </a:cubicBezTo>
                  <a:cubicBezTo>
                    <a:pt x="865" y="1133"/>
                    <a:pt x="865" y="1133"/>
                    <a:pt x="865" y="1133"/>
                  </a:cubicBezTo>
                  <a:cubicBezTo>
                    <a:pt x="834" y="1133"/>
                    <a:pt x="834" y="1133"/>
                    <a:pt x="834" y="1133"/>
                  </a:cubicBezTo>
                  <a:cubicBezTo>
                    <a:pt x="834" y="1113"/>
                    <a:pt x="834" y="1113"/>
                    <a:pt x="834" y="1113"/>
                  </a:cubicBezTo>
                  <a:cubicBezTo>
                    <a:pt x="891" y="1113"/>
                    <a:pt x="891" y="1113"/>
                    <a:pt x="891" y="1113"/>
                  </a:cubicBezTo>
                  <a:cubicBezTo>
                    <a:pt x="891" y="1186"/>
                    <a:pt x="891" y="1186"/>
                    <a:pt x="891" y="1186"/>
                  </a:cubicBezTo>
                  <a:cubicBezTo>
                    <a:pt x="872" y="1186"/>
                    <a:pt x="872" y="1186"/>
                    <a:pt x="872" y="1186"/>
                  </a:cubicBezTo>
                  <a:cubicBezTo>
                    <a:pt x="867" y="1174"/>
                    <a:pt x="867" y="1174"/>
                    <a:pt x="867" y="1174"/>
                  </a:cubicBezTo>
                  <a:cubicBezTo>
                    <a:pt x="859" y="1183"/>
                    <a:pt x="847" y="1189"/>
                    <a:pt x="829" y="1189"/>
                  </a:cubicBezTo>
                  <a:cubicBezTo>
                    <a:pt x="798" y="1189"/>
                    <a:pt x="771" y="1167"/>
                    <a:pt x="771" y="1120"/>
                  </a:cubicBezTo>
                  <a:cubicBezTo>
                    <a:pt x="771" y="1075"/>
                    <a:pt x="796" y="1052"/>
                    <a:pt x="835" y="1052"/>
                  </a:cubicBezTo>
                  <a:cubicBezTo>
                    <a:pt x="865" y="1052"/>
                    <a:pt x="886" y="1067"/>
                    <a:pt x="891" y="1092"/>
                  </a:cubicBezTo>
                  <a:cubicBezTo>
                    <a:pt x="861" y="1092"/>
                    <a:pt x="861" y="1092"/>
                    <a:pt x="861" y="1092"/>
                  </a:cubicBezTo>
                  <a:cubicBezTo>
                    <a:pt x="857" y="1079"/>
                    <a:pt x="848" y="1073"/>
                    <a:pt x="835" y="1073"/>
                  </a:cubicBezTo>
                  <a:cubicBezTo>
                    <a:pt x="817" y="1073"/>
                    <a:pt x="803" y="1086"/>
                    <a:pt x="803" y="1120"/>
                  </a:cubicBezTo>
                  <a:cubicBezTo>
                    <a:pt x="803" y="1154"/>
                    <a:pt x="817" y="1167"/>
                    <a:pt x="835" y="1167"/>
                  </a:cubicBezTo>
                  <a:close/>
                  <a:moveTo>
                    <a:pt x="908" y="967"/>
                  </a:moveTo>
                  <a:cubicBezTo>
                    <a:pt x="877" y="967"/>
                    <a:pt x="877" y="967"/>
                    <a:pt x="877" y="967"/>
                  </a:cubicBezTo>
                  <a:cubicBezTo>
                    <a:pt x="877" y="859"/>
                    <a:pt x="877" y="859"/>
                    <a:pt x="877" y="859"/>
                  </a:cubicBezTo>
                  <a:cubicBezTo>
                    <a:pt x="839" y="859"/>
                    <a:pt x="839" y="859"/>
                    <a:pt x="839" y="859"/>
                  </a:cubicBezTo>
                  <a:cubicBezTo>
                    <a:pt x="839" y="836"/>
                    <a:pt x="839" y="836"/>
                    <a:pt x="839" y="836"/>
                  </a:cubicBezTo>
                  <a:cubicBezTo>
                    <a:pt x="947" y="836"/>
                    <a:pt x="947" y="836"/>
                    <a:pt x="947" y="836"/>
                  </a:cubicBezTo>
                  <a:cubicBezTo>
                    <a:pt x="947" y="859"/>
                    <a:pt x="947" y="859"/>
                    <a:pt x="947" y="859"/>
                  </a:cubicBezTo>
                  <a:cubicBezTo>
                    <a:pt x="908" y="859"/>
                    <a:pt x="908" y="859"/>
                    <a:pt x="908" y="859"/>
                  </a:cubicBezTo>
                  <a:lnTo>
                    <a:pt x="908" y="967"/>
                  </a:lnTo>
                  <a:close/>
                  <a:moveTo>
                    <a:pt x="1037" y="1186"/>
                  </a:moveTo>
                  <a:cubicBezTo>
                    <a:pt x="1006" y="1186"/>
                    <a:pt x="1006" y="1186"/>
                    <a:pt x="1006" y="1186"/>
                  </a:cubicBezTo>
                  <a:cubicBezTo>
                    <a:pt x="954" y="1093"/>
                    <a:pt x="954" y="1093"/>
                    <a:pt x="954" y="1093"/>
                  </a:cubicBezTo>
                  <a:cubicBezTo>
                    <a:pt x="954" y="1186"/>
                    <a:pt x="954" y="1186"/>
                    <a:pt x="954" y="1186"/>
                  </a:cubicBezTo>
                  <a:cubicBezTo>
                    <a:pt x="928" y="1186"/>
                    <a:pt x="928" y="1186"/>
                    <a:pt x="928" y="1186"/>
                  </a:cubicBezTo>
                  <a:cubicBezTo>
                    <a:pt x="928" y="1055"/>
                    <a:pt x="928" y="1055"/>
                    <a:pt x="928" y="1055"/>
                  </a:cubicBezTo>
                  <a:cubicBezTo>
                    <a:pt x="962" y="1055"/>
                    <a:pt x="962" y="1055"/>
                    <a:pt x="962" y="1055"/>
                  </a:cubicBezTo>
                  <a:cubicBezTo>
                    <a:pt x="1011" y="1145"/>
                    <a:pt x="1011" y="1145"/>
                    <a:pt x="1011" y="1145"/>
                  </a:cubicBezTo>
                  <a:cubicBezTo>
                    <a:pt x="1011" y="1055"/>
                    <a:pt x="1011" y="1055"/>
                    <a:pt x="1011" y="1055"/>
                  </a:cubicBezTo>
                  <a:cubicBezTo>
                    <a:pt x="1037" y="1055"/>
                    <a:pt x="1037" y="1055"/>
                    <a:pt x="1037" y="1055"/>
                  </a:cubicBezTo>
                  <a:lnTo>
                    <a:pt x="1037" y="1186"/>
                  </a:lnTo>
                  <a:close/>
                  <a:moveTo>
                    <a:pt x="1064" y="858"/>
                  </a:moveTo>
                  <a:cubicBezTo>
                    <a:pt x="1006" y="858"/>
                    <a:pt x="1006" y="858"/>
                    <a:pt x="1006" y="858"/>
                  </a:cubicBezTo>
                  <a:cubicBezTo>
                    <a:pt x="1006" y="890"/>
                    <a:pt x="1006" y="890"/>
                    <a:pt x="1006" y="890"/>
                  </a:cubicBezTo>
                  <a:cubicBezTo>
                    <a:pt x="1059" y="890"/>
                    <a:pt x="1059" y="890"/>
                    <a:pt x="1059" y="890"/>
                  </a:cubicBezTo>
                  <a:cubicBezTo>
                    <a:pt x="1059" y="911"/>
                    <a:pt x="1059" y="911"/>
                    <a:pt x="1059" y="911"/>
                  </a:cubicBezTo>
                  <a:cubicBezTo>
                    <a:pt x="1006" y="911"/>
                    <a:pt x="1006" y="911"/>
                    <a:pt x="1006" y="911"/>
                  </a:cubicBezTo>
                  <a:cubicBezTo>
                    <a:pt x="1006" y="945"/>
                    <a:pt x="1006" y="945"/>
                    <a:pt x="1006" y="945"/>
                  </a:cubicBezTo>
                  <a:cubicBezTo>
                    <a:pt x="1064" y="945"/>
                    <a:pt x="1064" y="945"/>
                    <a:pt x="1064" y="945"/>
                  </a:cubicBezTo>
                  <a:cubicBezTo>
                    <a:pt x="1064" y="967"/>
                    <a:pt x="1064" y="967"/>
                    <a:pt x="1064" y="967"/>
                  </a:cubicBezTo>
                  <a:cubicBezTo>
                    <a:pt x="975" y="967"/>
                    <a:pt x="975" y="967"/>
                    <a:pt x="975" y="967"/>
                  </a:cubicBezTo>
                  <a:cubicBezTo>
                    <a:pt x="975" y="836"/>
                    <a:pt x="975" y="836"/>
                    <a:pt x="975" y="836"/>
                  </a:cubicBezTo>
                  <a:cubicBezTo>
                    <a:pt x="1064" y="836"/>
                    <a:pt x="1064" y="836"/>
                    <a:pt x="1064" y="836"/>
                  </a:cubicBezTo>
                  <a:lnTo>
                    <a:pt x="1064" y="858"/>
                  </a:lnTo>
                  <a:close/>
                  <a:moveTo>
                    <a:pt x="1087" y="638"/>
                  </a:moveTo>
                  <a:cubicBezTo>
                    <a:pt x="1080" y="638"/>
                    <a:pt x="1080" y="638"/>
                    <a:pt x="1080" y="638"/>
                  </a:cubicBezTo>
                  <a:cubicBezTo>
                    <a:pt x="1080" y="655"/>
                    <a:pt x="1080" y="655"/>
                    <a:pt x="1080" y="655"/>
                  </a:cubicBezTo>
                  <a:cubicBezTo>
                    <a:pt x="1077" y="655"/>
                    <a:pt x="1077" y="655"/>
                    <a:pt x="1077" y="655"/>
                  </a:cubicBezTo>
                  <a:cubicBezTo>
                    <a:pt x="1077" y="638"/>
                    <a:pt x="1077" y="638"/>
                    <a:pt x="1077" y="638"/>
                  </a:cubicBezTo>
                  <a:cubicBezTo>
                    <a:pt x="1070" y="638"/>
                    <a:pt x="1070" y="638"/>
                    <a:pt x="1070" y="638"/>
                  </a:cubicBezTo>
                  <a:cubicBezTo>
                    <a:pt x="1070" y="635"/>
                    <a:pt x="1070" y="635"/>
                    <a:pt x="1070" y="635"/>
                  </a:cubicBezTo>
                  <a:cubicBezTo>
                    <a:pt x="1087" y="635"/>
                    <a:pt x="1087" y="635"/>
                    <a:pt x="1087" y="635"/>
                  </a:cubicBezTo>
                  <a:lnTo>
                    <a:pt x="1087" y="638"/>
                  </a:lnTo>
                  <a:close/>
                  <a:moveTo>
                    <a:pt x="1097" y="655"/>
                  </a:moveTo>
                  <a:cubicBezTo>
                    <a:pt x="1091" y="639"/>
                    <a:pt x="1091" y="639"/>
                    <a:pt x="1091" y="639"/>
                  </a:cubicBezTo>
                  <a:cubicBezTo>
                    <a:pt x="1091" y="639"/>
                    <a:pt x="1091" y="639"/>
                    <a:pt x="1091" y="639"/>
                  </a:cubicBezTo>
                  <a:cubicBezTo>
                    <a:pt x="1091" y="655"/>
                    <a:pt x="1091" y="655"/>
                    <a:pt x="1091" y="655"/>
                  </a:cubicBezTo>
                  <a:cubicBezTo>
                    <a:pt x="1088" y="655"/>
                    <a:pt x="1088" y="655"/>
                    <a:pt x="1088" y="655"/>
                  </a:cubicBezTo>
                  <a:cubicBezTo>
                    <a:pt x="1088" y="635"/>
                    <a:pt x="1088" y="635"/>
                    <a:pt x="1088" y="635"/>
                  </a:cubicBezTo>
                  <a:cubicBezTo>
                    <a:pt x="1093" y="635"/>
                    <a:pt x="1093" y="635"/>
                    <a:pt x="1093" y="635"/>
                  </a:cubicBezTo>
                  <a:cubicBezTo>
                    <a:pt x="1099" y="652"/>
                    <a:pt x="1099" y="652"/>
                    <a:pt x="1099" y="652"/>
                  </a:cubicBezTo>
                  <a:cubicBezTo>
                    <a:pt x="1099" y="652"/>
                    <a:pt x="1099" y="652"/>
                    <a:pt x="1099" y="652"/>
                  </a:cubicBezTo>
                  <a:cubicBezTo>
                    <a:pt x="1105" y="635"/>
                    <a:pt x="1105" y="635"/>
                    <a:pt x="1105" y="635"/>
                  </a:cubicBezTo>
                  <a:cubicBezTo>
                    <a:pt x="1109" y="635"/>
                    <a:pt x="1109" y="635"/>
                    <a:pt x="1109" y="635"/>
                  </a:cubicBezTo>
                  <a:cubicBezTo>
                    <a:pt x="1109" y="655"/>
                    <a:pt x="1109" y="655"/>
                    <a:pt x="1109" y="655"/>
                  </a:cubicBezTo>
                  <a:cubicBezTo>
                    <a:pt x="1106" y="655"/>
                    <a:pt x="1106" y="655"/>
                    <a:pt x="1106" y="655"/>
                  </a:cubicBezTo>
                  <a:cubicBezTo>
                    <a:pt x="1106" y="639"/>
                    <a:pt x="1106" y="639"/>
                    <a:pt x="1106" y="639"/>
                  </a:cubicBezTo>
                  <a:cubicBezTo>
                    <a:pt x="1106" y="639"/>
                    <a:pt x="1106" y="639"/>
                    <a:pt x="1106" y="639"/>
                  </a:cubicBezTo>
                  <a:cubicBezTo>
                    <a:pt x="1100" y="655"/>
                    <a:pt x="1100" y="655"/>
                    <a:pt x="1100" y="655"/>
                  </a:cubicBezTo>
                  <a:lnTo>
                    <a:pt x="1097" y="655"/>
                  </a:lnTo>
                  <a:close/>
                  <a:moveTo>
                    <a:pt x="1151" y="967"/>
                  </a:moveTo>
                  <a:cubicBezTo>
                    <a:pt x="1101" y="967"/>
                    <a:pt x="1101" y="967"/>
                    <a:pt x="1101" y="967"/>
                  </a:cubicBezTo>
                  <a:cubicBezTo>
                    <a:pt x="1101" y="836"/>
                    <a:pt x="1101" y="836"/>
                    <a:pt x="1101" y="836"/>
                  </a:cubicBezTo>
                  <a:cubicBezTo>
                    <a:pt x="1151" y="836"/>
                    <a:pt x="1151" y="836"/>
                    <a:pt x="1151" y="836"/>
                  </a:cubicBezTo>
                  <a:cubicBezTo>
                    <a:pt x="1193" y="836"/>
                    <a:pt x="1216" y="856"/>
                    <a:pt x="1216" y="901"/>
                  </a:cubicBezTo>
                  <a:cubicBezTo>
                    <a:pt x="1216" y="947"/>
                    <a:pt x="1192" y="967"/>
                    <a:pt x="1151" y="9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hidden="1"/>
          <p:cNvSpPr/>
          <p:nvPr/>
        </p:nvSpPr>
        <p:spPr>
          <a:xfrm>
            <a:off x="0" y="0"/>
            <a:ext cx="12471400" cy="685800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9054839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18"/>
                                        </p:tgtEl>
                                      </p:cBhvr>
                                      <p:by x="8300" y="8300"/>
                                    </p:animScale>
                                  </p:childTnLst>
                                </p:cTn>
                              </p:par>
                              <p:par>
                                <p:cTn id="7" presetID="1" presetClass="exit" presetSubtype="0" fill="hold" nodeType="withEffect">
                                  <p:stCondLst>
                                    <p:cond delay="1000"/>
                                  </p:stCondLst>
                                  <p:childTnLst>
                                    <p:set>
                                      <p:cBhvr>
                                        <p:cTn id="8" dur="1" fill="hold">
                                          <p:stCondLst>
                                            <p:cond delay="0"/>
                                          </p:stCondLst>
                                        </p:cTn>
                                        <p:tgtEl>
                                          <p:spTgt spid="18"/>
                                        </p:tgtEl>
                                        <p:attrNameLst>
                                          <p:attrName>style.visibility</p:attrName>
                                        </p:attrNameLst>
                                      </p:cBhvr>
                                      <p:to>
                                        <p:strVal val="hidden"/>
                                      </p:to>
                                    </p:set>
                                  </p:childTnLst>
                                </p:cTn>
                              </p:par>
                              <p:par>
                                <p:cTn id="9" presetID="10" presetClass="exit" presetSubtype="0" fill="hold" grpId="0" nodeType="withEffect">
                                  <p:stCondLst>
                                    <p:cond delay="300"/>
                                  </p:stCondLst>
                                  <p:childTnLst>
                                    <p:animEffect transition="out" filter="fade">
                                      <p:cBhvr>
                                        <p:cTn id="10" dur="700"/>
                                        <p:tgtEl>
                                          <p:spTgt spid="3"/>
                                        </p:tgtEl>
                                      </p:cBhvr>
                                    </p:animEffect>
                                    <p:set>
                                      <p:cBhvr>
                                        <p:cTn id="11" dur="1" fill="hold">
                                          <p:stCondLst>
                                            <p:cond delay="699"/>
                                          </p:stCondLst>
                                        </p:cTn>
                                        <p:tgtEl>
                                          <p:spTgt spid="3"/>
                                        </p:tgtEl>
                                        <p:attrNameLst>
                                          <p:attrName>style.visibility</p:attrName>
                                        </p:attrNameLst>
                                      </p:cBhvr>
                                      <p:to>
                                        <p:strVal val="hidden"/>
                                      </p:to>
                                    </p:set>
                                  </p:childTnLst>
                                </p:cTn>
                              </p:par>
                              <p:par>
                                <p:cTn id="12" presetID="10" presetClass="entr" presetSubtype="0" fill="hold" nodeType="withEffect">
                                  <p:stCondLst>
                                    <p:cond delay="1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900"/>
                                        <p:tgtEl>
                                          <p:spTgt spid="2"/>
                                        </p:tgtEl>
                                      </p:cBhvr>
                                    </p:animEffect>
                                  </p:childTnLst>
                                </p:cTn>
                              </p:par>
                              <p:par>
                                <p:cTn id="15" presetID="35" presetClass="path" presetSubtype="0" decel="50000" fill="hold" nodeType="withEffect">
                                  <p:stCondLst>
                                    <p:cond delay="100"/>
                                  </p:stCondLst>
                                  <p:childTnLst>
                                    <p:animMotion origin="layout" path="M -2.49544E-6 -3.41819E-6 L -0.00833 -3.41819E-6 " pathEditMode="relative" rAng="0" ptsTypes="AA">
                                      <p:cBhvr>
                                        <p:cTn id="16" dur="1900" fill="hold"/>
                                        <p:tgtEl>
                                          <p:spTgt spid="2"/>
                                        </p:tgtEl>
                                        <p:attrNameLst>
                                          <p:attrName>ppt_x</p:attrName>
                                          <p:attrName>ppt_y</p:attrName>
                                        </p:attrNameLst>
                                      </p:cBhvr>
                                      <p:rCtr x="-41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7466761" y="2665725"/>
            <a:ext cx="3359211" cy="1526550"/>
          </a:xfrm>
          <a:prstGeom prst="rect">
            <a:avLst/>
          </a:prstGeom>
          <a:noFill/>
        </p:spPr>
        <p:txBody>
          <a:bodyPr wrap="none" lIns="121899" tIns="60949" rIns="121899" bIns="60949" rtlCol="0">
            <a:spAutoFit/>
          </a:bodyPr>
          <a:lstStyle/>
          <a:p>
            <a:pPr algn="ctr">
              <a:lnSpc>
                <a:spcPct val="95000"/>
              </a:lnSpc>
            </a:pPr>
            <a:r>
              <a:rPr lang="en-US" sz="6000" b="1" dirty="0" smtClean="0">
                <a:solidFill>
                  <a:schemeClr val="bg1"/>
                </a:solidFill>
                <a:latin typeface="+mj-lt"/>
              </a:rPr>
              <a:t>Solution</a:t>
            </a:r>
            <a:endParaRPr lang="en-US" sz="6000" b="1" dirty="0">
              <a:solidFill>
                <a:schemeClr val="bg1"/>
              </a:solidFill>
              <a:latin typeface="+mj-lt"/>
            </a:endParaRPr>
          </a:p>
          <a:p>
            <a:pPr algn="ctr">
              <a:lnSpc>
                <a:spcPct val="95000"/>
              </a:lnSpc>
            </a:pPr>
            <a:r>
              <a:rPr lang="en-US" sz="3200" dirty="0">
                <a:solidFill>
                  <a:schemeClr val="bg1">
                    <a:lumMod val="65000"/>
                  </a:schemeClr>
                </a:solidFill>
                <a:latin typeface="+mj-lt"/>
              </a:rPr>
              <a:t>Design Guides</a:t>
            </a:r>
          </a:p>
        </p:txBody>
      </p:sp>
      <p:sp>
        <p:nvSpPr>
          <p:cNvPr id="204" name="TextBox 203"/>
          <p:cNvSpPr txBox="1"/>
          <p:nvPr/>
        </p:nvSpPr>
        <p:spPr>
          <a:xfrm>
            <a:off x="756539" y="2665725"/>
            <a:ext cx="4568837" cy="1526550"/>
          </a:xfrm>
          <a:prstGeom prst="rect">
            <a:avLst/>
          </a:prstGeom>
          <a:noFill/>
        </p:spPr>
        <p:txBody>
          <a:bodyPr wrap="none" lIns="121899" tIns="60949" rIns="121899" bIns="60949" rtlCol="0">
            <a:spAutoFit/>
          </a:bodyPr>
          <a:lstStyle/>
          <a:p>
            <a:pPr algn="ctr">
              <a:lnSpc>
                <a:spcPct val="95000"/>
              </a:lnSpc>
            </a:pPr>
            <a:r>
              <a:rPr lang="en-US" sz="6000" b="1" dirty="0">
                <a:solidFill>
                  <a:schemeClr val="bg1"/>
                </a:solidFill>
                <a:latin typeface="+mj-lt"/>
              </a:rPr>
              <a:t>Technology</a:t>
            </a:r>
            <a:endParaRPr lang="en-US" sz="7200" b="1" dirty="0">
              <a:solidFill>
                <a:schemeClr val="bg1"/>
              </a:solidFill>
              <a:latin typeface="+mj-lt"/>
            </a:endParaRPr>
          </a:p>
          <a:p>
            <a:pPr algn="ctr">
              <a:lnSpc>
                <a:spcPct val="95000"/>
              </a:lnSpc>
            </a:pPr>
            <a:r>
              <a:rPr lang="en-US" sz="3200" dirty="0">
                <a:solidFill>
                  <a:schemeClr val="bg1">
                    <a:lumMod val="65000"/>
                  </a:schemeClr>
                </a:solidFill>
                <a:latin typeface="+mj-lt"/>
              </a:rPr>
              <a:t>Design Guides</a:t>
            </a:r>
          </a:p>
        </p:txBody>
      </p:sp>
      <p:grpSp>
        <p:nvGrpSpPr>
          <p:cNvPr id="31" name="Group 30"/>
          <p:cNvGrpSpPr>
            <a:grpSpLocks noChangeAspect="1"/>
          </p:cNvGrpSpPr>
          <p:nvPr/>
        </p:nvGrpSpPr>
        <p:grpSpPr>
          <a:xfrm rot="5400000">
            <a:off x="2810780" y="1530833"/>
            <a:ext cx="383628" cy="383628"/>
            <a:chOff x="8172785" y="1319692"/>
            <a:chExt cx="320423" cy="320423"/>
          </a:xfrm>
        </p:grpSpPr>
        <p:sp>
          <p:nvSpPr>
            <p:cNvPr id="32" name="Oval 31"/>
            <p:cNvSpPr/>
            <p:nvPr/>
          </p:nvSpPr>
          <p:spPr>
            <a:xfrm>
              <a:off x="8172785" y="1319692"/>
              <a:ext cx="320423" cy="320423"/>
            </a:xfrm>
            <a:prstGeom prst="ellipse">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sp>
          <p:nvSpPr>
            <p:cNvPr id="33" name="Isosceles Triangle 3"/>
            <p:cNvSpPr/>
            <p:nvPr/>
          </p:nvSpPr>
          <p:spPr>
            <a:xfrm rot="5400000">
              <a:off x="8275424" y="1442583"/>
              <a:ext cx="141164" cy="69415"/>
            </a:xfrm>
            <a:custGeom>
              <a:avLst/>
              <a:gdLst>
                <a:gd name="connsiteX0" fmla="*/ 0 w 666974"/>
                <a:gd name="connsiteY0" fmla="*/ 574978 h 574978"/>
                <a:gd name="connsiteX1" fmla="*/ 333487 w 666974"/>
                <a:gd name="connsiteY1" fmla="*/ 0 h 574978"/>
                <a:gd name="connsiteX2" fmla="*/ 666974 w 666974"/>
                <a:gd name="connsiteY2" fmla="*/ 574978 h 574978"/>
                <a:gd name="connsiteX3" fmla="*/ 0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 name="connsiteX3" fmla="*/ 365760 w 666974"/>
                <a:gd name="connsiteY3" fmla="*/ 559398 h 574978"/>
                <a:gd name="connsiteX4" fmla="*/ 0 w 666974"/>
                <a:gd name="connsiteY4" fmla="*/ 574978 h 574978"/>
                <a:gd name="connsiteX0" fmla="*/ 365760 w 666974"/>
                <a:gd name="connsiteY0" fmla="*/ 559398 h 650838"/>
                <a:gd name="connsiteX1" fmla="*/ 0 w 666974"/>
                <a:gd name="connsiteY1" fmla="*/ 574978 h 650838"/>
                <a:gd name="connsiteX2" fmla="*/ 333487 w 666974"/>
                <a:gd name="connsiteY2" fmla="*/ 0 h 650838"/>
                <a:gd name="connsiteX3" fmla="*/ 666974 w 666974"/>
                <a:gd name="connsiteY3" fmla="*/ 574978 h 650838"/>
                <a:gd name="connsiteX4" fmla="*/ 457200 w 666974"/>
                <a:gd name="connsiteY4" fmla="*/ 650838 h 650838"/>
                <a:gd name="connsiteX0" fmla="*/ 365760 w 666974"/>
                <a:gd name="connsiteY0" fmla="*/ 559398 h 574978"/>
                <a:gd name="connsiteX1" fmla="*/ 0 w 666974"/>
                <a:gd name="connsiteY1" fmla="*/ 574978 h 574978"/>
                <a:gd name="connsiteX2" fmla="*/ 333487 w 666974"/>
                <a:gd name="connsiteY2" fmla="*/ 0 h 574978"/>
                <a:gd name="connsiteX3" fmla="*/ 666974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Lst>
              <a:ahLst/>
              <a:cxnLst>
                <a:cxn ang="0">
                  <a:pos x="connsiteX0" y="connsiteY0"/>
                </a:cxn>
                <a:cxn ang="0">
                  <a:pos x="connsiteX1" y="connsiteY1"/>
                </a:cxn>
                <a:cxn ang="0">
                  <a:pos x="connsiteX2" y="connsiteY2"/>
                </a:cxn>
              </a:cxnLst>
              <a:rect l="l" t="t" r="r" b="b"/>
              <a:pathLst>
                <a:path w="666974" h="574978">
                  <a:moveTo>
                    <a:pt x="0" y="574978"/>
                  </a:moveTo>
                  <a:lnTo>
                    <a:pt x="333487" y="0"/>
                  </a:lnTo>
                  <a:lnTo>
                    <a:pt x="666974" y="574978"/>
                  </a:lnTo>
                </a:path>
              </a:pathLst>
            </a:custGeom>
            <a:noFill/>
            <a:ln w="19050" cap="rnd">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grpSp>
      <p:grpSp>
        <p:nvGrpSpPr>
          <p:cNvPr id="34" name="Group 33"/>
          <p:cNvGrpSpPr>
            <a:grpSpLocks noChangeAspect="1"/>
          </p:cNvGrpSpPr>
          <p:nvPr/>
        </p:nvGrpSpPr>
        <p:grpSpPr>
          <a:xfrm rot="16200000" flipH="1" flipV="1">
            <a:off x="8992915" y="1530833"/>
            <a:ext cx="383628" cy="383628"/>
            <a:chOff x="8172785" y="1319692"/>
            <a:chExt cx="320423" cy="320423"/>
          </a:xfrm>
        </p:grpSpPr>
        <p:sp>
          <p:nvSpPr>
            <p:cNvPr id="35" name="Oval 34"/>
            <p:cNvSpPr/>
            <p:nvPr/>
          </p:nvSpPr>
          <p:spPr>
            <a:xfrm>
              <a:off x="8172785" y="1319692"/>
              <a:ext cx="320423" cy="320423"/>
            </a:xfrm>
            <a:prstGeom prst="ellipse">
              <a:avLst/>
            </a:prstGeom>
            <a:noFill/>
            <a:ln w="19050">
              <a:solidFill>
                <a:srgbClr val="AC60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sp>
          <p:nvSpPr>
            <p:cNvPr id="36" name="Isosceles Triangle 3"/>
            <p:cNvSpPr/>
            <p:nvPr/>
          </p:nvSpPr>
          <p:spPr>
            <a:xfrm rot="5400000">
              <a:off x="8275424" y="1442583"/>
              <a:ext cx="141164" cy="69415"/>
            </a:xfrm>
            <a:custGeom>
              <a:avLst/>
              <a:gdLst>
                <a:gd name="connsiteX0" fmla="*/ 0 w 666974"/>
                <a:gd name="connsiteY0" fmla="*/ 574978 h 574978"/>
                <a:gd name="connsiteX1" fmla="*/ 333487 w 666974"/>
                <a:gd name="connsiteY1" fmla="*/ 0 h 574978"/>
                <a:gd name="connsiteX2" fmla="*/ 666974 w 666974"/>
                <a:gd name="connsiteY2" fmla="*/ 574978 h 574978"/>
                <a:gd name="connsiteX3" fmla="*/ 0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 name="connsiteX3" fmla="*/ 365760 w 666974"/>
                <a:gd name="connsiteY3" fmla="*/ 559398 h 574978"/>
                <a:gd name="connsiteX4" fmla="*/ 0 w 666974"/>
                <a:gd name="connsiteY4" fmla="*/ 574978 h 574978"/>
                <a:gd name="connsiteX0" fmla="*/ 365760 w 666974"/>
                <a:gd name="connsiteY0" fmla="*/ 559398 h 650838"/>
                <a:gd name="connsiteX1" fmla="*/ 0 w 666974"/>
                <a:gd name="connsiteY1" fmla="*/ 574978 h 650838"/>
                <a:gd name="connsiteX2" fmla="*/ 333487 w 666974"/>
                <a:gd name="connsiteY2" fmla="*/ 0 h 650838"/>
                <a:gd name="connsiteX3" fmla="*/ 666974 w 666974"/>
                <a:gd name="connsiteY3" fmla="*/ 574978 h 650838"/>
                <a:gd name="connsiteX4" fmla="*/ 457200 w 666974"/>
                <a:gd name="connsiteY4" fmla="*/ 650838 h 650838"/>
                <a:gd name="connsiteX0" fmla="*/ 365760 w 666974"/>
                <a:gd name="connsiteY0" fmla="*/ 559398 h 574978"/>
                <a:gd name="connsiteX1" fmla="*/ 0 w 666974"/>
                <a:gd name="connsiteY1" fmla="*/ 574978 h 574978"/>
                <a:gd name="connsiteX2" fmla="*/ 333487 w 666974"/>
                <a:gd name="connsiteY2" fmla="*/ 0 h 574978"/>
                <a:gd name="connsiteX3" fmla="*/ 666974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Lst>
              <a:ahLst/>
              <a:cxnLst>
                <a:cxn ang="0">
                  <a:pos x="connsiteX0" y="connsiteY0"/>
                </a:cxn>
                <a:cxn ang="0">
                  <a:pos x="connsiteX1" y="connsiteY1"/>
                </a:cxn>
                <a:cxn ang="0">
                  <a:pos x="connsiteX2" y="connsiteY2"/>
                </a:cxn>
              </a:cxnLst>
              <a:rect l="l" t="t" r="r" b="b"/>
              <a:pathLst>
                <a:path w="666974" h="574978">
                  <a:moveTo>
                    <a:pt x="0" y="574978"/>
                  </a:moveTo>
                  <a:lnTo>
                    <a:pt x="333487" y="0"/>
                  </a:lnTo>
                  <a:lnTo>
                    <a:pt x="666974" y="574978"/>
                  </a:lnTo>
                </a:path>
              </a:pathLst>
            </a:custGeom>
            <a:noFill/>
            <a:ln w="19050" cap="rnd">
              <a:solidFill>
                <a:srgbClr val="AC60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grpSp>
      <p:grpSp>
        <p:nvGrpSpPr>
          <p:cNvPr id="37" name="Group 36"/>
          <p:cNvGrpSpPr/>
          <p:nvPr/>
        </p:nvGrpSpPr>
        <p:grpSpPr>
          <a:xfrm>
            <a:off x="5666111" y="2508002"/>
            <a:ext cx="1420260" cy="1420712"/>
            <a:chOff x="9574934" y="935040"/>
            <a:chExt cx="4986338" cy="4987924"/>
          </a:xfrm>
        </p:grpSpPr>
        <p:sp>
          <p:nvSpPr>
            <p:cNvPr id="38" name="Freeform 18"/>
            <p:cNvSpPr>
              <a:spLocks/>
            </p:cNvSpPr>
            <p:nvPr/>
          </p:nvSpPr>
          <p:spPr bwMode="auto">
            <a:xfrm>
              <a:off x="11851410" y="4149726"/>
              <a:ext cx="198438" cy="333375"/>
            </a:xfrm>
            <a:custGeom>
              <a:avLst/>
              <a:gdLst>
                <a:gd name="T0" fmla="*/ 18 w 53"/>
                <a:gd name="T1" fmla="*/ 0 h 89"/>
                <a:gd name="T2" fmla="*/ 0 w 53"/>
                <a:gd name="T3" fmla="*/ 0 h 89"/>
                <a:gd name="T4" fmla="*/ 0 w 53"/>
                <a:gd name="T5" fmla="*/ 89 h 89"/>
                <a:gd name="T6" fmla="*/ 19 w 53"/>
                <a:gd name="T7" fmla="*/ 89 h 89"/>
                <a:gd name="T8" fmla="*/ 53 w 53"/>
                <a:gd name="T9" fmla="*/ 44 h 89"/>
                <a:gd name="T10" fmla="*/ 18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8"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p:cNvSpPr>
            <p:nvPr/>
          </p:nvSpPr>
          <p:spPr bwMode="auto">
            <a:xfrm>
              <a:off x="10767148" y="4970463"/>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5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6"/>
                    <a:pt x="53" y="45"/>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0"/>
            <p:cNvSpPr>
              <a:spLocks/>
            </p:cNvSpPr>
            <p:nvPr/>
          </p:nvSpPr>
          <p:spPr bwMode="auto">
            <a:xfrm>
              <a:off x="10594110" y="4164013"/>
              <a:ext cx="131763" cy="209550"/>
            </a:xfrm>
            <a:custGeom>
              <a:avLst/>
              <a:gdLst>
                <a:gd name="T0" fmla="*/ 0 w 83"/>
                <a:gd name="T1" fmla="*/ 132 h 132"/>
                <a:gd name="T2" fmla="*/ 83 w 83"/>
                <a:gd name="T3" fmla="*/ 132 h 132"/>
                <a:gd name="T4" fmla="*/ 43 w 83"/>
                <a:gd name="T5" fmla="*/ 0 h 132"/>
                <a:gd name="T6" fmla="*/ 0 w 83"/>
                <a:gd name="T7" fmla="*/ 132 h 132"/>
              </a:gdLst>
              <a:ahLst/>
              <a:cxnLst>
                <a:cxn ang="0">
                  <a:pos x="T0" y="T1"/>
                </a:cxn>
                <a:cxn ang="0">
                  <a:pos x="T2" y="T3"/>
                </a:cxn>
                <a:cxn ang="0">
                  <a:pos x="T4" y="T5"/>
                </a:cxn>
                <a:cxn ang="0">
                  <a:pos x="T6" y="T7"/>
                </a:cxn>
              </a:cxnLst>
              <a:rect l="0" t="0" r="r" b="b"/>
              <a:pathLst>
                <a:path w="83" h="132">
                  <a:moveTo>
                    <a:pt x="0" y="132"/>
                  </a:moveTo>
                  <a:lnTo>
                    <a:pt x="83" y="132"/>
                  </a:lnTo>
                  <a:lnTo>
                    <a:pt x="43"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21"/>
            <p:cNvSpPr>
              <a:spLocks noChangeArrowheads="1"/>
            </p:cNvSpPr>
            <p:nvPr/>
          </p:nvSpPr>
          <p:spPr bwMode="auto">
            <a:xfrm>
              <a:off x="12980123" y="2952751"/>
              <a:ext cx="300038"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
            <p:cNvSpPr>
              <a:spLocks/>
            </p:cNvSpPr>
            <p:nvPr/>
          </p:nvSpPr>
          <p:spPr bwMode="auto">
            <a:xfrm>
              <a:off x="12413385" y="4164013"/>
              <a:ext cx="127000" cy="209550"/>
            </a:xfrm>
            <a:custGeom>
              <a:avLst/>
              <a:gdLst>
                <a:gd name="T0" fmla="*/ 0 w 80"/>
                <a:gd name="T1" fmla="*/ 132 h 132"/>
                <a:gd name="T2" fmla="*/ 80 w 80"/>
                <a:gd name="T3" fmla="*/ 132 h 132"/>
                <a:gd name="T4" fmla="*/ 40 w 80"/>
                <a:gd name="T5" fmla="*/ 0 h 132"/>
                <a:gd name="T6" fmla="*/ 0 w 80"/>
                <a:gd name="T7" fmla="*/ 132 h 132"/>
              </a:gdLst>
              <a:ahLst/>
              <a:cxnLst>
                <a:cxn ang="0">
                  <a:pos x="T0" y="T1"/>
                </a:cxn>
                <a:cxn ang="0">
                  <a:pos x="T2" y="T3"/>
                </a:cxn>
                <a:cxn ang="0">
                  <a:pos x="T4" y="T5"/>
                </a:cxn>
                <a:cxn ang="0">
                  <a:pos x="T6" y="T7"/>
                </a:cxn>
              </a:cxnLst>
              <a:rect l="0" t="0" r="r" b="b"/>
              <a:pathLst>
                <a:path w="80" h="132">
                  <a:moveTo>
                    <a:pt x="0" y="132"/>
                  </a:moveTo>
                  <a:lnTo>
                    <a:pt x="80" y="132"/>
                  </a:lnTo>
                  <a:lnTo>
                    <a:pt x="40"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
            <p:cNvSpPr>
              <a:spLocks/>
            </p:cNvSpPr>
            <p:nvPr/>
          </p:nvSpPr>
          <p:spPr bwMode="auto">
            <a:xfrm>
              <a:off x="13819910" y="4149726"/>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4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noEditPoints="1"/>
            </p:cNvSpPr>
            <p:nvPr/>
          </p:nvSpPr>
          <p:spPr bwMode="auto">
            <a:xfrm>
              <a:off x="9574934" y="935040"/>
              <a:ext cx="4986338" cy="4987924"/>
            </a:xfrm>
            <a:custGeom>
              <a:avLst/>
              <a:gdLst>
                <a:gd name="T0" fmla="*/ 166 w 1330"/>
                <a:gd name="T1" fmla="*/ 1330 h 1330"/>
                <a:gd name="T2" fmla="*/ 1071 w 1330"/>
                <a:gd name="T3" fmla="*/ 337 h 1330"/>
                <a:gd name="T4" fmla="*/ 1071 w 1330"/>
                <a:gd name="T5" fmla="*/ 377 h 1330"/>
                <a:gd name="T6" fmla="*/ 1003 w 1330"/>
                <a:gd name="T7" fmla="*/ 377 h 1330"/>
                <a:gd name="T8" fmla="*/ 948 w 1330"/>
                <a:gd name="T9" fmla="*/ 658 h 1330"/>
                <a:gd name="T10" fmla="*/ 879 w 1330"/>
                <a:gd name="T11" fmla="*/ 192 h 1330"/>
                <a:gd name="T12" fmla="*/ 859 w 1330"/>
                <a:gd name="T13" fmla="*/ 211 h 1330"/>
                <a:gd name="T14" fmla="*/ 773 w 1330"/>
                <a:gd name="T15" fmla="*/ 396 h 1330"/>
                <a:gd name="T16" fmla="*/ 826 w 1330"/>
                <a:gd name="T17" fmla="*/ 546 h 1330"/>
                <a:gd name="T18" fmla="*/ 826 w 1330"/>
                <a:gd name="T19" fmla="*/ 653 h 1330"/>
                <a:gd name="T20" fmla="*/ 667 w 1330"/>
                <a:gd name="T21" fmla="*/ 317 h 1330"/>
                <a:gd name="T22" fmla="*/ 648 w 1330"/>
                <a:gd name="T23" fmla="*/ 337 h 1330"/>
                <a:gd name="T24" fmla="*/ 624 w 1330"/>
                <a:gd name="T25" fmla="*/ 559 h 1330"/>
                <a:gd name="T26" fmla="*/ 566 w 1330"/>
                <a:gd name="T27" fmla="*/ 619 h 1330"/>
                <a:gd name="T28" fmla="*/ 566 w 1330"/>
                <a:gd name="T29" fmla="*/ 547 h 1330"/>
                <a:gd name="T30" fmla="*/ 514 w 1330"/>
                <a:gd name="T31" fmla="*/ 655 h 1330"/>
                <a:gd name="T32" fmla="*/ 382 w 1330"/>
                <a:gd name="T33" fmla="*/ 967 h 1330"/>
                <a:gd name="T34" fmla="*/ 436 w 1330"/>
                <a:gd name="T35" fmla="*/ 211 h 1330"/>
                <a:gd name="T36" fmla="*/ 436 w 1330"/>
                <a:gd name="T37" fmla="*/ 415 h 1330"/>
                <a:gd name="T38" fmla="*/ 369 w 1330"/>
                <a:gd name="T39" fmla="*/ 377 h 1330"/>
                <a:gd name="T40" fmla="*/ 422 w 1330"/>
                <a:gd name="T41" fmla="*/ 505 h 1330"/>
                <a:gd name="T42" fmla="*/ 422 w 1330"/>
                <a:gd name="T43" fmla="*/ 611 h 1330"/>
                <a:gd name="T44" fmla="*/ 180 w 1330"/>
                <a:gd name="T45" fmla="*/ 967 h 1330"/>
                <a:gd name="T46" fmla="*/ 192 w 1330"/>
                <a:gd name="T47" fmla="*/ 836 h 1330"/>
                <a:gd name="T48" fmla="*/ 263 w 1330"/>
                <a:gd name="T49" fmla="*/ 337 h 1330"/>
                <a:gd name="T50" fmla="*/ 257 w 1330"/>
                <a:gd name="T51" fmla="*/ 967 h 1330"/>
                <a:gd name="T52" fmla="*/ 322 w 1330"/>
                <a:gd name="T53" fmla="*/ 967 h 1330"/>
                <a:gd name="T54" fmla="*/ 287 w 1330"/>
                <a:gd name="T55" fmla="*/ 1186 h 1330"/>
                <a:gd name="T56" fmla="*/ 529 w 1330"/>
                <a:gd name="T57" fmla="*/ 1077 h 1330"/>
                <a:gd name="T58" fmla="*/ 471 w 1330"/>
                <a:gd name="T59" fmla="*/ 1131 h 1330"/>
                <a:gd name="T60" fmla="*/ 440 w 1330"/>
                <a:gd name="T61" fmla="*/ 1055 h 1330"/>
                <a:gd name="T62" fmla="*/ 507 w 1330"/>
                <a:gd name="T63" fmla="*/ 836 h 1330"/>
                <a:gd name="T64" fmla="*/ 561 w 1330"/>
                <a:gd name="T65" fmla="*/ 265 h 1330"/>
                <a:gd name="T66" fmla="*/ 615 w 1330"/>
                <a:gd name="T67" fmla="*/ 1189 h 1330"/>
                <a:gd name="T68" fmla="*/ 607 w 1330"/>
                <a:gd name="T69" fmla="*/ 1131 h 1330"/>
                <a:gd name="T70" fmla="*/ 614 w 1330"/>
                <a:gd name="T71" fmla="*/ 1073 h 1330"/>
                <a:gd name="T72" fmla="*/ 626 w 1330"/>
                <a:gd name="T73" fmla="*/ 967 h 1330"/>
                <a:gd name="T74" fmla="*/ 626 w 1330"/>
                <a:gd name="T75" fmla="*/ 967 h 1330"/>
                <a:gd name="T76" fmla="*/ 733 w 1330"/>
                <a:gd name="T77" fmla="*/ 1186 h 1330"/>
                <a:gd name="T78" fmla="*/ 839 w 1330"/>
                <a:gd name="T79" fmla="*/ 967 h 1330"/>
                <a:gd name="T80" fmla="*/ 835 w 1330"/>
                <a:gd name="T81" fmla="*/ 1167 h 1330"/>
                <a:gd name="T82" fmla="*/ 891 w 1330"/>
                <a:gd name="T83" fmla="*/ 1113 h 1330"/>
                <a:gd name="T84" fmla="*/ 771 w 1330"/>
                <a:gd name="T85" fmla="*/ 1120 h 1330"/>
                <a:gd name="T86" fmla="*/ 803 w 1330"/>
                <a:gd name="T87" fmla="*/ 1120 h 1330"/>
                <a:gd name="T88" fmla="*/ 839 w 1330"/>
                <a:gd name="T89" fmla="*/ 859 h 1330"/>
                <a:gd name="T90" fmla="*/ 908 w 1330"/>
                <a:gd name="T91" fmla="*/ 967 h 1330"/>
                <a:gd name="T92" fmla="*/ 928 w 1330"/>
                <a:gd name="T93" fmla="*/ 1186 h 1330"/>
                <a:gd name="T94" fmla="*/ 1037 w 1330"/>
                <a:gd name="T95" fmla="*/ 1055 h 1330"/>
                <a:gd name="T96" fmla="*/ 1059 w 1330"/>
                <a:gd name="T97" fmla="*/ 890 h 1330"/>
                <a:gd name="T98" fmla="*/ 1064 w 1330"/>
                <a:gd name="T99" fmla="*/ 967 h 1330"/>
                <a:gd name="T100" fmla="*/ 1087 w 1330"/>
                <a:gd name="T101" fmla="*/ 638 h 1330"/>
                <a:gd name="T102" fmla="*/ 1070 w 1330"/>
                <a:gd name="T103" fmla="*/ 638 h 1330"/>
                <a:gd name="T104" fmla="*/ 1091 w 1330"/>
                <a:gd name="T105" fmla="*/ 639 h 1330"/>
                <a:gd name="T106" fmla="*/ 1093 w 1330"/>
                <a:gd name="T107" fmla="*/ 635 h 1330"/>
                <a:gd name="T108" fmla="*/ 1109 w 1330"/>
                <a:gd name="T109" fmla="*/ 655 h 1330"/>
                <a:gd name="T110" fmla="*/ 1097 w 1330"/>
                <a:gd name="T111" fmla="*/ 655 h 1330"/>
                <a:gd name="T112" fmla="*/ 1216 w 1330"/>
                <a:gd name="T113" fmla="*/ 901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1330">
                  <a:moveTo>
                    <a:pt x="1163" y="0"/>
                  </a:moveTo>
                  <a:cubicBezTo>
                    <a:pt x="166" y="0"/>
                    <a:pt x="166" y="0"/>
                    <a:pt x="166" y="0"/>
                  </a:cubicBezTo>
                  <a:cubicBezTo>
                    <a:pt x="74" y="0"/>
                    <a:pt x="0" y="75"/>
                    <a:pt x="0" y="166"/>
                  </a:cubicBezTo>
                  <a:cubicBezTo>
                    <a:pt x="0" y="1164"/>
                    <a:pt x="0" y="1164"/>
                    <a:pt x="0" y="1164"/>
                  </a:cubicBezTo>
                  <a:cubicBezTo>
                    <a:pt x="0" y="1255"/>
                    <a:pt x="74" y="1330"/>
                    <a:pt x="166" y="1330"/>
                  </a:cubicBezTo>
                  <a:cubicBezTo>
                    <a:pt x="1163" y="1330"/>
                    <a:pt x="1163" y="1330"/>
                    <a:pt x="1163" y="1330"/>
                  </a:cubicBezTo>
                  <a:cubicBezTo>
                    <a:pt x="1255" y="1330"/>
                    <a:pt x="1330" y="1255"/>
                    <a:pt x="1330" y="1164"/>
                  </a:cubicBezTo>
                  <a:cubicBezTo>
                    <a:pt x="1330" y="166"/>
                    <a:pt x="1330" y="166"/>
                    <a:pt x="1330" y="166"/>
                  </a:cubicBezTo>
                  <a:cubicBezTo>
                    <a:pt x="1330" y="75"/>
                    <a:pt x="1255" y="0"/>
                    <a:pt x="1163" y="0"/>
                  </a:cubicBezTo>
                  <a:close/>
                  <a:moveTo>
                    <a:pt x="1071" y="337"/>
                  </a:moveTo>
                  <a:cubicBezTo>
                    <a:pt x="1071" y="326"/>
                    <a:pt x="1079" y="317"/>
                    <a:pt x="1090" y="317"/>
                  </a:cubicBezTo>
                  <a:cubicBezTo>
                    <a:pt x="1100" y="317"/>
                    <a:pt x="1109" y="326"/>
                    <a:pt x="1109" y="337"/>
                  </a:cubicBezTo>
                  <a:cubicBezTo>
                    <a:pt x="1109" y="377"/>
                    <a:pt x="1109" y="377"/>
                    <a:pt x="1109" y="377"/>
                  </a:cubicBezTo>
                  <a:cubicBezTo>
                    <a:pt x="1109" y="388"/>
                    <a:pt x="1100" y="396"/>
                    <a:pt x="1090" y="396"/>
                  </a:cubicBezTo>
                  <a:cubicBezTo>
                    <a:pt x="1079" y="396"/>
                    <a:pt x="1071" y="388"/>
                    <a:pt x="1071" y="377"/>
                  </a:cubicBezTo>
                  <a:lnTo>
                    <a:pt x="1071" y="337"/>
                  </a:lnTo>
                  <a:close/>
                  <a:moveTo>
                    <a:pt x="965" y="284"/>
                  </a:moveTo>
                  <a:cubicBezTo>
                    <a:pt x="965" y="273"/>
                    <a:pt x="973" y="265"/>
                    <a:pt x="984" y="265"/>
                  </a:cubicBezTo>
                  <a:cubicBezTo>
                    <a:pt x="995" y="265"/>
                    <a:pt x="1003" y="273"/>
                    <a:pt x="1003" y="284"/>
                  </a:cubicBezTo>
                  <a:cubicBezTo>
                    <a:pt x="1003" y="377"/>
                    <a:pt x="1003" y="377"/>
                    <a:pt x="1003" y="377"/>
                  </a:cubicBezTo>
                  <a:cubicBezTo>
                    <a:pt x="1003" y="388"/>
                    <a:pt x="995" y="396"/>
                    <a:pt x="984" y="396"/>
                  </a:cubicBezTo>
                  <a:cubicBezTo>
                    <a:pt x="973" y="396"/>
                    <a:pt x="965" y="388"/>
                    <a:pt x="965" y="377"/>
                  </a:cubicBezTo>
                  <a:lnTo>
                    <a:pt x="965" y="284"/>
                  </a:lnTo>
                  <a:close/>
                  <a:moveTo>
                    <a:pt x="1029" y="578"/>
                  </a:moveTo>
                  <a:cubicBezTo>
                    <a:pt x="1029" y="622"/>
                    <a:pt x="996" y="658"/>
                    <a:pt x="948" y="658"/>
                  </a:cubicBezTo>
                  <a:cubicBezTo>
                    <a:pt x="901" y="658"/>
                    <a:pt x="867" y="622"/>
                    <a:pt x="867" y="578"/>
                  </a:cubicBezTo>
                  <a:cubicBezTo>
                    <a:pt x="867" y="535"/>
                    <a:pt x="901" y="499"/>
                    <a:pt x="948" y="499"/>
                  </a:cubicBezTo>
                  <a:cubicBezTo>
                    <a:pt x="996" y="499"/>
                    <a:pt x="1029" y="535"/>
                    <a:pt x="1029" y="578"/>
                  </a:cubicBezTo>
                  <a:close/>
                  <a:moveTo>
                    <a:pt x="859" y="211"/>
                  </a:moveTo>
                  <a:cubicBezTo>
                    <a:pt x="859" y="201"/>
                    <a:pt x="868" y="192"/>
                    <a:pt x="879" y="192"/>
                  </a:cubicBezTo>
                  <a:cubicBezTo>
                    <a:pt x="889" y="192"/>
                    <a:pt x="898" y="201"/>
                    <a:pt x="898" y="211"/>
                  </a:cubicBezTo>
                  <a:cubicBezTo>
                    <a:pt x="898" y="415"/>
                    <a:pt x="898" y="415"/>
                    <a:pt x="898" y="415"/>
                  </a:cubicBezTo>
                  <a:cubicBezTo>
                    <a:pt x="898" y="426"/>
                    <a:pt x="889" y="435"/>
                    <a:pt x="879" y="435"/>
                  </a:cubicBezTo>
                  <a:cubicBezTo>
                    <a:pt x="868" y="435"/>
                    <a:pt x="859" y="426"/>
                    <a:pt x="859" y="415"/>
                  </a:cubicBezTo>
                  <a:lnTo>
                    <a:pt x="859" y="211"/>
                  </a:lnTo>
                  <a:close/>
                  <a:moveTo>
                    <a:pt x="754" y="284"/>
                  </a:moveTo>
                  <a:cubicBezTo>
                    <a:pt x="754" y="273"/>
                    <a:pt x="762" y="265"/>
                    <a:pt x="773" y="265"/>
                  </a:cubicBezTo>
                  <a:cubicBezTo>
                    <a:pt x="783" y="265"/>
                    <a:pt x="792" y="273"/>
                    <a:pt x="792" y="284"/>
                  </a:cubicBezTo>
                  <a:cubicBezTo>
                    <a:pt x="792" y="377"/>
                    <a:pt x="792" y="377"/>
                    <a:pt x="792" y="377"/>
                  </a:cubicBezTo>
                  <a:cubicBezTo>
                    <a:pt x="792" y="388"/>
                    <a:pt x="783" y="396"/>
                    <a:pt x="773" y="396"/>
                  </a:cubicBezTo>
                  <a:cubicBezTo>
                    <a:pt x="762" y="396"/>
                    <a:pt x="754" y="388"/>
                    <a:pt x="754" y="377"/>
                  </a:cubicBezTo>
                  <a:lnTo>
                    <a:pt x="754" y="284"/>
                  </a:lnTo>
                  <a:close/>
                  <a:moveTo>
                    <a:pt x="791" y="499"/>
                  </a:moveTo>
                  <a:cubicBezTo>
                    <a:pt x="809" y="499"/>
                    <a:pt x="823" y="503"/>
                    <a:pt x="826" y="505"/>
                  </a:cubicBezTo>
                  <a:cubicBezTo>
                    <a:pt x="826" y="546"/>
                    <a:pt x="826" y="546"/>
                    <a:pt x="826" y="546"/>
                  </a:cubicBezTo>
                  <a:cubicBezTo>
                    <a:pt x="825" y="545"/>
                    <a:pt x="812" y="538"/>
                    <a:pt x="794" y="538"/>
                  </a:cubicBezTo>
                  <a:cubicBezTo>
                    <a:pt x="769" y="538"/>
                    <a:pt x="751" y="555"/>
                    <a:pt x="751" y="578"/>
                  </a:cubicBezTo>
                  <a:cubicBezTo>
                    <a:pt x="751" y="601"/>
                    <a:pt x="768" y="620"/>
                    <a:pt x="794" y="620"/>
                  </a:cubicBezTo>
                  <a:cubicBezTo>
                    <a:pt x="812" y="620"/>
                    <a:pt x="825" y="612"/>
                    <a:pt x="826" y="611"/>
                  </a:cubicBezTo>
                  <a:cubicBezTo>
                    <a:pt x="826" y="653"/>
                    <a:pt x="826" y="653"/>
                    <a:pt x="826" y="653"/>
                  </a:cubicBezTo>
                  <a:cubicBezTo>
                    <a:pt x="822" y="654"/>
                    <a:pt x="808" y="658"/>
                    <a:pt x="791" y="658"/>
                  </a:cubicBezTo>
                  <a:cubicBezTo>
                    <a:pt x="747" y="658"/>
                    <a:pt x="709" y="628"/>
                    <a:pt x="709" y="578"/>
                  </a:cubicBezTo>
                  <a:cubicBezTo>
                    <a:pt x="709" y="533"/>
                    <a:pt x="744" y="499"/>
                    <a:pt x="791" y="499"/>
                  </a:cubicBezTo>
                  <a:close/>
                  <a:moveTo>
                    <a:pt x="648" y="337"/>
                  </a:moveTo>
                  <a:cubicBezTo>
                    <a:pt x="648" y="326"/>
                    <a:pt x="656" y="317"/>
                    <a:pt x="667" y="317"/>
                  </a:cubicBezTo>
                  <a:cubicBezTo>
                    <a:pt x="678" y="317"/>
                    <a:pt x="686" y="326"/>
                    <a:pt x="686" y="337"/>
                  </a:cubicBezTo>
                  <a:cubicBezTo>
                    <a:pt x="686" y="377"/>
                    <a:pt x="686" y="377"/>
                    <a:pt x="686" y="377"/>
                  </a:cubicBezTo>
                  <a:cubicBezTo>
                    <a:pt x="686" y="388"/>
                    <a:pt x="678" y="396"/>
                    <a:pt x="667" y="396"/>
                  </a:cubicBezTo>
                  <a:cubicBezTo>
                    <a:pt x="656" y="396"/>
                    <a:pt x="648" y="388"/>
                    <a:pt x="648" y="377"/>
                  </a:cubicBezTo>
                  <a:lnTo>
                    <a:pt x="648" y="337"/>
                  </a:lnTo>
                  <a:close/>
                  <a:moveTo>
                    <a:pt x="661" y="504"/>
                  </a:moveTo>
                  <a:cubicBezTo>
                    <a:pt x="661" y="537"/>
                    <a:pt x="661" y="537"/>
                    <a:pt x="661" y="537"/>
                  </a:cubicBezTo>
                  <a:cubicBezTo>
                    <a:pt x="660" y="536"/>
                    <a:pt x="644" y="532"/>
                    <a:pt x="631" y="532"/>
                  </a:cubicBezTo>
                  <a:cubicBezTo>
                    <a:pt x="615" y="532"/>
                    <a:pt x="607" y="537"/>
                    <a:pt x="607" y="545"/>
                  </a:cubicBezTo>
                  <a:cubicBezTo>
                    <a:pt x="607" y="554"/>
                    <a:pt x="618" y="557"/>
                    <a:pt x="624" y="559"/>
                  </a:cubicBezTo>
                  <a:cubicBezTo>
                    <a:pt x="635" y="563"/>
                    <a:pt x="635" y="563"/>
                    <a:pt x="635" y="563"/>
                  </a:cubicBezTo>
                  <a:cubicBezTo>
                    <a:pt x="660" y="571"/>
                    <a:pt x="672" y="588"/>
                    <a:pt x="672" y="607"/>
                  </a:cubicBezTo>
                  <a:cubicBezTo>
                    <a:pt x="672" y="645"/>
                    <a:pt x="638" y="658"/>
                    <a:pt x="608" y="658"/>
                  </a:cubicBezTo>
                  <a:cubicBezTo>
                    <a:pt x="587" y="658"/>
                    <a:pt x="568" y="654"/>
                    <a:pt x="566" y="654"/>
                  </a:cubicBezTo>
                  <a:cubicBezTo>
                    <a:pt x="566" y="619"/>
                    <a:pt x="566" y="619"/>
                    <a:pt x="566" y="619"/>
                  </a:cubicBezTo>
                  <a:cubicBezTo>
                    <a:pt x="570" y="619"/>
                    <a:pt x="586" y="624"/>
                    <a:pt x="603" y="624"/>
                  </a:cubicBezTo>
                  <a:cubicBezTo>
                    <a:pt x="622" y="624"/>
                    <a:pt x="631" y="619"/>
                    <a:pt x="631" y="610"/>
                  </a:cubicBezTo>
                  <a:cubicBezTo>
                    <a:pt x="631" y="602"/>
                    <a:pt x="623" y="598"/>
                    <a:pt x="614" y="595"/>
                  </a:cubicBezTo>
                  <a:cubicBezTo>
                    <a:pt x="611" y="594"/>
                    <a:pt x="608" y="593"/>
                    <a:pt x="605" y="592"/>
                  </a:cubicBezTo>
                  <a:cubicBezTo>
                    <a:pt x="584" y="585"/>
                    <a:pt x="566" y="572"/>
                    <a:pt x="566" y="547"/>
                  </a:cubicBezTo>
                  <a:cubicBezTo>
                    <a:pt x="566" y="518"/>
                    <a:pt x="587" y="499"/>
                    <a:pt x="623" y="499"/>
                  </a:cubicBezTo>
                  <a:cubicBezTo>
                    <a:pt x="642" y="499"/>
                    <a:pt x="660" y="504"/>
                    <a:pt x="661" y="504"/>
                  </a:cubicBezTo>
                  <a:close/>
                  <a:moveTo>
                    <a:pt x="475" y="502"/>
                  </a:moveTo>
                  <a:cubicBezTo>
                    <a:pt x="514" y="502"/>
                    <a:pt x="514" y="502"/>
                    <a:pt x="514" y="502"/>
                  </a:cubicBezTo>
                  <a:cubicBezTo>
                    <a:pt x="514" y="655"/>
                    <a:pt x="514" y="655"/>
                    <a:pt x="514" y="655"/>
                  </a:cubicBezTo>
                  <a:cubicBezTo>
                    <a:pt x="475" y="655"/>
                    <a:pt x="475" y="655"/>
                    <a:pt x="475" y="655"/>
                  </a:cubicBezTo>
                  <a:lnTo>
                    <a:pt x="475" y="502"/>
                  </a:lnTo>
                  <a:close/>
                  <a:moveTo>
                    <a:pt x="476" y="944"/>
                  </a:moveTo>
                  <a:cubicBezTo>
                    <a:pt x="476" y="967"/>
                    <a:pt x="476" y="967"/>
                    <a:pt x="476" y="967"/>
                  </a:cubicBezTo>
                  <a:cubicBezTo>
                    <a:pt x="382" y="967"/>
                    <a:pt x="382" y="967"/>
                    <a:pt x="382" y="967"/>
                  </a:cubicBezTo>
                  <a:cubicBezTo>
                    <a:pt x="382" y="836"/>
                    <a:pt x="382" y="836"/>
                    <a:pt x="382" y="836"/>
                  </a:cubicBezTo>
                  <a:cubicBezTo>
                    <a:pt x="412" y="836"/>
                    <a:pt x="412" y="836"/>
                    <a:pt x="412" y="836"/>
                  </a:cubicBezTo>
                  <a:cubicBezTo>
                    <a:pt x="412" y="944"/>
                    <a:pt x="412" y="944"/>
                    <a:pt x="412" y="944"/>
                  </a:cubicBezTo>
                  <a:lnTo>
                    <a:pt x="476" y="944"/>
                  </a:lnTo>
                  <a:close/>
                  <a:moveTo>
                    <a:pt x="436" y="211"/>
                  </a:moveTo>
                  <a:cubicBezTo>
                    <a:pt x="436" y="201"/>
                    <a:pt x="445" y="192"/>
                    <a:pt x="456" y="192"/>
                  </a:cubicBezTo>
                  <a:cubicBezTo>
                    <a:pt x="466" y="192"/>
                    <a:pt x="475" y="201"/>
                    <a:pt x="475" y="211"/>
                  </a:cubicBezTo>
                  <a:cubicBezTo>
                    <a:pt x="475" y="415"/>
                    <a:pt x="475" y="415"/>
                    <a:pt x="475" y="415"/>
                  </a:cubicBezTo>
                  <a:cubicBezTo>
                    <a:pt x="475" y="426"/>
                    <a:pt x="466" y="435"/>
                    <a:pt x="456" y="435"/>
                  </a:cubicBezTo>
                  <a:cubicBezTo>
                    <a:pt x="445" y="435"/>
                    <a:pt x="436" y="426"/>
                    <a:pt x="436" y="415"/>
                  </a:cubicBezTo>
                  <a:lnTo>
                    <a:pt x="436" y="211"/>
                  </a:lnTo>
                  <a:close/>
                  <a:moveTo>
                    <a:pt x="331" y="284"/>
                  </a:moveTo>
                  <a:cubicBezTo>
                    <a:pt x="331" y="273"/>
                    <a:pt x="339" y="265"/>
                    <a:pt x="350" y="265"/>
                  </a:cubicBezTo>
                  <a:cubicBezTo>
                    <a:pt x="361" y="265"/>
                    <a:pt x="369" y="273"/>
                    <a:pt x="369" y="284"/>
                  </a:cubicBezTo>
                  <a:cubicBezTo>
                    <a:pt x="369" y="377"/>
                    <a:pt x="369" y="377"/>
                    <a:pt x="369" y="377"/>
                  </a:cubicBezTo>
                  <a:cubicBezTo>
                    <a:pt x="369" y="388"/>
                    <a:pt x="361" y="396"/>
                    <a:pt x="350" y="396"/>
                  </a:cubicBezTo>
                  <a:cubicBezTo>
                    <a:pt x="339" y="396"/>
                    <a:pt x="331" y="388"/>
                    <a:pt x="331" y="377"/>
                  </a:cubicBezTo>
                  <a:lnTo>
                    <a:pt x="331" y="284"/>
                  </a:lnTo>
                  <a:close/>
                  <a:moveTo>
                    <a:pt x="386" y="499"/>
                  </a:moveTo>
                  <a:cubicBezTo>
                    <a:pt x="405" y="499"/>
                    <a:pt x="418" y="503"/>
                    <a:pt x="422" y="505"/>
                  </a:cubicBezTo>
                  <a:cubicBezTo>
                    <a:pt x="422" y="546"/>
                    <a:pt x="422" y="546"/>
                    <a:pt x="422" y="546"/>
                  </a:cubicBezTo>
                  <a:cubicBezTo>
                    <a:pt x="420" y="545"/>
                    <a:pt x="408" y="538"/>
                    <a:pt x="389" y="538"/>
                  </a:cubicBezTo>
                  <a:cubicBezTo>
                    <a:pt x="364" y="538"/>
                    <a:pt x="347" y="555"/>
                    <a:pt x="347" y="578"/>
                  </a:cubicBezTo>
                  <a:cubicBezTo>
                    <a:pt x="347" y="601"/>
                    <a:pt x="363" y="620"/>
                    <a:pt x="389" y="620"/>
                  </a:cubicBezTo>
                  <a:cubicBezTo>
                    <a:pt x="407" y="620"/>
                    <a:pt x="420" y="612"/>
                    <a:pt x="422" y="611"/>
                  </a:cubicBezTo>
                  <a:cubicBezTo>
                    <a:pt x="422" y="653"/>
                    <a:pt x="422" y="653"/>
                    <a:pt x="422" y="653"/>
                  </a:cubicBezTo>
                  <a:cubicBezTo>
                    <a:pt x="417" y="654"/>
                    <a:pt x="404" y="658"/>
                    <a:pt x="386" y="658"/>
                  </a:cubicBezTo>
                  <a:cubicBezTo>
                    <a:pt x="343" y="658"/>
                    <a:pt x="305" y="628"/>
                    <a:pt x="305" y="578"/>
                  </a:cubicBezTo>
                  <a:cubicBezTo>
                    <a:pt x="305" y="533"/>
                    <a:pt x="339" y="499"/>
                    <a:pt x="386" y="499"/>
                  </a:cubicBezTo>
                  <a:close/>
                  <a:moveTo>
                    <a:pt x="180" y="967"/>
                  </a:moveTo>
                  <a:cubicBezTo>
                    <a:pt x="143" y="967"/>
                    <a:pt x="143" y="967"/>
                    <a:pt x="143" y="967"/>
                  </a:cubicBezTo>
                  <a:cubicBezTo>
                    <a:pt x="101" y="836"/>
                    <a:pt x="101" y="836"/>
                    <a:pt x="101" y="836"/>
                  </a:cubicBezTo>
                  <a:cubicBezTo>
                    <a:pt x="133" y="836"/>
                    <a:pt x="133" y="836"/>
                    <a:pt x="133" y="836"/>
                  </a:cubicBezTo>
                  <a:cubicBezTo>
                    <a:pt x="162" y="943"/>
                    <a:pt x="162" y="943"/>
                    <a:pt x="162" y="943"/>
                  </a:cubicBezTo>
                  <a:cubicBezTo>
                    <a:pt x="192" y="836"/>
                    <a:pt x="192" y="836"/>
                    <a:pt x="192" y="836"/>
                  </a:cubicBezTo>
                  <a:cubicBezTo>
                    <a:pt x="222" y="836"/>
                    <a:pt x="222" y="836"/>
                    <a:pt x="222" y="836"/>
                  </a:cubicBezTo>
                  <a:lnTo>
                    <a:pt x="180" y="967"/>
                  </a:lnTo>
                  <a:close/>
                  <a:moveTo>
                    <a:pt x="225" y="337"/>
                  </a:moveTo>
                  <a:cubicBezTo>
                    <a:pt x="225" y="326"/>
                    <a:pt x="234" y="317"/>
                    <a:pt x="244" y="317"/>
                  </a:cubicBezTo>
                  <a:cubicBezTo>
                    <a:pt x="255" y="317"/>
                    <a:pt x="263" y="326"/>
                    <a:pt x="263" y="337"/>
                  </a:cubicBezTo>
                  <a:cubicBezTo>
                    <a:pt x="263" y="377"/>
                    <a:pt x="263" y="377"/>
                    <a:pt x="263" y="377"/>
                  </a:cubicBezTo>
                  <a:cubicBezTo>
                    <a:pt x="263" y="388"/>
                    <a:pt x="255" y="396"/>
                    <a:pt x="244" y="396"/>
                  </a:cubicBezTo>
                  <a:cubicBezTo>
                    <a:pt x="234" y="396"/>
                    <a:pt x="225" y="388"/>
                    <a:pt x="225" y="377"/>
                  </a:cubicBezTo>
                  <a:lnTo>
                    <a:pt x="225" y="337"/>
                  </a:lnTo>
                  <a:close/>
                  <a:moveTo>
                    <a:pt x="257" y="967"/>
                  </a:moveTo>
                  <a:cubicBezTo>
                    <a:pt x="226" y="967"/>
                    <a:pt x="226" y="967"/>
                    <a:pt x="226" y="967"/>
                  </a:cubicBezTo>
                  <a:cubicBezTo>
                    <a:pt x="273" y="836"/>
                    <a:pt x="273" y="836"/>
                    <a:pt x="273" y="836"/>
                  </a:cubicBezTo>
                  <a:cubicBezTo>
                    <a:pt x="307" y="836"/>
                    <a:pt x="307" y="836"/>
                    <a:pt x="307" y="836"/>
                  </a:cubicBezTo>
                  <a:cubicBezTo>
                    <a:pt x="354" y="967"/>
                    <a:pt x="354" y="967"/>
                    <a:pt x="354" y="967"/>
                  </a:cubicBezTo>
                  <a:cubicBezTo>
                    <a:pt x="322" y="967"/>
                    <a:pt x="322" y="967"/>
                    <a:pt x="322" y="967"/>
                  </a:cubicBezTo>
                  <a:cubicBezTo>
                    <a:pt x="313" y="937"/>
                    <a:pt x="313" y="937"/>
                    <a:pt x="313" y="937"/>
                  </a:cubicBezTo>
                  <a:cubicBezTo>
                    <a:pt x="266" y="937"/>
                    <a:pt x="266" y="937"/>
                    <a:pt x="266" y="937"/>
                  </a:cubicBezTo>
                  <a:lnTo>
                    <a:pt x="257" y="967"/>
                  </a:lnTo>
                  <a:close/>
                  <a:moveTo>
                    <a:pt x="337" y="1186"/>
                  </a:moveTo>
                  <a:cubicBezTo>
                    <a:pt x="287" y="1186"/>
                    <a:pt x="287" y="1186"/>
                    <a:pt x="287" y="1186"/>
                  </a:cubicBezTo>
                  <a:cubicBezTo>
                    <a:pt x="287" y="1055"/>
                    <a:pt x="287" y="1055"/>
                    <a:pt x="287" y="1055"/>
                  </a:cubicBezTo>
                  <a:cubicBezTo>
                    <a:pt x="337" y="1055"/>
                    <a:pt x="337" y="1055"/>
                    <a:pt x="337" y="1055"/>
                  </a:cubicBezTo>
                  <a:cubicBezTo>
                    <a:pt x="379" y="1055"/>
                    <a:pt x="402" y="1076"/>
                    <a:pt x="402" y="1121"/>
                  </a:cubicBezTo>
                  <a:cubicBezTo>
                    <a:pt x="402" y="1167"/>
                    <a:pt x="378" y="1186"/>
                    <a:pt x="337" y="1186"/>
                  </a:cubicBezTo>
                  <a:close/>
                  <a:moveTo>
                    <a:pt x="529" y="1077"/>
                  </a:moveTo>
                  <a:cubicBezTo>
                    <a:pt x="471" y="1077"/>
                    <a:pt x="471" y="1077"/>
                    <a:pt x="471" y="1077"/>
                  </a:cubicBezTo>
                  <a:cubicBezTo>
                    <a:pt x="471" y="1109"/>
                    <a:pt x="471" y="1109"/>
                    <a:pt x="471" y="1109"/>
                  </a:cubicBezTo>
                  <a:cubicBezTo>
                    <a:pt x="524" y="1109"/>
                    <a:pt x="524" y="1109"/>
                    <a:pt x="524" y="1109"/>
                  </a:cubicBezTo>
                  <a:cubicBezTo>
                    <a:pt x="524" y="1131"/>
                    <a:pt x="524" y="1131"/>
                    <a:pt x="524" y="1131"/>
                  </a:cubicBezTo>
                  <a:cubicBezTo>
                    <a:pt x="471" y="1131"/>
                    <a:pt x="471" y="1131"/>
                    <a:pt x="471" y="1131"/>
                  </a:cubicBezTo>
                  <a:cubicBezTo>
                    <a:pt x="471" y="1164"/>
                    <a:pt x="471" y="1164"/>
                    <a:pt x="471" y="1164"/>
                  </a:cubicBezTo>
                  <a:cubicBezTo>
                    <a:pt x="529" y="1164"/>
                    <a:pt x="529" y="1164"/>
                    <a:pt x="529" y="1164"/>
                  </a:cubicBezTo>
                  <a:cubicBezTo>
                    <a:pt x="529" y="1186"/>
                    <a:pt x="529" y="1186"/>
                    <a:pt x="529" y="1186"/>
                  </a:cubicBezTo>
                  <a:cubicBezTo>
                    <a:pt x="440" y="1186"/>
                    <a:pt x="440" y="1186"/>
                    <a:pt x="440" y="1186"/>
                  </a:cubicBezTo>
                  <a:cubicBezTo>
                    <a:pt x="440" y="1055"/>
                    <a:pt x="440" y="1055"/>
                    <a:pt x="440" y="1055"/>
                  </a:cubicBezTo>
                  <a:cubicBezTo>
                    <a:pt x="529" y="1055"/>
                    <a:pt x="529" y="1055"/>
                    <a:pt x="529" y="1055"/>
                  </a:cubicBezTo>
                  <a:lnTo>
                    <a:pt x="529" y="1077"/>
                  </a:lnTo>
                  <a:close/>
                  <a:moveTo>
                    <a:pt x="538" y="967"/>
                  </a:moveTo>
                  <a:cubicBezTo>
                    <a:pt x="507" y="967"/>
                    <a:pt x="507" y="967"/>
                    <a:pt x="507" y="967"/>
                  </a:cubicBezTo>
                  <a:cubicBezTo>
                    <a:pt x="507" y="836"/>
                    <a:pt x="507" y="836"/>
                    <a:pt x="507" y="836"/>
                  </a:cubicBezTo>
                  <a:cubicBezTo>
                    <a:pt x="538" y="836"/>
                    <a:pt x="538" y="836"/>
                    <a:pt x="538" y="836"/>
                  </a:cubicBezTo>
                  <a:lnTo>
                    <a:pt x="538" y="967"/>
                  </a:lnTo>
                  <a:close/>
                  <a:moveTo>
                    <a:pt x="542" y="377"/>
                  </a:moveTo>
                  <a:cubicBezTo>
                    <a:pt x="542" y="284"/>
                    <a:pt x="542" y="284"/>
                    <a:pt x="542" y="284"/>
                  </a:cubicBezTo>
                  <a:cubicBezTo>
                    <a:pt x="542" y="273"/>
                    <a:pt x="551" y="265"/>
                    <a:pt x="561" y="265"/>
                  </a:cubicBezTo>
                  <a:cubicBezTo>
                    <a:pt x="572" y="265"/>
                    <a:pt x="581" y="273"/>
                    <a:pt x="581" y="284"/>
                  </a:cubicBezTo>
                  <a:cubicBezTo>
                    <a:pt x="581" y="377"/>
                    <a:pt x="581" y="377"/>
                    <a:pt x="581" y="377"/>
                  </a:cubicBezTo>
                  <a:cubicBezTo>
                    <a:pt x="581" y="388"/>
                    <a:pt x="572" y="396"/>
                    <a:pt x="561" y="396"/>
                  </a:cubicBezTo>
                  <a:cubicBezTo>
                    <a:pt x="551" y="396"/>
                    <a:pt x="542" y="388"/>
                    <a:pt x="542" y="377"/>
                  </a:cubicBezTo>
                  <a:close/>
                  <a:moveTo>
                    <a:pt x="615" y="1189"/>
                  </a:moveTo>
                  <a:cubicBezTo>
                    <a:pt x="581" y="1189"/>
                    <a:pt x="561" y="1173"/>
                    <a:pt x="557" y="1148"/>
                  </a:cubicBezTo>
                  <a:cubicBezTo>
                    <a:pt x="586" y="1148"/>
                    <a:pt x="586" y="1148"/>
                    <a:pt x="586" y="1148"/>
                  </a:cubicBezTo>
                  <a:cubicBezTo>
                    <a:pt x="588" y="1159"/>
                    <a:pt x="598" y="1168"/>
                    <a:pt x="615" y="1168"/>
                  </a:cubicBezTo>
                  <a:cubicBezTo>
                    <a:pt x="633" y="1168"/>
                    <a:pt x="639" y="1162"/>
                    <a:pt x="639" y="1153"/>
                  </a:cubicBezTo>
                  <a:cubicBezTo>
                    <a:pt x="639" y="1139"/>
                    <a:pt x="625" y="1135"/>
                    <a:pt x="607" y="1131"/>
                  </a:cubicBezTo>
                  <a:cubicBezTo>
                    <a:pt x="585" y="1126"/>
                    <a:pt x="562" y="1118"/>
                    <a:pt x="562" y="1090"/>
                  </a:cubicBezTo>
                  <a:cubicBezTo>
                    <a:pt x="562" y="1067"/>
                    <a:pt x="580" y="1052"/>
                    <a:pt x="615" y="1052"/>
                  </a:cubicBezTo>
                  <a:cubicBezTo>
                    <a:pt x="645" y="1052"/>
                    <a:pt x="664" y="1066"/>
                    <a:pt x="667" y="1089"/>
                  </a:cubicBezTo>
                  <a:cubicBezTo>
                    <a:pt x="638" y="1089"/>
                    <a:pt x="638" y="1089"/>
                    <a:pt x="638" y="1089"/>
                  </a:cubicBezTo>
                  <a:cubicBezTo>
                    <a:pt x="637" y="1079"/>
                    <a:pt x="627" y="1073"/>
                    <a:pt x="614" y="1073"/>
                  </a:cubicBezTo>
                  <a:cubicBezTo>
                    <a:pt x="598" y="1073"/>
                    <a:pt x="593" y="1078"/>
                    <a:pt x="593" y="1086"/>
                  </a:cubicBezTo>
                  <a:cubicBezTo>
                    <a:pt x="593" y="1097"/>
                    <a:pt x="601" y="1100"/>
                    <a:pt x="619" y="1104"/>
                  </a:cubicBezTo>
                  <a:cubicBezTo>
                    <a:pt x="645" y="1110"/>
                    <a:pt x="670" y="1120"/>
                    <a:pt x="670" y="1149"/>
                  </a:cubicBezTo>
                  <a:cubicBezTo>
                    <a:pt x="670" y="1170"/>
                    <a:pt x="654" y="1189"/>
                    <a:pt x="615" y="1189"/>
                  </a:cubicBezTo>
                  <a:close/>
                  <a:moveTo>
                    <a:pt x="626" y="967"/>
                  </a:moveTo>
                  <a:cubicBezTo>
                    <a:pt x="576" y="967"/>
                    <a:pt x="576" y="967"/>
                    <a:pt x="576" y="967"/>
                  </a:cubicBezTo>
                  <a:cubicBezTo>
                    <a:pt x="576" y="836"/>
                    <a:pt x="576" y="836"/>
                    <a:pt x="576" y="836"/>
                  </a:cubicBezTo>
                  <a:cubicBezTo>
                    <a:pt x="625" y="836"/>
                    <a:pt x="625" y="836"/>
                    <a:pt x="625" y="836"/>
                  </a:cubicBezTo>
                  <a:cubicBezTo>
                    <a:pt x="668" y="836"/>
                    <a:pt x="691" y="856"/>
                    <a:pt x="691" y="901"/>
                  </a:cubicBezTo>
                  <a:cubicBezTo>
                    <a:pt x="691" y="947"/>
                    <a:pt x="667" y="967"/>
                    <a:pt x="626" y="967"/>
                  </a:cubicBezTo>
                  <a:close/>
                  <a:moveTo>
                    <a:pt x="733" y="1186"/>
                  </a:moveTo>
                  <a:cubicBezTo>
                    <a:pt x="702" y="1186"/>
                    <a:pt x="702" y="1186"/>
                    <a:pt x="702" y="1186"/>
                  </a:cubicBezTo>
                  <a:cubicBezTo>
                    <a:pt x="702" y="1055"/>
                    <a:pt x="702" y="1055"/>
                    <a:pt x="702" y="1055"/>
                  </a:cubicBezTo>
                  <a:cubicBezTo>
                    <a:pt x="733" y="1055"/>
                    <a:pt x="733" y="1055"/>
                    <a:pt x="733" y="1055"/>
                  </a:cubicBezTo>
                  <a:lnTo>
                    <a:pt x="733" y="1186"/>
                  </a:lnTo>
                  <a:close/>
                  <a:moveTo>
                    <a:pt x="741" y="967"/>
                  </a:moveTo>
                  <a:cubicBezTo>
                    <a:pt x="711" y="967"/>
                    <a:pt x="711" y="967"/>
                    <a:pt x="711" y="967"/>
                  </a:cubicBezTo>
                  <a:cubicBezTo>
                    <a:pt x="758" y="836"/>
                    <a:pt x="758" y="836"/>
                    <a:pt x="758" y="836"/>
                  </a:cubicBezTo>
                  <a:cubicBezTo>
                    <a:pt x="792" y="836"/>
                    <a:pt x="792" y="836"/>
                    <a:pt x="792" y="836"/>
                  </a:cubicBezTo>
                  <a:cubicBezTo>
                    <a:pt x="839" y="967"/>
                    <a:pt x="839" y="967"/>
                    <a:pt x="839" y="967"/>
                  </a:cubicBezTo>
                  <a:cubicBezTo>
                    <a:pt x="807" y="967"/>
                    <a:pt x="807" y="967"/>
                    <a:pt x="807" y="967"/>
                  </a:cubicBezTo>
                  <a:cubicBezTo>
                    <a:pt x="797" y="937"/>
                    <a:pt x="797" y="937"/>
                    <a:pt x="797" y="937"/>
                  </a:cubicBezTo>
                  <a:cubicBezTo>
                    <a:pt x="750" y="937"/>
                    <a:pt x="750" y="937"/>
                    <a:pt x="750" y="937"/>
                  </a:cubicBezTo>
                  <a:lnTo>
                    <a:pt x="741" y="967"/>
                  </a:lnTo>
                  <a:close/>
                  <a:moveTo>
                    <a:pt x="835" y="1167"/>
                  </a:moveTo>
                  <a:cubicBezTo>
                    <a:pt x="852" y="1167"/>
                    <a:pt x="865" y="1157"/>
                    <a:pt x="865" y="1142"/>
                  </a:cubicBezTo>
                  <a:cubicBezTo>
                    <a:pt x="865" y="1133"/>
                    <a:pt x="865" y="1133"/>
                    <a:pt x="865" y="1133"/>
                  </a:cubicBezTo>
                  <a:cubicBezTo>
                    <a:pt x="834" y="1133"/>
                    <a:pt x="834" y="1133"/>
                    <a:pt x="834" y="1133"/>
                  </a:cubicBezTo>
                  <a:cubicBezTo>
                    <a:pt x="834" y="1113"/>
                    <a:pt x="834" y="1113"/>
                    <a:pt x="834" y="1113"/>
                  </a:cubicBezTo>
                  <a:cubicBezTo>
                    <a:pt x="891" y="1113"/>
                    <a:pt x="891" y="1113"/>
                    <a:pt x="891" y="1113"/>
                  </a:cubicBezTo>
                  <a:cubicBezTo>
                    <a:pt x="891" y="1186"/>
                    <a:pt x="891" y="1186"/>
                    <a:pt x="891" y="1186"/>
                  </a:cubicBezTo>
                  <a:cubicBezTo>
                    <a:pt x="872" y="1186"/>
                    <a:pt x="872" y="1186"/>
                    <a:pt x="872" y="1186"/>
                  </a:cubicBezTo>
                  <a:cubicBezTo>
                    <a:pt x="867" y="1174"/>
                    <a:pt x="867" y="1174"/>
                    <a:pt x="867" y="1174"/>
                  </a:cubicBezTo>
                  <a:cubicBezTo>
                    <a:pt x="859" y="1183"/>
                    <a:pt x="847" y="1189"/>
                    <a:pt x="829" y="1189"/>
                  </a:cubicBezTo>
                  <a:cubicBezTo>
                    <a:pt x="798" y="1189"/>
                    <a:pt x="771" y="1167"/>
                    <a:pt x="771" y="1120"/>
                  </a:cubicBezTo>
                  <a:cubicBezTo>
                    <a:pt x="771" y="1075"/>
                    <a:pt x="796" y="1052"/>
                    <a:pt x="835" y="1052"/>
                  </a:cubicBezTo>
                  <a:cubicBezTo>
                    <a:pt x="865" y="1052"/>
                    <a:pt x="886" y="1067"/>
                    <a:pt x="891" y="1092"/>
                  </a:cubicBezTo>
                  <a:cubicBezTo>
                    <a:pt x="861" y="1092"/>
                    <a:pt x="861" y="1092"/>
                    <a:pt x="861" y="1092"/>
                  </a:cubicBezTo>
                  <a:cubicBezTo>
                    <a:pt x="857" y="1079"/>
                    <a:pt x="848" y="1073"/>
                    <a:pt x="835" y="1073"/>
                  </a:cubicBezTo>
                  <a:cubicBezTo>
                    <a:pt x="817" y="1073"/>
                    <a:pt x="803" y="1086"/>
                    <a:pt x="803" y="1120"/>
                  </a:cubicBezTo>
                  <a:cubicBezTo>
                    <a:pt x="803" y="1154"/>
                    <a:pt x="817" y="1167"/>
                    <a:pt x="835" y="1167"/>
                  </a:cubicBezTo>
                  <a:close/>
                  <a:moveTo>
                    <a:pt x="908" y="967"/>
                  </a:moveTo>
                  <a:cubicBezTo>
                    <a:pt x="877" y="967"/>
                    <a:pt x="877" y="967"/>
                    <a:pt x="877" y="967"/>
                  </a:cubicBezTo>
                  <a:cubicBezTo>
                    <a:pt x="877" y="859"/>
                    <a:pt x="877" y="859"/>
                    <a:pt x="877" y="859"/>
                  </a:cubicBezTo>
                  <a:cubicBezTo>
                    <a:pt x="839" y="859"/>
                    <a:pt x="839" y="859"/>
                    <a:pt x="839" y="859"/>
                  </a:cubicBezTo>
                  <a:cubicBezTo>
                    <a:pt x="839" y="836"/>
                    <a:pt x="839" y="836"/>
                    <a:pt x="839" y="836"/>
                  </a:cubicBezTo>
                  <a:cubicBezTo>
                    <a:pt x="947" y="836"/>
                    <a:pt x="947" y="836"/>
                    <a:pt x="947" y="836"/>
                  </a:cubicBezTo>
                  <a:cubicBezTo>
                    <a:pt x="947" y="859"/>
                    <a:pt x="947" y="859"/>
                    <a:pt x="947" y="859"/>
                  </a:cubicBezTo>
                  <a:cubicBezTo>
                    <a:pt x="908" y="859"/>
                    <a:pt x="908" y="859"/>
                    <a:pt x="908" y="859"/>
                  </a:cubicBezTo>
                  <a:lnTo>
                    <a:pt x="908" y="967"/>
                  </a:lnTo>
                  <a:close/>
                  <a:moveTo>
                    <a:pt x="1037" y="1186"/>
                  </a:moveTo>
                  <a:cubicBezTo>
                    <a:pt x="1006" y="1186"/>
                    <a:pt x="1006" y="1186"/>
                    <a:pt x="1006" y="1186"/>
                  </a:cubicBezTo>
                  <a:cubicBezTo>
                    <a:pt x="954" y="1093"/>
                    <a:pt x="954" y="1093"/>
                    <a:pt x="954" y="1093"/>
                  </a:cubicBezTo>
                  <a:cubicBezTo>
                    <a:pt x="954" y="1186"/>
                    <a:pt x="954" y="1186"/>
                    <a:pt x="954" y="1186"/>
                  </a:cubicBezTo>
                  <a:cubicBezTo>
                    <a:pt x="928" y="1186"/>
                    <a:pt x="928" y="1186"/>
                    <a:pt x="928" y="1186"/>
                  </a:cubicBezTo>
                  <a:cubicBezTo>
                    <a:pt x="928" y="1055"/>
                    <a:pt x="928" y="1055"/>
                    <a:pt x="928" y="1055"/>
                  </a:cubicBezTo>
                  <a:cubicBezTo>
                    <a:pt x="962" y="1055"/>
                    <a:pt x="962" y="1055"/>
                    <a:pt x="962" y="1055"/>
                  </a:cubicBezTo>
                  <a:cubicBezTo>
                    <a:pt x="1011" y="1145"/>
                    <a:pt x="1011" y="1145"/>
                    <a:pt x="1011" y="1145"/>
                  </a:cubicBezTo>
                  <a:cubicBezTo>
                    <a:pt x="1011" y="1055"/>
                    <a:pt x="1011" y="1055"/>
                    <a:pt x="1011" y="1055"/>
                  </a:cubicBezTo>
                  <a:cubicBezTo>
                    <a:pt x="1037" y="1055"/>
                    <a:pt x="1037" y="1055"/>
                    <a:pt x="1037" y="1055"/>
                  </a:cubicBezTo>
                  <a:lnTo>
                    <a:pt x="1037" y="1186"/>
                  </a:lnTo>
                  <a:close/>
                  <a:moveTo>
                    <a:pt x="1064" y="858"/>
                  </a:moveTo>
                  <a:cubicBezTo>
                    <a:pt x="1006" y="858"/>
                    <a:pt x="1006" y="858"/>
                    <a:pt x="1006" y="858"/>
                  </a:cubicBezTo>
                  <a:cubicBezTo>
                    <a:pt x="1006" y="890"/>
                    <a:pt x="1006" y="890"/>
                    <a:pt x="1006" y="890"/>
                  </a:cubicBezTo>
                  <a:cubicBezTo>
                    <a:pt x="1059" y="890"/>
                    <a:pt x="1059" y="890"/>
                    <a:pt x="1059" y="890"/>
                  </a:cubicBezTo>
                  <a:cubicBezTo>
                    <a:pt x="1059" y="911"/>
                    <a:pt x="1059" y="911"/>
                    <a:pt x="1059" y="911"/>
                  </a:cubicBezTo>
                  <a:cubicBezTo>
                    <a:pt x="1006" y="911"/>
                    <a:pt x="1006" y="911"/>
                    <a:pt x="1006" y="911"/>
                  </a:cubicBezTo>
                  <a:cubicBezTo>
                    <a:pt x="1006" y="945"/>
                    <a:pt x="1006" y="945"/>
                    <a:pt x="1006" y="945"/>
                  </a:cubicBezTo>
                  <a:cubicBezTo>
                    <a:pt x="1064" y="945"/>
                    <a:pt x="1064" y="945"/>
                    <a:pt x="1064" y="945"/>
                  </a:cubicBezTo>
                  <a:cubicBezTo>
                    <a:pt x="1064" y="967"/>
                    <a:pt x="1064" y="967"/>
                    <a:pt x="1064" y="967"/>
                  </a:cubicBezTo>
                  <a:cubicBezTo>
                    <a:pt x="975" y="967"/>
                    <a:pt x="975" y="967"/>
                    <a:pt x="975" y="967"/>
                  </a:cubicBezTo>
                  <a:cubicBezTo>
                    <a:pt x="975" y="836"/>
                    <a:pt x="975" y="836"/>
                    <a:pt x="975" y="836"/>
                  </a:cubicBezTo>
                  <a:cubicBezTo>
                    <a:pt x="1064" y="836"/>
                    <a:pt x="1064" y="836"/>
                    <a:pt x="1064" y="836"/>
                  </a:cubicBezTo>
                  <a:lnTo>
                    <a:pt x="1064" y="858"/>
                  </a:lnTo>
                  <a:close/>
                  <a:moveTo>
                    <a:pt x="1087" y="638"/>
                  </a:moveTo>
                  <a:cubicBezTo>
                    <a:pt x="1080" y="638"/>
                    <a:pt x="1080" y="638"/>
                    <a:pt x="1080" y="638"/>
                  </a:cubicBezTo>
                  <a:cubicBezTo>
                    <a:pt x="1080" y="655"/>
                    <a:pt x="1080" y="655"/>
                    <a:pt x="1080" y="655"/>
                  </a:cubicBezTo>
                  <a:cubicBezTo>
                    <a:pt x="1077" y="655"/>
                    <a:pt x="1077" y="655"/>
                    <a:pt x="1077" y="655"/>
                  </a:cubicBezTo>
                  <a:cubicBezTo>
                    <a:pt x="1077" y="638"/>
                    <a:pt x="1077" y="638"/>
                    <a:pt x="1077" y="638"/>
                  </a:cubicBezTo>
                  <a:cubicBezTo>
                    <a:pt x="1070" y="638"/>
                    <a:pt x="1070" y="638"/>
                    <a:pt x="1070" y="638"/>
                  </a:cubicBezTo>
                  <a:cubicBezTo>
                    <a:pt x="1070" y="635"/>
                    <a:pt x="1070" y="635"/>
                    <a:pt x="1070" y="635"/>
                  </a:cubicBezTo>
                  <a:cubicBezTo>
                    <a:pt x="1087" y="635"/>
                    <a:pt x="1087" y="635"/>
                    <a:pt x="1087" y="635"/>
                  </a:cubicBezTo>
                  <a:lnTo>
                    <a:pt x="1087" y="638"/>
                  </a:lnTo>
                  <a:close/>
                  <a:moveTo>
                    <a:pt x="1097" y="655"/>
                  </a:moveTo>
                  <a:cubicBezTo>
                    <a:pt x="1091" y="639"/>
                    <a:pt x="1091" y="639"/>
                    <a:pt x="1091" y="639"/>
                  </a:cubicBezTo>
                  <a:cubicBezTo>
                    <a:pt x="1091" y="639"/>
                    <a:pt x="1091" y="639"/>
                    <a:pt x="1091" y="639"/>
                  </a:cubicBezTo>
                  <a:cubicBezTo>
                    <a:pt x="1091" y="655"/>
                    <a:pt x="1091" y="655"/>
                    <a:pt x="1091" y="655"/>
                  </a:cubicBezTo>
                  <a:cubicBezTo>
                    <a:pt x="1088" y="655"/>
                    <a:pt x="1088" y="655"/>
                    <a:pt x="1088" y="655"/>
                  </a:cubicBezTo>
                  <a:cubicBezTo>
                    <a:pt x="1088" y="635"/>
                    <a:pt x="1088" y="635"/>
                    <a:pt x="1088" y="635"/>
                  </a:cubicBezTo>
                  <a:cubicBezTo>
                    <a:pt x="1093" y="635"/>
                    <a:pt x="1093" y="635"/>
                    <a:pt x="1093" y="635"/>
                  </a:cubicBezTo>
                  <a:cubicBezTo>
                    <a:pt x="1099" y="652"/>
                    <a:pt x="1099" y="652"/>
                    <a:pt x="1099" y="652"/>
                  </a:cubicBezTo>
                  <a:cubicBezTo>
                    <a:pt x="1099" y="652"/>
                    <a:pt x="1099" y="652"/>
                    <a:pt x="1099" y="652"/>
                  </a:cubicBezTo>
                  <a:cubicBezTo>
                    <a:pt x="1105" y="635"/>
                    <a:pt x="1105" y="635"/>
                    <a:pt x="1105" y="635"/>
                  </a:cubicBezTo>
                  <a:cubicBezTo>
                    <a:pt x="1109" y="635"/>
                    <a:pt x="1109" y="635"/>
                    <a:pt x="1109" y="635"/>
                  </a:cubicBezTo>
                  <a:cubicBezTo>
                    <a:pt x="1109" y="655"/>
                    <a:pt x="1109" y="655"/>
                    <a:pt x="1109" y="655"/>
                  </a:cubicBezTo>
                  <a:cubicBezTo>
                    <a:pt x="1106" y="655"/>
                    <a:pt x="1106" y="655"/>
                    <a:pt x="1106" y="655"/>
                  </a:cubicBezTo>
                  <a:cubicBezTo>
                    <a:pt x="1106" y="639"/>
                    <a:pt x="1106" y="639"/>
                    <a:pt x="1106" y="639"/>
                  </a:cubicBezTo>
                  <a:cubicBezTo>
                    <a:pt x="1106" y="639"/>
                    <a:pt x="1106" y="639"/>
                    <a:pt x="1106" y="639"/>
                  </a:cubicBezTo>
                  <a:cubicBezTo>
                    <a:pt x="1100" y="655"/>
                    <a:pt x="1100" y="655"/>
                    <a:pt x="1100" y="655"/>
                  </a:cubicBezTo>
                  <a:lnTo>
                    <a:pt x="1097" y="655"/>
                  </a:lnTo>
                  <a:close/>
                  <a:moveTo>
                    <a:pt x="1151" y="967"/>
                  </a:moveTo>
                  <a:cubicBezTo>
                    <a:pt x="1101" y="967"/>
                    <a:pt x="1101" y="967"/>
                    <a:pt x="1101" y="967"/>
                  </a:cubicBezTo>
                  <a:cubicBezTo>
                    <a:pt x="1101" y="836"/>
                    <a:pt x="1101" y="836"/>
                    <a:pt x="1101" y="836"/>
                  </a:cubicBezTo>
                  <a:cubicBezTo>
                    <a:pt x="1151" y="836"/>
                    <a:pt x="1151" y="836"/>
                    <a:pt x="1151" y="836"/>
                  </a:cubicBezTo>
                  <a:cubicBezTo>
                    <a:pt x="1193" y="836"/>
                    <a:pt x="1216" y="856"/>
                    <a:pt x="1216" y="901"/>
                  </a:cubicBezTo>
                  <a:cubicBezTo>
                    <a:pt x="1216" y="947"/>
                    <a:pt x="1192" y="967"/>
                    <a:pt x="1151" y="9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44"/>
          <p:cNvGrpSpPr>
            <a:grpSpLocks noChangeAspect="1"/>
          </p:cNvGrpSpPr>
          <p:nvPr/>
        </p:nvGrpSpPr>
        <p:grpSpPr>
          <a:xfrm>
            <a:off x="5985670" y="2827662"/>
            <a:ext cx="781143" cy="781392"/>
            <a:chOff x="9574934" y="935040"/>
            <a:chExt cx="4986338" cy="4987924"/>
          </a:xfrm>
        </p:grpSpPr>
        <p:sp>
          <p:nvSpPr>
            <p:cNvPr id="46" name="Freeform 18"/>
            <p:cNvSpPr>
              <a:spLocks/>
            </p:cNvSpPr>
            <p:nvPr/>
          </p:nvSpPr>
          <p:spPr bwMode="auto">
            <a:xfrm>
              <a:off x="11851410" y="4149726"/>
              <a:ext cx="198438" cy="333375"/>
            </a:xfrm>
            <a:custGeom>
              <a:avLst/>
              <a:gdLst>
                <a:gd name="T0" fmla="*/ 18 w 53"/>
                <a:gd name="T1" fmla="*/ 0 h 89"/>
                <a:gd name="T2" fmla="*/ 0 w 53"/>
                <a:gd name="T3" fmla="*/ 0 h 89"/>
                <a:gd name="T4" fmla="*/ 0 w 53"/>
                <a:gd name="T5" fmla="*/ 89 h 89"/>
                <a:gd name="T6" fmla="*/ 19 w 53"/>
                <a:gd name="T7" fmla="*/ 89 h 89"/>
                <a:gd name="T8" fmla="*/ 53 w 53"/>
                <a:gd name="T9" fmla="*/ 44 h 89"/>
                <a:gd name="T10" fmla="*/ 18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8"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9"/>
            <p:cNvSpPr>
              <a:spLocks/>
            </p:cNvSpPr>
            <p:nvPr/>
          </p:nvSpPr>
          <p:spPr bwMode="auto">
            <a:xfrm>
              <a:off x="10767148" y="4970463"/>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5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6"/>
                    <a:pt x="53" y="45"/>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0"/>
            <p:cNvSpPr>
              <a:spLocks/>
            </p:cNvSpPr>
            <p:nvPr/>
          </p:nvSpPr>
          <p:spPr bwMode="auto">
            <a:xfrm>
              <a:off x="10594110" y="4164013"/>
              <a:ext cx="131763" cy="209550"/>
            </a:xfrm>
            <a:custGeom>
              <a:avLst/>
              <a:gdLst>
                <a:gd name="T0" fmla="*/ 0 w 83"/>
                <a:gd name="T1" fmla="*/ 132 h 132"/>
                <a:gd name="T2" fmla="*/ 83 w 83"/>
                <a:gd name="T3" fmla="*/ 132 h 132"/>
                <a:gd name="T4" fmla="*/ 43 w 83"/>
                <a:gd name="T5" fmla="*/ 0 h 132"/>
                <a:gd name="T6" fmla="*/ 0 w 83"/>
                <a:gd name="T7" fmla="*/ 132 h 132"/>
              </a:gdLst>
              <a:ahLst/>
              <a:cxnLst>
                <a:cxn ang="0">
                  <a:pos x="T0" y="T1"/>
                </a:cxn>
                <a:cxn ang="0">
                  <a:pos x="T2" y="T3"/>
                </a:cxn>
                <a:cxn ang="0">
                  <a:pos x="T4" y="T5"/>
                </a:cxn>
                <a:cxn ang="0">
                  <a:pos x="T6" y="T7"/>
                </a:cxn>
              </a:cxnLst>
              <a:rect l="0" t="0" r="r" b="b"/>
              <a:pathLst>
                <a:path w="83" h="132">
                  <a:moveTo>
                    <a:pt x="0" y="132"/>
                  </a:moveTo>
                  <a:lnTo>
                    <a:pt x="83" y="132"/>
                  </a:lnTo>
                  <a:lnTo>
                    <a:pt x="43"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21"/>
            <p:cNvSpPr>
              <a:spLocks noChangeArrowheads="1"/>
            </p:cNvSpPr>
            <p:nvPr/>
          </p:nvSpPr>
          <p:spPr bwMode="auto">
            <a:xfrm>
              <a:off x="12980123" y="2952751"/>
              <a:ext cx="300038"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2"/>
            <p:cNvSpPr>
              <a:spLocks/>
            </p:cNvSpPr>
            <p:nvPr/>
          </p:nvSpPr>
          <p:spPr bwMode="auto">
            <a:xfrm>
              <a:off x="12413385" y="4164013"/>
              <a:ext cx="127000" cy="209550"/>
            </a:xfrm>
            <a:custGeom>
              <a:avLst/>
              <a:gdLst>
                <a:gd name="T0" fmla="*/ 0 w 80"/>
                <a:gd name="T1" fmla="*/ 132 h 132"/>
                <a:gd name="T2" fmla="*/ 80 w 80"/>
                <a:gd name="T3" fmla="*/ 132 h 132"/>
                <a:gd name="T4" fmla="*/ 40 w 80"/>
                <a:gd name="T5" fmla="*/ 0 h 132"/>
                <a:gd name="T6" fmla="*/ 0 w 80"/>
                <a:gd name="T7" fmla="*/ 132 h 132"/>
              </a:gdLst>
              <a:ahLst/>
              <a:cxnLst>
                <a:cxn ang="0">
                  <a:pos x="T0" y="T1"/>
                </a:cxn>
                <a:cxn ang="0">
                  <a:pos x="T2" y="T3"/>
                </a:cxn>
                <a:cxn ang="0">
                  <a:pos x="T4" y="T5"/>
                </a:cxn>
                <a:cxn ang="0">
                  <a:pos x="T6" y="T7"/>
                </a:cxn>
              </a:cxnLst>
              <a:rect l="0" t="0" r="r" b="b"/>
              <a:pathLst>
                <a:path w="80" h="132">
                  <a:moveTo>
                    <a:pt x="0" y="132"/>
                  </a:moveTo>
                  <a:lnTo>
                    <a:pt x="80" y="132"/>
                  </a:lnTo>
                  <a:lnTo>
                    <a:pt x="40"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
            <p:cNvSpPr>
              <a:spLocks/>
            </p:cNvSpPr>
            <p:nvPr/>
          </p:nvSpPr>
          <p:spPr bwMode="auto">
            <a:xfrm>
              <a:off x="13819910" y="4149726"/>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4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4"/>
            <p:cNvSpPr>
              <a:spLocks noEditPoints="1"/>
            </p:cNvSpPr>
            <p:nvPr/>
          </p:nvSpPr>
          <p:spPr bwMode="auto">
            <a:xfrm>
              <a:off x="9574934" y="935040"/>
              <a:ext cx="4986338" cy="4987924"/>
            </a:xfrm>
            <a:custGeom>
              <a:avLst/>
              <a:gdLst>
                <a:gd name="T0" fmla="*/ 166 w 1330"/>
                <a:gd name="T1" fmla="*/ 1330 h 1330"/>
                <a:gd name="T2" fmla="*/ 1071 w 1330"/>
                <a:gd name="T3" fmla="*/ 337 h 1330"/>
                <a:gd name="T4" fmla="*/ 1071 w 1330"/>
                <a:gd name="T5" fmla="*/ 377 h 1330"/>
                <a:gd name="T6" fmla="*/ 1003 w 1330"/>
                <a:gd name="T7" fmla="*/ 377 h 1330"/>
                <a:gd name="T8" fmla="*/ 948 w 1330"/>
                <a:gd name="T9" fmla="*/ 658 h 1330"/>
                <a:gd name="T10" fmla="*/ 879 w 1330"/>
                <a:gd name="T11" fmla="*/ 192 h 1330"/>
                <a:gd name="T12" fmla="*/ 859 w 1330"/>
                <a:gd name="T13" fmla="*/ 211 h 1330"/>
                <a:gd name="T14" fmla="*/ 773 w 1330"/>
                <a:gd name="T15" fmla="*/ 396 h 1330"/>
                <a:gd name="T16" fmla="*/ 826 w 1330"/>
                <a:gd name="T17" fmla="*/ 546 h 1330"/>
                <a:gd name="T18" fmla="*/ 826 w 1330"/>
                <a:gd name="T19" fmla="*/ 653 h 1330"/>
                <a:gd name="T20" fmla="*/ 667 w 1330"/>
                <a:gd name="T21" fmla="*/ 317 h 1330"/>
                <a:gd name="T22" fmla="*/ 648 w 1330"/>
                <a:gd name="T23" fmla="*/ 337 h 1330"/>
                <a:gd name="T24" fmla="*/ 624 w 1330"/>
                <a:gd name="T25" fmla="*/ 559 h 1330"/>
                <a:gd name="T26" fmla="*/ 566 w 1330"/>
                <a:gd name="T27" fmla="*/ 619 h 1330"/>
                <a:gd name="T28" fmla="*/ 566 w 1330"/>
                <a:gd name="T29" fmla="*/ 547 h 1330"/>
                <a:gd name="T30" fmla="*/ 514 w 1330"/>
                <a:gd name="T31" fmla="*/ 655 h 1330"/>
                <a:gd name="T32" fmla="*/ 382 w 1330"/>
                <a:gd name="T33" fmla="*/ 967 h 1330"/>
                <a:gd name="T34" fmla="*/ 436 w 1330"/>
                <a:gd name="T35" fmla="*/ 211 h 1330"/>
                <a:gd name="T36" fmla="*/ 436 w 1330"/>
                <a:gd name="T37" fmla="*/ 415 h 1330"/>
                <a:gd name="T38" fmla="*/ 369 w 1330"/>
                <a:gd name="T39" fmla="*/ 377 h 1330"/>
                <a:gd name="T40" fmla="*/ 422 w 1330"/>
                <a:gd name="T41" fmla="*/ 505 h 1330"/>
                <a:gd name="T42" fmla="*/ 422 w 1330"/>
                <a:gd name="T43" fmla="*/ 611 h 1330"/>
                <a:gd name="T44" fmla="*/ 180 w 1330"/>
                <a:gd name="T45" fmla="*/ 967 h 1330"/>
                <a:gd name="T46" fmla="*/ 192 w 1330"/>
                <a:gd name="T47" fmla="*/ 836 h 1330"/>
                <a:gd name="T48" fmla="*/ 263 w 1330"/>
                <a:gd name="T49" fmla="*/ 337 h 1330"/>
                <a:gd name="T50" fmla="*/ 257 w 1330"/>
                <a:gd name="T51" fmla="*/ 967 h 1330"/>
                <a:gd name="T52" fmla="*/ 322 w 1330"/>
                <a:gd name="T53" fmla="*/ 967 h 1330"/>
                <a:gd name="T54" fmla="*/ 287 w 1330"/>
                <a:gd name="T55" fmla="*/ 1186 h 1330"/>
                <a:gd name="T56" fmla="*/ 529 w 1330"/>
                <a:gd name="T57" fmla="*/ 1077 h 1330"/>
                <a:gd name="T58" fmla="*/ 471 w 1330"/>
                <a:gd name="T59" fmla="*/ 1131 h 1330"/>
                <a:gd name="T60" fmla="*/ 440 w 1330"/>
                <a:gd name="T61" fmla="*/ 1055 h 1330"/>
                <a:gd name="T62" fmla="*/ 507 w 1330"/>
                <a:gd name="T63" fmla="*/ 836 h 1330"/>
                <a:gd name="T64" fmla="*/ 561 w 1330"/>
                <a:gd name="T65" fmla="*/ 265 h 1330"/>
                <a:gd name="T66" fmla="*/ 615 w 1330"/>
                <a:gd name="T67" fmla="*/ 1189 h 1330"/>
                <a:gd name="T68" fmla="*/ 607 w 1330"/>
                <a:gd name="T69" fmla="*/ 1131 h 1330"/>
                <a:gd name="T70" fmla="*/ 614 w 1330"/>
                <a:gd name="T71" fmla="*/ 1073 h 1330"/>
                <a:gd name="T72" fmla="*/ 626 w 1330"/>
                <a:gd name="T73" fmla="*/ 967 h 1330"/>
                <a:gd name="T74" fmla="*/ 626 w 1330"/>
                <a:gd name="T75" fmla="*/ 967 h 1330"/>
                <a:gd name="T76" fmla="*/ 733 w 1330"/>
                <a:gd name="T77" fmla="*/ 1186 h 1330"/>
                <a:gd name="T78" fmla="*/ 839 w 1330"/>
                <a:gd name="T79" fmla="*/ 967 h 1330"/>
                <a:gd name="T80" fmla="*/ 835 w 1330"/>
                <a:gd name="T81" fmla="*/ 1167 h 1330"/>
                <a:gd name="T82" fmla="*/ 891 w 1330"/>
                <a:gd name="T83" fmla="*/ 1113 h 1330"/>
                <a:gd name="T84" fmla="*/ 771 w 1330"/>
                <a:gd name="T85" fmla="*/ 1120 h 1330"/>
                <a:gd name="T86" fmla="*/ 803 w 1330"/>
                <a:gd name="T87" fmla="*/ 1120 h 1330"/>
                <a:gd name="T88" fmla="*/ 839 w 1330"/>
                <a:gd name="T89" fmla="*/ 859 h 1330"/>
                <a:gd name="T90" fmla="*/ 908 w 1330"/>
                <a:gd name="T91" fmla="*/ 967 h 1330"/>
                <a:gd name="T92" fmla="*/ 928 w 1330"/>
                <a:gd name="T93" fmla="*/ 1186 h 1330"/>
                <a:gd name="T94" fmla="*/ 1037 w 1330"/>
                <a:gd name="T95" fmla="*/ 1055 h 1330"/>
                <a:gd name="T96" fmla="*/ 1059 w 1330"/>
                <a:gd name="T97" fmla="*/ 890 h 1330"/>
                <a:gd name="T98" fmla="*/ 1064 w 1330"/>
                <a:gd name="T99" fmla="*/ 967 h 1330"/>
                <a:gd name="T100" fmla="*/ 1087 w 1330"/>
                <a:gd name="T101" fmla="*/ 638 h 1330"/>
                <a:gd name="T102" fmla="*/ 1070 w 1330"/>
                <a:gd name="T103" fmla="*/ 638 h 1330"/>
                <a:gd name="T104" fmla="*/ 1091 w 1330"/>
                <a:gd name="T105" fmla="*/ 639 h 1330"/>
                <a:gd name="T106" fmla="*/ 1093 w 1330"/>
                <a:gd name="T107" fmla="*/ 635 h 1330"/>
                <a:gd name="T108" fmla="*/ 1109 w 1330"/>
                <a:gd name="T109" fmla="*/ 655 h 1330"/>
                <a:gd name="T110" fmla="*/ 1097 w 1330"/>
                <a:gd name="T111" fmla="*/ 655 h 1330"/>
                <a:gd name="T112" fmla="*/ 1216 w 1330"/>
                <a:gd name="T113" fmla="*/ 901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1330">
                  <a:moveTo>
                    <a:pt x="1163" y="0"/>
                  </a:moveTo>
                  <a:cubicBezTo>
                    <a:pt x="166" y="0"/>
                    <a:pt x="166" y="0"/>
                    <a:pt x="166" y="0"/>
                  </a:cubicBezTo>
                  <a:cubicBezTo>
                    <a:pt x="74" y="0"/>
                    <a:pt x="0" y="75"/>
                    <a:pt x="0" y="166"/>
                  </a:cubicBezTo>
                  <a:cubicBezTo>
                    <a:pt x="0" y="1164"/>
                    <a:pt x="0" y="1164"/>
                    <a:pt x="0" y="1164"/>
                  </a:cubicBezTo>
                  <a:cubicBezTo>
                    <a:pt x="0" y="1255"/>
                    <a:pt x="74" y="1330"/>
                    <a:pt x="166" y="1330"/>
                  </a:cubicBezTo>
                  <a:cubicBezTo>
                    <a:pt x="1163" y="1330"/>
                    <a:pt x="1163" y="1330"/>
                    <a:pt x="1163" y="1330"/>
                  </a:cubicBezTo>
                  <a:cubicBezTo>
                    <a:pt x="1255" y="1330"/>
                    <a:pt x="1330" y="1255"/>
                    <a:pt x="1330" y="1164"/>
                  </a:cubicBezTo>
                  <a:cubicBezTo>
                    <a:pt x="1330" y="166"/>
                    <a:pt x="1330" y="166"/>
                    <a:pt x="1330" y="166"/>
                  </a:cubicBezTo>
                  <a:cubicBezTo>
                    <a:pt x="1330" y="75"/>
                    <a:pt x="1255" y="0"/>
                    <a:pt x="1163" y="0"/>
                  </a:cubicBezTo>
                  <a:close/>
                  <a:moveTo>
                    <a:pt x="1071" y="337"/>
                  </a:moveTo>
                  <a:cubicBezTo>
                    <a:pt x="1071" y="326"/>
                    <a:pt x="1079" y="317"/>
                    <a:pt x="1090" y="317"/>
                  </a:cubicBezTo>
                  <a:cubicBezTo>
                    <a:pt x="1100" y="317"/>
                    <a:pt x="1109" y="326"/>
                    <a:pt x="1109" y="337"/>
                  </a:cubicBezTo>
                  <a:cubicBezTo>
                    <a:pt x="1109" y="377"/>
                    <a:pt x="1109" y="377"/>
                    <a:pt x="1109" y="377"/>
                  </a:cubicBezTo>
                  <a:cubicBezTo>
                    <a:pt x="1109" y="388"/>
                    <a:pt x="1100" y="396"/>
                    <a:pt x="1090" y="396"/>
                  </a:cubicBezTo>
                  <a:cubicBezTo>
                    <a:pt x="1079" y="396"/>
                    <a:pt x="1071" y="388"/>
                    <a:pt x="1071" y="377"/>
                  </a:cubicBezTo>
                  <a:lnTo>
                    <a:pt x="1071" y="337"/>
                  </a:lnTo>
                  <a:close/>
                  <a:moveTo>
                    <a:pt x="965" y="284"/>
                  </a:moveTo>
                  <a:cubicBezTo>
                    <a:pt x="965" y="273"/>
                    <a:pt x="973" y="265"/>
                    <a:pt x="984" y="265"/>
                  </a:cubicBezTo>
                  <a:cubicBezTo>
                    <a:pt x="995" y="265"/>
                    <a:pt x="1003" y="273"/>
                    <a:pt x="1003" y="284"/>
                  </a:cubicBezTo>
                  <a:cubicBezTo>
                    <a:pt x="1003" y="377"/>
                    <a:pt x="1003" y="377"/>
                    <a:pt x="1003" y="377"/>
                  </a:cubicBezTo>
                  <a:cubicBezTo>
                    <a:pt x="1003" y="388"/>
                    <a:pt x="995" y="396"/>
                    <a:pt x="984" y="396"/>
                  </a:cubicBezTo>
                  <a:cubicBezTo>
                    <a:pt x="973" y="396"/>
                    <a:pt x="965" y="388"/>
                    <a:pt x="965" y="377"/>
                  </a:cubicBezTo>
                  <a:lnTo>
                    <a:pt x="965" y="284"/>
                  </a:lnTo>
                  <a:close/>
                  <a:moveTo>
                    <a:pt x="1029" y="578"/>
                  </a:moveTo>
                  <a:cubicBezTo>
                    <a:pt x="1029" y="622"/>
                    <a:pt x="996" y="658"/>
                    <a:pt x="948" y="658"/>
                  </a:cubicBezTo>
                  <a:cubicBezTo>
                    <a:pt x="901" y="658"/>
                    <a:pt x="867" y="622"/>
                    <a:pt x="867" y="578"/>
                  </a:cubicBezTo>
                  <a:cubicBezTo>
                    <a:pt x="867" y="535"/>
                    <a:pt x="901" y="499"/>
                    <a:pt x="948" y="499"/>
                  </a:cubicBezTo>
                  <a:cubicBezTo>
                    <a:pt x="996" y="499"/>
                    <a:pt x="1029" y="535"/>
                    <a:pt x="1029" y="578"/>
                  </a:cubicBezTo>
                  <a:close/>
                  <a:moveTo>
                    <a:pt x="859" y="211"/>
                  </a:moveTo>
                  <a:cubicBezTo>
                    <a:pt x="859" y="201"/>
                    <a:pt x="868" y="192"/>
                    <a:pt x="879" y="192"/>
                  </a:cubicBezTo>
                  <a:cubicBezTo>
                    <a:pt x="889" y="192"/>
                    <a:pt x="898" y="201"/>
                    <a:pt x="898" y="211"/>
                  </a:cubicBezTo>
                  <a:cubicBezTo>
                    <a:pt x="898" y="415"/>
                    <a:pt x="898" y="415"/>
                    <a:pt x="898" y="415"/>
                  </a:cubicBezTo>
                  <a:cubicBezTo>
                    <a:pt x="898" y="426"/>
                    <a:pt x="889" y="435"/>
                    <a:pt x="879" y="435"/>
                  </a:cubicBezTo>
                  <a:cubicBezTo>
                    <a:pt x="868" y="435"/>
                    <a:pt x="859" y="426"/>
                    <a:pt x="859" y="415"/>
                  </a:cubicBezTo>
                  <a:lnTo>
                    <a:pt x="859" y="211"/>
                  </a:lnTo>
                  <a:close/>
                  <a:moveTo>
                    <a:pt x="754" y="284"/>
                  </a:moveTo>
                  <a:cubicBezTo>
                    <a:pt x="754" y="273"/>
                    <a:pt x="762" y="265"/>
                    <a:pt x="773" y="265"/>
                  </a:cubicBezTo>
                  <a:cubicBezTo>
                    <a:pt x="783" y="265"/>
                    <a:pt x="792" y="273"/>
                    <a:pt x="792" y="284"/>
                  </a:cubicBezTo>
                  <a:cubicBezTo>
                    <a:pt x="792" y="377"/>
                    <a:pt x="792" y="377"/>
                    <a:pt x="792" y="377"/>
                  </a:cubicBezTo>
                  <a:cubicBezTo>
                    <a:pt x="792" y="388"/>
                    <a:pt x="783" y="396"/>
                    <a:pt x="773" y="396"/>
                  </a:cubicBezTo>
                  <a:cubicBezTo>
                    <a:pt x="762" y="396"/>
                    <a:pt x="754" y="388"/>
                    <a:pt x="754" y="377"/>
                  </a:cubicBezTo>
                  <a:lnTo>
                    <a:pt x="754" y="284"/>
                  </a:lnTo>
                  <a:close/>
                  <a:moveTo>
                    <a:pt x="791" y="499"/>
                  </a:moveTo>
                  <a:cubicBezTo>
                    <a:pt x="809" y="499"/>
                    <a:pt x="823" y="503"/>
                    <a:pt x="826" y="505"/>
                  </a:cubicBezTo>
                  <a:cubicBezTo>
                    <a:pt x="826" y="546"/>
                    <a:pt x="826" y="546"/>
                    <a:pt x="826" y="546"/>
                  </a:cubicBezTo>
                  <a:cubicBezTo>
                    <a:pt x="825" y="545"/>
                    <a:pt x="812" y="538"/>
                    <a:pt x="794" y="538"/>
                  </a:cubicBezTo>
                  <a:cubicBezTo>
                    <a:pt x="769" y="538"/>
                    <a:pt x="751" y="555"/>
                    <a:pt x="751" y="578"/>
                  </a:cubicBezTo>
                  <a:cubicBezTo>
                    <a:pt x="751" y="601"/>
                    <a:pt x="768" y="620"/>
                    <a:pt x="794" y="620"/>
                  </a:cubicBezTo>
                  <a:cubicBezTo>
                    <a:pt x="812" y="620"/>
                    <a:pt x="825" y="612"/>
                    <a:pt x="826" y="611"/>
                  </a:cubicBezTo>
                  <a:cubicBezTo>
                    <a:pt x="826" y="653"/>
                    <a:pt x="826" y="653"/>
                    <a:pt x="826" y="653"/>
                  </a:cubicBezTo>
                  <a:cubicBezTo>
                    <a:pt x="822" y="654"/>
                    <a:pt x="808" y="658"/>
                    <a:pt x="791" y="658"/>
                  </a:cubicBezTo>
                  <a:cubicBezTo>
                    <a:pt x="747" y="658"/>
                    <a:pt x="709" y="628"/>
                    <a:pt x="709" y="578"/>
                  </a:cubicBezTo>
                  <a:cubicBezTo>
                    <a:pt x="709" y="533"/>
                    <a:pt x="744" y="499"/>
                    <a:pt x="791" y="499"/>
                  </a:cubicBezTo>
                  <a:close/>
                  <a:moveTo>
                    <a:pt x="648" y="337"/>
                  </a:moveTo>
                  <a:cubicBezTo>
                    <a:pt x="648" y="326"/>
                    <a:pt x="656" y="317"/>
                    <a:pt x="667" y="317"/>
                  </a:cubicBezTo>
                  <a:cubicBezTo>
                    <a:pt x="678" y="317"/>
                    <a:pt x="686" y="326"/>
                    <a:pt x="686" y="337"/>
                  </a:cubicBezTo>
                  <a:cubicBezTo>
                    <a:pt x="686" y="377"/>
                    <a:pt x="686" y="377"/>
                    <a:pt x="686" y="377"/>
                  </a:cubicBezTo>
                  <a:cubicBezTo>
                    <a:pt x="686" y="388"/>
                    <a:pt x="678" y="396"/>
                    <a:pt x="667" y="396"/>
                  </a:cubicBezTo>
                  <a:cubicBezTo>
                    <a:pt x="656" y="396"/>
                    <a:pt x="648" y="388"/>
                    <a:pt x="648" y="377"/>
                  </a:cubicBezTo>
                  <a:lnTo>
                    <a:pt x="648" y="337"/>
                  </a:lnTo>
                  <a:close/>
                  <a:moveTo>
                    <a:pt x="661" y="504"/>
                  </a:moveTo>
                  <a:cubicBezTo>
                    <a:pt x="661" y="537"/>
                    <a:pt x="661" y="537"/>
                    <a:pt x="661" y="537"/>
                  </a:cubicBezTo>
                  <a:cubicBezTo>
                    <a:pt x="660" y="536"/>
                    <a:pt x="644" y="532"/>
                    <a:pt x="631" y="532"/>
                  </a:cubicBezTo>
                  <a:cubicBezTo>
                    <a:pt x="615" y="532"/>
                    <a:pt x="607" y="537"/>
                    <a:pt x="607" y="545"/>
                  </a:cubicBezTo>
                  <a:cubicBezTo>
                    <a:pt x="607" y="554"/>
                    <a:pt x="618" y="557"/>
                    <a:pt x="624" y="559"/>
                  </a:cubicBezTo>
                  <a:cubicBezTo>
                    <a:pt x="635" y="563"/>
                    <a:pt x="635" y="563"/>
                    <a:pt x="635" y="563"/>
                  </a:cubicBezTo>
                  <a:cubicBezTo>
                    <a:pt x="660" y="571"/>
                    <a:pt x="672" y="588"/>
                    <a:pt x="672" y="607"/>
                  </a:cubicBezTo>
                  <a:cubicBezTo>
                    <a:pt x="672" y="645"/>
                    <a:pt x="638" y="658"/>
                    <a:pt x="608" y="658"/>
                  </a:cubicBezTo>
                  <a:cubicBezTo>
                    <a:pt x="587" y="658"/>
                    <a:pt x="568" y="654"/>
                    <a:pt x="566" y="654"/>
                  </a:cubicBezTo>
                  <a:cubicBezTo>
                    <a:pt x="566" y="619"/>
                    <a:pt x="566" y="619"/>
                    <a:pt x="566" y="619"/>
                  </a:cubicBezTo>
                  <a:cubicBezTo>
                    <a:pt x="570" y="619"/>
                    <a:pt x="586" y="624"/>
                    <a:pt x="603" y="624"/>
                  </a:cubicBezTo>
                  <a:cubicBezTo>
                    <a:pt x="622" y="624"/>
                    <a:pt x="631" y="619"/>
                    <a:pt x="631" y="610"/>
                  </a:cubicBezTo>
                  <a:cubicBezTo>
                    <a:pt x="631" y="602"/>
                    <a:pt x="623" y="598"/>
                    <a:pt x="614" y="595"/>
                  </a:cubicBezTo>
                  <a:cubicBezTo>
                    <a:pt x="611" y="594"/>
                    <a:pt x="608" y="593"/>
                    <a:pt x="605" y="592"/>
                  </a:cubicBezTo>
                  <a:cubicBezTo>
                    <a:pt x="584" y="585"/>
                    <a:pt x="566" y="572"/>
                    <a:pt x="566" y="547"/>
                  </a:cubicBezTo>
                  <a:cubicBezTo>
                    <a:pt x="566" y="518"/>
                    <a:pt x="587" y="499"/>
                    <a:pt x="623" y="499"/>
                  </a:cubicBezTo>
                  <a:cubicBezTo>
                    <a:pt x="642" y="499"/>
                    <a:pt x="660" y="504"/>
                    <a:pt x="661" y="504"/>
                  </a:cubicBezTo>
                  <a:close/>
                  <a:moveTo>
                    <a:pt x="475" y="502"/>
                  </a:moveTo>
                  <a:cubicBezTo>
                    <a:pt x="514" y="502"/>
                    <a:pt x="514" y="502"/>
                    <a:pt x="514" y="502"/>
                  </a:cubicBezTo>
                  <a:cubicBezTo>
                    <a:pt x="514" y="655"/>
                    <a:pt x="514" y="655"/>
                    <a:pt x="514" y="655"/>
                  </a:cubicBezTo>
                  <a:cubicBezTo>
                    <a:pt x="475" y="655"/>
                    <a:pt x="475" y="655"/>
                    <a:pt x="475" y="655"/>
                  </a:cubicBezTo>
                  <a:lnTo>
                    <a:pt x="475" y="502"/>
                  </a:lnTo>
                  <a:close/>
                  <a:moveTo>
                    <a:pt x="476" y="944"/>
                  </a:moveTo>
                  <a:cubicBezTo>
                    <a:pt x="476" y="967"/>
                    <a:pt x="476" y="967"/>
                    <a:pt x="476" y="967"/>
                  </a:cubicBezTo>
                  <a:cubicBezTo>
                    <a:pt x="382" y="967"/>
                    <a:pt x="382" y="967"/>
                    <a:pt x="382" y="967"/>
                  </a:cubicBezTo>
                  <a:cubicBezTo>
                    <a:pt x="382" y="836"/>
                    <a:pt x="382" y="836"/>
                    <a:pt x="382" y="836"/>
                  </a:cubicBezTo>
                  <a:cubicBezTo>
                    <a:pt x="412" y="836"/>
                    <a:pt x="412" y="836"/>
                    <a:pt x="412" y="836"/>
                  </a:cubicBezTo>
                  <a:cubicBezTo>
                    <a:pt x="412" y="944"/>
                    <a:pt x="412" y="944"/>
                    <a:pt x="412" y="944"/>
                  </a:cubicBezTo>
                  <a:lnTo>
                    <a:pt x="476" y="944"/>
                  </a:lnTo>
                  <a:close/>
                  <a:moveTo>
                    <a:pt x="436" y="211"/>
                  </a:moveTo>
                  <a:cubicBezTo>
                    <a:pt x="436" y="201"/>
                    <a:pt x="445" y="192"/>
                    <a:pt x="456" y="192"/>
                  </a:cubicBezTo>
                  <a:cubicBezTo>
                    <a:pt x="466" y="192"/>
                    <a:pt x="475" y="201"/>
                    <a:pt x="475" y="211"/>
                  </a:cubicBezTo>
                  <a:cubicBezTo>
                    <a:pt x="475" y="415"/>
                    <a:pt x="475" y="415"/>
                    <a:pt x="475" y="415"/>
                  </a:cubicBezTo>
                  <a:cubicBezTo>
                    <a:pt x="475" y="426"/>
                    <a:pt x="466" y="435"/>
                    <a:pt x="456" y="435"/>
                  </a:cubicBezTo>
                  <a:cubicBezTo>
                    <a:pt x="445" y="435"/>
                    <a:pt x="436" y="426"/>
                    <a:pt x="436" y="415"/>
                  </a:cubicBezTo>
                  <a:lnTo>
                    <a:pt x="436" y="211"/>
                  </a:lnTo>
                  <a:close/>
                  <a:moveTo>
                    <a:pt x="331" y="284"/>
                  </a:moveTo>
                  <a:cubicBezTo>
                    <a:pt x="331" y="273"/>
                    <a:pt x="339" y="265"/>
                    <a:pt x="350" y="265"/>
                  </a:cubicBezTo>
                  <a:cubicBezTo>
                    <a:pt x="361" y="265"/>
                    <a:pt x="369" y="273"/>
                    <a:pt x="369" y="284"/>
                  </a:cubicBezTo>
                  <a:cubicBezTo>
                    <a:pt x="369" y="377"/>
                    <a:pt x="369" y="377"/>
                    <a:pt x="369" y="377"/>
                  </a:cubicBezTo>
                  <a:cubicBezTo>
                    <a:pt x="369" y="388"/>
                    <a:pt x="361" y="396"/>
                    <a:pt x="350" y="396"/>
                  </a:cubicBezTo>
                  <a:cubicBezTo>
                    <a:pt x="339" y="396"/>
                    <a:pt x="331" y="388"/>
                    <a:pt x="331" y="377"/>
                  </a:cubicBezTo>
                  <a:lnTo>
                    <a:pt x="331" y="284"/>
                  </a:lnTo>
                  <a:close/>
                  <a:moveTo>
                    <a:pt x="386" y="499"/>
                  </a:moveTo>
                  <a:cubicBezTo>
                    <a:pt x="405" y="499"/>
                    <a:pt x="418" y="503"/>
                    <a:pt x="422" y="505"/>
                  </a:cubicBezTo>
                  <a:cubicBezTo>
                    <a:pt x="422" y="546"/>
                    <a:pt x="422" y="546"/>
                    <a:pt x="422" y="546"/>
                  </a:cubicBezTo>
                  <a:cubicBezTo>
                    <a:pt x="420" y="545"/>
                    <a:pt x="408" y="538"/>
                    <a:pt x="389" y="538"/>
                  </a:cubicBezTo>
                  <a:cubicBezTo>
                    <a:pt x="364" y="538"/>
                    <a:pt x="347" y="555"/>
                    <a:pt x="347" y="578"/>
                  </a:cubicBezTo>
                  <a:cubicBezTo>
                    <a:pt x="347" y="601"/>
                    <a:pt x="363" y="620"/>
                    <a:pt x="389" y="620"/>
                  </a:cubicBezTo>
                  <a:cubicBezTo>
                    <a:pt x="407" y="620"/>
                    <a:pt x="420" y="612"/>
                    <a:pt x="422" y="611"/>
                  </a:cubicBezTo>
                  <a:cubicBezTo>
                    <a:pt x="422" y="653"/>
                    <a:pt x="422" y="653"/>
                    <a:pt x="422" y="653"/>
                  </a:cubicBezTo>
                  <a:cubicBezTo>
                    <a:pt x="417" y="654"/>
                    <a:pt x="404" y="658"/>
                    <a:pt x="386" y="658"/>
                  </a:cubicBezTo>
                  <a:cubicBezTo>
                    <a:pt x="343" y="658"/>
                    <a:pt x="305" y="628"/>
                    <a:pt x="305" y="578"/>
                  </a:cubicBezTo>
                  <a:cubicBezTo>
                    <a:pt x="305" y="533"/>
                    <a:pt x="339" y="499"/>
                    <a:pt x="386" y="499"/>
                  </a:cubicBezTo>
                  <a:close/>
                  <a:moveTo>
                    <a:pt x="180" y="967"/>
                  </a:moveTo>
                  <a:cubicBezTo>
                    <a:pt x="143" y="967"/>
                    <a:pt x="143" y="967"/>
                    <a:pt x="143" y="967"/>
                  </a:cubicBezTo>
                  <a:cubicBezTo>
                    <a:pt x="101" y="836"/>
                    <a:pt x="101" y="836"/>
                    <a:pt x="101" y="836"/>
                  </a:cubicBezTo>
                  <a:cubicBezTo>
                    <a:pt x="133" y="836"/>
                    <a:pt x="133" y="836"/>
                    <a:pt x="133" y="836"/>
                  </a:cubicBezTo>
                  <a:cubicBezTo>
                    <a:pt x="162" y="943"/>
                    <a:pt x="162" y="943"/>
                    <a:pt x="162" y="943"/>
                  </a:cubicBezTo>
                  <a:cubicBezTo>
                    <a:pt x="192" y="836"/>
                    <a:pt x="192" y="836"/>
                    <a:pt x="192" y="836"/>
                  </a:cubicBezTo>
                  <a:cubicBezTo>
                    <a:pt x="222" y="836"/>
                    <a:pt x="222" y="836"/>
                    <a:pt x="222" y="836"/>
                  </a:cubicBezTo>
                  <a:lnTo>
                    <a:pt x="180" y="967"/>
                  </a:lnTo>
                  <a:close/>
                  <a:moveTo>
                    <a:pt x="225" y="337"/>
                  </a:moveTo>
                  <a:cubicBezTo>
                    <a:pt x="225" y="326"/>
                    <a:pt x="234" y="317"/>
                    <a:pt x="244" y="317"/>
                  </a:cubicBezTo>
                  <a:cubicBezTo>
                    <a:pt x="255" y="317"/>
                    <a:pt x="263" y="326"/>
                    <a:pt x="263" y="337"/>
                  </a:cubicBezTo>
                  <a:cubicBezTo>
                    <a:pt x="263" y="377"/>
                    <a:pt x="263" y="377"/>
                    <a:pt x="263" y="377"/>
                  </a:cubicBezTo>
                  <a:cubicBezTo>
                    <a:pt x="263" y="388"/>
                    <a:pt x="255" y="396"/>
                    <a:pt x="244" y="396"/>
                  </a:cubicBezTo>
                  <a:cubicBezTo>
                    <a:pt x="234" y="396"/>
                    <a:pt x="225" y="388"/>
                    <a:pt x="225" y="377"/>
                  </a:cubicBezTo>
                  <a:lnTo>
                    <a:pt x="225" y="337"/>
                  </a:lnTo>
                  <a:close/>
                  <a:moveTo>
                    <a:pt x="257" y="967"/>
                  </a:moveTo>
                  <a:cubicBezTo>
                    <a:pt x="226" y="967"/>
                    <a:pt x="226" y="967"/>
                    <a:pt x="226" y="967"/>
                  </a:cubicBezTo>
                  <a:cubicBezTo>
                    <a:pt x="273" y="836"/>
                    <a:pt x="273" y="836"/>
                    <a:pt x="273" y="836"/>
                  </a:cubicBezTo>
                  <a:cubicBezTo>
                    <a:pt x="307" y="836"/>
                    <a:pt x="307" y="836"/>
                    <a:pt x="307" y="836"/>
                  </a:cubicBezTo>
                  <a:cubicBezTo>
                    <a:pt x="354" y="967"/>
                    <a:pt x="354" y="967"/>
                    <a:pt x="354" y="967"/>
                  </a:cubicBezTo>
                  <a:cubicBezTo>
                    <a:pt x="322" y="967"/>
                    <a:pt x="322" y="967"/>
                    <a:pt x="322" y="967"/>
                  </a:cubicBezTo>
                  <a:cubicBezTo>
                    <a:pt x="313" y="937"/>
                    <a:pt x="313" y="937"/>
                    <a:pt x="313" y="937"/>
                  </a:cubicBezTo>
                  <a:cubicBezTo>
                    <a:pt x="266" y="937"/>
                    <a:pt x="266" y="937"/>
                    <a:pt x="266" y="937"/>
                  </a:cubicBezTo>
                  <a:lnTo>
                    <a:pt x="257" y="967"/>
                  </a:lnTo>
                  <a:close/>
                  <a:moveTo>
                    <a:pt x="337" y="1186"/>
                  </a:moveTo>
                  <a:cubicBezTo>
                    <a:pt x="287" y="1186"/>
                    <a:pt x="287" y="1186"/>
                    <a:pt x="287" y="1186"/>
                  </a:cubicBezTo>
                  <a:cubicBezTo>
                    <a:pt x="287" y="1055"/>
                    <a:pt x="287" y="1055"/>
                    <a:pt x="287" y="1055"/>
                  </a:cubicBezTo>
                  <a:cubicBezTo>
                    <a:pt x="337" y="1055"/>
                    <a:pt x="337" y="1055"/>
                    <a:pt x="337" y="1055"/>
                  </a:cubicBezTo>
                  <a:cubicBezTo>
                    <a:pt x="379" y="1055"/>
                    <a:pt x="402" y="1076"/>
                    <a:pt x="402" y="1121"/>
                  </a:cubicBezTo>
                  <a:cubicBezTo>
                    <a:pt x="402" y="1167"/>
                    <a:pt x="378" y="1186"/>
                    <a:pt x="337" y="1186"/>
                  </a:cubicBezTo>
                  <a:close/>
                  <a:moveTo>
                    <a:pt x="529" y="1077"/>
                  </a:moveTo>
                  <a:cubicBezTo>
                    <a:pt x="471" y="1077"/>
                    <a:pt x="471" y="1077"/>
                    <a:pt x="471" y="1077"/>
                  </a:cubicBezTo>
                  <a:cubicBezTo>
                    <a:pt x="471" y="1109"/>
                    <a:pt x="471" y="1109"/>
                    <a:pt x="471" y="1109"/>
                  </a:cubicBezTo>
                  <a:cubicBezTo>
                    <a:pt x="524" y="1109"/>
                    <a:pt x="524" y="1109"/>
                    <a:pt x="524" y="1109"/>
                  </a:cubicBezTo>
                  <a:cubicBezTo>
                    <a:pt x="524" y="1131"/>
                    <a:pt x="524" y="1131"/>
                    <a:pt x="524" y="1131"/>
                  </a:cubicBezTo>
                  <a:cubicBezTo>
                    <a:pt x="471" y="1131"/>
                    <a:pt x="471" y="1131"/>
                    <a:pt x="471" y="1131"/>
                  </a:cubicBezTo>
                  <a:cubicBezTo>
                    <a:pt x="471" y="1164"/>
                    <a:pt x="471" y="1164"/>
                    <a:pt x="471" y="1164"/>
                  </a:cubicBezTo>
                  <a:cubicBezTo>
                    <a:pt x="529" y="1164"/>
                    <a:pt x="529" y="1164"/>
                    <a:pt x="529" y="1164"/>
                  </a:cubicBezTo>
                  <a:cubicBezTo>
                    <a:pt x="529" y="1186"/>
                    <a:pt x="529" y="1186"/>
                    <a:pt x="529" y="1186"/>
                  </a:cubicBezTo>
                  <a:cubicBezTo>
                    <a:pt x="440" y="1186"/>
                    <a:pt x="440" y="1186"/>
                    <a:pt x="440" y="1186"/>
                  </a:cubicBezTo>
                  <a:cubicBezTo>
                    <a:pt x="440" y="1055"/>
                    <a:pt x="440" y="1055"/>
                    <a:pt x="440" y="1055"/>
                  </a:cubicBezTo>
                  <a:cubicBezTo>
                    <a:pt x="529" y="1055"/>
                    <a:pt x="529" y="1055"/>
                    <a:pt x="529" y="1055"/>
                  </a:cubicBezTo>
                  <a:lnTo>
                    <a:pt x="529" y="1077"/>
                  </a:lnTo>
                  <a:close/>
                  <a:moveTo>
                    <a:pt x="538" y="967"/>
                  </a:moveTo>
                  <a:cubicBezTo>
                    <a:pt x="507" y="967"/>
                    <a:pt x="507" y="967"/>
                    <a:pt x="507" y="967"/>
                  </a:cubicBezTo>
                  <a:cubicBezTo>
                    <a:pt x="507" y="836"/>
                    <a:pt x="507" y="836"/>
                    <a:pt x="507" y="836"/>
                  </a:cubicBezTo>
                  <a:cubicBezTo>
                    <a:pt x="538" y="836"/>
                    <a:pt x="538" y="836"/>
                    <a:pt x="538" y="836"/>
                  </a:cubicBezTo>
                  <a:lnTo>
                    <a:pt x="538" y="967"/>
                  </a:lnTo>
                  <a:close/>
                  <a:moveTo>
                    <a:pt x="542" y="377"/>
                  </a:moveTo>
                  <a:cubicBezTo>
                    <a:pt x="542" y="284"/>
                    <a:pt x="542" y="284"/>
                    <a:pt x="542" y="284"/>
                  </a:cubicBezTo>
                  <a:cubicBezTo>
                    <a:pt x="542" y="273"/>
                    <a:pt x="551" y="265"/>
                    <a:pt x="561" y="265"/>
                  </a:cubicBezTo>
                  <a:cubicBezTo>
                    <a:pt x="572" y="265"/>
                    <a:pt x="581" y="273"/>
                    <a:pt x="581" y="284"/>
                  </a:cubicBezTo>
                  <a:cubicBezTo>
                    <a:pt x="581" y="377"/>
                    <a:pt x="581" y="377"/>
                    <a:pt x="581" y="377"/>
                  </a:cubicBezTo>
                  <a:cubicBezTo>
                    <a:pt x="581" y="388"/>
                    <a:pt x="572" y="396"/>
                    <a:pt x="561" y="396"/>
                  </a:cubicBezTo>
                  <a:cubicBezTo>
                    <a:pt x="551" y="396"/>
                    <a:pt x="542" y="388"/>
                    <a:pt x="542" y="377"/>
                  </a:cubicBezTo>
                  <a:close/>
                  <a:moveTo>
                    <a:pt x="615" y="1189"/>
                  </a:moveTo>
                  <a:cubicBezTo>
                    <a:pt x="581" y="1189"/>
                    <a:pt x="561" y="1173"/>
                    <a:pt x="557" y="1148"/>
                  </a:cubicBezTo>
                  <a:cubicBezTo>
                    <a:pt x="586" y="1148"/>
                    <a:pt x="586" y="1148"/>
                    <a:pt x="586" y="1148"/>
                  </a:cubicBezTo>
                  <a:cubicBezTo>
                    <a:pt x="588" y="1159"/>
                    <a:pt x="598" y="1168"/>
                    <a:pt x="615" y="1168"/>
                  </a:cubicBezTo>
                  <a:cubicBezTo>
                    <a:pt x="633" y="1168"/>
                    <a:pt x="639" y="1162"/>
                    <a:pt x="639" y="1153"/>
                  </a:cubicBezTo>
                  <a:cubicBezTo>
                    <a:pt x="639" y="1139"/>
                    <a:pt x="625" y="1135"/>
                    <a:pt x="607" y="1131"/>
                  </a:cubicBezTo>
                  <a:cubicBezTo>
                    <a:pt x="585" y="1126"/>
                    <a:pt x="562" y="1118"/>
                    <a:pt x="562" y="1090"/>
                  </a:cubicBezTo>
                  <a:cubicBezTo>
                    <a:pt x="562" y="1067"/>
                    <a:pt x="580" y="1052"/>
                    <a:pt x="615" y="1052"/>
                  </a:cubicBezTo>
                  <a:cubicBezTo>
                    <a:pt x="645" y="1052"/>
                    <a:pt x="664" y="1066"/>
                    <a:pt x="667" y="1089"/>
                  </a:cubicBezTo>
                  <a:cubicBezTo>
                    <a:pt x="638" y="1089"/>
                    <a:pt x="638" y="1089"/>
                    <a:pt x="638" y="1089"/>
                  </a:cubicBezTo>
                  <a:cubicBezTo>
                    <a:pt x="637" y="1079"/>
                    <a:pt x="627" y="1073"/>
                    <a:pt x="614" y="1073"/>
                  </a:cubicBezTo>
                  <a:cubicBezTo>
                    <a:pt x="598" y="1073"/>
                    <a:pt x="593" y="1078"/>
                    <a:pt x="593" y="1086"/>
                  </a:cubicBezTo>
                  <a:cubicBezTo>
                    <a:pt x="593" y="1097"/>
                    <a:pt x="601" y="1100"/>
                    <a:pt x="619" y="1104"/>
                  </a:cubicBezTo>
                  <a:cubicBezTo>
                    <a:pt x="645" y="1110"/>
                    <a:pt x="670" y="1120"/>
                    <a:pt x="670" y="1149"/>
                  </a:cubicBezTo>
                  <a:cubicBezTo>
                    <a:pt x="670" y="1170"/>
                    <a:pt x="654" y="1189"/>
                    <a:pt x="615" y="1189"/>
                  </a:cubicBezTo>
                  <a:close/>
                  <a:moveTo>
                    <a:pt x="626" y="967"/>
                  </a:moveTo>
                  <a:cubicBezTo>
                    <a:pt x="576" y="967"/>
                    <a:pt x="576" y="967"/>
                    <a:pt x="576" y="967"/>
                  </a:cubicBezTo>
                  <a:cubicBezTo>
                    <a:pt x="576" y="836"/>
                    <a:pt x="576" y="836"/>
                    <a:pt x="576" y="836"/>
                  </a:cubicBezTo>
                  <a:cubicBezTo>
                    <a:pt x="625" y="836"/>
                    <a:pt x="625" y="836"/>
                    <a:pt x="625" y="836"/>
                  </a:cubicBezTo>
                  <a:cubicBezTo>
                    <a:pt x="668" y="836"/>
                    <a:pt x="691" y="856"/>
                    <a:pt x="691" y="901"/>
                  </a:cubicBezTo>
                  <a:cubicBezTo>
                    <a:pt x="691" y="947"/>
                    <a:pt x="667" y="967"/>
                    <a:pt x="626" y="967"/>
                  </a:cubicBezTo>
                  <a:close/>
                  <a:moveTo>
                    <a:pt x="733" y="1186"/>
                  </a:moveTo>
                  <a:cubicBezTo>
                    <a:pt x="702" y="1186"/>
                    <a:pt x="702" y="1186"/>
                    <a:pt x="702" y="1186"/>
                  </a:cubicBezTo>
                  <a:cubicBezTo>
                    <a:pt x="702" y="1055"/>
                    <a:pt x="702" y="1055"/>
                    <a:pt x="702" y="1055"/>
                  </a:cubicBezTo>
                  <a:cubicBezTo>
                    <a:pt x="733" y="1055"/>
                    <a:pt x="733" y="1055"/>
                    <a:pt x="733" y="1055"/>
                  </a:cubicBezTo>
                  <a:lnTo>
                    <a:pt x="733" y="1186"/>
                  </a:lnTo>
                  <a:close/>
                  <a:moveTo>
                    <a:pt x="741" y="967"/>
                  </a:moveTo>
                  <a:cubicBezTo>
                    <a:pt x="711" y="967"/>
                    <a:pt x="711" y="967"/>
                    <a:pt x="711" y="967"/>
                  </a:cubicBezTo>
                  <a:cubicBezTo>
                    <a:pt x="758" y="836"/>
                    <a:pt x="758" y="836"/>
                    <a:pt x="758" y="836"/>
                  </a:cubicBezTo>
                  <a:cubicBezTo>
                    <a:pt x="792" y="836"/>
                    <a:pt x="792" y="836"/>
                    <a:pt x="792" y="836"/>
                  </a:cubicBezTo>
                  <a:cubicBezTo>
                    <a:pt x="839" y="967"/>
                    <a:pt x="839" y="967"/>
                    <a:pt x="839" y="967"/>
                  </a:cubicBezTo>
                  <a:cubicBezTo>
                    <a:pt x="807" y="967"/>
                    <a:pt x="807" y="967"/>
                    <a:pt x="807" y="967"/>
                  </a:cubicBezTo>
                  <a:cubicBezTo>
                    <a:pt x="797" y="937"/>
                    <a:pt x="797" y="937"/>
                    <a:pt x="797" y="937"/>
                  </a:cubicBezTo>
                  <a:cubicBezTo>
                    <a:pt x="750" y="937"/>
                    <a:pt x="750" y="937"/>
                    <a:pt x="750" y="937"/>
                  </a:cubicBezTo>
                  <a:lnTo>
                    <a:pt x="741" y="967"/>
                  </a:lnTo>
                  <a:close/>
                  <a:moveTo>
                    <a:pt x="835" y="1167"/>
                  </a:moveTo>
                  <a:cubicBezTo>
                    <a:pt x="852" y="1167"/>
                    <a:pt x="865" y="1157"/>
                    <a:pt x="865" y="1142"/>
                  </a:cubicBezTo>
                  <a:cubicBezTo>
                    <a:pt x="865" y="1133"/>
                    <a:pt x="865" y="1133"/>
                    <a:pt x="865" y="1133"/>
                  </a:cubicBezTo>
                  <a:cubicBezTo>
                    <a:pt x="834" y="1133"/>
                    <a:pt x="834" y="1133"/>
                    <a:pt x="834" y="1133"/>
                  </a:cubicBezTo>
                  <a:cubicBezTo>
                    <a:pt x="834" y="1113"/>
                    <a:pt x="834" y="1113"/>
                    <a:pt x="834" y="1113"/>
                  </a:cubicBezTo>
                  <a:cubicBezTo>
                    <a:pt x="891" y="1113"/>
                    <a:pt x="891" y="1113"/>
                    <a:pt x="891" y="1113"/>
                  </a:cubicBezTo>
                  <a:cubicBezTo>
                    <a:pt x="891" y="1186"/>
                    <a:pt x="891" y="1186"/>
                    <a:pt x="891" y="1186"/>
                  </a:cubicBezTo>
                  <a:cubicBezTo>
                    <a:pt x="872" y="1186"/>
                    <a:pt x="872" y="1186"/>
                    <a:pt x="872" y="1186"/>
                  </a:cubicBezTo>
                  <a:cubicBezTo>
                    <a:pt x="867" y="1174"/>
                    <a:pt x="867" y="1174"/>
                    <a:pt x="867" y="1174"/>
                  </a:cubicBezTo>
                  <a:cubicBezTo>
                    <a:pt x="859" y="1183"/>
                    <a:pt x="847" y="1189"/>
                    <a:pt x="829" y="1189"/>
                  </a:cubicBezTo>
                  <a:cubicBezTo>
                    <a:pt x="798" y="1189"/>
                    <a:pt x="771" y="1167"/>
                    <a:pt x="771" y="1120"/>
                  </a:cubicBezTo>
                  <a:cubicBezTo>
                    <a:pt x="771" y="1075"/>
                    <a:pt x="796" y="1052"/>
                    <a:pt x="835" y="1052"/>
                  </a:cubicBezTo>
                  <a:cubicBezTo>
                    <a:pt x="865" y="1052"/>
                    <a:pt x="886" y="1067"/>
                    <a:pt x="891" y="1092"/>
                  </a:cubicBezTo>
                  <a:cubicBezTo>
                    <a:pt x="861" y="1092"/>
                    <a:pt x="861" y="1092"/>
                    <a:pt x="861" y="1092"/>
                  </a:cubicBezTo>
                  <a:cubicBezTo>
                    <a:pt x="857" y="1079"/>
                    <a:pt x="848" y="1073"/>
                    <a:pt x="835" y="1073"/>
                  </a:cubicBezTo>
                  <a:cubicBezTo>
                    <a:pt x="817" y="1073"/>
                    <a:pt x="803" y="1086"/>
                    <a:pt x="803" y="1120"/>
                  </a:cubicBezTo>
                  <a:cubicBezTo>
                    <a:pt x="803" y="1154"/>
                    <a:pt x="817" y="1167"/>
                    <a:pt x="835" y="1167"/>
                  </a:cubicBezTo>
                  <a:close/>
                  <a:moveTo>
                    <a:pt x="908" y="967"/>
                  </a:moveTo>
                  <a:cubicBezTo>
                    <a:pt x="877" y="967"/>
                    <a:pt x="877" y="967"/>
                    <a:pt x="877" y="967"/>
                  </a:cubicBezTo>
                  <a:cubicBezTo>
                    <a:pt x="877" y="859"/>
                    <a:pt x="877" y="859"/>
                    <a:pt x="877" y="859"/>
                  </a:cubicBezTo>
                  <a:cubicBezTo>
                    <a:pt x="839" y="859"/>
                    <a:pt x="839" y="859"/>
                    <a:pt x="839" y="859"/>
                  </a:cubicBezTo>
                  <a:cubicBezTo>
                    <a:pt x="839" y="836"/>
                    <a:pt x="839" y="836"/>
                    <a:pt x="839" y="836"/>
                  </a:cubicBezTo>
                  <a:cubicBezTo>
                    <a:pt x="947" y="836"/>
                    <a:pt x="947" y="836"/>
                    <a:pt x="947" y="836"/>
                  </a:cubicBezTo>
                  <a:cubicBezTo>
                    <a:pt x="947" y="859"/>
                    <a:pt x="947" y="859"/>
                    <a:pt x="947" y="859"/>
                  </a:cubicBezTo>
                  <a:cubicBezTo>
                    <a:pt x="908" y="859"/>
                    <a:pt x="908" y="859"/>
                    <a:pt x="908" y="859"/>
                  </a:cubicBezTo>
                  <a:lnTo>
                    <a:pt x="908" y="967"/>
                  </a:lnTo>
                  <a:close/>
                  <a:moveTo>
                    <a:pt x="1037" y="1186"/>
                  </a:moveTo>
                  <a:cubicBezTo>
                    <a:pt x="1006" y="1186"/>
                    <a:pt x="1006" y="1186"/>
                    <a:pt x="1006" y="1186"/>
                  </a:cubicBezTo>
                  <a:cubicBezTo>
                    <a:pt x="954" y="1093"/>
                    <a:pt x="954" y="1093"/>
                    <a:pt x="954" y="1093"/>
                  </a:cubicBezTo>
                  <a:cubicBezTo>
                    <a:pt x="954" y="1186"/>
                    <a:pt x="954" y="1186"/>
                    <a:pt x="954" y="1186"/>
                  </a:cubicBezTo>
                  <a:cubicBezTo>
                    <a:pt x="928" y="1186"/>
                    <a:pt x="928" y="1186"/>
                    <a:pt x="928" y="1186"/>
                  </a:cubicBezTo>
                  <a:cubicBezTo>
                    <a:pt x="928" y="1055"/>
                    <a:pt x="928" y="1055"/>
                    <a:pt x="928" y="1055"/>
                  </a:cubicBezTo>
                  <a:cubicBezTo>
                    <a:pt x="962" y="1055"/>
                    <a:pt x="962" y="1055"/>
                    <a:pt x="962" y="1055"/>
                  </a:cubicBezTo>
                  <a:cubicBezTo>
                    <a:pt x="1011" y="1145"/>
                    <a:pt x="1011" y="1145"/>
                    <a:pt x="1011" y="1145"/>
                  </a:cubicBezTo>
                  <a:cubicBezTo>
                    <a:pt x="1011" y="1055"/>
                    <a:pt x="1011" y="1055"/>
                    <a:pt x="1011" y="1055"/>
                  </a:cubicBezTo>
                  <a:cubicBezTo>
                    <a:pt x="1037" y="1055"/>
                    <a:pt x="1037" y="1055"/>
                    <a:pt x="1037" y="1055"/>
                  </a:cubicBezTo>
                  <a:lnTo>
                    <a:pt x="1037" y="1186"/>
                  </a:lnTo>
                  <a:close/>
                  <a:moveTo>
                    <a:pt x="1064" y="858"/>
                  </a:moveTo>
                  <a:cubicBezTo>
                    <a:pt x="1006" y="858"/>
                    <a:pt x="1006" y="858"/>
                    <a:pt x="1006" y="858"/>
                  </a:cubicBezTo>
                  <a:cubicBezTo>
                    <a:pt x="1006" y="890"/>
                    <a:pt x="1006" y="890"/>
                    <a:pt x="1006" y="890"/>
                  </a:cubicBezTo>
                  <a:cubicBezTo>
                    <a:pt x="1059" y="890"/>
                    <a:pt x="1059" y="890"/>
                    <a:pt x="1059" y="890"/>
                  </a:cubicBezTo>
                  <a:cubicBezTo>
                    <a:pt x="1059" y="911"/>
                    <a:pt x="1059" y="911"/>
                    <a:pt x="1059" y="911"/>
                  </a:cubicBezTo>
                  <a:cubicBezTo>
                    <a:pt x="1006" y="911"/>
                    <a:pt x="1006" y="911"/>
                    <a:pt x="1006" y="911"/>
                  </a:cubicBezTo>
                  <a:cubicBezTo>
                    <a:pt x="1006" y="945"/>
                    <a:pt x="1006" y="945"/>
                    <a:pt x="1006" y="945"/>
                  </a:cubicBezTo>
                  <a:cubicBezTo>
                    <a:pt x="1064" y="945"/>
                    <a:pt x="1064" y="945"/>
                    <a:pt x="1064" y="945"/>
                  </a:cubicBezTo>
                  <a:cubicBezTo>
                    <a:pt x="1064" y="967"/>
                    <a:pt x="1064" y="967"/>
                    <a:pt x="1064" y="967"/>
                  </a:cubicBezTo>
                  <a:cubicBezTo>
                    <a:pt x="975" y="967"/>
                    <a:pt x="975" y="967"/>
                    <a:pt x="975" y="967"/>
                  </a:cubicBezTo>
                  <a:cubicBezTo>
                    <a:pt x="975" y="836"/>
                    <a:pt x="975" y="836"/>
                    <a:pt x="975" y="836"/>
                  </a:cubicBezTo>
                  <a:cubicBezTo>
                    <a:pt x="1064" y="836"/>
                    <a:pt x="1064" y="836"/>
                    <a:pt x="1064" y="836"/>
                  </a:cubicBezTo>
                  <a:lnTo>
                    <a:pt x="1064" y="858"/>
                  </a:lnTo>
                  <a:close/>
                  <a:moveTo>
                    <a:pt x="1087" y="638"/>
                  </a:moveTo>
                  <a:cubicBezTo>
                    <a:pt x="1080" y="638"/>
                    <a:pt x="1080" y="638"/>
                    <a:pt x="1080" y="638"/>
                  </a:cubicBezTo>
                  <a:cubicBezTo>
                    <a:pt x="1080" y="655"/>
                    <a:pt x="1080" y="655"/>
                    <a:pt x="1080" y="655"/>
                  </a:cubicBezTo>
                  <a:cubicBezTo>
                    <a:pt x="1077" y="655"/>
                    <a:pt x="1077" y="655"/>
                    <a:pt x="1077" y="655"/>
                  </a:cubicBezTo>
                  <a:cubicBezTo>
                    <a:pt x="1077" y="638"/>
                    <a:pt x="1077" y="638"/>
                    <a:pt x="1077" y="638"/>
                  </a:cubicBezTo>
                  <a:cubicBezTo>
                    <a:pt x="1070" y="638"/>
                    <a:pt x="1070" y="638"/>
                    <a:pt x="1070" y="638"/>
                  </a:cubicBezTo>
                  <a:cubicBezTo>
                    <a:pt x="1070" y="635"/>
                    <a:pt x="1070" y="635"/>
                    <a:pt x="1070" y="635"/>
                  </a:cubicBezTo>
                  <a:cubicBezTo>
                    <a:pt x="1087" y="635"/>
                    <a:pt x="1087" y="635"/>
                    <a:pt x="1087" y="635"/>
                  </a:cubicBezTo>
                  <a:lnTo>
                    <a:pt x="1087" y="638"/>
                  </a:lnTo>
                  <a:close/>
                  <a:moveTo>
                    <a:pt x="1097" y="655"/>
                  </a:moveTo>
                  <a:cubicBezTo>
                    <a:pt x="1091" y="639"/>
                    <a:pt x="1091" y="639"/>
                    <a:pt x="1091" y="639"/>
                  </a:cubicBezTo>
                  <a:cubicBezTo>
                    <a:pt x="1091" y="639"/>
                    <a:pt x="1091" y="639"/>
                    <a:pt x="1091" y="639"/>
                  </a:cubicBezTo>
                  <a:cubicBezTo>
                    <a:pt x="1091" y="655"/>
                    <a:pt x="1091" y="655"/>
                    <a:pt x="1091" y="655"/>
                  </a:cubicBezTo>
                  <a:cubicBezTo>
                    <a:pt x="1088" y="655"/>
                    <a:pt x="1088" y="655"/>
                    <a:pt x="1088" y="655"/>
                  </a:cubicBezTo>
                  <a:cubicBezTo>
                    <a:pt x="1088" y="635"/>
                    <a:pt x="1088" y="635"/>
                    <a:pt x="1088" y="635"/>
                  </a:cubicBezTo>
                  <a:cubicBezTo>
                    <a:pt x="1093" y="635"/>
                    <a:pt x="1093" y="635"/>
                    <a:pt x="1093" y="635"/>
                  </a:cubicBezTo>
                  <a:cubicBezTo>
                    <a:pt x="1099" y="652"/>
                    <a:pt x="1099" y="652"/>
                    <a:pt x="1099" y="652"/>
                  </a:cubicBezTo>
                  <a:cubicBezTo>
                    <a:pt x="1099" y="652"/>
                    <a:pt x="1099" y="652"/>
                    <a:pt x="1099" y="652"/>
                  </a:cubicBezTo>
                  <a:cubicBezTo>
                    <a:pt x="1105" y="635"/>
                    <a:pt x="1105" y="635"/>
                    <a:pt x="1105" y="635"/>
                  </a:cubicBezTo>
                  <a:cubicBezTo>
                    <a:pt x="1109" y="635"/>
                    <a:pt x="1109" y="635"/>
                    <a:pt x="1109" y="635"/>
                  </a:cubicBezTo>
                  <a:cubicBezTo>
                    <a:pt x="1109" y="655"/>
                    <a:pt x="1109" y="655"/>
                    <a:pt x="1109" y="655"/>
                  </a:cubicBezTo>
                  <a:cubicBezTo>
                    <a:pt x="1106" y="655"/>
                    <a:pt x="1106" y="655"/>
                    <a:pt x="1106" y="655"/>
                  </a:cubicBezTo>
                  <a:cubicBezTo>
                    <a:pt x="1106" y="639"/>
                    <a:pt x="1106" y="639"/>
                    <a:pt x="1106" y="639"/>
                  </a:cubicBezTo>
                  <a:cubicBezTo>
                    <a:pt x="1106" y="639"/>
                    <a:pt x="1106" y="639"/>
                    <a:pt x="1106" y="639"/>
                  </a:cubicBezTo>
                  <a:cubicBezTo>
                    <a:pt x="1100" y="655"/>
                    <a:pt x="1100" y="655"/>
                    <a:pt x="1100" y="655"/>
                  </a:cubicBezTo>
                  <a:lnTo>
                    <a:pt x="1097" y="655"/>
                  </a:lnTo>
                  <a:close/>
                  <a:moveTo>
                    <a:pt x="1151" y="967"/>
                  </a:moveTo>
                  <a:cubicBezTo>
                    <a:pt x="1101" y="967"/>
                    <a:pt x="1101" y="967"/>
                    <a:pt x="1101" y="967"/>
                  </a:cubicBezTo>
                  <a:cubicBezTo>
                    <a:pt x="1101" y="836"/>
                    <a:pt x="1101" y="836"/>
                    <a:pt x="1101" y="836"/>
                  </a:cubicBezTo>
                  <a:cubicBezTo>
                    <a:pt x="1151" y="836"/>
                    <a:pt x="1151" y="836"/>
                    <a:pt x="1151" y="836"/>
                  </a:cubicBezTo>
                  <a:cubicBezTo>
                    <a:pt x="1193" y="836"/>
                    <a:pt x="1216" y="856"/>
                    <a:pt x="1216" y="901"/>
                  </a:cubicBezTo>
                  <a:cubicBezTo>
                    <a:pt x="1216" y="947"/>
                    <a:pt x="1192" y="967"/>
                    <a:pt x="1151" y="9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4" name="Oval 53"/>
          <p:cNvSpPr/>
          <p:nvPr/>
        </p:nvSpPr>
        <p:spPr>
          <a:xfrm>
            <a:off x="38382" y="4204705"/>
            <a:ext cx="6003176" cy="412289"/>
          </a:xfrm>
          <a:prstGeom prst="ellipse">
            <a:avLst/>
          </a:prstGeom>
          <a:gradFill flip="none" rotWithShape="1">
            <a:gsLst>
              <a:gs pos="0">
                <a:schemeClr val="tx1">
                  <a:lumMod val="50000"/>
                </a:schemeClr>
              </a:gs>
              <a:gs pos="89000">
                <a:schemeClr val="tx1">
                  <a:lumMod val="51000"/>
                  <a:lumOff val="49000"/>
                  <a:alpha val="0"/>
                </a:schemeClr>
              </a:gs>
            </a:gsLst>
            <a:path path="circle">
              <a:fillToRect l="50000" t="50000" r="50000" b="50000"/>
            </a:path>
            <a:tileRect/>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55" name="Oval 54"/>
          <p:cNvSpPr/>
          <p:nvPr/>
        </p:nvSpPr>
        <p:spPr>
          <a:xfrm>
            <a:off x="6146949" y="4204705"/>
            <a:ext cx="6003176" cy="412289"/>
          </a:xfrm>
          <a:prstGeom prst="ellipse">
            <a:avLst/>
          </a:prstGeom>
          <a:gradFill flip="none" rotWithShape="1">
            <a:gsLst>
              <a:gs pos="0">
                <a:schemeClr val="tx1">
                  <a:lumMod val="50000"/>
                </a:schemeClr>
              </a:gs>
              <a:gs pos="89000">
                <a:schemeClr val="tx1">
                  <a:lumMod val="51000"/>
                  <a:lumOff val="49000"/>
                  <a:alpha val="0"/>
                </a:schemeClr>
              </a:gs>
            </a:gsLst>
            <a:path path="circle">
              <a:fillToRect l="50000" t="50000" r="50000" b="50000"/>
            </a:path>
            <a:tileRect/>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1298727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par>
                                <p:cTn id="8" presetID="6" presetClass="emph" presetSubtype="0" fill="hold" nodeType="withEffect">
                                  <p:stCondLst>
                                    <p:cond delay="0"/>
                                  </p:stCondLst>
                                  <p:childTnLst>
                                    <p:animScale>
                                      <p:cBhvr>
                                        <p:cTn id="9" dur="1000" fill="hold"/>
                                        <p:tgtEl>
                                          <p:spTgt spid="37"/>
                                        </p:tgtEl>
                                      </p:cBhvr>
                                      <p:by x="55000" y="55000"/>
                                    </p:animScale>
                                  </p:childTnLst>
                                </p:cTn>
                              </p:par>
                            </p:childTnLst>
                          </p:cTn>
                        </p:par>
                        <p:par>
                          <p:cTn id="10" fill="hold">
                            <p:stCondLst>
                              <p:cond delay="1000"/>
                            </p:stCondLst>
                            <p:childTnLst>
                              <p:par>
                                <p:cTn id="11" presetID="1" presetClass="exit" presetSubtype="0" fill="hold" nodeType="afterEffect">
                                  <p:stCondLst>
                                    <p:cond delay="0"/>
                                  </p:stCondLst>
                                  <p:childTnLst>
                                    <p:set>
                                      <p:cBhvr>
                                        <p:cTn id="12" dur="1" fill="hold">
                                          <p:stCondLst>
                                            <p:cond delay="0"/>
                                          </p:stCondLst>
                                        </p:cTn>
                                        <p:tgtEl>
                                          <p:spTgt spid="37"/>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childTnLst>
                                </p:cTn>
                              </p:par>
                              <p:par>
                                <p:cTn id="19" presetID="42" presetClass="path" presetSubtype="0" decel="50000" fill="hold" nodeType="withEffect">
                                  <p:stCondLst>
                                    <p:cond delay="0"/>
                                  </p:stCondLst>
                                  <p:childTnLst>
                                    <p:animMotion origin="layout" path="M -3.95833E-6 -4.81481E-6 L -3.95833E-6 0.0845 " pathEditMode="relative" rAng="0" ptsTypes="AA">
                                      <p:cBhvr>
                                        <p:cTn id="20" dur="1000" fill="hold"/>
                                        <p:tgtEl>
                                          <p:spTgt spid="31"/>
                                        </p:tgtEl>
                                        <p:attrNameLst>
                                          <p:attrName>ppt_x</p:attrName>
                                          <p:attrName>ppt_y</p:attrName>
                                        </p:attrNameLst>
                                      </p:cBhvr>
                                      <p:rCtr x="0" y="4213"/>
                                    </p:animMotion>
                                  </p:childTnLst>
                                </p:cTn>
                              </p:par>
                              <p:par>
                                <p:cTn id="21" presetID="10" presetClass="entr" presetSubtype="0" fill="hold" grpId="0" nodeType="withEffect">
                                  <p:stCondLst>
                                    <p:cond delay="0"/>
                                  </p:stCondLst>
                                  <p:childTnLst>
                                    <p:set>
                                      <p:cBhvr>
                                        <p:cTn id="22" dur="1" fill="hold">
                                          <p:stCondLst>
                                            <p:cond delay="0"/>
                                          </p:stCondLst>
                                        </p:cTn>
                                        <p:tgtEl>
                                          <p:spTgt spid="204"/>
                                        </p:tgtEl>
                                        <p:attrNameLst>
                                          <p:attrName>style.visibility</p:attrName>
                                        </p:attrNameLst>
                                      </p:cBhvr>
                                      <p:to>
                                        <p:strVal val="visible"/>
                                      </p:to>
                                    </p:set>
                                    <p:animEffect transition="in" filter="fade">
                                      <p:cBhvr>
                                        <p:cTn id="23" dur="1000"/>
                                        <p:tgtEl>
                                          <p:spTgt spid="204"/>
                                        </p:tgtEl>
                                      </p:cBhvr>
                                    </p:animEffect>
                                  </p:childTnLst>
                                </p:cTn>
                              </p:par>
                              <p:par>
                                <p:cTn id="24" presetID="42" presetClass="path" presetSubtype="0" decel="50000" fill="hold" grpId="1" nodeType="withEffect">
                                  <p:stCondLst>
                                    <p:cond delay="0"/>
                                  </p:stCondLst>
                                  <p:childTnLst>
                                    <p:animMotion origin="layout" path="M 8.33333E-7 0.04444 L 8.33333E-7 0 " pathEditMode="relative" rAng="0" ptsTypes="AA">
                                      <p:cBhvr>
                                        <p:cTn id="25" dur="1000" fill="hold"/>
                                        <p:tgtEl>
                                          <p:spTgt spid="204"/>
                                        </p:tgtEl>
                                        <p:attrNameLst>
                                          <p:attrName>ppt_x</p:attrName>
                                          <p:attrName>ppt_y</p:attrName>
                                        </p:attrNameLst>
                                      </p:cBhvr>
                                      <p:rCtr x="0" y="-2222"/>
                                    </p:animMotion>
                                  </p:childTnLst>
                                </p:cTn>
                              </p:par>
                              <p:par>
                                <p:cTn id="26" presetID="10" presetClass="entr" presetSubtype="0" fill="hold" grpId="0" nodeType="withEffect">
                                  <p:stCondLst>
                                    <p:cond delay="50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childTnLst>
                                </p:cTn>
                              </p:par>
                              <p:par>
                                <p:cTn id="33" presetID="42" presetClass="path" presetSubtype="0" decel="50000" fill="hold" nodeType="withEffect">
                                  <p:stCondLst>
                                    <p:cond delay="0"/>
                                  </p:stCondLst>
                                  <p:childTnLst>
                                    <p:animMotion origin="layout" path="M -3.95833E-6 -4.81481E-6 L -3.95833E-6 0.0845 " pathEditMode="relative" rAng="0" ptsTypes="AA">
                                      <p:cBhvr>
                                        <p:cTn id="34" dur="1000" fill="hold"/>
                                        <p:tgtEl>
                                          <p:spTgt spid="34"/>
                                        </p:tgtEl>
                                        <p:attrNameLst>
                                          <p:attrName>ppt_x</p:attrName>
                                          <p:attrName>ppt_y</p:attrName>
                                        </p:attrNameLst>
                                      </p:cBhvr>
                                      <p:rCtr x="0" y="4213"/>
                                    </p:animMotion>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childTnLst>
                                </p:cTn>
                              </p:par>
                              <p:par>
                                <p:cTn id="38" presetID="42" presetClass="path" presetSubtype="0" decel="50000" fill="hold" grpId="1" nodeType="withEffect">
                                  <p:stCondLst>
                                    <p:cond delay="0"/>
                                  </p:stCondLst>
                                  <p:childTnLst>
                                    <p:animMotion origin="layout" path="M 8.33333E-7 0.04444 L 8.33333E-7 0 " pathEditMode="relative" rAng="0" ptsTypes="AA">
                                      <p:cBhvr>
                                        <p:cTn id="39" dur="1000" fill="hold"/>
                                        <p:tgtEl>
                                          <p:spTgt spid="24"/>
                                        </p:tgtEl>
                                        <p:attrNameLst>
                                          <p:attrName>ppt_x</p:attrName>
                                          <p:attrName>ppt_y</p:attrName>
                                        </p:attrNameLst>
                                      </p:cBhvr>
                                      <p:rCtr x="0" y="-2222"/>
                                    </p:animMotion>
                                  </p:childTnLst>
                                </p:cTn>
                              </p:par>
                              <p:par>
                                <p:cTn id="40" presetID="10" presetClass="entr" presetSubtype="0" fill="hold" grpId="0" nodeType="withEffect">
                                  <p:stCondLst>
                                    <p:cond delay="50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04" grpId="0"/>
      <p:bldP spid="204" grpId="1"/>
      <p:bldP spid="54" grpId="0" animBg="1"/>
      <p:bldP spid="5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Rectangle 2"/>
          <p:cNvSpPr/>
          <p:nvPr/>
        </p:nvSpPr>
        <p:spPr>
          <a:xfrm>
            <a:off x="0" y="0"/>
            <a:ext cx="6403167"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p>
        </p:txBody>
      </p:sp>
      <p:pic>
        <p:nvPicPr>
          <p:cNvPr id="7170" name="Picture 2" descr="C:\Users\andrewg\Desktop\forrest.jpg"/>
          <p:cNvPicPr>
            <a:picLocks noChangeAspect="1" noChangeArrowheads="1"/>
          </p:cNvPicPr>
          <p:nvPr/>
        </p:nvPicPr>
        <p:blipFill rotWithShape="1">
          <a:blip r:embed="rId3">
            <a:extLst>
              <a:ext uri="{28A0092B-C50C-407E-A947-70E740481C1C}">
                <a14:useLocalDpi xmlns:a14="http://schemas.microsoft.com/office/drawing/2010/main" val="0"/>
              </a:ext>
            </a:extLst>
          </a:blip>
          <a:srcRect l="3406" r="37599"/>
          <a:stretch/>
        </p:blipFill>
        <p:spPr bwMode="auto">
          <a:xfrm>
            <a:off x="0" y="0"/>
            <a:ext cx="6091311"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6750996" y="2305616"/>
            <a:ext cx="4996354" cy="2246769"/>
          </a:xfrm>
          <a:prstGeom prst="rect">
            <a:avLst/>
          </a:prstGeom>
          <a:noFill/>
        </p:spPr>
        <p:txBody>
          <a:bodyPr wrap="square" rtlCol="0">
            <a:spAutoFit/>
          </a:bodyPr>
          <a:lstStyle/>
          <a:p>
            <a:r>
              <a:rPr lang="en-US" sz="2000" dirty="0" smtClean="0">
                <a:solidFill>
                  <a:schemeClr val="bg1"/>
                </a:solidFill>
              </a:rPr>
              <a:t>Deployment details</a:t>
            </a:r>
          </a:p>
          <a:p>
            <a:endParaRPr lang="en-US" sz="2000" dirty="0" smtClean="0">
              <a:solidFill>
                <a:schemeClr val="bg1"/>
              </a:solidFill>
            </a:endParaRPr>
          </a:p>
          <a:p>
            <a:r>
              <a:rPr lang="en-US" sz="2000" dirty="0" smtClean="0">
                <a:solidFill>
                  <a:schemeClr val="bg1"/>
                </a:solidFill>
              </a:rPr>
              <a:t>Information on which products and software have been validated</a:t>
            </a:r>
          </a:p>
          <a:p>
            <a:endParaRPr lang="en-US" sz="2000" dirty="0" smtClean="0">
              <a:solidFill>
                <a:schemeClr val="bg1"/>
              </a:solidFill>
            </a:endParaRPr>
          </a:p>
          <a:p>
            <a:r>
              <a:rPr lang="en-US" sz="2000" dirty="0" smtClean="0">
                <a:solidFill>
                  <a:schemeClr val="bg1"/>
                </a:solidFill>
              </a:rPr>
              <a:t>Best practices for keeping your </a:t>
            </a:r>
            <a:br>
              <a:rPr lang="en-US" sz="2000" dirty="0" smtClean="0">
                <a:solidFill>
                  <a:schemeClr val="bg1"/>
                </a:solidFill>
              </a:rPr>
            </a:br>
            <a:r>
              <a:rPr lang="en-US" sz="2000" dirty="0" smtClean="0">
                <a:solidFill>
                  <a:schemeClr val="bg1"/>
                </a:solidFill>
              </a:rPr>
              <a:t>network up-to-date</a:t>
            </a:r>
            <a:endParaRPr lang="en-US" sz="2000" dirty="0">
              <a:solidFill>
                <a:schemeClr val="bg1"/>
              </a:solidFill>
            </a:endParaRPr>
          </a:p>
        </p:txBody>
      </p:sp>
      <p:sp>
        <p:nvSpPr>
          <p:cNvPr id="50" name="TextBox 49"/>
          <p:cNvSpPr txBox="1"/>
          <p:nvPr/>
        </p:nvSpPr>
        <p:spPr>
          <a:xfrm>
            <a:off x="756539" y="2665725"/>
            <a:ext cx="4568837" cy="1526550"/>
          </a:xfrm>
          <a:prstGeom prst="rect">
            <a:avLst/>
          </a:prstGeom>
          <a:noFill/>
        </p:spPr>
        <p:txBody>
          <a:bodyPr wrap="none" lIns="121899" tIns="60949" rIns="121899" bIns="60949" rtlCol="0">
            <a:spAutoFit/>
          </a:bodyPr>
          <a:lstStyle/>
          <a:p>
            <a:pPr algn="ctr">
              <a:lnSpc>
                <a:spcPct val="95000"/>
              </a:lnSpc>
            </a:pPr>
            <a:r>
              <a:rPr lang="en-US" sz="6000" b="1" dirty="0">
                <a:solidFill>
                  <a:schemeClr val="bg1"/>
                </a:solidFill>
                <a:latin typeface="+mj-lt"/>
              </a:rPr>
              <a:t>Technology</a:t>
            </a:r>
            <a:endParaRPr lang="en-US" sz="7200" b="1" dirty="0">
              <a:solidFill>
                <a:schemeClr val="bg1"/>
              </a:solidFill>
              <a:latin typeface="+mj-lt"/>
            </a:endParaRPr>
          </a:p>
          <a:p>
            <a:pPr algn="ctr">
              <a:lnSpc>
                <a:spcPct val="95000"/>
              </a:lnSpc>
            </a:pPr>
            <a:r>
              <a:rPr lang="en-US" sz="3200" dirty="0">
                <a:solidFill>
                  <a:schemeClr val="bg1"/>
                </a:solidFill>
                <a:latin typeface="+mj-lt"/>
              </a:rPr>
              <a:t>Design Guides</a:t>
            </a:r>
          </a:p>
        </p:txBody>
      </p:sp>
      <p:grpSp>
        <p:nvGrpSpPr>
          <p:cNvPr id="6" name="Group 5"/>
          <p:cNvGrpSpPr/>
          <p:nvPr/>
        </p:nvGrpSpPr>
        <p:grpSpPr>
          <a:xfrm>
            <a:off x="6403167" y="2402797"/>
            <a:ext cx="204601" cy="204601"/>
            <a:chOff x="8172785" y="1319692"/>
            <a:chExt cx="320423" cy="320423"/>
          </a:xfrm>
        </p:grpSpPr>
        <p:sp>
          <p:nvSpPr>
            <p:cNvPr id="7" name="Oval 6"/>
            <p:cNvSpPr/>
            <p:nvPr/>
          </p:nvSpPr>
          <p:spPr>
            <a:xfrm>
              <a:off x="8172785" y="1319692"/>
              <a:ext cx="320423" cy="320423"/>
            </a:xfrm>
            <a:prstGeom prst="ellipse">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sp>
          <p:nvSpPr>
            <p:cNvPr id="8" name="Isosceles Triangle 3"/>
            <p:cNvSpPr/>
            <p:nvPr/>
          </p:nvSpPr>
          <p:spPr>
            <a:xfrm rot="5400000">
              <a:off x="8275424" y="1442583"/>
              <a:ext cx="141164" cy="69415"/>
            </a:xfrm>
            <a:custGeom>
              <a:avLst/>
              <a:gdLst>
                <a:gd name="connsiteX0" fmla="*/ 0 w 666974"/>
                <a:gd name="connsiteY0" fmla="*/ 574978 h 574978"/>
                <a:gd name="connsiteX1" fmla="*/ 333487 w 666974"/>
                <a:gd name="connsiteY1" fmla="*/ 0 h 574978"/>
                <a:gd name="connsiteX2" fmla="*/ 666974 w 666974"/>
                <a:gd name="connsiteY2" fmla="*/ 574978 h 574978"/>
                <a:gd name="connsiteX3" fmla="*/ 0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 name="connsiteX3" fmla="*/ 365760 w 666974"/>
                <a:gd name="connsiteY3" fmla="*/ 559398 h 574978"/>
                <a:gd name="connsiteX4" fmla="*/ 0 w 666974"/>
                <a:gd name="connsiteY4" fmla="*/ 574978 h 574978"/>
                <a:gd name="connsiteX0" fmla="*/ 365760 w 666974"/>
                <a:gd name="connsiteY0" fmla="*/ 559398 h 650838"/>
                <a:gd name="connsiteX1" fmla="*/ 0 w 666974"/>
                <a:gd name="connsiteY1" fmla="*/ 574978 h 650838"/>
                <a:gd name="connsiteX2" fmla="*/ 333487 w 666974"/>
                <a:gd name="connsiteY2" fmla="*/ 0 h 650838"/>
                <a:gd name="connsiteX3" fmla="*/ 666974 w 666974"/>
                <a:gd name="connsiteY3" fmla="*/ 574978 h 650838"/>
                <a:gd name="connsiteX4" fmla="*/ 457200 w 666974"/>
                <a:gd name="connsiteY4" fmla="*/ 650838 h 650838"/>
                <a:gd name="connsiteX0" fmla="*/ 365760 w 666974"/>
                <a:gd name="connsiteY0" fmla="*/ 559398 h 574978"/>
                <a:gd name="connsiteX1" fmla="*/ 0 w 666974"/>
                <a:gd name="connsiteY1" fmla="*/ 574978 h 574978"/>
                <a:gd name="connsiteX2" fmla="*/ 333487 w 666974"/>
                <a:gd name="connsiteY2" fmla="*/ 0 h 574978"/>
                <a:gd name="connsiteX3" fmla="*/ 666974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Lst>
              <a:ahLst/>
              <a:cxnLst>
                <a:cxn ang="0">
                  <a:pos x="connsiteX0" y="connsiteY0"/>
                </a:cxn>
                <a:cxn ang="0">
                  <a:pos x="connsiteX1" y="connsiteY1"/>
                </a:cxn>
                <a:cxn ang="0">
                  <a:pos x="connsiteX2" y="connsiteY2"/>
                </a:cxn>
              </a:cxnLst>
              <a:rect l="l" t="t" r="r" b="b"/>
              <a:pathLst>
                <a:path w="666974" h="574978">
                  <a:moveTo>
                    <a:pt x="0" y="574978"/>
                  </a:moveTo>
                  <a:lnTo>
                    <a:pt x="333487" y="0"/>
                  </a:lnTo>
                  <a:lnTo>
                    <a:pt x="666974" y="574978"/>
                  </a:lnTo>
                </a:path>
              </a:pathLst>
            </a:custGeom>
            <a:noFill/>
            <a:ln w="19050" cap="rnd">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grpSp>
      <p:grpSp>
        <p:nvGrpSpPr>
          <p:cNvPr id="16" name="Group 15"/>
          <p:cNvGrpSpPr/>
          <p:nvPr/>
        </p:nvGrpSpPr>
        <p:grpSpPr>
          <a:xfrm>
            <a:off x="6403167" y="3018261"/>
            <a:ext cx="204601" cy="204601"/>
            <a:chOff x="8172785" y="1319692"/>
            <a:chExt cx="320423" cy="320423"/>
          </a:xfrm>
        </p:grpSpPr>
        <p:sp>
          <p:nvSpPr>
            <p:cNvPr id="17" name="Oval 16"/>
            <p:cNvSpPr/>
            <p:nvPr/>
          </p:nvSpPr>
          <p:spPr>
            <a:xfrm>
              <a:off x="8172785" y="1319692"/>
              <a:ext cx="320423" cy="320423"/>
            </a:xfrm>
            <a:prstGeom prst="ellipse">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sp>
          <p:nvSpPr>
            <p:cNvPr id="18" name="Isosceles Triangle 3"/>
            <p:cNvSpPr/>
            <p:nvPr/>
          </p:nvSpPr>
          <p:spPr>
            <a:xfrm rot="5400000">
              <a:off x="8275424" y="1442583"/>
              <a:ext cx="141164" cy="69415"/>
            </a:xfrm>
            <a:custGeom>
              <a:avLst/>
              <a:gdLst>
                <a:gd name="connsiteX0" fmla="*/ 0 w 666974"/>
                <a:gd name="connsiteY0" fmla="*/ 574978 h 574978"/>
                <a:gd name="connsiteX1" fmla="*/ 333487 w 666974"/>
                <a:gd name="connsiteY1" fmla="*/ 0 h 574978"/>
                <a:gd name="connsiteX2" fmla="*/ 666974 w 666974"/>
                <a:gd name="connsiteY2" fmla="*/ 574978 h 574978"/>
                <a:gd name="connsiteX3" fmla="*/ 0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 name="connsiteX3" fmla="*/ 365760 w 666974"/>
                <a:gd name="connsiteY3" fmla="*/ 559398 h 574978"/>
                <a:gd name="connsiteX4" fmla="*/ 0 w 666974"/>
                <a:gd name="connsiteY4" fmla="*/ 574978 h 574978"/>
                <a:gd name="connsiteX0" fmla="*/ 365760 w 666974"/>
                <a:gd name="connsiteY0" fmla="*/ 559398 h 650838"/>
                <a:gd name="connsiteX1" fmla="*/ 0 w 666974"/>
                <a:gd name="connsiteY1" fmla="*/ 574978 h 650838"/>
                <a:gd name="connsiteX2" fmla="*/ 333487 w 666974"/>
                <a:gd name="connsiteY2" fmla="*/ 0 h 650838"/>
                <a:gd name="connsiteX3" fmla="*/ 666974 w 666974"/>
                <a:gd name="connsiteY3" fmla="*/ 574978 h 650838"/>
                <a:gd name="connsiteX4" fmla="*/ 457200 w 666974"/>
                <a:gd name="connsiteY4" fmla="*/ 650838 h 650838"/>
                <a:gd name="connsiteX0" fmla="*/ 365760 w 666974"/>
                <a:gd name="connsiteY0" fmla="*/ 559398 h 574978"/>
                <a:gd name="connsiteX1" fmla="*/ 0 w 666974"/>
                <a:gd name="connsiteY1" fmla="*/ 574978 h 574978"/>
                <a:gd name="connsiteX2" fmla="*/ 333487 w 666974"/>
                <a:gd name="connsiteY2" fmla="*/ 0 h 574978"/>
                <a:gd name="connsiteX3" fmla="*/ 666974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Lst>
              <a:ahLst/>
              <a:cxnLst>
                <a:cxn ang="0">
                  <a:pos x="connsiteX0" y="connsiteY0"/>
                </a:cxn>
                <a:cxn ang="0">
                  <a:pos x="connsiteX1" y="connsiteY1"/>
                </a:cxn>
                <a:cxn ang="0">
                  <a:pos x="connsiteX2" y="connsiteY2"/>
                </a:cxn>
              </a:cxnLst>
              <a:rect l="l" t="t" r="r" b="b"/>
              <a:pathLst>
                <a:path w="666974" h="574978">
                  <a:moveTo>
                    <a:pt x="0" y="574978"/>
                  </a:moveTo>
                  <a:lnTo>
                    <a:pt x="333487" y="0"/>
                  </a:lnTo>
                  <a:lnTo>
                    <a:pt x="666974" y="574978"/>
                  </a:lnTo>
                </a:path>
              </a:pathLst>
            </a:custGeom>
            <a:noFill/>
            <a:ln w="19050" cap="rnd">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grpSp>
      <p:grpSp>
        <p:nvGrpSpPr>
          <p:cNvPr id="19" name="Group 18"/>
          <p:cNvGrpSpPr/>
          <p:nvPr/>
        </p:nvGrpSpPr>
        <p:grpSpPr>
          <a:xfrm>
            <a:off x="6403167" y="3935850"/>
            <a:ext cx="204601" cy="204601"/>
            <a:chOff x="8172785" y="1319692"/>
            <a:chExt cx="320423" cy="320423"/>
          </a:xfrm>
        </p:grpSpPr>
        <p:sp>
          <p:nvSpPr>
            <p:cNvPr id="20" name="Oval 19"/>
            <p:cNvSpPr/>
            <p:nvPr/>
          </p:nvSpPr>
          <p:spPr>
            <a:xfrm>
              <a:off x="8172785" y="1319692"/>
              <a:ext cx="320423" cy="320423"/>
            </a:xfrm>
            <a:prstGeom prst="ellipse">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sp>
          <p:nvSpPr>
            <p:cNvPr id="21" name="Isosceles Triangle 3"/>
            <p:cNvSpPr/>
            <p:nvPr/>
          </p:nvSpPr>
          <p:spPr>
            <a:xfrm rot="5400000">
              <a:off x="8275424" y="1442583"/>
              <a:ext cx="141164" cy="69415"/>
            </a:xfrm>
            <a:custGeom>
              <a:avLst/>
              <a:gdLst>
                <a:gd name="connsiteX0" fmla="*/ 0 w 666974"/>
                <a:gd name="connsiteY0" fmla="*/ 574978 h 574978"/>
                <a:gd name="connsiteX1" fmla="*/ 333487 w 666974"/>
                <a:gd name="connsiteY1" fmla="*/ 0 h 574978"/>
                <a:gd name="connsiteX2" fmla="*/ 666974 w 666974"/>
                <a:gd name="connsiteY2" fmla="*/ 574978 h 574978"/>
                <a:gd name="connsiteX3" fmla="*/ 0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 name="connsiteX3" fmla="*/ 365760 w 666974"/>
                <a:gd name="connsiteY3" fmla="*/ 559398 h 574978"/>
                <a:gd name="connsiteX4" fmla="*/ 0 w 666974"/>
                <a:gd name="connsiteY4" fmla="*/ 574978 h 574978"/>
                <a:gd name="connsiteX0" fmla="*/ 365760 w 666974"/>
                <a:gd name="connsiteY0" fmla="*/ 559398 h 650838"/>
                <a:gd name="connsiteX1" fmla="*/ 0 w 666974"/>
                <a:gd name="connsiteY1" fmla="*/ 574978 h 650838"/>
                <a:gd name="connsiteX2" fmla="*/ 333487 w 666974"/>
                <a:gd name="connsiteY2" fmla="*/ 0 h 650838"/>
                <a:gd name="connsiteX3" fmla="*/ 666974 w 666974"/>
                <a:gd name="connsiteY3" fmla="*/ 574978 h 650838"/>
                <a:gd name="connsiteX4" fmla="*/ 457200 w 666974"/>
                <a:gd name="connsiteY4" fmla="*/ 650838 h 650838"/>
                <a:gd name="connsiteX0" fmla="*/ 365760 w 666974"/>
                <a:gd name="connsiteY0" fmla="*/ 559398 h 574978"/>
                <a:gd name="connsiteX1" fmla="*/ 0 w 666974"/>
                <a:gd name="connsiteY1" fmla="*/ 574978 h 574978"/>
                <a:gd name="connsiteX2" fmla="*/ 333487 w 666974"/>
                <a:gd name="connsiteY2" fmla="*/ 0 h 574978"/>
                <a:gd name="connsiteX3" fmla="*/ 666974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Lst>
              <a:ahLst/>
              <a:cxnLst>
                <a:cxn ang="0">
                  <a:pos x="connsiteX0" y="connsiteY0"/>
                </a:cxn>
                <a:cxn ang="0">
                  <a:pos x="connsiteX1" y="connsiteY1"/>
                </a:cxn>
                <a:cxn ang="0">
                  <a:pos x="connsiteX2" y="connsiteY2"/>
                </a:cxn>
              </a:cxnLst>
              <a:rect l="l" t="t" r="r" b="b"/>
              <a:pathLst>
                <a:path w="666974" h="574978">
                  <a:moveTo>
                    <a:pt x="0" y="574978"/>
                  </a:moveTo>
                  <a:lnTo>
                    <a:pt x="333487" y="0"/>
                  </a:lnTo>
                  <a:lnTo>
                    <a:pt x="666974" y="574978"/>
                  </a:lnTo>
                </a:path>
              </a:pathLst>
            </a:custGeom>
            <a:noFill/>
            <a:ln w="19050" cap="rnd">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grpSp>
      <p:grpSp>
        <p:nvGrpSpPr>
          <p:cNvPr id="15" name="Group 14" descr="Down:  Group 14"/>
          <p:cNvGrpSpPr>
            <a:grpSpLocks noChangeAspect="1"/>
          </p:cNvGrpSpPr>
          <p:nvPr/>
        </p:nvGrpSpPr>
        <p:grpSpPr>
          <a:xfrm>
            <a:off x="11078262" y="646163"/>
            <a:ext cx="669088" cy="669301"/>
            <a:chOff x="9574934" y="935040"/>
            <a:chExt cx="4986338" cy="4987924"/>
          </a:xfrm>
        </p:grpSpPr>
        <p:sp>
          <p:nvSpPr>
            <p:cNvPr id="22" name="Freeform 18"/>
            <p:cNvSpPr>
              <a:spLocks/>
            </p:cNvSpPr>
            <p:nvPr/>
          </p:nvSpPr>
          <p:spPr bwMode="auto">
            <a:xfrm>
              <a:off x="11851410" y="4149726"/>
              <a:ext cx="198438" cy="333375"/>
            </a:xfrm>
            <a:custGeom>
              <a:avLst/>
              <a:gdLst>
                <a:gd name="T0" fmla="*/ 18 w 53"/>
                <a:gd name="T1" fmla="*/ 0 h 89"/>
                <a:gd name="T2" fmla="*/ 0 w 53"/>
                <a:gd name="T3" fmla="*/ 0 h 89"/>
                <a:gd name="T4" fmla="*/ 0 w 53"/>
                <a:gd name="T5" fmla="*/ 89 h 89"/>
                <a:gd name="T6" fmla="*/ 19 w 53"/>
                <a:gd name="T7" fmla="*/ 89 h 89"/>
                <a:gd name="T8" fmla="*/ 53 w 53"/>
                <a:gd name="T9" fmla="*/ 44 h 89"/>
                <a:gd name="T10" fmla="*/ 18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8"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9"/>
            <p:cNvSpPr>
              <a:spLocks/>
            </p:cNvSpPr>
            <p:nvPr/>
          </p:nvSpPr>
          <p:spPr bwMode="auto">
            <a:xfrm>
              <a:off x="10767148" y="4970463"/>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5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6"/>
                    <a:pt x="53" y="45"/>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0"/>
            <p:cNvSpPr>
              <a:spLocks/>
            </p:cNvSpPr>
            <p:nvPr/>
          </p:nvSpPr>
          <p:spPr bwMode="auto">
            <a:xfrm>
              <a:off x="10594110" y="4164013"/>
              <a:ext cx="131763" cy="209550"/>
            </a:xfrm>
            <a:custGeom>
              <a:avLst/>
              <a:gdLst>
                <a:gd name="T0" fmla="*/ 0 w 83"/>
                <a:gd name="T1" fmla="*/ 132 h 132"/>
                <a:gd name="T2" fmla="*/ 83 w 83"/>
                <a:gd name="T3" fmla="*/ 132 h 132"/>
                <a:gd name="T4" fmla="*/ 43 w 83"/>
                <a:gd name="T5" fmla="*/ 0 h 132"/>
                <a:gd name="T6" fmla="*/ 0 w 83"/>
                <a:gd name="T7" fmla="*/ 132 h 132"/>
              </a:gdLst>
              <a:ahLst/>
              <a:cxnLst>
                <a:cxn ang="0">
                  <a:pos x="T0" y="T1"/>
                </a:cxn>
                <a:cxn ang="0">
                  <a:pos x="T2" y="T3"/>
                </a:cxn>
                <a:cxn ang="0">
                  <a:pos x="T4" y="T5"/>
                </a:cxn>
                <a:cxn ang="0">
                  <a:pos x="T6" y="T7"/>
                </a:cxn>
              </a:cxnLst>
              <a:rect l="0" t="0" r="r" b="b"/>
              <a:pathLst>
                <a:path w="83" h="132">
                  <a:moveTo>
                    <a:pt x="0" y="132"/>
                  </a:moveTo>
                  <a:lnTo>
                    <a:pt x="83" y="132"/>
                  </a:lnTo>
                  <a:lnTo>
                    <a:pt x="43"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Oval 21"/>
            <p:cNvSpPr>
              <a:spLocks noChangeArrowheads="1"/>
            </p:cNvSpPr>
            <p:nvPr/>
          </p:nvSpPr>
          <p:spPr bwMode="auto">
            <a:xfrm>
              <a:off x="12980123" y="2952751"/>
              <a:ext cx="300038"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auto">
            <a:xfrm>
              <a:off x="12413385" y="4164013"/>
              <a:ext cx="127000" cy="209550"/>
            </a:xfrm>
            <a:custGeom>
              <a:avLst/>
              <a:gdLst>
                <a:gd name="T0" fmla="*/ 0 w 80"/>
                <a:gd name="T1" fmla="*/ 132 h 132"/>
                <a:gd name="T2" fmla="*/ 80 w 80"/>
                <a:gd name="T3" fmla="*/ 132 h 132"/>
                <a:gd name="T4" fmla="*/ 40 w 80"/>
                <a:gd name="T5" fmla="*/ 0 h 132"/>
                <a:gd name="T6" fmla="*/ 0 w 80"/>
                <a:gd name="T7" fmla="*/ 132 h 132"/>
              </a:gdLst>
              <a:ahLst/>
              <a:cxnLst>
                <a:cxn ang="0">
                  <a:pos x="T0" y="T1"/>
                </a:cxn>
                <a:cxn ang="0">
                  <a:pos x="T2" y="T3"/>
                </a:cxn>
                <a:cxn ang="0">
                  <a:pos x="T4" y="T5"/>
                </a:cxn>
                <a:cxn ang="0">
                  <a:pos x="T6" y="T7"/>
                </a:cxn>
              </a:cxnLst>
              <a:rect l="0" t="0" r="r" b="b"/>
              <a:pathLst>
                <a:path w="80" h="132">
                  <a:moveTo>
                    <a:pt x="0" y="132"/>
                  </a:moveTo>
                  <a:lnTo>
                    <a:pt x="80" y="132"/>
                  </a:lnTo>
                  <a:lnTo>
                    <a:pt x="40"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3"/>
            <p:cNvSpPr>
              <a:spLocks/>
            </p:cNvSpPr>
            <p:nvPr/>
          </p:nvSpPr>
          <p:spPr bwMode="auto">
            <a:xfrm>
              <a:off x="13819910" y="4149726"/>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4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4"/>
            <p:cNvSpPr>
              <a:spLocks noEditPoints="1"/>
            </p:cNvSpPr>
            <p:nvPr/>
          </p:nvSpPr>
          <p:spPr bwMode="auto">
            <a:xfrm>
              <a:off x="9574934" y="935040"/>
              <a:ext cx="4986338" cy="4987924"/>
            </a:xfrm>
            <a:custGeom>
              <a:avLst/>
              <a:gdLst>
                <a:gd name="T0" fmla="*/ 166 w 1330"/>
                <a:gd name="T1" fmla="*/ 1330 h 1330"/>
                <a:gd name="T2" fmla="*/ 1071 w 1330"/>
                <a:gd name="T3" fmla="*/ 337 h 1330"/>
                <a:gd name="T4" fmla="*/ 1071 w 1330"/>
                <a:gd name="T5" fmla="*/ 377 h 1330"/>
                <a:gd name="T6" fmla="*/ 1003 w 1330"/>
                <a:gd name="T7" fmla="*/ 377 h 1330"/>
                <a:gd name="T8" fmla="*/ 948 w 1330"/>
                <a:gd name="T9" fmla="*/ 658 h 1330"/>
                <a:gd name="T10" fmla="*/ 879 w 1330"/>
                <a:gd name="T11" fmla="*/ 192 h 1330"/>
                <a:gd name="T12" fmla="*/ 859 w 1330"/>
                <a:gd name="T13" fmla="*/ 211 h 1330"/>
                <a:gd name="T14" fmla="*/ 773 w 1330"/>
                <a:gd name="T15" fmla="*/ 396 h 1330"/>
                <a:gd name="T16" fmla="*/ 826 w 1330"/>
                <a:gd name="T17" fmla="*/ 546 h 1330"/>
                <a:gd name="T18" fmla="*/ 826 w 1330"/>
                <a:gd name="T19" fmla="*/ 653 h 1330"/>
                <a:gd name="T20" fmla="*/ 667 w 1330"/>
                <a:gd name="T21" fmla="*/ 317 h 1330"/>
                <a:gd name="T22" fmla="*/ 648 w 1330"/>
                <a:gd name="T23" fmla="*/ 337 h 1330"/>
                <a:gd name="T24" fmla="*/ 624 w 1330"/>
                <a:gd name="T25" fmla="*/ 559 h 1330"/>
                <a:gd name="T26" fmla="*/ 566 w 1330"/>
                <a:gd name="T27" fmla="*/ 619 h 1330"/>
                <a:gd name="T28" fmla="*/ 566 w 1330"/>
                <a:gd name="T29" fmla="*/ 547 h 1330"/>
                <a:gd name="T30" fmla="*/ 514 w 1330"/>
                <a:gd name="T31" fmla="*/ 655 h 1330"/>
                <a:gd name="T32" fmla="*/ 382 w 1330"/>
                <a:gd name="T33" fmla="*/ 967 h 1330"/>
                <a:gd name="T34" fmla="*/ 436 w 1330"/>
                <a:gd name="T35" fmla="*/ 211 h 1330"/>
                <a:gd name="T36" fmla="*/ 436 w 1330"/>
                <a:gd name="T37" fmla="*/ 415 h 1330"/>
                <a:gd name="T38" fmla="*/ 369 w 1330"/>
                <a:gd name="T39" fmla="*/ 377 h 1330"/>
                <a:gd name="T40" fmla="*/ 422 w 1330"/>
                <a:gd name="T41" fmla="*/ 505 h 1330"/>
                <a:gd name="T42" fmla="*/ 422 w 1330"/>
                <a:gd name="T43" fmla="*/ 611 h 1330"/>
                <a:gd name="T44" fmla="*/ 180 w 1330"/>
                <a:gd name="T45" fmla="*/ 967 h 1330"/>
                <a:gd name="T46" fmla="*/ 192 w 1330"/>
                <a:gd name="T47" fmla="*/ 836 h 1330"/>
                <a:gd name="T48" fmla="*/ 263 w 1330"/>
                <a:gd name="T49" fmla="*/ 337 h 1330"/>
                <a:gd name="T50" fmla="*/ 257 w 1330"/>
                <a:gd name="T51" fmla="*/ 967 h 1330"/>
                <a:gd name="T52" fmla="*/ 322 w 1330"/>
                <a:gd name="T53" fmla="*/ 967 h 1330"/>
                <a:gd name="T54" fmla="*/ 287 w 1330"/>
                <a:gd name="T55" fmla="*/ 1186 h 1330"/>
                <a:gd name="T56" fmla="*/ 529 w 1330"/>
                <a:gd name="T57" fmla="*/ 1077 h 1330"/>
                <a:gd name="T58" fmla="*/ 471 w 1330"/>
                <a:gd name="T59" fmla="*/ 1131 h 1330"/>
                <a:gd name="T60" fmla="*/ 440 w 1330"/>
                <a:gd name="T61" fmla="*/ 1055 h 1330"/>
                <a:gd name="T62" fmla="*/ 507 w 1330"/>
                <a:gd name="T63" fmla="*/ 836 h 1330"/>
                <a:gd name="T64" fmla="*/ 561 w 1330"/>
                <a:gd name="T65" fmla="*/ 265 h 1330"/>
                <a:gd name="T66" fmla="*/ 615 w 1330"/>
                <a:gd name="T67" fmla="*/ 1189 h 1330"/>
                <a:gd name="T68" fmla="*/ 607 w 1330"/>
                <a:gd name="T69" fmla="*/ 1131 h 1330"/>
                <a:gd name="T70" fmla="*/ 614 w 1330"/>
                <a:gd name="T71" fmla="*/ 1073 h 1330"/>
                <a:gd name="T72" fmla="*/ 626 w 1330"/>
                <a:gd name="T73" fmla="*/ 967 h 1330"/>
                <a:gd name="T74" fmla="*/ 626 w 1330"/>
                <a:gd name="T75" fmla="*/ 967 h 1330"/>
                <a:gd name="T76" fmla="*/ 733 w 1330"/>
                <a:gd name="T77" fmla="*/ 1186 h 1330"/>
                <a:gd name="T78" fmla="*/ 839 w 1330"/>
                <a:gd name="T79" fmla="*/ 967 h 1330"/>
                <a:gd name="T80" fmla="*/ 835 w 1330"/>
                <a:gd name="T81" fmla="*/ 1167 h 1330"/>
                <a:gd name="T82" fmla="*/ 891 w 1330"/>
                <a:gd name="T83" fmla="*/ 1113 h 1330"/>
                <a:gd name="T84" fmla="*/ 771 w 1330"/>
                <a:gd name="T85" fmla="*/ 1120 h 1330"/>
                <a:gd name="T86" fmla="*/ 803 w 1330"/>
                <a:gd name="T87" fmla="*/ 1120 h 1330"/>
                <a:gd name="T88" fmla="*/ 839 w 1330"/>
                <a:gd name="T89" fmla="*/ 859 h 1330"/>
                <a:gd name="T90" fmla="*/ 908 w 1330"/>
                <a:gd name="T91" fmla="*/ 967 h 1330"/>
                <a:gd name="T92" fmla="*/ 928 w 1330"/>
                <a:gd name="T93" fmla="*/ 1186 h 1330"/>
                <a:gd name="T94" fmla="*/ 1037 w 1330"/>
                <a:gd name="T95" fmla="*/ 1055 h 1330"/>
                <a:gd name="T96" fmla="*/ 1059 w 1330"/>
                <a:gd name="T97" fmla="*/ 890 h 1330"/>
                <a:gd name="T98" fmla="*/ 1064 w 1330"/>
                <a:gd name="T99" fmla="*/ 967 h 1330"/>
                <a:gd name="T100" fmla="*/ 1087 w 1330"/>
                <a:gd name="T101" fmla="*/ 638 h 1330"/>
                <a:gd name="T102" fmla="*/ 1070 w 1330"/>
                <a:gd name="T103" fmla="*/ 638 h 1330"/>
                <a:gd name="T104" fmla="*/ 1091 w 1330"/>
                <a:gd name="T105" fmla="*/ 639 h 1330"/>
                <a:gd name="T106" fmla="*/ 1093 w 1330"/>
                <a:gd name="T107" fmla="*/ 635 h 1330"/>
                <a:gd name="T108" fmla="*/ 1109 w 1330"/>
                <a:gd name="T109" fmla="*/ 655 h 1330"/>
                <a:gd name="T110" fmla="*/ 1097 w 1330"/>
                <a:gd name="T111" fmla="*/ 655 h 1330"/>
                <a:gd name="T112" fmla="*/ 1216 w 1330"/>
                <a:gd name="T113" fmla="*/ 901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1330">
                  <a:moveTo>
                    <a:pt x="1163" y="0"/>
                  </a:moveTo>
                  <a:cubicBezTo>
                    <a:pt x="166" y="0"/>
                    <a:pt x="166" y="0"/>
                    <a:pt x="166" y="0"/>
                  </a:cubicBezTo>
                  <a:cubicBezTo>
                    <a:pt x="74" y="0"/>
                    <a:pt x="0" y="75"/>
                    <a:pt x="0" y="166"/>
                  </a:cubicBezTo>
                  <a:cubicBezTo>
                    <a:pt x="0" y="1164"/>
                    <a:pt x="0" y="1164"/>
                    <a:pt x="0" y="1164"/>
                  </a:cubicBezTo>
                  <a:cubicBezTo>
                    <a:pt x="0" y="1255"/>
                    <a:pt x="74" y="1330"/>
                    <a:pt x="166" y="1330"/>
                  </a:cubicBezTo>
                  <a:cubicBezTo>
                    <a:pt x="1163" y="1330"/>
                    <a:pt x="1163" y="1330"/>
                    <a:pt x="1163" y="1330"/>
                  </a:cubicBezTo>
                  <a:cubicBezTo>
                    <a:pt x="1255" y="1330"/>
                    <a:pt x="1330" y="1255"/>
                    <a:pt x="1330" y="1164"/>
                  </a:cubicBezTo>
                  <a:cubicBezTo>
                    <a:pt x="1330" y="166"/>
                    <a:pt x="1330" y="166"/>
                    <a:pt x="1330" y="166"/>
                  </a:cubicBezTo>
                  <a:cubicBezTo>
                    <a:pt x="1330" y="75"/>
                    <a:pt x="1255" y="0"/>
                    <a:pt x="1163" y="0"/>
                  </a:cubicBezTo>
                  <a:close/>
                  <a:moveTo>
                    <a:pt x="1071" y="337"/>
                  </a:moveTo>
                  <a:cubicBezTo>
                    <a:pt x="1071" y="326"/>
                    <a:pt x="1079" y="317"/>
                    <a:pt x="1090" y="317"/>
                  </a:cubicBezTo>
                  <a:cubicBezTo>
                    <a:pt x="1100" y="317"/>
                    <a:pt x="1109" y="326"/>
                    <a:pt x="1109" y="337"/>
                  </a:cubicBezTo>
                  <a:cubicBezTo>
                    <a:pt x="1109" y="377"/>
                    <a:pt x="1109" y="377"/>
                    <a:pt x="1109" y="377"/>
                  </a:cubicBezTo>
                  <a:cubicBezTo>
                    <a:pt x="1109" y="388"/>
                    <a:pt x="1100" y="396"/>
                    <a:pt x="1090" y="396"/>
                  </a:cubicBezTo>
                  <a:cubicBezTo>
                    <a:pt x="1079" y="396"/>
                    <a:pt x="1071" y="388"/>
                    <a:pt x="1071" y="377"/>
                  </a:cubicBezTo>
                  <a:lnTo>
                    <a:pt x="1071" y="337"/>
                  </a:lnTo>
                  <a:close/>
                  <a:moveTo>
                    <a:pt x="965" y="284"/>
                  </a:moveTo>
                  <a:cubicBezTo>
                    <a:pt x="965" y="273"/>
                    <a:pt x="973" y="265"/>
                    <a:pt x="984" y="265"/>
                  </a:cubicBezTo>
                  <a:cubicBezTo>
                    <a:pt x="995" y="265"/>
                    <a:pt x="1003" y="273"/>
                    <a:pt x="1003" y="284"/>
                  </a:cubicBezTo>
                  <a:cubicBezTo>
                    <a:pt x="1003" y="377"/>
                    <a:pt x="1003" y="377"/>
                    <a:pt x="1003" y="377"/>
                  </a:cubicBezTo>
                  <a:cubicBezTo>
                    <a:pt x="1003" y="388"/>
                    <a:pt x="995" y="396"/>
                    <a:pt x="984" y="396"/>
                  </a:cubicBezTo>
                  <a:cubicBezTo>
                    <a:pt x="973" y="396"/>
                    <a:pt x="965" y="388"/>
                    <a:pt x="965" y="377"/>
                  </a:cubicBezTo>
                  <a:lnTo>
                    <a:pt x="965" y="284"/>
                  </a:lnTo>
                  <a:close/>
                  <a:moveTo>
                    <a:pt x="1029" y="578"/>
                  </a:moveTo>
                  <a:cubicBezTo>
                    <a:pt x="1029" y="622"/>
                    <a:pt x="996" y="658"/>
                    <a:pt x="948" y="658"/>
                  </a:cubicBezTo>
                  <a:cubicBezTo>
                    <a:pt x="901" y="658"/>
                    <a:pt x="867" y="622"/>
                    <a:pt x="867" y="578"/>
                  </a:cubicBezTo>
                  <a:cubicBezTo>
                    <a:pt x="867" y="535"/>
                    <a:pt x="901" y="499"/>
                    <a:pt x="948" y="499"/>
                  </a:cubicBezTo>
                  <a:cubicBezTo>
                    <a:pt x="996" y="499"/>
                    <a:pt x="1029" y="535"/>
                    <a:pt x="1029" y="578"/>
                  </a:cubicBezTo>
                  <a:close/>
                  <a:moveTo>
                    <a:pt x="859" y="211"/>
                  </a:moveTo>
                  <a:cubicBezTo>
                    <a:pt x="859" y="201"/>
                    <a:pt x="868" y="192"/>
                    <a:pt x="879" y="192"/>
                  </a:cubicBezTo>
                  <a:cubicBezTo>
                    <a:pt x="889" y="192"/>
                    <a:pt x="898" y="201"/>
                    <a:pt x="898" y="211"/>
                  </a:cubicBezTo>
                  <a:cubicBezTo>
                    <a:pt x="898" y="415"/>
                    <a:pt x="898" y="415"/>
                    <a:pt x="898" y="415"/>
                  </a:cubicBezTo>
                  <a:cubicBezTo>
                    <a:pt x="898" y="426"/>
                    <a:pt x="889" y="435"/>
                    <a:pt x="879" y="435"/>
                  </a:cubicBezTo>
                  <a:cubicBezTo>
                    <a:pt x="868" y="435"/>
                    <a:pt x="859" y="426"/>
                    <a:pt x="859" y="415"/>
                  </a:cubicBezTo>
                  <a:lnTo>
                    <a:pt x="859" y="211"/>
                  </a:lnTo>
                  <a:close/>
                  <a:moveTo>
                    <a:pt x="754" y="284"/>
                  </a:moveTo>
                  <a:cubicBezTo>
                    <a:pt x="754" y="273"/>
                    <a:pt x="762" y="265"/>
                    <a:pt x="773" y="265"/>
                  </a:cubicBezTo>
                  <a:cubicBezTo>
                    <a:pt x="783" y="265"/>
                    <a:pt x="792" y="273"/>
                    <a:pt x="792" y="284"/>
                  </a:cubicBezTo>
                  <a:cubicBezTo>
                    <a:pt x="792" y="377"/>
                    <a:pt x="792" y="377"/>
                    <a:pt x="792" y="377"/>
                  </a:cubicBezTo>
                  <a:cubicBezTo>
                    <a:pt x="792" y="388"/>
                    <a:pt x="783" y="396"/>
                    <a:pt x="773" y="396"/>
                  </a:cubicBezTo>
                  <a:cubicBezTo>
                    <a:pt x="762" y="396"/>
                    <a:pt x="754" y="388"/>
                    <a:pt x="754" y="377"/>
                  </a:cubicBezTo>
                  <a:lnTo>
                    <a:pt x="754" y="284"/>
                  </a:lnTo>
                  <a:close/>
                  <a:moveTo>
                    <a:pt x="791" y="499"/>
                  </a:moveTo>
                  <a:cubicBezTo>
                    <a:pt x="809" y="499"/>
                    <a:pt x="823" y="503"/>
                    <a:pt x="826" y="505"/>
                  </a:cubicBezTo>
                  <a:cubicBezTo>
                    <a:pt x="826" y="546"/>
                    <a:pt x="826" y="546"/>
                    <a:pt x="826" y="546"/>
                  </a:cubicBezTo>
                  <a:cubicBezTo>
                    <a:pt x="825" y="545"/>
                    <a:pt x="812" y="538"/>
                    <a:pt x="794" y="538"/>
                  </a:cubicBezTo>
                  <a:cubicBezTo>
                    <a:pt x="769" y="538"/>
                    <a:pt x="751" y="555"/>
                    <a:pt x="751" y="578"/>
                  </a:cubicBezTo>
                  <a:cubicBezTo>
                    <a:pt x="751" y="601"/>
                    <a:pt x="768" y="620"/>
                    <a:pt x="794" y="620"/>
                  </a:cubicBezTo>
                  <a:cubicBezTo>
                    <a:pt x="812" y="620"/>
                    <a:pt x="825" y="612"/>
                    <a:pt x="826" y="611"/>
                  </a:cubicBezTo>
                  <a:cubicBezTo>
                    <a:pt x="826" y="653"/>
                    <a:pt x="826" y="653"/>
                    <a:pt x="826" y="653"/>
                  </a:cubicBezTo>
                  <a:cubicBezTo>
                    <a:pt x="822" y="654"/>
                    <a:pt x="808" y="658"/>
                    <a:pt x="791" y="658"/>
                  </a:cubicBezTo>
                  <a:cubicBezTo>
                    <a:pt x="747" y="658"/>
                    <a:pt x="709" y="628"/>
                    <a:pt x="709" y="578"/>
                  </a:cubicBezTo>
                  <a:cubicBezTo>
                    <a:pt x="709" y="533"/>
                    <a:pt x="744" y="499"/>
                    <a:pt x="791" y="499"/>
                  </a:cubicBezTo>
                  <a:close/>
                  <a:moveTo>
                    <a:pt x="648" y="337"/>
                  </a:moveTo>
                  <a:cubicBezTo>
                    <a:pt x="648" y="326"/>
                    <a:pt x="656" y="317"/>
                    <a:pt x="667" y="317"/>
                  </a:cubicBezTo>
                  <a:cubicBezTo>
                    <a:pt x="678" y="317"/>
                    <a:pt x="686" y="326"/>
                    <a:pt x="686" y="337"/>
                  </a:cubicBezTo>
                  <a:cubicBezTo>
                    <a:pt x="686" y="377"/>
                    <a:pt x="686" y="377"/>
                    <a:pt x="686" y="377"/>
                  </a:cubicBezTo>
                  <a:cubicBezTo>
                    <a:pt x="686" y="388"/>
                    <a:pt x="678" y="396"/>
                    <a:pt x="667" y="396"/>
                  </a:cubicBezTo>
                  <a:cubicBezTo>
                    <a:pt x="656" y="396"/>
                    <a:pt x="648" y="388"/>
                    <a:pt x="648" y="377"/>
                  </a:cubicBezTo>
                  <a:lnTo>
                    <a:pt x="648" y="337"/>
                  </a:lnTo>
                  <a:close/>
                  <a:moveTo>
                    <a:pt x="661" y="504"/>
                  </a:moveTo>
                  <a:cubicBezTo>
                    <a:pt x="661" y="537"/>
                    <a:pt x="661" y="537"/>
                    <a:pt x="661" y="537"/>
                  </a:cubicBezTo>
                  <a:cubicBezTo>
                    <a:pt x="660" y="536"/>
                    <a:pt x="644" y="532"/>
                    <a:pt x="631" y="532"/>
                  </a:cubicBezTo>
                  <a:cubicBezTo>
                    <a:pt x="615" y="532"/>
                    <a:pt x="607" y="537"/>
                    <a:pt x="607" y="545"/>
                  </a:cubicBezTo>
                  <a:cubicBezTo>
                    <a:pt x="607" y="554"/>
                    <a:pt x="618" y="557"/>
                    <a:pt x="624" y="559"/>
                  </a:cubicBezTo>
                  <a:cubicBezTo>
                    <a:pt x="635" y="563"/>
                    <a:pt x="635" y="563"/>
                    <a:pt x="635" y="563"/>
                  </a:cubicBezTo>
                  <a:cubicBezTo>
                    <a:pt x="660" y="571"/>
                    <a:pt x="672" y="588"/>
                    <a:pt x="672" y="607"/>
                  </a:cubicBezTo>
                  <a:cubicBezTo>
                    <a:pt x="672" y="645"/>
                    <a:pt x="638" y="658"/>
                    <a:pt x="608" y="658"/>
                  </a:cubicBezTo>
                  <a:cubicBezTo>
                    <a:pt x="587" y="658"/>
                    <a:pt x="568" y="654"/>
                    <a:pt x="566" y="654"/>
                  </a:cubicBezTo>
                  <a:cubicBezTo>
                    <a:pt x="566" y="619"/>
                    <a:pt x="566" y="619"/>
                    <a:pt x="566" y="619"/>
                  </a:cubicBezTo>
                  <a:cubicBezTo>
                    <a:pt x="570" y="619"/>
                    <a:pt x="586" y="624"/>
                    <a:pt x="603" y="624"/>
                  </a:cubicBezTo>
                  <a:cubicBezTo>
                    <a:pt x="622" y="624"/>
                    <a:pt x="631" y="619"/>
                    <a:pt x="631" y="610"/>
                  </a:cubicBezTo>
                  <a:cubicBezTo>
                    <a:pt x="631" y="602"/>
                    <a:pt x="623" y="598"/>
                    <a:pt x="614" y="595"/>
                  </a:cubicBezTo>
                  <a:cubicBezTo>
                    <a:pt x="611" y="594"/>
                    <a:pt x="608" y="593"/>
                    <a:pt x="605" y="592"/>
                  </a:cubicBezTo>
                  <a:cubicBezTo>
                    <a:pt x="584" y="585"/>
                    <a:pt x="566" y="572"/>
                    <a:pt x="566" y="547"/>
                  </a:cubicBezTo>
                  <a:cubicBezTo>
                    <a:pt x="566" y="518"/>
                    <a:pt x="587" y="499"/>
                    <a:pt x="623" y="499"/>
                  </a:cubicBezTo>
                  <a:cubicBezTo>
                    <a:pt x="642" y="499"/>
                    <a:pt x="660" y="504"/>
                    <a:pt x="661" y="504"/>
                  </a:cubicBezTo>
                  <a:close/>
                  <a:moveTo>
                    <a:pt x="475" y="502"/>
                  </a:moveTo>
                  <a:cubicBezTo>
                    <a:pt x="514" y="502"/>
                    <a:pt x="514" y="502"/>
                    <a:pt x="514" y="502"/>
                  </a:cubicBezTo>
                  <a:cubicBezTo>
                    <a:pt x="514" y="655"/>
                    <a:pt x="514" y="655"/>
                    <a:pt x="514" y="655"/>
                  </a:cubicBezTo>
                  <a:cubicBezTo>
                    <a:pt x="475" y="655"/>
                    <a:pt x="475" y="655"/>
                    <a:pt x="475" y="655"/>
                  </a:cubicBezTo>
                  <a:lnTo>
                    <a:pt x="475" y="502"/>
                  </a:lnTo>
                  <a:close/>
                  <a:moveTo>
                    <a:pt x="476" y="944"/>
                  </a:moveTo>
                  <a:cubicBezTo>
                    <a:pt x="476" y="967"/>
                    <a:pt x="476" y="967"/>
                    <a:pt x="476" y="967"/>
                  </a:cubicBezTo>
                  <a:cubicBezTo>
                    <a:pt x="382" y="967"/>
                    <a:pt x="382" y="967"/>
                    <a:pt x="382" y="967"/>
                  </a:cubicBezTo>
                  <a:cubicBezTo>
                    <a:pt x="382" y="836"/>
                    <a:pt x="382" y="836"/>
                    <a:pt x="382" y="836"/>
                  </a:cubicBezTo>
                  <a:cubicBezTo>
                    <a:pt x="412" y="836"/>
                    <a:pt x="412" y="836"/>
                    <a:pt x="412" y="836"/>
                  </a:cubicBezTo>
                  <a:cubicBezTo>
                    <a:pt x="412" y="944"/>
                    <a:pt x="412" y="944"/>
                    <a:pt x="412" y="944"/>
                  </a:cubicBezTo>
                  <a:lnTo>
                    <a:pt x="476" y="944"/>
                  </a:lnTo>
                  <a:close/>
                  <a:moveTo>
                    <a:pt x="436" y="211"/>
                  </a:moveTo>
                  <a:cubicBezTo>
                    <a:pt x="436" y="201"/>
                    <a:pt x="445" y="192"/>
                    <a:pt x="456" y="192"/>
                  </a:cubicBezTo>
                  <a:cubicBezTo>
                    <a:pt x="466" y="192"/>
                    <a:pt x="475" y="201"/>
                    <a:pt x="475" y="211"/>
                  </a:cubicBezTo>
                  <a:cubicBezTo>
                    <a:pt x="475" y="415"/>
                    <a:pt x="475" y="415"/>
                    <a:pt x="475" y="415"/>
                  </a:cubicBezTo>
                  <a:cubicBezTo>
                    <a:pt x="475" y="426"/>
                    <a:pt x="466" y="435"/>
                    <a:pt x="456" y="435"/>
                  </a:cubicBezTo>
                  <a:cubicBezTo>
                    <a:pt x="445" y="435"/>
                    <a:pt x="436" y="426"/>
                    <a:pt x="436" y="415"/>
                  </a:cubicBezTo>
                  <a:lnTo>
                    <a:pt x="436" y="211"/>
                  </a:lnTo>
                  <a:close/>
                  <a:moveTo>
                    <a:pt x="331" y="284"/>
                  </a:moveTo>
                  <a:cubicBezTo>
                    <a:pt x="331" y="273"/>
                    <a:pt x="339" y="265"/>
                    <a:pt x="350" y="265"/>
                  </a:cubicBezTo>
                  <a:cubicBezTo>
                    <a:pt x="361" y="265"/>
                    <a:pt x="369" y="273"/>
                    <a:pt x="369" y="284"/>
                  </a:cubicBezTo>
                  <a:cubicBezTo>
                    <a:pt x="369" y="377"/>
                    <a:pt x="369" y="377"/>
                    <a:pt x="369" y="377"/>
                  </a:cubicBezTo>
                  <a:cubicBezTo>
                    <a:pt x="369" y="388"/>
                    <a:pt x="361" y="396"/>
                    <a:pt x="350" y="396"/>
                  </a:cubicBezTo>
                  <a:cubicBezTo>
                    <a:pt x="339" y="396"/>
                    <a:pt x="331" y="388"/>
                    <a:pt x="331" y="377"/>
                  </a:cubicBezTo>
                  <a:lnTo>
                    <a:pt x="331" y="284"/>
                  </a:lnTo>
                  <a:close/>
                  <a:moveTo>
                    <a:pt x="386" y="499"/>
                  </a:moveTo>
                  <a:cubicBezTo>
                    <a:pt x="405" y="499"/>
                    <a:pt x="418" y="503"/>
                    <a:pt x="422" y="505"/>
                  </a:cubicBezTo>
                  <a:cubicBezTo>
                    <a:pt x="422" y="546"/>
                    <a:pt x="422" y="546"/>
                    <a:pt x="422" y="546"/>
                  </a:cubicBezTo>
                  <a:cubicBezTo>
                    <a:pt x="420" y="545"/>
                    <a:pt x="408" y="538"/>
                    <a:pt x="389" y="538"/>
                  </a:cubicBezTo>
                  <a:cubicBezTo>
                    <a:pt x="364" y="538"/>
                    <a:pt x="347" y="555"/>
                    <a:pt x="347" y="578"/>
                  </a:cubicBezTo>
                  <a:cubicBezTo>
                    <a:pt x="347" y="601"/>
                    <a:pt x="363" y="620"/>
                    <a:pt x="389" y="620"/>
                  </a:cubicBezTo>
                  <a:cubicBezTo>
                    <a:pt x="407" y="620"/>
                    <a:pt x="420" y="612"/>
                    <a:pt x="422" y="611"/>
                  </a:cubicBezTo>
                  <a:cubicBezTo>
                    <a:pt x="422" y="653"/>
                    <a:pt x="422" y="653"/>
                    <a:pt x="422" y="653"/>
                  </a:cubicBezTo>
                  <a:cubicBezTo>
                    <a:pt x="417" y="654"/>
                    <a:pt x="404" y="658"/>
                    <a:pt x="386" y="658"/>
                  </a:cubicBezTo>
                  <a:cubicBezTo>
                    <a:pt x="343" y="658"/>
                    <a:pt x="305" y="628"/>
                    <a:pt x="305" y="578"/>
                  </a:cubicBezTo>
                  <a:cubicBezTo>
                    <a:pt x="305" y="533"/>
                    <a:pt x="339" y="499"/>
                    <a:pt x="386" y="499"/>
                  </a:cubicBezTo>
                  <a:close/>
                  <a:moveTo>
                    <a:pt x="180" y="967"/>
                  </a:moveTo>
                  <a:cubicBezTo>
                    <a:pt x="143" y="967"/>
                    <a:pt x="143" y="967"/>
                    <a:pt x="143" y="967"/>
                  </a:cubicBezTo>
                  <a:cubicBezTo>
                    <a:pt x="101" y="836"/>
                    <a:pt x="101" y="836"/>
                    <a:pt x="101" y="836"/>
                  </a:cubicBezTo>
                  <a:cubicBezTo>
                    <a:pt x="133" y="836"/>
                    <a:pt x="133" y="836"/>
                    <a:pt x="133" y="836"/>
                  </a:cubicBezTo>
                  <a:cubicBezTo>
                    <a:pt x="162" y="943"/>
                    <a:pt x="162" y="943"/>
                    <a:pt x="162" y="943"/>
                  </a:cubicBezTo>
                  <a:cubicBezTo>
                    <a:pt x="192" y="836"/>
                    <a:pt x="192" y="836"/>
                    <a:pt x="192" y="836"/>
                  </a:cubicBezTo>
                  <a:cubicBezTo>
                    <a:pt x="222" y="836"/>
                    <a:pt x="222" y="836"/>
                    <a:pt x="222" y="836"/>
                  </a:cubicBezTo>
                  <a:lnTo>
                    <a:pt x="180" y="967"/>
                  </a:lnTo>
                  <a:close/>
                  <a:moveTo>
                    <a:pt x="225" y="337"/>
                  </a:moveTo>
                  <a:cubicBezTo>
                    <a:pt x="225" y="326"/>
                    <a:pt x="234" y="317"/>
                    <a:pt x="244" y="317"/>
                  </a:cubicBezTo>
                  <a:cubicBezTo>
                    <a:pt x="255" y="317"/>
                    <a:pt x="263" y="326"/>
                    <a:pt x="263" y="337"/>
                  </a:cubicBezTo>
                  <a:cubicBezTo>
                    <a:pt x="263" y="377"/>
                    <a:pt x="263" y="377"/>
                    <a:pt x="263" y="377"/>
                  </a:cubicBezTo>
                  <a:cubicBezTo>
                    <a:pt x="263" y="388"/>
                    <a:pt x="255" y="396"/>
                    <a:pt x="244" y="396"/>
                  </a:cubicBezTo>
                  <a:cubicBezTo>
                    <a:pt x="234" y="396"/>
                    <a:pt x="225" y="388"/>
                    <a:pt x="225" y="377"/>
                  </a:cubicBezTo>
                  <a:lnTo>
                    <a:pt x="225" y="337"/>
                  </a:lnTo>
                  <a:close/>
                  <a:moveTo>
                    <a:pt x="257" y="967"/>
                  </a:moveTo>
                  <a:cubicBezTo>
                    <a:pt x="226" y="967"/>
                    <a:pt x="226" y="967"/>
                    <a:pt x="226" y="967"/>
                  </a:cubicBezTo>
                  <a:cubicBezTo>
                    <a:pt x="273" y="836"/>
                    <a:pt x="273" y="836"/>
                    <a:pt x="273" y="836"/>
                  </a:cubicBezTo>
                  <a:cubicBezTo>
                    <a:pt x="307" y="836"/>
                    <a:pt x="307" y="836"/>
                    <a:pt x="307" y="836"/>
                  </a:cubicBezTo>
                  <a:cubicBezTo>
                    <a:pt x="354" y="967"/>
                    <a:pt x="354" y="967"/>
                    <a:pt x="354" y="967"/>
                  </a:cubicBezTo>
                  <a:cubicBezTo>
                    <a:pt x="322" y="967"/>
                    <a:pt x="322" y="967"/>
                    <a:pt x="322" y="967"/>
                  </a:cubicBezTo>
                  <a:cubicBezTo>
                    <a:pt x="313" y="937"/>
                    <a:pt x="313" y="937"/>
                    <a:pt x="313" y="937"/>
                  </a:cubicBezTo>
                  <a:cubicBezTo>
                    <a:pt x="266" y="937"/>
                    <a:pt x="266" y="937"/>
                    <a:pt x="266" y="937"/>
                  </a:cubicBezTo>
                  <a:lnTo>
                    <a:pt x="257" y="967"/>
                  </a:lnTo>
                  <a:close/>
                  <a:moveTo>
                    <a:pt x="337" y="1186"/>
                  </a:moveTo>
                  <a:cubicBezTo>
                    <a:pt x="287" y="1186"/>
                    <a:pt x="287" y="1186"/>
                    <a:pt x="287" y="1186"/>
                  </a:cubicBezTo>
                  <a:cubicBezTo>
                    <a:pt x="287" y="1055"/>
                    <a:pt x="287" y="1055"/>
                    <a:pt x="287" y="1055"/>
                  </a:cubicBezTo>
                  <a:cubicBezTo>
                    <a:pt x="337" y="1055"/>
                    <a:pt x="337" y="1055"/>
                    <a:pt x="337" y="1055"/>
                  </a:cubicBezTo>
                  <a:cubicBezTo>
                    <a:pt x="379" y="1055"/>
                    <a:pt x="402" y="1076"/>
                    <a:pt x="402" y="1121"/>
                  </a:cubicBezTo>
                  <a:cubicBezTo>
                    <a:pt x="402" y="1167"/>
                    <a:pt x="378" y="1186"/>
                    <a:pt x="337" y="1186"/>
                  </a:cubicBezTo>
                  <a:close/>
                  <a:moveTo>
                    <a:pt x="529" y="1077"/>
                  </a:moveTo>
                  <a:cubicBezTo>
                    <a:pt x="471" y="1077"/>
                    <a:pt x="471" y="1077"/>
                    <a:pt x="471" y="1077"/>
                  </a:cubicBezTo>
                  <a:cubicBezTo>
                    <a:pt x="471" y="1109"/>
                    <a:pt x="471" y="1109"/>
                    <a:pt x="471" y="1109"/>
                  </a:cubicBezTo>
                  <a:cubicBezTo>
                    <a:pt x="524" y="1109"/>
                    <a:pt x="524" y="1109"/>
                    <a:pt x="524" y="1109"/>
                  </a:cubicBezTo>
                  <a:cubicBezTo>
                    <a:pt x="524" y="1131"/>
                    <a:pt x="524" y="1131"/>
                    <a:pt x="524" y="1131"/>
                  </a:cubicBezTo>
                  <a:cubicBezTo>
                    <a:pt x="471" y="1131"/>
                    <a:pt x="471" y="1131"/>
                    <a:pt x="471" y="1131"/>
                  </a:cubicBezTo>
                  <a:cubicBezTo>
                    <a:pt x="471" y="1164"/>
                    <a:pt x="471" y="1164"/>
                    <a:pt x="471" y="1164"/>
                  </a:cubicBezTo>
                  <a:cubicBezTo>
                    <a:pt x="529" y="1164"/>
                    <a:pt x="529" y="1164"/>
                    <a:pt x="529" y="1164"/>
                  </a:cubicBezTo>
                  <a:cubicBezTo>
                    <a:pt x="529" y="1186"/>
                    <a:pt x="529" y="1186"/>
                    <a:pt x="529" y="1186"/>
                  </a:cubicBezTo>
                  <a:cubicBezTo>
                    <a:pt x="440" y="1186"/>
                    <a:pt x="440" y="1186"/>
                    <a:pt x="440" y="1186"/>
                  </a:cubicBezTo>
                  <a:cubicBezTo>
                    <a:pt x="440" y="1055"/>
                    <a:pt x="440" y="1055"/>
                    <a:pt x="440" y="1055"/>
                  </a:cubicBezTo>
                  <a:cubicBezTo>
                    <a:pt x="529" y="1055"/>
                    <a:pt x="529" y="1055"/>
                    <a:pt x="529" y="1055"/>
                  </a:cubicBezTo>
                  <a:lnTo>
                    <a:pt x="529" y="1077"/>
                  </a:lnTo>
                  <a:close/>
                  <a:moveTo>
                    <a:pt x="538" y="967"/>
                  </a:moveTo>
                  <a:cubicBezTo>
                    <a:pt x="507" y="967"/>
                    <a:pt x="507" y="967"/>
                    <a:pt x="507" y="967"/>
                  </a:cubicBezTo>
                  <a:cubicBezTo>
                    <a:pt x="507" y="836"/>
                    <a:pt x="507" y="836"/>
                    <a:pt x="507" y="836"/>
                  </a:cubicBezTo>
                  <a:cubicBezTo>
                    <a:pt x="538" y="836"/>
                    <a:pt x="538" y="836"/>
                    <a:pt x="538" y="836"/>
                  </a:cubicBezTo>
                  <a:lnTo>
                    <a:pt x="538" y="967"/>
                  </a:lnTo>
                  <a:close/>
                  <a:moveTo>
                    <a:pt x="542" y="377"/>
                  </a:moveTo>
                  <a:cubicBezTo>
                    <a:pt x="542" y="284"/>
                    <a:pt x="542" y="284"/>
                    <a:pt x="542" y="284"/>
                  </a:cubicBezTo>
                  <a:cubicBezTo>
                    <a:pt x="542" y="273"/>
                    <a:pt x="551" y="265"/>
                    <a:pt x="561" y="265"/>
                  </a:cubicBezTo>
                  <a:cubicBezTo>
                    <a:pt x="572" y="265"/>
                    <a:pt x="581" y="273"/>
                    <a:pt x="581" y="284"/>
                  </a:cubicBezTo>
                  <a:cubicBezTo>
                    <a:pt x="581" y="377"/>
                    <a:pt x="581" y="377"/>
                    <a:pt x="581" y="377"/>
                  </a:cubicBezTo>
                  <a:cubicBezTo>
                    <a:pt x="581" y="388"/>
                    <a:pt x="572" y="396"/>
                    <a:pt x="561" y="396"/>
                  </a:cubicBezTo>
                  <a:cubicBezTo>
                    <a:pt x="551" y="396"/>
                    <a:pt x="542" y="388"/>
                    <a:pt x="542" y="377"/>
                  </a:cubicBezTo>
                  <a:close/>
                  <a:moveTo>
                    <a:pt x="615" y="1189"/>
                  </a:moveTo>
                  <a:cubicBezTo>
                    <a:pt x="581" y="1189"/>
                    <a:pt x="561" y="1173"/>
                    <a:pt x="557" y="1148"/>
                  </a:cubicBezTo>
                  <a:cubicBezTo>
                    <a:pt x="586" y="1148"/>
                    <a:pt x="586" y="1148"/>
                    <a:pt x="586" y="1148"/>
                  </a:cubicBezTo>
                  <a:cubicBezTo>
                    <a:pt x="588" y="1159"/>
                    <a:pt x="598" y="1168"/>
                    <a:pt x="615" y="1168"/>
                  </a:cubicBezTo>
                  <a:cubicBezTo>
                    <a:pt x="633" y="1168"/>
                    <a:pt x="639" y="1162"/>
                    <a:pt x="639" y="1153"/>
                  </a:cubicBezTo>
                  <a:cubicBezTo>
                    <a:pt x="639" y="1139"/>
                    <a:pt x="625" y="1135"/>
                    <a:pt x="607" y="1131"/>
                  </a:cubicBezTo>
                  <a:cubicBezTo>
                    <a:pt x="585" y="1126"/>
                    <a:pt x="562" y="1118"/>
                    <a:pt x="562" y="1090"/>
                  </a:cubicBezTo>
                  <a:cubicBezTo>
                    <a:pt x="562" y="1067"/>
                    <a:pt x="580" y="1052"/>
                    <a:pt x="615" y="1052"/>
                  </a:cubicBezTo>
                  <a:cubicBezTo>
                    <a:pt x="645" y="1052"/>
                    <a:pt x="664" y="1066"/>
                    <a:pt x="667" y="1089"/>
                  </a:cubicBezTo>
                  <a:cubicBezTo>
                    <a:pt x="638" y="1089"/>
                    <a:pt x="638" y="1089"/>
                    <a:pt x="638" y="1089"/>
                  </a:cubicBezTo>
                  <a:cubicBezTo>
                    <a:pt x="637" y="1079"/>
                    <a:pt x="627" y="1073"/>
                    <a:pt x="614" y="1073"/>
                  </a:cubicBezTo>
                  <a:cubicBezTo>
                    <a:pt x="598" y="1073"/>
                    <a:pt x="593" y="1078"/>
                    <a:pt x="593" y="1086"/>
                  </a:cubicBezTo>
                  <a:cubicBezTo>
                    <a:pt x="593" y="1097"/>
                    <a:pt x="601" y="1100"/>
                    <a:pt x="619" y="1104"/>
                  </a:cubicBezTo>
                  <a:cubicBezTo>
                    <a:pt x="645" y="1110"/>
                    <a:pt x="670" y="1120"/>
                    <a:pt x="670" y="1149"/>
                  </a:cubicBezTo>
                  <a:cubicBezTo>
                    <a:pt x="670" y="1170"/>
                    <a:pt x="654" y="1189"/>
                    <a:pt x="615" y="1189"/>
                  </a:cubicBezTo>
                  <a:close/>
                  <a:moveTo>
                    <a:pt x="626" y="967"/>
                  </a:moveTo>
                  <a:cubicBezTo>
                    <a:pt x="576" y="967"/>
                    <a:pt x="576" y="967"/>
                    <a:pt x="576" y="967"/>
                  </a:cubicBezTo>
                  <a:cubicBezTo>
                    <a:pt x="576" y="836"/>
                    <a:pt x="576" y="836"/>
                    <a:pt x="576" y="836"/>
                  </a:cubicBezTo>
                  <a:cubicBezTo>
                    <a:pt x="625" y="836"/>
                    <a:pt x="625" y="836"/>
                    <a:pt x="625" y="836"/>
                  </a:cubicBezTo>
                  <a:cubicBezTo>
                    <a:pt x="668" y="836"/>
                    <a:pt x="691" y="856"/>
                    <a:pt x="691" y="901"/>
                  </a:cubicBezTo>
                  <a:cubicBezTo>
                    <a:pt x="691" y="947"/>
                    <a:pt x="667" y="967"/>
                    <a:pt x="626" y="967"/>
                  </a:cubicBezTo>
                  <a:close/>
                  <a:moveTo>
                    <a:pt x="733" y="1186"/>
                  </a:moveTo>
                  <a:cubicBezTo>
                    <a:pt x="702" y="1186"/>
                    <a:pt x="702" y="1186"/>
                    <a:pt x="702" y="1186"/>
                  </a:cubicBezTo>
                  <a:cubicBezTo>
                    <a:pt x="702" y="1055"/>
                    <a:pt x="702" y="1055"/>
                    <a:pt x="702" y="1055"/>
                  </a:cubicBezTo>
                  <a:cubicBezTo>
                    <a:pt x="733" y="1055"/>
                    <a:pt x="733" y="1055"/>
                    <a:pt x="733" y="1055"/>
                  </a:cubicBezTo>
                  <a:lnTo>
                    <a:pt x="733" y="1186"/>
                  </a:lnTo>
                  <a:close/>
                  <a:moveTo>
                    <a:pt x="741" y="967"/>
                  </a:moveTo>
                  <a:cubicBezTo>
                    <a:pt x="711" y="967"/>
                    <a:pt x="711" y="967"/>
                    <a:pt x="711" y="967"/>
                  </a:cubicBezTo>
                  <a:cubicBezTo>
                    <a:pt x="758" y="836"/>
                    <a:pt x="758" y="836"/>
                    <a:pt x="758" y="836"/>
                  </a:cubicBezTo>
                  <a:cubicBezTo>
                    <a:pt x="792" y="836"/>
                    <a:pt x="792" y="836"/>
                    <a:pt x="792" y="836"/>
                  </a:cubicBezTo>
                  <a:cubicBezTo>
                    <a:pt x="839" y="967"/>
                    <a:pt x="839" y="967"/>
                    <a:pt x="839" y="967"/>
                  </a:cubicBezTo>
                  <a:cubicBezTo>
                    <a:pt x="807" y="967"/>
                    <a:pt x="807" y="967"/>
                    <a:pt x="807" y="967"/>
                  </a:cubicBezTo>
                  <a:cubicBezTo>
                    <a:pt x="797" y="937"/>
                    <a:pt x="797" y="937"/>
                    <a:pt x="797" y="937"/>
                  </a:cubicBezTo>
                  <a:cubicBezTo>
                    <a:pt x="750" y="937"/>
                    <a:pt x="750" y="937"/>
                    <a:pt x="750" y="937"/>
                  </a:cubicBezTo>
                  <a:lnTo>
                    <a:pt x="741" y="967"/>
                  </a:lnTo>
                  <a:close/>
                  <a:moveTo>
                    <a:pt x="835" y="1167"/>
                  </a:moveTo>
                  <a:cubicBezTo>
                    <a:pt x="852" y="1167"/>
                    <a:pt x="865" y="1157"/>
                    <a:pt x="865" y="1142"/>
                  </a:cubicBezTo>
                  <a:cubicBezTo>
                    <a:pt x="865" y="1133"/>
                    <a:pt x="865" y="1133"/>
                    <a:pt x="865" y="1133"/>
                  </a:cubicBezTo>
                  <a:cubicBezTo>
                    <a:pt x="834" y="1133"/>
                    <a:pt x="834" y="1133"/>
                    <a:pt x="834" y="1133"/>
                  </a:cubicBezTo>
                  <a:cubicBezTo>
                    <a:pt x="834" y="1113"/>
                    <a:pt x="834" y="1113"/>
                    <a:pt x="834" y="1113"/>
                  </a:cubicBezTo>
                  <a:cubicBezTo>
                    <a:pt x="891" y="1113"/>
                    <a:pt x="891" y="1113"/>
                    <a:pt x="891" y="1113"/>
                  </a:cubicBezTo>
                  <a:cubicBezTo>
                    <a:pt x="891" y="1186"/>
                    <a:pt x="891" y="1186"/>
                    <a:pt x="891" y="1186"/>
                  </a:cubicBezTo>
                  <a:cubicBezTo>
                    <a:pt x="872" y="1186"/>
                    <a:pt x="872" y="1186"/>
                    <a:pt x="872" y="1186"/>
                  </a:cubicBezTo>
                  <a:cubicBezTo>
                    <a:pt x="867" y="1174"/>
                    <a:pt x="867" y="1174"/>
                    <a:pt x="867" y="1174"/>
                  </a:cubicBezTo>
                  <a:cubicBezTo>
                    <a:pt x="859" y="1183"/>
                    <a:pt x="847" y="1189"/>
                    <a:pt x="829" y="1189"/>
                  </a:cubicBezTo>
                  <a:cubicBezTo>
                    <a:pt x="798" y="1189"/>
                    <a:pt x="771" y="1167"/>
                    <a:pt x="771" y="1120"/>
                  </a:cubicBezTo>
                  <a:cubicBezTo>
                    <a:pt x="771" y="1075"/>
                    <a:pt x="796" y="1052"/>
                    <a:pt x="835" y="1052"/>
                  </a:cubicBezTo>
                  <a:cubicBezTo>
                    <a:pt x="865" y="1052"/>
                    <a:pt x="886" y="1067"/>
                    <a:pt x="891" y="1092"/>
                  </a:cubicBezTo>
                  <a:cubicBezTo>
                    <a:pt x="861" y="1092"/>
                    <a:pt x="861" y="1092"/>
                    <a:pt x="861" y="1092"/>
                  </a:cubicBezTo>
                  <a:cubicBezTo>
                    <a:pt x="857" y="1079"/>
                    <a:pt x="848" y="1073"/>
                    <a:pt x="835" y="1073"/>
                  </a:cubicBezTo>
                  <a:cubicBezTo>
                    <a:pt x="817" y="1073"/>
                    <a:pt x="803" y="1086"/>
                    <a:pt x="803" y="1120"/>
                  </a:cubicBezTo>
                  <a:cubicBezTo>
                    <a:pt x="803" y="1154"/>
                    <a:pt x="817" y="1167"/>
                    <a:pt x="835" y="1167"/>
                  </a:cubicBezTo>
                  <a:close/>
                  <a:moveTo>
                    <a:pt x="908" y="967"/>
                  </a:moveTo>
                  <a:cubicBezTo>
                    <a:pt x="877" y="967"/>
                    <a:pt x="877" y="967"/>
                    <a:pt x="877" y="967"/>
                  </a:cubicBezTo>
                  <a:cubicBezTo>
                    <a:pt x="877" y="859"/>
                    <a:pt x="877" y="859"/>
                    <a:pt x="877" y="859"/>
                  </a:cubicBezTo>
                  <a:cubicBezTo>
                    <a:pt x="839" y="859"/>
                    <a:pt x="839" y="859"/>
                    <a:pt x="839" y="859"/>
                  </a:cubicBezTo>
                  <a:cubicBezTo>
                    <a:pt x="839" y="836"/>
                    <a:pt x="839" y="836"/>
                    <a:pt x="839" y="836"/>
                  </a:cubicBezTo>
                  <a:cubicBezTo>
                    <a:pt x="947" y="836"/>
                    <a:pt x="947" y="836"/>
                    <a:pt x="947" y="836"/>
                  </a:cubicBezTo>
                  <a:cubicBezTo>
                    <a:pt x="947" y="859"/>
                    <a:pt x="947" y="859"/>
                    <a:pt x="947" y="859"/>
                  </a:cubicBezTo>
                  <a:cubicBezTo>
                    <a:pt x="908" y="859"/>
                    <a:pt x="908" y="859"/>
                    <a:pt x="908" y="859"/>
                  </a:cubicBezTo>
                  <a:lnTo>
                    <a:pt x="908" y="967"/>
                  </a:lnTo>
                  <a:close/>
                  <a:moveTo>
                    <a:pt x="1037" y="1186"/>
                  </a:moveTo>
                  <a:cubicBezTo>
                    <a:pt x="1006" y="1186"/>
                    <a:pt x="1006" y="1186"/>
                    <a:pt x="1006" y="1186"/>
                  </a:cubicBezTo>
                  <a:cubicBezTo>
                    <a:pt x="954" y="1093"/>
                    <a:pt x="954" y="1093"/>
                    <a:pt x="954" y="1093"/>
                  </a:cubicBezTo>
                  <a:cubicBezTo>
                    <a:pt x="954" y="1186"/>
                    <a:pt x="954" y="1186"/>
                    <a:pt x="954" y="1186"/>
                  </a:cubicBezTo>
                  <a:cubicBezTo>
                    <a:pt x="928" y="1186"/>
                    <a:pt x="928" y="1186"/>
                    <a:pt x="928" y="1186"/>
                  </a:cubicBezTo>
                  <a:cubicBezTo>
                    <a:pt x="928" y="1055"/>
                    <a:pt x="928" y="1055"/>
                    <a:pt x="928" y="1055"/>
                  </a:cubicBezTo>
                  <a:cubicBezTo>
                    <a:pt x="962" y="1055"/>
                    <a:pt x="962" y="1055"/>
                    <a:pt x="962" y="1055"/>
                  </a:cubicBezTo>
                  <a:cubicBezTo>
                    <a:pt x="1011" y="1145"/>
                    <a:pt x="1011" y="1145"/>
                    <a:pt x="1011" y="1145"/>
                  </a:cubicBezTo>
                  <a:cubicBezTo>
                    <a:pt x="1011" y="1055"/>
                    <a:pt x="1011" y="1055"/>
                    <a:pt x="1011" y="1055"/>
                  </a:cubicBezTo>
                  <a:cubicBezTo>
                    <a:pt x="1037" y="1055"/>
                    <a:pt x="1037" y="1055"/>
                    <a:pt x="1037" y="1055"/>
                  </a:cubicBezTo>
                  <a:lnTo>
                    <a:pt x="1037" y="1186"/>
                  </a:lnTo>
                  <a:close/>
                  <a:moveTo>
                    <a:pt x="1064" y="858"/>
                  </a:moveTo>
                  <a:cubicBezTo>
                    <a:pt x="1006" y="858"/>
                    <a:pt x="1006" y="858"/>
                    <a:pt x="1006" y="858"/>
                  </a:cubicBezTo>
                  <a:cubicBezTo>
                    <a:pt x="1006" y="890"/>
                    <a:pt x="1006" y="890"/>
                    <a:pt x="1006" y="890"/>
                  </a:cubicBezTo>
                  <a:cubicBezTo>
                    <a:pt x="1059" y="890"/>
                    <a:pt x="1059" y="890"/>
                    <a:pt x="1059" y="890"/>
                  </a:cubicBezTo>
                  <a:cubicBezTo>
                    <a:pt x="1059" y="911"/>
                    <a:pt x="1059" y="911"/>
                    <a:pt x="1059" y="911"/>
                  </a:cubicBezTo>
                  <a:cubicBezTo>
                    <a:pt x="1006" y="911"/>
                    <a:pt x="1006" y="911"/>
                    <a:pt x="1006" y="911"/>
                  </a:cubicBezTo>
                  <a:cubicBezTo>
                    <a:pt x="1006" y="945"/>
                    <a:pt x="1006" y="945"/>
                    <a:pt x="1006" y="945"/>
                  </a:cubicBezTo>
                  <a:cubicBezTo>
                    <a:pt x="1064" y="945"/>
                    <a:pt x="1064" y="945"/>
                    <a:pt x="1064" y="945"/>
                  </a:cubicBezTo>
                  <a:cubicBezTo>
                    <a:pt x="1064" y="967"/>
                    <a:pt x="1064" y="967"/>
                    <a:pt x="1064" y="967"/>
                  </a:cubicBezTo>
                  <a:cubicBezTo>
                    <a:pt x="975" y="967"/>
                    <a:pt x="975" y="967"/>
                    <a:pt x="975" y="967"/>
                  </a:cubicBezTo>
                  <a:cubicBezTo>
                    <a:pt x="975" y="836"/>
                    <a:pt x="975" y="836"/>
                    <a:pt x="975" y="836"/>
                  </a:cubicBezTo>
                  <a:cubicBezTo>
                    <a:pt x="1064" y="836"/>
                    <a:pt x="1064" y="836"/>
                    <a:pt x="1064" y="836"/>
                  </a:cubicBezTo>
                  <a:lnTo>
                    <a:pt x="1064" y="858"/>
                  </a:lnTo>
                  <a:close/>
                  <a:moveTo>
                    <a:pt x="1087" y="638"/>
                  </a:moveTo>
                  <a:cubicBezTo>
                    <a:pt x="1080" y="638"/>
                    <a:pt x="1080" y="638"/>
                    <a:pt x="1080" y="638"/>
                  </a:cubicBezTo>
                  <a:cubicBezTo>
                    <a:pt x="1080" y="655"/>
                    <a:pt x="1080" y="655"/>
                    <a:pt x="1080" y="655"/>
                  </a:cubicBezTo>
                  <a:cubicBezTo>
                    <a:pt x="1077" y="655"/>
                    <a:pt x="1077" y="655"/>
                    <a:pt x="1077" y="655"/>
                  </a:cubicBezTo>
                  <a:cubicBezTo>
                    <a:pt x="1077" y="638"/>
                    <a:pt x="1077" y="638"/>
                    <a:pt x="1077" y="638"/>
                  </a:cubicBezTo>
                  <a:cubicBezTo>
                    <a:pt x="1070" y="638"/>
                    <a:pt x="1070" y="638"/>
                    <a:pt x="1070" y="638"/>
                  </a:cubicBezTo>
                  <a:cubicBezTo>
                    <a:pt x="1070" y="635"/>
                    <a:pt x="1070" y="635"/>
                    <a:pt x="1070" y="635"/>
                  </a:cubicBezTo>
                  <a:cubicBezTo>
                    <a:pt x="1087" y="635"/>
                    <a:pt x="1087" y="635"/>
                    <a:pt x="1087" y="635"/>
                  </a:cubicBezTo>
                  <a:lnTo>
                    <a:pt x="1087" y="638"/>
                  </a:lnTo>
                  <a:close/>
                  <a:moveTo>
                    <a:pt x="1097" y="655"/>
                  </a:moveTo>
                  <a:cubicBezTo>
                    <a:pt x="1091" y="639"/>
                    <a:pt x="1091" y="639"/>
                    <a:pt x="1091" y="639"/>
                  </a:cubicBezTo>
                  <a:cubicBezTo>
                    <a:pt x="1091" y="639"/>
                    <a:pt x="1091" y="639"/>
                    <a:pt x="1091" y="639"/>
                  </a:cubicBezTo>
                  <a:cubicBezTo>
                    <a:pt x="1091" y="655"/>
                    <a:pt x="1091" y="655"/>
                    <a:pt x="1091" y="655"/>
                  </a:cubicBezTo>
                  <a:cubicBezTo>
                    <a:pt x="1088" y="655"/>
                    <a:pt x="1088" y="655"/>
                    <a:pt x="1088" y="655"/>
                  </a:cubicBezTo>
                  <a:cubicBezTo>
                    <a:pt x="1088" y="635"/>
                    <a:pt x="1088" y="635"/>
                    <a:pt x="1088" y="635"/>
                  </a:cubicBezTo>
                  <a:cubicBezTo>
                    <a:pt x="1093" y="635"/>
                    <a:pt x="1093" y="635"/>
                    <a:pt x="1093" y="635"/>
                  </a:cubicBezTo>
                  <a:cubicBezTo>
                    <a:pt x="1099" y="652"/>
                    <a:pt x="1099" y="652"/>
                    <a:pt x="1099" y="652"/>
                  </a:cubicBezTo>
                  <a:cubicBezTo>
                    <a:pt x="1099" y="652"/>
                    <a:pt x="1099" y="652"/>
                    <a:pt x="1099" y="652"/>
                  </a:cubicBezTo>
                  <a:cubicBezTo>
                    <a:pt x="1105" y="635"/>
                    <a:pt x="1105" y="635"/>
                    <a:pt x="1105" y="635"/>
                  </a:cubicBezTo>
                  <a:cubicBezTo>
                    <a:pt x="1109" y="635"/>
                    <a:pt x="1109" y="635"/>
                    <a:pt x="1109" y="635"/>
                  </a:cubicBezTo>
                  <a:cubicBezTo>
                    <a:pt x="1109" y="655"/>
                    <a:pt x="1109" y="655"/>
                    <a:pt x="1109" y="655"/>
                  </a:cubicBezTo>
                  <a:cubicBezTo>
                    <a:pt x="1106" y="655"/>
                    <a:pt x="1106" y="655"/>
                    <a:pt x="1106" y="655"/>
                  </a:cubicBezTo>
                  <a:cubicBezTo>
                    <a:pt x="1106" y="639"/>
                    <a:pt x="1106" y="639"/>
                    <a:pt x="1106" y="639"/>
                  </a:cubicBezTo>
                  <a:cubicBezTo>
                    <a:pt x="1106" y="639"/>
                    <a:pt x="1106" y="639"/>
                    <a:pt x="1106" y="639"/>
                  </a:cubicBezTo>
                  <a:cubicBezTo>
                    <a:pt x="1100" y="655"/>
                    <a:pt x="1100" y="655"/>
                    <a:pt x="1100" y="655"/>
                  </a:cubicBezTo>
                  <a:lnTo>
                    <a:pt x="1097" y="655"/>
                  </a:lnTo>
                  <a:close/>
                  <a:moveTo>
                    <a:pt x="1151" y="967"/>
                  </a:moveTo>
                  <a:cubicBezTo>
                    <a:pt x="1101" y="967"/>
                    <a:pt x="1101" y="967"/>
                    <a:pt x="1101" y="967"/>
                  </a:cubicBezTo>
                  <a:cubicBezTo>
                    <a:pt x="1101" y="836"/>
                    <a:pt x="1101" y="836"/>
                    <a:pt x="1101" y="836"/>
                  </a:cubicBezTo>
                  <a:cubicBezTo>
                    <a:pt x="1151" y="836"/>
                    <a:pt x="1151" y="836"/>
                    <a:pt x="1151" y="836"/>
                  </a:cubicBezTo>
                  <a:cubicBezTo>
                    <a:pt x="1193" y="836"/>
                    <a:pt x="1216" y="856"/>
                    <a:pt x="1216" y="901"/>
                  </a:cubicBezTo>
                  <a:cubicBezTo>
                    <a:pt x="1216" y="947"/>
                    <a:pt x="1192" y="967"/>
                    <a:pt x="1151" y="9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043087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1000"/>
                                        <p:tgtEl>
                                          <p:spTgt spid="7170"/>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4">
                                            <p:txEl>
                                              <p:pRg st="0" end="0"/>
                                            </p:txEl>
                                          </p:spTgt>
                                        </p:tgtEl>
                                        <p:attrNameLst>
                                          <p:attrName>style.visibility</p:attrName>
                                        </p:attrNameLst>
                                      </p:cBhvr>
                                      <p:to>
                                        <p:strVal val="visible"/>
                                      </p:to>
                                    </p:set>
                                    <p:animEffect transition="in" filter="fade">
                                      <p:cBhvr>
                                        <p:cTn id="17" dur="500"/>
                                        <p:tgtEl>
                                          <p:spTgt spid="24">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4">
                                            <p:txEl>
                                              <p:pRg st="2" end="2"/>
                                            </p:txEl>
                                          </p:spTgt>
                                        </p:tgtEl>
                                        <p:attrNameLst>
                                          <p:attrName>style.visibility</p:attrName>
                                        </p:attrNameLst>
                                      </p:cBhvr>
                                      <p:to>
                                        <p:strVal val="visible"/>
                                      </p:to>
                                    </p:set>
                                    <p:animEffect transition="in" filter="fade">
                                      <p:cBhvr>
                                        <p:cTn id="24" dur="500"/>
                                        <p:tgtEl>
                                          <p:spTgt spid="24">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4">
                                            <p:txEl>
                                              <p:pRg st="4" end="4"/>
                                            </p:txEl>
                                          </p:spTgt>
                                        </p:tgtEl>
                                        <p:attrNameLst>
                                          <p:attrName>style.visibility</p:attrName>
                                        </p:attrNameLst>
                                      </p:cBhvr>
                                      <p:to>
                                        <p:strVal val="visible"/>
                                      </p:to>
                                    </p:set>
                                    <p:animEffect transition="in" filter="fade">
                                      <p:cBhvr>
                                        <p:cTn id="31" dur="500"/>
                                        <p:tgtEl>
                                          <p:spTgt spid="24">
                                            <p:txEl>
                                              <p:pRg st="4" end="4"/>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build="p" advAuto="50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1" name="Rectangle 20"/>
          <p:cNvSpPr/>
          <p:nvPr/>
        </p:nvSpPr>
        <p:spPr>
          <a:xfrm>
            <a:off x="5792714" y="0"/>
            <a:ext cx="6403167"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smtClean="0"/>
          </a:p>
        </p:txBody>
      </p:sp>
      <p:grpSp>
        <p:nvGrpSpPr>
          <p:cNvPr id="3" name="Group 2"/>
          <p:cNvGrpSpPr/>
          <p:nvPr/>
        </p:nvGrpSpPr>
        <p:grpSpPr>
          <a:xfrm>
            <a:off x="6092687" y="0"/>
            <a:ext cx="6096138" cy="6858000"/>
            <a:chOff x="6092687" y="0"/>
            <a:chExt cx="6096138" cy="6858000"/>
          </a:xfrm>
        </p:grpSpPr>
        <p:pic>
          <p:nvPicPr>
            <p:cNvPr id="9218" name="Picture 2" descr="C:\Users\andrewg\Desktop\redrock2.jpg"/>
            <p:cNvPicPr>
              <a:picLocks noChangeAspect="1" noChangeArrowheads="1"/>
            </p:cNvPicPr>
            <p:nvPr/>
          </p:nvPicPr>
          <p:blipFill rotWithShape="1">
            <a:blip r:embed="rId3">
              <a:extLst>
                <a:ext uri="{28A0092B-C50C-407E-A947-70E740481C1C}">
                  <a14:useLocalDpi xmlns:a14="http://schemas.microsoft.com/office/drawing/2010/main" val="0"/>
                </a:ext>
              </a:extLst>
            </a:blip>
            <a:srcRect l="16587" r="29866" b="9307"/>
            <a:stretch/>
          </p:blipFill>
          <p:spPr bwMode="auto">
            <a:xfrm>
              <a:off x="6092687" y="0"/>
              <a:ext cx="6096138" cy="6858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7466761" y="2665725"/>
              <a:ext cx="3359211" cy="1526550"/>
            </a:xfrm>
            <a:prstGeom prst="rect">
              <a:avLst/>
            </a:prstGeom>
            <a:noFill/>
          </p:spPr>
          <p:txBody>
            <a:bodyPr wrap="none" lIns="121899" tIns="60949" rIns="121899" bIns="60949" rtlCol="0">
              <a:spAutoFit/>
            </a:bodyPr>
            <a:lstStyle/>
            <a:p>
              <a:pPr algn="ctr">
                <a:lnSpc>
                  <a:spcPct val="95000"/>
                </a:lnSpc>
              </a:pPr>
              <a:r>
                <a:rPr lang="en-US" sz="6000" b="1" dirty="0" smtClean="0">
                  <a:solidFill>
                    <a:schemeClr val="bg1"/>
                  </a:solidFill>
                  <a:latin typeface="+mj-lt"/>
                </a:rPr>
                <a:t>Solution</a:t>
              </a:r>
              <a:endParaRPr lang="en-US" sz="6000" b="1" dirty="0">
                <a:solidFill>
                  <a:schemeClr val="bg1"/>
                </a:solidFill>
                <a:latin typeface="+mj-lt"/>
              </a:endParaRPr>
            </a:p>
            <a:p>
              <a:pPr algn="ctr">
                <a:lnSpc>
                  <a:spcPct val="95000"/>
                </a:lnSpc>
              </a:pPr>
              <a:r>
                <a:rPr lang="en-US" sz="3200" dirty="0">
                  <a:solidFill>
                    <a:schemeClr val="bg1"/>
                  </a:solidFill>
                  <a:latin typeface="+mj-lt"/>
                </a:rPr>
                <a:t>Design Guides</a:t>
              </a:r>
            </a:p>
          </p:txBody>
        </p:sp>
      </p:grpSp>
      <p:sp>
        <p:nvSpPr>
          <p:cNvPr id="29" name="TextBox 28"/>
          <p:cNvSpPr txBox="1"/>
          <p:nvPr/>
        </p:nvSpPr>
        <p:spPr>
          <a:xfrm>
            <a:off x="903516" y="2305616"/>
            <a:ext cx="4788435" cy="2246769"/>
          </a:xfrm>
          <a:prstGeom prst="rect">
            <a:avLst/>
          </a:prstGeom>
          <a:noFill/>
        </p:spPr>
        <p:txBody>
          <a:bodyPr wrap="square" rtlCol="0">
            <a:spAutoFit/>
          </a:bodyPr>
          <a:lstStyle/>
          <a:p>
            <a:r>
              <a:rPr lang="en-US" sz="2000" dirty="0" smtClean="0">
                <a:solidFill>
                  <a:schemeClr val="bg1"/>
                </a:solidFill>
              </a:rPr>
              <a:t>Information on the different types of technologies needed </a:t>
            </a:r>
          </a:p>
          <a:p>
            <a:endParaRPr lang="en-US" sz="2000" dirty="0" smtClean="0">
              <a:solidFill>
                <a:schemeClr val="bg1"/>
              </a:solidFill>
            </a:endParaRPr>
          </a:p>
          <a:p>
            <a:r>
              <a:rPr lang="en-US" sz="2000" dirty="0" smtClean="0">
                <a:solidFill>
                  <a:schemeClr val="bg1"/>
                </a:solidFill>
              </a:rPr>
              <a:t>Information on how to deploy them</a:t>
            </a:r>
          </a:p>
          <a:p>
            <a:endParaRPr lang="en-US" sz="2000" dirty="0" smtClean="0">
              <a:solidFill>
                <a:schemeClr val="bg1"/>
              </a:solidFill>
            </a:endParaRPr>
          </a:p>
          <a:p>
            <a:r>
              <a:rPr lang="en-US" sz="2000" dirty="0" smtClean="0">
                <a:solidFill>
                  <a:schemeClr val="bg1"/>
                </a:solidFill>
              </a:rPr>
              <a:t>Third party products that complement Cisco architectures</a:t>
            </a:r>
            <a:endParaRPr lang="en-US" sz="2000" dirty="0">
              <a:solidFill>
                <a:schemeClr val="bg1"/>
              </a:solidFill>
            </a:endParaRPr>
          </a:p>
        </p:txBody>
      </p:sp>
      <p:grpSp>
        <p:nvGrpSpPr>
          <p:cNvPr id="7" name="Group 6"/>
          <p:cNvGrpSpPr/>
          <p:nvPr/>
        </p:nvGrpSpPr>
        <p:grpSpPr>
          <a:xfrm>
            <a:off x="557536" y="2402797"/>
            <a:ext cx="204601" cy="204601"/>
            <a:chOff x="8172785" y="1319692"/>
            <a:chExt cx="320423" cy="320423"/>
          </a:xfrm>
        </p:grpSpPr>
        <p:sp>
          <p:nvSpPr>
            <p:cNvPr id="8" name="Oval 7"/>
            <p:cNvSpPr/>
            <p:nvPr/>
          </p:nvSpPr>
          <p:spPr>
            <a:xfrm>
              <a:off x="8172785" y="1319692"/>
              <a:ext cx="320423" cy="320423"/>
            </a:xfrm>
            <a:prstGeom prst="ellipse">
              <a:avLst/>
            </a:prstGeom>
            <a:noFill/>
            <a:ln w="19050">
              <a:solidFill>
                <a:srgbClr val="B84A1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sp>
          <p:nvSpPr>
            <p:cNvPr id="9" name="Isosceles Triangle 3"/>
            <p:cNvSpPr/>
            <p:nvPr/>
          </p:nvSpPr>
          <p:spPr>
            <a:xfrm rot="5400000">
              <a:off x="8275424" y="1442583"/>
              <a:ext cx="141164" cy="69415"/>
            </a:xfrm>
            <a:custGeom>
              <a:avLst/>
              <a:gdLst>
                <a:gd name="connsiteX0" fmla="*/ 0 w 666974"/>
                <a:gd name="connsiteY0" fmla="*/ 574978 h 574978"/>
                <a:gd name="connsiteX1" fmla="*/ 333487 w 666974"/>
                <a:gd name="connsiteY1" fmla="*/ 0 h 574978"/>
                <a:gd name="connsiteX2" fmla="*/ 666974 w 666974"/>
                <a:gd name="connsiteY2" fmla="*/ 574978 h 574978"/>
                <a:gd name="connsiteX3" fmla="*/ 0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 name="connsiteX3" fmla="*/ 365760 w 666974"/>
                <a:gd name="connsiteY3" fmla="*/ 559398 h 574978"/>
                <a:gd name="connsiteX4" fmla="*/ 0 w 666974"/>
                <a:gd name="connsiteY4" fmla="*/ 574978 h 574978"/>
                <a:gd name="connsiteX0" fmla="*/ 365760 w 666974"/>
                <a:gd name="connsiteY0" fmla="*/ 559398 h 650838"/>
                <a:gd name="connsiteX1" fmla="*/ 0 w 666974"/>
                <a:gd name="connsiteY1" fmla="*/ 574978 h 650838"/>
                <a:gd name="connsiteX2" fmla="*/ 333487 w 666974"/>
                <a:gd name="connsiteY2" fmla="*/ 0 h 650838"/>
                <a:gd name="connsiteX3" fmla="*/ 666974 w 666974"/>
                <a:gd name="connsiteY3" fmla="*/ 574978 h 650838"/>
                <a:gd name="connsiteX4" fmla="*/ 457200 w 666974"/>
                <a:gd name="connsiteY4" fmla="*/ 650838 h 650838"/>
                <a:gd name="connsiteX0" fmla="*/ 365760 w 666974"/>
                <a:gd name="connsiteY0" fmla="*/ 559398 h 574978"/>
                <a:gd name="connsiteX1" fmla="*/ 0 w 666974"/>
                <a:gd name="connsiteY1" fmla="*/ 574978 h 574978"/>
                <a:gd name="connsiteX2" fmla="*/ 333487 w 666974"/>
                <a:gd name="connsiteY2" fmla="*/ 0 h 574978"/>
                <a:gd name="connsiteX3" fmla="*/ 666974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Lst>
              <a:ahLst/>
              <a:cxnLst>
                <a:cxn ang="0">
                  <a:pos x="connsiteX0" y="connsiteY0"/>
                </a:cxn>
                <a:cxn ang="0">
                  <a:pos x="connsiteX1" y="connsiteY1"/>
                </a:cxn>
                <a:cxn ang="0">
                  <a:pos x="connsiteX2" y="connsiteY2"/>
                </a:cxn>
              </a:cxnLst>
              <a:rect l="l" t="t" r="r" b="b"/>
              <a:pathLst>
                <a:path w="666974" h="574978">
                  <a:moveTo>
                    <a:pt x="0" y="574978"/>
                  </a:moveTo>
                  <a:lnTo>
                    <a:pt x="333487" y="0"/>
                  </a:lnTo>
                  <a:lnTo>
                    <a:pt x="666974" y="574978"/>
                  </a:lnTo>
                </a:path>
              </a:pathLst>
            </a:custGeom>
            <a:noFill/>
            <a:ln w="19050" cap="rnd">
              <a:solidFill>
                <a:srgbClr val="B84A1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grpSp>
      <p:grpSp>
        <p:nvGrpSpPr>
          <p:cNvPr id="10" name="Group 9"/>
          <p:cNvGrpSpPr/>
          <p:nvPr/>
        </p:nvGrpSpPr>
        <p:grpSpPr>
          <a:xfrm>
            <a:off x="557536" y="3323069"/>
            <a:ext cx="204601" cy="204601"/>
            <a:chOff x="8172785" y="1319692"/>
            <a:chExt cx="320423" cy="320423"/>
          </a:xfrm>
        </p:grpSpPr>
        <p:sp>
          <p:nvSpPr>
            <p:cNvPr id="11" name="Oval 10"/>
            <p:cNvSpPr/>
            <p:nvPr/>
          </p:nvSpPr>
          <p:spPr>
            <a:xfrm>
              <a:off x="8172785" y="1319692"/>
              <a:ext cx="320423" cy="320423"/>
            </a:xfrm>
            <a:prstGeom prst="ellipse">
              <a:avLst/>
            </a:prstGeom>
            <a:noFill/>
            <a:ln w="19050">
              <a:solidFill>
                <a:srgbClr val="B84A1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sp>
          <p:nvSpPr>
            <p:cNvPr id="12" name="Isosceles Triangle 3"/>
            <p:cNvSpPr/>
            <p:nvPr/>
          </p:nvSpPr>
          <p:spPr>
            <a:xfrm rot="5400000">
              <a:off x="8275424" y="1442583"/>
              <a:ext cx="141164" cy="69415"/>
            </a:xfrm>
            <a:custGeom>
              <a:avLst/>
              <a:gdLst>
                <a:gd name="connsiteX0" fmla="*/ 0 w 666974"/>
                <a:gd name="connsiteY0" fmla="*/ 574978 h 574978"/>
                <a:gd name="connsiteX1" fmla="*/ 333487 w 666974"/>
                <a:gd name="connsiteY1" fmla="*/ 0 h 574978"/>
                <a:gd name="connsiteX2" fmla="*/ 666974 w 666974"/>
                <a:gd name="connsiteY2" fmla="*/ 574978 h 574978"/>
                <a:gd name="connsiteX3" fmla="*/ 0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 name="connsiteX3" fmla="*/ 365760 w 666974"/>
                <a:gd name="connsiteY3" fmla="*/ 559398 h 574978"/>
                <a:gd name="connsiteX4" fmla="*/ 0 w 666974"/>
                <a:gd name="connsiteY4" fmla="*/ 574978 h 574978"/>
                <a:gd name="connsiteX0" fmla="*/ 365760 w 666974"/>
                <a:gd name="connsiteY0" fmla="*/ 559398 h 650838"/>
                <a:gd name="connsiteX1" fmla="*/ 0 w 666974"/>
                <a:gd name="connsiteY1" fmla="*/ 574978 h 650838"/>
                <a:gd name="connsiteX2" fmla="*/ 333487 w 666974"/>
                <a:gd name="connsiteY2" fmla="*/ 0 h 650838"/>
                <a:gd name="connsiteX3" fmla="*/ 666974 w 666974"/>
                <a:gd name="connsiteY3" fmla="*/ 574978 h 650838"/>
                <a:gd name="connsiteX4" fmla="*/ 457200 w 666974"/>
                <a:gd name="connsiteY4" fmla="*/ 650838 h 650838"/>
                <a:gd name="connsiteX0" fmla="*/ 365760 w 666974"/>
                <a:gd name="connsiteY0" fmla="*/ 559398 h 574978"/>
                <a:gd name="connsiteX1" fmla="*/ 0 w 666974"/>
                <a:gd name="connsiteY1" fmla="*/ 574978 h 574978"/>
                <a:gd name="connsiteX2" fmla="*/ 333487 w 666974"/>
                <a:gd name="connsiteY2" fmla="*/ 0 h 574978"/>
                <a:gd name="connsiteX3" fmla="*/ 666974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Lst>
              <a:ahLst/>
              <a:cxnLst>
                <a:cxn ang="0">
                  <a:pos x="connsiteX0" y="connsiteY0"/>
                </a:cxn>
                <a:cxn ang="0">
                  <a:pos x="connsiteX1" y="connsiteY1"/>
                </a:cxn>
                <a:cxn ang="0">
                  <a:pos x="connsiteX2" y="connsiteY2"/>
                </a:cxn>
              </a:cxnLst>
              <a:rect l="l" t="t" r="r" b="b"/>
              <a:pathLst>
                <a:path w="666974" h="574978">
                  <a:moveTo>
                    <a:pt x="0" y="574978"/>
                  </a:moveTo>
                  <a:lnTo>
                    <a:pt x="333487" y="0"/>
                  </a:lnTo>
                  <a:lnTo>
                    <a:pt x="666974" y="574978"/>
                  </a:lnTo>
                </a:path>
              </a:pathLst>
            </a:custGeom>
            <a:noFill/>
            <a:ln w="19050" cap="rnd">
              <a:solidFill>
                <a:srgbClr val="B84A1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grpSp>
      <p:grpSp>
        <p:nvGrpSpPr>
          <p:cNvPr id="13" name="Group 12"/>
          <p:cNvGrpSpPr/>
          <p:nvPr/>
        </p:nvGrpSpPr>
        <p:grpSpPr>
          <a:xfrm>
            <a:off x="557536" y="3935850"/>
            <a:ext cx="204601" cy="204601"/>
            <a:chOff x="8172785" y="1319692"/>
            <a:chExt cx="320423" cy="320423"/>
          </a:xfrm>
        </p:grpSpPr>
        <p:sp>
          <p:nvSpPr>
            <p:cNvPr id="14" name="Oval 13"/>
            <p:cNvSpPr/>
            <p:nvPr/>
          </p:nvSpPr>
          <p:spPr>
            <a:xfrm>
              <a:off x="8172785" y="1319692"/>
              <a:ext cx="320423" cy="320423"/>
            </a:xfrm>
            <a:prstGeom prst="ellipse">
              <a:avLst/>
            </a:prstGeom>
            <a:noFill/>
            <a:ln w="19050">
              <a:solidFill>
                <a:srgbClr val="B84A1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sp>
          <p:nvSpPr>
            <p:cNvPr id="15" name="Isosceles Triangle 3"/>
            <p:cNvSpPr/>
            <p:nvPr/>
          </p:nvSpPr>
          <p:spPr>
            <a:xfrm rot="5400000">
              <a:off x="8275424" y="1442583"/>
              <a:ext cx="141164" cy="69415"/>
            </a:xfrm>
            <a:custGeom>
              <a:avLst/>
              <a:gdLst>
                <a:gd name="connsiteX0" fmla="*/ 0 w 666974"/>
                <a:gd name="connsiteY0" fmla="*/ 574978 h 574978"/>
                <a:gd name="connsiteX1" fmla="*/ 333487 w 666974"/>
                <a:gd name="connsiteY1" fmla="*/ 0 h 574978"/>
                <a:gd name="connsiteX2" fmla="*/ 666974 w 666974"/>
                <a:gd name="connsiteY2" fmla="*/ 574978 h 574978"/>
                <a:gd name="connsiteX3" fmla="*/ 0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 name="connsiteX3" fmla="*/ 365760 w 666974"/>
                <a:gd name="connsiteY3" fmla="*/ 559398 h 574978"/>
                <a:gd name="connsiteX4" fmla="*/ 0 w 666974"/>
                <a:gd name="connsiteY4" fmla="*/ 574978 h 574978"/>
                <a:gd name="connsiteX0" fmla="*/ 365760 w 666974"/>
                <a:gd name="connsiteY0" fmla="*/ 559398 h 650838"/>
                <a:gd name="connsiteX1" fmla="*/ 0 w 666974"/>
                <a:gd name="connsiteY1" fmla="*/ 574978 h 650838"/>
                <a:gd name="connsiteX2" fmla="*/ 333487 w 666974"/>
                <a:gd name="connsiteY2" fmla="*/ 0 h 650838"/>
                <a:gd name="connsiteX3" fmla="*/ 666974 w 666974"/>
                <a:gd name="connsiteY3" fmla="*/ 574978 h 650838"/>
                <a:gd name="connsiteX4" fmla="*/ 457200 w 666974"/>
                <a:gd name="connsiteY4" fmla="*/ 650838 h 650838"/>
                <a:gd name="connsiteX0" fmla="*/ 365760 w 666974"/>
                <a:gd name="connsiteY0" fmla="*/ 559398 h 574978"/>
                <a:gd name="connsiteX1" fmla="*/ 0 w 666974"/>
                <a:gd name="connsiteY1" fmla="*/ 574978 h 574978"/>
                <a:gd name="connsiteX2" fmla="*/ 333487 w 666974"/>
                <a:gd name="connsiteY2" fmla="*/ 0 h 574978"/>
                <a:gd name="connsiteX3" fmla="*/ 666974 w 666974"/>
                <a:gd name="connsiteY3" fmla="*/ 574978 h 574978"/>
                <a:gd name="connsiteX0" fmla="*/ 0 w 666974"/>
                <a:gd name="connsiteY0" fmla="*/ 574978 h 574978"/>
                <a:gd name="connsiteX1" fmla="*/ 333487 w 666974"/>
                <a:gd name="connsiteY1" fmla="*/ 0 h 574978"/>
                <a:gd name="connsiteX2" fmla="*/ 666974 w 666974"/>
                <a:gd name="connsiteY2" fmla="*/ 574978 h 574978"/>
              </a:gdLst>
              <a:ahLst/>
              <a:cxnLst>
                <a:cxn ang="0">
                  <a:pos x="connsiteX0" y="connsiteY0"/>
                </a:cxn>
                <a:cxn ang="0">
                  <a:pos x="connsiteX1" y="connsiteY1"/>
                </a:cxn>
                <a:cxn ang="0">
                  <a:pos x="connsiteX2" y="connsiteY2"/>
                </a:cxn>
              </a:cxnLst>
              <a:rect l="l" t="t" r="r" b="b"/>
              <a:pathLst>
                <a:path w="666974" h="574978">
                  <a:moveTo>
                    <a:pt x="0" y="574978"/>
                  </a:moveTo>
                  <a:lnTo>
                    <a:pt x="333487" y="0"/>
                  </a:lnTo>
                  <a:lnTo>
                    <a:pt x="666974" y="574978"/>
                  </a:lnTo>
                </a:path>
              </a:pathLst>
            </a:custGeom>
            <a:noFill/>
            <a:ln w="19050" cap="rnd">
              <a:solidFill>
                <a:srgbClr val="B84A1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US" sz="2000" dirty="0" err="1" smtClean="0">
                <a:latin typeface="+mj-lt"/>
              </a:endParaRPr>
            </a:p>
          </p:txBody>
        </p:sp>
      </p:grpSp>
      <p:grpSp>
        <p:nvGrpSpPr>
          <p:cNvPr id="16" name="Group 15" descr="Down:  Group 14"/>
          <p:cNvGrpSpPr>
            <a:grpSpLocks noChangeAspect="1"/>
          </p:cNvGrpSpPr>
          <p:nvPr/>
        </p:nvGrpSpPr>
        <p:grpSpPr>
          <a:xfrm>
            <a:off x="391095" y="646163"/>
            <a:ext cx="669088" cy="669301"/>
            <a:chOff x="9574934" y="935040"/>
            <a:chExt cx="4986338" cy="4987924"/>
          </a:xfrm>
        </p:grpSpPr>
        <p:sp>
          <p:nvSpPr>
            <p:cNvPr id="17" name="Freeform 18"/>
            <p:cNvSpPr>
              <a:spLocks/>
            </p:cNvSpPr>
            <p:nvPr/>
          </p:nvSpPr>
          <p:spPr bwMode="auto">
            <a:xfrm>
              <a:off x="11851410" y="4149726"/>
              <a:ext cx="198438" cy="333375"/>
            </a:xfrm>
            <a:custGeom>
              <a:avLst/>
              <a:gdLst>
                <a:gd name="T0" fmla="*/ 18 w 53"/>
                <a:gd name="T1" fmla="*/ 0 h 89"/>
                <a:gd name="T2" fmla="*/ 0 w 53"/>
                <a:gd name="T3" fmla="*/ 0 h 89"/>
                <a:gd name="T4" fmla="*/ 0 w 53"/>
                <a:gd name="T5" fmla="*/ 89 h 89"/>
                <a:gd name="T6" fmla="*/ 19 w 53"/>
                <a:gd name="T7" fmla="*/ 89 h 89"/>
                <a:gd name="T8" fmla="*/ 53 w 53"/>
                <a:gd name="T9" fmla="*/ 44 h 89"/>
                <a:gd name="T10" fmla="*/ 18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8"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p:cNvSpPr>
            <p:nvPr/>
          </p:nvSpPr>
          <p:spPr bwMode="auto">
            <a:xfrm>
              <a:off x="10767148" y="4970463"/>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5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6"/>
                    <a:pt x="53" y="45"/>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0"/>
            <p:cNvSpPr>
              <a:spLocks/>
            </p:cNvSpPr>
            <p:nvPr/>
          </p:nvSpPr>
          <p:spPr bwMode="auto">
            <a:xfrm>
              <a:off x="10594110" y="4164013"/>
              <a:ext cx="131763" cy="209550"/>
            </a:xfrm>
            <a:custGeom>
              <a:avLst/>
              <a:gdLst>
                <a:gd name="T0" fmla="*/ 0 w 83"/>
                <a:gd name="T1" fmla="*/ 132 h 132"/>
                <a:gd name="T2" fmla="*/ 83 w 83"/>
                <a:gd name="T3" fmla="*/ 132 h 132"/>
                <a:gd name="T4" fmla="*/ 43 w 83"/>
                <a:gd name="T5" fmla="*/ 0 h 132"/>
                <a:gd name="T6" fmla="*/ 0 w 83"/>
                <a:gd name="T7" fmla="*/ 132 h 132"/>
              </a:gdLst>
              <a:ahLst/>
              <a:cxnLst>
                <a:cxn ang="0">
                  <a:pos x="T0" y="T1"/>
                </a:cxn>
                <a:cxn ang="0">
                  <a:pos x="T2" y="T3"/>
                </a:cxn>
                <a:cxn ang="0">
                  <a:pos x="T4" y="T5"/>
                </a:cxn>
                <a:cxn ang="0">
                  <a:pos x="T6" y="T7"/>
                </a:cxn>
              </a:cxnLst>
              <a:rect l="0" t="0" r="r" b="b"/>
              <a:pathLst>
                <a:path w="83" h="132">
                  <a:moveTo>
                    <a:pt x="0" y="132"/>
                  </a:moveTo>
                  <a:lnTo>
                    <a:pt x="83" y="132"/>
                  </a:lnTo>
                  <a:lnTo>
                    <a:pt x="43"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21"/>
            <p:cNvSpPr>
              <a:spLocks noChangeArrowheads="1"/>
            </p:cNvSpPr>
            <p:nvPr/>
          </p:nvSpPr>
          <p:spPr bwMode="auto">
            <a:xfrm>
              <a:off x="12980123" y="2952751"/>
              <a:ext cx="300038"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12413385" y="4164013"/>
              <a:ext cx="127000" cy="209550"/>
            </a:xfrm>
            <a:custGeom>
              <a:avLst/>
              <a:gdLst>
                <a:gd name="T0" fmla="*/ 0 w 80"/>
                <a:gd name="T1" fmla="*/ 132 h 132"/>
                <a:gd name="T2" fmla="*/ 80 w 80"/>
                <a:gd name="T3" fmla="*/ 132 h 132"/>
                <a:gd name="T4" fmla="*/ 40 w 80"/>
                <a:gd name="T5" fmla="*/ 0 h 132"/>
                <a:gd name="T6" fmla="*/ 0 w 80"/>
                <a:gd name="T7" fmla="*/ 132 h 132"/>
              </a:gdLst>
              <a:ahLst/>
              <a:cxnLst>
                <a:cxn ang="0">
                  <a:pos x="T0" y="T1"/>
                </a:cxn>
                <a:cxn ang="0">
                  <a:pos x="T2" y="T3"/>
                </a:cxn>
                <a:cxn ang="0">
                  <a:pos x="T4" y="T5"/>
                </a:cxn>
                <a:cxn ang="0">
                  <a:pos x="T6" y="T7"/>
                </a:cxn>
              </a:cxnLst>
              <a:rect l="0" t="0" r="r" b="b"/>
              <a:pathLst>
                <a:path w="80" h="132">
                  <a:moveTo>
                    <a:pt x="0" y="132"/>
                  </a:moveTo>
                  <a:lnTo>
                    <a:pt x="80" y="132"/>
                  </a:lnTo>
                  <a:lnTo>
                    <a:pt x="40"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p:cNvSpPr>
            <p:nvPr/>
          </p:nvSpPr>
          <p:spPr bwMode="auto">
            <a:xfrm>
              <a:off x="13819910" y="4149726"/>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4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noEditPoints="1"/>
            </p:cNvSpPr>
            <p:nvPr/>
          </p:nvSpPr>
          <p:spPr bwMode="auto">
            <a:xfrm>
              <a:off x="9574934" y="935040"/>
              <a:ext cx="4986338" cy="4987924"/>
            </a:xfrm>
            <a:custGeom>
              <a:avLst/>
              <a:gdLst>
                <a:gd name="T0" fmla="*/ 166 w 1330"/>
                <a:gd name="T1" fmla="*/ 1330 h 1330"/>
                <a:gd name="T2" fmla="*/ 1071 w 1330"/>
                <a:gd name="T3" fmla="*/ 337 h 1330"/>
                <a:gd name="T4" fmla="*/ 1071 w 1330"/>
                <a:gd name="T5" fmla="*/ 377 h 1330"/>
                <a:gd name="T6" fmla="*/ 1003 w 1330"/>
                <a:gd name="T7" fmla="*/ 377 h 1330"/>
                <a:gd name="T8" fmla="*/ 948 w 1330"/>
                <a:gd name="T9" fmla="*/ 658 h 1330"/>
                <a:gd name="T10" fmla="*/ 879 w 1330"/>
                <a:gd name="T11" fmla="*/ 192 h 1330"/>
                <a:gd name="T12" fmla="*/ 859 w 1330"/>
                <a:gd name="T13" fmla="*/ 211 h 1330"/>
                <a:gd name="T14" fmla="*/ 773 w 1330"/>
                <a:gd name="T15" fmla="*/ 396 h 1330"/>
                <a:gd name="T16" fmla="*/ 826 w 1330"/>
                <a:gd name="T17" fmla="*/ 546 h 1330"/>
                <a:gd name="T18" fmla="*/ 826 w 1330"/>
                <a:gd name="T19" fmla="*/ 653 h 1330"/>
                <a:gd name="T20" fmla="*/ 667 w 1330"/>
                <a:gd name="T21" fmla="*/ 317 h 1330"/>
                <a:gd name="T22" fmla="*/ 648 w 1330"/>
                <a:gd name="T23" fmla="*/ 337 h 1330"/>
                <a:gd name="T24" fmla="*/ 624 w 1330"/>
                <a:gd name="T25" fmla="*/ 559 h 1330"/>
                <a:gd name="T26" fmla="*/ 566 w 1330"/>
                <a:gd name="T27" fmla="*/ 619 h 1330"/>
                <a:gd name="T28" fmla="*/ 566 w 1330"/>
                <a:gd name="T29" fmla="*/ 547 h 1330"/>
                <a:gd name="T30" fmla="*/ 514 w 1330"/>
                <a:gd name="T31" fmla="*/ 655 h 1330"/>
                <a:gd name="T32" fmla="*/ 382 w 1330"/>
                <a:gd name="T33" fmla="*/ 967 h 1330"/>
                <a:gd name="T34" fmla="*/ 436 w 1330"/>
                <a:gd name="T35" fmla="*/ 211 h 1330"/>
                <a:gd name="T36" fmla="*/ 436 w 1330"/>
                <a:gd name="T37" fmla="*/ 415 h 1330"/>
                <a:gd name="T38" fmla="*/ 369 w 1330"/>
                <a:gd name="T39" fmla="*/ 377 h 1330"/>
                <a:gd name="T40" fmla="*/ 422 w 1330"/>
                <a:gd name="T41" fmla="*/ 505 h 1330"/>
                <a:gd name="T42" fmla="*/ 422 w 1330"/>
                <a:gd name="T43" fmla="*/ 611 h 1330"/>
                <a:gd name="T44" fmla="*/ 180 w 1330"/>
                <a:gd name="T45" fmla="*/ 967 h 1330"/>
                <a:gd name="T46" fmla="*/ 192 w 1330"/>
                <a:gd name="T47" fmla="*/ 836 h 1330"/>
                <a:gd name="T48" fmla="*/ 263 w 1330"/>
                <a:gd name="T49" fmla="*/ 337 h 1330"/>
                <a:gd name="T50" fmla="*/ 257 w 1330"/>
                <a:gd name="T51" fmla="*/ 967 h 1330"/>
                <a:gd name="T52" fmla="*/ 322 w 1330"/>
                <a:gd name="T53" fmla="*/ 967 h 1330"/>
                <a:gd name="T54" fmla="*/ 287 w 1330"/>
                <a:gd name="T55" fmla="*/ 1186 h 1330"/>
                <a:gd name="T56" fmla="*/ 529 w 1330"/>
                <a:gd name="T57" fmla="*/ 1077 h 1330"/>
                <a:gd name="T58" fmla="*/ 471 w 1330"/>
                <a:gd name="T59" fmla="*/ 1131 h 1330"/>
                <a:gd name="T60" fmla="*/ 440 w 1330"/>
                <a:gd name="T61" fmla="*/ 1055 h 1330"/>
                <a:gd name="T62" fmla="*/ 507 w 1330"/>
                <a:gd name="T63" fmla="*/ 836 h 1330"/>
                <a:gd name="T64" fmla="*/ 561 w 1330"/>
                <a:gd name="T65" fmla="*/ 265 h 1330"/>
                <a:gd name="T66" fmla="*/ 615 w 1330"/>
                <a:gd name="T67" fmla="*/ 1189 h 1330"/>
                <a:gd name="T68" fmla="*/ 607 w 1330"/>
                <a:gd name="T69" fmla="*/ 1131 h 1330"/>
                <a:gd name="T70" fmla="*/ 614 w 1330"/>
                <a:gd name="T71" fmla="*/ 1073 h 1330"/>
                <a:gd name="T72" fmla="*/ 626 w 1330"/>
                <a:gd name="T73" fmla="*/ 967 h 1330"/>
                <a:gd name="T74" fmla="*/ 626 w 1330"/>
                <a:gd name="T75" fmla="*/ 967 h 1330"/>
                <a:gd name="T76" fmla="*/ 733 w 1330"/>
                <a:gd name="T77" fmla="*/ 1186 h 1330"/>
                <a:gd name="T78" fmla="*/ 839 w 1330"/>
                <a:gd name="T79" fmla="*/ 967 h 1330"/>
                <a:gd name="T80" fmla="*/ 835 w 1330"/>
                <a:gd name="T81" fmla="*/ 1167 h 1330"/>
                <a:gd name="T82" fmla="*/ 891 w 1330"/>
                <a:gd name="T83" fmla="*/ 1113 h 1330"/>
                <a:gd name="T84" fmla="*/ 771 w 1330"/>
                <a:gd name="T85" fmla="*/ 1120 h 1330"/>
                <a:gd name="T86" fmla="*/ 803 w 1330"/>
                <a:gd name="T87" fmla="*/ 1120 h 1330"/>
                <a:gd name="T88" fmla="*/ 839 w 1330"/>
                <a:gd name="T89" fmla="*/ 859 h 1330"/>
                <a:gd name="T90" fmla="*/ 908 w 1330"/>
                <a:gd name="T91" fmla="*/ 967 h 1330"/>
                <a:gd name="T92" fmla="*/ 928 w 1330"/>
                <a:gd name="T93" fmla="*/ 1186 h 1330"/>
                <a:gd name="T94" fmla="*/ 1037 w 1330"/>
                <a:gd name="T95" fmla="*/ 1055 h 1330"/>
                <a:gd name="T96" fmla="*/ 1059 w 1330"/>
                <a:gd name="T97" fmla="*/ 890 h 1330"/>
                <a:gd name="T98" fmla="*/ 1064 w 1330"/>
                <a:gd name="T99" fmla="*/ 967 h 1330"/>
                <a:gd name="T100" fmla="*/ 1087 w 1330"/>
                <a:gd name="T101" fmla="*/ 638 h 1330"/>
                <a:gd name="T102" fmla="*/ 1070 w 1330"/>
                <a:gd name="T103" fmla="*/ 638 h 1330"/>
                <a:gd name="T104" fmla="*/ 1091 w 1330"/>
                <a:gd name="T105" fmla="*/ 639 h 1330"/>
                <a:gd name="T106" fmla="*/ 1093 w 1330"/>
                <a:gd name="T107" fmla="*/ 635 h 1330"/>
                <a:gd name="T108" fmla="*/ 1109 w 1330"/>
                <a:gd name="T109" fmla="*/ 655 h 1330"/>
                <a:gd name="T110" fmla="*/ 1097 w 1330"/>
                <a:gd name="T111" fmla="*/ 655 h 1330"/>
                <a:gd name="T112" fmla="*/ 1216 w 1330"/>
                <a:gd name="T113" fmla="*/ 901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1330">
                  <a:moveTo>
                    <a:pt x="1163" y="0"/>
                  </a:moveTo>
                  <a:cubicBezTo>
                    <a:pt x="166" y="0"/>
                    <a:pt x="166" y="0"/>
                    <a:pt x="166" y="0"/>
                  </a:cubicBezTo>
                  <a:cubicBezTo>
                    <a:pt x="74" y="0"/>
                    <a:pt x="0" y="75"/>
                    <a:pt x="0" y="166"/>
                  </a:cubicBezTo>
                  <a:cubicBezTo>
                    <a:pt x="0" y="1164"/>
                    <a:pt x="0" y="1164"/>
                    <a:pt x="0" y="1164"/>
                  </a:cubicBezTo>
                  <a:cubicBezTo>
                    <a:pt x="0" y="1255"/>
                    <a:pt x="74" y="1330"/>
                    <a:pt x="166" y="1330"/>
                  </a:cubicBezTo>
                  <a:cubicBezTo>
                    <a:pt x="1163" y="1330"/>
                    <a:pt x="1163" y="1330"/>
                    <a:pt x="1163" y="1330"/>
                  </a:cubicBezTo>
                  <a:cubicBezTo>
                    <a:pt x="1255" y="1330"/>
                    <a:pt x="1330" y="1255"/>
                    <a:pt x="1330" y="1164"/>
                  </a:cubicBezTo>
                  <a:cubicBezTo>
                    <a:pt x="1330" y="166"/>
                    <a:pt x="1330" y="166"/>
                    <a:pt x="1330" y="166"/>
                  </a:cubicBezTo>
                  <a:cubicBezTo>
                    <a:pt x="1330" y="75"/>
                    <a:pt x="1255" y="0"/>
                    <a:pt x="1163" y="0"/>
                  </a:cubicBezTo>
                  <a:close/>
                  <a:moveTo>
                    <a:pt x="1071" y="337"/>
                  </a:moveTo>
                  <a:cubicBezTo>
                    <a:pt x="1071" y="326"/>
                    <a:pt x="1079" y="317"/>
                    <a:pt x="1090" y="317"/>
                  </a:cubicBezTo>
                  <a:cubicBezTo>
                    <a:pt x="1100" y="317"/>
                    <a:pt x="1109" y="326"/>
                    <a:pt x="1109" y="337"/>
                  </a:cubicBezTo>
                  <a:cubicBezTo>
                    <a:pt x="1109" y="377"/>
                    <a:pt x="1109" y="377"/>
                    <a:pt x="1109" y="377"/>
                  </a:cubicBezTo>
                  <a:cubicBezTo>
                    <a:pt x="1109" y="388"/>
                    <a:pt x="1100" y="396"/>
                    <a:pt x="1090" y="396"/>
                  </a:cubicBezTo>
                  <a:cubicBezTo>
                    <a:pt x="1079" y="396"/>
                    <a:pt x="1071" y="388"/>
                    <a:pt x="1071" y="377"/>
                  </a:cubicBezTo>
                  <a:lnTo>
                    <a:pt x="1071" y="337"/>
                  </a:lnTo>
                  <a:close/>
                  <a:moveTo>
                    <a:pt x="965" y="284"/>
                  </a:moveTo>
                  <a:cubicBezTo>
                    <a:pt x="965" y="273"/>
                    <a:pt x="973" y="265"/>
                    <a:pt x="984" y="265"/>
                  </a:cubicBezTo>
                  <a:cubicBezTo>
                    <a:pt x="995" y="265"/>
                    <a:pt x="1003" y="273"/>
                    <a:pt x="1003" y="284"/>
                  </a:cubicBezTo>
                  <a:cubicBezTo>
                    <a:pt x="1003" y="377"/>
                    <a:pt x="1003" y="377"/>
                    <a:pt x="1003" y="377"/>
                  </a:cubicBezTo>
                  <a:cubicBezTo>
                    <a:pt x="1003" y="388"/>
                    <a:pt x="995" y="396"/>
                    <a:pt x="984" y="396"/>
                  </a:cubicBezTo>
                  <a:cubicBezTo>
                    <a:pt x="973" y="396"/>
                    <a:pt x="965" y="388"/>
                    <a:pt x="965" y="377"/>
                  </a:cubicBezTo>
                  <a:lnTo>
                    <a:pt x="965" y="284"/>
                  </a:lnTo>
                  <a:close/>
                  <a:moveTo>
                    <a:pt x="1029" y="578"/>
                  </a:moveTo>
                  <a:cubicBezTo>
                    <a:pt x="1029" y="622"/>
                    <a:pt x="996" y="658"/>
                    <a:pt x="948" y="658"/>
                  </a:cubicBezTo>
                  <a:cubicBezTo>
                    <a:pt x="901" y="658"/>
                    <a:pt x="867" y="622"/>
                    <a:pt x="867" y="578"/>
                  </a:cubicBezTo>
                  <a:cubicBezTo>
                    <a:pt x="867" y="535"/>
                    <a:pt x="901" y="499"/>
                    <a:pt x="948" y="499"/>
                  </a:cubicBezTo>
                  <a:cubicBezTo>
                    <a:pt x="996" y="499"/>
                    <a:pt x="1029" y="535"/>
                    <a:pt x="1029" y="578"/>
                  </a:cubicBezTo>
                  <a:close/>
                  <a:moveTo>
                    <a:pt x="859" y="211"/>
                  </a:moveTo>
                  <a:cubicBezTo>
                    <a:pt x="859" y="201"/>
                    <a:pt x="868" y="192"/>
                    <a:pt x="879" y="192"/>
                  </a:cubicBezTo>
                  <a:cubicBezTo>
                    <a:pt x="889" y="192"/>
                    <a:pt x="898" y="201"/>
                    <a:pt x="898" y="211"/>
                  </a:cubicBezTo>
                  <a:cubicBezTo>
                    <a:pt x="898" y="415"/>
                    <a:pt x="898" y="415"/>
                    <a:pt x="898" y="415"/>
                  </a:cubicBezTo>
                  <a:cubicBezTo>
                    <a:pt x="898" y="426"/>
                    <a:pt x="889" y="435"/>
                    <a:pt x="879" y="435"/>
                  </a:cubicBezTo>
                  <a:cubicBezTo>
                    <a:pt x="868" y="435"/>
                    <a:pt x="859" y="426"/>
                    <a:pt x="859" y="415"/>
                  </a:cubicBezTo>
                  <a:lnTo>
                    <a:pt x="859" y="211"/>
                  </a:lnTo>
                  <a:close/>
                  <a:moveTo>
                    <a:pt x="754" y="284"/>
                  </a:moveTo>
                  <a:cubicBezTo>
                    <a:pt x="754" y="273"/>
                    <a:pt x="762" y="265"/>
                    <a:pt x="773" y="265"/>
                  </a:cubicBezTo>
                  <a:cubicBezTo>
                    <a:pt x="783" y="265"/>
                    <a:pt x="792" y="273"/>
                    <a:pt x="792" y="284"/>
                  </a:cubicBezTo>
                  <a:cubicBezTo>
                    <a:pt x="792" y="377"/>
                    <a:pt x="792" y="377"/>
                    <a:pt x="792" y="377"/>
                  </a:cubicBezTo>
                  <a:cubicBezTo>
                    <a:pt x="792" y="388"/>
                    <a:pt x="783" y="396"/>
                    <a:pt x="773" y="396"/>
                  </a:cubicBezTo>
                  <a:cubicBezTo>
                    <a:pt x="762" y="396"/>
                    <a:pt x="754" y="388"/>
                    <a:pt x="754" y="377"/>
                  </a:cubicBezTo>
                  <a:lnTo>
                    <a:pt x="754" y="284"/>
                  </a:lnTo>
                  <a:close/>
                  <a:moveTo>
                    <a:pt x="791" y="499"/>
                  </a:moveTo>
                  <a:cubicBezTo>
                    <a:pt x="809" y="499"/>
                    <a:pt x="823" y="503"/>
                    <a:pt x="826" y="505"/>
                  </a:cubicBezTo>
                  <a:cubicBezTo>
                    <a:pt x="826" y="546"/>
                    <a:pt x="826" y="546"/>
                    <a:pt x="826" y="546"/>
                  </a:cubicBezTo>
                  <a:cubicBezTo>
                    <a:pt x="825" y="545"/>
                    <a:pt x="812" y="538"/>
                    <a:pt x="794" y="538"/>
                  </a:cubicBezTo>
                  <a:cubicBezTo>
                    <a:pt x="769" y="538"/>
                    <a:pt x="751" y="555"/>
                    <a:pt x="751" y="578"/>
                  </a:cubicBezTo>
                  <a:cubicBezTo>
                    <a:pt x="751" y="601"/>
                    <a:pt x="768" y="620"/>
                    <a:pt x="794" y="620"/>
                  </a:cubicBezTo>
                  <a:cubicBezTo>
                    <a:pt x="812" y="620"/>
                    <a:pt x="825" y="612"/>
                    <a:pt x="826" y="611"/>
                  </a:cubicBezTo>
                  <a:cubicBezTo>
                    <a:pt x="826" y="653"/>
                    <a:pt x="826" y="653"/>
                    <a:pt x="826" y="653"/>
                  </a:cubicBezTo>
                  <a:cubicBezTo>
                    <a:pt x="822" y="654"/>
                    <a:pt x="808" y="658"/>
                    <a:pt x="791" y="658"/>
                  </a:cubicBezTo>
                  <a:cubicBezTo>
                    <a:pt x="747" y="658"/>
                    <a:pt x="709" y="628"/>
                    <a:pt x="709" y="578"/>
                  </a:cubicBezTo>
                  <a:cubicBezTo>
                    <a:pt x="709" y="533"/>
                    <a:pt x="744" y="499"/>
                    <a:pt x="791" y="499"/>
                  </a:cubicBezTo>
                  <a:close/>
                  <a:moveTo>
                    <a:pt x="648" y="337"/>
                  </a:moveTo>
                  <a:cubicBezTo>
                    <a:pt x="648" y="326"/>
                    <a:pt x="656" y="317"/>
                    <a:pt x="667" y="317"/>
                  </a:cubicBezTo>
                  <a:cubicBezTo>
                    <a:pt x="678" y="317"/>
                    <a:pt x="686" y="326"/>
                    <a:pt x="686" y="337"/>
                  </a:cubicBezTo>
                  <a:cubicBezTo>
                    <a:pt x="686" y="377"/>
                    <a:pt x="686" y="377"/>
                    <a:pt x="686" y="377"/>
                  </a:cubicBezTo>
                  <a:cubicBezTo>
                    <a:pt x="686" y="388"/>
                    <a:pt x="678" y="396"/>
                    <a:pt x="667" y="396"/>
                  </a:cubicBezTo>
                  <a:cubicBezTo>
                    <a:pt x="656" y="396"/>
                    <a:pt x="648" y="388"/>
                    <a:pt x="648" y="377"/>
                  </a:cubicBezTo>
                  <a:lnTo>
                    <a:pt x="648" y="337"/>
                  </a:lnTo>
                  <a:close/>
                  <a:moveTo>
                    <a:pt x="661" y="504"/>
                  </a:moveTo>
                  <a:cubicBezTo>
                    <a:pt x="661" y="537"/>
                    <a:pt x="661" y="537"/>
                    <a:pt x="661" y="537"/>
                  </a:cubicBezTo>
                  <a:cubicBezTo>
                    <a:pt x="660" y="536"/>
                    <a:pt x="644" y="532"/>
                    <a:pt x="631" y="532"/>
                  </a:cubicBezTo>
                  <a:cubicBezTo>
                    <a:pt x="615" y="532"/>
                    <a:pt x="607" y="537"/>
                    <a:pt x="607" y="545"/>
                  </a:cubicBezTo>
                  <a:cubicBezTo>
                    <a:pt x="607" y="554"/>
                    <a:pt x="618" y="557"/>
                    <a:pt x="624" y="559"/>
                  </a:cubicBezTo>
                  <a:cubicBezTo>
                    <a:pt x="635" y="563"/>
                    <a:pt x="635" y="563"/>
                    <a:pt x="635" y="563"/>
                  </a:cubicBezTo>
                  <a:cubicBezTo>
                    <a:pt x="660" y="571"/>
                    <a:pt x="672" y="588"/>
                    <a:pt x="672" y="607"/>
                  </a:cubicBezTo>
                  <a:cubicBezTo>
                    <a:pt x="672" y="645"/>
                    <a:pt x="638" y="658"/>
                    <a:pt x="608" y="658"/>
                  </a:cubicBezTo>
                  <a:cubicBezTo>
                    <a:pt x="587" y="658"/>
                    <a:pt x="568" y="654"/>
                    <a:pt x="566" y="654"/>
                  </a:cubicBezTo>
                  <a:cubicBezTo>
                    <a:pt x="566" y="619"/>
                    <a:pt x="566" y="619"/>
                    <a:pt x="566" y="619"/>
                  </a:cubicBezTo>
                  <a:cubicBezTo>
                    <a:pt x="570" y="619"/>
                    <a:pt x="586" y="624"/>
                    <a:pt x="603" y="624"/>
                  </a:cubicBezTo>
                  <a:cubicBezTo>
                    <a:pt x="622" y="624"/>
                    <a:pt x="631" y="619"/>
                    <a:pt x="631" y="610"/>
                  </a:cubicBezTo>
                  <a:cubicBezTo>
                    <a:pt x="631" y="602"/>
                    <a:pt x="623" y="598"/>
                    <a:pt x="614" y="595"/>
                  </a:cubicBezTo>
                  <a:cubicBezTo>
                    <a:pt x="611" y="594"/>
                    <a:pt x="608" y="593"/>
                    <a:pt x="605" y="592"/>
                  </a:cubicBezTo>
                  <a:cubicBezTo>
                    <a:pt x="584" y="585"/>
                    <a:pt x="566" y="572"/>
                    <a:pt x="566" y="547"/>
                  </a:cubicBezTo>
                  <a:cubicBezTo>
                    <a:pt x="566" y="518"/>
                    <a:pt x="587" y="499"/>
                    <a:pt x="623" y="499"/>
                  </a:cubicBezTo>
                  <a:cubicBezTo>
                    <a:pt x="642" y="499"/>
                    <a:pt x="660" y="504"/>
                    <a:pt x="661" y="504"/>
                  </a:cubicBezTo>
                  <a:close/>
                  <a:moveTo>
                    <a:pt x="475" y="502"/>
                  </a:moveTo>
                  <a:cubicBezTo>
                    <a:pt x="514" y="502"/>
                    <a:pt x="514" y="502"/>
                    <a:pt x="514" y="502"/>
                  </a:cubicBezTo>
                  <a:cubicBezTo>
                    <a:pt x="514" y="655"/>
                    <a:pt x="514" y="655"/>
                    <a:pt x="514" y="655"/>
                  </a:cubicBezTo>
                  <a:cubicBezTo>
                    <a:pt x="475" y="655"/>
                    <a:pt x="475" y="655"/>
                    <a:pt x="475" y="655"/>
                  </a:cubicBezTo>
                  <a:lnTo>
                    <a:pt x="475" y="502"/>
                  </a:lnTo>
                  <a:close/>
                  <a:moveTo>
                    <a:pt x="476" y="944"/>
                  </a:moveTo>
                  <a:cubicBezTo>
                    <a:pt x="476" y="967"/>
                    <a:pt x="476" y="967"/>
                    <a:pt x="476" y="967"/>
                  </a:cubicBezTo>
                  <a:cubicBezTo>
                    <a:pt x="382" y="967"/>
                    <a:pt x="382" y="967"/>
                    <a:pt x="382" y="967"/>
                  </a:cubicBezTo>
                  <a:cubicBezTo>
                    <a:pt x="382" y="836"/>
                    <a:pt x="382" y="836"/>
                    <a:pt x="382" y="836"/>
                  </a:cubicBezTo>
                  <a:cubicBezTo>
                    <a:pt x="412" y="836"/>
                    <a:pt x="412" y="836"/>
                    <a:pt x="412" y="836"/>
                  </a:cubicBezTo>
                  <a:cubicBezTo>
                    <a:pt x="412" y="944"/>
                    <a:pt x="412" y="944"/>
                    <a:pt x="412" y="944"/>
                  </a:cubicBezTo>
                  <a:lnTo>
                    <a:pt x="476" y="944"/>
                  </a:lnTo>
                  <a:close/>
                  <a:moveTo>
                    <a:pt x="436" y="211"/>
                  </a:moveTo>
                  <a:cubicBezTo>
                    <a:pt x="436" y="201"/>
                    <a:pt x="445" y="192"/>
                    <a:pt x="456" y="192"/>
                  </a:cubicBezTo>
                  <a:cubicBezTo>
                    <a:pt x="466" y="192"/>
                    <a:pt x="475" y="201"/>
                    <a:pt x="475" y="211"/>
                  </a:cubicBezTo>
                  <a:cubicBezTo>
                    <a:pt x="475" y="415"/>
                    <a:pt x="475" y="415"/>
                    <a:pt x="475" y="415"/>
                  </a:cubicBezTo>
                  <a:cubicBezTo>
                    <a:pt x="475" y="426"/>
                    <a:pt x="466" y="435"/>
                    <a:pt x="456" y="435"/>
                  </a:cubicBezTo>
                  <a:cubicBezTo>
                    <a:pt x="445" y="435"/>
                    <a:pt x="436" y="426"/>
                    <a:pt x="436" y="415"/>
                  </a:cubicBezTo>
                  <a:lnTo>
                    <a:pt x="436" y="211"/>
                  </a:lnTo>
                  <a:close/>
                  <a:moveTo>
                    <a:pt x="331" y="284"/>
                  </a:moveTo>
                  <a:cubicBezTo>
                    <a:pt x="331" y="273"/>
                    <a:pt x="339" y="265"/>
                    <a:pt x="350" y="265"/>
                  </a:cubicBezTo>
                  <a:cubicBezTo>
                    <a:pt x="361" y="265"/>
                    <a:pt x="369" y="273"/>
                    <a:pt x="369" y="284"/>
                  </a:cubicBezTo>
                  <a:cubicBezTo>
                    <a:pt x="369" y="377"/>
                    <a:pt x="369" y="377"/>
                    <a:pt x="369" y="377"/>
                  </a:cubicBezTo>
                  <a:cubicBezTo>
                    <a:pt x="369" y="388"/>
                    <a:pt x="361" y="396"/>
                    <a:pt x="350" y="396"/>
                  </a:cubicBezTo>
                  <a:cubicBezTo>
                    <a:pt x="339" y="396"/>
                    <a:pt x="331" y="388"/>
                    <a:pt x="331" y="377"/>
                  </a:cubicBezTo>
                  <a:lnTo>
                    <a:pt x="331" y="284"/>
                  </a:lnTo>
                  <a:close/>
                  <a:moveTo>
                    <a:pt x="386" y="499"/>
                  </a:moveTo>
                  <a:cubicBezTo>
                    <a:pt x="405" y="499"/>
                    <a:pt x="418" y="503"/>
                    <a:pt x="422" y="505"/>
                  </a:cubicBezTo>
                  <a:cubicBezTo>
                    <a:pt x="422" y="546"/>
                    <a:pt x="422" y="546"/>
                    <a:pt x="422" y="546"/>
                  </a:cubicBezTo>
                  <a:cubicBezTo>
                    <a:pt x="420" y="545"/>
                    <a:pt x="408" y="538"/>
                    <a:pt x="389" y="538"/>
                  </a:cubicBezTo>
                  <a:cubicBezTo>
                    <a:pt x="364" y="538"/>
                    <a:pt x="347" y="555"/>
                    <a:pt x="347" y="578"/>
                  </a:cubicBezTo>
                  <a:cubicBezTo>
                    <a:pt x="347" y="601"/>
                    <a:pt x="363" y="620"/>
                    <a:pt x="389" y="620"/>
                  </a:cubicBezTo>
                  <a:cubicBezTo>
                    <a:pt x="407" y="620"/>
                    <a:pt x="420" y="612"/>
                    <a:pt x="422" y="611"/>
                  </a:cubicBezTo>
                  <a:cubicBezTo>
                    <a:pt x="422" y="653"/>
                    <a:pt x="422" y="653"/>
                    <a:pt x="422" y="653"/>
                  </a:cubicBezTo>
                  <a:cubicBezTo>
                    <a:pt x="417" y="654"/>
                    <a:pt x="404" y="658"/>
                    <a:pt x="386" y="658"/>
                  </a:cubicBezTo>
                  <a:cubicBezTo>
                    <a:pt x="343" y="658"/>
                    <a:pt x="305" y="628"/>
                    <a:pt x="305" y="578"/>
                  </a:cubicBezTo>
                  <a:cubicBezTo>
                    <a:pt x="305" y="533"/>
                    <a:pt x="339" y="499"/>
                    <a:pt x="386" y="499"/>
                  </a:cubicBezTo>
                  <a:close/>
                  <a:moveTo>
                    <a:pt x="180" y="967"/>
                  </a:moveTo>
                  <a:cubicBezTo>
                    <a:pt x="143" y="967"/>
                    <a:pt x="143" y="967"/>
                    <a:pt x="143" y="967"/>
                  </a:cubicBezTo>
                  <a:cubicBezTo>
                    <a:pt x="101" y="836"/>
                    <a:pt x="101" y="836"/>
                    <a:pt x="101" y="836"/>
                  </a:cubicBezTo>
                  <a:cubicBezTo>
                    <a:pt x="133" y="836"/>
                    <a:pt x="133" y="836"/>
                    <a:pt x="133" y="836"/>
                  </a:cubicBezTo>
                  <a:cubicBezTo>
                    <a:pt x="162" y="943"/>
                    <a:pt x="162" y="943"/>
                    <a:pt x="162" y="943"/>
                  </a:cubicBezTo>
                  <a:cubicBezTo>
                    <a:pt x="192" y="836"/>
                    <a:pt x="192" y="836"/>
                    <a:pt x="192" y="836"/>
                  </a:cubicBezTo>
                  <a:cubicBezTo>
                    <a:pt x="222" y="836"/>
                    <a:pt x="222" y="836"/>
                    <a:pt x="222" y="836"/>
                  </a:cubicBezTo>
                  <a:lnTo>
                    <a:pt x="180" y="967"/>
                  </a:lnTo>
                  <a:close/>
                  <a:moveTo>
                    <a:pt x="225" y="337"/>
                  </a:moveTo>
                  <a:cubicBezTo>
                    <a:pt x="225" y="326"/>
                    <a:pt x="234" y="317"/>
                    <a:pt x="244" y="317"/>
                  </a:cubicBezTo>
                  <a:cubicBezTo>
                    <a:pt x="255" y="317"/>
                    <a:pt x="263" y="326"/>
                    <a:pt x="263" y="337"/>
                  </a:cubicBezTo>
                  <a:cubicBezTo>
                    <a:pt x="263" y="377"/>
                    <a:pt x="263" y="377"/>
                    <a:pt x="263" y="377"/>
                  </a:cubicBezTo>
                  <a:cubicBezTo>
                    <a:pt x="263" y="388"/>
                    <a:pt x="255" y="396"/>
                    <a:pt x="244" y="396"/>
                  </a:cubicBezTo>
                  <a:cubicBezTo>
                    <a:pt x="234" y="396"/>
                    <a:pt x="225" y="388"/>
                    <a:pt x="225" y="377"/>
                  </a:cubicBezTo>
                  <a:lnTo>
                    <a:pt x="225" y="337"/>
                  </a:lnTo>
                  <a:close/>
                  <a:moveTo>
                    <a:pt x="257" y="967"/>
                  </a:moveTo>
                  <a:cubicBezTo>
                    <a:pt x="226" y="967"/>
                    <a:pt x="226" y="967"/>
                    <a:pt x="226" y="967"/>
                  </a:cubicBezTo>
                  <a:cubicBezTo>
                    <a:pt x="273" y="836"/>
                    <a:pt x="273" y="836"/>
                    <a:pt x="273" y="836"/>
                  </a:cubicBezTo>
                  <a:cubicBezTo>
                    <a:pt x="307" y="836"/>
                    <a:pt x="307" y="836"/>
                    <a:pt x="307" y="836"/>
                  </a:cubicBezTo>
                  <a:cubicBezTo>
                    <a:pt x="354" y="967"/>
                    <a:pt x="354" y="967"/>
                    <a:pt x="354" y="967"/>
                  </a:cubicBezTo>
                  <a:cubicBezTo>
                    <a:pt x="322" y="967"/>
                    <a:pt x="322" y="967"/>
                    <a:pt x="322" y="967"/>
                  </a:cubicBezTo>
                  <a:cubicBezTo>
                    <a:pt x="313" y="937"/>
                    <a:pt x="313" y="937"/>
                    <a:pt x="313" y="937"/>
                  </a:cubicBezTo>
                  <a:cubicBezTo>
                    <a:pt x="266" y="937"/>
                    <a:pt x="266" y="937"/>
                    <a:pt x="266" y="937"/>
                  </a:cubicBezTo>
                  <a:lnTo>
                    <a:pt x="257" y="967"/>
                  </a:lnTo>
                  <a:close/>
                  <a:moveTo>
                    <a:pt x="337" y="1186"/>
                  </a:moveTo>
                  <a:cubicBezTo>
                    <a:pt x="287" y="1186"/>
                    <a:pt x="287" y="1186"/>
                    <a:pt x="287" y="1186"/>
                  </a:cubicBezTo>
                  <a:cubicBezTo>
                    <a:pt x="287" y="1055"/>
                    <a:pt x="287" y="1055"/>
                    <a:pt x="287" y="1055"/>
                  </a:cubicBezTo>
                  <a:cubicBezTo>
                    <a:pt x="337" y="1055"/>
                    <a:pt x="337" y="1055"/>
                    <a:pt x="337" y="1055"/>
                  </a:cubicBezTo>
                  <a:cubicBezTo>
                    <a:pt x="379" y="1055"/>
                    <a:pt x="402" y="1076"/>
                    <a:pt x="402" y="1121"/>
                  </a:cubicBezTo>
                  <a:cubicBezTo>
                    <a:pt x="402" y="1167"/>
                    <a:pt x="378" y="1186"/>
                    <a:pt x="337" y="1186"/>
                  </a:cubicBezTo>
                  <a:close/>
                  <a:moveTo>
                    <a:pt x="529" y="1077"/>
                  </a:moveTo>
                  <a:cubicBezTo>
                    <a:pt x="471" y="1077"/>
                    <a:pt x="471" y="1077"/>
                    <a:pt x="471" y="1077"/>
                  </a:cubicBezTo>
                  <a:cubicBezTo>
                    <a:pt x="471" y="1109"/>
                    <a:pt x="471" y="1109"/>
                    <a:pt x="471" y="1109"/>
                  </a:cubicBezTo>
                  <a:cubicBezTo>
                    <a:pt x="524" y="1109"/>
                    <a:pt x="524" y="1109"/>
                    <a:pt x="524" y="1109"/>
                  </a:cubicBezTo>
                  <a:cubicBezTo>
                    <a:pt x="524" y="1131"/>
                    <a:pt x="524" y="1131"/>
                    <a:pt x="524" y="1131"/>
                  </a:cubicBezTo>
                  <a:cubicBezTo>
                    <a:pt x="471" y="1131"/>
                    <a:pt x="471" y="1131"/>
                    <a:pt x="471" y="1131"/>
                  </a:cubicBezTo>
                  <a:cubicBezTo>
                    <a:pt x="471" y="1164"/>
                    <a:pt x="471" y="1164"/>
                    <a:pt x="471" y="1164"/>
                  </a:cubicBezTo>
                  <a:cubicBezTo>
                    <a:pt x="529" y="1164"/>
                    <a:pt x="529" y="1164"/>
                    <a:pt x="529" y="1164"/>
                  </a:cubicBezTo>
                  <a:cubicBezTo>
                    <a:pt x="529" y="1186"/>
                    <a:pt x="529" y="1186"/>
                    <a:pt x="529" y="1186"/>
                  </a:cubicBezTo>
                  <a:cubicBezTo>
                    <a:pt x="440" y="1186"/>
                    <a:pt x="440" y="1186"/>
                    <a:pt x="440" y="1186"/>
                  </a:cubicBezTo>
                  <a:cubicBezTo>
                    <a:pt x="440" y="1055"/>
                    <a:pt x="440" y="1055"/>
                    <a:pt x="440" y="1055"/>
                  </a:cubicBezTo>
                  <a:cubicBezTo>
                    <a:pt x="529" y="1055"/>
                    <a:pt x="529" y="1055"/>
                    <a:pt x="529" y="1055"/>
                  </a:cubicBezTo>
                  <a:lnTo>
                    <a:pt x="529" y="1077"/>
                  </a:lnTo>
                  <a:close/>
                  <a:moveTo>
                    <a:pt x="538" y="967"/>
                  </a:moveTo>
                  <a:cubicBezTo>
                    <a:pt x="507" y="967"/>
                    <a:pt x="507" y="967"/>
                    <a:pt x="507" y="967"/>
                  </a:cubicBezTo>
                  <a:cubicBezTo>
                    <a:pt x="507" y="836"/>
                    <a:pt x="507" y="836"/>
                    <a:pt x="507" y="836"/>
                  </a:cubicBezTo>
                  <a:cubicBezTo>
                    <a:pt x="538" y="836"/>
                    <a:pt x="538" y="836"/>
                    <a:pt x="538" y="836"/>
                  </a:cubicBezTo>
                  <a:lnTo>
                    <a:pt x="538" y="967"/>
                  </a:lnTo>
                  <a:close/>
                  <a:moveTo>
                    <a:pt x="542" y="377"/>
                  </a:moveTo>
                  <a:cubicBezTo>
                    <a:pt x="542" y="284"/>
                    <a:pt x="542" y="284"/>
                    <a:pt x="542" y="284"/>
                  </a:cubicBezTo>
                  <a:cubicBezTo>
                    <a:pt x="542" y="273"/>
                    <a:pt x="551" y="265"/>
                    <a:pt x="561" y="265"/>
                  </a:cubicBezTo>
                  <a:cubicBezTo>
                    <a:pt x="572" y="265"/>
                    <a:pt x="581" y="273"/>
                    <a:pt x="581" y="284"/>
                  </a:cubicBezTo>
                  <a:cubicBezTo>
                    <a:pt x="581" y="377"/>
                    <a:pt x="581" y="377"/>
                    <a:pt x="581" y="377"/>
                  </a:cubicBezTo>
                  <a:cubicBezTo>
                    <a:pt x="581" y="388"/>
                    <a:pt x="572" y="396"/>
                    <a:pt x="561" y="396"/>
                  </a:cubicBezTo>
                  <a:cubicBezTo>
                    <a:pt x="551" y="396"/>
                    <a:pt x="542" y="388"/>
                    <a:pt x="542" y="377"/>
                  </a:cubicBezTo>
                  <a:close/>
                  <a:moveTo>
                    <a:pt x="615" y="1189"/>
                  </a:moveTo>
                  <a:cubicBezTo>
                    <a:pt x="581" y="1189"/>
                    <a:pt x="561" y="1173"/>
                    <a:pt x="557" y="1148"/>
                  </a:cubicBezTo>
                  <a:cubicBezTo>
                    <a:pt x="586" y="1148"/>
                    <a:pt x="586" y="1148"/>
                    <a:pt x="586" y="1148"/>
                  </a:cubicBezTo>
                  <a:cubicBezTo>
                    <a:pt x="588" y="1159"/>
                    <a:pt x="598" y="1168"/>
                    <a:pt x="615" y="1168"/>
                  </a:cubicBezTo>
                  <a:cubicBezTo>
                    <a:pt x="633" y="1168"/>
                    <a:pt x="639" y="1162"/>
                    <a:pt x="639" y="1153"/>
                  </a:cubicBezTo>
                  <a:cubicBezTo>
                    <a:pt x="639" y="1139"/>
                    <a:pt x="625" y="1135"/>
                    <a:pt x="607" y="1131"/>
                  </a:cubicBezTo>
                  <a:cubicBezTo>
                    <a:pt x="585" y="1126"/>
                    <a:pt x="562" y="1118"/>
                    <a:pt x="562" y="1090"/>
                  </a:cubicBezTo>
                  <a:cubicBezTo>
                    <a:pt x="562" y="1067"/>
                    <a:pt x="580" y="1052"/>
                    <a:pt x="615" y="1052"/>
                  </a:cubicBezTo>
                  <a:cubicBezTo>
                    <a:pt x="645" y="1052"/>
                    <a:pt x="664" y="1066"/>
                    <a:pt x="667" y="1089"/>
                  </a:cubicBezTo>
                  <a:cubicBezTo>
                    <a:pt x="638" y="1089"/>
                    <a:pt x="638" y="1089"/>
                    <a:pt x="638" y="1089"/>
                  </a:cubicBezTo>
                  <a:cubicBezTo>
                    <a:pt x="637" y="1079"/>
                    <a:pt x="627" y="1073"/>
                    <a:pt x="614" y="1073"/>
                  </a:cubicBezTo>
                  <a:cubicBezTo>
                    <a:pt x="598" y="1073"/>
                    <a:pt x="593" y="1078"/>
                    <a:pt x="593" y="1086"/>
                  </a:cubicBezTo>
                  <a:cubicBezTo>
                    <a:pt x="593" y="1097"/>
                    <a:pt x="601" y="1100"/>
                    <a:pt x="619" y="1104"/>
                  </a:cubicBezTo>
                  <a:cubicBezTo>
                    <a:pt x="645" y="1110"/>
                    <a:pt x="670" y="1120"/>
                    <a:pt x="670" y="1149"/>
                  </a:cubicBezTo>
                  <a:cubicBezTo>
                    <a:pt x="670" y="1170"/>
                    <a:pt x="654" y="1189"/>
                    <a:pt x="615" y="1189"/>
                  </a:cubicBezTo>
                  <a:close/>
                  <a:moveTo>
                    <a:pt x="626" y="967"/>
                  </a:moveTo>
                  <a:cubicBezTo>
                    <a:pt x="576" y="967"/>
                    <a:pt x="576" y="967"/>
                    <a:pt x="576" y="967"/>
                  </a:cubicBezTo>
                  <a:cubicBezTo>
                    <a:pt x="576" y="836"/>
                    <a:pt x="576" y="836"/>
                    <a:pt x="576" y="836"/>
                  </a:cubicBezTo>
                  <a:cubicBezTo>
                    <a:pt x="625" y="836"/>
                    <a:pt x="625" y="836"/>
                    <a:pt x="625" y="836"/>
                  </a:cubicBezTo>
                  <a:cubicBezTo>
                    <a:pt x="668" y="836"/>
                    <a:pt x="691" y="856"/>
                    <a:pt x="691" y="901"/>
                  </a:cubicBezTo>
                  <a:cubicBezTo>
                    <a:pt x="691" y="947"/>
                    <a:pt x="667" y="967"/>
                    <a:pt x="626" y="967"/>
                  </a:cubicBezTo>
                  <a:close/>
                  <a:moveTo>
                    <a:pt x="733" y="1186"/>
                  </a:moveTo>
                  <a:cubicBezTo>
                    <a:pt x="702" y="1186"/>
                    <a:pt x="702" y="1186"/>
                    <a:pt x="702" y="1186"/>
                  </a:cubicBezTo>
                  <a:cubicBezTo>
                    <a:pt x="702" y="1055"/>
                    <a:pt x="702" y="1055"/>
                    <a:pt x="702" y="1055"/>
                  </a:cubicBezTo>
                  <a:cubicBezTo>
                    <a:pt x="733" y="1055"/>
                    <a:pt x="733" y="1055"/>
                    <a:pt x="733" y="1055"/>
                  </a:cubicBezTo>
                  <a:lnTo>
                    <a:pt x="733" y="1186"/>
                  </a:lnTo>
                  <a:close/>
                  <a:moveTo>
                    <a:pt x="741" y="967"/>
                  </a:moveTo>
                  <a:cubicBezTo>
                    <a:pt x="711" y="967"/>
                    <a:pt x="711" y="967"/>
                    <a:pt x="711" y="967"/>
                  </a:cubicBezTo>
                  <a:cubicBezTo>
                    <a:pt x="758" y="836"/>
                    <a:pt x="758" y="836"/>
                    <a:pt x="758" y="836"/>
                  </a:cubicBezTo>
                  <a:cubicBezTo>
                    <a:pt x="792" y="836"/>
                    <a:pt x="792" y="836"/>
                    <a:pt x="792" y="836"/>
                  </a:cubicBezTo>
                  <a:cubicBezTo>
                    <a:pt x="839" y="967"/>
                    <a:pt x="839" y="967"/>
                    <a:pt x="839" y="967"/>
                  </a:cubicBezTo>
                  <a:cubicBezTo>
                    <a:pt x="807" y="967"/>
                    <a:pt x="807" y="967"/>
                    <a:pt x="807" y="967"/>
                  </a:cubicBezTo>
                  <a:cubicBezTo>
                    <a:pt x="797" y="937"/>
                    <a:pt x="797" y="937"/>
                    <a:pt x="797" y="937"/>
                  </a:cubicBezTo>
                  <a:cubicBezTo>
                    <a:pt x="750" y="937"/>
                    <a:pt x="750" y="937"/>
                    <a:pt x="750" y="937"/>
                  </a:cubicBezTo>
                  <a:lnTo>
                    <a:pt x="741" y="967"/>
                  </a:lnTo>
                  <a:close/>
                  <a:moveTo>
                    <a:pt x="835" y="1167"/>
                  </a:moveTo>
                  <a:cubicBezTo>
                    <a:pt x="852" y="1167"/>
                    <a:pt x="865" y="1157"/>
                    <a:pt x="865" y="1142"/>
                  </a:cubicBezTo>
                  <a:cubicBezTo>
                    <a:pt x="865" y="1133"/>
                    <a:pt x="865" y="1133"/>
                    <a:pt x="865" y="1133"/>
                  </a:cubicBezTo>
                  <a:cubicBezTo>
                    <a:pt x="834" y="1133"/>
                    <a:pt x="834" y="1133"/>
                    <a:pt x="834" y="1133"/>
                  </a:cubicBezTo>
                  <a:cubicBezTo>
                    <a:pt x="834" y="1113"/>
                    <a:pt x="834" y="1113"/>
                    <a:pt x="834" y="1113"/>
                  </a:cubicBezTo>
                  <a:cubicBezTo>
                    <a:pt x="891" y="1113"/>
                    <a:pt x="891" y="1113"/>
                    <a:pt x="891" y="1113"/>
                  </a:cubicBezTo>
                  <a:cubicBezTo>
                    <a:pt x="891" y="1186"/>
                    <a:pt x="891" y="1186"/>
                    <a:pt x="891" y="1186"/>
                  </a:cubicBezTo>
                  <a:cubicBezTo>
                    <a:pt x="872" y="1186"/>
                    <a:pt x="872" y="1186"/>
                    <a:pt x="872" y="1186"/>
                  </a:cubicBezTo>
                  <a:cubicBezTo>
                    <a:pt x="867" y="1174"/>
                    <a:pt x="867" y="1174"/>
                    <a:pt x="867" y="1174"/>
                  </a:cubicBezTo>
                  <a:cubicBezTo>
                    <a:pt x="859" y="1183"/>
                    <a:pt x="847" y="1189"/>
                    <a:pt x="829" y="1189"/>
                  </a:cubicBezTo>
                  <a:cubicBezTo>
                    <a:pt x="798" y="1189"/>
                    <a:pt x="771" y="1167"/>
                    <a:pt x="771" y="1120"/>
                  </a:cubicBezTo>
                  <a:cubicBezTo>
                    <a:pt x="771" y="1075"/>
                    <a:pt x="796" y="1052"/>
                    <a:pt x="835" y="1052"/>
                  </a:cubicBezTo>
                  <a:cubicBezTo>
                    <a:pt x="865" y="1052"/>
                    <a:pt x="886" y="1067"/>
                    <a:pt x="891" y="1092"/>
                  </a:cubicBezTo>
                  <a:cubicBezTo>
                    <a:pt x="861" y="1092"/>
                    <a:pt x="861" y="1092"/>
                    <a:pt x="861" y="1092"/>
                  </a:cubicBezTo>
                  <a:cubicBezTo>
                    <a:pt x="857" y="1079"/>
                    <a:pt x="848" y="1073"/>
                    <a:pt x="835" y="1073"/>
                  </a:cubicBezTo>
                  <a:cubicBezTo>
                    <a:pt x="817" y="1073"/>
                    <a:pt x="803" y="1086"/>
                    <a:pt x="803" y="1120"/>
                  </a:cubicBezTo>
                  <a:cubicBezTo>
                    <a:pt x="803" y="1154"/>
                    <a:pt x="817" y="1167"/>
                    <a:pt x="835" y="1167"/>
                  </a:cubicBezTo>
                  <a:close/>
                  <a:moveTo>
                    <a:pt x="908" y="967"/>
                  </a:moveTo>
                  <a:cubicBezTo>
                    <a:pt x="877" y="967"/>
                    <a:pt x="877" y="967"/>
                    <a:pt x="877" y="967"/>
                  </a:cubicBezTo>
                  <a:cubicBezTo>
                    <a:pt x="877" y="859"/>
                    <a:pt x="877" y="859"/>
                    <a:pt x="877" y="859"/>
                  </a:cubicBezTo>
                  <a:cubicBezTo>
                    <a:pt x="839" y="859"/>
                    <a:pt x="839" y="859"/>
                    <a:pt x="839" y="859"/>
                  </a:cubicBezTo>
                  <a:cubicBezTo>
                    <a:pt x="839" y="836"/>
                    <a:pt x="839" y="836"/>
                    <a:pt x="839" y="836"/>
                  </a:cubicBezTo>
                  <a:cubicBezTo>
                    <a:pt x="947" y="836"/>
                    <a:pt x="947" y="836"/>
                    <a:pt x="947" y="836"/>
                  </a:cubicBezTo>
                  <a:cubicBezTo>
                    <a:pt x="947" y="859"/>
                    <a:pt x="947" y="859"/>
                    <a:pt x="947" y="859"/>
                  </a:cubicBezTo>
                  <a:cubicBezTo>
                    <a:pt x="908" y="859"/>
                    <a:pt x="908" y="859"/>
                    <a:pt x="908" y="859"/>
                  </a:cubicBezTo>
                  <a:lnTo>
                    <a:pt x="908" y="967"/>
                  </a:lnTo>
                  <a:close/>
                  <a:moveTo>
                    <a:pt x="1037" y="1186"/>
                  </a:moveTo>
                  <a:cubicBezTo>
                    <a:pt x="1006" y="1186"/>
                    <a:pt x="1006" y="1186"/>
                    <a:pt x="1006" y="1186"/>
                  </a:cubicBezTo>
                  <a:cubicBezTo>
                    <a:pt x="954" y="1093"/>
                    <a:pt x="954" y="1093"/>
                    <a:pt x="954" y="1093"/>
                  </a:cubicBezTo>
                  <a:cubicBezTo>
                    <a:pt x="954" y="1186"/>
                    <a:pt x="954" y="1186"/>
                    <a:pt x="954" y="1186"/>
                  </a:cubicBezTo>
                  <a:cubicBezTo>
                    <a:pt x="928" y="1186"/>
                    <a:pt x="928" y="1186"/>
                    <a:pt x="928" y="1186"/>
                  </a:cubicBezTo>
                  <a:cubicBezTo>
                    <a:pt x="928" y="1055"/>
                    <a:pt x="928" y="1055"/>
                    <a:pt x="928" y="1055"/>
                  </a:cubicBezTo>
                  <a:cubicBezTo>
                    <a:pt x="962" y="1055"/>
                    <a:pt x="962" y="1055"/>
                    <a:pt x="962" y="1055"/>
                  </a:cubicBezTo>
                  <a:cubicBezTo>
                    <a:pt x="1011" y="1145"/>
                    <a:pt x="1011" y="1145"/>
                    <a:pt x="1011" y="1145"/>
                  </a:cubicBezTo>
                  <a:cubicBezTo>
                    <a:pt x="1011" y="1055"/>
                    <a:pt x="1011" y="1055"/>
                    <a:pt x="1011" y="1055"/>
                  </a:cubicBezTo>
                  <a:cubicBezTo>
                    <a:pt x="1037" y="1055"/>
                    <a:pt x="1037" y="1055"/>
                    <a:pt x="1037" y="1055"/>
                  </a:cubicBezTo>
                  <a:lnTo>
                    <a:pt x="1037" y="1186"/>
                  </a:lnTo>
                  <a:close/>
                  <a:moveTo>
                    <a:pt x="1064" y="858"/>
                  </a:moveTo>
                  <a:cubicBezTo>
                    <a:pt x="1006" y="858"/>
                    <a:pt x="1006" y="858"/>
                    <a:pt x="1006" y="858"/>
                  </a:cubicBezTo>
                  <a:cubicBezTo>
                    <a:pt x="1006" y="890"/>
                    <a:pt x="1006" y="890"/>
                    <a:pt x="1006" y="890"/>
                  </a:cubicBezTo>
                  <a:cubicBezTo>
                    <a:pt x="1059" y="890"/>
                    <a:pt x="1059" y="890"/>
                    <a:pt x="1059" y="890"/>
                  </a:cubicBezTo>
                  <a:cubicBezTo>
                    <a:pt x="1059" y="911"/>
                    <a:pt x="1059" y="911"/>
                    <a:pt x="1059" y="911"/>
                  </a:cubicBezTo>
                  <a:cubicBezTo>
                    <a:pt x="1006" y="911"/>
                    <a:pt x="1006" y="911"/>
                    <a:pt x="1006" y="911"/>
                  </a:cubicBezTo>
                  <a:cubicBezTo>
                    <a:pt x="1006" y="945"/>
                    <a:pt x="1006" y="945"/>
                    <a:pt x="1006" y="945"/>
                  </a:cubicBezTo>
                  <a:cubicBezTo>
                    <a:pt x="1064" y="945"/>
                    <a:pt x="1064" y="945"/>
                    <a:pt x="1064" y="945"/>
                  </a:cubicBezTo>
                  <a:cubicBezTo>
                    <a:pt x="1064" y="967"/>
                    <a:pt x="1064" y="967"/>
                    <a:pt x="1064" y="967"/>
                  </a:cubicBezTo>
                  <a:cubicBezTo>
                    <a:pt x="975" y="967"/>
                    <a:pt x="975" y="967"/>
                    <a:pt x="975" y="967"/>
                  </a:cubicBezTo>
                  <a:cubicBezTo>
                    <a:pt x="975" y="836"/>
                    <a:pt x="975" y="836"/>
                    <a:pt x="975" y="836"/>
                  </a:cubicBezTo>
                  <a:cubicBezTo>
                    <a:pt x="1064" y="836"/>
                    <a:pt x="1064" y="836"/>
                    <a:pt x="1064" y="836"/>
                  </a:cubicBezTo>
                  <a:lnTo>
                    <a:pt x="1064" y="858"/>
                  </a:lnTo>
                  <a:close/>
                  <a:moveTo>
                    <a:pt x="1087" y="638"/>
                  </a:moveTo>
                  <a:cubicBezTo>
                    <a:pt x="1080" y="638"/>
                    <a:pt x="1080" y="638"/>
                    <a:pt x="1080" y="638"/>
                  </a:cubicBezTo>
                  <a:cubicBezTo>
                    <a:pt x="1080" y="655"/>
                    <a:pt x="1080" y="655"/>
                    <a:pt x="1080" y="655"/>
                  </a:cubicBezTo>
                  <a:cubicBezTo>
                    <a:pt x="1077" y="655"/>
                    <a:pt x="1077" y="655"/>
                    <a:pt x="1077" y="655"/>
                  </a:cubicBezTo>
                  <a:cubicBezTo>
                    <a:pt x="1077" y="638"/>
                    <a:pt x="1077" y="638"/>
                    <a:pt x="1077" y="638"/>
                  </a:cubicBezTo>
                  <a:cubicBezTo>
                    <a:pt x="1070" y="638"/>
                    <a:pt x="1070" y="638"/>
                    <a:pt x="1070" y="638"/>
                  </a:cubicBezTo>
                  <a:cubicBezTo>
                    <a:pt x="1070" y="635"/>
                    <a:pt x="1070" y="635"/>
                    <a:pt x="1070" y="635"/>
                  </a:cubicBezTo>
                  <a:cubicBezTo>
                    <a:pt x="1087" y="635"/>
                    <a:pt x="1087" y="635"/>
                    <a:pt x="1087" y="635"/>
                  </a:cubicBezTo>
                  <a:lnTo>
                    <a:pt x="1087" y="638"/>
                  </a:lnTo>
                  <a:close/>
                  <a:moveTo>
                    <a:pt x="1097" y="655"/>
                  </a:moveTo>
                  <a:cubicBezTo>
                    <a:pt x="1091" y="639"/>
                    <a:pt x="1091" y="639"/>
                    <a:pt x="1091" y="639"/>
                  </a:cubicBezTo>
                  <a:cubicBezTo>
                    <a:pt x="1091" y="639"/>
                    <a:pt x="1091" y="639"/>
                    <a:pt x="1091" y="639"/>
                  </a:cubicBezTo>
                  <a:cubicBezTo>
                    <a:pt x="1091" y="655"/>
                    <a:pt x="1091" y="655"/>
                    <a:pt x="1091" y="655"/>
                  </a:cubicBezTo>
                  <a:cubicBezTo>
                    <a:pt x="1088" y="655"/>
                    <a:pt x="1088" y="655"/>
                    <a:pt x="1088" y="655"/>
                  </a:cubicBezTo>
                  <a:cubicBezTo>
                    <a:pt x="1088" y="635"/>
                    <a:pt x="1088" y="635"/>
                    <a:pt x="1088" y="635"/>
                  </a:cubicBezTo>
                  <a:cubicBezTo>
                    <a:pt x="1093" y="635"/>
                    <a:pt x="1093" y="635"/>
                    <a:pt x="1093" y="635"/>
                  </a:cubicBezTo>
                  <a:cubicBezTo>
                    <a:pt x="1099" y="652"/>
                    <a:pt x="1099" y="652"/>
                    <a:pt x="1099" y="652"/>
                  </a:cubicBezTo>
                  <a:cubicBezTo>
                    <a:pt x="1099" y="652"/>
                    <a:pt x="1099" y="652"/>
                    <a:pt x="1099" y="652"/>
                  </a:cubicBezTo>
                  <a:cubicBezTo>
                    <a:pt x="1105" y="635"/>
                    <a:pt x="1105" y="635"/>
                    <a:pt x="1105" y="635"/>
                  </a:cubicBezTo>
                  <a:cubicBezTo>
                    <a:pt x="1109" y="635"/>
                    <a:pt x="1109" y="635"/>
                    <a:pt x="1109" y="635"/>
                  </a:cubicBezTo>
                  <a:cubicBezTo>
                    <a:pt x="1109" y="655"/>
                    <a:pt x="1109" y="655"/>
                    <a:pt x="1109" y="655"/>
                  </a:cubicBezTo>
                  <a:cubicBezTo>
                    <a:pt x="1106" y="655"/>
                    <a:pt x="1106" y="655"/>
                    <a:pt x="1106" y="655"/>
                  </a:cubicBezTo>
                  <a:cubicBezTo>
                    <a:pt x="1106" y="639"/>
                    <a:pt x="1106" y="639"/>
                    <a:pt x="1106" y="639"/>
                  </a:cubicBezTo>
                  <a:cubicBezTo>
                    <a:pt x="1106" y="639"/>
                    <a:pt x="1106" y="639"/>
                    <a:pt x="1106" y="639"/>
                  </a:cubicBezTo>
                  <a:cubicBezTo>
                    <a:pt x="1100" y="655"/>
                    <a:pt x="1100" y="655"/>
                    <a:pt x="1100" y="655"/>
                  </a:cubicBezTo>
                  <a:lnTo>
                    <a:pt x="1097" y="655"/>
                  </a:lnTo>
                  <a:close/>
                  <a:moveTo>
                    <a:pt x="1151" y="967"/>
                  </a:moveTo>
                  <a:cubicBezTo>
                    <a:pt x="1101" y="967"/>
                    <a:pt x="1101" y="967"/>
                    <a:pt x="1101" y="967"/>
                  </a:cubicBezTo>
                  <a:cubicBezTo>
                    <a:pt x="1101" y="836"/>
                    <a:pt x="1101" y="836"/>
                    <a:pt x="1101" y="836"/>
                  </a:cubicBezTo>
                  <a:cubicBezTo>
                    <a:pt x="1151" y="836"/>
                    <a:pt x="1151" y="836"/>
                    <a:pt x="1151" y="836"/>
                  </a:cubicBezTo>
                  <a:cubicBezTo>
                    <a:pt x="1193" y="836"/>
                    <a:pt x="1216" y="856"/>
                    <a:pt x="1216" y="901"/>
                  </a:cubicBezTo>
                  <a:cubicBezTo>
                    <a:pt x="1216" y="947"/>
                    <a:pt x="1192" y="967"/>
                    <a:pt x="1151" y="9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4626274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9">
                                            <p:txEl>
                                              <p:pRg st="0" end="0"/>
                                            </p:txEl>
                                          </p:spTgt>
                                        </p:tgtEl>
                                        <p:attrNameLst>
                                          <p:attrName>style.visibility</p:attrName>
                                        </p:attrNameLst>
                                      </p:cBhvr>
                                      <p:to>
                                        <p:strVal val="visible"/>
                                      </p:to>
                                    </p:set>
                                    <p:animEffect transition="in" filter="fade">
                                      <p:cBhvr>
                                        <p:cTn id="17" dur="500"/>
                                        <p:tgtEl>
                                          <p:spTgt spid="29">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9">
                                            <p:txEl>
                                              <p:pRg st="2" end="2"/>
                                            </p:txEl>
                                          </p:spTgt>
                                        </p:tgtEl>
                                        <p:attrNameLst>
                                          <p:attrName>style.visibility</p:attrName>
                                        </p:attrNameLst>
                                      </p:cBhvr>
                                      <p:to>
                                        <p:strVal val="visible"/>
                                      </p:to>
                                    </p:set>
                                    <p:animEffect transition="in" filter="fade">
                                      <p:cBhvr>
                                        <p:cTn id="24" dur="500"/>
                                        <p:tgtEl>
                                          <p:spTgt spid="29">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9">
                                            <p:txEl>
                                              <p:pRg st="4" end="4"/>
                                            </p:txEl>
                                          </p:spTgt>
                                        </p:tgtEl>
                                        <p:attrNameLst>
                                          <p:attrName>style.visibility</p:attrName>
                                        </p:attrNameLst>
                                      </p:cBhvr>
                                      <p:to>
                                        <p:strVal val="visible"/>
                                      </p:to>
                                    </p:set>
                                    <p:animEffect transition="in" filter="fade">
                                      <p:cBhvr>
                                        <p:cTn id="31" dur="500"/>
                                        <p:tgtEl>
                                          <p:spTgt spid="29">
                                            <p:txEl>
                                              <p:pRg st="4" end="4"/>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build="p" advAuto="50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0091" y="561672"/>
            <a:ext cx="2264123" cy="2911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4547" y="802516"/>
            <a:ext cx="2264123" cy="2911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9" name="Picture 2" descr="Down:  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9003" y="1034868"/>
            <a:ext cx="2284813" cy="2934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3459" y="1271359"/>
            <a:ext cx="2264123" cy="2908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6" name="Picture 2" descr="Down:  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87916" y="1507772"/>
            <a:ext cx="2284813" cy="2934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69483" y="561672"/>
            <a:ext cx="2264123" cy="2911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 name="Group 73"/>
          <p:cNvGrpSpPr/>
          <p:nvPr/>
        </p:nvGrpSpPr>
        <p:grpSpPr>
          <a:xfrm>
            <a:off x="5018073" y="4019713"/>
            <a:ext cx="2152678" cy="2180578"/>
            <a:chOff x="5191489" y="3559354"/>
            <a:chExt cx="2152678" cy="2180578"/>
          </a:xfrm>
        </p:grpSpPr>
        <p:grpSp>
          <p:nvGrpSpPr>
            <p:cNvPr id="72" name="Group 71"/>
            <p:cNvGrpSpPr/>
            <p:nvPr/>
          </p:nvGrpSpPr>
          <p:grpSpPr>
            <a:xfrm>
              <a:off x="5191489" y="3559354"/>
              <a:ext cx="2152678" cy="2180578"/>
              <a:chOff x="4220979" y="2266790"/>
              <a:chExt cx="3876068" cy="3926304"/>
            </a:xfrm>
            <a:effectLst>
              <a:outerShdw blurRad="76200" dir="13500000" sy="23000" kx="1200000" algn="br" rotWithShape="0">
                <a:prstClr val="black">
                  <a:alpha val="20000"/>
                </a:prstClr>
              </a:outerShdw>
            </a:effectLst>
          </p:grpSpPr>
          <p:sp>
            <p:nvSpPr>
              <p:cNvPr id="61" name="Rectangle 60"/>
              <p:cNvSpPr/>
              <p:nvPr/>
            </p:nvSpPr>
            <p:spPr>
              <a:xfrm>
                <a:off x="4220979" y="2704342"/>
                <a:ext cx="3876068" cy="3488752"/>
              </a:xfrm>
              <a:prstGeom prst="rect">
                <a:avLst/>
              </a:prstGeom>
              <a:gradFill flip="none" rotWithShape="1">
                <a:gsLst>
                  <a:gs pos="36000">
                    <a:schemeClr val="tx1"/>
                  </a:gs>
                  <a:gs pos="100000">
                    <a:schemeClr val="tx2">
                      <a:lumMod val="79000"/>
                    </a:schemeClr>
                  </a:gs>
                  <a:gs pos="0">
                    <a:schemeClr val="tx1">
                      <a:lumMod val="50000"/>
                    </a:schemeClr>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71" name="Rectangle 70"/>
              <p:cNvSpPr/>
              <p:nvPr/>
            </p:nvSpPr>
            <p:spPr>
              <a:xfrm>
                <a:off x="4220979" y="2266790"/>
                <a:ext cx="3876068" cy="437550"/>
              </a:xfrm>
              <a:custGeom>
                <a:avLst/>
                <a:gdLst>
                  <a:gd name="connsiteX0" fmla="*/ 676363 w 3876068"/>
                  <a:gd name="connsiteY0" fmla="*/ 0 h 437549"/>
                  <a:gd name="connsiteX1" fmla="*/ 3133350 w 3876068"/>
                  <a:gd name="connsiteY1" fmla="*/ 0 h 437549"/>
                  <a:gd name="connsiteX2" fmla="*/ 3876068 w 3876068"/>
                  <a:gd name="connsiteY2" fmla="*/ 436339 h 437549"/>
                  <a:gd name="connsiteX3" fmla="*/ 3876068 w 3876068"/>
                  <a:gd name="connsiteY3" fmla="*/ 437549 h 437549"/>
                  <a:gd name="connsiteX4" fmla="*/ 2886402 w 3876068"/>
                  <a:gd name="connsiteY4" fmla="*/ 437549 h 437549"/>
                  <a:gd name="connsiteX5" fmla="*/ 2048500 w 3876068"/>
                  <a:gd name="connsiteY5" fmla="*/ 437549 h 437549"/>
                  <a:gd name="connsiteX6" fmla="*/ 1829624 w 3876068"/>
                  <a:gd name="connsiteY6" fmla="*/ 437549 h 437549"/>
                  <a:gd name="connsiteX7" fmla="*/ 970509 w 3876068"/>
                  <a:gd name="connsiteY7" fmla="*/ 437549 h 437549"/>
                  <a:gd name="connsiteX8" fmla="*/ 0 w 3876068"/>
                  <a:gd name="connsiteY8" fmla="*/ 437549 h 437549"/>
                  <a:gd name="connsiteX9" fmla="*/ 0 w 3876068"/>
                  <a:gd name="connsiteY9" fmla="*/ 437547 h 437549"/>
                  <a:gd name="connsiteX10" fmla="*/ 676363 w 3876068"/>
                  <a:gd name="connsiteY10" fmla="*/ 0 h 437549"/>
                  <a:gd name="connsiteX0" fmla="*/ 676363 w 3876068"/>
                  <a:gd name="connsiteY0" fmla="*/ 0 h 437549"/>
                  <a:gd name="connsiteX1" fmla="*/ 3169837 w 3876068"/>
                  <a:gd name="connsiteY1" fmla="*/ 0 h 437549"/>
                  <a:gd name="connsiteX2" fmla="*/ 3876068 w 3876068"/>
                  <a:gd name="connsiteY2" fmla="*/ 436339 h 437549"/>
                  <a:gd name="connsiteX3" fmla="*/ 3876068 w 3876068"/>
                  <a:gd name="connsiteY3" fmla="*/ 437549 h 437549"/>
                  <a:gd name="connsiteX4" fmla="*/ 2886402 w 3876068"/>
                  <a:gd name="connsiteY4" fmla="*/ 437549 h 437549"/>
                  <a:gd name="connsiteX5" fmla="*/ 2048500 w 3876068"/>
                  <a:gd name="connsiteY5" fmla="*/ 437549 h 437549"/>
                  <a:gd name="connsiteX6" fmla="*/ 1829624 w 3876068"/>
                  <a:gd name="connsiteY6" fmla="*/ 437549 h 437549"/>
                  <a:gd name="connsiteX7" fmla="*/ 970509 w 3876068"/>
                  <a:gd name="connsiteY7" fmla="*/ 437549 h 437549"/>
                  <a:gd name="connsiteX8" fmla="*/ 0 w 3876068"/>
                  <a:gd name="connsiteY8" fmla="*/ 437549 h 437549"/>
                  <a:gd name="connsiteX9" fmla="*/ 0 w 3876068"/>
                  <a:gd name="connsiteY9" fmla="*/ 437547 h 437549"/>
                  <a:gd name="connsiteX10" fmla="*/ 676363 w 3876068"/>
                  <a:gd name="connsiteY10" fmla="*/ 0 h 43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76068" h="437549">
                    <a:moveTo>
                      <a:pt x="676363" y="0"/>
                    </a:moveTo>
                    <a:lnTo>
                      <a:pt x="3169837" y="0"/>
                    </a:lnTo>
                    <a:lnTo>
                      <a:pt x="3876068" y="436339"/>
                    </a:lnTo>
                    <a:lnTo>
                      <a:pt x="3876068" y="437549"/>
                    </a:lnTo>
                    <a:lnTo>
                      <a:pt x="2886402" y="437549"/>
                    </a:lnTo>
                    <a:lnTo>
                      <a:pt x="2048500" y="437549"/>
                    </a:lnTo>
                    <a:lnTo>
                      <a:pt x="1829624" y="437549"/>
                    </a:lnTo>
                    <a:lnTo>
                      <a:pt x="970509" y="437549"/>
                    </a:lnTo>
                    <a:lnTo>
                      <a:pt x="0" y="437549"/>
                    </a:lnTo>
                    <a:lnTo>
                      <a:pt x="0" y="437547"/>
                    </a:lnTo>
                    <a:cubicBezTo>
                      <a:pt x="248259" y="291698"/>
                      <a:pt x="428104" y="145849"/>
                      <a:pt x="676363" y="0"/>
                    </a:cubicBezTo>
                    <a:close/>
                  </a:path>
                </a:pathLst>
              </a:custGeom>
              <a:solidFill>
                <a:schemeClr val="tx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grpSp>
          <p:nvGrpSpPr>
            <p:cNvPr id="77" name="Group 6"/>
            <p:cNvGrpSpPr>
              <a:grpSpLocks noChangeAspect="1"/>
            </p:cNvGrpSpPr>
            <p:nvPr/>
          </p:nvGrpSpPr>
          <p:grpSpPr bwMode="auto">
            <a:xfrm>
              <a:off x="5432177" y="4262239"/>
              <a:ext cx="1671302" cy="882389"/>
              <a:chOff x="-2056" y="871"/>
              <a:chExt cx="447" cy="236"/>
            </a:xfrm>
            <a:solidFill>
              <a:schemeClr val="bg1"/>
            </a:solidFill>
          </p:grpSpPr>
          <p:sp>
            <p:nvSpPr>
              <p:cNvPr id="78" name="Rectangle 7"/>
              <p:cNvSpPr>
                <a:spLocks noChangeArrowheads="1"/>
              </p:cNvSpPr>
              <p:nvPr/>
            </p:nvSpPr>
            <p:spPr bwMode="auto">
              <a:xfrm>
                <a:off x="-1929" y="1028"/>
                <a:ext cx="19" cy="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8"/>
              <p:cNvSpPr>
                <a:spLocks/>
              </p:cNvSpPr>
              <p:nvPr/>
            </p:nvSpPr>
            <p:spPr bwMode="auto">
              <a:xfrm>
                <a:off x="-1811" y="1026"/>
                <a:ext cx="59" cy="81"/>
              </a:xfrm>
              <a:custGeom>
                <a:avLst/>
                <a:gdLst>
                  <a:gd name="T0" fmla="*/ 38 w 38"/>
                  <a:gd name="T1" fmla="*/ 15 h 52"/>
                  <a:gd name="T2" fmla="*/ 27 w 38"/>
                  <a:gd name="T3" fmla="*/ 13 h 52"/>
                  <a:gd name="T4" fmla="*/ 14 w 38"/>
                  <a:gd name="T5" fmla="*/ 26 h 52"/>
                  <a:gd name="T6" fmla="*/ 27 w 38"/>
                  <a:gd name="T7" fmla="*/ 39 h 52"/>
                  <a:gd name="T8" fmla="*/ 38 w 38"/>
                  <a:gd name="T9" fmla="*/ 37 h 52"/>
                  <a:gd name="T10" fmla="*/ 38 w 38"/>
                  <a:gd name="T11" fmla="*/ 50 h 52"/>
                  <a:gd name="T12" fmla="*/ 27 w 38"/>
                  <a:gd name="T13" fmla="*/ 52 h 52"/>
                  <a:gd name="T14" fmla="*/ 0 w 38"/>
                  <a:gd name="T15" fmla="*/ 26 h 52"/>
                  <a:gd name="T16" fmla="*/ 27 w 38"/>
                  <a:gd name="T17" fmla="*/ 0 h 52"/>
                  <a:gd name="T18" fmla="*/ 38 w 38"/>
                  <a:gd name="T19" fmla="*/ 2 h 52"/>
                  <a:gd name="T20" fmla="*/ 38 w 38"/>
                  <a:gd name="T21"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52">
                    <a:moveTo>
                      <a:pt x="38" y="15"/>
                    </a:moveTo>
                    <a:cubicBezTo>
                      <a:pt x="38" y="15"/>
                      <a:pt x="33" y="13"/>
                      <a:pt x="27" y="13"/>
                    </a:cubicBezTo>
                    <a:cubicBezTo>
                      <a:pt x="19" y="13"/>
                      <a:pt x="14" y="18"/>
                      <a:pt x="14" y="26"/>
                    </a:cubicBezTo>
                    <a:cubicBezTo>
                      <a:pt x="14" y="33"/>
                      <a:pt x="19" y="39"/>
                      <a:pt x="27" y="39"/>
                    </a:cubicBezTo>
                    <a:cubicBezTo>
                      <a:pt x="33" y="39"/>
                      <a:pt x="37" y="37"/>
                      <a:pt x="38" y="37"/>
                    </a:cubicBezTo>
                    <a:cubicBezTo>
                      <a:pt x="38" y="50"/>
                      <a:pt x="38" y="50"/>
                      <a:pt x="38" y="50"/>
                    </a:cubicBezTo>
                    <a:cubicBezTo>
                      <a:pt x="36" y="51"/>
                      <a:pt x="32" y="52"/>
                      <a:pt x="27" y="52"/>
                    </a:cubicBezTo>
                    <a:cubicBezTo>
                      <a:pt x="12" y="52"/>
                      <a:pt x="0" y="42"/>
                      <a:pt x="0" y="26"/>
                    </a:cubicBezTo>
                    <a:cubicBezTo>
                      <a:pt x="0" y="11"/>
                      <a:pt x="11" y="0"/>
                      <a:pt x="27" y="0"/>
                    </a:cubicBezTo>
                    <a:cubicBezTo>
                      <a:pt x="32" y="0"/>
                      <a:pt x="37" y="2"/>
                      <a:pt x="38" y="2"/>
                    </a:cubicBezTo>
                    <a:lnTo>
                      <a:pt x="3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9"/>
              <p:cNvSpPr>
                <a:spLocks/>
              </p:cNvSpPr>
              <p:nvPr/>
            </p:nvSpPr>
            <p:spPr bwMode="auto">
              <a:xfrm>
                <a:off x="-2016" y="1026"/>
                <a:ext cx="59" cy="81"/>
              </a:xfrm>
              <a:custGeom>
                <a:avLst/>
                <a:gdLst>
                  <a:gd name="T0" fmla="*/ 38 w 38"/>
                  <a:gd name="T1" fmla="*/ 15 h 52"/>
                  <a:gd name="T2" fmla="*/ 28 w 38"/>
                  <a:gd name="T3" fmla="*/ 13 h 52"/>
                  <a:gd name="T4" fmla="*/ 14 w 38"/>
                  <a:gd name="T5" fmla="*/ 26 h 52"/>
                  <a:gd name="T6" fmla="*/ 28 w 38"/>
                  <a:gd name="T7" fmla="*/ 39 h 52"/>
                  <a:gd name="T8" fmla="*/ 38 w 38"/>
                  <a:gd name="T9" fmla="*/ 37 h 52"/>
                  <a:gd name="T10" fmla="*/ 38 w 38"/>
                  <a:gd name="T11" fmla="*/ 50 h 52"/>
                  <a:gd name="T12" fmla="*/ 27 w 38"/>
                  <a:gd name="T13" fmla="*/ 52 h 52"/>
                  <a:gd name="T14" fmla="*/ 0 w 38"/>
                  <a:gd name="T15" fmla="*/ 26 h 52"/>
                  <a:gd name="T16" fmla="*/ 27 w 38"/>
                  <a:gd name="T17" fmla="*/ 0 h 52"/>
                  <a:gd name="T18" fmla="*/ 38 w 38"/>
                  <a:gd name="T19" fmla="*/ 2 h 52"/>
                  <a:gd name="T20" fmla="*/ 38 w 38"/>
                  <a:gd name="T21"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52">
                    <a:moveTo>
                      <a:pt x="38" y="15"/>
                    </a:moveTo>
                    <a:cubicBezTo>
                      <a:pt x="38" y="15"/>
                      <a:pt x="34" y="13"/>
                      <a:pt x="28" y="13"/>
                    </a:cubicBezTo>
                    <a:cubicBezTo>
                      <a:pt x="19" y="13"/>
                      <a:pt x="14" y="18"/>
                      <a:pt x="14" y="26"/>
                    </a:cubicBezTo>
                    <a:cubicBezTo>
                      <a:pt x="14" y="33"/>
                      <a:pt x="19" y="39"/>
                      <a:pt x="28" y="39"/>
                    </a:cubicBezTo>
                    <a:cubicBezTo>
                      <a:pt x="34" y="39"/>
                      <a:pt x="38" y="37"/>
                      <a:pt x="38" y="37"/>
                    </a:cubicBezTo>
                    <a:cubicBezTo>
                      <a:pt x="38" y="50"/>
                      <a:pt x="38" y="50"/>
                      <a:pt x="38" y="50"/>
                    </a:cubicBezTo>
                    <a:cubicBezTo>
                      <a:pt x="37" y="51"/>
                      <a:pt x="32" y="52"/>
                      <a:pt x="27" y="52"/>
                    </a:cubicBezTo>
                    <a:cubicBezTo>
                      <a:pt x="13" y="52"/>
                      <a:pt x="0" y="42"/>
                      <a:pt x="0" y="26"/>
                    </a:cubicBezTo>
                    <a:cubicBezTo>
                      <a:pt x="0" y="11"/>
                      <a:pt x="11" y="0"/>
                      <a:pt x="27" y="0"/>
                    </a:cubicBezTo>
                    <a:cubicBezTo>
                      <a:pt x="33" y="0"/>
                      <a:pt x="37" y="2"/>
                      <a:pt x="38" y="2"/>
                    </a:cubicBezTo>
                    <a:lnTo>
                      <a:pt x="3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0"/>
              <p:cNvSpPr>
                <a:spLocks noEditPoints="1"/>
              </p:cNvSpPr>
              <p:nvPr/>
            </p:nvSpPr>
            <p:spPr bwMode="auto">
              <a:xfrm>
                <a:off x="-1732" y="1026"/>
                <a:ext cx="83" cy="81"/>
              </a:xfrm>
              <a:custGeom>
                <a:avLst/>
                <a:gdLst>
                  <a:gd name="T0" fmla="*/ 53 w 53"/>
                  <a:gd name="T1" fmla="*/ 26 h 52"/>
                  <a:gd name="T2" fmla="*/ 27 w 53"/>
                  <a:gd name="T3" fmla="*/ 52 h 52"/>
                  <a:gd name="T4" fmla="*/ 0 w 53"/>
                  <a:gd name="T5" fmla="*/ 26 h 52"/>
                  <a:gd name="T6" fmla="*/ 27 w 53"/>
                  <a:gd name="T7" fmla="*/ 0 h 52"/>
                  <a:gd name="T8" fmla="*/ 53 w 53"/>
                  <a:gd name="T9" fmla="*/ 26 h 52"/>
                  <a:gd name="T10" fmla="*/ 27 w 53"/>
                  <a:gd name="T11" fmla="*/ 13 h 52"/>
                  <a:gd name="T12" fmla="*/ 14 w 53"/>
                  <a:gd name="T13" fmla="*/ 26 h 52"/>
                  <a:gd name="T14" fmla="*/ 27 w 53"/>
                  <a:gd name="T15" fmla="*/ 39 h 52"/>
                  <a:gd name="T16" fmla="*/ 40 w 53"/>
                  <a:gd name="T17" fmla="*/ 26 h 52"/>
                  <a:gd name="T18" fmla="*/ 27 w 53"/>
                  <a:gd name="T19" fmla="*/ 1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2">
                    <a:moveTo>
                      <a:pt x="53" y="26"/>
                    </a:moveTo>
                    <a:cubicBezTo>
                      <a:pt x="53" y="40"/>
                      <a:pt x="42" y="52"/>
                      <a:pt x="27" y="52"/>
                    </a:cubicBezTo>
                    <a:cubicBezTo>
                      <a:pt x="11" y="52"/>
                      <a:pt x="0" y="40"/>
                      <a:pt x="0" y="26"/>
                    </a:cubicBezTo>
                    <a:cubicBezTo>
                      <a:pt x="0" y="12"/>
                      <a:pt x="11" y="0"/>
                      <a:pt x="27" y="0"/>
                    </a:cubicBezTo>
                    <a:cubicBezTo>
                      <a:pt x="42" y="0"/>
                      <a:pt x="53" y="12"/>
                      <a:pt x="53" y="26"/>
                    </a:cubicBezTo>
                    <a:close/>
                    <a:moveTo>
                      <a:pt x="27" y="13"/>
                    </a:moveTo>
                    <a:cubicBezTo>
                      <a:pt x="19" y="13"/>
                      <a:pt x="14" y="19"/>
                      <a:pt x="14" y="26"/>
                    </a:cubicBezTo>
                    <a:cubicBezTo>
                      <a:pt x="14" y="33"/>
                      <a:pt x="19" y="39"/>
                      <a:pt x="27" y="39"/>
                    </a:cubicBezTo>
                    <a:cubicBezTo>
                      <a:pt x="34" y="39"/>
                      <a:pt x="40" y="33"/>
                      <a:pt x="40" y="26"/>
                    </a:cubicBezTo>
                    <a:cubicBezTo>
                      <a:pt x="40" y="19"/>
                      <a:pt x="34" y="13"/>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1"/>
              <p:cNvSpPr>
                <a:spLocks/>
              </p:cNvSpPr>
              <p:nvPr/>
            </p:nvSpPr>
            <p:spPr bwMode="auto">
              <a:xfrm>
                <a:off x="-1884" y="1026"/>
                <a:ext cx="55" cy="81"/>
              </a:xfrm>
              <a:custGeom>
                <a:avLst/>
                <a:gdLst>
                  <a:gd name="T0" fmla="*/ 31 w 35"/>
                  <a:gd name="T1" fmla="*/ 12 h 52"/>
                  <a:gd name="T2" fmla="*/ 21 w 35"/>
                  <a:gd name="T3" fmla="*/ 11 h 52"/>
                  <a:gd name="T4" fmla="*/ 13 w 35"/>
                  <a:gd name="T5" fmla="*/ 15 h 52"/>
                  <a:gd name="T6" fmla="*/ 19 w 35"/>
                  <a:gd name="T7" fmla="*/ 20 h 52"/>
                  <a:gd name="T8" fmla="*/ 23 w 35"/>
                  <a:gd name="T9" fmla="*/ 21 h 52"/>
                  <a:gd name="T10" fmla="*/ 35 w 35"/>
                  <a:gd name="T11" fmla="*/ 35 h 52"/>
                  <a:gd name="T12" fmla="*/ 14 w 35"/>
                  <a:gd name="T13" fmla="*/ 52 h 52"/>
                  <a:gd name="T14" fmla="*/ 0 w 35"/>
                  <a:gd name="T15" fmla="*/ 51 h 52"/>
                  <a:gd name="T16" fmla="*/ 0 w 35"/>
                  <a:gd name="T17" fmla="*/ 39 h 52"/>
                  <a:gd name="T18" fmla="*/ 12 w 35"/>
                  <a:gd name="T19" fmla="*/ 41 h 52"/>
                  <a:gd name="T20" fmla="*/ 21 w 35"/>
                  <a:gd name="T21" fmla="*/ 36 h 52"/>
                  <a:gd name="T22" fmla="*/ 16 w 35"/>
                  <a:gd name="T23" fmla="*/ 31 h 52"/>
                  <a:gd name="T24" fmla="*/ 13 w 35"/>
                  <a:gd name="T25" fmla="*/ 30 h 52"/>
                  <a:gd name="T26" fmla="*/ 0 w 35"/>
                  <a:gd name="T27" fmla="*/ 16 h 52"/>
                  <a:gd name="T28" fmla="*/ 19 w 35"/>
                  <a:gd name="T29" fmla="*/ 0 h 52"/>
                  <a:gd name="T30" fmla="*/ 31 w 35"/>
                  <a:gd name="T31" fmla="*/ 2 h 52"/>
                  <a:gd name="T32" fmla="*/ 31 w 35"/>
                  <a:gd name="T3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52">
                    <a:moveTo>
                      <a:pt x="31" y="12"/>
                    </a:moveTo>
                    <a:cubicBezTo>
                      <a:pt x="31" y="12"/>
                      <a:pt x="26" y="11"/>
                      <a:pt x="21" y="11"/>
                    </a:cubicBezTo>
                    <a:cubicBezTo>
                      <a:pt x="16" y="11"/>
                      <a:pt x="13" y="13"/>
                      <a:pt x="13" y="15"/>
                    </a:cubicBezTo>
                    <a:cubicBezTo>
                      <a:pt x="13" y="18"/>
                      <a:pt x="17" y="19"/>
                      <a:pt x="19" y="20"/>
                    </a:cubicBezTo>
                    <a:cubicBezTo>
                      <a:pt x="23" y="21"/>
                      <a:pt x="23" y="21"/>
                      <a:pt x="23" y="21"/>
                    </a:cubicBezTo>
                    <a:cubicBezTo>
                      <a:pt x="31" y="23"/>
                      <a:pt x="35" y="29"/>
                      <a:pt x="35" y="35"/>
                    </a:cubicBezTo>
                    <a:cubicBezTo>
                      <a:pt x="35" y="48"/>
                      <a:pt x="24" y="52"/>
                      <a:pt x="14" y="52"/>
                    </a:cubicBezTo>
                    <a:cubicBezTo>
                      <a:pt x="7" y="52"/>
                      <a:pt x="1" y="51"/>
                      <a:pt x="0" y="51"/>
                    </a:cubicBezTo>
                    <a:cubicBezTo>
                      <a:pt x="0" y="39"/>
                      <a:pt x="0" y="39"/>
                      <a:pt x="0" y="39"/>
                    </a:cubicBezTo>
                    <a:cubicBezTo>
                      <a:pt x="1" y="39"/>
                      <a:pt x="7" y="41"/>
                      <a:pt x="12" y="41"/>
                    </a:cubicBezTo>
                    <a:cubicBezTo>
                      <a:pt x="18" y="41"/>
                      <a:pt x="21" y="39"/>
                      <a:pt x="21" y="36"/>
                    </a:cubicBezTo>
                    <a:cubicBezTo>
                      <a:pt x="21" y="34"/>
                      <a:pt x="19" y="32"/>
                      <a:pt x="16" y="31"/>
                    </a:cubicBezTo>
                    <a:cubicBezTo>
                      <a:pt x="15" y="31"/>
                      <a:pt x="14" y="31"/>
                      <a:pt x="13" y="30"/>
                    </a:cubicBezTo>
                    <a:cubicBezTo>
                      <a:pt x="6" y="28"/>
                      <a:pt x="0" y="24"/>
                      <a:pt x="0" y="16"/>
                    </a:cubicBezTo>
                    <a:cubicBezTo>
                      <a:pt x="0" y="6"/>
                      <a:pt x="7" y="0"/>
                      <a:pt x="19" y="0"/>
                    </a:cubicBezTo>
                    <a:cubicBezTo>
                      <a:pt x="25" y="0"/>
                      <a:pt x="31" y="2"/>
                      <a:pt x="31" y="2"/>
                    </a:cubicBezTo>
                    <a:lnTo>
                      <a:pt x="3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
              <p:cNvSpPr>
                <a:spLocks/>
              </p:cNvSpPr>
              <p:nvPr/>
            </p:nvSpPr>
            <p:spPr bwMode="auto">
              <a:xfrm>
                <a:off x="-2056" y="934"/>
                <a:ext cx="20" cy="41"/>
              </a:xfrm>
              <a:custGeom>
                <a:avLst/>
                <a:gdLst>
                  <a:gd name="T0" fmla="*/ 13 w 13"/>
                  <a:gd name="T1" fmla="*/ 6 h 26"/>
                  <a:gd name="T2" fmla="*/ 6 w 13"/>
                  <a:gd name="T3" fmla="*/ 0 h 26"/>
                  <a:gd name="T4" fmla="*/ 0 w 13"/>
                  <a:gd name="T5" fmla="*/ 6 h 26"/>
                  <a:gd name="T6" fmla="*/ 0 w 13"/>
                  <a:gd name="T7" fmla="*/ 19 h 26"/>
                  <a:gd name="T8" fmla="*/ 6 w 13"/>
                  <a:gd name="T9" fmla="*/ 26 h 26"/>
                  <a:gd name="T10" fmla="*/ 13 w 13"/>
                  <a:gd name="T11" fmla="*/ 19 h 26"/>
                  <a:gd name="T12" fmla="*/ 13 w 13"/>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3" h="26">
                    <a:moveTo>
                      <a:pt x="13" y="6"/>
                    </a:moveTo>
                    <a:cubicBezTo>
                      <a:pt x="13" y="3"/>
                      <a:pt x="10" y="0"/>
                      <a:pt x="6" y="0"/>
                    </a:cubicBezTo>
                    <a:cubicBezTo>
                      <a:pt x="3" y="0"/>
                      <a:pt x="0" y="3"/>
                      <a:pt x="0" y="6"/>
                    </a:cubicBezTo>
                    <a:cubicBezTo>
                      <a:pt x="0" y="19"/>
                      <a:pt x="0" y="19"/>
                      <a:pt x="0" y="19"/>
                    </a:cubicBezTo>
                    <a:cubicBezTo>
                      <a:pt x="0" y="23"/>
                      <a:pt x="3" y="26"/>
                      <a:pt x="6" y="26"/>
                    </a:cubicBezTo>
                    <a:cubicBezTo>
                      <a:pt x="10" y="26"/>
                      <a:pt x="13" y="23"/>
                      <a:pt x="13" y="19"/>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3"/>
              <p:cNvSpPr>
                <a:spLocks/>
              </p:cNvSpPr>
              <p:nvPr/>
            </p:nvSpPr>
            <p:spPr bwMode="auto">
              <a:xfrm>
                <a:off x="-2002" y="908"/>
                <a:ext cx="19" cy="67"/>
              </a:xfrm>
              <a:custGeom>
                <a:avLst/>
                <a:gdLst>
                  <a:gd name="T0" fmla="*/ 12 w 12"/>
                  <a:gd name="T1" fmla="*/ 6 h 43"/>
                  <a:gd name="T2" fmla="*/ 6 w 12"/>
                  <a:gd name="T3" fmla="*/ 0 h 43"/>
                  <a:gd name="T4" fmla="*/ 0 w 12"/>
                  <a:gd name="T5" fmla="*/ 6 h 43"/>
                  <a:gd name="T6" fmla="*/ 0 w 12"/>
                  <a:gd name="T7" fmla="*/ 36 h 43"/>
                  <a:gd name="T8" fmla="*/ 6 w 12"/>
                  <a:gd name="T9" fmla="*/ 43 h 43"/>
                  <a:gd name="T10" fmla="*/ 12 w 12"/>
                  <a:gd name="T11" fmla="*/ 36 h 43"/>
                  <a:gd name="T12" fmla="*/ 12 w 12"/>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12" y="6"/>
                    </a:moveTo>
                    <a:cubicBezTo>
                      <a:pt x="12" y="3"/>
                      <a:pt x="9" y="0"/>
                      <a:pt x="6" y="0"/>
                    </a:cubicBezTo>
                    <a:cubicBezTo>
                      <a:pt x="2" y="0"/>
                      <a:pt x="0" y="3"/>
                      <a:pt x="0" y="6"/>
                    </a:cubicBezTo>
                    <a:cubicBezTo>
                      <a:pt x="0" y="36"/>
                      <a:pt x="0" y="36"/>
                      <a:pt x="0" y="36"/>
                    </a:cubicBezTo>
                    <a:cubicBezTo>
                      <a:pt x="0" y="40"/>
                      <a:pt x="2" y="43"/>
                      <a:pt x="6" y="43"/>
                    </a:cubicBezTo>
                    <a:cubicBezTo>
                      <a:pt x="9" y="43"/>
                      <a:pt x="12" y="40"/>
                      <a:pt x="12" y="36"/>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14"/>
              <p:cNvSpPr>
                <a:spLocks/>
              </p:cNvSpPr>
              <p:nvPr/>
            </p:nvSpPr>
            <p:spPr bwMode="auto">
              <a:xfrm>
                <a:off x="-1949" y="871"/>
                <a:ext cx="20" cy="123"/>
              </a:xfrm>
              <a:custGeom>
                <a:avLst/>
                <a:gdLst>
                  <a:gd name="T0" fmla="*/ 13 w 13"/>
                  <a:gd name="T1" fmla="*/ 6 h 79"/>
                  <a:gd name="T2" fmla="*/ 6 w 13"/>
                  <a:gd name="T3" fmla="*/ 0 h 79"/>
                  <a:gd name="T4" fmla="*/ 0 w 13"/>
                  <a:gd name="T5" fmla="*/ 6 h 79"/>
                  <a:gd name="T6" fmla="*/ 0 w 13"/>
                  <a:gd name="T7" fmla="*/ 73 h 79"/>
                  <a:gd name="T8" fmla="*/ 6 w 13"/>
                  <a:gd name="T9" fmla="*/ 79 h 79"/>
                  <a:gd name="T10" fmla="*/ 13 w 13"/>
                  <a:gd name="T11" fmla="*/ 73 h 79"/>
                  <a:gd name="T12" fmla="*/ 13 w 13"/>
                  <a:gd name="T13" fmla="*/ 6 h 79"/>
                </a:gdLst>
                <a:ahLst/>
                <a:cxnLst>
                  <a:cxn ang="0">
                    <a:pos x="T0" y="T1"/>
                  </a:cxn>
                  <a:cxn ang="0">
                    <a:pos x="T2" y="T3"/>
                  </a:cxn>
                  <a:cxn ang="0">
                    <a:pos x="T4" y="T5"/>
                  </a:cxn>
                  <a:cxn ang="0">
                    <a:pos x="T6" y="T7"/>
                  </a:cxn>
                  <a:cxn ang="0">
                    <a:pos x="T8" y="T9"/>
                  </a:cxn>
                  <a:cxn ang="0">
                    <a:pos x="T10" y="T11"/>
                  </a:cxn>
                  <a:cxn ang="0">
                    <a:pos x="T12" y="T13"/>
                  </a:cxn>
                </a:cxnLst>
                <a:rect l="0" t="0" r="r" b="b"/>
                <a:pathLst>
                  <a:path w="13" h="79">
                    <a:moveTo>
                      <a:pt x="13" y="6"/>
                    </a:moveTo>
                    <a:cubicBezTo>
                      <a:pt x="13" y="3"/>
                      <a:pt x="10" y="0"/>
                      <a:pt x="6" y="0"/>
                    </a:cubicBezTo>
                    <a:cubicBezTo>
                      <a:pt x="3" y="0"/>
                      <a:pt x="0" y="3"/>
                      <a:pt x="0" y="6"/>
                    </a:cubicBezTo>
                    <a:cubicBezTo>
                      <a:pt x="0" y="73"/>
                      <a:pt x="0" y="73"/>
                      <a:pt x="0" y="73"/>
                    </a:cubicBezTo>
                    <a:cubicBezTo>
                      <a:pt x="0" y="76"/>
                      <a:pt x="3" y="79"/>
                      <a:pt x="6" y="79"/>
                    </a:cubicBezTo>
                    <a:cubicBezTo>
                      <a:pt x="10" y="79"/>
                      <a:pt x="13" y="76"/>
                      <a:pt x="13" y="73"/>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5"/>
              <p:cNvSpPr>
                <a:spLocks/>
              </p:cNvSpPr>
              <p:nvPr/>
            </p:nvSpPr>
            <p:spPr bwMode="auto">
              <a:xfrm>
                <a:off x="-1896" y="908"/>
                <a:ext cx="20" cy="67"/>
              </a:xfrm>
              <a:custGeom>
                <a:avLst/>
                <a:gdLst>
                  <a:gd name="T0" fmla="*/ 13 w 13"/>
                  <a:gd name="T1" fmla="*/ 6 h 43"/>
                  <a:gd name="T2" fmla="*/ 7 w 13"/>
                  <a:gd name="T3" fmla="*/ 0 h 43"/>
                  <a:gd name="T4" fmla="*/ 0 w 13"/>
                  <a:gd name="T5" fmla="*/ 6 h 43"/>
                  <a:gd name="T6" fmla="*/ 0 w 13"/>
                  <a:gd name="T7" fmla="*/ 36 h 43"/>
                  <a:gd name="T8" fmla="*/ 7 w 13"/>
                  <a:gd name="T9" fmla="*/ 43 h 43"/>
                  <a:gd name="T10" fmla="*/ 13 w 13"/>
                  <a:gd name="T11" fmla="*/ 36 h 43"/>
                  <a:gd name="T12" fmla="*/ 13 w 13"/>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3" h="43">
                    <a:moveTo>
                      <a:pt x="13" y="6"/>
                    </a:moveTo>
                    <a:cubicBezTo>
                      <a:pt x="13" y="3"/>
                      <a:pt x="10" y="0"/>
                      <a:pt x="7" y="0"/>
                    </a:cubicBezTo>
                    <a:cubicBezTo>
                      <a:pt x="3" y="0"/>
                      <a:pt x="0" y="3"/>
                      <a:pt x="0" y="6"/>
                    </a:cubicBezTo>
                    <a:cubicBezTo>
                      <a:pt x="0" y="36"/>
                      <a:pt x="0" y="36"/>
                      <a:pt x="0" y="36"/>
                    </a:cubicBezTo>
                    <a:cubicBezTo>
                      <a:pt x="0" y="40"/>
                      <a:pt x="3" y="43"/>
                      <a:pt x="7" y="43"/>
                    </a:cubicBezTo>
                    <a:cubicBezTo>
                      <a:pt x="10" y="43"/>
                      <a:pt x="13" y="40"/>
                      <a:pt x="13" y="36"/>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6"/>
              <p:cNvSpPr>
                <a:spLocks/>
              </p:cNvSpPr>
              <p:nvPr/>
            </p:nvSpPr>
            <p:spPr bwMode="auto">
              <a:xfrm>
                <a:off x="-1842" y="934"/>
                <a:ext cx="19" cy="41"/>
              </a:xfrm>
              <a:custGeom>
                <a:avLst/>
                <a:gdLst>
                  <a:gd name="T0" fmla="*/ 12 w 12"/>
                  <a:gd name="T1" fmla="*/ 6 h 26"/>
                  <a:gd name="T2" fmla="*/ 6 w 12"/>
                  <a:gd name="T3" fmla="*/ 0 h 26"/>
                  <a:gd name="T4" fmla="*/ 0 w 12"/>
                  <a:gd name="T5" fmla="*/ 6 h 26"/>
                  <a:gd name="T6" fmla="*/ 0 w 12"/>
                  <a:gd name="T7" fmla="*/ 19 h 26"/>
                  <a:gd name="T8" fmla="*/ 6 w 12"/>
                  <a:gd name="T9" fmla="*/ 26 h 26"/>
                  <a:gd name="T10" fmla="*/ 12 w 12"/>
                  <a:gd name="T11" fmla="*/ 19 h 26"/>
                  <a:gd name="T12" fmla="*/ 12 w 12"/>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12" y="6"/>
                    </a:moveTo>
                    <a:cubicBezTo>
                      <a:pt x="12" y="3"/>
                      <a:pt x="10" y="0"/>
                      <a:pt x="6" y="0"/>
                    </a:cubicBezTo>
                    <a:cubicBezTo>
                      <a:pt x="3" y="0"/>
                      <a:pt x="0" y="3"/>
                      <a:pt x="0" y="6"/>
                    </a:cubicBezTo>
                    <a:cubicBezTo>
                      <a:pt x="0" y="19"/>
                      <a:pt x="0" y="19"/>
                      <a:pt x="0" y="19"/>
                    </a:cubicBezTo>
                    <a:cubicBezTo>
                      <a:pt x="0" y="23"/>
                      <a:pt x="3" y="26"/>
                      <a:pt x="6" y="26"/>
                    </a:cubicBezTo>
                    <a:cubicBezTo>
                      <a:pt x="10" y="26"/>
                      <a:pt x="12" y="23"/>
                      <a:pt x="12" y="19"/>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7"/>
              <p:cNvSpPr>
                <a:spLocks/>
              </p:cNvSpPr>
              <p:nvPr/>
            </p:nvSpPr>
            <p:spPr bwMode="auto">
              <a:xfrm>
                <a:off x="-1789" y="908"/>
                <a:ext cx="20" cy="67"/>
              </a:xfrm>
              <a:custGeom>
                <a:avLst/>
                <a:gdLst>
                  <a:gd name="T0" fmla="*/ 13 w 13"/>
                  <a:gd name="T1" fmla="*/ 6 h 43"/>
                  <a:gd name="T2" fmla="*/ 7 w 13"/>
                  <a:gd name="T3" fmla="*/ 0 h 43"/>
                  <a:gd name="T4" fmla="*/ 0 w 13"/>
                  <a:gd name="T5" fmla="*/ 6 h 43"/>
                  <a:gd name="T6" fmla="*/ 0 w 13"/>
                  <a:gd name="T7" fmla="*/ 36 h 43"/>
                  <a:gd name="T8" fmla="*/ 7 w 13"/>
                  <a:gd name="T9" fmla="*/ 43 h 43"/>
                  <a:gd name="T10" fmla="*/ 13 w 13"/>
                  <a:gd name="T11" fmla="*/ 36 h 43"/>
                  <a:gd name="T12" fmla="*/ 13 w 13"/>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3" h="43">
                    <a:moveTo>
                      <a:pt x="13" y="6"/>
                    </a:moveTo>
                    <a:cubicBezTo>
                      <a:pt x="13" y="3"/>
                      <a:pt x="10" y="0"/>
                      <a:pt x="7" y="0"/>
                    </a:cubicBezTo>
                    <a:cubicBezTo>
                      <a:pt x="3" y="0"/>
                      <a:pt x="0" y="3"/>
                      <a:pt x="0" y="6"/>
                    </a:cubicBezTo>
                    <a:cubicBezTo>
                      <a:pt x="0" y="36"/>
                      <a:pt x="0" y="36"/>
                      <a:pt x="0" y="36"/>
                    </a:cubicBezTo>
                    <a:cubicBezTo>
                      <a:pt x="0" y="40"/>
                      <a:pt x="3" y="43"/>
                      <a:pt x="7" y="43"/>
                    </a:cubicBezTo>
                    <a:cubicBezTo>
                      <a:pt x="10" y="43"/>
                      <a:pt x="13" y="40"/>
                      <a:pt x="13" y="36"/>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8"/>
              <p:cNvSpPr>
                <a:spLocks/>
              </p:cNvSpPr>
              <p:nvPr/>
            </p:nvSpPr>
            <p:spPr bwMode="auto">
              <a:xfrm>
                <a:off x="-1735" y="871"/>
                <a:ext cx="19" cy="123"/>
              </a:xfrm>
              <a:custGeom>
                <a:avLst/>
                <a:gdLst>
                  <a:gd name="T0" fmla="*/ 12 w 12"/>
                  <a:gd name="T1" fmla="*/ 6 h 79"/>
                  <a:gd name="T2" fmla="*/ 6 w 12"/>
                  <a:gd name="T3" fmla="*/ 0 h 79"/>
                  <a:gd name="T4" fmla="*/ 0 w 12"/>
                  <a:gd name="T5" fmla="*/ 6 h 79"/>
                  <a:gd name="T6" fmla="*/ 0 w 12"/>
                  <a:gd name="T7" fmla="*/ 73 h 79"/>
                  <a:gd name="T8" fmla="*/ 6 w 12"/>
                  <a:gd name="T9" fmla="*/ 79 h 79"/>
                  <a:gd name="T10" fmla="*/ 12 w 12"/>
                  <a:gd name="T11" fmla="*/ 73 h 79"/>
                  <a:gd name="T12" fmla="*/ 12 w 12"/>
                  <a:gd name="T13" fmla="*/ 6 h 79"/>
                </a:gdLst>
                <a:ahLst/>
                <a:cxnLst>
                  <a:cxn ang="0">
                    <a:pos x="T0" y="T1"/>
                  </a:cxn>
                  <a:cxn ang="0">
                    <a:pos x="T2" y="T3"/>
                  </a:cxn>
                  <a:cxn ang="0">
                    <a:pos x="T4" y="T5"/>
                  </a:cxn>
                  <a:cxn ang="0">
                    <a:pos x="T6" y="T7"/>
                  </a:cxn>
                  <a:cxn ang="0">
                    <a:pos x="T8" y="T9"/>
                  </a:cxn>
                  <a:cxn ang="0">
                    <a:pos x="T10" y="T11"/>
                  </a:cxn>
                  <a:cxn ang="0">
                    <a:pos x="T12" y="T13"/>
                  </a:cxn>
                </a:cxnLst>
                <a:rect l="0" t="0" r="r" b="b"/>
                <a:pathLst>
                  <a:path w="12" h="79">
                    <a:moveTo>
                      <a:pt x="12" y="6"/>
                    </a:moveTo>
                    <a:cubicBezTo>
                      <a:pt x="12" y="3"/>
                      <a:pt x="10" y="0"/>
                      <a:pt x="6" y="0"/>
                    </a:cubicBezTo>
                    <a:cubicBezTo>
                      <a:pt x="3" y="0"/>
                      <a:pt x="0" y="3"/>
                      <a:pt x="0" y="6"/>
                    </a:cubicBezTo>
                    <a:cubicBezTo>
                      <a:pt x="0" y="73"/>
                      <a:pt x="0" y="73"/>
                      <a:pt x="0" y="73"/>
                    </a:cubicBezTo>
                    <a:cubicBezTo>
                      <a:pt x="0" y="76"/>
                      <a:pt x="3" y="79"/>
                      <a:pt x="6" y="79"/>
                    </a:cubicBezTo>
                    <a:cubicBezTo>
                      <a:pt x="10" y="79"/>
                      <a:pt x="12" y="76"/>
                      <a:pt x="12" y="73"/>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9"/>
              <p:cNvSpPr>
                <a:spLocks/>
              </p:cNvSpPr>
              <p:nvPr/>
            </p:nvSpPr>
            <p:spPr bwMode="auto">
              <a:xfrm>
                <a:off x="-1682" y="908"/>
                <a:ext cx="20" cy="67"/>
              </a:xfrm>
              <a:custGeom>
                <a:avLst/>
                <a:gdLst>
                  <a:gd name="T0" fmla="*/ 13 w 13"/>
                  <a:gd name="T1" fmla="*/ 6 h 43"/>
                  <a:gd name="T2" fmla="*/ 6 w 13"/>
                  <a:gd name="T3" fmla="*/ 0 h 43"/>
                  <a:gd name="T4" fmla="*/ 0 w 13"/>
                  <a:gd name="T5" fmla="*/ 6 h 43"/>
                  <a:gd name="T6" fmla="*/ 0 w 13"/>
                  <a:gd name="T7" fmla="*/ 36 h 43"/>
                  <a:gd name="T8" fmla="*/ 6 w 13"/>
                  <a:gd name="T9" fmla="*/ 43 h 43"/>
                  <a:gd name="T10" fmla="*/ 13 w 13"/>
                  <a:gd name="T11" fmla="*/ 36 h 43"/>
                  <a:gd name="T12" fmla="*/ 13 w 13"/>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3" h="43">
                    <a:moveTo>
                      <a:pt x="13" y="6"/>
                    </a:moveTo>
                    <a:cubicBezTo>
                      <a:pt x="13" y="3"/>
                      <a:pt x="10" y="0"/>
                      <a:pt x="6" y="0"/>
                    </a:cubicBezTo>
                    <a:cubicBezTo>
                      <a:pt x="3" y="0"/>
                      <a:pt x="0" y="3"/>
                      <a:pt x="0" y="6"/>
                    </a:cubicBezTo>
                    <a:cubicBezTo>
                      <a:pt x="0" y="36"/>
                      <a:pt x="0" y="36"/>
                      <a:pt x="0" y="36"/>
                    </a:cubicBezTo>
                    <a:cubicBezTo>
                      <a:pt x="0" y="40"/>
                      <a:pt x="3" y="43"/>
                      <a:pt x="6" y="43"/>
                    </a:cubicBezTo>
                    <a:cubicBezTo>
                      <a:pt x="10" y="43"/>
                      <a:pt x="13" y="40"/>
                      <a:pt x="13" y="36"/>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0"/>
              <p:cNvSpPr>
                <a:spLocks/>
              </p:cNvSpPr>
              <p:nvPr/>
            </p:nvSpPr>
            <p:spPr bwMode="auto">
              <a:xfrm>
                <a:off x="-1628" y="934"/>
                <a:ext cx="19" cy="41"/>
              </a:xfrm>
              <a:custGeom>
                <a:avLst/>
                <a:gdLst>
                  <a:gd name="T0" fmla="*/ 12 w 12"/>
                  <a:gd name="T1" fmla="*/ 6 h 26"/>
                  <a:gd name="T2" fmla="*/ 6 w 12"/>
                  <a:gd name="T3" fmla="*/ 0 h 26"/>
                  <a:gd name="T4" fmla="*/ 0 w 12"/>
                  <a:gd name="T5" fmla="*/ 6 h 26"/>
                  <a:gd name="T6" fmla="*/ 0 w 12"/>
                  <a:gd name="T7" fmla="*/ 19 h 26"/>
                  <a:gd name="T8" fmla="*/ 6 w 12"/>
                  <a:gd name="T9" fmla="*/ 26 h 26"/>
                  <a:gd name="T10" fmla="*/ 12 w 12"/>
                  <a:gd name="T11" fmla="*/ 19 h 26"/>
                  <a:gd name="T12" fmla="*/ 12 w 12"/>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12" y="6"/>
                    </a:moveTo>
                    <a:cubicBezTo>
                      <a:pt x="12" y="3"/>
                      <a:pt x="9" y="0"/>
                      <a:pt x="6" y="0"/>
                    </a:cubicBezTo>
                    <a:cubicBezTo>
                      <a:pt x="2" y="0"/>
                      <a:pt x="0" y="3"/>
                      <a:pt x="0" y="6"/>
                    </a:cubicBezTo>
                    <a:cubicBezTo>
                      <a:pt x="0" y="19"/>
                      <a:pt x="0" y="19"/>
                      <a:pt x="0" y="19"/>
                    </a:cubicBezTo>
                    <a:cubicBezTo>
                      <a:pt x="0" y="23"/>
                      <a:pt x="2" y="26"/>
                      <a:pt x="6" y="26"/>
                    </a:cubicBezTo>
                    <a:cubicBezTo>
                      <a:pt x="9" y="26"/>
                      <a:pt x="12" y="23"/>
                      <a:pt x="12" y="19"/>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21"/>
              <p:cNvSpPr>
                <a:spLocks/>
              </p:cNvSpPr>
              <p:nvPr/>
            </p:nvSpPr>
            <p:spPr bwMode="auto">
              <a:xfrm>
                <a:off x="-1628" y="1095"/>
                <a:ext cx="8" cy="11"/>
              </a:xfrm>
              <a:custGeom>
                <a:avLst/>
                <a:gdLst>
                  <a:gd name="T0" fmla="*/ 8 w 8"/>
                  <a:gd name="T1" fmla="*/ 0 h 11"/>
                  <a:gd name="T2" fmla="*/ 8 w 8"/>
                  <a:gd name="T3" fmla="*/ 1 h 11"/>
                  <a:gd name="T4" fmla="*/ 5 w 8"/>
                  <a:gd name="T5" fmla="*/ 1 h 11"/>
                  <a:gd name="T6" fmla="*/ 5 w 8"/>
                  <a:gd name="T7" fmla="*/ 11 h 11"/>
                  <a:gd name="T8" fmla="*/ 4 w 8"/>
                  <a:gd name="T9" fmla="*/ 11 h 11"/>
                  <a:gd name="T10" fmla="*/ 4 w 8"/>
                  <a:gd name="T11" fmla="*/ 1 h 11"/>
                  <a:gd name="T12" fmla="*/ 0 w 8"/>
                  <a:gd name="T13" fmla="*/ 1 h 11"/>
                  <a:gd name="T14" fmla="*/ 0 w 8"/>
                  <a:gd name="T15" fmla="*/ 0 h 11"/>
                  <a:gd name="T16" fmla="*/ 8 w 8"/>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1">
                    <a:moveTo>
                      <a:pt x="8" y="0"/>
                    </a:moveTo>
                    <a:lnTo>
                      <a:pt x="8" y="1"/>
                    </a:lnTo>
                    <a:lnTo>
                      <a:pt x="5" y="1"/>
                    </a:lnTo>
                    <a:lnTo>
                      <a:pt x="5" y="11"/>
                    </a:lnTo>
                    <a:lnTo>
                      <a:pt x="4" y="11"/>
                    </a:lnTo>
                    <a:lnTo>
                      <a:pt x="4" y="1"/>
                    </a:lnTo>
                    <a:lnTo>
                      <a:pt x="0" y="1"/>
                    </a:lnTo>
                    <a:lnTo>
                      <a:pt x="0"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22"/>
              <p:cNvSpPr>
                <a:spLocks/>
              </p:cNvSpPr>
              <p:nvPr/>
            </p:nvSpPr>
            <p:spPr bwMode="auto">
              <a:xfrm>
                <a:off x="-1620" y="1095"/>
                <a:ext cx="11" cy="11"/>
              </a:xfrm>
              <a:custGeom>
                <a:avLst/>
                <a:gdLst>
                  <a:gd name="T0" fmla="*/ 0 w 11"/>
                  <a:gd name="T1" fmla="*/ 0 h 11"/>
                  <a:gd name="T2" fmla="*/ 3 w 11"/>
                  <a:gd name="T3" fmla="*/ 0 h 11"/>
                  <a:gd name="T4" fmla="*/ 6 w 11"/>
                  <a:gd name="T5" fmla="*/ 9 h 11"/>
                  <a:gd name="T6" fmla="*/ 6 w 11"/>
                  <a:gd name="T7" fmla="*/ 9 h 11"/>
                  <a:gd name="T8" fmla="*/ 9 w 11"/>
                  <a:gd name="T9" fmla="*/ 0 h 11"/>
                  <a:gd name="T10" fmla="*/ 11 w 11"/>
                  <a:gd name="T11" fmla="*/ 0 h 11"/>
                  <a:gd name="T12" fmla="*/ 11 w 11"/>
                  <a:gd name="T13" fmla="*/ 11 h 11"/>
                  <a:gd name="T14" fmla="*/ 9 w 11"/>
                  <a:gd name="T15" fmla="*/ 11 h 11"/>
                  <a:gd name="T16" fmla="*/ 9 w 11"/>
                  <a:gd name="T17" fmla="*/ 3 h 11"/>
                  <a:gd name="T18" fmla="*/ 9 w 11"/>
                  <a:gd name="T19" fmla="*/ 3 h 11"/>
                  <a:gd name="T20" fmla="*/ 6 w 11"/>
                  <a:gd name="T21" fmla="*/ 11 h 11"/>
                  <a:gd name="T22" fmla="*/ 5 w 11"/>
                  <a:gd name="T23" fmla="*/ 11 h 11"/>
                  <a:gd name="T24" fmla="*/ 2 w 11"/>
                  <a:gd name="T25" fmla="*/ 3 h 11"/>
                  <a:gd name="T26" fmla="*/ 2 w 11"/>
                  <a:gd name="T27" fmla="*/ 3 h 11"/>
                  <a:gd name="T28" fmla="*/ 2 w 11"/>
                  <a:gd name="T29" fmla="*/ 11 h 11"/>
                  <a:gd name="T30" fmla="*/ 0 w 11"/>
                  <a:gd name="T31" fmla="*/ 11 h 11"/>
                  <a:gd name="T32" fmla="*/ 0 w 11"/>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1">
                    <a:moveTo>
                      <a:pt x="0" y="0"/>
                    </a:moveTo>
                    <a:lnTo>
                      <a:pt x="3" y="0"/>
                    </a:lnTo>
                    <a:lnTo>
                      <a:pt x="6" y="9"/>
                    </a:lnTo>
                    <a:lnTo>
                      <a:pt x="6" y="9"/>
                    </a:lnTo>
                    <a:lnTo>
                      <a:pt x="9" y="0"/>
                    </a:lnTo>
                    <a:lnTo>
                      <a:pt x="11" y="0"/>
                    </a:lnTo>
                    <a:lnTo>
                      <a:pt x="11" y="11"/>
                    </a:lnTo>
                    <a:lnTo>
                      <a:pt x="9" y="11"/>
                    </a:lnTo>
                    <a:lnTo>
                      <a:pt x="9" y="3"/>
                    </a:lnTo>
                    <a:lnTo>
                      <a:pt x="9" y="3"/>
                    </a:lnTo>
                    <a:lnTo>
                      <a:pt x="6" y="11"/>
                    </a:lnTo>
                    <a:lnTo>
                      <a:pt x="5" y="11"/>
                    </a:lnTo>
                    <a:lnTo>
                      <a:pt x="2" y="3"/>
                    </a:lnTo>
                    <a:lnTo>
                      <a:pt x="2" y="3"/>
                    </a:lnTo>
                    <a:lnTo>
                      <a:pt x="2" y="11"/>
                    </a:lnTo>
                    <a:lnTo>
                      <a:pt x="0" y="1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83808" y="802516"/>
            <a:ext cx="2264123" cy="2908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8135" y="1034868"/>
            <a:ext cx="2264123" cy="2911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2462" y="1267952"/>
            <a:ext cx="2264123" cy="2911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2" descr="Down:  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6099" y="1507772"/>
            <a:ext cx="2284813" cy="2934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1527019" y="1744050"/>
            <a:ext cx="2257530" cy="2899706"/>
            <a:chOff x="473724" y="2566928"/>
            <a:chExt cx="2743201" cy="3523530"/>
          </a:xfrm>
        </p:grpSpPr>
        <p:pic>
          <p:nvPicPr>
            <p:cNvPr id="75" name="Picture 2" descr="C:\Users\andrewg\Desktop\forrest.jpg"/>
            <p:cNvPicPr>
              <a:picLocks noChangeAspect="1" noChangeArrowheads="1"/>
            </p:cNvPicPr>
            <p:nvPr/>
          </p:nvPicPr>
          <p:blipFill rotWithShape="1">
            <a:blip r:embed="rId7">
              <a:extLst>
                <a:ext uri="{28A0092B-C50C-407E-A947-70E740481C1C}">
                  <a14:useLocalDpi xmlns:a14="http://schemas.microsoft.com/office/drawing/2010/main" val="0"/>
                </a:ext>
              </a:extLst>
            </a:blip>
            <a:srcRect l="3406" t="-1" r="47879" b="5795"/>
            <a:stretch/>
          </p:blipFill>
          <p:spPr bwMode="auto">
            <a:xfrm>
              <a:off x="473724" y="2566928"/>
              <a:ext cx="2743201" cy="3523530"/>
            </a:xfrm>
            <a:prstGeom prst="rect">
              <a:avLst/>
            </a:prstGeom>
            <a:noFill/>
            <a:extLst>
              <a:ext uri="{909E8E84-426E-40DD-AFC4-6F175D3DCCD1}">
                <a14:hiddenFill xmlns:a14="http://schemas.microsoft.com/office/drawing/2010/main">
                  <a:solidFill>
                    <a:srgbClr val="FFFFFF"/>
                  </a:solidFill>
                </a14:hiddenFill>
              </a:ext>
            </a:extLst>
          </p:spPr>
        </p:pic>
        <p:sp>
          <p:nvSpPr>
            <p:cNvPr id="76" name="TextBox 75"/>
            <p:cNvSpPr txBox="1"/>
            <p:nvPr/>
          </p:nvSpPr>
          <p:spPr>
            <a:xfrm>
              <a:off x="712279" y="3974761"/>
              <a:ext cx="2266091" cy="707864"/>
            </a:xfrm>
            <a:prstGeom prst="rect">
              <a:avLst/>
            </a:prstGeom>
            <a:noFill/>
          </p:spPr>
          <p:txBody>
            <a:bodyPr wrap="none" lIns="121899" tIns="60949" rIns="121899" bIns="60949" rtlCol="0">
              <a:spAutoFit/>
            </a:bodyPr>
            <a:lstStyle/>
            <a:p>
              <a:pPr algn="ctr">
                <a:lnSpc>
                  <a:spcPct val="95000"/>
                </a:lnSpc>
              </a:pPr>
              <a:r>
                <a:rPr lang="en-US" sz="2800" b="1" dirty="0">
                  <a:solidFill>
                    <a:schemeClr val="bg1"/>
                  </a:solidFill>
                  <a:latin typeface="CiscoSans" pitchFamily="34" charset="0"/>
                </a:rPr>
                <a:t>Technology</a:t>
              </a:r>
              <a:endParaRPr lang="en-US" sz="3600" b="1" dirty="0">
                <a:solidFill>
                  <a:schemeClr val="bg1"/>
                </a:solidFill>
                <a:latin typeface="CiscoSans" pitchFamily="34" charset="0"/>
              </a:endParaRPr>
            </a:p>
            <a:p>
              <a:pPr algn="ctr">
                <a:lnSpc>
                  <a:spcPct val="95000"/>
                </a:lnSpc>
              </a:pPr>
              <a:r>
                <a:rPr lang="en-US" sz="1200" dirty="0">
                  <a:solidFill>
                    <a:schemeClr val="bg1"/>
                  </a:solidFill>
                  <a:latin typeface="CiscoSans" pitchFamily="34" charset="0"/>
                </a:rPr>
                <a:t>Design Guides</a:t>
              </a:r>
            </a:p>
          </p:txBody>
        </p:sp>
      </p:grpSp>
      <p:grpSp>
        <p:nvGrpSpPr>
          <p:cNvPr id="5" name="Group 4"/>
          <p:cNvGrpSpPr/>
          <p:nvPr/>
        </p:nvGrpSpPr>
        <p:grpSpPr>
          <a:xfrm>
            <a:off x="8477534" y="1744050"/>
            <a:ext cx="2257530" cy="2902270"/>
            <a:chOff x="8330394" y="1836516"/>
            <a:chExt cx="2257530" cy="2902270"/>
          </a:xfrm>
        </p:grpSpPr>
        <p:pic>
          <p:nvPicPr>
            <p:cNvPr id="111" name="Picture 2" descr="C:\Users\andrewg\Desktop\redrock2.jpg"/>
            <p:cNvPicPr>
              <a:picLocks noChangeAspect="1" noChangeArrowheads="1"/>
            </p:cNvPicPr>
            <p:nvPr/>
          </p:nvPicPr>
          <p:blipFill rotWithShape="1">
            <a:blip r:embed="rId8">
              <a:extLst>
                <a:ext uri="{28A0092B-C50C-407E-A947-70E740481C1C}">
                  <a14:useLocalDpi xmlns:a14="http://schemas.microsoft.com/office/drawing/2010/main" val="0"/>
                </a:ext>
              </a:extLst>
            </a:blip>
            <a:srcRect l="23277" r="29865" b="9307"/>
            <a:stretch/>
          </p:blipFill>
          <p:spPr bwMode="auto">
            <a:xfrm>
              <a:off x="8330394" y="1836516"/>
              <a:ext cx="2257530" cy="2902270"/>
            </a:xfrm>
            <a:prstGeom prst="rect">
              <a:avLst/>
            </a:prstGeom>
            <a:noFill/>
            <a:extLst>
              <a:ext uri="{909E8E84-426E-40DD-AFC4-6F175D3DCCD1}">
                <a14:hiddenFill xmlns:a14="http://schemas.microsoft.com/office/drawing/2010/main">
                  <a:solidFill>
                    <a:srgbClr val="FFFFFF"/>
                  </a:solidFill>
                </a14:hiddenFill>
              </a:ext>
            </a:extLst>
          </p:spPr>
        </p:pic>
        <p:sp>
          <p:nvSpPr>
            <p:cNvPr id="114" name="TextBox 113"/>
            <p:cNvSpPr txBox="1"/>
            <p:nvPr/>
          </p:nvSpPr>
          <p:spPr>
            <a:xfrm>
              <a:off x="8614718" y="2995099"/>
              <a:ext cx="1688882" cy="707864"/>
            </a:xfrm>
            <a:prstGeom prst="rect">
              <a:avLst/>
            </a:prstGeom>
            <a:noFill/>
          </p:spPr>
          <p:txBody>
            <a:bodyPr wrap="none" lIns="121899" tIns="60949" rIns="121899" bIns="60949" rtlCol="0">
              <a:spAutoFit/>
            </a:bodyPr>
            <a:lstStyle/>
            <a:p>
              <a:pPr algn="ctr">
                <a:lnSpc>
                  <a:spcPct val="95000"/>
                </a:lnSpc>
              </a:pPr>
              <a:r>
                <a:rPr lang="en-US" sz="2800" b="1" dirty="0" smtClean="0">
                  <a:solidFill>
                    <a:schemeClr val="bg1"/>
                  </a:solidFill>
                  <a:latin typeface="CiscoSans" pitchFamily="34" charset="0"/>
                </a:rPr>
                <a:t>Solution</a:t>
              </a:r>
              <a:endParaRPr lang="en-US" sz="3600" b="1" dirty="0">
                <a:solidFill>
                  <a:schemeClr val="bg1"/>
                </a:solidFill>
                <a:latin typeface="CiscoSans" pitchFamily="34" charset="0"/>
              </a:endParaRPr>
            </a:p>
            <a:p>
              <a:pPr algn="ctr">
                <a:lnSpc>
                  <a:spcPct val="95000"/>
                </a:lnSpc>
              </a:pPr>
              <a:r>
                <a:rPr lang="en-US" sz="1200" dirty="0">
                  <a:solidFill>
                    <a:schemeClr val="bg1"/>
                  </a:solidFill>
                  <a:latin typeface="CiscoSans" pitchFamily="34" charset="0"/>
                </a:rPr>
                <a:t>Design Guides</a:t>
              </a:r>
            </a:p>
          </p:txBody>
        </p:sp>
      </p:grpSp>
      <p:cxnSp>
        <p:nvCxnSpPr>
          <p:cNvPr id="41" name="Straight Connector 40"/>
          <p:cNvCxnSpPr/>
          <p:nvPr/>
        </p:nvCxnSpPr>
        <p:spPr>
          <a:xfrm>
            <a:off x="4962525" y="3418590"/>
            <a:ext cx="127635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nvGrpSpPr>
          <p:cNvPr id="198" name="Group 197"/>
          <p:cNvGrpSpPr/>
          <p:nvPr/>
        </p:nvGrpSpPr>
        <p:grpSpPr>
          <a:xfrm>
            <a:off x="1510821" y="1137032"/>
            <a:ext cx="3555845" cy="4596681"/>
            <a:chOff x="1510821" y="1137032"/>
            <a:chExt cx="3555845" cy="4596681"/>
          </a:xfrm>
        </p:grpSpPr>
        <p:sp>
          <p:nvSpPr>
            <p:cNvPr id="199" name="Rectangle 198"/>
            <p:cNvSpPr/>
            <p:nvPr/>
          </p:nvSpPr>
          <p:spPr>
            <a:xfrm>
              <a:off x="1510821" y="1137032"/>
              <a:ext cx="3555845" cy="4596681"/>
            </a:xfrm>
            <a:prstGeom prst="rect">
              <a:avLst/>
            </a:prstGeom>
            <a:gradFill flip="none" rotWithShape="1">
              <a:gsLst>
                <a:gs pos="0">
                  <a:schemeClr val="bg1">
                    <a:lumMod val="93000"/>
                  </a:schemeClr>
                </a:gs>
                <a:gs pos="100000">
                  <a:schemeClr val="bg1">
                    <a:lumMod val="93000"/>
                  </a:schemeClr>
                </a:gs>
                <a:gs pos="52000">
                  <a:schemeClr val="bg1">
                    <a:lumMod val="100000"/>
                  </a:schemeClr>
                </a:gs>
              </a:gsLst>
              <a:lin ang="16200000" scaled="1"/>
              <a:tileRect/>
            </a:gradFill>
            <a:ln w="38100">
              <a:solidFill>
                <a:schemeClr val="bg1">
                  <a:lumMod val="85000"/>
                </a:schemeClr>
              </a:solidFill>
            </a:ln>
            <a:effectLst>
              <a:outerShdw dist="889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200" name="Group 199"/>
            <p:cNvGrpSpPr/>
            <p:nvPr/>
          </p:nvGrpSpPr>
          <p:grpSpPr>
            <a:xfrm>
              <a:off x="1840230" y="2406191"/>
              <a:ext cx="1549552" cy="567463"/>
              <a:chOff x="7063215" y="1914688"/>
              <a:chExt cx="3351855" cy="656664"/>
            </a:xfrm>
          </p:grpSpPr>
          <p:cxnSp>
            <p:nvCxnSpPr>
              <p:cNvPr id="246" name="Straight Connector 245"/>
              <p:cNvCxnSpPr/>
              <p:nvPr/>
            </p:nvCxnSpPr>
            <p:spPr>
              <a:xfrm>
                <a:off x="7063215" y="2133576"/>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a:off x="7063215" y="2352465"/>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a:off x="7063215" y="2571352"/>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a:off x="7063215" y="1914688"/>
                <a:ext cx="168260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a:off x="7063216" y="2024132"/>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a:off x="7063216" y="2243020"/>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a:off x="7063216" y="2461908"/>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1" name="Group 200"/>
            <p:cNvGrpSpPr/>
            <p:nvPr/>
          </p:nvGrpSpPr>
          <p:grpSpPr>
            <a:xfrm>
              <a:off x="1840228" y="3173497"/>
              <a:ext cx="1549553" cy="1324080"/>
              <a:chOff x="7063215" y="2790240"/>
              <a:chExt cx="1095516" cy="1532217"/>
            </a:xfrm>
          </p:grpSpPr>
          <p:grpSp>
            <p:nvGrpSpPr>
              <p:cNvPr id="229" name="Group 228"/>
              <p:cNvGrpSpPr/>
              <p:nvPr/>
            </p:nvGrpSpPr>
            <p:grpSpPr>
              <a:xfrm>
                <a:off x="7063215" y="2790240"/>
                <a:ext cx="1095516" cy="766107"/>
                <a:chOff x="7063215" y="2790240"/>
                <a:chExt cx="1095516" cy="766107"/>
              </a:xfrm>
            </p:grpSpPr>
            <p:cxnSp>
              <p:nvCxnSpPr>
                <p:cNvPr id="238" name="Straight Connector 237"/>
                <p:cNvCxnSpPr/>
                <p:nvPr/>
              </p:nvCxnSpPr>
              <p:spPr>
                <a:xfrm>
                  <a:off x="7063215" y="2790240"/>
                  <a:ext cx="474563"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a:off x="7063215" y="3009128"/>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a:off x="7063215" y="3446905"/>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a:off x="7063215" y="3228017"/>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a:off x="7063215" y="2899684"/>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a:off x="7063215" y="3118572"/>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a:off x="7063215" y="3337460"/>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a:off x="7063215" y="3556347"/>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30" name="Group 229"/>
              <p:cNvGrpSpPr/>
              <p:nvPr/>
            </p:nvGrpSpPr>
            <p:grpSpPr>
              <a:xfrm>
                <a:off x="7063215" y="3665792"/>
                <a:ext cx="1095516" cy="656665"/>
                <a:chOff x="7063215" y="3665792"/>
                <a:chExt cx="1095516" cy="656665"/>
              </a:xfrm>
            </p:grpSpPr>
            <p:cxnSp>
              <p:nvCxnSpPr>
                <p:cNvPr id="231" name="Straight Connector 230"/>
                <p:cNvCxnSpPr/>
                <p:nvPr/>
              </p:nvCxnSpPr>
              <p:spPr>
                <a:xfrm>
                  <a:off x="7063215" y="3665792"/>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a:off x="7063215" y="3884680"/>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a:off x="7063215" y="4103569"/>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a:off x="7063215" y="4322457"/>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7063215" y="3775236"/>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a:off x="7063215" y="3994124"/>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7063215" y="4213012"/>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02" name="Straight Connector 201"/>
            <p:cNvCxnSpPr/>
            <p:nvPr/>
          </p:nvCxnSpPr>
          <p:spPr>
            <a:xfrm>
              <a:off x="4299719" y="5543788"/>
              <a:ext cx="555836"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1713466" y="1453900"/>
              <a:ext cx="3142089"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204" name="Group 203"/>
            <p:cNvGrpSpPr/>
            <p:nvPr/>
          </p:nvGrpSpPr>
          <p:grpSpPr>
            <a:xfrm>
              <a:off x="1840230" y="4697420"/>
              <a:ext cx="1549552" cy="567463"/>
              <a:chOff x="7063215" y="1914688"/>
              <a:chExt cx="3351855" cy="656664"/>
            </a:xfrm>
          </p:grpSpPr>
          <p:cxnSp>
            <p:nvCxnSpPr>
              <p:cNvPr id="222" name="Straight Connector 221"/>
              <p:cNvCxnSpPr/>
              <p:nvPr/>
            </p:nvCxnSpPr>
            <p:spPr>
              <a:xfrm>
                <a:off x="7063215" y="2133576"/>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a:off x="7063215" y="2352465"/>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a:off x="7063215" y="2571352"/>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a:off x="7063215" y="1914688"/>
                <a:ext cx="168260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a:off x="7063216" y="2024132"/>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a:off x="7063216" y="2243020"/>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a:off x="7063216" y="2461908"/>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5" name="Rectangle 204"/>
            <p:cNvSpPr/>
            <p:nvPr/>
          </p:nvSpPr>
          <p:spPr>
            <a:xfrm>
              <a:off x="3628485" y="2406191"/>
              <a:ext cx="1168819" cy="2615243"/>
            </a:xfrm>
            <a:prstGeom prst="rect">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206" name="Group 205"/>
            <p:cNvGrpSpPr/>
            <p:nvPr/>
          </p:nvGrpSpPr>
          <p:grpSpPr>
            <a:xfrm>
              <a:off x="1840229" y="1923059"/>
              <a:ext cx="2957074" cy="283731"/>
              <a:chOff x="7063215" y="2243020"/>
              <a:chExt cx="3351855" cy="328332"/>
            </a:xfrm>
          </p:grpSpPr>
          <p:cxnSp>
            <p:nvCxnSpPr>
              <p:cNvPr id="218" name="Straight Connector 217"/>
              <p:cNvCxnSpPr/>
              <p:nvPr/>
            </p:nvCxnSpPr>
            <p:spPr>
              <a:xfrm>
                <a:off x="7063215" y="2352465"/>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a:off x="7063215" y="2571352"/>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a:off x="7063216" y="2243020"/>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a:off x="7063216" y="2461908"/>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7" name="Group 206"/>
            <p:cNvGrpSpPr/>
            <p:nvPr/>
          </p:nvGrpSpPr>
          <p:grpSpPr>
            <a:xfrm>
              <a:off x="3764696" y="2578066"/>
              <a:ext cx="877242" cy="283731"/>
              <a:chOff x="7063215" y="2243020"/>
              <a:chExt cx="3351855" cy="328332"/>
            </a:xfrm>
          </p:grpSpPr>
          <p:cxnSp>
            <p:nvCxnSpPr>
              <p:cNvPr id="214" name="Straight Connector 213"/>
              <p:cNvCxnSpPr/>
              <p:nvPr/>
            </p:nvCxnSpPr>
            <p:spPr>
              <a:xfrm>
                <a:off x="7063215" y="2352465"/>
                <a:ext cx="3351855"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a:off x="7063215" y="2571352"/>
                <a:ext cx="3351855"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a:off x="7063216" y="2243020"/>
                <a:ext cx="312909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a:off x="7063216" y="2461908"/>
                <a:ext cx="312909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08" name="Group 207"/>
            <p:cNvGrpSpPr/>
            <p:nvPr/>
          </p:nvGrpSpPr>
          <p:grpSpPr>
            <a:xfrm>
              <a:off x="3764696" y="3145979"/>
              <a:ext cx="877242" cy="283731"/>
              <a:chOff x="7063215" y="2243020"/>
              <a:chExt cx="3351855" cy="328332"/>
            </a:xfrm>
          </p:grpSpPr>
          <p:cxnSp>
            <p:nvCxnSpPr>
              <p:cNvPr id="210" name="Straight Connector 209"/>
              <p:cNvCxnSpPr/>
              <p:nvPr/>
            </p:nvCxnSpPr>
            <p:spPr>
              <a:xfrm>
                <a:off x="7063215" y="2352465"/>
                <a:ext cx="3351855"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a:off x="7063215" y="2571352"/>
                <a:ext cx="3351855"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a:off x="7063216" y="2243020"/>
                <a:ext cx="312909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a:off x="7063216" y="2461908"/>
                <a:ext cx="312909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09" name="TextBox 208"/>
            <p:cNvSpPr txBox="1"/>
            <p:nvPr/>
          </p:nvSpPr>
          <p:spPr>
            <a:xfrm>
              <a:off x="1744978" y="1512582"/>
              <a:ext cx="1207382" cy="276999"/>
            </a:xfrm>
            <a:prstGeom prst="rect">
              <a:avLst/>
            </a:prstGeom>
            <a:noFill/>
          </p:spPr>
          <p:txBody>
            <a:bodyPr wrap="none" rtlCol="0">
              <a:spAutoFit/>
            </a:bodyPr>
            <a:lstStyle/>
            <a:p>
              <a:r>
                <a:rPr lang="en-US" sz="1200" dirty="0" smtClean="0">
                  <a:solidFill>
                    <a:schemeClr val="accent3">
                      <a:lumMod val="10000"/>
                    </a:schemeClr>
                  </a:solidFill>
                </a:rPr>
                <a:t>CVD Navigator</a:t>
              </a:r>
              <a:endParaRPr lang="en-US" sz="1200" dirty="0">
                <a:solidFill>
                  <a:schemeClr val="accent3">
                    <a:lumMod val="10000"/>
                  </a:schemeClr>
                </a:solidFill>
              </a:endParaRPr>
            </a:p>
          </p:txBody>
        </p:sp>
      </p:grpSp>
      <p:cxnSp>
        <p:nvCxnSpPr>
          <p:cNvPr id="254" name="Straight Connector 253"/>
          <p:cNvCxnSpPr/>
          <p:nvPr/>
        </p:nvCxnSpPr>
        <p:spPr>
          <a:xfrm>
            <a:off x="6238875" y="1274844"/>
            <a:ext cx="0" cy="4268944"/>
          </a:xfrm>
          <a:prstGeom prst="line">
            <a:avLst/>
          </a:prstGeom>
          <a:ln w="952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256" name="TextBox 255" descr="Right:  Adaptable To  Your Network"/>
          <p:cNvSpPr txBox="1"/>
          <p:nvPr/>
        </p:nvSpPr>
        <p:spPr>
          <a:xfrm>
            <a:off x="7590791" y="1326389"/>
            <a:ext cx="4893309" cy="649386"/>
          </a:xfrm>
          <a:prstGeom prst="rect">
            <a:avLst/>
          </a:prstGeom>
          <a:noFill/>
          <a:effectLst/>
        </p:spPr>
        <p:txBody>
          <a:bodyPr wrap="square" lIns="121899" tIns="60949" rIns="121899" bIns="60949" rtlCol="0">
            <a:spAutoFit/>
          </a:bodyPr>
          <a:lstStyle/>
          <a:p>
            <a:pPr>
              <a:lnSpc>
                <a:spcPct val="95000"/>
              </a:lnSpc>
            </a:pPr>
            <a:r>
              <a:rPr lang="en-US" sz="3600" dirty="0" smtClean="0">
                <a:gradFill flip="none" rotWithShape="1">
                  <a:gsLst>
                    <a:gs pos="30000">
                      <a:schemeClr val="tx1">
                        <a:lumMod val="94000"/>
                      </a:schemeClr>
                    </a:gs>
                    <a:gs pos="100000">
                      <a:schemeClr val="tx1">
                        <a:lumMod val="51000"/>
                        <a:lumOff val="49000"/>
                      </a:schemeClr>
                    </a:gs>
                  </a:gsLst>
                  <a:lin ang="12600000" scaled="0"/>
                  <a:tileRect/>
                </a:gradFill>
                <a:latin typeface="+mj-lt"/>
              </a:rPr>
              <a:t>Use Case(s)</a:t>
            </a:r>
            <a:endParaRPr lang="en-US" sz="3600" dirty="0">
              <a:gradFill flip="none" rotWithShape="1">
                <a:gsLst>
                  <a:gs pos="30000">
                    <a:schemeClr val="tx1">
                      <a:lumMod val="94000"/>
                    </a:schemeClr>
                  </a:gs>
                  <a:gs pos="100000">
                    <a:schemeClr val="tx1">
                      <a:lumMod val="51000"/>
                      <a:lumOff val="49000"/>
                    </a:schemeClr>
                  </a:gs>
                </a:gsLst>
                <a:lin ang="12600000" scaled="0"/>
                <a:tileRect/>
              </a:gradFill>
              <a:latin typeface="+mj-lt"/>
            </a:endParaRPr>
          </a:p>
        </p:txBody>
      </p:sp>
      <p:grpSp>
        <p:nvGrpSpPr>
          <p:cNvPr id="261" name="Group 6"/>
          <p:cNvGrpSpPr>
            <a:grpSpLocks noChangeAspect="1"/>
          </p:cNvGrpSpPr>
          <p:nvPr/>
        </p:nvGrpSpPr>
        <p:grpSpPr bwMode="auto">
          <a:xfrm>
            <a:off x="6750214" y="1373810"/>
            <a:ext cx="613221" cy="629879"/>
            <a:chOff x="355" y="793"/>
            <a:chExt cx="589" cy="605"/>
          </a:xfrm>
          <a:solidFill>
            <a:schemeClr val="bg2">
              <a:lumMod val="85000"/>
            </a:schemeClr>
          </a:solidFill>
        </p:grpSpPr>
        <p:sp>
          <p:nvSpPr>
            <p:cNvPr id="262" name="Freeform 7"/>
            <p:cNvSpPr>
              <a:spLocks noEditPoints="1"/>
            </p:cNvSpPr>
            <p:nvPr/>
          </p:nvSpPr>
          <p:spPr bwMode="auto">
            <a:xfrm>
              <a:off x="567" y="793"/>
              <a:ext cx="377" cy="393"/>
            </a:xfrm>
            <a:custGeom>
              <a:avLst/>
              <a:gdLst>
                <a:gd name="T0" fmla="*/ 23 w 46"/>
                <a:gd name="T1" fmla="*/ 0 h 48"/>
                <a:gd name="T2" fmla="*/ 1 w 46"/>
                <a:gd name="T3" fmla="*/ 22 h 48"/>
                <a:gd name="T4" fmla="*/ 6 w 46"/>
                <a:gd name="T5" fmla="*/ 37 h 48"/>
                <a:gd name="T6" fmla="*/ 0 w 46"/>
                <a:gd name="T7" fmla="*/ 43 h 48"/>
                <a:gd name="T8" fmla="*/ 6 w 46"/>
                <a:gd name="T9" fmla="*/ 48 h 48"/>
                <a:gd name="T10" fmla="*/ 12 w 46"/>
                <a:gd name="T11" fmla="*/ 41 h 48"/>
                <a:gd name="T12" fmla="*/ 23 w 46"/>
                <a:gd name="T13" fmla="*/ 45 h 48"/>
                <a:gd name="T14" fmla="*/ 46 w 46"/>
                <a:gd name="T15" fmla="*/ 22 h 48"/>
                <a:gd name="T16" fmla="*/ 23 w 46"/>
                <a:gd name="T17" fmla="*/ 0 h 48"/>
                <a:gd name="T18" fmla="*/ 23 w 46"/>
                <a:gd name="T19" fmla="*/ 38 h 48"/>
                <a:gd name="T20" fmla="*/ 7 w 46"/>
                <a:gd name="T21" fmla="*/ 22 h 48"/>
                <a:gd name="T22" fmla="*/ 23 w 46"/>
                <a:gd name="T23" fmla="*/ 6 h 48"/>
                <a:gd name="T24" fmla="*/ 40 w 46"/>
                <a:gd name="T25" fmla="*/ 22 h 48"/>
                <a:gd name="T26" fmla="*/ 23 w 46"/>
                <a:gd name="T27"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8">
                  <a:moveTo>
                    <a:pt x="23" y="0"/>
                  </a:moveTo>
                  <a:cubicBezTo>
                    <a:pt x="11" y="0"/>
                    <a:pt x="1" y="10"/>
                    <a:pt x="1" y="22"/>
                  </a:cubicBezTo>
                  <a:cubicBezTo>
                    <a:pt x="1" y="28"/>
                    <a:pt x="3" y="33"/>
                    <a:pt x="6" y="37"/>
                  </a:cubicBezTo>
                  <a:cubicBezTo>
                    <a:pt x="0" y="43"/>
                    <a:pt x="0" y="43"/>
                    <a:pt x="0" y="43"/>
                  </a:cubicBezTo>
                  <a:cubicBezTo>
                    <a:pt x="6" y="48"/>
                    <a:pt x="6" y="48"/>
                    <a:pt x="6" y="48"/>
                  </a:cubicBezTo>
                  <a:cubicBezTo>
                    <a:pt x="12" y="41"/>
                    <a:pt x="12" y="41"/>
                    <a:pt x="12" y="41"/>
                  </a:cubicBezTo>
                  <a:cubicBezTo>
                    <a:pt x="15" y="44"/>
                    <a:pt x="19" y="45"/>
                    <a:pt x="23" y="45"/>
                  </a:cubicBezTo>
                  <a:cubicBezTo>
                    <a:pt x="36" y="45"/>
                    <a:pt x="46" y="35"/>
                    <a:pt x="46" y="22"/>
                  </a:cubicBezTo>
                  <a:cubicBezTo>
                    <a:pt x="46" y="10"/>
                    <a:pt x="36" y="0"/>
                    <a:pt x="23" y="0"/>
                  </a:cubicBezTo>
                  <a:close/>
                  <a:moveTo>
                    <a:pt x="23" y="38"/>
                  </a:moveTo>
                  <a:cubicBezTo>
                    <a:pt x="15" y="38"/>
                    <a:pt x="7" y="31"/>
                    <a:pt x="7" y="22"/>
                  </a:cubicBezTo>
                  <a:cubicBezTo>
                    <a:pt x="7" y="13"/>
                    <a:pt x="15" y="6"/>
                    <a:pt x="23" y="6"/>
                  </a:cubicBezTo>
                  <a:cubicBezTo>
                    <a:pt x="32" y="6"/>
                    <a:pt x="40" y="13"/>
                    <a:pt x="40" y="22"/>
                  </a:cubicBezTo>
                  <a:cubicBezTo>
                    <a:pt x="40" y="31"/>
                    <a:pt x="32" y="38"/>
                    <a:pt x="23"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3" name="Freeform 8"/>
            <p:cNvSpPr>
              <a:spLocks/>
            </p:cNvSpPr>
            <p:nvPr/>
          </p:nvSpPr>
          <p:spPr bwMode="auto">
            <a:xfrm>
              <a:off x="649" y="867"/>
              <a:ext cx="131" cy="131"/>
            </a:xfrm>
            <a:custGeom>
              <a:avLst/>
              <a:gdLst>
                <a:gd name="T0" fmla="*/ 15 w 16"/>
                <a:gd name="T1" fmla="*/ 0 h 16"/>
                <a:gd name="T2" fmla="*/ 0 w 16"/>
                <a:gd name="T3" fmla="*/ 15 h 16"/>
                <a:gd name="T4" fmla="*/ 1 w 16"/>
                <a:gd name="T5" fmla="*/ 16 h 16"/>
                <a:gd name="T6" fmla="*/ 2 w 16"/>
                <a:gd name="T7" fmla="*/ 15 h 16"/>
                <a:gd name="T8" fmla="*/ 2 w 16"/>
                <a:gd name="T9" fmla="*/ 15 h 16"/>
                <a:gd name="T10" fmla="*/ 15 w 16"/>
                <a:gd name="T11" fmla="*/ 2 h 16"/>
                <a:gd name="T12" fmla="*/ 16 w 16"/>
                <a:gd name="T13" fmla="*/ 1 h 16"/>
                <a:gd name="T14" fmla="*/ 15 w 16"/>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5" y="0"/>
                  </a:moveTo>
                  <a:cubicBezTo>
                    <a:pt x="7" y="1"/>
                    <a:pt x="0" y="7"/>
                    <a:pt x="0" y="15"/>
                  </a:cubicBezTo>
                  <a:cubicBezTo>
                    <a:pt x="0" y="15"/>
                    <a:pt x="0" y="16"/>
                    <a:pt x="1" y="16"/>
                  </a:cubicBezTo>
                  <a:cubicBezTo>
                    <a:pt x="1" y="16"/>
                    <a:pt x="2" y="15"/>
                    <a:pt x="2" y="15"/>
                  </a:cubicBezTo>
                  <a:cubicBezTo>
                    <a:pt x="2" y="15"/>
                    <a:pt x="2" y="15"/>
                    <a:pt x="2" y="15"/>
                  </a:cubicBezTo>
                  <a:cubicBezTo>
                    <a:pt x="3" y="8"/>
                    <a:pt x="8" y="3"/>
                    <a:pt x="15" y="2"/>
                  </a:cubicBezTo>
                  <a:cubicBezTo>
                    <a:pt x="16" y="2"/>
                    <a:pt x="16" y="2"/>
                    <a:pt x="16" y="1"/>
                  </a:cubicBezTo>
                  <a:cubicBezTo>
                    <a:pt x="16" y="1"/>
                    <a:pt x="16" y="0"/>
                    <a:pt x="1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4" name="Freeform 9"/>
            <p:cNvSpPr>
              <a:spLocks/>
            </p:cNvSpPr>
            <p:nvPr/>
          </p:nvSpPr>
          <p:spPr bwMode="auto">
            <a:xfrm>
              <a:off x="355" y="1145"/>
              <a:ext cx="253" cy="253"/>
            </a:xfrm>
            <a:custGeom>
              <a:avLst/>
              <a:gdLst>
                <a:gd name="T0" fmla="*/ 2 w 31"/>
                <a:gd name="T1" fmla="*/ 19 h 31"/>
                <a:gd name="T2" fmla="*/ 2 w 31"/>
                <a:gd name="T3" fmla="*/ 28 h 31"/>
                <a:gd name="T4" fmla="*/ 11 w 31"/>
                <a:gd name="T5" fmla="*/ 28 h 31"/>
                <a:gd name="T6" fmla="*/ 31 w 31"/>
                <a:gd name="T7" fmla="*/ 9 h 31"/>
                <a:gd name="T8" fmla="*/ 22 w 31"/>
                <a:gd name="T9" fmla="*/ 0 h 31"/>
                <a:gd name="T10" fmla="*/ 2 w 31"/>
                <a:gd name="T11" fmla="*/ 19 h 31"/>
              </a:gdLst>
              <a:ahLst/>
              <a:cxnLst>
                <a:cxn ang="0">
                  <a:pos x="T0" y="T1"/>
                </a:cxn>
                <a:cxn ang="0">
                  <a:pos x="T2" y="T3"/>
                </a:cxn>
                <a:cxn ang="0">
                  <a:pos x="T4" y="T5"/>
                </a:cxn>
                <a:cxn ang="0">
                  <a:pos x="T6" y="T7"/>
                </a:cxn>
                <a:cxn ang="0">
                  <a:pos x="T8" y="T9"/>
                </a:cxn>
                <a:cxn ang="0">
                  <a:pos x="T10" y="T11"/>
                </a:cxn>
              </a:cxnLst>
              <a:rect l="0" t="0" r="r" b="b"/>
              <a:pathLst>
                <a:path w="31" h="31">
                  <a:moveTo>
                    <a:pt x="2" y="19"/>
                  </a:moveTo>
                  <a:cubicBezTo>
                    <a:pt x="0" y="22"/>
                    <a:pt x="0" y="26"/>
                    <a:pt x="2" y="28"/>
                  </a:cubicBezTo>
                  <a:cubicBezTo>
                    <a:pt x="5" y="31"/>
                    <a:pt x="9" y="31"/>
                    <a:pt x="11" y="28"/>
                  </a:cubicBezTo>
                  <a:cubicBezTo>
                    <a:pt x="31" y="9"/>
                    <a:pt x="31" y="9"/>
                    <a:pt x="31" y="9"/>
                  </a:cubicBezTo>
                  <a:cubicBezTo>
                    <a:pt x="22" y="0"/>
                    <a:pt x="22" y="0"/>
                    <a:pt x="22" y="0"/>
                  </a:cubicBezTo>
                  <a:cubicBezTo>
                    <a:pt x="2" y="19"/>
                    <a:pt x="2" y="19"/>
                    <a:pt x="2"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1414010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childTnLst>
                                </p:cTn>
                              </p:par>
                              <p:par>
                                <p:cTn id="8" presetID="42" presetClass="path" presetSubtype="0" decel="50000" fill="hold" nodeType="withEffect">
                                  <p:stCondLst>
                                    <p:cond delay="0"/>
                                  </p:stCondLst>
                                  <p:childTnLst>
                                    <p:animMotion origin="layout" path="M 2.08333E-7 -0.16875 L 2.08333E-7 1.11111E-6 " pathEditMode="relative" rAng="0" ptsTypes="AA">
                                      <p:cBhvr>
                                        <p:cTn id="9" dur="2400" fill="hold"/>
                                        <p:tgtEl>
                                          <p:spTgt spid="74"/>
                                        </p:tgtEl>
                                        <p:attrNameLst>
                                          <p:attrName>ppt_x</p:attrName>
                                          <p:attrName>ppt_y</p:attrName>
                                        </p:attrNameLst>
                                      </p:cBhvr>
                                      <p:rCtr x="0" y="8426"/>
                                    </p:animMotion>
                                  </p:childTnLst>
                                </p:cTn>
                              </p:par>
                              <p:par>
                                <p:cTn id="10" presetID="10" presetClass="entr" presetSubtype="0"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42" presetClass="path" presetSubtype="0" accel="50000" decel="50000" fill="hold" nodeType="withEffect">
                                  <p:stCondLst>
                                    <p:cond delay="500"/>
                                  </p:stCondLst>
                                  <p:childTnLst>
                                    <p:animMotion origin="layout" path="M 2.5E-6 4.44444E-6 L -0.04219 0.05 " pathEditMode="relative" rAng="0" ptsTypes="AA">
                                      <p:cBhvr>
                                        <p:cTn id="14" dur="1000" fill="hold"/>
                                        <p:tgtEl>
                                          <p:spTgt spid="2"/>
                                        </p:tgtEl>
                                        <p:attrNameLst>
                                          <p:attrName>ppt_x</p:attrName>
                                          <p:attrName>ppt_y</p:attrName>
                                        </p:attrNameLst>
                                      </p:cBhvr>
                                      <p:rCtr x="-2109" y="2500"/>
                                    </p:animMotion>
                                  </p:childTnLst>
                                </p:cTn>
                              </p:par>
                              <p:par>
                                <p:cTn id="15" presetID="10" presetClass="entr" presetSubtype="0" fill="hold" nodeType="withEffect">
                                  <p:stCondLst>
                                    <p:cond delay="7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42" presetClass="path" presetSubtype="0" accel="50000" decel="50000" fill="hold" nodeType="withEffect">
                                  <p:stCondLst>
                                    <p:cond delay="700"/>
                                  </p:stCondLst>
                                  <p:childTnLst>
                                    <p:animMotion origin="layout" path="M 2.5E-6 4.44444E-6 L -0.04219 0.05 " pathEditMode="relative" rAng="0" ptsTypes="AA">
                                      <p:cBhvr>
                                        <p:cTn id="19" dur="1000" fill="hold"/>
                                        <p:tgtEl>
                                          <p:spTgt spid="68"/>
                                        </p:tgtEl>
                                        <p:attrNameLst>
                                          <p:attrName>ppt_x</p:attrName>
                                          <p:attrName>ppt_y</p:attrName>
                                        </p:attrNameLst>
                                      </p:cBhvr>
                                      <p:rCtr x="-2109" y="2500"/>
                                    </p:animMotion>
                                  </p:childTnLst>
                                </p:cTn>
                              </p:par>
                              <p:par>
                                <p:cTn id="20" presetID="10" presetClass="entr" presetSubtype="0" fill="hold" nodeType="withEffect">
                                  <p:stCondLst>
                                    <p:cond delay="90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500"/>
                                        <p:tgtEl>
                                          <p:spTgt spid="2053"/>
                                        </p:tgtEl>
                                      </p:cBhvr>
                                    </p:animEffect>
                                  </p:childTnLst>
                                </p:cTn>
                              </p:par>
                              <p:par>
                                <p:cTn id="23" presetID="42" presetClass="path" presetSubtype="0" accel="50000" decel="50000" fill="hold" nodeType="withEffect">
                                  <p:stCondLst>
                                    <p:cond delay="900"/>
                                  </p:stCondLst>
                                  <p:childTnLst>
                                    <p:animMotion origin="layout" path="M 2.5E-6 4.44444E-6 L -0.04219 0.05 " pathEditMode="relative" rAng="0" ptsTypes="AA">
                                      <p:cBhvr>
                                        <p:cTn id="24" dur="1000" fill="hold"/>
                                        <p:tgtEl>
                                          <p:spTgt spid="2053"/>
                                        </p:tgtEl>
                                        <p:attrNameLst>
                                          <p:attrName>ppt_x</p:attrName>
                                          <p:attrName>ppt_y</p:attrName>
                                        </p:attrNameLst>
                                      </p:cBhvr>
                                      <p:rCtr x="-2109" y="2500"/>
                                    </p:animMotion>
                                  </p:childTnLst>
                                </p:cTn>
                              </p:par>
                              <p:par>
                                <p:cTn id="25" presetID="10" presetClass="entr" presetSubtype="0" fill="hold" nodeType="withEffect">
                                  <p:stCondLst>
                                    <p:cond delay="1100"/>
                                  </p:stCondLst>
                                  <p:childTnLst>
                                    <p:set>
                                      <p:cBhvr>
                                        <p:cTn id="26" dur="1" fill="hold">
                                          <p:stCondLst>
                                            <p:cond delay="0"/>
                                          </p:stCondLst>
                                        </p:cTn>
                                        <p:tgtEl>
                                          <p:spTgt spid="2052"/>
                                        </p:tgtEl>
                                        <p:attrNameLst>
                                          <p:attrName>style.visibility</p:attrName>
                                        </p:attrNameLst>
                                      </p:cBhvr>
                                      <p:to>
                                        <p:strVal val="visible"/>
                                      </p:to>
                                    </p:set>
                                    <p:animEffect transition="in" filter="fade">
                                      <p:cBhvr>
                                        <p:cTn id="27" dur="500"/>
                                        <p:tgtEl>
                                          <p:spTgt spid="2052"/>
                                        </p:tgtEl>
                                      </p:cBhvr>
                                    </p:animEffect>
                                  </p:childTnLst>
                                </p:cTn>
                              </p:par>
                              <p:par>
                                <p:cTn id="28" presetID="42" presetClass="path" presetSubtype="0" accel="50000" decel="50000" fill="hold" nodeType="withEffect">
                                  <p:stCondLst>
                                    <p:cond delay="1100"/>
                                  </p:stCondLst>
                                  <p:childTnLst>
                                    <p:animMotion origin="layout" path="M 2.5E-6 4.44444E-6 L -0.04219 0.05 " pathEditMode="relative" rAng="0" ptsTypes="AA">
                                      <p:cBhvr>
                                        <p:cTn id="29" dur="1000" fill="hold"/>
                                        <p:tgtEl>
                                          <p:spTgt spid="2052"/>
                                        </p:tgtEl>
                                        <p:attrNameLst>
                                          <p:attrName>ppt_x</p:attrName>
                                          <p:attrName>ppt_y</p:attrName>
                                        </p:attrNameLst>
                                      </p:cBhvr>
                                      <p:rCtr x="-2109" y="2500"/>
                                    </p:animMotion>
                                  </p:childTnLst>
                                </p:cTn>
                              </p:par>
                              <p:par>
                                <p:cTn id="30" presetID="10" presetClass="entr" presetSubtype="0" fill="hold" nodeType="withEffect">
                                  <p:stCondLst>
                                    <p:cond delay="1300"/>
                                  </p:stCondLst>
                                  <p:childTnLst>
                                    <p:set>
                                      <p:cBhvr>
                                        <p:cTn id="31" dur="1" fill="hold">
                                          <p:stCondLst>
                                            <p:cond delay="0"/>
                                          </p:stCondLst>
                                        </p:cTn>
                                        <p:tgtEl>
                                          <p:spTgt spid="2050"/>
                                        </p:tgtEl>
                                        <p:attrNameLst>
                                          <p:attrName>style.visibility</p:attrName>
                                        </p:attrNameLst>
                                      </p:cBhvr>
                                      <p:to>
                                        <p:strVal val="visible"/>
                                      </p:to>
                                    </p:set>
                                    <p:animEffect transition="in" filter="fade">
                                      <p:cBhvr>
                                        <p:cTn id="32" dur="500"/>
                                        <p:tgtEl>
                                          <p:spTgt spid="2050"/>
                                        </p:tgtEl>
                                      </p:cBhvr>
                                    </p:animEffect>
                                  </p:childTnLst>
                                </p:cTn>
                              </p:par>
                              <p:par>
                                <p:cTn id="33" presetID="42" presetClass="path" presetSubtype="0" accel="50000" decel="50000" fill="hold" nodeType="withEffect">
                                  <p:stCondLst>
                                    <p:cond delay="1300"/>
                                  </p:stCondLst>
                                  <p:childTnLst>
                                    <p:animMotion origin="layout" path="M 2.5E-6 4.44444E-6 L -0.04219 0.05 " pathEditMode="relative" rAng="0" ptsTypes="AA">
                                      <p:cBhvr>
                                        <p:cTn id="34" dur="1000" fill="hold"/>
                                        <p:tgtEl>
                                          <p:spTgt spid="2050"/>
                                        </p:tgtEl>
                                        <p:attrNameLst>
                                          <p:attrName>ppt_x</p:attrName>
                                          <p:attrName>ppt_y</p:attrName>
                                        </p:attrNameLst>
                                      </p:cBhvr>
                                      <p:rCtr x="-2109" y="2500"/>
                                    </p:animMotion>
                                  </p:childTnLst>
                                </p:cTn>
                              </p:par>
                              <p:par>
                                <p:cTn id="35" presetID="10" presetClass="entr" presetSubtype="0" fill="hold" nodeType="withEffect">
                                  <p:stCondLst>
                                    <p:cond delay="1500"/>
                                  </p:stCondLst>
                                  <p:childTnLst>
                                    <p:set>
                                      <p:cBhvr>
                                        <p:cTn id="36" dur="1" fill="hold">
                                          <p:stCondLst>
                                            <p:cond delay="0"/>
                                          </p:stCondLst>
                                        </p:cTn>
                                        <p:tgtEl>
                                          <p:spTgt spid="331"/>
                                        </p:tgtEl>
                                        <p:attrNameLst>
                                          <p:attrName>style.visibility</p:attrName>
                                        </p:attrNameLst>
                                      </p:cBhvr>
                                      <p:to>
                                        <p:strVal val="visible"/>
                                      </p:to>
                                    </p:set>
                                    <p:animEffect transition="in" filter="fade">
                                      <p:cBhvr>
                                        <p:cTn id="37" dur="500"/>
                                        <p:tgtEl>
                                          <p:spTgt spid="331"/>
                                        </p:tgtEl>
                                      </p:cBhvr>
                                    </p:animEffect>
                                  </p:childTnLst>
                                </p:cTn>
                              </p:par>
                              <p:par>
                                <p:cTn id="38" presetID="42" presetClass="path" presetSubtype="0" accel="50000" decel="50000" fill="hold" nodeType="withEffect">
                                  <p:stCondLst>
                                    <p:cond delay="1500"/>
                                  </p:stCondLst>
                                  <p:childTnLst>
                                    <p:animMotion origin="layout" path="M 2.5E-6 4.44444E-6 L -0.04219 0.05 " pathEditMode="relative" rAng="0" ptsTypes="AA">
                                      <p:cBhvr>
                                        <p:cTn id="39" dur="1000" fill="hold"/>
                                        <p:tgtEl>
                                          <p:spTgt spid="331"/>
                                        </p:tgtEl>
                                        <p:attrNameLst>
                                          <p:attrName>ppt_x</p:attrName>
                                          <p:attrName>ppt_y</p:attrName>
                                        </p:attrNameLst>
                                      </p:cBhvr>
                                      <p:rCtr x="-2109" y="2500"/>
                                    </p:animMotion>
                                  </p:childTnLst>
                                </p:cTn>
                              </p:par>
                              <p:par>
                                <p:cTn id="40" presetID="10" presetClass="entr" presetSubtype="0" fill="hold" nodeType="withEffect">
                                  <p:stCondLst>
                                    <p:cond delay="50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par>
                                <p:cTn id="43" presetID="42" presetClass="path" presetSubtype="0" accel="50000" decel="50000" fill="hold" nodeType="withEffect">
                                  <p:stCondLst>
                                    <p:cond delay="500"/>
                                  </p:stCondLst>
                                  <p:childTnLst>
                                    <p:animMotion origin="layout" path="M 4.48671E-6 4.5362E-6 L 0.03908 0.04973 " pathEditMode="relative" rAng="0" ptsTypes="AA">
                                      <p:cBhvr>
                                        <p:cTn id="44" dur="1000" fill="hold"/>
                                        <p:tgtEl>
                                          <p:spTgt spid="5"/>
                                        </p:tgtEl>
                                        <p:attrNameLst>
                                          <p:attrName>ppt_x</p:attrName>
                                          <p:attrName>ppt_y</p:attrName>
                                        </p:attrNameLst>
                                      </p:cBhvr>
                                      <p:rCtr x="1954" y="2475"/>
                                    </p:animMotion>
                                  </p:childTnLst>
                                </p:cTn>
                              </p:par>
                              <p:par>
                                <p:cTn id="45" presetID="10" presetClass="entr" presetSubtype="0" fill="hold" nodeType="withEffect">
                                  <p:stCondLst>
                                    <p:cond delay="700"/>
                                  </p:stCondLst>
                                  <p:childTnLst>
                                    <p:set>
                                      <p:cBhvr>
                                        <p:cTn id="46" dur="1" fill="hold">
                                          <p:stCondLst>
                                            <p:cond delay="0"/>
                                          </p:stCondLst>
                                        </p:cTn>
                                        <p:tgtEl>
                                          <p:spTgt spid="336"/>
                                        </p:tgtEl>
                                        <p:attrNameLst>
                                          <p:attrName>style.visibility</p:attrName>
                                        </p:attrNameLst>
                                      </p:cBhvr>
                                      <p:to>
                                        <p:strVal val="visible"/>
                                      </p:to>
                                    </p:set>
                                    <p:animEffect transition="in" filter="fade">
                                      <p:cBhvr>
                                        <p:cTn id="47" dur="500"/>
                                        <p:tgtEl>
                                          <p:spTgt spid="336"/>
                                        </p:tgtEl>
                                      </p:cBhvr>
                                    </p:animEffect>
                                  </p:childTnLst>
                                </p:cTn>
                              </p:par>
                              <p:par>
                                <p:cTn id="48" presetID="42" presetClass="path" presetSubtype="0" accel="50000" decel="50000" fill="hold" nodeType="withEffect">
                                  <p:stCondLst>
                                    <p:cond delay="700"/>
                                  </p:stCondLst>
                                  <p:childTnLst>
                                    <p:animMotion origin="layout" path="M 4.48671E-6 4.5362E-6 L 0.03908 0.04973 " pathEditMode="relative" rAng="0" ptsTypes="AA">
                                      <p:cBhvr>
                                        <p:cTn id="49" dur="1000" fill="hold"/>
                                        <p:tgtEl>
                                          <p:spTgt spid="336"/>
                                        </p:tgtEl>
                                        <p:attrNameLst>
                                          <p:attrName>ppt_x</p:attrName>
                                          <p:attrName>ppt_y</p:attrName>
                                        </p:attrNameLst>
                                      </p:cBhvr>
                                      <p:rCtr x="1954" y="2475"/>
                                    </p:animMotion>
                                  </p:childTnLst>
                                </p:cTn>
                              </p:par>
                              <p:par>
                                <p:cTn id="50" presetID="10" presetClass="entr" presetSubtype="0" fill="hold" nodeType="withEffect">
                                  <p:stCondLst>
                                    <p:cond delay="900"/>
                                  </p:stCondLst>
                                  <p:childTnLst>
                                    <p:set>
                                      <p:cBhvr>
                                        <p:cTn id="51" dur="1" fill="hold">
                                          <p:stCondLst>
                                            <p:cond delay="0"/>
                                          </p:stCondLst>
                                        </p:cTn>
                                        <p:tgtEl>
                                          <p:spTgt spid="333"/>
                                        </p:tgtEl>
                                        <p:attrNameLst>
                                          <p:attrName>style.visibility</p:attrName>
                                        </p:attrNameLst>
                                      </p:cBhvr>
                                      <p:to>
                                        <p:strVal val="visible"/>
                                      </p:to>
                                    </p:set>
                                    <p:animEffect transition="in" filter="fade">
                                      <p:cBhvr>
                                        <p:cTn id="52" dur="500"/>
                                        <p:tgtEl>
                                          <p:spTgt spid="333"/>
                                        </p:tgtEl>
                                      </p:cBhvr>
                                    </p:animEffect>
                                  </p:childTnLst>
                                </p:cTn>
                              </p:par>
                              <p:par>
                                <p:cTn id="53" presetID="42" presetClass="path" presetSubtype="0" accel="50000" decel="50000" fill="hold" nodeType="withEffect">
                                  <p:stCondLst>
                                    <p:cond delay="900"/>
                                  </p:stCondLst>
                                  <p:childTnLst>
                                    <p:animMotion origin="layout" path="M 4.48671E-6 4.5362E-6 L 0.03908 0.04973 " pathEditMode="relative" rAng="0" ptsTypes="AA">
                                      <p:cBhvr>
                                        <p:cTn id="54" dur="1000" fill="hold"/>
                                        <p:tgtEl>
                                          <p:spTgt spid="333"/>
                                        </p:tgtEl>
                                        <p:attrNameLst>
                                          <p:attrName>ppt_x</p:attrName>
                                          <p:attrName>ppt_y</p:attrName>
                                        </p:attrNameLst>
                                      </p:cBhvr>
                                      <p:rCtr x="1954" y="2475"/>
                                    </p:animMotion>
                                  </p:childTnLst>
                                </p:cTn>
                              </p:par>
                              <p:par>
                                <p:cTn id="55" presetID="10" presetClass="entr" presetSubtype="0" fill="hold" nodeType="withEffect">
                                  <p:stCondLst>
                                    <p:cond delay="1100"/>
                                  </p:stCondLst>
                                  <p:childTnLst>
                                    <p:set>
                                      <p:cBhvr>
                                        <p:cTn id="56" dur="1" fill="hold">
                                          <p:stCondLst>
                                            <p:cond delay="0"/>
                                          </p:stCondLst>
                                        </p:cTn>
                                        <p:tgtEl>
                                          <p:spTgt spid="339"/>
                                        </p:tgtEl>
                                        <p:attrNameLst>
                                          <p:attrName>style.visibility</p:attrName>
                                        </p:attrNameLst>
                                      </p:cBhvr>
                                      <p:to>
                                        <p:strVal val="visible"/>
                                      </p:to>
                                    </p:set>
                                    <p:animEffect transition="in" filter="fade">
                                      <p:cBhvr>
                                        <p:cTn id="57" dur="500"/>
                                        <p:tgtEl>
                                          <p:spTgt spid="339"/>
                                        </p:tgtEl>
                                      </p:cBhvr>
                                    </p:animEffect>
                                  </p:childTnLst>
                                </p:cTn>
                              </p:par>
                              <p:par>
                                <p:cTn id="58" presetID="42" presetClass="path" presetSubtype="0" accel="50000" decel="50000" fill="hold" nodeType="withEffect">
                                  <p:stCondLst>
                                    <p:cond delay="1100"/>
                                  </p:stCondLst>
                                  <p:childTnLst>
                                    <p:animMotion origin="layout" path="M 4.48671E-6 4.5362E-6 L 0.03908 0.04973 " pathEditMode="relative" rAng="0" ptsTypes="AA">
                                      <p:cBhvr>
                                        <p:cTn id="59" dur="1000" fill="hold"/>
                                        <p:tgtEl>
                                          <p:spTgt spid="339"/>
                                        </p:tgtEl>
                                        <p:attrNameLst>
                                          <p:attrName>ppt_x</p:attrName>
                                          <p:attrName>ppt_y</p:attrName>
                                        </p:attrNameLst>
                                      </p:cBhvr>
                                      <p:rCtr x="1954" y="2475"/>
                                    </p:animMotion>
                                  </p:childTnLst>
                                </p:cTn>
                              </p:par>
                              <p:par>
                                <p:cTn id="60" presetID="10" presetClass="entr" presetSubtype="0" fill="hold" nodeType="withEffect">
                                  <p:stCondLst>
                                    <p:cond delay="1300"/>
                                  </p:stCondLst>
                                  <p:childTnLst>
                                    <p:set>
                                      <p:cBhvr>
                                        <p:cTn id="61" dur="1" fill="hold">
                                          <p:stCondLst>
                                            <p:cond delay="0"/>
                                          </p:stCondLst>
                                        </p:cTn>
                                        <p:tgtEl>
                                          <p:spTgt spid="337"/>
                                        </p:tgtEl>
                                        <p:attrNameLst>
                                          <p:attrName>style.visibility</p:attrName>
                                        </p:attrNameLst>
                                      </p:cBhvr>
                                      <p:to>
                                        <p:strVal val="visible"/>
                                      </p:to>
                                    </p:set>
                                    <p:animEffect transition="in" filter="fade">
                                      <p:cBhvr>
                                        <p:cTn id="62" dur="500"/>
                                        <p:tgtEl>
                                          <p:spTgt spid="337"/>
                                        </p:tgtEl>
                                      </p:cBhvr>
                                    </p:animEffect>
                                  </p:childTnLst>
                                </p:cTn>
                              </p:par>
                              <p:par>
                                <p:cTn id="63" presetID="42" presetClass="path" presetSubtype="0" accel="50000" decel="50000" fill="hold" nodeType="withEffect">
                                  <p:stCondLst>
                                    <p:cond delay="1300"/>
                                  </p:stCondLst>
                                  <p:childTnLst>
                                    <p:animMotion origin="layout" path="M 4.48671E-6 4.5362E-6 L 0.03908 0.04973 " pathEditMode="relative" rAng="0" ptsTypes="AA">
                                      <p:cBhvr>
                                        <p:cTn id="64" dur="1000" fill="hold"/>
                                        <p:tgtEl>
                                          <p:spTgt spid="337"/>
                                        </p:tgtEl>
                                        <p:attrNameLst>
                                          <p:attrName>ppt_x</p:attrName>
                                          <p:attrName>ppt_y</p:attrName>
                                        </p:attrNameLst>
                                      </p:cBhvr>
                                      <p:rCtr x="1954" y="2475"/>
                                    </p:animMotion>
                                  </p:childTnLst>
                                </p:cTn>
                              </p:par>
                              <p:par>
                                <p:cTn id="65" presetID="10" presetClass="entr" presetSubtype="0" fill="hold" nodeType="withEffect">
                                  <p:stCondLst>
                                    <p:cond delay="1500"/>
                                  </p:stCondLst>
                                  <p:childTnLst>
                                    <p:set>
                                      <p:cBhvr>
                                        <p:cTn id="66" dur="1" fill="hold">
                                          <p:stCondLst>
                                            <p:cond delay="0"/>
                                          </p:stCondLst>
                                        </p:cTn>
                                        <p:tgtEl>
                                          <p:spTgt spid="338"/>
                                        </p:tgtEl>
                                        <p:attrNameLst>
                                          <p:attrName>style.visibility</p:attrName>
                                        </p:attrNameLst>
                                      </p:cBhvr>
                                      <p:to>
                                        <p:strVal val="visible"/>
                                      </p:to>
                                    </p:set>
                                    <p:animEffect transition="in" filter="fade">
                                      <p:cBhvr>
                                        <p:cTn id="67" dur="500"/>
                                        <p:tgtEl>
                                          <p:spTgt spid="338"/>
                                        </p:tgtEl>
                                      </p:cBhvr>
                                    </p:animEffect>
                                  </p:childTnLst>
                                </p:cTn>
                              </p:par>
                              <p:par>
                                <p:cTn id="68" presetID="42" presetClass="path" presetSubtype="0" accel="50000" decel="50000" fill="hold" nodeType="withEffect">
                                  <p:stCondLst>
                                    <p:cond delay="1500"/>
                                  </p:stCondLst>
                                  <p:childTnLst>
                                    <p:animMotion origin="layout" path="M 4.48671E-6 4.5362E-6 L 0.03908 0.04973 " pathEditMode="relative" rAng="0" ptsTypes="AA">
                                      <p:cBhvr>
                                        <p:cTn id="69" dur="1000" fill="hold"/>
                                        <p:tgtEl>
                                          <p:spTgt spid="338"/>
                                        </p:tgtEl>
                                        <p:attrNameLst>
                                          <p:attrName>ppt_x</p:attrName>
                                          <p:attrName>ppt_y</p:attrName>
                                        </p:attrNameLst>
                                      </p:cBhvr>
                                      <p:rCtr x="1954" y="2475"/>
                                    </p:animMotion>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74"/>
                                        </p:tgtEl>
                                      </p:cBhvr>
                                    </p:animEffect>
                                    <p:set>
                                      <p:cBhvr>
                                        <p:cTn id="74" dur="1" fill="hold">
                                          <p:stCondLst>
                                            <p:cond delay="499"/>
                                          </p:stCondLst>
                                        </p:cTn>
                                        <p:tgtEl>
                                          <p:spTgt spid="74"/>
                                        </p:tgtEl>
                                        <p:attrNameLst>
                                          <p:attrName>style.visibility</p:attrName>
                                        </p:attrNameLst>
                                      </p:cBhvr>
                                      <p:to>
                                        <p:strVal val="hidden"/>
                                      </p:to>
                                    </p:set>
                                  </p:childTnLst>
                                </p:cTn>
                              </p:par>
                              <p:par>
                                <p:cTn id="75" presetID="2" presetClass="exit" presetSubtype="8" fill="hold" nodeType="withEffect">
                                  <p:stCondLst>
                                    <p:cond delay="0"/>
                                  </p:stCondLst>
                                  <p:childTnLst>
                                    <p:anim calcmode="lin" valueType="num">
                                      <p:cBhvr additive="base">
                                        <p:cTn id="76" dur="500"/>
                                        <p:tgtEl>
                                          <p:spTgt spid="2"/>
                                        </p:tgtEl>
                                        <p:attrNameLst>
                                          <p:attrName>ppt_x</p:attrName>
                                        </p:attrNameLst>
                                      </p:cBhvr>
                                      <p:tavLst>
                                        <p:tav tm="0">
                                          <p:val>
                                            <p:strVal val="ppt_x"/>
                                          </p:val>
                                        </p:tav>
                                        <p:tav tm="100000">
                                          <p:val>
                                            <p:strVal val="0-ppt_w/2"/>
                                          </p:val>
                                        </p:tav>
                                      </p:tavLst>
                                    </p:anim>
                                    <p:anim calcmode="lin" valueType="num">
                                      <p:cBhvr additive="base">
                                        <p:cTn id="77" dur="500"/>
                                        <p:tgtEl>
                                          <p:spTgt spid="2"/>
                                        </p:tgtEl>
                                        <p:attrNameLst>
                                          <p:attrName>ppt_y</p:attrName>
                                        </p:attrNameLst>
                                      </p:cBhvr>
                                      <p:tavLst>
                                        <p:tav tm="0">
                                          <p:val>
                                            <p:strVal val="ppt_y"/>
                                          </p:val>
                                        </p:tav>
                                        <p:tav tm="100000">
                                          <p:val>
                                            <p:strVal val="ppt_y"/>
                                          </p:val>
                                        </p:tav>
                                      </p:tavLst>
                                    </p:anim>
                                    <p:set>
                                      <p:cBhvr>
                                        <p:cTn id="78" dur="1" fill="hold">
                                          <p:stCondLst>
                                            <p:cond delay="499"/>
                                          </p:stCondLst>
                                        </p:cTn>
                                        <p:tgtEl>
                                          <p:spTgt spid="2"/>
                                        </p:tgtEl>
                                        <p:attrNameLst>
                                          <p:attrName>style.visibility</p:attrName>
                                        </p:attrNameLst>
                                      </p:cBhvr>
                                      <p:to>
                                        <p:strVal val="hidden"/>
                                      </p:to>
                                    </p:set>
                                  </p:childTnLst>
                                </p:cTn>
                              </p:par>
                              <p:par>
                                <p:cTn id="79" presetID="2" presetClass="exit" presetSubtype="8" fill="hold" nodeType="withEffect">
                                  <p:stCondLst>
                                    <p:cond delay="100"/>
                                  </p:stCondLst>
                                  <p:childTnLst>
                                    <p:anim calcmode="lin" valueType="num">
                                      <p:cBhvr additive="base">
                                        <p:cTn id="80" dur="500"/>
                                        <p:tgtEl>
                                          <p:spTgt spid="68"/>
                                        </p:tgtEl>
                                        <p:attrNameLst>
                                          <p:attrName>ppt_x</p:attrName>
                                        </p:attrNameLst>
                                      </p:cBhvr>
                                      <p:tavLst>
                                        <p:tav tm="0">
                                          <p:val>
                                            <p:strVal val="ppt_x"/>
                                          </p:val>
                                        </p:tav>
                                        <p:tav tm="100000">
                                          <p:val>
                                            <p:strVal val="0-ppt_w/2"/>
                                          </p:val>
                                        </p:tav>
                                      </p:tavLst>
                                    </p:anim>
                                    <p:anim calcmode="lin" valueType="num">
                                      <p:cBhvr additive="base">
                                        <p:cTn id="81" dur="500"/>
                                        <p:tgtEl>
                                          <p:spTgt spid="68"/>
                                        </p:tgtEl>
                                        <p:attrNameLst>
                                          <p:attrName>ppt_y</p:attrName>
                                        </p:attrNameLst>
                                      </p:cBhvr>
                                      <p:tavLst>
                                        <p:tav tm="0">
                                          <p:val>
                                            <p:strVal val="ppt_y"/>
                                          </p:val>
                                        </p:tav>
                                        <p:tav tm="100000">
                                          <p:val>
                                            <p:strVal val="ppt_y"/>
                                          </p:val>
                                        </p:tav>
                                      </p:tavLst>
                                    </p:anim>
                                    <p:set>
                                      <p:cBhvr>
                                        <p:cTn id="82" dur="1" fill="hold">
                                          <p:stCondLst>
                                            <p:cond delay="499"/>
                                          </p:stCondLst>
                                        </p:cTn>
                                        <p:tgtEl>
                                          <p:spTgt spid="68"/>
                                        </p:tgtEl>
                                        <p:attrNameLst>
                                          <p:attrName>style.visibility</p:attrName>
                                        </p:attrNameLst>
                                      </p:cBhvr>
                                      <p:to>
                                        <p:strVal val="hidden"/>
                                      </p:to>
                                    </p:set>
                                  </p:childTnLst>
                                </p:cTn>
                              </p:par>
                              <p:par>
                                <p:cTn id="83" presetID="2" presetClass="exit" presetSubtype="8" fill="hold" nodeType="withEffect">
                                  <p:stCondLst>
                                    <p:cond delay="200"/>
                                  </p:stCondLst>
                                  <p:childTnLst>
                                    <p:anim calcmode="lin" valueType="num">
                                      <p:cBhvr additive="base">
                                        <p:cTn id="84" dur="500"/>
                                        <p:tgtEl>
                                          <p:spTgt spid="2053"/>
                                        </p:tgtEl>
                                        <p:attrNameLst>
                                          <p:attrName>ppt_x</p:attrName>
                                        </p:attrNameLst>
                                      </p:cBhvr>
                                      <p:tavLst>
                                        <p:tav tm="0">
                                          <p:val>
                                            <p:strVal val="ppt_x"/>
                                          </p:val>
                                        </p:tav>
                                        <p:tav tm="100000">
                                          <p:val>
                                            <p:strVal val="0-ppt_w/2"/>
                                          </p:val>
                                        </p:tav>
                                      </p:tavLst>
                                    </p:anim>
                                    <p:anim calcmode="lin" valueType="num">
                                      <p:cBhvr additive="base">
                                        <p:cTn id="85" dur="500"/>
                                        <p:tgtEl>
                                          <p:spTgt spid="2053"/>
                                        </p:tgtEl>
                                        <p:attrNameLst>
                                          <p:attrName>ppt_y</p:attrName>
                                        </p:attrNameLst>
                                      </p:cBhvr>
                                      <p:tavLst>
                                        <p:tav tm="0">
                                          <p:val>
                                            <p:strVal val="ppt_y"/>
                                          </p:val>
                                        </p:tav>
                                        <p:tav tm="100000">
                                          <p:val>
                                            <p:strVal val="ppt_y"/>
                                          </p:val>
                                        </p:tav>
                                      </p:tavLst>
                                    </p:anim>
                                    <p:set>
                                      <p:cBhvr>
                                        <p:cTn id="86" dur="1" fill="hold">
                                          <p:stCondLst>
                                            <p:cond delay="499"/>
                                          </p:stCondLst>
                                        </p:cTn>
                                        <p:tgtEl>
                                          <p:spTgt spid="2053"/>
                                        </p:tgtEl>
                                        <p:attrNameLst>
                                          <p:attrName>style.visibility</p:attrName>
                                        </p:attrNameLst>
                                      </p:cBhvr>
                                      <p:to>
                                        <p:strVal val="hidden"/>
                                      </p:to>
                                    </p:set>
                                  </p:childTnLst>
                                </p:cTn>
                              </p:par>
                              <p:par>
                                <p:cTn id="87" presetID="2" presetClass="exit" presetSubtype="8" fill="hold" nodeType="withEffect">
                                  <p:stCondLst>
                                    <p:cond delay="300"/>
                                  </p:stCondLst>
                                  <p:childTnLst>
                                    <p:anim calcmode="lin" valueType="num">
                                      <p:cBhvr additive="base">
                                        <p:cTn id="88" dur="500"/>
                                        <p:tgtEl>
                                          <p:spTgt spid="2052"/>
                                        </p:tgtEl>
                                        <p:attrNameLst>
                                          <p:attrName>ppt_x</p:attrName>
                                        </p:attrNameLst>
                                      </p:cBhvr>
                                      <p:tavLst>
                                        <p:tav tm="0">
                                          <p:val>
                                            <p:strVal val="ppt_x"/>
                                          </p:val>
                                        </p:tav>
                                        <p:tav tm="100000">
                                          <p:val>
                                            <p:strVal val="0-ppt_w/2"/>
                                          </p:val>
                                        </p:tav>
                                      </p:tavLst>
                                    </p:anim>
                                    <p:anim calcmode="lin" valueType="num">
                                      <p:cBhvr additive="base">
                                        <p:cTn id="89" dur="500"/>
                                        <p:tgtEl>
                                          <p:spTgt spid="2052"/>
                                        </p:tgtEl>
                                        <p:attrNameLst>
                                          <p:attrName>ppt_y</p:attrName>
                                        </p:attrNameLst>
                                      </p:cBhvr>
                                      <p:tavLst>
                                        <p:tav tm="0">
                                          <p:val>
                                            <p:strVal val="ppt_y"/>
                                          </p:val>
                                        </p:tav>
                                        <p:tav tm="100000">
                                          <p:val>
                                            <p:strVal val="ppt_y"/>
                                          </p:val>
                                        </p:tav>
                                      </p:tavLst>
                                    </p:anim>
                                    <p:set>
                                      <p:cBhvr>
                                        <p:cTn id="90" dur="1" fill="hold">
                                          <p:stCondLst>
                                            <p:cond delay="499"/>
                                          </p:stCondLst>
                                        </p:cTn>
                                        <p:tgtEl>
                                          <p:spTgt spid="2052"/>
                                        </p:tgtEl>
                                        <p:attrNameLst>
                                          <p:attrName>style.visibility</p:attrName>
                                        </p:attrNameLst>
                                      </p:cBhvr>
                                      <p:to>
                                        <p:strVal val="hidden"/>
                                      </p:to>
                                    </p:set>
                                  </p:childTnLst>
                                </p:cTn>
                              </p:par>
                              <p:par>
                                <p:cTn id="91" presetID="2" presetClass="exit" presetSubtype="8" fill="hold" nodeType="withEffect">
                                  <p:stCondLst>
                                    <p:cond delay="400"/>
                                  </p:stCondLst>
                                  <p:childTnLst>
                                    <p:anim calcmode="lin" valueType="num">
                                      <p:cBhvr additive="base">
                                        <p:cTn id="92" dur="500"/>
                                        <p:tgtEl>
                                          <p:spTgt spid="2050"/>
                                        </p:tgtEl>
                                        <p:attrNameLst>
                                          <p:attrName>ppt_x</p:attrName>
                                        </p:attrNameLst>
                                      </p:cBhvr>
                                      <p:tavLst>
                                        <p:tav tm="0">
                                          <p:val>
                                            <p:strVal val="ppt_x"/>
                                          </p:val>
                                        </p:tav>
                                        <p:tav tm="100000">
                                          <p:val>
                                            <p:strVal val="0-ppt_w/2"/>
                                          </p:val>
                                        </p:tav>
                                      </p:tavLst>
                                    </p:anim>
                                    <p:anim calcmode="lin" valueType="num">
                                      <p:cBhvr additive="base">
                                        <p:cTn id="93" dur="500"/>
                                        <p:tgtEl>
                                          <p:spTgt spid="2050"/>
                                        </p:tgtEl>
                                        <p:attrNameLst>
                                          <p:attrName>ppt_y</p:attrName>
                                        </p:attrNameLst>
                                      </p:cBhvr>
                                      <p:tavLst>
                                        <p:tav tm="0">
                                          <p:val>
                                            <p:strVal val="ppt_y"/>
                                          </p:val>
                                        </p:tav>
                                        <p:tav tm="100000">
                                          <p:val>
                                            <p:strVal val="ppt_y"/>
                                          </p:val>
                                        </p:tav>
                                      </p:tavLst>
                                    </p:anim>
                                    <p:set>
                                      <p:cBhvr>
                                        <p:cTn id="94" dur="1" fill="hold">
                                          <p:stCondLst>
                                            <p:cond delay="499"/>
                                          </p:stCondLst>
                                        </p:cTn>
                                        <p:tgtEl>
                                          <p:spTgt spid="2050"/>
                                        </p:tgtEl>
                                        <p:attrNameLst>
                                          <p:attrName>style.visibility</p:attrName>
                                        </p:attrNameLst>
                                      </p:cBhvr>
                                      <p:to>
                                        <p:strVal val="hidden"/>
                                      </p:to>
                                    </p:set>
                                  </p:childTnLst>
                                </p:cTn>
                              </p:par>
                              <p:par>
                                <p:cTn id="95" presetID="2" presetClass="exit" presetSubtype="8" fill="hold" nodeType="withEffect">
                                  <p:stCondLst>
                                    <p:cond delay="500"/>
                                  </p:stCondLst>
                                  <p:childTnLst>
                                    <p:anim calcmode="lin" valueType="num">
                                      <p:cBhvr additive="base">
                                        <p:cTn id="96" dur="500"/>
                                        <p:tgtEl>
                                          <p:spTgt spid="331"/>
                                        </p:tgtEl>
                                        <p:attrNameLst>
                                          <p:attrName>ppt_x</p:attrName>
                                        </p:attrNameLst>
                                      </p:cBhvr>
                                      <p:tavLst>
                                        <p:tav tm="0">
                                          <p:val>
                                            <p:strVal val="ppt_x"/>
                                          </p:val>
                                        </p:tav>
                                        <p:tav tm="100000">
                                          <p:val>
                                            <p:strVal val="0-ppt_w/2"/>
                                          </p:val>
                                        </p:tav>
                                      </p:tavLst>
                                    </p:anim>
                                    <p:anim calcmode="lin" valueType="num">
                                      <p:cBhvr additive="base">
                                        <p:cTn id="97" dur="500"/>
                                        <p:tgtEl>
                                          <p:spTgt spid="331"/>
                                        </p:tgtEl>
                                        <p:attrNameLst>
                                          <p:attrName>ppt_y</p:attrName>
                                        </p:attrNameLst>
                                      </p:cBhvr>
                                      <p:tavLst>
                                        <p:tav tm="0">
                                          <p:val>
                                            <p:strVal val="ppt_y"/>
                                          </p:val>
                                        </p:tav>
                                        <p:tav tm="100000">
                                          <p:val>
                                            <p:strVal val="ppt_y"/>
                                          </p:val>
                                        </p:tav>
                                      </p:tavLst>
                                    </p:anim>
                                    <p:set>
                                      <p:cBhvr>
                                        <p:cTn id="98" dur="1" fill="hold">
                                          <p:stCondLst>
                                            <p:cond delay="499"/>
                                          </p:stCondLst>
                                        </p:cTn>
                                        <p:tgtEl>
                                          <p:spTgt spid="331"/>
                                        </p:tgtEl>
                                        <p:attrNameLst>
                                          <p:attrName>style.visibility</p:attrName>
                                        </p:attrNameLst>
                                      </p:cBhvr>
                                      <p:to>
                                        <p:strVal val="hidden"/>
                                      </p:to>
                                    </p:set>
                                  </p:childTnLst>
                                </p:cTn>
                              </p:par>
                              <p:par>
                                <p:cTn id="99" presetID="2" presetClass="exit" presetSubtype="2" fill="hold" nodeType="withEffect">
                                  <p:stCondLst>
                                    <p:cond delay="0"/>
                                  </p:stCondLst>
                                  <p:childTnLst>
                                    <p:anim calcmode="lin" valueType="num">
                                      <p:cBhvr additive="base">
                                        <p:cTn id="100" dur="500"/>
                                        <p:tgtEl>
                                          <p:spTgt spid="5"/>
                                        </p:tgtEl>
                                        <p:attrNameLst>
                                          <p:attrName>ppt_x</p:attrName>
                                        </p:attrNameLst>
                                      </p:cBhvr>
                                      <p:tavLst>
                                        <p:tav tm="0">
                                          <p:val>
                                            <p:strVal val="ppt_x"/>
                                          </p:val>
                                        </p:tav>
                                        <p:tav tm="100000">
                                          <p:val>
                                            <p:strVal val="1+ppt_w/2"/>
                                          </p:val>
                                        </p:tav>
                                      </p:tavLst>
                                    </p:anim>
                                    <p:anim calcmode="lin" valueType="num">
                                      <p:cBhvr additive="base">
                                        <p:cTn id="101" dur="500"/>
                                        <p:tgtEl>
                                          <p:spTgt spid="5"/>
                                        </p:tgtEl>
                                        <p:attrNameLst>
                                          <p:attrName>ppt_y</p:attrName>
                                        </p:attrNameLst>
                                      </p:cBhvr>
                                      <p:tavLst>
                                        <p:tav tm="0">
                                          <p:val>
                                            <p:strVal val="ppt_y"/>
                                          </p:val>
                                        </p:tav>
                                        <p:tav tm="100000">
                                          <p:val>
                                            <p:strVal val="ppt_y"/>
                                          </p:val>
                                        </p:tav>
                                      </p:tavLst>
                                    </p:anim>
                                    <p:set>
                                      <p:cBhvr>
                                        <p:cTn id="102" dur="1" fill="hold">
                                          <p:stCondLst>
                                            <p:cond delay="499"/>
                                          </p:stCondLst>
                                        </p:cTn>
                                        <p:tgtEl>
                                          <p:spTgt spid="5"/>
                                        </p:tgtEl>
                                        <p:attrNameLst>
                                          <p:attrName>style.visibility</p:attrName>
                                        </p:attrNameLst>
                                      </p:cBhvr>
                                      <p:to>
                                        <p:strVal val="hidden"/>
                                      </p:to>
                                    </p:set>
                                  </p:childTnLst>
                                </p:cTn>
                              </p:par>
                              <p:par>
                                <p:cTn id="103" presetID="2" presetClass="exit" presetSubtype="2" fill="hold" nodeType="withEffect">
                                  <p:stCondLst>
                                    <p:cond delay="100"/>
                                  </p:stCondLst>
                                  <p:childTnLst>
                                    <p:anim calcmode="lin" valueType="num">
                                      <p:cBhvr additive="base">
                                        <p:cTn id="104" dur="500"/>
                                        <p:tgtEl>
                                          <p:spTgt spid="336"/>
                                        </p:tgtEl>
                                        <p:attrNameLst>
                                          <p:attrName>ppt_x</p:attrName>
                                        </p:attrNameLst>
                                      </p:cBhvr>
                                      <p:tavLst>
                                        <p:tav tm="0">
                                          <p:val>
                                            <p:strVal val="ppt_x"/>
                                          </p:val>
                                        </p:tav>
                                        <p:tav tm="100000">
                                          <p:val>
                                            <p:strVal val="1+ppt_w/2"/>
                                          </p:val>
                                        </p:tav>
                                      </p:tavLst>
                                    </p:anim>
                                    <p:anim calcmode="lin" valueType="num">
                                      <p:cBhvr additive="base">
                                        <p:cTn id="105" dur="500"/>
                                        <p:tgtEl>
                                          <p:spTgt spid="336"/>
                                        </p:tgtEl>
                                        <p:attrNameLst>
                                          <p:attrName>ppt_y</p:attrName>
                                        </p:attrNameLst>
                                      </p:cBhvr>
                                      <p:tavLst>
                                        <p:tav tm="0">
                                          <p:val>
                                            <p:strVal val="ppt_y"/>
                                          </p:val>
                                        </p:tav>
                                        <p:tav tm="100000">
                                          <p:val>
                                            <p:strVal val="ppt_y"/>
                                          </p:val>
                                        </p:tav>
                                      </p:tavLst>
                                    </p:anim>
                                    <p:set>
                                      <p:cBhvr>
                                        <p:cTn id="106" dur="1" fill="hold">
                                          <p:stCondLst>
                                            <p:cond delay="499"/>
                                          </p:stCondLst>
                                        </p:cTn>
                                        <p:tgtEl>
                                          <p:spTgt spid="336"/>
                                        </p:tgtEl>
                                        <p:attrNameLst>
                                          <p:attrName>style.visibility</p:attrName>
                                        </p:attrNameLst>
                                      </p:cBhvr>
                                      <p:to>
                                        <p:strVal val="hidden"/>
                                      </p:to>
                                    </p:set>
                                  </p:childTnLst>
                                </p:cTn>
                              </p:par>
                              <p:par>
                                <p:cTn id="107" presetID="2" presetClass="exit" presetSubtype="2" fill="hold" nodeType="withEffect">
                                  <p:stCondLst>
                                    <p:cond delay="200"/>
                                  </p:stCondLst>
                                  <p:childTnLst>
                                    <p:anim calcmode="lin" valueType="num">
                                      <p:cBhvr additive="base">
                                        <p:cTn id="108" dur="500"/>
                                        <p:tgtEl>
                                          <p:spTgt spid="333"/>
                                        </p:tgtEl>
                                        <p:attrNameLst>
                                          <p:attrName>ppt_x</p:attrName>
                                        </p:attrNameLst>
                                      </p:cBhvr>
                                      <p:tavLst>
                                        <p:tav tm="0">
                                          <p:val>
                                            <p:strVal val="ppt_x"/>
                                          </p:val>
                                        </p:tav>
                                        <p:tav tm="100000">
                                          <p:val>
                                            <p:strVal val="1+ppt_w/2"/>
                                          </p:val>
                                        </p:tav>
                                      </p:tavLst>
                                    </p:anim>
                                    <p:anim calcmode="lin" valueType="num">
                                      <p:cBhvr additive="base">
                                        <p:cTn id="109" dur="500"/>
                                        <p:tgtEl>
                                          <p:spTgt spid="333"/>
                                        </p:tgtEl>
                                        <p:attrNameLst>
                                          <p:attrName>ppt_y</p:attrName>
                                        </p:attrNameLst>
                                      </p:cBhvr>
                                      <p:tavLst>
                                        <p:tav tm="0">
                                          <p:val>
                                            <p:strVal val="ppt_y"/>
                                          </p:val>
                                        </p:tav>
                                        <p:tav tm="100000">
                                          <p:val>
                                            <p:strVal val="ppt_y"/>
                                          </p:val>
                                        </p:tav>
                                      </p:tavLst>
                                    </p:anim>
                                    <p:set>
                                      <p:cBhvr>
                                        <p:cTn id="110" dur="1" fill="hold">
                                          <p:stCondLst>
                                            <p:cond delay="499"/>
                                          </p:stCondLst>
                                        </p:cTn>
                                        <p:tgtEl>
                                          <p:spTgt spid="333"/>
                                        </p:tgtEl>
                                        <p:attrNameLst>
                                          <p:attrName>style.visibility</p:attrName>
                                        </p:attrNameLst>
                                      </p:cBhvr>
                                      <p:to>
                                        <p:strVal val="hidden"/>
                                      </p:to>
                                    </p:set>
                                  </p:childTnLst>
                                </p:cTn>
                              </p:par>
                              <p:par>
                                <p:cTn id="111" presetID="2" presetClass="exit" presetSubtype="2" fill="hold" nodeType="withEffect">
                                  <p:stCondLst>
                                    <p:cond delay="300"/>
                                  </p:stCondLst>
                                  <p:childTnLst>
                                    <p:anim calcmode="lin" valueType="num">
                                      <p:cBhvr additive="base">
                                        <p:cTn id="112" dur="500"/>
                                        <p:tgtEl>
                                          <p:spTgt spid="339"/>
                                        </p:tgtEl>
                                        <p:attrNameLst>
                                          <p:attrName>ppt_x</p:attrName>
                                        </p:attrNameLst>
                                      </p:cBhvr>
                                      <p:tavLst>
                                        <p:tav tm="0">
                                          <p:val>
                                            <p:strVal val="ppt_x"/>
                                          </p:val>
                                        </p:tav>
                                        <p:tav tm="100000">
                                          <p:val>
                                            <p:strVal val="1+ppt_w/2"/>
                                          </p:val>
                                        </p:tav>
                                      </p:tavLst>
                                    </p:anim>
                                    <p:anim calcmode="lin" valueType="num">
                                      <p:cBhvr additive="base">
                                        <p:cTn id="113" dur="500"/>
                                        <p:tgtEl>
                                          <p:spTgt spid="339"/>
                                        </p:tgtEl>
                                        <p:attrNameLst>
                                          <p:attrName>ppt_y</p:attrName>
                                        </p:attrNameLst>
                                      </p:cBhvr>
                                      <p:tavLst>
                                        <p:tav tm="0">
                                          <p:val>
                                            <p:strVal val="ppt_y"/>
                                          </p:val>
                                        </p:tav>
                                        <p:tav tm="100000">
                                          <p:val>
                                            <p:strVal val="ppt_y"/>
                                          </p:val>
                                        </p:tav>
                                      </p:tavLst>
                                    </p:anim>
                                    <p:set>
                                      <p:cBhvr>
                                        <p:cTn id="114" dur="1" fill="hold">
                                          <p:stCondLst>
                                            <p:cond delay="499"/>
                                          </p:stCondLst>
                                        </p:cTn>
                                        <p:tgtEl>
                                          <p:spTgt spid="339"/>
                                        </p:tgtEl>
                                        <p:attrNameLst>
                                          <p:attrName>style.visibility</p:attrName>
                                        </p:attrNameLst>
                                      </p:cBhvr>
                                      <p:to>
                                        <p:strVal val="hidden"/>
                                      </p:to>
                                    </p:set>
                                  </p:childTnLst>
                                </p:cTn>
                              </p:par>
                              <p:par>
                                <p:cTn id="115" presetID="2" presetClass="exit" presetSubtype="2" fill="hold" nodeType="withEffect">
                                  <p:stCondLst>
                                    <p:cond delay="400"/>
                                  </p:stCondLst>
                                  <p:childTnLst>
                                    <p:anim calcmode="lin" valueType="num">
                                      <p:cBhvr additive="base">
                                        <p:cTn id="116" dur="500"/>
                                        <p:tgtEl>
                                          <p:spTgt spid="337"/>
                                        </p:tgtEl>
                                        <p:attrNameLst>
                                          <p:attrName>ppt_x</p:attrName>
                                        </p:attrNameLst>
                                      </p:cBhvr>
                                      <p:tavLst>
                                        <p:tav tm="0">
                                          <p:val>
                                            <p:strVal val="ppt_x"/>
                                          </p:val>
                                        </p:tav>
                                        <p:tav tm="100000">
                                          <p:val>
                                            <p:strVal val="1+ppt_w/2"/>
                                          </p:val>
                                        </p:tav>
                                      </p:tavLst>
                                    </p:anim>
                                    <p:anim calcmode="lin" valueType="num">
                                      <p:cBhvr additive="base">
                                        <p:cTn id="117" dur="500"/>
                                        <p:tgtEl>
                                          <p:spTgt spid="337"/>
                                        </p:tgtEl>
                                        <p:attrNameLst>
                                          <p:attrName>ppt_y</p:attrName>
                                        </p:attrNameLst>
                                      </p:cBhvr>
                                      <p:tavLst>
                                        <p:tav tm="0">
                                          <p:val>
                                            <p:strVal val="ppt_y"/>
                                          </p:val>
                                        </p:tav>
                                        <p:tav tm="100000">
                                          <p:val>
                                            <p:strVal val="ppt_y"/>
                                          </p:val>
                                        </p:tav>
                                      </p:tavLst>
                                    </p:anim>
                                    <p:set>
                                      <p:cBhvr>
                                        <p:cTn id="118" dur="1" fill="hold">
                                          <p:stCondLst>
                                            <p:cond delay="499"/>
                                          </p:stCondLst>
                                        </p:cTn>
                                        <p:tgtEl>
                                          <p:spTgt spid="337"/>
                                        </p:tgtEl>
                                        <p:attrNameLst>
                                          <p:attrName>style.visibility</p:attrName>
                                        </p:attrNameLst>
                                      </p:cBhvr>
                                      <p:to>
                                        <p:strVal val="hidden"/>
                                      </p:to>
                                    </p:set>
                                  </p:childTnLst>
                                </p:cTn>
                              </p:par>
                              <p:par>
                                <p:cTn id="119" presetID="2" presetClass="exit" presetSubtype="2" fill="hold" nodeType="withEffect">
                                  <p:stCondLst>
                                    <p:cond delay="500"/>
                                  </p:stCondLst>
                                  <p:childTnLst>
                                    <p:anim calcmode="lin" valueType="num">
                                      <p:cBhvr additive="base">
                                        <p:cTn id="120" dur="500"/>
                                        <p:tgtEl>
                                          <p:spTgt spid="338"/>
                                        </p:tgtEl>
                                        <p:attrNameLst>
                                          <p:attrName>ppt_x</p:attrName>
                                        </p:attrNameLst>
                                      </p:cBhvr>
                                      <p:tavLst>
                                        <p:tav tm="0">
                                          <p:val>
                                            <p:strVal val="ppt_x"/>
                                          </p:val>
                                        </p:tav>
                                        <p:tav tm="100000">
                                          <p:val>
                                            <p:strVal val="1+ppt_w/2"/>
                                          </p:val>
                                        </p:tav>
                                      </p:tavLst>
                                    </p:anim>
                                    <p:anim calcmode="lin" valueType="num">
                                      <p:cBhvr additive="base">
                                        <p:cTn id="121" dur="500"/>
                                        <p:tgtEl>
                                          <p:spTgt spid="338"/>
                                        </p:tgtEl>
                                        <p:attrNameLst>
                                          <p:attrName>ppt_y</p:attrName>
                                        </p:attrNameLst>
                                      </p:cBhvr>
                                      <p:tavLst>
                                        <p:tav tm="0">
                                          <p:val>
                                            <p:strVal val="ppt_y"/>
                                          </p:val>
                                        </p:tav>
                                        <p:tav tm="100000">
                                          <p:val>
                                            <p:strVal val="ppt_y"/>
                                          </p:val>
                                        </p:tav>
                                      </p:tavLst>
                                    </p:anim>
                                    <p:set>
                                      <p:cBhvr>
                                        <p:cTn id="122" dur="1" fill="hold">
                                          <p:stCondLst>
                                            <p:cond delay="499"/>
                                          </p:stCondLst>
                                        </p:cTn>
                                        <p:tgtEl>
                                          <p:spTgt spid="338"/>
                                        </p:tgtEl>
                                        <p:attrNameLst>
                                          <p:attrName>style.visibility</p:attrName>
                                        </p:attrNameLst>
                                      </p:cBhvr>
                                      <p:to>
                                        <p:strVal val="hidden"/>
                                      </p:to>
                                    </p:set>
                                  </p:childTnLst>
                                </p:cTn>
                              </p:par>
                            </p:childTnLst>
                          </p:cTn>
                        </p:par>
                        <p:par>
                          <p:cTn id="123" fill="hold">
                            <p:stCondLst>
                              <p:cond delay="1000"/>
                            </p:stCondLst>
                            <p:childTnLst>
                              <p:par>
                                <p:cTn id="124" presetID="10" presetClass="entr" presetSubtype="0" fill="hold" nodeType="afterEffect">
                                  <p:stCondLst>
                                    <p:cond delay="0"/>
                                  </p:stCondLst>
                                  <p:childTnLst>
                                    <p:set>
                                      <p:cBhvr>
                                        <p:cTn id="125" dur="1" fill="hold">
                                          <p:stCondLst>
                                            <p:cond delay="0"/>
                                          </p:stCondLst>
                                        </p:cTn>
                                        <p:tgtEl>
                                          <p:spTgt spid="198"/>
                                        </p:tgtEl>
                                        <p:attrNameLst>
                                          <p:attrName>style.visibility</p:attrName>
                                        </p:attrNameLst>
                                      </p:cBhvr>
                                      <p:to>
                                        <p:strVal val="visible"/>
                                      </p:to>
                                    </p:set>
                                    <p:animEffect transition="in" filter="fade">
                                      <p:cBhvr>
                                        <p:cTn id="126" dur="500"/>
                                        <p:tgtEl>
                                          <p:spTgt spid="198"/>
                                        </p:tgtEl>
                                      </p:cBhvr>
                                    </p:animEffect>
                                  </p:childTnLst>
                                </p:cTn>
                              </p:par>
                            </p:childTnLst>
                          </p:cTn>
                        </p:par>
                        <p:par>
                          <p:cTn id="127" fill="hold">
                            <p:stCondLst>
                              <p:cond delay="1500"/>
                            </p:stCondLst>
                            <p:childTnLst>
                              <p:par>
                                <p:cTn id="128" presetID="22" presetClass="entr" presetSubtype="8" fill="hold" nodeType="afterEffect">
                                  <p:stCondLst>
                                    <p:cond delay="0"/>
                                  </p:stCondLst>
                                  <p:childTnLst>
                                    <p:set>
                                      <p:cBhvr>
                                        <p:cTn id="129" dur="1" fill="hold">
                                          <p:stCondLst>
                                            <p:cond delay="0"/>
                                          </p:stCondLst>
                                        </p:cTn>
                                        <p:tgtEl>
                                          <p:spTgt spid="41"/>
                                        </p:tgtEl>
                                        <p:attrNameLst>
                                          <p:attrName>style.visibility</p:attrName>
                                        </p:attrNameLst>
                                      </p:cBhvr>
                                      <p:to>
                                        <p:strVal val="visible"/>
                                      </p:to>
                                    </p:set>
                                    <p:animEffect transition="in" filter="wipe(left)">
                                      <p:cBhvr>
                                        <p:cTn id="130" dur="500"/>
                                        <p:tgtEl>
                                          <p:spTgt spid="41"/>
                                        </p:tgtEl>
                                      </p:cBhvr>
                                    </p:animEffect>
                                  </p:childTnLst>
                                </p:cTn>
                              </p:par>
                            </p:childTnLst>
                          </p:cTn>
                        </p:par>
                        <p:par>
                          <p:cTn id="131" fill="hold">
                            <p:stCondLst>
                              <p:cond delay="2000"/>
                            </p:stCondLst>
                            <p:childTnLst>
                              <p:par>
                                <p:cTn id="132" presetID="16" presetClass="entr" presetSubtype="42" fill="hold" nodeType="afterEffect">
                                  <p:stCondLst>
                                    <p:cond delay="0"/>
                                  </p:stCondLst>
                                  <p:childTnLst>
                                    <p:set>
                                      <p:cBhvr>
                                        <p:cTn id="133" dur="1" fill="hold">
                                          <p:stCondLst>
                                            <p:cond delay="0"/>
                                          </p:stCondLst>
                                        </p:cTn>
                                        <p:tgtEl>
                                          <p:spTgt spid="254"/>
                                        </p:tgtEl>
                                        <p:attrNameLst>
                                          <p:attrName>style.visibility</p:attrName>
                                        </p:attrNameLst>
                                      </p:cBhvr>
                                      <p:to>
                                        <p:strVal val="visible"/>
                                      </p:to>
                                    </p:set>
                                    <p:animEffect transition="in" filter="barn(outHorizontal)">
                                      <p:cBhvr>
                                        <p:cTn id="134" dur="500"/>
                                        <p:tgtEl>
                                          <p:spTgt spid="254"/>
                                        </p:tgtEl>
                                      </p:cBhvr>
                                    </p:animEffect>
                                  </p:childTnLst>
                                </p:cTn>
                              </p:par>
                            </p:childTnLst>
                          </p:cTn>
                        </p:par>
                        <p:par>
                          <p:cTn id="135" fill="hold">
                            <p:stCondLst>
                              <p:cond delay="2500"/>
                            </p:stCondLst>
                            <p:childTnLst>
                              <p:par>
                                <p:cTn id="136" presetID="10" presetClass="entr" presetSubtype="0" fill="hold" nodeType="afterEffect">
                                  <p:stCondLst>
                                    <p:cond delay="200"/>
                                  </p:stCondLst>
                                  <p:childTnLst>
                                    <p:set>
                                      <p:cBhvr>
                                        <p:cTn id="137" dur="1" fill="hold">
                                          <p:stCondLst>
                                            <p:cond delay="0"/>
                                          </p:stCondLst>
                                        </p:cTn>
                                        <p:tgtEl>
                                          <p:spTgt spid="261"/>
                                        </p:tgtEl>
                                        <p:attrNameLst>
                                          <p:attrName>style.visibility</p:attrName>
                                        </p:attrNameLst>
                                      </p:cBhvr>
                                      <p:to>
                                        <p:strVal val="visible"/>
                                      </p:to>
                                    </p:set>
                                    <p:animEffect transition="in" filter="fade">
                                      <p:cBhvr>
                                        <p:cTn id="138" dur="500"/>
                                        <p:tgtEl>
                                          <p:spTgt spid="261"/>
                                        </p:tgtEl>
                                      </p:cBhvr>
                                    </p:animEffect>
                                  </p:childTnLst>
                                </p:cTn>
                              </p:par>
                              <p:par>
                                <p:cTn id="139" presetID="10" presetClass="entr" presetSubtype="0" fill="hold" grpId="0" nodeType="withEffect">
                                  <p:stCondLst>
                                    <p:cond delay="200"/>
                                  </p:stCondLst>
                                  <p:childTnLst>
                                    <p:set>
                                      <p:cBhvr>
                                        <p:cTn id="140" dur="1" fill="hold">
                                          <p:stCondLst>
                                            <p:cond delay="0"/>
                                          </p:stCondLst>
                                        </p:cTn>
                                        <p:tgtEl>
                                          <p:spTgt spid="256"/>
                                        </p:tgtEl>
                                        <p:attrNameLst>
                                          <p:attrName>style.visibility</p:attrName>
                                        </p:attrNameLst>
                                      </p:cBhvr>
                                      <p:to>
                                        <p:strVal val="visible"/>
                                      </p:to>
                                    </p:set>
                                    <p:animEffect transition="in" filter="fade">
                                      <p:cBhvr>
                                        <p:cTn id="141" dur="5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2" name="Straight Connector 201"/>
          <p:cNvCxnSpPr/>
          <p:nvPr/>
        </p:nvCxnSpPr>
        <p:spPr>
          <a:xfrm>
            <a:off x="4962525" y="3418590"/>
            <a:ext cx="127635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6238875" y="1274844"/>
            <a:ext cx="0" cy="4268944"/>
          </a:xfrm>
          <a:prstGeom prst="line">
            <a:avLst/>
          </a:prstGeom>
          <a:ln w="952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TextBox 56" descr="Right:  Adaptable To  Your Network"/>
          <p:cNvSpPr txBox="1"/>
          <p:nvPr/>
        </p:nvSpPr>
        <p:spPr>
          <a:xfrm>
            <a:off x="7590791" y="1326389"/>
            <a:ext cx="4893309" cy="649386"/>
          </a:xfrm>
          <a:prstGeom prst="rect">
            <a:avLst/>
          </a:prstGeom>
          <a:noFill/>
          <a:effectLst/>
        </p:spPr>
        <p:txBody>
          <a:bodyPr wrap="square" lIns="121899" tIns="60949" rIns="121899" bIns="60949" rtlCol="0">
            <a:spAutoFit/>
          </a:bodyPr>
          <a:lstStyle/>
          <a:p>
            <a:pPr>
              <a:lnSpc>
                <a:spcPct val="95000"/>
              </a:lnSpc>
            </a:pPr>
            <a:r>
              <a:rPr lang="en-US" sz="3600" dirty="0" smtClean="0">
                <a:gradFill flip="none" rotWithShape="1">
                  <a:gsLst>
                    <a:gs pos="30000">
                      <a:schemeClr val="tx1">
                        <a:lumMod val="94000"/>
                      </a:schemeClr>
                    </a:gs>
                    <a:gs pos="100000">
                      <a:schemeClr val="tx1">
                        <a:lumMod val="51000"/>
                        <a:lumOff val="49000"/>
                      </a:schemeClr>
                    </a:gs>
                  </a:gsLst>
                  <a:lin ang="12600000" scaled="0"/>
                  <a:tileRect/>
                </a:gradFill>
                <a:latin typeface="+mj-lt"/>
              </a:rPr>
              <a:t>Use Case(s)</a:t>
            </a:r>
            <a:endParaRPr lang="en-US" sz="3600" dirty="0">
              <a:gradFill flip="none" rotWithShape="1">
                <a:gsLst>
                  <a:gs pos="30000">
                    <a:schemeClr val="tx1">
                      <a:lumMod val="94000"/>
                    </a:schemeClr>
                  </a:gs>
                  <a:gs pos="100000">
                    <a:schemeClr val="tx1">
                      <a:lumMod val="51000"/>
                      <a:lumOff val="49000"/>
                    </a:schemeClr>
                  </a:gs>
                </a:gsLst>
                <a:lin ang="12600000" scaled="0"/>
                <a:tileRect/>
              </a:gradFill>
              <a:latin typeface="+mj-lt"/>
            </a:endParaRPr>
          </a:p>
        </p:txBody>
      </p:sp>
      <p:sp>
        <p:nvSpPr>
          <p:cNvPr id="63" name="TextBox 62" descr="Right:  Adaptable To  Your Network"/>
          <p:cNvSpPr txBox="1"/>
          <p:nvPr/>
        </p:nvSpPr>
        <p:spPr>
          <a:xfrm>
            <a:off x="7590791" y="2494789"/>
            <a:ext cx="4893309" cy="649386"/>
          </a:xfrm>
          <a:prstGeom prst="rect">
            <a:avLst/>
          </a:prstGeom>
          <a:noFill/>
          <a:effectLst/>
        </p:spPr>
        <p:txBody>
          <a:bodyPr wrap="square" lIns="121899" tIns="60949" rIns="121899" bIns="60949" rtlCol="0">
            <a:spAutoFit/>
          </a:bodyPr>
          <a:lstStyle/>
          <a:p>
            <a:pPr>
              <a:lnSpc>
                <a:spcPct val="95000"/>
              </a:lnSpc>
            </a:pPr>
            <a:r>
              <a:rPr lang="en-US" sz="3600" dirty="0" smtClean="0">
                <a:gradFill flip="none" rotWithShape="1">
                  <a:gsLst>
                    <a:gs pos="30000">
                      <a:schemeClr val="tx1">
                        <a:lumMod val="94000"/>
                      </a:schemeClr>
                    </a:gs>
                    <a:gs pos="100000">
                      <a:schemeClr val="tx1">
                        <a:lumMod val="51000"/>
                        <a:lumOff val="49000"/>
                      </a:schemeClr>
                    </a:gs>
                  </a:gsLst>
                  <a:lin ang="12600000" scaled="0"/>
                  <a:tileRect/>
                </a:gradFill>
                <a:latin typeface="+mj-lt"/>
              </a:rPr>
              <a:t>Scope</a:t>
            </a:r>
            <a:endParaRPr lang="en-US" sz="3600" dirty="0">
              <a:gradFill flip="none" rotWithShape="1">
                <a:gsLst>
                  <a:gs pos="30000">
                    <a:schemeClr val="tx1">
                      <a:lumMod val="94000"/>
                    </a:schemeClr>
                  </a:gs>
                  <a:gs pos="100000">
                    <a:schemeClr val="tx1">
                      <a:lumMod val="51000"/>
                      <a:lumOff val="49000"/>
                    </a:schemeClr>
                  </a:gs>
                </a:gsLst>
                <a:lin ang="12600000" scaled="0"/>
                <a:tileRect/>
              </a:gradFill>
              <a:latin typeface="+mj-lt"/>
            </a:endParaRPr>
          </a:p>
        </p:txBody>
      </p:sp>
      <p:sp>
        <p:nvSpPr>
          <p:cNvPr id="66" name="TextBox 65" descr="Right:  Adaptable To  Your Network"/>
          <p:cNvSpPr txBox="1"/>
          <p:nvPr/>
        </p:nvSpPr>
        <p:spPr>
          <a:xfrm>
            <a:off x="7590791" y="3663189"/>
            <a:ext cx="4893309" cy="649386"/>
          </a:xfrm>
          <a:prstGeom prst="rect">
            <a:avLst/>
          </a:prstGeom>
          <a:noFill/>
          <a:effectLst/>
        </p:spPr>
        <p:txBody>
          <a:bodyPr wrap="square" lIns="121899" tIns="60949" rIns="121899" bIns="60949" rtlCol="0">
            <a:spAutoFit/>
          </a:bodyPr>
          <a:lstStyle/>
          <a:p>
            <a:pPr>
              <a:lnSpc>
                <a:spcPct val="95000"/>
              </a:lnSpc>
            </a:pPr>
            <a:r>
              <a:rPr lang="en-US" sz="3600" dirty="0" smtClean="0">
                <a:gradFill flip="none" rotWithShape="1">
                  <a:gsLst>
                    <a:gs pos="30000">
                      <a:schemeClr val="tx1">
                        <a:lumMod val="94000"/>
                      </a:schemeClr>
                    </a:gs>
                    <a:gs pos="100000">
                      <a:schemeClr val="tx1">
                        <a:lumMod val="51000"/>
                        <a:lumOff val="49000"/>
                      </a:schemeClr>
                    </a:gs>
                  </a:gsLst>
                  <a:lin ang="12600000" scaled="0"/>
                  <a:tileRect/>
                </a:gradFill>
                <a:latin typeface="+mj-lt"/>
              </a:rPr>
              <a:t>Proficiency</a:t>
            </a:r>
            <a:endParaRPr lang="en-US" sz="3600" dirty="0">
              <a:gradFill flip="none" rotWithShape="1">
                <a:gsLst>
                  <a:gs pos="30000">
                    <a:schemeClr val="tx1">
                      <a:lumMod val="94000"/>
                    </a:schemeClr>
                  </a:gs>
                  <a:gs pos="100000">
                    <a:schemeClr val="tx1">
                      <a:lumMod val="51000"/>
                      <a:lumOff val="49000"/>
                    </a:schemeClr>
                  </a:gs>
                </a:gsLst>
                <a:lin ang="12600000" scaled="0"/>
                <a:tileRect/>
              </a:gradFill>
              <a:latin typeface="+mj-lt"/>
            </a:endParaRPr>
          </a:p>
        </p:txBody>
      </p:sp>
      <p:sp>
        <p:nvSpPr>
          <p:cNvPr id="69" name="TextBox 68" descr="Right:  Adaptable To  Your Network"/>
          <p:cNvSpPr txBox="1"/>
          <p:nvPr/>
        </p:nvSpPr>
        <p:spPr>
          <a:xfrm>
            <a:off x="7590791" y="4831589"/>
            <a:ext cx="4893309" cy="649386"/>
          </a:xfrm>
          <a:prstGeom prst="rect">
            <a:avLst/>
          </a:prstGeom>
          <a:noFill/>
          <a:effectLst/>
        </p:spPr>
        <p:txBody>
          <a:bodyPr wrap="square" lIns="121899" tIns="60949" rIns="121899" bIns="60949" rtlCol="0">
            <a:spAutoFit/>
          </a:bodyPr>
          <a:lstStyle/>
          <a:p>
            <a:pPr>
              <a:lnSpc>
                <a:spcPct val="95000"/>
              </a:lnSpc>
            </a:pPr>
            <a:r>
              <a:rPr lang="en-US" sz="3600" dirty="0">
                <a:gradFill flip="none" rotWithShape="1">
                  <a:gsLst>
                    <a:gs pos="30000">
                      <a:schemeClr val="tx1">
                        <a:lumMod val="94000"/>
                      </a:schemeClr>
                    </a:gs>
                    <a:gs pos="100000">
                      <a:schemeClr val="tx1">
                        <a:lumMod val="51000"/>
                        <a:lumOff val="49000"/>
                      </a:schemeClr>
                    </a:gs>
                  </a:gsLst>
                  <a:lin ang="12600000" scaled="0"/>
                  <a:tileRect/>
                </a:gradFill>
                <a:latin typeface="+mj-lt"/>
              </a:rPr>
              <a:t>Related CVDs</a:t>
            </a:r>
          </a:p>
        </p:txBody>
      </p:sp>
      <p:grpSp>
        <p:nvGrpSpPr>
          <p:cNvPr id="7" name="Group 6"/>
          <p:cNvGrpSpPr/>
          <p:nvPr/>
        </p:nvGrpSpPr>
        <p:grpSpPr>
          <a:xfrm>
            <a:off x="1510821" y="1137032"/>
            <a:ext cx="3555845" cy="4596681"/>
            <a:chOff x="1510821" y="1137032"/>
            <a:chExt cx="3555845" cy="4596681"/>
          </a:xfrm>
        </p:grpSpPr>
        <p:sp>
          <p:nvSpPr>
            <p:cNvPr id="19" name="Rectangle 18"/>
            <p:cNvSpPr/>
            <p:nvPr/>
          </p:nvSpPr>
          <p:spPr>
            <a:xfrm>
              <a:off x="1510821" y="1137032"/>
              <a:ext cx="3555845" cy="4596681"/>
            </a:xfrm>
            <a:prstGeom prst="rect">
              <a:avLst/>
            </a:prstGeom>
            <a:gradFill flip="none" rotWithShape="1">
              <a:gsLst>
                <a:gs pos="0">
                  <a:schemeClr val="bg1">
                    <a:lumMod val="93000"/>
                  </a:schemeClr>
                </a:gs>
                <a:gs pos="100000">
                  <a:schemeClr val="bg1">
                    <a:lumMod val="93000"/>
                  </a:schemeClr>
                </a:gs>
                <a:gs pos="52000">
                  <a:schemeClr val="bg1">
                    <a:lumMod val="100000"/>
                  </a:schemeClr>
                </a:gs>
              </a:gsLst>
              <a:lin ang="16200000" scaled="1"/>
              <a:tileRect/>
            </a:gradFill>
            <a:ln w="38100">
              <a:solidFill>
                <a:schemeClr val="bg1">
                  <a:lumMod val="85000"/>
                </a:schemeClr>
              </a:solidFill>
            </a:ln>
            <a:effectLst>
              <a:outerShdw dist="889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20" name="Group 19"/>
            <p:cNvGrpSpPr/>
            <p:nvPr/>
          </p:nvGrpSpPr>
          <p:grpSpPr>
            <a:xfrm>
              <a:off x="1840230" y="2406191"/>
              <a:ext cx="1549552" cy="567463"/>
              <a:chOff x="7063215" y="1914688"/>
              <a:chExt cx="3351855" cy="656664"/>
            </a:xfrm>
          </p:grpSpPr>
          <p:cxnSp>
            <p:nvCxnSpPr>
              <p:cNvPr id="21" name="Straight Connector 20"/>
              <p:cNvCxnSpPr/>
              <p:nvPr/>
            </p:nvCxnSpPr>
            <p:spPr>
              <a:xfrm>
                <a:off x="7063215" y="2133576"/>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063215" y="2352465"/>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063215" y="2571352"/>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063215" y="1914688"/>
                <a:ext cx="168260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063216" y="2024132"/>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063216" y="2243020"/>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063216" y="2461908"/>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1840228" y="3173497"/>
              <a:ext cx="1549553" cy="1324080"/>
              <a:chOff x="7063215" y="2790240"/>
              <a:chExt cx="1095516" cy="1532217"/>
            </a:xfrm>
          </p:grpSpPr>
          <p:grpSp>
            <p:nvGrpSpPr>
              <p:cNvPr id="29" name="Group 28"/>
              <p:cNvGrpSpPr/>
              <p:nvPr/>
            </p:nvGrpSpPr>
            <p:grpSpPr>
              <a:xfrm>
                <a:off x="7063215" y="2790240"/>
                <a:ext cx="1095516" cy="766107"/>
                <a:chOff x="7063215" y="2790240"/>
                <a:chExt cx="1095516" cy="766107"/>
              </a:xfrm>
            </p:grpSpPr>
            <p:cxnSp>
              <p:nvCxnSpPr>
                <p:cNvPr id="38" name="Straight Connector 37"/>
                <p:cNvCxnSpPr/>
                <p:nvPr/>
              </p:nvCxnSpPr>
              <p:spPr>
                <a:xfrm>
                  <a:off x="7063215" y="2790240"/>
                  <a:ext cx="474563"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063215" y="3009128"/>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063215" y="3446905"/>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063215" y="3228017"/>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063215" y="2899684"/>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063215" y="3118572"/>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063215" y="3337460"/>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7063215" y="3556347"/>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7063215" y="3665792"/>
                <a:ext cx="1095516" cy="656665"/>
                <a:chOff x="7063215" y="3665792"/>
                <a:chExt cx="1095516" cy="656665"/>
              </a:xfrm>
            </p:grpSpPr>
            <p:cxnSp>
              <p:nvCxnSpPr>
                <p:cNvPr id="31" name="Straight Connector 30"/>
                <p:cNvCxnSpPr/>
                <p:nvPr/>
              </p:nvCxnSpPr>
              <p:spPr>
                <a:xfrm>
                  <a:off x="7063215" y="3665792"/>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063215" y="3884680"/>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063215" y="4103569"/>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063215" y="4322457"/>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063215" y="3775236"/>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063215" y="3994124"/>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063215" y="4213012"/>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cxnSp>
          <p:nvCxnSpPr>
            <p:cNvPr id="52" name="Straight Connector 51"/>
            <p:cNvCxnSpPr/>
            <p:nvPr/>
          </p:nvCxnSpPr>
          <p:spPr>
            <a:xfrm>
              <a:off x="4299719" y="5543788"/>
              <a:ext cx="555836"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1713466" y="1453900"/>
              <a:ext cx="3142089"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104" name="Group 103"/>
            <p:cNvGrpSpPr/>
            <p:nvPr/>
          </p:nvGrpSpPr>
          <p:grpSpPr>
            <a:xfrm>
              <a:off x="1840230" y="4697420"/>
              <a:ext cx="1549552" cy="567463"/>
              <a:chOff x="7063215" y="1914688"/>
              <a:chExt cx="3351855" cy="656664"/>
            </a:xfrm>
          </p:grpSpPr>
          <p:cxnSp>
            <p:nvCxnSpPr>
              <p:cNvPr id="105" name="Straight Connector 104"/>
              <p:cNvCxnSpPr/>
              <p:nvPr/>
            </p:nvCxnSpPr>
            <p:spPr>
              <a:xfrm>
                <a:off x="7063215" y="2133576"/>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7063215" y="2352465"/>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7063215" y="2571352"/>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7063215" y="1914688"/>
                <a:ext cx="168260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7063216" y="2024132"/>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7063216" y="2243020"/>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7063216" y="2461908"/>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Rectangle 3"/>
            <p:cNvSpPr/>
            <p:nvPr/>
          </p:nvSpPr>
          <p:spPr>
            <a:xfrm>
              <a:off x="3628485" y="2406191"/>
              <a:ext cx="1168819" cy="2615243"/>
            </a:xfrm>
            <a:prstGeom prst="rect">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112" name="Group 111"/>
            <p:cNvGrpSpPr/>
            <p:nvPr/>
          </p:nvGrpSpPr>
          <p:grpSpPr>
            <a:xfrm>
              <a:off x="1840229" y="1923059"/>
              <a:ext cx="2957074" cy="283731"/>
              <a:chOff x="7063215" y="2243020"/>
              <a:chExt cx="3351855" cy="328332"/>
            </a:xfrm>
          </p:grpSpPr>
          <p:cxnSp>
            <p:nvCxnSpPr>
              <p:cNvPr id="114" name="Straight Connector 113"/>
              <p:cNvCxnSpPr/>
              <p:nvPr/>
            </p:nvCxnSpPr>
            <p:spPr>
              <a:xfrm>
                <a:off x="7063215" y="2352465"/>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7063215" y="2571352"/>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7063216" y="2243020"/>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7063216" y="2461908"/>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0" name="Group 119"/>
            <p:cNvGrpSpPr/>
            <p:nvPr/>
          </p:nvGrpSpPr>
          <p:grpSpPr>
            <a:xfrm>
              <a:off x="3764696" y="2578066"/>
              <a:ext cx="877242" cy="283731"/>
              <a:chOff x="7063215" y="2243020"/>
              <a:chExt cx="3351855" cy="328332"/>
            </a:xfrm>
          </p:grpSpPr>
          <p:cxnSp>
            <p:nvCxnSpPr>
              <p:cNvPr id="121" name="Straight Connector 120"/>
              <p:cNvCxnSpPr/>
              <p:nvPr/>
            </p:nvCxnSpPr>
            <p:spPr>
              <a:xfrm>
                <a:off x="7063215" y="2352465"/>
                <a:ext cx="3351855"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7063215" y="2571352"/>
                <a:ext cx="3351855"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7063216" y="2243020"/>
                <a:ext cx="312909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7063216" y="2461908"/>
                <a:ext cx="312909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25" name="Group 124"/>
            <p:cNvGrpSpPr/>
            <p:nvPr/>
          </p:nvGrpSpPr>
          <p:grpSpPr>
            <a:xfrm>
              <a:off x="3764696" y="3145979"/>
              <a:ext cx="877242" cy="283731"/>
              <a:chOff x="7063215" y="2243020"/>
              <a:chExt cx="3351855" cy="328332"/>
            </a:xfrm>
          </p:grpSpPr>
          <p:cxnSp>
            <p:nvCxnSpPr>
              <p:cNvPr id="126" name="Straight Connector 125"/>
              <p:cNvCxnSpPr/>
              <p:nvPr/>
            </p:nvCxnSpPr>
            <p:spPr>
              <a:xfrm>
                <a:off x="7063215" y="2352465"/>
                <a:ext cx="3351855"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7063215" y="2571352"/>
                <a:ext cx="3351855"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7063216" y="2243020"/>
                <a:ext cx="312909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7063216" y="2461908"/>
                <a:ext cx="312909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5"/>
            <p:cNvSpPr txBox="1"/>
            <p:nvPr/>
          </p:nvSpPr>
          <p:spPr>
            <a:xfrm>
              <a:off x="1744978" y="1512582"/>
              <a:ext cx="1207382" cy="276999"/>
            </a:xfrm>
            <a:prstGeom prst="rect">
              <a:avLst/>
            </a:prstGeom>
            <a:noFill/>
          </p:spPr>
          <p:txBody>
            <a:bodyPr wrap="none" rtlCol="0">
              <a:spAutoFit/>
            </a:bodyPr>
            <a:lstStyle/>
            <a:p>
              <a:r>
                <a:rPr lang="en-US" sz="1200" dirty="0" smtClean="0">
                  <a:solidFill>
                    <a:schemeClr val="accent3">
                      <a:lumMod val="10000"/>
                    </a:schemeClr>
                  </a:solidFill>
                </a:rPr>
                <a:t>CVD Navigator</a:t>
              </a:r>
              <a:endParaRPr lang="en-US" sz="1200" dirty="0">
                <a:solidFill>
                  <a:schemeClr val="accent3">
                    <a:lumMod val="10000"/>
                  </a:schemeClr>
                </a:solidFill>
              </a:endParaRPr>
            </a:p>
          </p:txBody>
        </p:sp>
      </p:grpSp>
      <p:grpSp>
        <p:nvGrpSpPr>
          <p:cNvPr id="17" name="Group 6"/>
          <p:cNvGrpSpPr>
            <a:grpSpLocks noChangeAspect="1"/>
          </p:cNvGrpSpPr>
          <p:nvPr/>
        </p:nvGrpSpPr>
        <p:grpSpPr bwMode="auto">
          <a:xfrm>
            <a:off x="6750214" y="1373810"/>
            <a:ext cx="613221" cy="629879"/>
            <a:chOff x="355" y="793"/>
            <a:chExt cx="589" cy="605"/>
          </a:xfrm>
          <a:solidFill>
            <a:schemeClr val="bg2">
              <a:lumMod val="85000"/>
            </a:schemeClr>
          </a:solidFill>
        </p:grpSpPr>
        <p:sp>
          <p:nvSpPr>
            <p:cNvPr id="1024" name="Freeform 7"/>
            <p:cNvSpPr>
              <a:spLocks noEditPoints="1"/>
            </p:cNvSpPr>
            <p:nvPr/>
          </p:nvSpPr>
          <p:spPr bwMode="auto">
            <a:xfrm>
              <a:off x="567" y="793"/>
              <a:ext cx="377" cy="393"/>
            </a:xfrm>
            <a:custGeom>
              <a:avLst/>
              <a:gdLst>
                <a:gd name="T0" fmla="*/ 23 w 46"/>
                <a:gd name="T1" fmla="*/ 0 h 48"/>
                <a:gd name="T2" fmla="*/ 1 w 46"/>
                <a:gd name="T3" fmla="*/ 22 h 48"/>
                <a:gd name="T4" fmla="*/ 6 w 46"/>
                <a:gd name="T5" fmla="*/ 37 h 48"/>
                <a:gd name="T6" fmla="*/ 0 w 46"/>
                <a:gd name="T7" fmla="*/ 43 h 48"/>
                <a:gd name="T8" fmla="*/ 6 w 46"/>
                <a:gd name="T9" fmla="*/ 48 h 48"/>
                <a:gd name="T10" fmla="*/ 12 w 46"/>
                <a:gd name="T11" fmla="*/ 41 h 48"/>
                <a:gd name="T12" fmla="*/ 23 w 46"/>
                <a:gd name="T13" fmla="*/ 45 h 48"/>
                <a:gd name="T14" fmla="*/ 46 w 46"/>
                <a:gd name="T15" fmla="*/ 22 h 48"/>
                <a:gd name="T16" fmla="*/ 23 w 46"/>
                <a:gd name="T17" fmla="*/ 0 h 48"/>
                <a:gd name="T18" fmla="*/ 23 w 46"/>
                <a:gd name="T19" fmla="*/ 38 h 48"/>
                <a:gd name="T20" fmla="*/ 7 w 46"/>
                <a:gd name="T21" fmla="*/ 22 h 48"/>
                <a:gd name="T22" fmla="*/ 23 w 46"/>
                <a:gd name="T23" fmla="*/ 6 h 48"/>
                <a:gd name="T24" fmla="*/ 40 w 46"/>
                <a:gd name="T25" fmla="*/ 22 h 48"/>
                <a:gd name="T26" fmla="*/ 23 w 46"/>
                <a:gd name="T27"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8">
                  <a:moveTo>
                    <a:pt x="23" y="0"/>
                  </a:moveTo>
                  <a:cubicBezTo>
                    <a:pt x="11" y="0"/>
                    <a:pt x="1" y="10"/>
                    <a:pt x="1" y="22"/>
                  </a:cubicBezTo>
                  <a:cubicBezTo>
                    <a:pt x="1" y="28"/>
                    <a:pt x="3" y="33"/>
                    <a:pt x="6" y="37"/>
                  </a:cubicBezTo>
                  <a:cubicBezTo>
                    <a:pt x="0" y="43"/>
                    <a:pt x="0" y="43"/>
                    <a:pt x="0" y="43"/>
                  </a:cubicBezTo>
                  <a:cubicBezTo>
                    <a:pt x="6" y="48"/>
                    <a:pt x="6" y="48"/>
                    <a:pt x="6" y="48"/>
                  </a:cubicBezTo>
                  <a:cubicBezTo>
                    <a:pt x="12" y="41"/>
                    <a:pt x="12" y="41"/>
                    <a:pt x="12" y="41"/>
                  </a:cubicBezTo>
                  <a:cubicBezTo>
                    <a:pt x="15" y="44"/>
                    <a:pt x="19" y="45"/>
                    <a:pt x="23" y="45"/>
                  </a:cubicBezTo>
                  <a:cubicBezTo>
                    <a:pt x="36" y="45"/>
                    <a:pt x="46" y="35"/>
                    <a:pt x="46" y="22"/>
                  </a:cubicBezTo>
                  <a:cubicBezTo>
                    <a:pt x="46" y="10"/>
                    <a:pt x="36" y="0"/>
                    <a:pt x="23" y="0"/>
                  </a:cubicBezTo>
                  <a:close/>
                  <a:moveTo>
                    <a:pt x="23" y="38"/>
                  </a:moveTo>
                  <a:cubicBezTo>
                    <a:pt x="15" y="38"/>
                    <a:pt x="7" y="31"/>
                    <a:pt x="7" y="22"/>
                  </a:cubicBezTo>
                  <a:cubicBezTo>
                    <a:pt x="7" y="13"/>
                    <a:pt x="15" y="6"/>
                    <a:pt x="23" y="6"/>
                  </a:cubicBezTo>
                  <a:cubicBezTo>
                    <a:pt x="32" y="6"/>
                    <a:pt x="40" y="13"/>
                    <a:pt x="40" y="22"/>
                  </a:cubicBezTo>
                  <a:cubicBezTo>
                    <a:pt x="40" y="31"/>
                    <a:pt x="32" y="38"/>
                    <a:pt x="23"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25" name="Freeform 8"/>
            <p:cNvSpPr>
              <a:spLocks/>
            </p:cNvSpPr>
            <p:nvPr/>
          </p:nvSpPr>
          <p:spPr bwMode="auto">
            <a:xfrm>
              <a:off x="649" y="867"/>
              <a:ext cx="131" cy="131"/>
            </a:xfrm>
            <a:custGeom>
              <a:avLst/>
              <a:gdLst>
                <a:gd name="T0" fmla="*/ 15 w 16"/>
                <a:gd name="T1" fmla="*/ 0 h 16"/>
                <a:gd name="T2" fmla="*/ 0 w 16"/>
                <a:gd name="T3" fmla="*/ 15 h 16"/>
                <a:gd name="T4" fmla="*/ 1 w 16"/>
                <a:gd name="T5" fmla="*/ 16 h 16"/>
                <a:gd name="T6" fmla="*/ 2 w 16"/>
                <a:gd name="T7" fmla="*/ 15 h 16"/>
                <a:gd name="T8" fmla="*/ 2 w 16"/>
                <a:gd name="T9" fmla="*/ 15 h 16"/>
                <a:gd name="T10" fmla="*/ 15 w 16"/>
                <a:gd name="T11" fmla="*/ 2 h 16"/>
                <a:gd name="T12" fmla="*/ 16 w 16"/>
                <a:gd name="T13" fmla="*/ 1 h 16"/>
                <a:gd name="T14" fmla="*/ 15 w 16"/>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5" y="0"/>
                  </a:moveTo>
                  <a:cubicBezTo>
                    <a:pt x="7" y="1"/>
                    <a:pt x="0" y="7"/>
                    <a:pt x="0" y="15"/>
                  </a:cubicBezTo>
                  <a:cubicBezTo>
                    <a:pt x="0" y="15"/>
                    <a:pt x="0" y="16"/>
                    <a:pt x="1" y="16"/>
                  </a:cubicBezTo>
                  <a:cubicBezTo>
                    <a:pt x="1" y="16"/>
                    <a:pt x="2" y="15"/>
                    <a:pt x="2" y="15"/>
                  </a:cubicBezTo>
                  <a:cubicBezTo>
                    <a:pt x="2" y="15"/>
                    <a:pt x="2" y="15"/>
                    <a:pt x="2" y="15"/>
                  </a:cubicBezTo>
                  <a:cubicBezTo>
                    <a:pt x="3" y="8"/>
                    <a:pt x="8" y="3"/>
                    <a:pt x="15" y="2"/>
                  </a:cubicBezTo>
                  <a:cubicBezTo>
                    <a:pt x="16" y="2"/>
                    <a:pt x="16" y="2"/>
                    <a:pt x="16" y="1"/>
                  </a:cubicBezTo>
                  <a:cubicBezTo>
                    <a:pt x="16" y="1"/>
                    <a:pt x="16" y="0"/>
                    <a:pt x="1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28" name="Freeform 9"/>
            <p:cNvSpPr>
              <a:spLocks/>
            </p:cNvSpPr>
            <p:nvPr/>
          </p:nvSpPr>
          <p:spPr bwMode="auto">
            <a:xfrm>
              <a:off x="355" y="1145"/>
              <a:ext cx="253" cy="253"/>
            </a:xfrm>
            <a:custGeom>
              <a:avLst/>
              <a:gdLst>
                <a:gd name="T0" fmla="*/ 2 w 31"/>
                <a:gd name="T1" fmla="*/ 19 h 31"/>
                <a:gd name="T2" fmla="*/ 2 w 31"/>
                <a:gd name="T3" fmla="*/ 28 h 31"/>
                <a:gd name="T4" fmla="*/ 11 w 31"/>
                <a:gd name="T5" fmla="*/ 28 h 31"/>
                <a:gd name="T6" fmla="*/ 31 w 31"/>
                <a:gd name="T7" fmla="*/ 9 h 31"/>
                <a:gd name="T8" fmla="*/ 22 w 31"/>
                <a:gd name="T9" fmla="*/ 0 h 31"/>
                <a:gd name="T10" fmla="*/ 2 w 31"/>
                <a:gd name="T11" fmla="*/ 19 h 31"/>
              </a:gdLst>
              <a:ahLst/>
              <a:cxnLst>
                <a:cxn ang="0">
                  <a:pos x="T0" y="T1"/>
                </a:cxn>
                <a:cxn ang="0">
                  <a:pos x="T2" y="T3"/>
                </a:cxn>
                <a:cxn ang="0">
                  <a:pos x="T4" y="T5"/>
                </a:cxn>
                <a:cxn ang="0">
                  <a:pos x="T6" y="T7"/>
                </a:cxn>
                <a:cxn ang="0">
                  <a:pos x="T8" y="T9"/>
                </a:cxn>
                <a:cxn ang="0">
                  <a:pos x="T10" y="T11"/>
                </a:cxn>
              </a:cxnLst>
              <a:rect l="0" t="0" r="r" b="b"/>
              <a:pathLst>
                <a:path w="31" h="31">
                  <a:moveTo>
                    <a:pt x="2" y="19"/>
                  </a:moveTo>
                  <a:cubicBezTo>
                    <a:pt x="0" y="22"/>
                    <a:pt x="0" y="26"/>
                    <a:pt x="2" y="28"/>
                  </a:cubicBezTo>
                  <a:cubicBezTo>
                    <a:pt x="5" y="31"/>
                    <a:pt x="9" y="31"/>
                    <a:pt x="11" y="28"/>
                  </a:cubicBezTo>
                  <a:cubicBezTo>
                    <a:pt x="31" y="9"/>
                    <a:pt x="31" y="9"/>
                    <a:pt x="31" y="9"/>
                  </a:cubicBezTo>
                  <a:cubicBezTo>
                    <a:pt x="22" y="0"/>
                    <a:pt x="22" y="0"/>
                    <a:pt x="22" y="0"/>
                  </a:cubicBezTo>
                  <a:cubicBezTo>
                    <a:pt x="2" y="19"/>
                    <a:pt x="2" y="19"/>
                    <a:pt x="2"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00" name="Group 299"/>
          <p:cNvGrpSpPr/>
          <p:nvPr/>
        </p:nvGrpSpPr>
        <p:grpSpPr>
          <a:xfrm>
            <a:off x="6694279" y="4799417"/>
            <a:ext cx="725091" cy="725321"/>
            <a:chOff x="9574934" y="935040"/>
            <a:chExt cx="4986338" cy="4987924"/>
          </a:xfrm>
        </p:grpSpPr>
        <p:sp>
          <p:nvSpPr>
            <p:cNvPr id="301" name="Freeform 18"/>
            <p:cNvSpPr>
              <a:spLocks/>
            </p:cNvSpPr>
            <p:nvPr/>
          </p:nvSpPr>
          <p:spPr bwMode="auto">
            <a:xfrm>
              <a:off x="11851410" y="4149726"/>
              <a:ext cx="198438" cy="333375"/>
            </a:xfrm>
            <a:custGeom>
              <a:avLst/>
              <a:gdLst>
                <a:gd name="T0" fmla="*/ 18 w 53"/>
                <a:gd name="T1" fmla="*/ 0 h 89"/>
                <a:gd name="T2" fmla="*/ 0 w 53"/>
                <a:gd name="T3" fmla="*/ 0 h 89"/>
                <a:gd name="T4" fmla="*/ 0 w 53"/>
                <a:gd name="T5" fmla="*/ 89 h 89"/>
                <a:gd name="T6" fmla="*/ 19 w 53"/>
                <a:gd name="T7" fmla="*/ 89 h 89"/>
                <a:gd name="T8" fmla="*/ 53 w 53"/>
                <a:gd name="T9" fmla="*/ 44 h 89"/>
                <a:gd name="T10" fmla="*/ 18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8"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9"/>
            <p:cNvSpPr>
              <a:spLocks/>
            </p:cNvSpPr>
            <p:nvPr/>
          </p:nvSpPr>
          <p:spPr bwMode="auto">
            <a:xfrm>
              <a:off x="10767148" y="4970463"/>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5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6"/>
                    <a:pt x="53" y="45"/>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20"/>
            <p:cNvSpPr>
              <a:spLocks/>
            </p:cNvSpPr>
            <p:nvPr/>
          </p:nvSpPr>
          <p:spPr bwMode="auto">
            <a:xfrm>
              <a:off x="10594110" y="4164013"/>
              <a:ext cx="131763" cy="209550"/>
            </a:xfrm>
            <a:custGeom>
              <a:avLst/>
              <a:gdLst>
                <a:gd name="T0" fmla="*/ 0 w 83"/>
                <a:gd name="T1" fmla="*/ 132 h 132"/>
                <a:gd name="T2" fmla="*/ 83 w 83"/>
                <a:gd name="T3" fmla="*/ 132 h 132"/>
                <a:gd name="T4" fmla="*/ 43 w 83"/>
                <a:gd name="T5" fmla="*/ 0 h 132"/>
                <a:gd name="T6" fmla="*/ 0 w 83"/>
                <a:gd name="T7" fmla="*/ 132 h 132"/>
              </a:gdLst>
              <a:ahLst/>
              <a:cxnLst>
                <a:cxn ang="0">
                  <a:pos x="T0" y="T1"/>
                </a:cxn>
                <a:cxn ang="0">
                  <a:pos x="T2" y="T3"/>
                </a:cxn>
                <a:cxn ang="0">
                  <a:pos x="T4" y="T5"/>
                </a:cxn>
                <a:cxn ang="0">
                  <a:pos x="T6" y="T7"/>
                </a:cxn>
              </a:cxnLst>
              <a:rect l="0" t="0" r="r" b="b"/>
              <a:pathLst>
                <a:path w="83" h="132">
                  <a:moveTo>
                    <a:pt x="0" y="132"/>
                  </a:moveTo>
                  <a:lnTo>
                    <a:pt x="83" y="132"/>
                  </a:lnTo>
                  <a:lnTo>
                    <a:pt x="43"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21"/>
            <p:cNvSpPr>
              <a:spLocks noChangeArrowheads="1"/>
            </p:cNvSpPr>
            <p:nvPr/>
          </p:nvSpPr>
          <p:spPr bwMode="auto">
            <a:xfrm>
              <a:off x="12980123" y="2952751"/>
              <a:ext cx="300038"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22"/>
            <p:cNvSpPr>
              <a:spLocks/>
            </p:cNvSpPr>
            <p:nvPr/>
          </p:nvSpPr>
          <p:spPr bwMode="auto">
            <a:xfrm>
              <a:off x="12413385" y="4164013"/>
              <a:ext cx="127000" cy="209550"/>
            </a:xfrm>
            <a:custGeom>
              <a:avLst/>
              <a:gdLst>
                <a:gd name="T0" fmla="*/ 0 w 80"/>
                <a:gd name="T1" fmla="*/ 132 h 132"/>
                <a:gd name="T2" fmla="*/ 80 w 80"/>
                <a:gd name="T3" fmla="*/ 132 h 132"/>
                <a:gd name="T4" fmla="*/ 40 w 80"/>
                <a:gd name="T5" fmla="*/ 0 h 132"/>
                <a:gd name="T6" fmla="*/ 0 w 80"/>
                <a:gd name="T7" fmla="*/ 132 h 132"/>
              </a:gdLst>
              <a:ahLst/>
              <a:cxnLst>
                <a:cxn ang="0">
                  <a:pos x="T0" y="T1"/>
                </a:cxn>
                <a:cxn ang="0">
                  <a:pos x="T2" y="T3"/>
                </a:cxn>
                <a:cxn ang="0">
                  <a:pos x="T4" y="T5"/>
                </a:cxn>
                <a:cxn ang="0">
                  <a:pos x="T6" y="T7"/>
                </a:cxn>
              </a:cxnLst>
              <a:rect l="0" t="0" r="r" b="b"/>
              <a:pathLst>
                <a:path w="80" h="132">
                  <a:moveTo>
                    <a:pt x="0" y="132"/>
                  </a:moveTo>
                  <a:lnTo>
                    <a:pt x="80" y="132"/>
                  </a:lnTo>
                  <a:lnTo>
                    <a:pt x="40"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23"/>
            <p:cNvSpPr>
              <a:spLocks/>
            </p:cNvSpPr>
            <p:nvPr/>
          </p:nvSpPr>
          <p:spPr bwMode="auto">
            <a:xfrm>
              <a:off x="13819910" y="4149726"/>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4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24"/>
            <p:cNvSpPr>
              <a:spLocks noEditPoints="1"/>
            </p:cNvSpPr>
            <p:nvPr/>
          </p:nvSpPr>
          <p:spPr bwMode="auto">
            <a:xfrm>
              <a:off x="9574934" y="935040"/>
              <a:ext cx="4986338" cy="4987924"/>
            </a:xfrm>
            <a:custGeom>
              <a:avLst/>
              <a:gdLst>
                <a:gd name="T0" fmla="*/ 166 w 1330"/>
                <a:gd name="T1" fmla="*/ 1330 h 1330"/>
                <a:gd name="T2" fmla="*/ 1071 w 1330"/>
                <a:gd name="T3" fmla="*/ 337 h 1330"/>
                <a:gd name="T4" fmla="*/ 1071 w 1330"/>
                <a:gd name="T5" fmla="*/ 377 h 1330"/>
                <a:gd name="T6" fmla="*/ 1003 w 1330"/>
                <a:gd name="T7" fmla="*/ 377 h 1330"/>
                <a:gd name="T8" fmla="*/ 948 w 1330"/>
                <a:gd name="T9" fmla="*/ 658 h 1330"/>
                <a:gd name="T10" fmla="*/ 879 w 1330"/>
                <a:gd name="T11" fmla="*/ 192 h 1330"/>
                <a:gd name="T12" fmla="*/ 859 w 1330"/>
                <a:gd name="T13" fmla="*/ 211 h 1330"/>
                <a:gd name="T14" fmla="*/ 773 w 1330"/>
                <a:gd name="T15" fmla="*/ 396 h 1330"/>
                <a:gd name="T16" fmla="*/ 826 w 1330"/>
                <a:gd name="T17" fmla="*/ 546 h 1330"/>
                <a:gd name="T18" fmla="*/ 826 w 1330"/>
                <a:gd name="T19" fmla="*/ 653 h 1330"/>
                <a:gd name="T20" fmla="*/ 667 w 1330"/>
                <a:gd name="T21" fmla="*/ 317 h 1330"/>
                <a:gd name="T22" fmla="*/ 648 w 1330"/>
                <a:gd name="T23" fmla="*/ 337 h 1330"/>
                <a:gd name="T24" fmla="*/ 624 w 1330"/>
                <a:gd name="T25" fmla="*/ 559 h 1330"/>
                <a:gd name="T26" fmla="*/ 566 w 1330"/>
                <a:gd name="T27" fmla="*/ 619 h 1330"/>
                <a:gd name="T28" fmla="*/ 566 w 1330"/>
                <a:gd name="T29" fmla="*/ 547 h 1330"/>
                <a:gd name="T30" fmla="*/ 514 w 1330"/>
                <a:gd name="T31" fmla="*/ 655 h 1330"/>
                <a:gd name="T32" fmla="*/ 382 w 1330"/>
                <a:gd name="T33" fmla="*/ 967 h 1330"/>
                <a:gd name="T34" fmla="*/ 436 w 1330"/>
                <a:gd name="T35" fmla="*/ 211 h 1330"/>
                <a:gd name="T36" fmla="*/ 436 w 1330"/>
                <a:gd name="T37" fmla="*/ 415 h 1330"/>
                <a:gd name="T38" fmla="*/ 369 w 1330"/>
                <a:gd name="T39" fmla="*/ 377 h 1330"/>
                <a:gd name="T40" fmla="*/ 422 w 1330"/>
                <a:gd name="T41" fmla="*/ 505 h 1330"/>
                <a:gd name="T42" fmla="*/ 422 w 1330"/>
                <a:gd name="T43" fmla="*/ 611 h 1330"/>
                <a:gd name="T44" fmla="*/ 180 w 1330"/>
                <a:gd name="T45" fmla="*/ 967 h 1330"/>
                <a:gd name="T46" fmla="*/ 192 w 1330"/>
                <a:gd name="T47" fmla="*/ 836 h 1330"/>
                <a:gd name="T48" fmla="*/ 263 w 1330"/>
                <a:gd name="T49" fmla="*/ 337 h 1330"/>
                <a:gd name="T50" fmla="*/ 257 w 1330"/>
                <a:gd name="T51" fmla="*/ 967 h 1330"/>
                <a:gd name="T52" fmla="*/ 322 w 1330"/>
                <a:gd name="T53" fmla="*/ 967 h 1330"/>
                <a:gd name="T54" fmla="*/ 287 w 1330"/>
                <a:gd name="T55" fmla="*/ 1186 h 1330"/>
                <a:gd name="T56" fmla="*/ 529 w 1330"/>
                <a:gd name="T57" fmla="*/ 1077 h 1330"/>
                <a:gd name="T58" fmla="*/ 471 w 1330"/>
                <a:gd name="T59" fmla="*/ 1131 h 1330"/>
                <a:gd name="T60" fmla="*/ 440 w 1330"/>
                <a:gd name="T61" fmla="*/ 1055 h 1330"/>
                <a:gd name="T62" fmla="*/ 507 w 1330"/>
                <a:gd name="T63" fmla="*/ 836 h 1330"/>
                <a:gd name="T64" fmla="*/ 561 w 1330"/>
                <a:gd name="T65" fmla="*/ 265 h 1330"/>
                <a:gd name="T66" fmla="*/ 615 w 1330"/>
                <a:gd name="T67" fmla="*/ 1189 h 1330"/>
                <a:gd name="T68" fmla="*/ 607 w 1330"/>
                <a:gd name="T69" fmla="*/ 1131 h 1330"/>
                <a:gd name="T70" fmla="*/ 614 w 1330"/>
                <a:gd name="T71" fmla="*/ 1073 h 1330"/>
                <a:gd name="T72" fmla="*/ 626 w 1330"/>
                <a:gd name="T73" fmla="*/ 967 h 1330"/>
                <a:gd name="T74" fmla="*/ 626 w 1330"/>
                <a:gd name="T75" fmla="*/ 967 h 1330"/>
                <a:gd name="T76" fmla="*/ 733 w 1330"/>
                <a:gd name="T77" fmla="*/ 1186 h 1330"/>
                <a:gd name="T78" fmla="*/ 839 w 1330"/>
                <a:gd name="T79" fmla="*/ 967 h 1330"/>
                <a:gd name="T80" fmla="*/ 835 w 1330"/>
                <a:gd name="T81" fmla="*/ 1167 h 1330"/>
                <a:gd name="T82" fmla="*/ 891 w 1330"/>
                <a:gd name="T83" fmla="*/ 1113 h 1330"/>
                <a:gd name="T84" fmla="*/ 771 w 1330"/>
                <a:gd name="T85" fmla="*/ 1120 h 1330"/>
                <a:gd name="T86" fmla="*/ 803 w 1330"/>
                <a:gd name="T87" fmla="*/ 1120 h 1330"/>
                <a:gd name="T88" fmla="*/ 839 w 1330"/>
                <a:gd name="T89" fmla="*/ 859 h 1330"/>
                <a:gd name="T90" fmla="*/ 908 w 1330"/>
                <a:gd name="T91" fmla="*/ 967 h 1330"/>
                <a:gd name="T92" fmla="*/ 928 w 1330"/>
                <a:gd name="T93" fmla="*/ 1186 h 1330"/>
                <a:gd name="T94" fmla="*/ 1037 w 1330"/>
                <a:gd name="T95" fmla="*/ 1055 h 1330"/>
                <a:gd name="T96" fmla="*/ 1059 w 1330"/>
                <a:gd name="T97" fmla="*/ 890 h 1330"/>
                <a:gd name="T98" fmla="*/ 1064 w 1330"/>
                <a:gd name="T99" fmla="*/ 967 h 1330"/>
                <a:gd name="T100" fmla="*/ 1087 w 1330"/>
                <a:gd name="T101" fmla="*/ 638 h 1330"/>
                <a:gd name="T102" fmla="*/ 1070 w 1330"/>
                <a:gd name="T103" fmla="*/ 638 h 1330"/>
                <a:gd name="T104" fmla="*/ 1091 w 1330"/>
                <a:gd name="T105" fmla="*/ 639 h 1330"/>
                <a:gd name="T106" fmla="*/ 1093 w 1330"/>
                <a:gd name="T107" fmla="*/ 635 h 1330"/>
                <a:gd name="T108" fmla="*/ 1109 w 1330"/>
                <a:gd name="T109" fmla="*/ 655 h 1330"/>
                <a:gd name="T110" fmla="*/ 1097 w 1330"/>
                <a:gd name="T111" fmla="*/ 655 h 1330"/>
                <a:gd name="T112" fmla="*/ 1216 w 1330"/>
                <a:gd name="T113" fmla="*/ 901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1330">
                  <a:moveTo>
                    <a:pt x="1163" y="0"/>
                  </a:moveTo>
                  <a:cubicBezTo>
                    <a:pt x="166" y="0"/>
                    <a:pt x="166" y="0"/>
                    <a:pt x="166" y="0"/>
                  </a:cubicBezTo>
                  <a:cubicBezTo>
                    <a:pt x="74" y="0"/>
                    <a:pt x="0" y="75"/>
                    <a:pt x="0" y="166"/>
                  </a:cubicBezTo>
                  <a:cubicBezTo>
                    <a:pt x="0" y="1164"/>
                    <a:pt x="0" y="1164"/>
                    <a:pt x="0" y="1164"/>
                  </a:cubicBezTo>
                  <a:cubicBezTo>
                    <a:pt x="0" y="1255"/>
                    <a:pt x="74" y="1330"/>
                    <a:pt x="166" y="1330"/>
                  </a:cubicBezTo>
                  <a:cubicBezTo>
                    <a:pt x="1163" y="1330"/>
                    <a:pt x="1163" y="1330"/>
                    <a:pt x="1163" y="1330"/>
                  </a:cubicBezTo>
                  <a:cubicBezTo>
                    <a:pt x="1255" y="1330"/>
                    <a:pt x="1330" y="1255"/>
                    <a:pt x="1330" y="1164"/>
                  </a:cubicBezTo>
                  <a:cubicBezTo>
                    <a:pt x="1330" y="166"/>
                    <a:pt x="1330" y="166"/>
                    <a:pt x="1330" y="166"/>
                  </a:cubicBezTo>
                  <a:cubicBezTo>
                    <a:pt x="1330" y="75"/>
                    <a:pt x="1255" y="0"/>
                    <a:pt x="1163" y="0"/>
                  </a:cubicBezTo>
                  <a:close/>
                  <a:moveTo>
                    <a:pt x="1071" y="337"/>
                  </a:moveTo>
                  <a:cubicBezTo>
                    <a:pt x="1071" y="326"/>
                    <a:pt x="1079" y="317"/>
                    <a:pt x="1090" y="317"/>
                  </a:cubicBezTo>
                  <a:cubicBezTo>
                    <a:pt x="1100" y="317"/>
                    <a:pt x="1109" y="326"/>
                    <a:pt x="1109" y="337"/>
                  </a:cubicBezTo>
                  <a:cubicBezTo>
                    <a:pt x="1109" y="377"/>
                    <a:pt x="1109" y="377"/>
                    <a:pt x="1109" y="377"/>
                  </a:cubicBezTo>
                  <a:cubicBezTo>
                    <a:pt x="1109" y="388"/>
                    <a:pt x="1100" y="396"/>
                    <a:pt x="1090" y="396"/>
                  </a:cubicBezTo>
                  <a:cubicBezTo>
                    <a:pt x="1079" y="396"/>
                    <a:pt x="1071" y="388"/>
                    <a:pt x="1071" y="377"/>
                  </a:cubicBezTo>
                  <a:lnTo>
                    <a:pt x="1071" y="337"/>
                  </a:lnTo>
                  <a:close/>
                  <a:moveTo>
                    <a:pt x="965" y="284"/>
                  </a:moveTo>
                  <a:cubicBezTo>
                    <a:pt x="965" y="273"/>
                    <a:pt x="973" y="265"/>
                    <a:pt x="984" y="265"/>
                  </a:cubicBezTo>
                  <a:cubicBezTo>
                    <a:pt x="995" y="265"/>
                    <a:pt x="1003" y="273"/>
                    <a:pt x="1003" y="284"/>
                  </a:cubicBezTo>
                  <a:cubicBezTo>
                    <a:pt x="1003" y="377"/>
                    <a:pt x="1003" y="377"/>
                    <a:pt x="1003" y="377"/>
                  </a:cubicBezTo>
                  <a:cubicBezTo>
                    <a:pt x="1003" y="388"/>
                    <a:pt x="995" y="396"/>
                    <a:pt x="984" y="396"/>
                  </a:cubicBezTo>
                  <a:cubicBezTo>
                    <a:pt x="973" y="396"/>
                    <a:pt x="965" y="388"/>
                    <a:pt x="965" y="377"/>
                  </a:cubicBezTo>
                  <a:lnTo>
                    <a:pt x="965" y="284"/>
                  </a:lnTo>
                  <a:close/>
                  <a:moveTo>
                    <a:pt x="1029" y="578"/>
                  </a:moveTo>
                  <a:cubicBezTo>
                    <a:pt x="1029" y="622"/>
                    <a:pt x="996" y="658"/>
                    <a:pt x="948" y="658"/>
                  </a:cubicBezTo>
                  <a:cubicBezTo>
                    <a:pt x="901" y="658"/>
                    <a:pt x="867" y="622"/>
                    <a:pt x="867" y="578"/>
                  </a:cubicBezTo>
                  <a:cubicBezTo>
                    <a:pt x="867" y="535"/>
                    <a:pt x="901" y="499"/>
                    <a:pt x="948" y="499"/>
                  </a:cubicBezTo>
                  <a:cubicBezTo>
                    <a:pt x="996" y="499"/>
                    <a:pt x="1029" y="535"/>
                    <a:pt x="1029" y="578"/>
                  </a:cubicBezTo>
                  <a:close/>
                  <a:moveTo>
                    <a:pt x="859" y="211"/>
                  </a:moveTo>
                  <a:cubicBezTo>
                    <a:pt x="859" y="201"/>
                    <a:pt x="868" y="192"/>
                    <a:pt x="879" y="192"/>
                  </a:cubicBezTo>
                  <a:cubicBezTo>
                    <a:pt x="889" y="192"/>
                    <a:pt x="898" y="201"/>
                    <a:pt x="898" y="211"/>
                  </a:cubicBezTo>
                  <a:cubicBezTo>
                    <a:pt x="898" y="415"/>
                    <a:pt x="898" y="415"/>
                    <a:pt x="898" y="415"/>
                  </a:cubicBezTo>
                  <a:cubicBezTo>
                    <a:pt x="898" y="426"/>
                    <a:pt x="889" y="435"/>
                    <a:pt x="879" y="435"/>
                  </a:cubicBezTo>
                  <a:cubicBezTo>
                    <a:pt x="868" y="435"/>
                    <a:pt x="859" y="426"/>
                    <a:pt x="859" y="415"/>
                  </a:cubicBezTo>
                  <a:lnTo>
                    <a:pt x="859" y="211"/>
                  </a:lnTo>
                  <a:close/>
                  <a:moveTo>
                    <a:pt x="754" y="284"/>
                  </a:moveTo>
                  <a:cubicBezTo>
                    <a:pt x="754" y="273"/>
                    <a:pt x="762" y="265"/>
                    <a:pt x="773" y="265"/>
                  </a:cubicBezTo>
                  <a:cubicBezTo>
                    <a:pt x="783" y="265"/>
                    <a:pt x="792" y="273"/>
                    <a:pt x="792" y="284"/>
                  </a:cubicBezTo>
                  <a:cubicBezTo>
                    <a:pt x="792" y="377"/>
                    <a:pt x="792" y="377"/>
                    <a:pt x="792" y="377"/>
                  </a:cubicBezTo>
                  <a:cubicBezTo>
                    <a:pt x="792" y="388"/>
                    <a:pt x="783" y="396"/>
                    <a:pt x="773" y="396"/>
                  </a:cubicBezTo>
                  <a:cubicBezTo>
                    <a:pt x="762" y="396"/>
                    <a:pt x="754" y="388"/>
                    <a:pt x="754" y="377"/>
                  </a:cubicBezTo>
                  <a:lnTo>
                    <a:pt x="754" y="284"/>
                  </a:lnTo>
                  <a:close/>
                  <a:moveTo>
                    <a:pt x="791" y="499"/>
                  </a:moveTo>
                  <a:cubicBezTo>
                    <a:pt x="809" y="499"/>
                    <a:pt x="823" y="503"/>
                    <a:pt x="826" y="505"/>
                  </a:cubicBezTo>
                  <a:cubicBezTo>
                    <a:pt x="826" y="546"/>
                    <a:pt x="826" y="546"/>
                    <a:pt x="826" y="546"/>
                  </a:cubicBezTo>
                  <a:cubicBezTo>
                    <a:pt x="825" y="545"/>
                    <a:pt x="812" y="538"/>
                    <a:pt x="794" y="538"/>
                  </a:cubicBezTo>
                  <a:cubicBezTo>
                    <a:pt x="769" y="538"/>
                    <a:pt x="751" y="555"/>
                    <a:pt x="751" y="578"/>
                  </a:cubicBezTo>
                  <a:cubicBezTo>
                    <a:pt x="751" y="601"/>
                    <a:pt x="768" y="620"/>
                    <a:pt x="794" y="620"/>
                  </a:cubicBezTo>
                  <a:cubicBezTo>
                    <a:pt x="812" y="620"/>
                    <a:pt x="825" y="612"/>
                    <a:pt x="826" y="611"/>
                  </a:cubicBezTo>
                  <a:cubicBezTo>
                    <a:pt x="826" y="653"/>
                    <a:pt x="826" y="653"/>
                    <a:pt x="826" y="653"/>
                  </a:cubicBezTo>
                  <a:cubicBezTo>
                    <a:pt x="822" y="654"/>
                    <a:pt x="808" y="658"/>
                    <a:pt x="791" y="658"/>
                  </a:cubicBezTo>
                  <a:cubicBezTo>
                    <a:pt x="747" y="658"/>
                    <a:pt x="709" y="628"/>
                    <a:pt x="709" y="578"/>
                  </a:cubicBezTo>
                  <a:cubicBezTo>
                    <a:pt x="709" y="533"/>
                    <a:pt x="744" y="499"/>
                    <a:pt x="791" y="499"/>
                  </a:cubicBezTo>
                  <a:close/>
                  <a:moveTo>
                    <a:pt x="648" y="337"/>
                  </a:moveTo>
                  <a:cubicBezTo>
                    <a:pt x="648" y="326"/>
                    <a:pt x="656" y="317"/>
                    <a:pt x="667" y="317"/>
                  </a:cubicBezTo>
                  <a:cubicBezTo>
                    <a:pt x="678" y="317"/>
                    <a:pt x="686" y="326"/>
                    <a:pt x="686" y="337"/>
                  </a:cubicBezTo>
                  <a:cubicBezTo>
                    <a:pt x="686" y="377"/>
                    <a:pt x="686" y="377"/>
                    <a:pt x="686" y="377"/>
                  </a:cubicBezTo>
                  <a:cubicBezTo>
                    <a:pt x="686" y="388"/>
                    <a:pt x="678" y="396"/>
                    <a:pt x="667" y="396"/>
                  </a:cubicBezTo>
                  <a:cubicBezTo>
                    <a:pt x="656" y="396"/>
                    <a:pt x="648" y="388"/>
                    <a:pt x="648" y="377"/>
                  </a:cubicBezTo>
                  <a:lnTo>
                    <a:pt x="648" y="337"/>
                  </a:lnTo>
                  <a:close/>
                  <a:moveTo>
                    <a:pt x="661" y="504"/>
                  </a:moveTo>
                  <a:cubicBezTo>
                    <a:pt x="661" y="537"/>
                    <a:pt x="661" y="537"/>
                    <a:pt x="661" y="537"/>
                  </a:cubicBezTo>
                  <a:cubicBezTo>
                    <a:pt x="660" y="536"/>
                    <a:pt x="644" y="532"/>
                    <a:pt x="631" y="532"/>
                  </a:cubicBezTo>
                  <a:cubicBezTo>
                    <a:pt x="615" y="532"/>
                    <a:pt x="607" y="537"/>
                    <a:pt x="607" y="545"/>
                  </a:cubicBezTo>
                  <a:cubicBezTo>
                    <a:pt x="607" y="554"/>
                    <a:pt x="618" y="557"/>
                    <a:pt x="624" y="559"/>
                  </a:cubicBezTo>
                  <a:cubicBezTo>
                    <a:pt x="635" y="563"/>
                    <a:pt x="635" y="563"/>
                    <a:pt x="635" y="563"/>
                  </a:cubicBezTo>
                  <a:cubicBezTo>
                    <a:pt x="660" y="571"/>
                    <a:pt x="672" y="588"/>
                    <a:pt x="672" y="607"/>
                  </a:cubicBezTo>
                  <a:cubicBezTo>
                    <a:pt x="672" y="645"/>
                    <a:pt x="638" y="658"/>
                    <a:pt x="608" y="658"/>
                  </a:cubicBezTo>
                  <a:cubicBezTo>
                    <a:pt x="587" y="658"/>
                    <a:pt x="568" y="654"/>
                    <a:pt x="566" y="654"/>
                  </a:cubicBezTo>
                  <a:cubicBezTo>
                    <a:pt x="566" y="619"/>
                    <a:pt x="566" y="619"/>
                    <a:pt x="566" y="619"/>
                  </a:cubicBezTo>
                  <a:cubicBezTo>
                    <a:pt x="570" y="619"/>
                    <a:pt x="586" y="624"/>
                    <a:pt x="603" y="624"/>
                  </a:cubicBezTo>
                  <a:cubicBezTo>
                    <a:pt x="622" y="624"/>
                    <a:pt x="631" y="619"/>
                    <a:pt x="631" y="610"/>
                  </a:cubicBezTo>
                  <a:cubicBezTo>
                    <a:pt x="631" y="602"/>
                    <a:pt x="623" y="598"/>
                    <a:pt x="614" y="595"/>
                  </a:cubicBezTo>
                  <a:cubicBezTo>
                    <a:pt x="611" y="594"/>
                    <a:pt x="608" y="593"/>
                    <a:pt x="605" y="592"/>
                  </a:cubicBezTo>
                  <a:cubicBezTo>
                    <a:pt x="584" y="585"/>
                    <a:pt x="566" y="572"/>
                    <a:pt x="566" y="547"/>
                  </a:cubicBezTo>
                  <a:cubicBezTo>
                    <a:pt x="566" y="518"/>
                    <a:pt x="587" y="499"/>
                    <a:pt x="623" y="499"/>
                  </a:cubicBezTo>
                  <a:cubicBezTo>
                    <a:pt x="642" y="499"/>
                    <a:pt x="660" y="504"/>
                    <a:pt x="661" y="504"/>
                  </a:cubicBezTo>
                  <a:close/>
                  <a:moveTo>
                    <a:pt x="475" y="502"/>
                  </a:moveTo>
                  <a:cubicBezTo>
                    <a:pt x="514" y="502"/>
                    <a:pt x="514" y="502"/>
                    <a:pt x="514" y="502"/>
                  </a:cubicBezTo>
                  <a:cubicBezTo>
                    <a:pt x="514" y="655"/>
                    <a:pt x="514" y="655"/>
                    <a:pt x="514" y="655"/>
                  </a:cubicBezTo>
                  <a:cubicBezTo>
                    <a:pt x="475" y="655"/>
                    <a:pt x="475" y="655"/>
                    <a:pt x="475" y="655"/>
                  </a:cubicBezTo>
                  <a:lnTo>
                    <a:pt x="475" y="502"/>
                  </a:lnTo>
                  <a:close/>
                  <a:moveTo>
                    <a:pt x="476" y="944"/>
                  </a:moveTo>
                  <a:cubicBezTo>
                    <a:pt x="476" y="967"/>
                    <a:pt x="476" y="967"/>
                    <a:pt x="476" y="967"/>
                  </a:cubicBezTo>
                  <a:cubicBezTo>
                    <a:pt x="382" y="967"/>
                    <a:pt x="382" y="967"/>
                    <a:pt x="382" y="967"/>
                  </a:cubicBezTo>
                  <a:cubicBezTo>
                    <a:pt x="382" y="836"/>
                    <a:pt x="382" y="836"/>
                    <a:pt x="382" y="836"/>
                  </a:cubicBezTo>
                  <a:cubicBezTo>
                    <a:pt x="412" y="836"/>
                    <a:pt x="412" y="836"/>
                    <a:pt x="412" y="836"/>
                  </a:cubicBezTo>
                  <a:cubicBezTo>
                    <a:pt x="412" y="944"/>
                    <a:pt x="412" y="944"/>
                    <a:pt x="412" y="944"/>
                  </a:cubicBezTo>
                  <a:lnTo>
                    <a:pt x="476" y="944"/>
                  </a:lnTo>
                  <a:close/>
                  <a:moveTo>
                    <a:pt x="436" y="211"/>
                  </a:moveTo>
                  <a:cubicBezTo>
                    <a:pt x="436" y="201"/>
                    <a:pt x="445" y="192"/>
                    <a:pt x="456" y="192"/>
                  </a:cubicBezTo>
                  <a:cubicBezTo>
                    <a:pt x="466" y="192"/>
                    <a:pt x="475" y="201"/>
                    <a:pt x="475" y="211"/>
                  </a:cubicBezTo>
                  <a:cubicBezTo>
                    <a:pt x="475" y="415"/>
                    <a:pt x="475" y="415"/>
                    <a:pt x="475" y="415"/>
                  </a:cubicBezTo>
                  <a:cubicBezTo>
                    <a:pt x="475" y="426"/>
                    <a:pt x="466" y="435"/>
                    <a:pt x="456" y="435"/>
                  </a:cubicBezTo>
                  <a:cubicBezTo>
                    <a:pt x="445" y="435"/>
                    <a:pt x="436" y="426"/>
                    <a:pt x="436" y="415"/>
                  </a:cubicBezTo>
                  <a:lnTo>
                    <a:pt x="436" y="211"/>
                  </a:lnTo>
                  <a:close/>
                  <a:moveTo>
                    <a:pt x="331" y="284"/>
                  </a:moveTo>
                  <a:cubicBezTo>
                    <a:pt x="331" y="273"/>
                    <a:pt x="339" y="265"/>
                    <a:pt x="350" y="265"/>
                  </a:cubicBezTo>
                  <a:cubicBezTo>
                    <a:pt x="361" y="265"/>
                    <a:pt x="369" y="273"/>
                    <a:pt x="369" y="284"/>
                  </a:cubicBezTo>
                  <a:cubicBezTo>
                    <a:pt x="369" y="377"/>
                    <a:pt x="369" y="377"/>
                    <a:pt x="369" y="377"/>
                  </a:cubicBezTo>
                  <a:cubicBezTo>
                    <a:pt x="369" y="388"/>
                    <a:pt x="361" y="396"/>
                    <a:pt x="350" y="396"/>
                  </a:cubicBezTo>
                  <a:cubicBezTo>
                    <a:pt x="339" y="396"/>
                    <a:pt x="331" y="388"/>
                    <a:pt x="331" y="377"/>
                  </a:cubicBezTo>
                  <a:lnTo>
                    <a:pt x="331" y="284"/>
                  </a:lnTo>
                  <a:close/>
                  <a:moveTo>
                    <a:pt x="386" y="499"/>
                  </a:moveTo>
                  <a:cubicBezTo>
                    <a:pt x="405" y="499"/>
                    <a:pt x="418" y="503"/>
                    <a:pt x="422" y="505"/>
                  </a:cubicBezTo>
                  <a:cubicBezTo>
                    <a:pt x="422" y="546"/>
                    <a:pt x="422" y="546"/>
                    <a:pt x="422" y="546"/>
                  </a:cubicBezTo>
                  <a:cubicBezTo>
                    <a:pt x="420" y="545"/>
                    <a:pt x="408" y="538"/>
                    <a:pt x="389" y="538"/>
                  </a:cubicBezTo>
                  <a:cubicBezTo>
                    <a:pt x="364" y="538"/>
                    <a:pt x="347" y="555"/>
                    <a:pt x="347" y="578"/>
                  </a:cubicBezTo>
                  <a:cubicBezTo>
                    <a:pt x="347" y="601"/>
                    <a:pt x="363" y="620"/>
                    <a:pt x="389" y="620"/>
                  </a:cubicBezTo>
                  <a:cubicBezTo>
                    <a:pt x="407" y="620"/>
                    <a:pt x="420" y="612"/>
                    <a:pt x="422" y="611"/>
                  </a:cubicBezTo>
                  <a:cubicBezTo>
                    <a:pt x="422" y="653"/>
                    <a:pt x="422" y="653"/>
                    <a:pt x="422" y="653"/>
                  </a:cubicBezTo>
                  <a:cubicBezTo>
                    <a:pt x="417" y="654"/>
                    <a:pt x="404" y="658"/>
                    <a:pt x="386" y="658"/>
                  </a:cubicBezTo>
                  <a:cubicBezTo>
                    <a:pt x="343" y="658"/>
                    <a:pt x="305" y="628"/>
                    <a:pt x="305" y="578"/>
                  </a:cubicBezTo>
                  <a:cubicBezTo>
                    <a:pt x="305" y="533"/>
                    <a:pt x="339" y="499"/>
                    <a:pt x="386" y="499"/>
                  </a:cubicBezTo>
                  <a:close/>
                  <a:moveTo>
                    <a:pt x="180" y="967"/>
                  </a:moveTo>
                  <a:cubicBezTo>
                    <a:pt x="143" y="967"/>
                    <a:pt x="143" y="967"/>
                    <a:pt x="143" y="967"/>
                  </a:cubicBezTo>
                  <a:cubicBezTo>
                    <a:pt x="101" y="836"/>
                    <a:pt x="101" y="836"/>
                    <a:pt x="101" y="836"/>
                  </a:cubicBezTo>
                  <a:cubicBezTo>
                    <a:pt x="133" y="836"/>
                    <a:pt x="133" y="836"/>
                    <a:pt x="133" y="836"/>
                  </a:cubicBezTo>
                  <a:cubicBezTo>
                    <a:pt x="162" y="943"/>
                    <a:pt x="162" y="943"/>
                    <a:pt x="162" y="943"/>
                  </a:cubicBezTo>
                  <a:cubicBezTo>
                    <a:pt x="192" y="836"/>
                    <a:pt x="192" y="836"/>
                    <a:pt x="192" y="836"/>
                  </a:cubicBezTo>
                  <a:cubicBezTo>
                    <a:pt x="222" y="836"/>
                    <a:pt x="222" y="836"/>
                    <a:pt x="222" y="836"/>
                  </a:cubicBezTo>
                  <a:lnTo>
                    <a:pt x="180" y="967"/>
                  </a:lnTo>
                  <a:close/>
                  <a:moveTo>
                    <a:pt x="225" y="337"/>
                  </a:moveTo>
                  <a:cubicBezTo>
                    <a:pt x="225" y="326"/>
                    <a:pt x="234" y="317"/>
                    <a:pt x="244" y="317"/>
                  </a:cubicBezTo>
                  <a:cubicBezTo>
                    <a:pt x="255" y="317"/>
                    <a:pt x="263" y="326"/>
                    <a:pt x="263" y="337"/>
                  </a:cubicBezTo>
                  <a:cubicBezTo>
                    <a:pt x="263" y="377"/>
                    <a:pt x="263" y="377"/>
                    <a:pt x="263" y="377"/>
                  </a:cubicBezTo>
                  <a:cubicBezTo>
                    <a:pt x="263" y="388"/>
                    <a:pt x="255" y="396"/>
                    <a:pt x="244" y="396"/>
                  </a:cubicBezTo>
                  <a:cubicBezTo>
                    <a:pt x="234" y="396"/>
                    <a:pt x="225" y="388"/>
                    <a:pt x="225" y="377"/>
                  </a:cubicBezTo>
                  <a:lnTo>
                    <a:pt x="225" y="337"/>
                  </a:lnTo>
                  <a:close/>
                  <a:moveTo>
                    <a:pt x="257" y="967"/>
                  </a:moveTo>
                  <a:cubicBezTo>
                    <a:pt x="226" y="967"/>
                    <a:pt x="226" y="967"/>
                    <a:pt x="226" y="967"/>
                  </a:cubicBezTo>
                  <a:cubicBezTo>
                    <a:pt x="273" y="836"/>
                    <a:pt x="273" y="836"/>
                    <a:pt x="273" y="836"/>
                  </a:cubicBezTo>
                  <a:cubicBezTo>
                    <a:pt x="307" y="836"/>
                    <a:pt x="307" y="836"/>
                    <a:pt x="307" y="836"/>
                  </a:cubicBezTo>
                  <a:cubicBezTo>
                    <a:pt x="354" y="967"/>
                    <a:pt x="354" y="967"/>
                    <a:pt x="354" y="967"/>
                  </a:cubicBezTo>
                  <a:cubicBezTo>
                    <a:pt x="322" y="967"/>
                    <a:pt x="322" y="967"/>
                    <a:pt x="322" y="967"/>
                  </a:cubicBezTo>
                  <a:cubicBezTo>
                    <a:pt x="313" y="937"/>
                    <a:pt x="313" y="937"/>
                    <a:pt x="313" y="937"/>
                  </a:cubicBezTo>
                  <a:cubicBezTo>
                    <a:pt x="266" y="937"/>
                    <a:pt x="266" y="937"/>
                    <a:pt x="266" y="937"/>
                  </a:cubicBezTo>
                  <a:lnTo>
                    <a:pt x="257" y="967"/>
                  </a:lnTo>
                  <a:close/>
                  <a:moveTo>
                    <a:pt x="337" y="1186"/>
                  </a:moveTo>
                  <a:cubicBezTo>
                    <a:pt x="287" y="1186"/>
                    <a:pt x="287" y="1186"/>
                    <a:pt x="287" y="1186"/>
                  </a:cubicBezTo>
                  <a:cubicBezTo>
                    <a:pt x="287" y="1055"/>
                    <a:pt x="287" y="1055"/>
                    <a:pt x="287" y="1055"/>
                  </a:cubicBezTo>
                  <a:cubicBezTo>
                    <a:pt x="337" y="1055"/>
                    <a:pt x="337" y="1055"/>
                    <a:pt x="337" y="1055"/>
                  </a:cubicBezTo>
                  <a:cubicBezTo>
                    <a:pt x="379" y="1055"/>
                    <a:pt x="402" y="1076"/>
                    <a:pt x="402" y="1121"/>
                  </a:cubicBezTo>
                  <a:cubicBezTo>
                    <a:pt x="402" y="1167"/>
                    <a:pt x="378" y="1186"/>
                    <a:pt x="337" y="1186"/>
                  </a:cubicBezTo>
                  <a:close/>
                  <a:moveTo>
                    <a:pt x="529" y="1077"/>
                  </a:moveTo>
                  <a:cubicBezTo>
                    <a:pt x="471" y="1077"/>
                    <a:pt x="471" y="1077"/>
                    <a:pt x="471" y="1077"/>
                  </a:cubicBezTo>
                  <a:cubicBezTo>
                    <a:pt x="471" y="1109"/>
                    <a:pt x="471" y="1109"/>
                    <a:pt x="471" y="1109"/>
                  </a:cubicBezTo>
                  <a:cubicBezTo>
                    <a:pt x="524" y="1109"/>
                    <a:pt x="524" y="1109"/>
                    <a:pt x="524" y="1109"/>
                  </a:cubicBezTo>
                  <a:cubicBezTo>
                    <a:pt x="524" y="1131"/>
                    <a:pt x="524" y="1131"/>
                    <a:pt x="524" y="1131"/>
                  </a:cubicBezTo>
                  <a:cubicBezTo>
                    <a:pt x="471" y="1131"/>
                    <a:pt x="471" y="1131"/>
                    <a:pt x="471" y="1131"/>
                  </a:cubicBezTo>
                  <a:cubicBezTo>
                    <a:pt x="471" y="1164"/>
                    <a:pt x="471" y="1164"/>
                    <a:pt x="471" y="1164"/>
                  </a:cubicBezTo>
                  <a:cubicBezTo>
                    <a:pt x="529" y="1164"/>
                    <a:pt x="529" y="1164"/>
                    <a:pt x="529" y="1164"/>
                  </a:cubicBezTo>
                  <a:cubicBezTo>
                    <a:pt x="529" y="1186"/>
                    <a:pt x="529" y="1186"/>
                    <a:pt x="529" y="1186"/>
                  </a:cubicBezTo>
                  <a:cubicBezTo>
                    <a:pt x="440" y="1186"/>
                    <a:pt x="440" y="1186"/>
                    <a:pt x="440" y="1186"/>
                  </a:cubicBezTo>
                  <a:cubicBezTo>
                    <a:pt x="440" y="1055"/>
                    <a:pt x="440" y="1055"/>
                    <a:pt x="440" y="1055"/>
                  </a:cubicBezTo>
                  <a:cubicBezTo>
                    <a:pt x="529" y="1055"/>
                    <a:pt x="529" y="1055"/>
                    <a:pt x="529" y="1055"/>
                  </a:cubicBezTo>
                  <a:lnTo>
                    <a:pt x="529" y="1077"/>
                  </a:lnTo>
                  <a:close/>
                  <a:moveTo>
                    <a:pt x="538" y="967"/>
                  </a:moveTo>
                  <a:cubicBezTo>
                    <a:pt x="507" y="967"/>
                    <a:pt x="507" y="967"/>
                    <a:pt x="507" y="967"/>
                  </a:cubicBezTo>
                  <a:cubicBezTo>
                    <a:pt x="507" y="836"/>
                    <a:pt x="507" y="836"/>
                    <a:pt x="507" y="836"/>
                  </a:cubicBezTo>
                  <a:cubicBezTo>
                    <a:pt x="538" y="836"/>
                    <a:pt x="538" y="836"/>
                    <a:pt x="538" y="836"/>
                  </a:cubicBezTo>
                  <a:lnTo>
                    <a:pt x="538" y="967"/>
                  </a:lnTo>
                  <a:close/>
                  <a:moveTo>
                    <a:pt x="542" y="377"/>
                  </a:moveTo>
                  <a:cubicBezTo>
                    <a:pt x="542" y="284"/>
                    <a:pt x="542" y="284"/>
                    <a:pt x="542" y="284"/>
                  </a:cubicBezTo>
                  <a:cubicBezTo>
                    <a:pt x="542" y="273"/>
                    <a:pt x="551" y="265"/>
                    <a:pt x="561" y="265"/>
                  </a:cubicBezTo>
                  <a:cubicBezTo>
                    <a:pt x="572" y="265"/>
                    <a:pt x="581" y="273"/>
                    <a:pt x="581" y="284"/>
                  </a:cubicBezTo>
                  <a:cubicBezTo>
                    <a:pt x="581" y="377"/>
                    <a:pt x="581" y="377"/>
                    <a:pt x="581" y="377"/>
                  </a:cubicBezTo>
                  <a:cubicBezTo>
                    <a:pt x="581" y="388"/>
                    <a:pt x="572" y="396"/>
                    <a:pt x="561" y="396"/>
                  </a:cubicBezTo>
                  <a:cubicBezTo>
                    <a:pt x="551" y="396"/>
                    <a:pt x="542" y="388"/>
                    <a:pt x="542" y="377"/>
                  </a:cubicBezTo>
                  <a:close/>
                  <a:moveTo>
                    <a:pt x="615" y="1189"/>
                  </a:moveTo>
                  <a:cubicBezTo>
                    <a:pt x="581" y="1189"/>
                    <a:pt x="561" y="1173"/>
                    <a:pt x="557" y="1148"/>
                  </a:cubicBezTo>
                  <a:cubicBezTo>
                    <a:pt x="586" y="1148"/>
                    <a:pt x="586" y="1148"/>
                    <a:pt x="586" y="1148"/>
                  </a:cubicBezTo>
                  <a:cubicBezTo>
                    <a:pt x="588" y="1159"/>
                    <a:pt x="598" y="1168"/>
                    <a:pt x="615" y="1168"/>
                  </a:cubicBezTo>
                  <a:cubicBezTo>
                    <a:pt x="633" y="1168"/>
                    <a:pt x="639" y="1162"/>
                    <a:pt x="639" y="1153"/>
                  </a:cubicBezTo>
                  <a:cubicBezTo>
                    <a:pt x="639" y="1139"/>
                    <a:pt x="625" y="1135"/>
                    <a:pt x="607" y="1131"/>
                  </a:cubicBezTo>
                  <a:cubicBezTo>
                    <a:pt x="585" y="1126"/>
                    <a:pt x="562" y="1118"/>
                    <a:pt x="562" y="1090"/>
                  </a:cubicBezTo>
                  <a:cubicBezTo>
                    <a:pt x="562" y="1067"/>
                    <a:pt x="580" y="1052"/>
                    <a:pt x="615" y="1052"/>
                  </a:cubicBezTo>
                  <a:cubicBezTo>
                    <a:pt x="645" y="1052"/>
                    <a:pt x="664" y="1066"/>
                    <a:pt x="667" y="1089"/>
                  </a:cubicBezTo>
                  <a:cubicBezTo>
                    <a:pt x="638" y="1089"/>
                    <a:pt x="638" y="1089"/>
                    <a:pt x="638" y="1089"/>
                  </a:cubicBezTo>
                  <a:cubicBezTo>
                    <a:pt x="637" y="1079"/>
                    <a:pt x="627" y="1073"/>
                    <a:pt x="614" y="1073"/>
                  </a:cubicBezTo>
                  <a:cubicBezTo>
                    <a:pt x="598" y="1073"/>
                    <a:pt x="593" y="1078"/>
                    <a:pt x="593" y="1086"/>
                  </a:cubicBezTo>
                  <a:cubicBezTo>
                    <a:pt x="593" y="1097"/>
                    <a:pt x="601" y="1100"/>
                    <a:pt x="619" y="1104"/>
                  </a:cubicBezTo>
                  <a:cubicBezTo>
                    <a:pt x="645" y="1110"/>
                    <a:pt x="670" y="1120"/>
                    <a:pt x="670" y="1149"/>
                  </a:cubicBezTo>
                  <a:cubicBezTo>
                    <a:pt x="670" y="1170"/>
                    <a:pt x="654" y="1189"/>
                    <a:pt x="615" y="1189"/>
                  </a:cubicBezTo>
                  <a:close/>
                  <a:moveTo>
                    <a:pt x="626" y="967"/>
                  </a:moveTo>
                  <a:cubicBezTo>
                    <a:pt x="576" y="967"/>
                    <a:pt x="576" y="967"/>
                    <a:pt x="576" y="967"/>
                  </a:cubicBezTo>
                  <a:cubicBezTo>
                    <a:pt x="576" y="836"/>
                    <a:pt x="576" y="836"/>
                    <a:pt x="576" y="836"/>
                  </a:cubicBezTo>
                  <a:cubicBezTo>
                    <a:pt x="625" y="836"/>
                    <a:pt x="625" y="836"/>
                    <a:pt x="625" y="836"/>
                  </a:cubicBezTo>
                  <a:cubicBezTo>
                    <a:pt x="668" y="836"/>
                    <a:pt x="691" y="856"/>
                    <a:pt x="691" y="901"/>
                  </a:cubicBezTo>
                  <a:cubicBezTo>
                    <a:pt x="691" y="947"/>
                    <a:pt x="667" y="967"/>
                    <a:pt x="626" y="967"/>
                  </a:cubicBezTo>
                  <a:close/>
                  <a:moveTo>
                    <a:pt x="733" y="1186"/>
                  </a:moveTo>
                  <a:cubicBezTo>
                    <a:pt x="702" y="1186"/>
                    <a:pt x="702" y="1186"/>
                    <a:pt x="702" y="1186"/>
                  </a:cubicBezTo>
                  <a:cubicBezTo>
                    <a:pt x="702" y="1055"/>
                    <a:pt x="702" y="1055"/>
                    <a:pt x="702" y="1055"/>
                  </a:cubicBezTo>
                  <a:cubicBezTo>
                    <a:pt x="733" y="1055"/>
                    <a:pt x="733" y="1055"/>
                    <a:pt x="733" y="1055"/>
                  </a:cubicBezTo>
                  <a:lnTo>
                    <a:pt x="733" y="1186"/>
                  </a:lnTo>
                  <a:close/>
                  <a:moveTo>
                    <a:pt x="741" y="967"/>
                  </a:moveTo>
                  <a:cubicBezTo>
                    <a:pt x="711" y="967"/>
                    <a:pt x="711" y="967"/>
                    <a:pt x="711" y="967"/>
                  </a:cubicBezTo>
                  <a:cubicBezTo>
                    <a:pt x="758" y="836"/>
                    <a:pt x="758" y="836"/>
                    <a:pt x="758" y="836"/>
                  </a:cubicBezTo>
                  <a:cubicBezTo>
                    <a:pt x="792" y="836"/>
                    <a:pt x="792" y="836"/>
                    <a:pt x="792" y="836"/>
                  </a:cubicBezTo>
                  <a:cubicBezTo>
                    <a:pt x="839" y="967"/>
                    <a:pt x="839" y="967"/>
                    <a:pt x="839" y="967"/>
                  </a:cubicBezTo>
                  <a:cubicBezTo>
                    <a:pt x="807" y="967"/>
                    <a:pt x="807" y="967"/>
                    <a:pt x="807" y="967"/>
                  </a:cubicBezTo>
                  <a:cubicBezTo>
                    <a:pt x="797" y="937"/>
                    <a:pt x="797" y="937"/>
                    <a:pt x="797" y="937"/>
                  </a:cubicBezTo>
                  <a:cubicBezTo>
                    <a:pt x="750" y="937"/>
                    <a:pt x="750" y="937"/>
                    <a:pt x="750" y="937"/>
                  </a:cubicBezTo>
                  <a:lnTo>
                    <a:pt x="741" y="967"/>
                  </a:lnTo>
                  <a:close/>
                  <a:moveTo>
                    <a:pt x="835" y="1167"/>
                  </a:moveTo>
                  <a:cubicBezTo>
                    <a:pt x="852" y="1167"/>
                    <a:pt x="865" y="1157"/>
                    <a:pt x="865" y="1142"/>
                  </a:cubicBezTo>
                  <a:cubicBezTo>
                    <a:pt x="865" y="1133"/>
                    <a:pt x="865" y="1133"/>
                    <a:pt x="865" y="1133"/>
                  </a:cubicBezTo>
                  <a:cubicBezTo>
                    <a:pt x="834" y="1133"/>
                    <a:pt x="834" y="1133"/>
                    <a:pt x="834" y="1133"/>
                  </a:cubicBezTo>
                  <a:cubicBezTo>
                    <a:pt x="834" y="1113"/>
                    <a:pt x="834" y="1113"/>
                    <a:pt x="834" y="1113"/>
                  </a:cubicBezTo>
                  <a:cubicBezTo>
                    <a:pt x="891" y="1113"/>
                    <a:pt x="891" y="1113"/>
                    <a:pt x="891" y="1113"/>
                  </a:cubicBezTo>
                  <a:cubicBezTo>
                    <a:pt x="891" y="1186"/>
                    <a:pt x="891" y="1186"/>
                    <a:pt x="891" y="1186"/>
                  </a:cubicBezTo>
                  <a:cubicBezTo>
                    <a:pt x="872" y="1186"/>
                    <a:pt x="872" y="1186"/>
                    <a:pt x="872" y="1186"/>
                  </a:cubicBezTo>
                  <a:cubicBezTo>
                    <a:pt x="867" y="1174"/>
                    <a:pt x="867" y="1174"/>
                    <a:pt x="867" y="1174"/>
                  </a:cubicBezTo>
                  <a:cubicBezTo>
                    <a:pt x="859" y="1183"/>
                    <a:pt x="847" y="1189"/>
                    <a:pt x="829" y="1189"/>
                  </a:cubicBezTo>
                  <a:cubicBezTo>
                    <a:pt x="798" y="1189"/>
                    <a:pt x="771" y="1167"/>
                    <a:pt x="771" y="1120"/>
                  </a:cubicBezTo>
                  <a:cubicBezTo>
                    <a:pt x="771" y="1075"/>
                    <a:pt x="796" y="1052"/>
                    <a:pt x="835" y="1052"/>
                  </a:cubicBezTo>
                  <a:cubicBezTo>
                    <a:pt x="865" y="1052"/>
                    <a:pt x="886" y="1067"/>
                    <a:pt x="891" y="1092"/>
                  </a:cubicBezTo>
                  <a:cubicBezTo>
                    <a:pt x="861" y="1092"/>
                    <a:pt x="861" y="1092"/>
                    <a:pt x="861" y="1092"/>
                  </a:cubicBezTo>
                  <a:cubicBezTo>
                    <a:pt x="857" y="1079"/>
                    <a:pt x="848" y="1073"/>
                    <a:pt x="835" y="1073"/>
                  </a:cubicBezTo>
                  <a:cubicBezTo>
                    <a:pt x="817" y="1073"/>
                    <a:pt x="803" y="1086"/>
                    <a:pt x="803" y="1120"/>
                  </a:cubicBezTo>
                  <a:cubicBezTo>
                    <a:pt x="803" y="1154"/>
                    <a:pt x="817" y="1167"/>
                    <a:pt x="835" y="1167"/>
                  </a:cubicBezTo>
                  <a:close/>
                  <a:moveTo>
                    <a:pt x="908" y="967"/>
                  </a:moveTo>
                  <a:cubicBezTo>
                    <a:pt x="877" y="967"/>
                    <a:pt x="877" y="967"/>
                    <a:pt x="877" y="967"/>
                  </a:cubicBezTo>
                  <a:cubicBezTo>
                    <a:pt x="877" y="859"/>
                    <a:pt x="877" y="859"/>
                    <a:pt x="877" y="859"/>
                  </a:cubicBezTo>
                  <a:cubicBezTo>
                    <a:pt x="839" y="859"/>
                    <a:pt x="839" y="859"/>
                    <a:pt x="839" y="859"/>
                  </a:cubicBezTo>
                  <a:cubicBezTo>
                    <a:pt x="839" y="836"/>
                    <a:pt x="839" y="836"/>
                    <a:pt x="839" y="836"/>
                  </a:cubicBezTo>
                  <a:cubicBezTo>
                    <a:pt x="947" y="836"/>
                    <a:pt x="947" y="836"/>
                    <a:pt x="947" y="836"/>
                  </a:cubicBezTo>
                  <a:cubicBezTo>
                    <a:pt x="947" y="859"/>
                    <a:pt x="947" y="859"/>
                    <a:pt x="947" y="859"/>
                  </a:cubicBezTo>
                  <a:cubicBezTo>
                    <a:pt x="908" y="859"/>
                    <a:pt x="908" y="859"/>
                    <a:pt x="908" y="859"/>
                  </a:cubicBezTo>
                  <a:lnTo>
                    <a:pt x="908" y="967"/>
                  </a:lnTo>
                  <a:close/>
                  <a:moveTo>
                    <a:pt x="1037" y="1186"/>
                  </a:moveTo>
                  <a:cubicBezTo>
                    <a:pt x="1006" y="1186"/>
                    <a:pt x="1006" y="1186"/>
                    <a:pt x="1006" y="1186"/>
                  </a:cubicBezTo>
                  <a:cubicBezTo>
                    <a:pt x="954" y="1093"/>
                    <a:pt x="954" y="1093"/>
                    <a:pt x="954" y="1093"/>
                  </a:cubicBezTo>
                  <a:cubicBezTo>
                    <a:pt x="954" y="1186"/>
                    <a:pt x="954" y="1186"/>
                    <a:pt x="954" y="1186"/>
                  </a:cubicBezTo>
                  <a:cubicBezTo>
                    <a:pt x="928" y="1186"/>
                    <a:pt x="928" y="1186"/>
                    <a:pt x="928" y="1186"/>
                  </a:cubicBezTo>
                  <a:cubicBezTo>
                    <a:pt x="928" y="1055"/>
                    <a:pt x="928" y="1055"/>
                    <a:pt x="928" y="1055"/>
                  </a:cubicBezTo>
                  <a:cubicBezTo>
                    <a:pt x="962" y="1055"/>
                    <a:pt x="962" y="1055"/>
                    <a:pt x="962" y="1055"/>
                  </a:cubicBezTo>
                  <a:cubicBezTo>
                    <a:pt x="1011" y="1145"/>
                    <a:pt x="1011" y="1145"/>
                    <a:pt x="1011" y="1145"/>
                  </a:cubicBezTo>
                  <a:cubicBezTo>
                    <a:pt x="1011" y="1055"/>
                    <a:pt x="1011" y="1055"/>
                    <a:pt x="1011" y="1055"/>
                  </a:cubicBezTo>
                  <a:cubicBezTo>
                    <a:pt x="1037" y="1055"/>
                    <a:pt x="1037" y="1055"/>
                    <a:pt x="1037" y="1055"/>
                  </a:cubicBezTo>
                  <a:lnTo>
                    <a:pt x="1037" y="1186"/>
                  </a:lnTo>
                  <a:close/>
                  <a:moveTo>
                    <a:pt x="1064" y="858"/>
                  </a:moveTo>
                  <a:cubicBezTo>
                    <a:pt x="1006" y="858"/>
                    <a:pt x="1006" y="858"/>
                    <a:pt x="1006" y="858"/>
                  </a:cubicBezTo>
                  <a:cubicBezTo>
                    <a:pt x="1006" y="890"/>
                    <a:pt x="1006" y="890"/>
                    <a:pt x="1006" y="890"/>
                  </a:cubicBezTo>
                  <a:cubicBezTo>
                    <a:pt x="1059" y="890"/>
                    <a:pt x="1059" y="890"/>
                    <a:pt x="1059" y="890"/>
                  </a:cubicBezTo>
                  <a:cubicBezTo>
                    <a:pt x="1059" y="911"/>
                    <a:pt x="1059" y="911"/>
                    <a:pt x="1059" y="911"/>
                  </a:cubicBezTo>
                  <a:cubicBezTo>
                    <a:pt x="1006" y="911"/>
                    <a:pt x="1006" y="911"/>
                    <a:pt x="1006" y="911"/>
                  </a:cubicBezTo>
                  <a:cubicBezTo>
                    <a:pt x="1006" y="945"/>
                    <a:pt x="1006" y="945"/>
                    <a:pt x="1006" y="945"/>
                  </a:cubicBezTo>
                  <a:cubicBezTo>
                    <a:pt x="1064" y="945"/>
                    <a:pt x="1064" y="945"/>
                    <a:pt x="1064" y="945"/>
                  </a:cubicBezTo>
                  <a:cubicBezTo>
                    <a:pt x="1064" y="967"/>
                    <a:pt x="1064" y="967"/>
                    <a:pt x="1064" y="967"/>
                  </a:cubicBezTo>
                  <a:cubicBezTo>
                    <a:pt x="975" y="967"/>
                    <a:pt x="975" y="967"/>
                    <a:pt x="975" y="967"/>
                  </a:cubicBezTo>
                  <a:cubicBezTo>
                    <a:pt x="975" y="836"/>
                    <a:pt x="975" y="836"/>
                    <a:pt x="975" y="836"/>
                  </a:cubicBezTo>
                  <a:cubicBezTo>
                    <a:pt x="1064" y="836"/>
                    <a:pt x="1064" y="836"/>
                    <a:pt x="1064" y="836"/>
                  </a:cubicBezTo>
                  <a:lnTo>
                    <a:pt x="1064" y="858"/>
                  </a:lnTo>
                  <a:close/>
                  <a:moveTo>
                    <a:pt x="1087" y="638"/>
                  </a:moveTo>
                  <a:cubicBezTo>
                    <a:pt x="1080" y="638"/>
                    <a:pt x="1080" y="638"/>
                    <a:pt x="1080" y="638"/>
                  </a:cubicBezTo>
                  <a:cubicBezTo>
                    <a:pt x="1080" y="655"/>
                    <a:pt x="1080" y="655"/>
                    <a:pt x="1080" y="655"/>
                  </a:cubicBezTo>
                  <a:cubicBezTo>
                    <a:pt x="1077" y="655"/>
                    <a:pt x="1077" y="655"/>
                    <a:pt x="1077" y="655"/>
                  </a:cubicBezTo>
                  <a:cubicBezTo>
                    <a:pt x="1077" y="638"/>
                    <a:pt x="1077" y="638"/>
                    <a:pt x="1077" y="638"/>
                  </a:cubicBezTo>
                  <a:cubicBezTo>
                    <a:pt x="1070" y="638"/>
                    <a:pt x="1070" y="638"/>
                    <a:pt x="1070" y="638"/>
                  </a:cubicBezTo>
                  <a:cubicBezTo>
                    <a:pt x="1070" y="635"/>
                    <a:pt x="1070" y="635"/>
                    <a:pt x="1070" y="635"/>
                  </a:cubicBezTo>
                  <a:cubicBezTo>
                    <a:pt x="1087" y="635"/>
                    <a:pt x="1087" y="635"/>
                    <a:pt x="1087" y="635"/>
                  </a:cubicBezTo>
                  <a:lnTo>
                    <a:pt x="1087" y="638"/>
                  </a:lnTo>
                  <a:close/>
                  <a:moveTo>
                    <a:pt x="1097" y="655"/>
                  </a:moveTo>
                  <a:cubicBezTo>
                    <a:pt x="1091" y="639"/>
                    <a:pt x="1091" y="639"/>
                    <a:pt x="1091" y="639"/>
                  </a:cubicBezTo>
                  <a:cubicBezTo>
                    <a:pt x="1091" y="639"/>
                    <a:pt x="1091" y="639"/>
                    <a:pt x="1091" y="639"/>
                  </a:cubicBezTo>
                  <a:cubicBezTo>
                    <a:pt x="1091" y="655"/>
                    <a:pt x="1091" y="655"/>
                    <a:pt x="1091" y="655"/>
                  </a:cubicBezTo>
                  <a:cubicBezTo>
                    <a:pt x="1088" y="655"/>
                    <a:pt x="1088" y="655"/>
                    <a:pt x="1088" y="655"/>
                  </a:cubicBezTo>
                  <a:cubicBezTo>
                    <a:pt x="1088" y="635"/>
                    <a:pt x="1088" y="635"/>
                    <a:pt x="1088" y="635"/>
                  </a:cubicBezTo>
                  <a:cubicBezTo>
                    <a:pt x="1093" y="635"/>
                    <a:pt x="1093" y="635"/>
                    <a:pt x="1093" y="635"/>
                  </a:cubicBezTo>
                  <a:cubicBezTo>
                    <a:pt x="1099" y="652"/>
                    <a:pt x="1099" y="652"/>
                    <a:pt x="1099" y="652"/>
                  </a:cubicBezTo>
                  <a:cubicBezTo>
                    <a:pt x="1099" y="652"/>
                    <a:pt x="1099" y="652"/>
                    <a:pt x="1099" y="652"/>
                  </a:cubicBezTo>
                  <a:cubicBezTo>
                    <a:pt x="1105" y="635"/>
                    <a:pt x="1105" y="635"/>
                    <a:pt x="1105" y="635"/>
                  </a:cubicBezTo>
                  <a:cubicBezTo>
                    <a:pt x="1109" y="635"/>
                    <a:pt x="1109" y="635"/>
                    <a:pt x="1109" y="635"/>
                  </a:cubicBezTo>
                  <a:cubicBezTo>
                    <a:pt x="1109" y="655"/>
                    <a:pt x="1109" y="655"/>
                    <a:pt x="1109" y="655"/>
                  </a:cubicBezTo>
                  <a:cubicBezTo>
                    <a:pt x="1106" y="655"/>
                    <a:pt x="1106" y="655"/>
                    <a:pt x="1106" y="655"/>
                  </a:cubicBezTo>
                  <a:cubicBezTo>
                    <a:pt x="1106" y="639"/>
                    <a:pt x="1106" y="639"/>
                    <a:pt x="1106" y="639"/>
                  </a:cubicBezTo>
                  <a:cubicBezTo>
                    <a:pt x="1106" y="639"/>
                    <a:pt x="1106" y="639"/>
                    <a:pt x="1106" y="639"/>
                  </a:cubicBezTo>
                  <a:cubicBezTo>
                    <a:pt x="1100" y="655"/>
                    <a:pt x="1100" y="655"/>
                    <a:pt x="1100" y="655"/>
                  </a:cubicBezTo>
                  <a:lnTo>
                    <a:pt x="1097" y="655"/>
                  </a:lnTo>
                  <a:close/>
                  <a:moveTo>
                    <a:pt x="1151" y="967"/>
                  </a:moveTo>
                  <a:cubicBezTo>
                    <a:pt x="1101" y="967"/>
                    <a:pt x="1101" y="967"/>
                    <a:pt x="1101" y="967"/>
                  </a:cubicBezTo>
                  <a:cubicBezTo>
                    <a:pt x="1101" y="836"/>
                    <a:pt x="1101" y="836"/>
                    <a:pt x="1101" y="836"/>
                  </a:cubicBezTo>
                  <a:cubicBezTo>
                    <a:pt x="1151" y="836"/>
                    <a:pt x="1151" y="836"/>
                    <a:pt x="1151" y="836"/>
                  </a:cubicBezTo>
                  <a:cubicBezTo>
                    <a:pt x="1193" y="836"/>
                    <a:pt x="1216" y="856"/>
                    <a:pt x="1216" y="901"/>
                  </a:cubicBezTo>
                  <a:cubicBezTo>
                    <a:pt x="1216" y="947"/>
                    <a:pt x="1192" y="967"/>
                    <a:pt x="1151" y="9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00" name="Group 109"/>
          <p:cNvGrpSpPr>
            <a:grpSpLocks noChangeAspect="1"/>
          </p:cNvGrpSpPr>
          <p:nvPr/>
        </p:nvGrpSpPr>
        <p:grpSpPr bwMode="auto">
          <a:xfrm>
            <a:off x="6656078" y="2448971"/>
            <a:ext cx="801492" cy="735343"/>
            <a:chOff x="3403" y="1091"/>
            <a:chExt cx="521" cy="478"/>
          </a:xfrm>
        </p:grpSpPr>
        <p:sp>
          <p:nvSpPr>
            <p:cNvPr id="1102" name="Freeform 110"/>
            <p:cNvSpPr>
              <a:spLocks/>
            </p:cNvSpPr>
            <p:nvPr/>
          </p:nvSpPr>
          <p:spPr bwMode="auto">
            <a:xfrm>
              <a:off x="3419" y="1294"/>
              <a:ext cx="17" cy="17"/>
            </a:xfrm>
            <a:custGeom>
              <a:avLst/>
              <a:gdLst>
                <a:gd name="T0" fmla="*/ 1 w 3"/>
                <a:gd name="T1" fmla="*/ 3 h 3"/>
                <a:gd name="T2" fmla="*/ 0 w 3"/>
                <a:gd name="T3" fmla="*/ 1 h 3"/>
                <a:gd name="T4" fmla="*/ 2 w 3"/>
                <a:gd name="T5" fmla="*/ 0 h 3"/>
                <a:gd name="T6" fmla="*/ 3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0" y="2"/>
                    <a:pt x="0" y="1"/>
                  </a:cubicBezTo>
                  <a:cubicBezTo>
                    <a:pt x="0" y="0"/>
                    <a:pt x="1" y="0"/>
                    <a:pt x="2" y="0"/>
                  </a:cubicBezTo>
                  <a:cubicBezTo>
                    <a:pt x="3" y="0"/>
                    <a:pt x="3" y="1"/>
                    <a:pt x="3" y="2"/>
                  </a:cubicBezTo>
                  <a:cubicBezTo>
                    <a:pt x="3" y="2"/>
                    <a:pt x="2" y="3"/>
                    <a:pt x="1" y="3"/>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Freeform 111"/>
            <p:cNvSpPr>
              <a:spLocks/>
            </p:cNvSpPr>
            <p:nvPr/>
          </p:nvSpPr>
          <p:spPr bwMode="auto">
            <a:xfrm>
              <a:off x="3430" y="1256"/>
              <a:ext cx="17" cy="22"/>
            </a:xfrm>
            <a:custGeom>
              <a:avLst/>
              <a:gdLst>
                <a:gd name="T0" fmla="*/ 1 w 3"/>
                <a:gd name="T1" fmla="*/ 3 h 4"/>
                <a:gd name="T2" fmla="*/ 0 w 3"/>
                <a:gd name="T3" fmla="*/ 2 h 4"/>
                <a:gd name="T4" fmla="*/ 2 w 3"/>
                <a:gd name="T5" fmla="*/ 1 h 4"/>
                <a:gd name="T6" fmla="*/ 3 w 3"/>
                <a:gd name="T7" fmla="*/ 3 h 4"/>
                <a:gd name="T8" fmla="*/ 1 w 3"/>
                <a:gd name="T9" fmla="*/ 3 h 4"/>
              </a:gdLst>
              <a:ahLst/>
              <a:cxnLst>
                <a:cxn ang="0">
                  <a:pos x="T0" y="T1"/>
                </a:cxn>
                <a:cxn ang="0">
                  <a:pos x="T2" y="T3"/>
                </a:cxn>
                <a:cxn ang="0">
                  <a:pos x="T4" y="T5"/>
                </a:cxn>
                <a:cxn ang="0">
                  <a:pos x="T6" y="T7"/>
                </a:cxn>
                <a:cxn ang="0">
                  <a:pos x="T8" y="T9"/>
                </a:cxn>
              </a:cxnLst>
              <a:rect l="0" t="0" r="r" b="b"/>
              <a:pathLst>
                <a:path w="3" h="4">
                  <a:moveTo>
                    <a:pt x="1" y="3"/>
                  </a:moveTo>
                  <a:cubicBezTo>
                    <a:pt x="0" y="3"/>
                    <a:pt x="0" y="2"/>
                    <a:pt x="0" y="2"/>
                  </a:cubicBezTo>
                  <a:cubicBezTo>
                    <a:pt x="0" y="1"/>
                    <a:pt x="1" y="0"/>
                    <a:pt x="2" y="1"/>
                  </a:cubicBezTo>
                  <a:cubicBezTo>
                    <a:pt x="3" y="1"/>
                    <a:pt x="3" y="2"/>
                    <a:pt x="3" y="3"/>
                  </a:cubicBezTo>
                  <a:cubicBezTo>
                    <a:pt x="2" y="3"/>
                    <a:pt x="2" y="4"/>
                    <a:pt x="1" y="3"/>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Freeform 112"/>
            <p:cNvSpPr>
              <a:spLocks/>
            </p:cNvSpPr>
            <p:nvPr/>
          </p:nvSpPr>
          <p:spPr bwMode="auto">
            <a:xfrm>
              <a:off x="3447" y="1228"/>
              <a:ext cx="16" cy="17"/>
            </a:xfrm>
            <a:custGeom>
              <a:avLst/>
              <a:gdLst>
                <a:gd name="T0" fmla="*/ 1 w 3"/>
                <a:gd name="T1" fmla="*/ 2 h 3"/>
                <a:gd name="T2" fmla="*/ 0 w 3"/>
                <a:gd name="T3" fmla="*/ 0 h 3"/>
                <a:gd name="T4" fmla="*/ 2 w 3"/>
                <a:gd name="T5" fmla="*/ 0 h 3"/>
                <a:gd name="T6" fmla="*/ 3 w 3"/>
                <a:gd name="T7" fmla="*/ 2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0" y="2"/>
                    <a:pt x="0" y="1"/>
                    <a:pt x="0" y="0"/>
                  </a:cubicBezTo>
                  <a:cubicBezTo>
                    <a:pt x="0" y="0"/>
                    <a:pt x="1" y="0"/>
                    <a:pt x="2" y="0"/>
                  </a:cubicBezTo>
                  <a:cubicBezTo>
                    <a:pt x="3" y="0"/>
                    <a:pt x="3" y="1"/>
                    <a:pt x="3" y="2"/>
                  </a:cubicBezTo>
                  <a:cubicBezTo>
                    <a:pt x="2" y="3"/>
                    <a:pt x="1" y="3"/>
                    <a:pt x="1" y="2"/>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Freeform 113"/>
            <p:cNvSpPr>
              <a:spLocks/>
            </p:cNvSpPr>
            <p:nvPr/>
          </p:nvSpPr>
          <p:spPr bwMode="auto">
            <a:xfrm>
              <a:off x="3469" y="1195"/>
              <a:ext cx="16" cy="17"/>
            </a:xfrm>
            <a:custGeom>
              <a:avLst/>
              <a:gdLst>
                <a:gd name="T0" fmla="*/ 0 w 3"/>
                <a:gd name="T1" fmla="*/ 3 h 3"/>
                <a:gd name="T2" fmla="*/ 0 w 3"/>
                <a:gd name="T3" fmla="*/ 1 h 3"/>
                <a:gd name="T4" fmla="*/ 2 w 3"/>
                <a:gd name="T5" fmla="*/ 1 h 3"/>
                <a:gd name="T6" fmla="*/ 2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0" y="2"/>
                    <a:pt x="0" y="1"/>
                    <a:pt x="0" y="1"/>
                  </a:cubicBezTo>
                  <a:cubicBezTo>
                    <a:pt x="1" y="0"/>
                    <a:pt x="1" y="0"/>
                    <a:pt x="2" y="1"/>
                  </a:cubicBezTo>
                  <a:cubicBezTo>
                    <a:pt x="3" y="1"/>
                    <a:pt x="3" y="2"/>
                    <a:pt x="2" y="3"/>
                  </a:cubicBezTo>
                  <a:cubicBezTo>
                    <a:pt x="2" y="3"/>
                    <a:pt x="1" y="3"/>
                    <a:pt x="0" y="3"/>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Freeform 114"/>
            <p:cNvSpPr>
              <a:spLocks/>
            </p:cNvSpPr>
            <p:nvPr/>
          </p:nvSpPr>
          <p:spPr bwMode="auto">
            <a:xfrm>
              <a:off x="3782" y="1195"/>
              <a:ext cx="22" cy="17"/>
            </a:xfrm>
            <a:custGeom>
              <a:avLst/>
              <a:gdLst>
                <a:gd name="T0" fmla="*/ 1 w 4"/>
                <a:gd name="T1" fmla="*/ 1 h 3"/>
                <a:gd name="T2" fmla="*/ 3 w 4"/>
                <a:gd name="T3" fmla="*/ 1 h 3"/>
                <a:gd name="T4" fmla="*/ 3 w 4"/>
                <a:gd name="T5" fmla="*/ 3 h 3"/>
                <a:gd name="T6" fmla="*/ 1 w 4"/>
                <a:gd name="T7" fmla="*/ 3 h 3"/>
                <a:gd name="T8" fmla="*/ 1 w 4"/>
                <a:gd name="T9" fmla="*/ 1 h 3"/>
              </a:gdLst>
              <a:ahLst/>
              <a:cxnLst>
                <a:cxn ang="0">
                  <a:pos x="T0" y="T1"/>
                </a:cxn>
                <a:cxn ang="0">
                  <a:pos x="T2" y="T3"/>
                </a:cxn>
                <a:cxn ang="0">
                  <a:pos x="T4" y="T5"/>
                </a:cxn>
                <a:cxn ang="0">
                  <a:pos x="T6" y="T7"/>
                </a:cxn>
                <a:cxn ang="0">
                  <a:pos x="T8" y="T9"/>
                </a:cxn>
              </a:cxnLst>
              <a:rect l="0" t="0" r="r" b="b"/>
              <a:pathLst>
                <a:path w="4" h="3">
                  <a:moveTo>
                    <a:pt x="1" y="1"/>
                  </a:moveTo>
                  <a:cubicBezTo>
                    <a:pt x="2" y="0"/>
                    <a:pt x="3" y="0"/>
                    <a:pt x="3" y="1"/>
                  </a:cubicBezTo>
                  <a:cubicBezTo>
                    <a:pt x="4" y="1"/>
                    <a:pt x="4" y="2"/>
                    <a:pt x="3" y="3"/>
                  </a:cubicBezTo>
                  <a:cubicBezTo>
                    <a:pt x="2" y="3"/>
                    <a:pt x="2" y="3"/>
                    <a:pt x="1" y="3"/>
                  </a:cubicBezTo>
                  <a:cubicBezTo>
                    <a:pt x="0" y="2"/>
                    <a:pt x="1" y="1"/>
                    <a:pt x="1" y="1"/>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Freeform 115"/>
            <p:cNvSpPr>
              <a:spLocks/>
            </p:cNvSpPr>
            <p:nvPr/>
          </p:nvSpPr>
          <p:spPr bwMode="auto">
            <a:xfrm>
              <a:off x="3804" y="1223"/>
              <a:ext cx="22" cy="22"/>
            </a:xfrm>
            <a:custGeom>
              <a:avLst/>
              <a:gdLst>
                <a:gd name="T0" fmla="*/ 1 w 4"/>
                <a:gd name="T1" fmla="*/ 1 h 4"/>
                <a:gd name="T2" fmla="*/ 3 w 4"/>
                <a:gd name="T3" fmla="*/ 1 h 4"/>
                <a:gd name="T4" fmla="*/ 3 w 4"/>
                <a:gd name="T5" fmla="*/ 3 h 4"/>
                <a:gd name="T6" fmla="*/ 1 w 4"/>
                <a:gd name="T7" fmla="*/ 3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2" y="0"/>
                    <a:pt x="3" y="1"/>
                    <a:pt x="3" y="1"/>
                  </a:cubicBezTo>
                  <a:cubicBezTo>
                    <a:pt x="4" y="2"/>
                    <a:pt x="3" y="3"/>
                    <a:pt x="3" y="3"/>
                  </a:cubicBezTo>
                  <a:cubicBezTo>
                    <a:pt x="2" y="4"/>
                    <a:pt x="1" y="3"/>
                    <a:pt x="1" y="3"/>
                  </a:cubicBezTo>
                  <a:cubicBezTo>
                    <a:pt x="0" y="2"/>
                    <a:pt x="1" y="1"/>
                    <a:pt x="1" y="1"/>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Freeform 116"/>
            <p:cNvSpPr>
              <a:spLocks/>
            </p:cNvSpPr>
            <p:nvPr/>
          </p:nvSpPr>
          <p:spPr bwMode="auto">
            <a:xfrm>
              <a:off x="3820" y="1256"/>
              <a:ext cx="17" cy="16"/>
            </a:xfrm>
            <a:custGeom>
              <a:avLst/>
              <a:gdLst>
                <a:gd name="T0" fmla="*/ 1 w 3"/>
                <a:gd name="T1" fmla="*/ 1 h 3"/>
                <a:gd name="T2" fmla="*/ 3 w 3"/>
                <a:gd name="T3" fmla="*/ 1 h 3"/>
                <a:gd name="T4" fmla="*/ 2 w 3"/>
                <a:gd name="T5" fmla="*/ 3 h 3"/>
                <a:gd name="T6" fmla="*/ 0 w 3"/>
                <a:gd name="T7" fmla="*/ 2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2" y="0"/>
                    <a:pt x="3" y="1"/>
                    <a:pt x="3" y="1"/>
                  </a:cubicBezTo>
                  <a:cubicBezTo>
                    <a:pt x="3" y="2"/>
                    <a:pt x="3" y="3"/>
                    <a:pt x="2" y="3"/>
                  </a:cubicBezTo>
                  <a:cubicBezTo>
                    <a:pt x="2" y="3"/>
                    <a:pt x="1" y="3"/>
                    <a:pt x="0" y="2"/>
                  </a:cubicBezTo>
                  <a:cubicBezTo>
                    <a:pt x="0" y="2"/>
                    <a:pt x="1" y="1"/>
                    <a:pt x="1" y="1"/>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Freeform 117"/>
            <p:cNvSpPr>
              <a:spLocks/>
            </p:cNvSpPr>
            <p:nvPr/>
          </p:nvSpPr>
          <p:spPr bwMode="auto">
            <a:xfrm>
              <a:off x="3831" y="1294"/>
              <a:ext cx="17" cy="17"/>
            </a:xfrm>
            <a:custGeom>
              <a:avLst/>
              <a:gdLst>
                <a:gd name="T0" fmla="*/ 1 w 3"/>
                <a:gd name="T1" fmla="*/ 0 h 3"/>
                <a:gd name="T2" fmla="*/ 3 w 3"/>
                <a:gd name="T3" fmla="*/ 1 h 3"/>
                <a:gd name="T4" fmla="*/ 2 w 3"/>
                <a:gd name="T5" fmla="*/ 2 h 3"/>
                <a:gd name="T6" fmla="*/ 0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2" y="0"/>
                    <a:pt x="3" y="0"/>
                    <a:pt x="3" y="1"/>
                  </a:cubicBezTo>
                  <a:cubicBezTo>
                    <a:pt x="3" y="2"/>
                    <a:pt x="3" y="2"/>
                    <a:pt x="2" y="2"/>
                  </a:cubicBezTo>
                  <a:cubicBezTo>
                    <a:pt x="1" y="3"/>
                    <a:pt x="0" y="2"/>
                    <a:pt x="0" y="1"/>
                  </a:cubicBezTo>
                  <a:cubicBezTo>
                    <a:pt x="0" y="1"/>
                    <a:pt x="1" y="0"/>
                    <a:pt x="1" y="0"/>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Freeform 118"/>
            <p:cNvSpPr>
              <a:spLocks/>
            </p:cNvSpPr>
            <p:nvPr/>
          </p:nvSpPr>
          <p:spPr bwMode="auto">
            <a:xfrm>
              <a:off x="3710" y="1525"/>
              <a:ext cx="17" cy="22"/>
            </a:xfrm>
            <a:custGeom>
              <a:avLst/>
              <a:gdLst>
                <a:gd name="T0" fmla="*/ 2 w 3"/>
                <a:gd name="T1" fmla="*/ 2 h 4"/>
                <a:gd name="T2" fmla="*/ 2 w 3"/>
                <a:gd name="T3" fmla="*/ 3 h 4"/>
                <a:gd name="T4" fmla="*/ 0 w 3"/>
                <a:gd name="T5" fmla="*/ 3 h 4"/>
                <a:gd name="T6" fmla="*/ 1 w 3"/>
                <a:gd name="T7" fmla="*/ 1 h 4"/>
                <a:gd name="T8" fmla="*/ 2 w 3"/>
                <a:gd name="T9" fmla="*/ 2 h 4"/>
              </a:gdLst>
              <a:ahLst/>
              <a:cxnLst>
                <a:cxn ang="0">
                  <a:pos x="T0" y="T1"/>
                </a:cxn>
                <a:cxn ang="0">
                  <a:pos x="T2" y="T3"/>
                </a:cxn>
                <a:cxn ang="0">
                  <a:pos x="T4" y="T5"/>
                </a:cxn>
                <a:cxn ang="0">
                  <a:pos x="T6" y="T7"/>
                </a:cxn>
                <a:cxn ang="0">
                  <a:pos x="T8" y="T9"/>
                </a:cxn>
              </a:cxnLst>
              <a:rect l="0" t="0" r="r" b="b"/>
              <a:pathLst>
                <a:path w="3" h="4">
                  <a:moveTo>
                    <a:pt x="2" y="2"/>
                  </a:moveTo>
                  <a:cubicBezTo>
                    <a:pt x="3" y="2"/>
                    <a:pt x="2" y="3"/>
                    <a:pt x="2" y="3"/>
                  </a:cubicBezTo>
                  <a:cubicBezTo>
                    <a:pt x="1" y="4"/>
                    <a:pt x="0" y="3"/>
                    <a:pt x="0" y="3"/>
                  </a:cubicBezTo>
                  <a:cubicBezTo>
                    <a:pt x="0" y="2"/>
                    <a:pt x="0" y="1"/>
                    <a:pt x="1" y="1"/>
                  </a:cubicBezTo>
                  <a:cubicBezTo>
                    <a:pt x="1" y="0"/>
                    <a:pt x="2" y="1"/>
                    <a:pt x="2" y="2"/>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Freeform 119"/>
            <p:cNvSpPr>
              <a:spLocks/>
            </p:cNvSpPr>
            <p:nvPr/>
          </p:nvSpPr>
          <p:spPr bwMode="auto">
            <a:xfrm>
              <a:off x="3672" y="1542"/>
              <a:ext cx="16" cy="16"/>
            </a:xfrm>
            <a:custGeom>
              <a:avLst/>
              <a:gdLst>
                <a:gd name="T0" fmla="*/ 3 w 3"/>
                <a:gd name="T1" fmla="*/ 1 h 3"/>
                <a:gd name="T2" fmla="*/ 2 w 3"/>
                <a:gd name="T3" fmla="*/ 3 h 3"/>
                <a:gd name="T4" fmla="*/ 1 w 3"/>
                <a:gd name="T5" fmla="*/ 1 h 3"/>
                <a:gd name="T6" fmla="*/ 2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3" y="2"/>
                    <a:pt x="2" y="3"/>
                  </a:cubicBezTo>
                  <a:cubicBezTo>
                    <a:pt x="1" y="3"/>
                    <a:pt x="1" y="2"/>
                    <a:pt x="1" y="1"/>
                  </a:cubicBezTo>
                  <a:cubicBezTo>
                    <a:pt x="0" y="1"/>
                    <a:pt x="1" y="0"/>
                    <a:pt x="2" y="0"/>
                  </a:cubicBezTo>
                  <a:cubicBezTo>
                    <a:pt x="2" y="0"/>
                    <a:pt x="3" y="0"/>
                    <a:pt x="3" y="1"/>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Freeform 120"/>
            <p:cNvSpPr>
              <a:spLocks/>
            </p:cNvSpPr>
            <p:nvPr/>
          </p:nvSpPr>
          <p:spPr bwMode="auto">
            <a:xfrm>
              <a:off x="3639" y="1547"/>
              <a:ext cx="16" cy="17"/>
            </a:xfrm>
            <a:custGeom>
              <a:avLst/>
              <a:gdLst>
                <a:gd name="T0" fmla="*/ 3 w 3"/>
                <a:gd name="T1" fmla="*/ 1 h 3"/>
                <a:gd name="T2" fmla="*/ 1 w 3"/>
                <a:gd name="T3" fmla="*/ 3 h 3"/>
                <a:gd name="T4" fmla="*/ 0 w 3"/>
                <a:gd name="T5" fmla="*/ 1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2"/>
                    <a:pt x="1" y="3"/>
                  </a:cubicBezTo>
                  <a:cubicBezTo>
                    <a:pt x="1" y="3"/>
                    <a:pt x="0" y="2"/>
                    <a:pt x="0" y="1"/>
                  </a:cubicBezTo>
                  <a:cubicBezTo>
                    <a:pt x="0" y="0"/>
                    <a:pt x="0" y="0"/>
                    <a:pt x="1" y="0"/>
                  </a:cubicBezTo>
                  <a:cubicBezTo>
                    <a:pt x="2" y="0"/>
                    <a:pt x="3" y="0"/>
                    <a:pt x="3" y="1"/>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Freeform 121"/>
            <p:cNvSpPr>
              <a:spLocks/>
            </p:cNvSpPr>
            <p:nvPr/>
          </p:nvSpPr>
          <p:spPr bwMode="auto">
            <a:xfrm>
              <a:off x="3600" y="1542"/>
              <a:ext cx="17" cy="16"/>
            </a:xfrm>
            <a:custGeom>
              <a:avLst/>
              <a:gdLst>
                <a:gd name="T0" fmla="*/ 3 w 3"/>
                <a:gd name="T1" fmla="*/ 2 h 3"/>
                <a:gd name="T2" fmla="*/ 2 w 3"/>
                <a:gd name="T3" fmla="*/ 3 h 3"/>
                <a:gd name="T4" fmla="*/ 1 w 3"/>
                <a:gd name="T5" fmla="*/ 2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3" y="3"/>
                    <a:pt x="2" y="3"/>
                    <a:pt x="2" y="3"/>
                  </a:cubicBezTo>
                  <a:cubicBezTo>
                    <a:pt x="1" y="3"/>
                    <a:pt x="0" y="3"/>
                    <a:pt x="1" y="2"/>
                  </a:cubicBezTo>
                  <a:cubicBezTo>
                    <a:pt x="1" y="1"/>
                    <a:pt x="1" y="0"/>
                    <a:pt x="2" y="0"/>
                  </a:cubicBezTo>
                  <a:cubicBezTo>
                    <a:pt x="3" y="1"/>
                    <a:pt x="3" y="1"/>
                    <a:pt x="3" y="2"/>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Freeform 122"/>
            <p:cNvSpPr>
              <a:spLocks noEditPoints="1"/>
            </p:cNvSpPr>
            <p:nvPr/>
          </p:nvSpPr>
          <p:spPr bwMode="auto">
            <a:xfrm>
              <a:off x="3540" y="1091"/>
              <a:ext cx="187" cy="192"/>
            </a:xfrm>
            <a:custGeom>
              <a:avLst/>
              <a:gdLst>
                <a:gd name="T0" fmla="*/ 33 w 34"/>
                <a:gd name="T1" fmla="*/ 0 h 35"/>
                <a:gd name="T2" fmla="*/ 1 w 34"/>
                <a:gd name="T3" fmla="*/ 0 h 35"/>
                <a:gd name="T4" fmla="*/ 0 w 34"/>
                <a:gd name="T5" fmla="*/ 3 h 35"/>
                <a:gd name="T6" fmla="*/ 0 w 34"/>
                <a:gd name="T7" fmla="*/ 27 h 35"/>
                <a:gd name="T8" fmla="*/ 1 w 34"/>
                <a:gd name="T9" fmla="*/ 29 h 35"/>
                <a:gd name="T10" fmla="*/ 13 w 34"/>
                <a:gd name="T11" fmla="*/ 29 h 35"/>
                <a:gd name="T12" fmla="*/ 13 w 34"/>
                <a:gd name="T13" fmla="*/ 32 h 35"/>
                <a:gd name="T14" fmla="*/ 5 w 34"/>
                <a:gd name="T15" fmla="*/ 35 h 35"/>
                <a:gd name="T16" fmla="*/ 29 w 34"/>
                <a:gd name="T17" fmla="*/ 35 h 35"/>
                <a:gd name="T18" fmla="*/ 21 w 34"/>
                <a:gd name="T19" fmla="*/ 32 h 35"/>
                <a:gd name="T20" fmla="*/ 21 w 34"/>
                <a:gd name="T21" fmla="*/ 29 h 35"/>
                <a:gd name="T22" fmla="*/ 33 w 34"/>
                <a:gd name="T23" fmla="*/ 29 h 35"/>
                <a:gd name="T24" fmla="*/ 34 w 34"/>
                <a:gd name="T25" fmla="*/ 27 h 35"/>
                <a:gd name="T26" fmla="*/ 34 w 34"/>
                <a:gd name="T27" fmla="*/ 3 h 35"/>
                <a:gd name="T28" fmla="*/ 33 w 34"/>
                <a:gd name="T29" fmla="*/ 0 h 35"/>
                <a:gd name="T30" fmla="*/ 32 w 34"/>
                <a:gd name="T31" fmla="*/ 26 h 35"/>
                <a:gd name="T32" fmla="*/ 2 w 34"/>
                <a:gd name="T33" fmla="*/ 26 h 35"/>
                <a:gd name="T34" fmla="*/ 2 w 34"/>
                <a:gd name="T35" fmla="*/ 4 h 35"/>
                <a:gd name="T36" fmla="*/ 32 w 34"/>
                <a:gd name="T37" fmla="*/ 4 h 35"/>
                <a:gd name="T38" fmla="*/ 32 w 34"/>
                <a:gd name="T39" fmla="*/ 26 h 35"/>
                <a:gd name="T40" fmla="*/ 32 w 34"/>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5">
                  <a:moveTo>
                    <a:pt x="33" y="0"/>
                  </a:moveTo>
                  <a:cubicBezTo>
                    <a:pt x="1" y="0"/>
                    <a:pt x="1" y="0"/>
                    <a:pt x="1" y="0"/>
                  </a:cubicBezTo>
                  <a:cubicBezTo>
                    <a:pt x="0" y="0"/>
                    <a:pt x="0" y="1"/>
                    <a:pt x="0" y="3"/>
                  </a:cubicBezTo>
                  <a:cubicBezTo>
                    <a:pt x="0" y="27"/>
                    <a:pt x="0" y="27"/>
                    <a:pt x="0" y="27"/>
                  </a:cubicBezTo>
                  <a:cubicBezTo>
                    <a:pt x="0" y="28"/>
                    <a:pt x="0" y="29"/>
                    <a:pt x="1" y="29"/>
                  </a:cubicBezTo>
                  <a:cubicBezTo>
                    <a:pt x="13" y="29"/>
                    <a:pt x="13" y="29"/>
                    <a:pt x="13" y="29"/>
                  </a:cubicBezTo>
                  <a:cubicBezTo>
                    <a:pt x="13" y="32"/>
                    <a:pt x="13" y="32"/>
                    <a:pt x="13" y="32"/>
                  </a:cubicBezTo>
                  <a:cubicBezTo>
                    <a:pt x="9" y="33"/>
                    <a:pt x="5" y="34"/>
                    <a:pt x="5" y="35"/>
                  </a:cubicBezTo>
                  <a:cubicBezTo>
                    <a:pt x="29" y="35"/>
                    <a:pt x="29" y="35"/>
                    <a:pt x="29" y="35"/>
                  </a:cubicBezTo>
                  <a:cubicBezTo>
                    <a:pt x="29" y="34"/>
                    <a:pt x="25" y="33"/>
                    <a:pt x="21" y="32"/>
                  </a:cubicBezTo>
                  <a:cubicBezTo>
                    <a:pt x="21" y="29"/>
                    <a:pt x="21" y="29"/>
                    <a:pt x="21" y="29"/>
                  </a:cubicBezTo>
                  <a:cubicBezTo>
                    <a:pt x="33" y="29"/>
                    <a:pt x="33" y="29"/>
                    <a:pt x="33" y="29"/>
                  </a:cubicBezTo>
                  <a:cubicBezTo>
                    <a:pt x="34" y="29"/>
                    <a:pt x="34" y="28"/>
                    <a:pt x="34" y="27"/>
                  </a:cubicBezTo>
                  <a:cubicBezTo>
                    <a:pt x="34" y="3"/>
                    <a:pt x="34" y="3"/>
                    <a:pt x="34" y="3"/>
                  </a:cubicBezTo>
                  <a:cubicBezTo>
                    <a:pt x="34" y="1"/>
                    <a:pt x="34" y="0"/>
                    <a:pt x="33" y="0"/>
                  </a:cubicBezTo>
                  <a:close/>
                  <a:moveTo>
                    <a:pt x="32" y="26"/>
                  </a:moveTo>
                  <a:cubicBezTo>
                    <a:pt x="2" y="26"/>
                    <a:pt x="2" y="26"/>
                    <a:pt x="2" y="26"/>
                  </a:cubicBezTo>
                  <a:cubicBezTo>
                    <a:pt x="2" y="4"/>
                    <a:pt x="2" y="4"/>
                    <a:pt x="2" y="4"/>
                  </a:cubicBezTo>
                  <a:cubicBezTo>
                    <a:pt x="32" y="4"/>
                    <a:pt x="32" y="4"/>
                    <a:pt x="32" y="4"/>
                  </a:cubicBezTo>
                  <a:cubicBezTo>
                    <a:pt x="32" y="26"/>
                    <a:pt x="32" y="26"/>
                    <a:pt x="32" y="26"/>
                  </a:cubicBezTo>
                  <a:cubicBezTo>
                    <a:pt x="32" y="26"/>
                    <a:pt x="32" y="26"/>
                    <a:pt x="32" y="26"/>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Freeform 123"/>
            <p:cNvSpPr>
              <a:spLocks noEditPoints="1"/>
            </p:cNvSpPr>
            <p:nvPr/>
          </p:nvSpPr>
          <p:spPr bwMode="auto">
            <a:xfrm>
              <a:off x="3403" y="1333"/>
              <a:ext cx="143" cy="236"/>
            </a:xfrm>
            <a:custGeom>
              <a:avLst/>
              <a:gdLst>
                <a:gd name="T0" fmla="*/ 25 w 26"/>
                <a:gd name="T1" fmla="*/ 3 h 43"/>
                <a:gd name="T2" fmla="*/ 2 w 26"/>
                <a:gd name="T3" fmla="*/ 3 h 43"/>
                <a:gd name="T4" fmla="*/ 0 w 26"/>
                <a:gd name="T5" fmla="*/ 5 h 43"/>
                <a:gd name="T6" fmla="*/ 0 w 26"/>
                <a:gd name="T7" fmla="*/ 39 h 43"/>
                <a:gd name="T8" fmla="*/ 2 w 26"/>
                <a:gd name="T9" fmla="*/ 41 h 43"/>
                <a:gd name="T10" fmla="*/ 25 w 26"/>
                <a:gd name="T11" fmla="*/ 41 h 43"/>
                <a:gd name="T12" fmla="*/ 26 w 26"/>
                <a:gd name="T13" fmla="*/ 40 h 43"/>
                <a:gd name="T14" fmla="*/ 26 w 26"/>
                <a:gd name="T15" fmla="*/ 40 h 43"/>
                <a:gd name="T16" fmla="*/ 26 w 26"/>
                <a:gd name="T17" fmla="*/ 40 h 43"/>
                <a:gd name="T18" fmla="*/ 26 w 26"/>
                <a:gd name="T19" fmla="*/ 39 h 43"/>
                <a:gd name="T20" fmla="*/ 26 w 26"/>
                <a:gd name="T21" fmla="*/ 4 h 43"/>
                <a:gd name="T22" fmla="*/ 25 w 26"/>
                <a:gd name="T23" fmla="*/ 3 h 43"/>
                <a:gd name="T24" fmla="*/ 25 w 26"/>
                <a:gd name="T25" fmla="*/ 32 h 43"/>
                <a:gd name="T26" fmla="*/ 24 w 26"/>
                <a:gd name="T27" fmla="*/ 33 h 43"/>
                <a:gd name="T28" fmla="*/ 3 w 26"/>
                <a:gd name="T29" fmla="*/ 33 h 43"/>
                <a:gd name="T30" fmla="*/ 2 w 26"/>
                <a:gd name="T31" fmla="*/ 32 h 43"/>
                <a:gd name="T32" fmla="*/ 2 w 26"/>
                <a:gd name="T33" fmla="*/ 29 h 43"/>
                <a:gd name="T34" fmla="*/ 3 w 26"/>
                <a:gd name="T35" fmla="*/ 28 h 43"/>
                <a:gd name="T36" fmla="*/ 24 w 26"/>
                <a:gd name="T37" fmla="*/ 28 h 43"/>
                <a:gd name="T38" fmla="*/ 25 w 26"/>
                <a:gd name="T39" fmla="*/ 29 h 43"/>
                <a:gd name="T40" fmla="*/ 25 w 26"/>
                <a:gd name="T41" fmla="*/ 32 h 43"/>
                <a:gd name="T42" fmla="*/ 25 w 26"/>
                <a:gd name="T43" fmla="*/ 32 h 43"/>
                <a:gd name="T44" fmla="*/ 25 w 26"/>
                <a:gd name="T45" fmla="*/ 27 h 43"/>
                <a:gd name="T46" fmla="*/ 24 w 26"/>
                <a:gd name="T47" fmla="*/ 27 h 43"/>
                <a:gd name="T48" fmla="*/ 3 w 26"/>
                <a:gd name="T49" fmla="*/ 27 h 43"/>
                <a:gd name="T50" fmla="*/ 2 w 26"/>
                <a:gd name="T51" fmla="*/ 27 h 43"/>
                <a:gd name="T52" fmla="*/ 2 w 26"/>
                <a:gd name="T53" fmla="*/ 23 h 43"/>
                <a:gd name="T54" fmla="*/ 3 w 26"/>
                <a:gd name="T55" fmla="*/ 23 h 43"/>
                <a:gd name="T56" fmla="*/ 24 w 26"/>
                <a:gd name="T57" fmla="*/ 23 h 43"/>
                <a:gd name="T58" fmla="*/ 25 w 26"/>
                <a:gd name="T59" fmla="*/ 23 h 43"/>
                <a:gd name="T60" fmla="*/ 25 w 26"/>
                <a:gd name="T61" fmla="*/ 27 h 43"/>
                <a:gd name="T62" fmla="*/ 25 w 26"/>
                <a:gd name="T63" fmla="*/ 27 h 43"/>
                <a:gd name="T64" fmla="*/ 25 w 26"/>
                <a:gd name="T65" fmla="*/ 21 h 43"/>
                <a:gd name="T66" fmla="*/ 24 w 26"/>
                <a:gd name="T67" fmla="*/ 21 h 43"/>
                <a:gd name="T68" fmla="*/ 3 w 26"/>
                <a:gd name="T69" fmla="*/ 21 h 43"/>
                <a:gd name="T70" fmla="*/ 2 w 26"/>
                <a:gd name="T71" fmla="*/ 21 h 43"/>
                <a:gd name="T72" fmla="*/ 2 w 26"/>
                <a:gd name="T73" fmla="*/ 18 h 43"/>
                <a:gd name="T74" fmla="*/ 3 w 26"/>
                <a:gd name="T75" fmla="*/ 17 h 43"/>
                <a:gd name="T76" fmla="*/ 24 w 26"/>
                <a:gd name="T77" fmla="*/ 17 h 43"/>
                <a:gd name="T78" fmla="*/ 25 w 26"/>
                <a:gd name="T79" fmla="*/ 18 h 43"/>
                <a:gd name="T80" fmla="*/ 25 w 26"/>
                <a:gd name="T81" fmla="*/ 21 h 43"/>
                <a:gd name="T82" fmla="*/ 25 w 26"/>
                <a:gd name="T83" fmla="*/ 21 h 43"/>
                <a:gd name="T84" fmla="*/ 25 w 26"/>
                <a:gd name="T85" fmla="*/ 15 h 43"/>
                <a:gd name="T86" fmla="*/ 24 w 26"/>
                <a:gd name="T87" fmla="*/ 16 h 43"/>
                <a:gd name="T88" fmla="*/ 3 w 26"/>
                <a:gd name="T89" fmla="*/ 16 h 43"/>
                <a:gd name="T90" fmla="*/ 2 w 26"/>
                <a:gd name="T91" fmla="*/ 15 h 43"/>
                <a:gd name="T92" fmla="*/ 2 w 26"/>
                <a:gd name="T93" fmla="*/ 12 h 43"/>
                <a:gd name="T94" fmla="*/ 3 w 26"/>
                <a:gd name="T95" fmla="*/ 11 h 43"/>
                <a:gd name="T96" fmla="*/ 24 w 26"/>
                <a:gd name="T97" fmla="*/ 11 h 43"/>
                <a:gd name="T98" fmla="*/ 25 w 26"/>
                <a:gd name="T99" fmla="*/ 12 h 43"/>
                <a:gd name="T100" fmla="*/ 25 w 26"/>
                <a:gd name="T101" fmla="*/ 15 h 43"/>
                <a:gd name="T102" fmla="*/ 25 w 26"/>
                <a:gd name="T103" fmla="*/ 15 h 43"/>
                <a:gd name="T104" fmla="*/ 25 w 26"/>
                <a:gd name="T105" fmla="*/ 9 h 43"/>
                <a:gd name="T106" fmla="*/ 24 w 26"/>
                <a:gd name="T107" fmla="*/ 10 h 43"/>
                <a:gd name="T108" fmla="*/ 3 w 26"/>
                <a:gd name="T109" fmla="*/ 10 h 43"/>
                <a:gd name="T110" fmla="*/ 2 w 26"/>
                <a:gd name="T111" fmla="*/ 9 h 43"/>
                <a:gd name="T112" fmla="*/ 2 w 26"/>
                <a:gd name="T113" fmla="*/ 6 h 43"/>
                <a:gd name="T114" fmla="*/ 3 w 26"/>
                <a:gd name="T115" fmla="*/ 5 h 43"/>
                <a:gd name="T116" fmla="*/ 24 w 26"/>
                <a:gd name="T117" fmla="*/ 5 h 43"/>
                <a:gd name="T118" fmla="*/ 25 w 26"/>
                <a:gd name="T119" fmla="*/ 6 h 43"/>
                <a:gd name="T120" fmla="*/ 25 w 26"/>
                <a:gd name="T121" fmla="*/ 9 h 43"/>
                <a:gd name="T122" fmla="*/ 25 w 26"/>
                <a:gd name="T123"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 h="43">
                  <a:moveTo>
                    <a:pt x="25" y="3"/>
                  </a:moveTo>
                  <a:cubicBezTo>
                    <a:pt x="2" y="3"/>
                    <a:pt x="2" y="3"/>
                    <a:pt x="2" y="3"/>
                  </a:cubicBezTo>
                  <a:cubicBezTo>
                    <a:pt x="1" y="3"/>
                    <a:pt x="1" y="4"/>
                    <a:pt x="0" y="5"/>
                  </a:cubicBezTo>
                  <a:cubicBezTo>
                    <a:pt x="0" y="43"/>
                    <a:pt x="0" y="39"/>
                    <a:pt x="0" y="39"/>
                  </a:cubicBezTo>
                  <a:cubicBezTo>
                    <a:pt x="1" y="40"/>
                    <a:pt x="1" y="41"/>
                    <a:pt x="2" y="41"/>
                  </a:cubicBezTo>
                  <a:cubicBezTo>
                    <a:pt x="25" y="41"/>
                    <a:pt x="25" y="41"/>
                    <a:pt x="25" y="41"/>
                  </a:cubicBezTo>
                  <a:cubicBezTo>
                    <a:pt x="25" y="41"/>
                    <a:pt x="26" y="40"/>
                    <a:pt x="26" y="40"/>
                  </a:cubicBezTo>
                  <a:cubicBezTo>
                    <a:pt x="26" y="40"/>
                    <a:pt x="26" y="40"/>
                    <a:pt x="26" y="40"/>
                  </a:cubicBezTo>
                  <a:cubicBezTo>
                    <a:pt x="26" y="40"/>
                    <a:pt x="26" y="40"/>
                    <a:pt x="26" y="40"/>
                  </a:cubicBezTo>
                  <a:cubicBezTo>
                    <a:pt x="26" y="40"/>
                    <a:pt x="26" y="39"/>
                    <a:pt x="26" y="39"/>
                  </a:cubicBezTo>
                  <a:cubicBezTo>
                    <a:pt x="26" y="0"/>
                    <a:pt x="26" y="4"/>
                    <a:pt x="26" y="4"/>
                  </a:cubicBezTo>
                  <a:cubicBezTo>
                    <a:pt x="26" y="4"/>
                    <a:pt x="25" y="3"/>
                    <a:pt x="25" y="3"/>
                  </a:cubicBezTo>
                  <a:close/>
                  <a:moveTo>
                    <a:pt x="25" y="32"/>
                  </a:moveTo>
                  <a:cubicBezTo>
                    <a:pt x="25" y="33"/>
                    <a:pt x="25" y="33"/>
                    <a:pt x="24" y="33"/>
                  </a:cubicBezTo>
                  <a:cubicBezTo>
                    <a:pt x="3" y="33"/>
                    <a:pt x="3" y="33"/>
                    <a:pt x="3" y="33"/>
                  </a:cubicBezTo>
                  <a:cubicBezTo>
                    <a:pt x="2" y="33"/>
                    <a:pt x="2" y="33"/>
                    <a:pt x="2" y="32"/>
                  </a:cubicBezTo>
                  <a:cubicBezTo>
                    <a:pt x="2" y="29"/>
                    <a:pt x="2" y="29"/>
                    <a:pt x="2" y="29"/>
                  </a:cubicBezTo>
                  <a:cubicBezTo>
                    <a:pt x="2" y="29"/>
                    <a:pt x="2" y="28"/>
                    <a:pt x="3" y="28"/>
                  </a:cubicBezTo>
                  <a:cubicBezTo>
                    <a:pt x="24" y="28"/>
                    <a:pt x="24" y="28"/>
                    <a:pt x="24" y="28"/>
                  </a:cubicBezTo>
                  <a:cubicBezTo>
                    <a:pt x="25" y="28"/>
                    <a:pt x="25" y="29"/>
                    <a:pt x="25" y="29"/>
                  </a:cubicBezTo>
                  <a:cubicBezTo>
                    <a:pt x="25" y="32"/>
                    <a:pt x="25" y="32"/>
                    <a:pt x="25" y="32"/>
                  </a:cubicBezTo>
                  <a:cubicBezTo>
                    <a:pt x="25" y="32"/>
                    <a:pt x="25" y="32"/>
                    <a:pt x="25" y="32"/>
                  </a:cubicBezTo>
                  <a:close/>
                  <a:moveTo>
                    <a:pt x="25" y="27"/>
                  </a:moveTo>
                  <a:cubicBezTo>
                    <a:pt x="25" y="27"/>
                    <a:pt x="25" y="27"/>
                    <a:pt x="24" y="27"/>
                  </a:cubicBezTo>
                  <a:cubicBezTo>
                    <a:pt x="3" y="27"/>
                    <a:pt x="3" y="27"/>
                    <a:pt x="3" y="27"/>
                  </a:cubicBezTo>
                  <a:cubicBezTo>
                    <a:pt x="2" y="27"/>
                    <a:pt x="2" y="27"/>
                    <a:pt x="2" y="27"/>
                  </a:cubicBezTo>
                  <a:cubicBezTo>
                    <a:pt x="2" y="23"/>
                    <a:pt x="2" y="23"/>
                    <a:pt x="2" y="23"/>
                  </a:cubicBezTo>
                  <a:cubicBezTo>
                    <a:pt x="2" y="23"/>
                    <a:pt x="2" y="23"/>
                    <a:pt x="3" y="23"/>
                  </a:cubicBezTo>
                  <a:cubicBezTo>
                    <a:pt x="24" y="23"/>
                    <a:pt x="24" y="23"/>
                    <a:pt x="24" y="23"/>
                  </a:cubicBezTo>
                  <a:cubicBezTo>
                    <a:pt x="25" y="23"/>
                    <a:pt x="25" y="23"/>
                    <a:pt x="25" y="23"/>
                  </a:cubicBezTo>
                  <a:cubicBezTo>
                    <a:pt x="25" y="27"/>
                    <a:pt x="25" y="27"/>
                    <a:pt x="25" y="27"/>
                  </a:cubicBezTo>
                  <a:cubicBezTo>
                    <a:pt x="25" y="27"/>
                    <a:pt x="25" y="27"/>
                    <a:pt x="25" y="27"/>
                  </a:cubicBezTo>
                  <a:close/>
                  <a:moveTo>
                    <a:pt x="25" y="21"/>
                  </a:moveTo>
                  <a:cubicBezTo>
                    <a:pt x="25" y="21"/>
                    <a:pt x="25" y="21"/>
                    <a:pt x="24" y="21"/>
                  </a:cubicBezTo>
                  <a:cubicBezTo>
                    <a:pt x="3" y="21"/>
                    <a:pt x="3" y="21"/>
                    <a:pt x="3" y="21"/>
                  </a:cubicBezTo>
                  <a:cubicBezTo>
                    <a:pt x="2" y="21"/>
                    <a:pt x="2" y="21"/>
                    <a:pt x="2" y="21"/>
                  </a:cubicBezTo>
                  <a:cubicBezTo>
                    <a:pt x="2" y="18"/>
                    <a:pt x="2" y="18"/>
                    <a:pt x="2" y="18"/>
                  </a:cubicBezTo>
                  <a:cubicBezTo>
                    <a:pt x="2" y="17"/>
                    <a:pt x="2" y="17"/>
                    <a:pt x="3" y="17"/>
                  </a:cubicBezTo>
                  <a:cubicBezTo>
                    <a:pt x="24" y="17"/>
                    <a:pt x="24" y="17"/>
                    <a:pt x="24" y="17"/>
                  </a:cubicBezTo>
                  <a:cubicBezTo>
                    <a:pt x="25" y="17"/>
                    <a:pt x="25" y="17"/>
                    <a:pt x="25" y="18"/>
                  </a:cubicBezTo>
                  <a:cubicBezTo>
                    <a:pt x="25" y="21"/>
                    <a:pt x="25" y="21"/>
                    <a:pt x="25" y="21"/>
                  </a:cubicBezTo>
                  <a:cubicBezTo>
                    <a:pt x="25" y="21"/>
                    <a:pt x="25" y="21"/>
                    <a:pt x="25" y="21"/>
                  </a:cubicBezTo>
                  <a:close/>
                  <a:moveTo>
                    <a:pt x="25" y="15"/>
                  </a:moveTo>
                  <a:cubicBezTo>
                    <a:pt x="25" y="15"/>
                    <a:pt x="25" y="16"/>
                    <a:pt x="24" y="16"/>
                  </a:cubicBezTo>
                  <a:cubicBezTo>
                    <a:pt x="3" y="16"/>
                    <a:pt x="3" y="16"/>
                    <a:pt x="3" y="16"/>
                  </a:cubicBezTo>
                  <a:cubicBezTo>
                    <a:pt x="2" y="16"/>
                    <a:pt x="2" y="15"/>
                    <a:pt x="2" y="15"/>
                  </a:cubicBezTo>
                  <a:cubicBezTo>
                    <a:pt x="2" y="12"/>
                    <a:pt x="2" y="12"/>
                    <a:pt x="2" y="12"/>
                  </a:cubicBezTo>
                  <a:cubicBezTo>
                    <a:pt x="2" y="11"/>
                    <a:pt x="2" y="11"/>
                    <a:pt x="3" y="11"/>
                  </a:cubicBezTo>
                  <a:cubicBezTo>
                    <a:pt x="24" y="11"/>
                    <a:pt x="24" y="11"/>
                    <a:pt x="24" y="11"/>
                  </a:cubicBezTo>
                  <a:cubicBezTo>
                    <a:pt x="25" y="11"/>
                    <a:pt x="25" y="11"/>
                    <a:pt x="25" y="12"/>
                  </a:cubicBezTo>
                  <a:cubicBezTo>
                    <a:pt x="25" y="15"/>
                    <a:pt x="25" y="15"/>
                    <a:pt x="25" y="15"/>
                  </a:cubicBezTo>
                  <a:cubicBezTo>
                    <a:pt x="25" y="15"/>
                    <a:pt x="25" y="15"/>
                    <a:pt x="25" y="15"/>
                  </a:cubicBezTo>
                  <a:close/>
                  <a:moveTo>
                    <a:pt x="25" y="9"/>
                  </a:moveTo>
                  <a:cubicBezTo>
                    <a:pt x="25" y="10"/>
                    <a:pt x="25" y="10"/>
                    <a:pt x="24" y="10"/>
                  </a:cubicBezTo>
                  <a:cubicBezTo>
                    <a:pt x="3" y="10"/>
                    <a:pt x="3" y="10"/>
                    <a:pt x="3" y="10"/>
                  </a:cubicBezTo>
                  <a:cubicBezTo>
                    <a:pt x="2" y="10"/>
                    <a:pt x="2" y="10"/>
                    <a:pt x="2" y="9"/>
                  </a:cubicBezTo>
                  <a:cubicBezTo>
                    <a:pt x="2" y="6"/>
                    <a:pt x="2" y="6"/>
                    <a:pt x="2" y="6"/>
                  </a:cubicBezTo>
                  <a:cubicBezTo>
                    <a:pt x="2" y="6"/>
                    <a:pt x="2" y="5"/>
                    <a:pt x="3" y="5"/>
                  </a:cubicBezTo>
                  <a:cubicBezTo>
                    <a:pt x="24" y="5"/>
                    <a:pt x="24" y="5"/>
                    <a:pt x="24" y="5"/>
                  </a:cubicBezTo>
                  <a:cubicBezTo>
                    <a:pt x="25" y="5"/>
                    <a:pt x="25" y="6"/>
                    <a:pt x="25" y="6"/>
                  </a:cubicBezTo>
                  <a:cubicBezTo>
                    <a:pt x="25" y="9"/>
                    <a:pt x="25" y="9"/>
                    <a:pt x="25" y="9"/>
                  </a:cubicBezTo>
                  <a:cubicBezTo>
                    <a:pt x="25" y="9"/>
                    <a:pt x="25" y="9"/>
                    <a:pt x="25" y="9"/>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124"/>
            <p:cNvSpPr>
              <a:spLocks noChangeArrowheads="1"/>
            </p:cNvSpPr>
            <p:nvPr/>
          </p:nvSpPr>
          <p:spPr bwMode="auto">
            <a:xfrm>
              <a:off x="3518" y="1498"/>
              <a:ext cx="11"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125"/>
            <p:cNvSpPr>
              <a:spLocks noChangeArrowheads="1"/>
            </p:cNvSpPr>
            <p:nvPr/>
          </p:nvSpPr>
          <p:spPr bwMode="auto">
            <a:xfrm>
              <a:off x="3491" y="1498"/>
              <a:ext cx="11"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126"/>
            <p:cNvSpPr>
              <a:spLocks noChangeArrowheads="1"/>
            </p:cNvSpPr>
            <p:nvPr/>
          </p:nvSpPr>
          <p:spPr bwMode="auto">
            <a:xfrm>
              <a:off x="3425" y="1498"/>
              <a:ext cx="5"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127"/>
            <p:cNvSpPr>
              <a:spLocks noChangeArrowheads="1"/>
            </p:cNvSpPr>
            <p:nvPr/>
          </p:nvSpPr>
          <p:spPr bwMode="auto">
            <a:xfrm>
              <a:off x="3507" y="1498"/>
              <a:ext cx="6"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128"/>
            <p:cNvSpPr>
              <a:spLocks noChangeArrowheads="1"/>
            </p:cNvSpPr>
            <p:nvPr/>
          </p:nvSpPr>
          <p:spPr bwMode="auto">
            <a:xfrm>
              <a:off x="3491" y="1371"/>
              <a:ext cx="11"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129"/>
            <p:cNvSpPr>
              <a:spLocks noChangeArrowheads="1"/>
            </p:cNvSpPr>
            <p:nvPr/>
          </p:nvSpPr>
          <p:spPr bwMode="auto">
            <a:xfrm>
              <a:off x="3507" y="1371"/>
              <a:ext cx="6"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Oval 130"/>
            <p:cNvSpPr>
              <a:spLocks noChangeArrowheads="1"/>
            </p:cNvSpPr>
            <p:nvPr/>
          </p:nvSpPr>
          <p:spPr bwMode="auto">
            <a:xfrm>
              <a:off x="3425" y="1404"/>
              <a:ext cx="5" cy="6"/>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131"/>
            <p:cNvSpPr>
              <a:spLocks noChangeArrowheads="1"/>
            </p:cNvSpPr>
            <p:nvPr/>
          </p:nvSpPr>
          <p:spPr bwMode="auto">
            <a:xfrm>
              <a:off x="3518" y="1432"/>
              <a:ext cx="11"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132"/>
            <p:cNvSpPr>
              <a:spLocks noChangeArrowheads="1"/>
            </p:cNvSpPr>
            <p:nvPr/>
          </p:nvSpPr>
          <p:spPr bwMode="auto">
            <a:xfrm>
              <a:off x="3507" y="1404"/>
              <a:ext cx="6" cy="6"/>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133"/>
            <p:cNvSpPr>
              <a:spLocks noChangeArrowheads="1"/>
            </p:cNvSpPr>
            <p:nvPr/>
          </p:nvSpPr>
          <p:spPr bwMode="auto">
            <a:xfrm>
              <a:off x="3425" y="1371"/>
              <a:ext cx="5"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134"/>
            <p:cNvSpPr>
              <a:spLocks noChangeArrowheads="1"/>
            </p:cNvSpPr>
            <p:nvPr/>
          </p:nvSpPr>
          <p:spPr bwMode="auto">
            <a:xfrm>
              <a:off x="3491" y="1404"/>
              <a:ext cx="11" cy="6"/>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135"/>
            <p:cNvSpPr>
              <a:spLocks noChangeArrowheads="1"/>
            </p:cNvSpPr>
            <p:nvPr/>
          </p:nvSpPr>
          <p:spPr bwMode="auto">
            <a:xfrm>
              <a:off x="3518" y="1404"/>
              <a:ext cx="11" cy="6"/>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Oval 136"/>
            <p:cNvSpPr>
              <a:spLocks noChangeArrowheads="1"/>
            </p:cNvSpPr>
            <p:nvPr/>
          </p:nvSpPr>
          <p:spPr bwMode="auto">
            <a:xfrm>
              <a:off x="3507" y="1432"/>
              <a:ext cx="6"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137"/>
            <p:cNvSpPr>
              <a:spLocks noChangeArrowheads="1"/>
            </p:cNvSpPr>
            <p:nvPr/>
          </p:nvSpPr>
          <p:spPr bwMode="auto">
            <a:xfrm>
              <a:off x="3518" y="1371"/>
              <a:ext cx="11"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138"/>
            <p:cNvSpPr>
              <a:spLocks noChangeArrowheads="1"/>
            </p:cNvSpPr>
            <p:nvPr/>
          </p:nvSpPr>
          <p:spPr bwMode="auto">
            <a:xfrm>
              <a:off x="3491" y="1465"/>
              <a:ext cx="11"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139"/>
            <p:cNvSpPr>
              <a:spLocks noChangeArrowheads="1"/>
            </p:cNvSpPr>
            <p:nvPr/>
          </p:nvSpPr>
          <p:spPr bwMode="auto">
            <a:xfrm>
              <a:off x="3425" y="1465"/>
              <a:ext cx="5"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140"/>
            <p:cNvSpPr>
              <a:spLocks noChangeArrowheads="1"/>
            </p:cNvSpPr>
            <p:nvPr/>
          </p:nvSpPr>
          <p:spPr bwMode="auto">
            <a:xfrm>
              <a:off x="3518" y="1465"/>
              <a:ext cx="11"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141"/>
            <p:cNvSpPr>
              <a:spLocks noChangeArrowheads="1"/>
            </p:cNvSpPr>
            <p:nvPr/>
          </p:nvSpPr>
          <p:spPr bwMode="auto">
            <a:xfrm>
              <a:off x="3507" y="1465"/>
              <a:ext cx="6"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Oval 142"/>
            <p:cNvSpPr>
              <a:spLocks noChangeArrowheads="1"/>
            </p:cNvSpPr>
            <p:nvPr/>
          </p:nvSpPr>
          <p:spPr bwMode="auto">
            <a:xfrm>
              <a:off x="3491" y="1432"/>
              <a:ext cx="11"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Oval 143"/>
            <p:cNvSpPr>
              <a:spLocks noChangeArrowheads="1"/>
            </p:cNvSpPr>
            <p:nvPr/>
          </p:nvSpPr>
          <p:spPr bwMode="auto">
            <a:xfrm>
              <a:off x="3425" y="1432"/>
              <a:ext cx="5" cy="11"/>
            </a:xfrm>
            <a:prstGeom prst="ellipse">
              <a:avLst/>
            </a:pr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Freeform 144"/>
            <p:cNvSpPr>
              <a:spLocks noEditPoints="1"/>
            </p:cNvSpPr>
            <p:nvPr/>
          </p:nvSpPr>
          <p:spPr bwMode="auto">
            <a:xfrm>
              <a:off x="3738" y="1344"/>
              <a:ext cx="186" cy="176"/>
            </a:xfrm>
            <a:custGeom>
              <a:avLst/>
              <a:gdLst>
                <a:gd name="T0" fmla="*/ 32 w 34"/>
                <a:gd name="T1" fmla="*/ 10 h 32"/>
                <a:gd name="T2" fmla="*/ 28 w 34"/>
                <a:gd name="T3" fmla="*/ 10 h 32"/>
                <a:gd name="T4" fmla="*/ 28 w 34"/>
                <a:gd name="T5" fmla="*/ 1 h 32"/>
                <a:gd name="T6" fmla="*/ 27 w 34"/>
                <a:gd name="T7" fmla="*/ 0 h 32"/>
                <a:gd name="T8" fmla="*/ 12 w 34"/>
                <a:gd name="T9" fmla="*/ 0 h 32"/>
                <a:gd name="T10" fmla="*/ 12 w 34"/>
                <a:gd name="T11" fmla="*/ 0 h 32"/>
                <a:gd name="T12" fmla="*/ 6 w 34"/>
                <a:gd name="T13" fmla="*/ 6 h 32"/>
                <a:gd name="T14" fmla="*/ 6 w 34"/>
                <a:gd name="T15" fmla="*/ 6 h 32"/>
                <a:gd name="T16" fmla="*/ 6 w 34"/>
                <a:gd name="T17" fmla="*/ 10 h 32"/>
                <a:gd name="T18" fmla="*/ 2 w 34"/>
                <a:gd name="T19" fmla="*/ 10 h 32"/>
                <a:gd name="T20" fmla="*/ 0 w 34"/>
                <a:gd name="T21" fmla="*/ 12 h 32"/>
                <a:gd name="T22" fmla="*/ 0 w 34"/>
                <a:gd name="T23" fmla="*/ 25 h 32"/>
                <a:gd name="T24" fmla="*/ 2 w 34"/>
                <a:gd name="T25" fmla="*/ 27 h 32"/>
                <a:gd name="T26" fmla="*/ 6 w 34"/>
                <a:gd name="T27" fmla="*/ 27 h 32"/>
                <a:gd name="T28" fmla="*/ 6 w 34"/>
                <a:gd name="T29" fmla="*/ 32 h 32"/>
                <a:gd name="T30" fmla="*/ 7 w 34"/>
                <a:gd name="T31" fmla="*/ 32 h 32"/>
                <a:gd name="T32" fmla="*/ 27 w 34"/>
                <a:gd name="T33" fmla="*/ 32 h 32"/>
                <a:gd name="T34" fmla="*/ 28 w 34"/>
                <a:gd name="T35" fmla="*/ 32 h 32"/>
                <a:gd name="T36" fmla="*/ 28 w 34"/>
                <a:gd name="T37" fmla="*/ 27 h 32"/>
                <a:gd name="T38" fmla="*/ 32 w 34"/>
                <a:gd name="T39" fmla="*/ 27 h 32"/>
                <a:gd name="T40" fmla="*/ 34 w 34"/>
                <a:gd name="T41" fmla="*/ 25 h 32"/>
                <a:gd name="T42" fmla="*/ 34 w 34"/>
                <a:gd name="T43" fmla="*/ 12 h 32"/>
                <a:gd name="T44" fmla="*/ 32 w 34"/>
                <a:gd name="T45" fmla="*/ 10 h 32"/>
                <a:gd name="T46" fmla="*/ 11 w 34"/>
                <a:gd name="T47" fmla="*/ 3 h 32"/>
                <a:gd name="T48" fmla="*/ 11 w 34"/>
                <a:gd name="T49" fmla="*/ 5 h 32"/>
                <a:gd name="T50" fmla="*/ 9 w 34"/>
                <a:gd name="T51" fmla="*/ 5 h 32"/>
                <a:gd name="T52" fmla="*/ 11 w 34"/>
                <a:gd name="T53" fmla="*/ 3 h 32"/>
                <a:gd name="T54" fmla="*/ 11 w 34"/>
                <a:gd name="T55" fmla="*/ 3 h 32"/>
                <a:gd name="T56" fmla="*/ 26 w 34"/>
                <a:gd name="T57" fmla="*/ 31 h 32"/>
                <a:gd name="T58" fmla="*/ 8 w 34"/>
                <a:gd name="T59" fmla="*/ 31 h 32"/>
                <a:gd name="T60" fmla="*/ 8 w 34"/>
                <a:gd name="T61" fmla="*/ 21 h 32"/>
                <a:gd name="T62" fmla="*/ 26 w 34"/>
                <a:gd name="T63" fmla="*/ 21 h 32"/>
                <a:gd name="T64" fmla="*/ 26 w 34"/>
                <a:gd name="T65" fmla="*/ 31 h 32"/>
                <a:gd name="T66" fmla="*/ 26 w 34"/>
                <a:gd name="T67" fmla="*/ 31 h 32"/>
                <a:gd name="T68" fmla="*/ 26 w 34"/>
                <a:gd name="T69" fmla="*/ 10 h 32"/>
                <a:gd name="T70" fmla="*/ 8 w 34"/>
                <a:gd name="T71" fmla="*/ 10 h 32"/>
                <a:gd name="T72" fmla="*/ 8 w 34"/>
                <a:gd name="T73" fmla="*/ 7 h 32"/>
                <a:gd name="T74" fmla="*/ 12 w 34"/>
                <a:gd name="T75" fmla="*/ 7 h 32"/>
                <a:gd name="T76" fmla="*/ 13 w 34"/>
                <a:gd name="T77" fmla="*/ 6 h 32"/>
                <a:gd name="T78" fmla="*/ 13 w 34"/>
                <a:gd name="T79" fmla="*/ 2 h 32"/>
                <a:gd name="T80" fmla="*/ 26 w 34"/>
                <a:gd name="T81" fmla="*/ 2 h 32"/>
                <a:gd name="T82" fmla="*/ 26 w 34"/>
                <a:gd name="T83" fmla="*/ 10 h 32"/>
                <a:gd name="T84" fmla="*/ 26 w 34"/>
                <a:gd name="T85" fmla="*/ 10 h 32"/>
                <a:gd name="T86" fmla="*/ 30 w 34"/>
                <a:gd name="T87" fmla="*/ 26 h 32"/>
                <a:gd name="T88" fmla="*/ 29 w 34"/>
                <a:gd name="T89" fmla="*/ 24 h 32"/>
                <a:gd name="T90" fmla="*/ 30 w 34"/>
                <a:gd name="T91" fmla="*/ 23 h 32"/>
                <a:gd name="T92" fmla="*/ 32 w 34"/>
                <a:gd name="T93" fmla="*/ 24 h 32"/>
                <a:gd name="T94" fmla="*/ 30 w 34"/>
                <a:gd name="T95" fmla="*/ 26 h 32"/>
                <a:gd name="T96" fmla="*/ 30 w 34"/>
                <a:gd name="T97" fmla="*/ 22 h 32"/>
                <a:gd name="T98" fmla="*/ 29 w 34"/>
                <a:gd name="T99" fmla="*/ 20 h 32"/>
                <a:gd name="T100" fmla="*/ 30 w 34"/>
                <a:gd name="T101" fmla="*/ 18 h 32"/>
                <a:gd name="T102" fmla="*/ 32 w 34"/>
                <a:gd name="T103" fmla="*/ 20 h 32"/>
                <a:gd name="T104" fmla="*/ 30 w 34"/>
                <a:gd name="T105" fmla="*/ 22 h 32"/>
                <a:gd name="T106" fmla="*/ 30 w 34"/>
                <a:gd name="T107" fmla="*/ 15 h 32"/>
                <a:gd name="T108" fmla="*/ 29 w 34"/>
                <a:gd name="T109" fmla="*/ 13 h 32"/>
                <a:gd name="T110" fmla="*/ 30 w 34"/>
                <a:gd name="T111" fmla="*/ 11 h 32"/>
                <a:gd name="T112" fmla="*/ 32 w 34"/>
                <a:gd name="T113" fmla="*/ 13 h 32"/>
                <a:gd name="T114" fmla="*/ 30 w 34"/>
                <a:gd name="T11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 h="32">
                  <a:moveTo>
                    <a:pt x="32" y="10"/>
                  </a:moveTo>
                  <a:cubicBezTo>
                    <a:pt x="28" y="10"/>
                    <a:pt x="28" y="10"/>
                    <a:pt x="28" y="10"/>
                  </a:cubicBezTo>
                  <a:cubicBezTo>
                    <a:pt x="28" y="1"/>
                    <a:pt x="28" y="1"/>
                    <a:pt x="28" y="1"/>
                  </a:cubicBezTo>
                  <a:cubicBezTo>
                    <a:pt x="28" y="1"/>
                    <a:pt x="27" y="0"/>
                    <a:pt x="27" y="0"/>
                  </a:cubicBezTo>
                  <a:cubicBezTo>
                    <a:pt x="12" y="0"/>
                    <a:pt x="12" y="0"/>
                    <a:pt x="12" y="0"/>
                  </a:cubicBezTo>
                  <a:cubicBezTo>
                    <a:pt x="12" y="0"/>
                    <a:pt x="12" y="0"/>
                    <a:pt x="12" y="0"/>
                  </a:cubicBezTo>
                  <a:cubicBezTo>
                    <a:pt x="6" y="6"/>
                    <a:pt x="6" y="6"/>
                    <a:pt x="6" y="6"/>
                  </a:cubicBezTo>
                  <a:cubicBezTo>
                    <a:pt x="6" y="6"/>
                    <a:pt x="6" y="6"/>
                    <a:pt x="6" y="6"/>
                  </a:cubicBezTo>
                  <a:cubicBezTo>
                    <a:pt x="6" y="10"/>
                    <a:pt x="6" y="10"/>
                    <a:pt x="6" y="10"/>
                  </a:cubicBezTo>
                  <a:cubicBezTo>
                    <a:pt x="2" y="10"/>
                    <a:pt x="2" y="10"/>
                    <a:pt x="2" y="10"/>
                  </a:cubicBezTo>
                  <a:cubicBezTo>
                    <a:pt x="1" y="10"/>
                    <a:pt x="0" y="11"/>
                    <a:pt x="0" y="12"/>
                  </a:cubicBezTo>
                  <a:cubicBezTo>
                    <a:pt x="0" y="25"/>
                    <a:pt x="0" y="25"/>
                    <a:pt x="0" y="25"/>
                  </a:cubicBezTo>
                  <a:cubicBezTo>
                    <a:pt x="0" y="26"/>
                    <a:pt x="1" y="27"/>
                    <a:pt x="2" y="27"/>
                  </a:cubicBezTo>
                  <a:cubicBezTo>
                    <a:pt x="6" y="27"/>
                    <a:pt x="6" y="27"/>
                    <a:pt x="6" y="27"/>
                  </a:cubicBezTo>
                  <a:cubicBezTo>
                    <a:pt x="6" y="32"/>
                    <a:pt x="6" y="32"/>
                    <a:pt x="6" y="32"/>
                  </a:cubicBezTo>
                  <a:cubicBezTo>
                    <a:pt x="6" y="32"/>
                    <a:pt x="7" y="32"/>
                    <a:pt x="7" y="32"/>
                  </a:cubicBezTo>
                  <a:cubicBezTo>
                    <a:pt x="27" y="32"/>
                    <a:pt x="27" y="32"/>
                    <a:pt x="27" y="32"/>
                  </a:cubicBezTo>
                  <a:cubicBezTo>
                    <a:pt x="27" y="32"/>
                    <a:pt x="28" y="32"/>
                    <a:pt x="28" y="32"/>
                  </a:cubicBezTo>
                  <a:cubicBezTo>
                    <a:pt x="28" y="27"/>
                    <a:pt x="28" y="27"/>
                    <a:pt x="28" y="27"/>
                  </a:cubicBezTo>
                  <a:cubicBezTo>
                    <a:pt x="32" y="27"/>
                    <a:pt x="32" y="27"/>
                    <a:pt x="32" y="27"/>
                  </a:cubicBezTo>
                  <a:cubicBezTo>
                    <a:pt x="33" y="27"/>
                    <a:pt x="34" y="26"/>
                    <a:pt x="34" y="25"/>
                  </a:cubicBezTo>
                  <a:cubicBezTo>
                    <a:pt x="34" y="12"/>
                    <a:pt x="34" y="12"/>
                    <a:pt x="34" y="12"/>
                  </a:cubicBezTo>
                  <a:cubicBezTo>
                    <a:pt x="34" y="11"/>
                    <a:pt x="33" y="10"/>
                    <a:pt x="32" y="10"/>
                  </a:cubicBezTo>
                  <a:close/>
                  <a:moveTo>
                    <a:pt x="11" y="3"/>
                  </a:moveTo>
                  <a:cubicBezTo>
                    <a:pt x="11" y="5"/>
                    <a:pt x="11" y="5"/>
                    <a:pt x="11" y="5"/>
                  </a:cubicBezTo>
                  <a:cubicBezTo>
                    <a:pt x="9" y="5"/>
                    <a:pt x="9" y="5"/>
                    <a:pt x="9" y="5"/>
                  </a:cubicBezTo>
                  <a:cubicBezTo>
                    <a:pt x="11" y="3"/>
                    <a:pt x="11" y="3"/>
                    <a:pt x="11" y="3"/>
                  </a:cubicBezTo>
                  <a:cubicBezTo>
                    <a:pt x="11" y="3"/>
                    <a:pt x="11" y="3"/>
                    <a:pt x="11" y="3"/>
                  </a:cubicBezTo>
                  <a:close/>
                  <a:moveTo>
                    <a:pt x="26" y="31"/>
                  </a:moveTo>
                  <a:cubicBezTo>
                    <a:pt x="8" y="31"/>
                    <a:pt x="8" y="31"/>
                    <a:pt x="8" y="31"/>
                  </a:cubicBezTo>
                  <a:cubicBezTo>
                    <a:pt x="8" y="21"/>
                    <a:pt x="8" y="21"/>
                    <a:pt x="8" y="21"/>
                  </a:cubicBezTo>
                  <a:cubicBezTo>
                    <a:pt x="26" y="21"/>
                    <a:pt x="26" y="21"/>
                    <a:pt x="26" y="21"/>
                  </a:cubicBezTo>
                  <a:cubicBezTo>
                    <a:pt x="26" y="31"/>
                    <a:pt x="26" y="31"/>
                    <a:pt x="26" y="31"/>
                  </a:cubicBezTo>
                  <a:cubicBezTo>
                    <a:pt x="26" y="31"/>
                    <a:pt x="26" y="31"/>
                    <a:pt x="26" y="31"/>
                  </a:cubicBezTo>
                  <a:close/>
                  <a:moveTo>
                    <a:pt x="26" y="10"/>
                  </a:moveTo>
                  <a:cubicBezTo>
                    <a:pt x="8" y="10"/>
                    <a:pt x="8" y="10"/>
                    <a:pt x="8" y="10"/>
                  </a:cubicBezTo>
                  <a:cubicBezTo>
                    <a:pt x="8" y="7"/>
                    <a:pt x="8" y="7"/>
                    <a:pt x="8" y="7"/>
                  </a:cubicBezTo>
                  <a:cubicBezTo>
                    <a:pt x="12" y="7"/>
                    <a:pt x="12" y="7"/>
                    <a:pt x="12" y="7"/>
                  </a:cubicBezTo>
                  <a:cubicBezTo>
                    <a:pt x="13" y="7"/>
                    <a:pt x="13" y="7"/>
                    <a:pt x="13" y="6"/>
                  </a:cubicBezTo>
                  <a:cubicBezTo>
                    <a:pt x="13" y="2"/>
                    <a:pt x="13" y="2"/>
                    <a:pt x="13" y="2"/>
                  </a:cubicBezTo>
                  <a:cubicBezTo>
                    <a:pt x="26" y="2"/>
                    <a:pt x="26" y="2"/>
                    <a:pt x="26" y="2"/>
                  </a:cubicBezTo>
                  <a:cubicBezTo>
                    <a:pt x="26" y="10"/>
                    <a:pt x="26" y="10"/>
                    <a:pt x="26" y="10"/>
                  </a:cubicBezTo>
                  <a:cubicBezTo>
                    <a:pt x="26" y="10"/>
                    <a:pt x="26" y="10"/>
                    <a:pt x="26" y="10"/>
                  </a:cubicBezTo>
                  <a:close/>
                  <a:moveTo>
                    <a:pt x="30" y="26"/>
                  </a:moveTo>
                  <a:cubicBezTo>
                    <a:pt x="29" y="26"/>
                    <a:pt x="29" y="25"/>
                    <a:pt x="29" y="24"/>
                  </a:cubicBezTo>
                  <a:cubicBezTo>
                    <a:pt x="29" y="23"/>
                    <a:pt x="29" y="23"/>
                    <a:pt x="30" y="23"/>
                  </a:cubicBezTo>
                  <a:cubicBezTo>
                    <a:pt x="31" y="23"/>
                    <a:pt x="32" y="23"/>
                    <a:pt x="32" y="24"/>
                  </a:cubicBezTo>
                  <a:cubicBezTo>
                    <a:pt x="32" y="25"/>
                    <a:pt x="31" y="26"/>
                    <a:pt x="30" y="26"/>
                  </a:cubicBezTo>
                  <a:close/>
                  <a:moveTo>
                    <a:pt x="30" y="22"/>
                  </a:moveTo>
                  <a:cubicBezTo>
                    <a:pt x="29" y="22"/>
                    <a:pt x="29" y="21"/>
                    <a:pt x="29" y="20"/>
                  </a:cubicBezTo>
                  <a:cubicBezTo>
                    <a:pt x="29" y="19"/>
                    <a:pt x="29" y="18"/>
                    <a:pt x="30" y="18"/>
                  </a:cubicBezTo>
                  <a:cubicBezTo>
                    <a:pt x="31" y="18"/>
                    <a:pt x="32" y="19"/>
                    <a:pt x="32" y="20"/>
                  </a:cubicBezTo>
                  <a:cubicBezTo>
                    <a:pt x="32" y="21"/>
                    <a:pt x="31" y="22"/>
                    <a:pt x="30" y="22"/>
                  </a:cubicBezTo>
                  <a:close/>
                  <a:moveTo>
                    <a:pt x="30" y="15"/>
                  </a:moveTo>
                  <a:cubicBezTo>
                    <a:pt x="29" y="15"/>
                    <a:pt x="29" y="14"/>
                    <a:pt x="29" y="13"/>
                  </a:cubicBezTo>
                  <a:cubicBezTo>
                    <a:pt x="29" y="12"/>
                    <a:pt x="29" y="11"/>
                    <a:pt x="30" y="11"/>
                  </a:cubicBezTo>
                  <a:cubicBezTo>
                    <a:pt x="31" y="11"/>
                    <a:pt x="32" y="12"/>
                    <a:pt x="32" y="13"/>
                  </a:cubicBezTo>
                  <a:cubicBezTo>
                    <a:pt x="32" y="14"/>
                    <a:pt x="31" y="15"/>
                    <a:pt x="30" y="15"/>
                  </a:cubicBezTo>
                  <a:close/>
                </a:path>
              </a:pathLst>
            </a:custGeom>
            <a:solidFill>
              <a:srgbClr val="CBCC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15"/>
          <p:cNvGrpSpPr>
            <a:grpSpLocks noChangeAspect="1"/>
          </p:cNvGrpSpPr>
          <p:nvPr/>
        </p:nvGrpSpPr>
        <p:grpSpPr bwMode="auto">
          <a:xfrm>
            <a:off x="6677503" y="3644078"/>
            <a:ext cx="758642" cy="719092"/>
            <a:chOff x="4404" y="2701"/>
            <a:chExt cx="1055" cy="1000"/>
          </a:xfrm>
          <a:solidFill>
            <a:schemeClr val="bg2">
              <a:lumMod val="85000"/>
            </a:schemeClr>
          </a:solidFill>
        </p:grpSpPr>
        <p:sp>
          <p:nvSpPr>
            <p:cNvPr id="12" name="Freeform 16"/>
            <p:cNvSpPr>
              <a:spLocks/>
            </p:cNvSpPr>
            <p:nvPr/>
          </p:nvSpPr>
          <p:spPr bwMode="auto">
            <a:xfrm>
              <a:off x="4404" y="2701"/>
              <a:ext cx="698" cy="867"/>
            </a:xfrm>
            <a:custGeom>
              <a:avLst/>
              <a:gdLst>
                <a:gd name="T0" fmla="*/ 645 w 910"/>
                <a:gd name="T1" fmla="*/ 758 h 1131"/>
                <a:gd name="T2" fmla="*/ 828 w 910"/>
                <a:gd name="T3" fmla="*/ 942 h 1131"/>
                <a:gd name="T4" fmla="*/ 650 w 910"/>
                <a:gd name="T5" fmla="*/ 1122 h 1131"/>
                <a:gd name="T6" fmla="*/ 642 w 910"/>
                <a:gd name="T7" fmla="*/ 1131 h 1131"/>
                <a:gd name="T8" fmla="*/ 0 w 910"/>
                <a:gd name="T9" fmla="*/ 1131 h 1131"/>
                <a:gd name="T10" fmla="*/ 137 w 910"/>
                <a:gd name="T11" fmla="*/ 847 h 1131"/>
                <a:gd name="T12" fmla="*/ 388 w 910"/>
                <a:gd name="T13" fmla="*/ 727 h 1131"/>
                <a:gd name="T14" fmla="*/ 437 w 910"/>
                <a:gd name="T15" fmla="*/ 654 h 1131"/>
                <a:gd name="T16" fmla="*/ 451 w 910"/>
                <a:gd name="T17" fmla="*/ 648 h 1131"/>
                <a:gd name="T18" fmla="*/ 414 w 910"/>
                <a:gd name="T19" fmla="*/ 535 h 1131"/>
                <a:gd name="T20" fmla="*/ 384 w 910"/>
                <a:gd name="T21" fmla="*/ 505 h 1131"/>
                <a:gd name="T22" fmla="*/ 368 w 910"/>
                <a:gd name="T23" fmla="*/ 437 h 1131"/>
                <a:gd name="T24" fmla="*/ 374 w 910"/>
                <a:gd name="T25" fmla="*/ 360 h 1131"/>
                <a:gd name="T26" fmla="*/ 370 w 910"/>
                <a:gd name="T27" fmla="*/ 335 h 1131"/>
                <a:gd name="T28" fmla="*/ 374 w 910"/>
                <a:gd name="T29" fmla="*/ 317 h 1131"/>
                <a:gd name="T30" fmla="*/ 371 w 910"/>
                <a:gd name="T31" fmla="*/ 303 h 1131"/>
                <a:gd name="T32" fmla="*/ 372 w 910"/>
                <a:gd name="T33" fmla="*/ 285 h 1131"/>
                <a:gd name="T34" fmla="*/ 368 w 910"/>
                <a:gd name="T35" fmla="*/ 187 h 1131"/>
                <a:gd name="T36" fmla="*/ 416 w 910"/>
                <a:gd name="T37" fmla="*/ 109 h 1131"/>
                <a:gd name="T38" fmla="*/ 463 w 910"/>
                <a:gd name="T39" fmla="*/ 63 h 1131"/>
                <a:gd name="T40" fmla="*/ 552 w 910"/>
                <a:gd name="T41" fmla="*/ 5 h 1131"/>
                <a:gd name="T42" fmla="*/ 577 w 910"/>
                <a:gd name="T43" fmla="*/ 3 h 1131"/>
                <a:gd name="T44" fmla="*/ 616 w 910"/>
                <a:gd name="T45" fmla="*/ 1 h 1131"/>
                <a:gd name="T46" fmla="*/ 740 w 910"/>
                <a:gd name="T47" fmla="*/ 17 h 1131"/>
                <a:gd name="T48" fmla="*/ 858 w 910"/>
                <a:gd name="T49" fmla="*/ 119 h 1131"/>
                <a:gd name="T50" fmla="*/ 886 w 910"/>
                <a:gd name="T51" fmla="*/ 187 h 1131"/>
                <a:gd name="T52" fmla="*/ 882 w 910"/>
                <a:gd name="T53" fmla="*/ 285 h 1131"/>
                <a:gd name="T54" fmla="*/ 883 w 910"/>
                <a:gd name="T55" fmla="*/ 303 h 1131"/>
                <a:gd name="T56" fmla="*/ 880 w 910"/>
                <a:gd name="T57" fmla="*/ 317 h 1131"/>
                <a:gd name="T58" fmla="*/ 884 w 910"/>
                <a:gd name="T59" fmla="*/ 335 h 1131"/>
                <a:gd name="T60" fmla="*/ 880 w 910"/>
                <a:gd name="T61" fmla="*/ 360 h 1131"/>
                <a:gd name="T62" fmla="*/ 886 w 910"/>
                <a:gd name="T63" fmla="*/ 437 h 1131"/>
                <a:gd name="T64" fmla="*/ 870 w 910"/>
                <a:gd name="T65" fmla="*/ 505 h 1131"/>
                <a:gd name="T66" fmla="*/ 840 w 910"/>
                <a:gd name="T67" fmla="*/ 535 h 1131"/>
                <a:gd name="T68" fmla="*/ 831 w 910"/>
                <a:gd name="T69" fmla="*/ 594 h 1131"/>
                <a:gd name="T70" fmla="*/ 825 w 910"/>
                <a:gd name="T71" fmla="*/ 588 h 1131"/>
                <a:gd name="T72" fmla="*/ 821 w 910"/>
                <a:gd name="T73" fmla="*/ 584 h 1131"/>
                <a:gd name="T74" fmla="*/ 817 w 910"/>
                <a:gd name="T75" fmla="*/ 582 h 1131"/>
                <a:gd name="T76" fmla="*/ 745 w 910"/>
                <a:gd name="T77" fmla="*/ 561 h 1131"/>
                <a:gd name="T78" fmla="*/ 654 w 910"/>
                <a:gd name="T79" fmla="*/ 597 h 1131"/>
                <a:gd name="T80" fmla="*/ 645 w 910"/>
                <a:gd name="T81" fmla="*/ 758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0" h="1131">
                  <a:moveTo>
                    <a:pt x="645" y="758"/>
                  </a:moveTo>
                  <a:cubicBezTo>
                    <a:pt x="828" y="942"/>
                    <a:pt x="828" y="942"/>
                    <a:pt x="828" y="942"/>
                  </a:cubicBezTo>
                  <a:cubicBezTo>
                    <a:pt x="707" y="1064"/>
                    <a:pt x="653" y="1119"/>
                    <a:pt x="650" y="1122"/>
                  </a:cubicBezTo>
                  <a:cubicBezTo>
                    <a:pt x="647" y="1125"/>
                    <a:pt x="644" y="1128"/>
                    <a:pt x="642" y="1131"/>
                  </a:cubicBezTo>
                  <a:cubicBezTo>
                    <a:pt x="0" y="1131"/>
                    <a:pt x="0" y="1131"/>
                    <a:pt x="0" y="1131"/>
                  </a:cubicBezTo>
                  <a:cubicBezTo>
                    <a:pt x="0" y="1032"/>
                    <a:pt x="61" y="891"/>
                    <a:pt x="137" y="847"/>
                  </a:cubicBezTo>
                  <a:cubicBezTo>
                    <a:pt x="213" y="803"/>
                    <a:pt x="356" y="740"/>
                    <a:pt x="388" y="727"/>
                  </a:cubicBezTo>
                  <a:cubicBezTo>
                    <a:pt x="419" y="713"/>
                    <a:pt x="437" y="654"/>
                    <a:pt x="437" y="654"/>
                  </a:cubicBezTo>
                  <a:cubicBezTo>
                    <a:pt x="451" y="648"/>
                    <a:pt x="451" y="648"/>
                    <a:pt x="451" y="648"/>
                  </a:cubicBezTo>
                  <a:cubicBezTo>
                    <a:pt x="438" y="632"/>
                    <a:pt x="415" y="596"/>
                    <a:pt x="414" y="535"/>
                  </a:cubicBezTo>
                  <a:cubicBezTo>
                    <a:pt x="414" y="537"/>
                    <a:pt x="388" y="545"/>
                    <a:pt x="384" y="505"/>
                  </a:cubicBezTo>
                  <a:cubicBezTo>
                    <a:pt x="380" y="465"/>
                    <a:pt x="368" y="437"/>
                    <a:pt x="368" y="437"/>
                  </a:cubicBezTo>
                  <a:cubicBezTo>
                    <a:pt x="368" y="437"/>
                    <a:pt x="344" y="397"/>
                    <a:pt x="374" y="360"/>
                  </a:cubicBezTo>
                  <a:cubicBezTo>
                    <a:pt x="376" y="359"/>
                    <a:pt x="370" y="335"/>
                    <a:pt x="370" y="335"/>
                  </a:cubicBezTo>
                  <a:cubicBezTo>
                    <a:pt x="374" y="317"/>
                    <a:pt x="374" y="317"/>
                    <a:pt x="374" y="317"/>
                  </a:cubicBezTo>
                  <a:cubicBezTo>
                    <a:pt x="371" y="303"/>
                    <a:pt x="371" y="303"/>
                    <a:pt x="371" y="303"/>
                  </a:cubicBezTo>
                  <a:cubicBezTo>
                    <a:pt x="372" y="285"/>
                    <a:pt x="372" y="285"/>
                    <a:pt x="372" y="285"/>
                  </a:cubicBezTo>
                  <a:cubicBezTo>
                    <a:pt x="372" y="285"/>
                    <a:pt x="378" y="213"/>
                    <a:pt x="368" y="187"/>
                  </a:cubicBezTo>
                  <a:cubicBezTo>
                    <a:pt x="366" y="185"/>
                    <a:pt x="372" y="149"/>
                    <a:pt x="416" y="109"/>
                  </a:cubicBezTo>
                  <a:cubicBezTo>
                    <a:pt x="434" y="93"/>
                    <a:pt x="448" y="77"/>
                    <a:pt x="463" y="63"/>
                  </a:cubicBezTo>
                  <a:cubicBezTo>
                    <a:pt x="505" y="15"/>
                    <a:pt x="552" y="5"/>
                    <a:pt x="552" y="5"/>
                  </a:cubicBezTo>
                  <a:cubicBezTo>
                    <a:pt x="552" y="5"/>
                    <a:pt x="562" y="4"/>
                    <a:pt x="577" y="3"/>
                  </a:cubicBezTo>
                  <a:cubicBezTo>
                    <a:pt x="592" y="0"/>
                    <a:pt x="605" y="0"/>
                    <a:pt x="616" y="1"/>
                  </a:cubicBezTo>
                  <a:cubicBezTo>
                    <a:pt x="653" y="1"/>
                    <a:pt x="701" y="4"/>
                    <a:pt x="740" y="17"/>
                  </a:cubicBezTo>
                  <a:cubicBezTo>
                    <a:pt x="816" y="44"/>
                    <a:pt x="818" y="75"/>
                    <a:pt x="858" y="119"/>
                  </a:cubicBezTo>
                  <a:cubicBezTo>
                    <a:pt x="882" y="145"/>
                    <a:pt x="888" y="185"/>
                    <a:pt x="886" y="187"/>
                  </a:cubicBezTo>
                  <a:cubicBezTo>
                    <a:pt x="886" y="225"/>
                    <a:pt x="882" y="285"/>
                    <a:pt x="882" y="285"/>
                  </a:cubicBezTo>
                  <a:cubicBezTo>
                    <a:pt x="883" y="303"/>
                    <a:pt x="883" y="303"/>
                    <a:pt x="883" y="303"/>
                  </a:cubicBezTo>
                  <a:cubicBezTo>
                    <a:pt x="880" y="317"/>
                    <a:pt x="880" y="317"/>
                    <a:pt x="880" y="317"/>
                  </a:cubicBezTo>
                  <a:cubicBezTo>
                    <a:pt x="884" y="335"/>
                    <a:pt x="884" y="335"/>
                    <a:pt x="884" y="335"/>
                  </a:cubicBezTo>
                  <a:cubicBezTo>
                    <a:pt x="884" y="335"/>
                    <a:pt x="878" y="359"/>
                    <a:pt x="880" y="360"/>
                  </a:cubicBezTo>
                  <a:cubicBezTo>
                    <a:pt x="910" y="397"/>
                    <a:pt x="886" y="437"/>
                    <a:pt x="886" y="437"/>
                  </a:cubicBezTo>
                  <a:cubicBezTo>
                    <a:pt x="886" y="437"/>
                    <a:pt x="874" y="465"/>
                    <a:pt x="870" y="505"/>
                  </a:cubicBezTo>
                  <a:cubicBezTo>
                    <a:pt x="866" y="545"/>
                    <a:pt x="840" y="537"/>
                    <a:pt x="840" y="535"/>
                  </a:cubicBezTo>
                  <a:cubicBezTo>
                    <a:pt x="839" y="558"/>
                    <a:pt x="836" y="578"/>
                    <a:pt x="831" y="594"/>
                  </a:cubicBezTo>
                  <a:cubicBezTo>
                    <a:pt x="825" y="588"/>
                    <a:pt x="825" y="588"/>
                    <a:pt x="825" y="588"/>
                  </a:cubicBezTo>
                  <a:cubicBezTo>
                    <a:pt x="821" y="584"/>
                    <a:pt x="821" y="584"/>
                    <a:pt x="821" y="584"/>
                  </a:cubicBezTo>
                  <a:cubicBezTo>
                    <a:pt x="817" y="582"/>
                    <a:pt x="817" y="582"/>
                    <a:pt x="817" y="582"/>
                  </a:cubicBezTo>
                  <a:cubicBezTo>
                    <a:pt x="797" y="568"/>
                    <a:pt x="771" y="561"/>
                    <a:pt x="745" y="561"/>
                  </a:cubicBezTo>
                  <a:cubicBezTo>
                    <a:pt x="710" y="561"/>
                    <a:pt x="678" y="574"/>
                    <a:pt x="654" y="597"/>
                  </a:cubicBezTo>
                  <a:cubicBezTo>
                    <a:pt x="609" y="642"/>
                    <a:pt x="605" y="719"/>
                    <a:pt x="645" y="7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7"/>
            <p:cNvSpPr>
              <a:spLocks/>
            </p:cNvSpPr>
            <p:nvPr/>
          </p:nvSpPr>
          <p:spPr bwMode="auto">
            <a:xfrm>
              <a:off x="4947" y="3364"/>
              <a:ext cx="295" cy="204"/>
            </a:xfrm>
            <a:custGeom>
              <a:avLst/>
              <a:gdLst>
                <a:gd name="T0" fmla="*/ 211 w 385"/>
                <a:gd name="T1" fmla="*/ 266 h 266"/>
                <a:gd name="T2" fmla="*/ 177 w 385"/>
                <a:gd name="T3" fmla="*/ 266 h 266"/>
                <a:gd name="T4" fmla="*/ 0 w 385"/>
                <a:gd name="T5" fmla="*/ 266 h 266"/>
                <a:gd name="T6" fmla="*/ 154 w 385"/>
                <a:gd name="T7" fmla="*/ 111 h 266"/>
                <a:gd name="T8" fmla="*/ 264 w 385"/>
                <a:gd name="T9" fmla="*/ 0 h 266"/>
                <a:gd name="T10" fmla="*/ 279 w 385"/>
                <a:gd name="T11" fmla="*/ 16 h 266"/>
                <a:gd name="T12" fmla="*/ 309 w 385"/>
                <a:gd name="T13" fmla="*/ 38 h 266"/>
                <a:gd name="T14" fmla="*/ 211 w 385"/>
                <a:gd name="T15" fmla="*/ 266 h 2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5" h="266">
                  <a:moveTo>
                    <a:pt x="211" y="266"/>
                  </a:moveTo>
                  <a:cubicBezTo>
                    <a:pt x="177" y="266"/>
                    <a:pt x="177" y="266"/>
                    <a:pt x="177" y="266"/>
                  </a:cubicBezTo>
                  <a:cubicBezTo>
                    <a:pt x="177" y="266"/>
                    <a:pt x="104" y="266"/>
                    <a:pt x="0" y="266"/>
                  </a:cubicBezTo>
                  <a:cubicBezTo>
                    <a:pt x="27" y="239"/>
                    <a:pt x="77" y="188"/>
                    <a:pt x="154" y="111"/>
                  </a:cubicBezTo>
                  <a:cubicBezTo>
                    <a:pt x="186" y="79"/>
                    <a:pt x="222" y="42"/>
                    <a:pt x="264" y="0"/>
                  </a:cubicBezTo>
                  <a:cubicBezTo>
                    <a:pt x="269" y="5"/>
                    <a:pt x="274" y="11"/>
                    <a:pt x="279" y="16"/>
                  </a:cubicBezTo>
                  <a:cubicBezTo>
                    <a:pt x="289" y="24"/>
                    <a:pt x="299" y="32"/>
                    <a:pt x="309" y="38"/>
                  </a:cubicBezTo>
                  <a:cubicBezTo>
                    <a:pt x="385" y="82"/>
                    <a:pt x="211" y="167"/>
                    <a:pt x="211"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8"/>
            <p:cNvSpPr>
              <a:spLocks/>
            </p:cNvSpPr>
            <p:nvPr/>
          </p:nvSpPr>
          <p:spPr bwMode="auto">
            <a:xfrm>
              <a:off x="5236" y="3489"/>
              <a:ext cx="205" cy="200"/>
            </a:xfrm>
            <a:custGeom>
              <a:avLst/>
              <a:gdLst>
                <a:gd name="T0" fmla="*/ 192 w 267"/>
                <a:gd name="T1" fmla="*/ 156 h 262"/>
                <a:gd name="T2" fmla="*/ 192 w 267"/>
                <a:gd name="T3" fmla="*/ 146 h 262"/>
                <a:gd name="T4" fmla="*/ 38 w 267"/>
                <a:gd name="T5" fmla="*/ 0 h 262"/>
                <a:gd name="T6" fmla="*/ 0 w 267"/>
                <a:gd name="T7" fmla="*/ 38 h 262"/>
                <a:gd name="T8" fmla="*/ 155 w 267"/>
                <a:gd name="T9" fmla="*/ 193 h 262"/>
                <a:gd name="T10" fmla="*/ 145 w 267"/>
                <a:gd name="T11" fmla="*/ 202 h 262"/>
                <a:gd name="T12" fmla="*/ 229 w 267"/>
                <a:gd name="T13" fmla="*/ 258 h 262"/>
                <a:gd name="T14" fmla="*/ 232 w 267"/>
                <a:gd name="T15" fmla="*/ 262 h 262"/>
                <a:gd name="T16" fmla="*/ 248 w 267"/>
                <a:gd name="T17" fmla="*/ 249 h 262"/>
                <a:gd name="T18" fmla="*/ 267 w 267"/>
                <a:gd name="T19" fmla="*/ 230 h 262"/>
                <a:gd name="T20" fmla="*/ 211 w 267"/>
                <a:gd name="T21" fmla="*/ 146 h 262"/>
                <a:gd name="T22" fmla="*/ 192 w 267"/>
                <a:gd name="T23" fmla="*/ 15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62">
                  <a:moveTo>
                    <a:pt x="192" y="156"/>
                  </a:moveTo>
                  <a:cubicBezTo>
                    <a:pt x="192" y="156"/>
                    <a:pt x="192" y="156"/>
                    <a:pt x="192" y="146"/>
                  </a:cubicBezTo>
                  <a:cubicBezTo>
                    <a:pt x="97" y="56"/>
                    <a:pt x="56" y="17"/>
                    <a:pt x="38" y="0"/>
                  </a:cubicBezTo>
                  <a:cubicBezTo>
                    <a:pt x="26" y="12"/>
                    <a:pt x="14" y="25"/>
                    <a:pt x="0" y="38"/>
                  </a:cubicBezTo>
                  <a:cubicBezTo>
                    <a:pt x="155" y="193"/>
                    <a:pt x="155" y="193"/>
                    <a:pt x="155" y="193"/>
                  </a:cubicBezTo>
                  <a:cubicBezTo>
                    <a:pt x="145" y="202"/>
                    <a:pt x="145" y="202"/>
                    <a:pt x="145" y="202"/>
                  </a:cubicBezTo>
                  <a:cubicBezTo>
                    <a:pt x="229" y="258"/>
                    <a:pt x="229" y="258"/>
                    <a:pt x="229" y="258"/>
                  </a:cubicBezTo>
                  <a:cubicBezTo>
                    <a:pt x="229" y="261"/>
                    <a:pt x="230" y="262"/>
                    <a:pt x="232" y="262"/>
                  </a:cubicBezTo>
                  <a:cubicBezTo>
                    <a:pt x="235" y="262"/>
                    <a:pt x="241" y="256"/>
                    <a:pt x="248" y="249"/>
                  </a:cubicBezTo>
                  <a:cubicBezTo>
                    <a:pt x="257" y="240"/>
                    <a:pt x="267" y="230"/>
                    <a:pt x="267" y="230"/>
                  </a:cubicBezTo>
                  <a:cubicBezTo>
                    <a:pt x="211" y="146"/>
                    <a:pt x="211" y="146"/>
                    <a:pt x="211" y="146"/>
                  </a:cubicBezTo>
                  <a:cubicBezTo>
                    <a:pt x="201" y="146"/>
                    <a:pt x="201" y="146"/>
                    <a:pt x="19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9"/>
            <p:cNvSpPr>
              <a:spLocks/>
            </p:cNvSpPr>
            <p:nvPr/>
          </p:nvSpPr>
          <p:spPr bwMode="auto">
            <a:xfrm>
              <a:off x="4910" y="3168"/>
              <a:ext cx="237" cy="229"/>
            </a:xfrm>
            <a:custGeom>
              <a:avLst/>
              <a:gdLst>
                <a:gd name="T0" fmla="*/ 202 w 309"/>
                <a:gd name="T1" fmla="*/ 299 h 299"/>
                <a:gd name="T2" fmla="*/ 220 w 309"/>
                <a:gd name="T3" fmla="*/ 280 h 299"/>
                <a:gd name="T4" fmla="*/ 220 w 309"/>
                <a:gd name="T5" fmla="*/ 280 h 299"/>
                <a:gd name="T6" fmla="*/ 28 w 309"/>
                <a:gd name="T7" fmla="*/ 97 h 299"/>
                <a:gd name="T8" fmla="*/ 28 w 309"/>
                <a:gd name="T9" fmla="*/ 69 h 299"/>
                <a:gd name="T10" fmla="*/ 42 w 309"/>
                <a:gd name="T11" fmla="*/ 62 h 299"/>
                <a:gd name="T12" fmla="*/ 56 w 309"/>
                <a:gd name="T13" fmla="*/ 69 h 299"/>
                <a:gd name="T14" fmla="*/ 246 w 309"/>
                <a:gd name="T15" fmla="*/ 255 h 299"/>
                <a:gd name="T16" fmla="*/ 262 w 309"/>
                <a:gd name="T17" fmla="*/ 238 h 299"/>
                <a:gd name="T18" fmla="*/ 75 w 309"/>
                <a:gd name="T19" fmla="*/ 50 h 299"/>
                <a:gd name="T20" fmla="*/ 75 w 309"/>
                <a:gd name="T21" fmla="*/ 31 h 299"/>
                <a:gd name="T22" fmla="*/ 81 w 309"/>
                <a:gd name="T23" fmla="*/ 24 h 299"/>
                <a:gd name="T24" fmla="*/ 93 w 309"/>
                <a:gd name="T25" fmla="*/ 31 h 299"/>
                <a:gd name="T26" fmla="*/ 271 w 309"/>
                <a:gd name="T27" fmla="*/ 201 h 299"/>
                <a:gd name="T28" fmla="*/ 285 w 309"/>
                <a:gd name="T29" fmla="*/ 215 h 299"/>
                <a:gd name="T30" fmla="*/ 309 w 309"/>
                <a:gd name="T31" fmla="*/ 191 h 299"/>
                <a:gd name="T32" fmla="*/ 149 w 309"/>
                <a:gd name="T33" fmla="*/ 31 h 299"/>
                <a:gd name="T34" fmla="*/ 131 w 309"/>
                <a:gd name="T35" fmla="*/ 13 h 299"/>
                <a:gd name="T36" fmla="*/ 85 w 309"/>
                <a:gd name="T37" fmla="*/ 0 h 299"/>
                <a:gd name="T38" fmla="*/ 28 w 309"/>
                <a:gd name="T39" fmla="*/ 22 h 299"/>
                <a:gd name="T40" fmla="*/ 19 w 309"/>
                <a:gd name="T41" fmla="*/ 115 h 299"/>
                <a:gd name="T42" fmla="*/ 202 w 309"/>
                <a:gd name="T4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9" h="299">
                  <a:moveTo>
                    <a:pt x="202" y="299"/>
                  </a:moveTo>
                  <a:cubicBezTo>
                    <a:pt x="220" y="280"/>
                    <a:pt x="220" y="280"/>
                    <a:pt x="220" y="280"/>
                  </a:cubicBezTo>
                  <a:cubicBezTo>
                    <a:pt x="220" y="280"/>
                    <a:pt x="220" y="280"/>
                    <a:pt x="220" y="280"/>
                  </a:cubicBezTo>
                  <a:cubicBezTo>
                    <a:pt x="28" y="97"/>
                    <a:pt x="28" y="97"/>
                    <a:pt x="28" y="97"/>
                  </a:cubicBezTo>
                  <a:cubicBezTo>
                    <a:pt x="19" y="87"/>
                    <a:pt x="19" y="78"/>
                    <a:pt x="28" y="69"/>
                  </a:cubicBezTo>
                  <a:cubicBezTo>
                    <a:pt x="33" y="64"/>
                    <a:pt x="37" y="62"/>
                    <a:pt x="42" y="62"/>
                  </a:cubicBezTo>
                  <a:cubicBezTo>
                    <a:pt x="47" y="62"/>
                    <a:pt x="51" y="64"/>
                    <a:pt x="56" y="69"/>
                  </a:cubicBezTo>
                  <a:cubicBezTo>
                    <a:pt x="170" y="183"/>
                    <a:pt x="225" y="234"/>
                    <a:pt x="246" y="255"/>
                  </a:cubicBezTo>
                  <a:cubicBezTo>
                    <a:pt x="251" y="249"/>
                    <a:pt x="257" y="243"/>
                    <a:pt x="262" y="238"/>
                  </a:cubicBezTo>
                  <a:cubicBezTo>
                    <a:pt x="83" y="58"/>
                    <a:pt x="75" y="50"/>
                    <a:pt x="75" y="50"/>
                  </a:cubicBezTo>
                  <a:cubicBezTo>
                    <a:pt x="65" y="50"/>
                    <a:pt x="65" y="31"/>
                    <a:pt x="75" y="31"/>
                  </a:cubicBezTo>
                  <a:cubicBezTo>
                    <a:pt x="75" y="27"/>
                    <a:pt x="77" y="24"/>
                    <a:pt x="81" y="24"/>
                  </a:cubicBezTo>
                  <a:cubicBezTo>
                    <a:pt x="84" y="24"/>
                    <a:pt x="89" y="27"/>
                    <a:pt x="93" y="31"/>
                  </a:cubicBezTo>
                  <a:cubicBezTo>
                    <a:pt x="194" y="127"/>
                    <a:pt x="245" y="176"/>
                    <a:pt x="271" y="201"/>
                  </a:cubicBezTo>
                  <a:cubicBezTo>
                    <a:pt x="277" y="207"/>
                    <a:pt x="282" y="211"/>
                    <a:pt x="285" y="215"/>
                  </a:cubicBezTo>
                  <a:cubicBezTo>
                    <a:pt x="293" y="207"/>
                    <a:pt x="301" y="199"/>
                    <a:pt x="309" y="191"/>
                  </a:cubicBezTo>
                  <a:cubicBezTo>
                    <a:pt x="214" y="96"/>
                    <a:pt x="170" y="51"/>
                    <a:pt x="149" y="31"/>
                  </a:cubicBezTo>
                  <a:cubicBezTo>
                    <a:pt x="131" y="13"/>
                    <a:pt x="131" y="13"/>
                    <a:pt x="131" y="13"/>
                  </a:cubicBezTo>
                  <a:cubicBezTo>
                    <a:pt x="118" y="4"/>
                    <a:pt x="102" y="0"/>
                    <a:pt x="85" y="0"/>
                  </a:cubicBezTo>
                  <a:cubicBezTo>
                    <a:pt x="65" y="0"/>
                    <a:pt x="43" y="7"/>
                    <a:pt x="28" y="22"/>
                  </a:cubicBezTo>
                  <a:cubicBezTo>
                    <a:pt x="0" y="50"/>
                    <a:pt x="0" y="97"/>
                    <a:pt x="19" y="115"/>
                  </a:cubicBezTo>
                  <a:cubicBezTo>
                    <a:pt x="135" y="232"/>
                    <a:pt x="183" y="280"/>
                    <a:pt x="202"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0"/>
            <p:cNvSpPr>
              <a:spLocks noEditPoints="1"/>
            </p:cNvSpPr>
            <p:nvPr/>
          </p:nvSpPr>
          <p:spPr bwMode="auto">
            <a:xfrm>
              <a:off x="4902" y="3158"/>
              <a:ext cx="557" cy="543"/>
            </a:xfrm>
            <a:custGeom>
              <a:avLst/>
              <a:gdLst>
                <a:gd name="T0" fmla="*/ 535 w 727"/>
                <a:gd name="T1" fmla="*/ 301 h 708"/>
                <a:gd name="T2" fmla="*/ 553 w 727"/>
                <a:gd name="T3" fmla="*/ 283 h 708"/>
                <a:gd name="T4" fmla="*/ 572 w 727"/>
                <a:gd name="T5" fmla="*/ 285 h 708"/>
                <a:gd name="T6" fmla="*/ 666 w 727"/>
                <a:gd name="T7" fmla="*/ 248 h 708"/>
                <a:gd name="T8" fmla="*/ 692 w 727"/>
                <a:gd name="T9" fmla="*/ 73 h 708"/>
                <a:gd name="T10" fmla="*/ 587 w 727"/>
                <a:gd name="T11" fmla="*/ 170 h 708"/>
                <a:gd name="T12" fmla="*/ 535 w 727"/>
                <a:gd name="T13" fmla="*/ 126 h 708"/>
                <a:gd name="T14" fmla="*/ 639 w 727"/>
                <a:gd name="T15" fmla="*/ 21 h 708"/>
                <a:gd name="T16" fmla="*/ 571 w 727"/>
                <a:gd name="T17" fmla="*/ 0 h 708"/>
                <a:gd name="T18" fmla="*/ 465 w 727"/>
                <a:gd name="T19" fmla="*/ 48 h 708"/>
                <a:gd name="T20" fmla="*/ 430 w 727"/>
                <a:gd name="T21" fmla="*/ 161 h 708"/>
                <a:gd name="T22" fmla="*/ 413 w 727"/>
                <a:gd name="T23" fmla="*/ 179 h 708"/>
                <a:gd name="T24" fmla="*/ 388 w 727"/>
                <a:gd name="T25" fmla="*/ 204 h 708"/>
                <a:gd name="T26" fmla="*/ 323 w 727"/>
                <a:gd name="T27" fmla="*/ 269 h 708"/>
                <a:gd name="T28" fmla="*/ 213 w 727"/>
                <a:gd name="T29" fmla="*/ 380 h 708"/>
                <a:gd name="T30" fmla="*/ 59 w 727"/>
                <a:gd name="T31" fmla="*/ 535 h 708"/>
                <a:gd name="T32" fmla="*/ 35 w 727"/>
                <a:gd name="T33" fmla="*/ 560 h 708"/>
                <a:gd name="T34" fmla="*/ 35 w 727"/>
                <a:gd name="T35" fmla="*/ 682 h 708"/>
                <a:gd name="T36" fmla="*/ 96 w 727"/>
                <a:gd name="T37" fmla="*/ 708 h 708"/>
                <a:gd name="T38" fmla="*/ 157 w 727"/>
                <a:gd name="T39" fmla="*/ 682 h 708"/>
                <a:gd name="T40" fmla="*/ 303 w 727"/>
                <a:gd name="T41" fmla="*/ 535 h 708"/>
                <a:gd name="T42" fmla="*/ 368 w 727"/>
                <a:gd name="T43" fmla="*/ 470 h 708"/>
                <a:gd name="T44" fmla="*/ 472 w 727"/>
                <a:gd name="T45" fmla="*/ 364 h 708"/>
                <a:gd name="T46" fmla="*/ 535 w 727"/>
                <a:gd name="T47" fmla="*/ 301 h 708"/>
                <a:gd name="T48" fmla="*/ 122 w 727"/>
                <a:gd name="T49" fmla="*/ 629 h 708"/>
                <a:gd name="T50" fmla="*/ 105 w 727"/>
                <a:gd name="T51" fmla="*/ 643 h 708"/>
                <a:gd name="T52" fmla="*/ 87 w 727"/>
                <a:gd name="T53" fmla="*/ 630 h 708"/>
                <a:gd name="T54" fmla="*/ 87 w 727"/>
                <a:gd name="T55" fmla="*/ 595 h 708"/>
                <a:gd name="T56" fmla="*/ 105 w 727"/>
                <a:gd name="T57" fmla="*/ 582 h 708"/>
                <a:gd name="T58" fmla="*/ 122 w 727"/>
                <a:gd name="T59" fmla="*/ 595 h 708"/>
                <a:gd name="T60" fmla="*/ 122 w 727"/>
                <a:gd name="T61" fmla="*/ 629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7" h="708">
                  <a:moveTo>
                    <a:pt x="535" y="301"/>
                  </a:moveTo>
                  <a:cubicBezTo>
                    <a:pt x="544" y="300"/>
                    <a:pt x="553" y="292"/>
                    <a:pt x="553" y="283"/>
                  </a:cubicBezTo>
                  <a:cubicBezTo>
                    <a:pt x="559" y="285"/>
                    <a:pt x="565" y="285"/>
                    <a:pt x="572" y="285"/>
                  </a:cubicBezTo>
                  <a:cubicBezTo>
                    <a:pt x="605" y="285"/>
                    <a:pt x="645" y="270"/>
                    <a:pt x="666" y="248"/>
                  </a:cubicBezTo>
                  <a:cubicBezTo>
                    <a:pt x="718" y="195"/>
                    <a:pt x="727" y="126"/>
                    <a:pt x="692" y="73"/>
                  </a:cubicBezTo>
                  <a:cubicBezTo>
                    <a:pt x="587" y="170"/>
                    <a:pt x="587" y="170"/>
                    <a:pt x="587" y="170"/>
                  </a:cubicBezTo>
                  <a:cubicBezTo>
                    <a:pt x="535" y="126"/>
                    <a:pt x="535" y="126"/>
                    <a:pt x="535" y="126"/>
                  </a:cubicBezTo>
                  <a:cubicBezTo>
                    <a:pt x="639" y="21"/>
                    <a:pt x="639" y="21"/>
                    <a:pt x="639" y="21"/>
                  </a:cubicBezTo>
                  <a:cubicBezTo>
                    <a:pt x="618" y="7"/>
                    <a:pt x="595" y="0"/>
                    <a:pt x="571" y="0"/>
                  </a:cubicBezTo>
                  <a:cubicBezTo>
                    <a:pt x="534" y="0"/>
                    <a:pt x="496" y="16"/>
                    <a:pt x="465" y="48"/>
                  </a:cubicBezTo>
                  <a:cubicBezTo>
                    <a:pt x="439" y="74"/>
                    <a:pt x="430" y="126"/>
                    <a:pt x="430" y="161"/>
                  </a:cubicBezTo>
                  <a:cubicBezTo>
                    <a:pt x="422" y="170"/>
                    <a:pt x="413" y="170"/>
                    <a:pt x="413" y="179"/>
                  </a:cubicBezTo>
                  <a:cubicBezTo>
                    <a:pt x="404" y="187"/>
                    <a:pt x="396" y="196"/>
                    <a:pt x="388" y="204"/>
                  </a:cubicBezTo>
                  <a:cubicBezTo>
                    <a:pt x="365" y="227"/>
                    <a:pt x="343" y="248"/>
                    <a:pt x="323" y="269"/>
                  </a:cubicBezTo>
                  <a:cubicBezTo>
                    <a:pt x="281" y="311"/>
                    <a:pt x="245" y="348"/>
                    <a:pt x="213" y="380"/>
                  </a:cubicBezTo>
                  <a:cubicBezTo>
                    <a:pt x="136" y="457"/>
                    <a:pt x="86" y="508"/>
                    <a:pt x="59" y="535"/>
                  </a:cubicBezTo>
                  <a:cubicBezTo>
                    <a:pt x="43" y="552"/>
                    <a:pt x="35" y="560"/>
                    <a:pt x="35" y="560"/>
                  </a:cubicBezTo>
                  <a:cubicBezTo>
                    <a:pt x="0" y="595"/>
                    <a:pt x="0" y="647"/>
                    <a:pt x="35" y="682"/>
                  </a:cubicBezTo>
                  <a:cubicBezTo>
                    <a:pt x="53" y="699"/>
                    <a:pt x="74" y="708"/>
                    <a:pt x="96" y="708"/>
                  </a:cubicBezTo>
                  <a:cubicBezTo>
                    <a:pt x="118" y="708"/>
                    <a:pt x="140" y="699"/>
                    <a:pt x="157" y="682"/>
                  </a:cubicBezTo>
                  <a:cubicBezTo>
                    <a:pt x="213" y="626"/>
                    <a:pt x="261" y="577"/>
                    <a:pt x="303" y="535"/>
                  </a:cubicBezTo>
                  <a:cubicBezTo>
                    <a:pt x="327" y="511"/>
                    <a:pt x="349" y="489"/>
                    <a:pt x="368" y="470"/>
                  </a:cubicBezTo>
                  <a:cubicBezTo>
                    <a:pt x="412" y="425"/>
                    <a:pt x="447" y="391"/>
                    <a:pt x="472" y="364"/>
                  </a:cubicBezTo>
                  <a:cubicBezTo>
                    <a:pt x="516" y="320"/>
                    <a:pt x="535" y="301"/>
                    <a:pt x="535" y="301"/>
                  </a:cubicBezTo>
                  <a:close/>
                  <a:moveTo>
                    <a:pt x="122" y="629"/>
                  </a:moveTo>
                  <a:cubicBezTo>
                    <a:pt x="118" y="638"/>
                    <a:pt x="111" y="643"/>
                    <a:pt x="105" y="643"/>
                  </a:cubicBezTo>
                  <a:cubicBezTo>
                    <a:pt x="98" y="643"/>
                    <a:pt x="92" y="638"/>
                    <a:pt x="87" y="630"/>
                  </a:cubicBezTo>
                  <a:cubicBezTo>
                    <a:pt x="79" y="621"/>
                    <a:pt x="79" y="603"/>
                    <a:pt x="87" y="595"/>
                  </a:cubicBezTo>
                  <a:cubicBezTo>
                    <a:pt x="92" y="586"/>
                    <a:pt x="98" y="582"/>
                    <a:pt x="105" y="582"/>
                  </a:cubicBezTo>
                  <a:cubicBezTo>
                    <a:pt x="111" y="582"/>
                    <a:pt x="118" y="586"/>
                    <a:pt x="122" y="595"/>
                  </a:cubicBezTo>
                  <a:cubicBezTo>
                    <a:pt x="140" y="603"/>
                    <a:pt x="140" y="621"/>
                    <a:pt x="122" y="6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452650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10" presetClass="entr" presetSubtype="0" fill="hold" nodeType="withEffect">
                                  <p:stCondLst>
                                    <p:cond delay="0"/>
                                  </p:stCondLst>
                                  <p:childTnLst>
                                    <p:set>
                                      <p:cBhvr>
                                        <p:cTn id="9" dur="1" fill="hold">
                                          <p:stCondLst>
                                            <p:cond delay="0"/>
                                          </p:stCondLst>
                                        </p:cTn>
                                        <p:tgtEl>
                                          <p:spTgt spid="1100"/>
                                        </p:tgtEl>
                                        <p:attrNameLst>
                                          <p:attrName>style.visibility</p:attrName>
                                        </p:attrNameLst>
                                      </p:cBhvr>
                                      <p:to>
                                        <p:strVal val="visible"/>
                                      </p:to>
                                    </p:set>
                                    <p:animEffect transition="in" filter="fade">
                                      <p:cBhvr>
                                        <p:cTn id="10" dur="500"/>
                                        <p:tgtEl>
                                          <p:spTgt spid="110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00"/>
                                        </p:tgtEl>
                                        <p:attrNameLst>
                                          <p:attrName>style.visibility</p:attrName>
                                        </p:attrNameLst>
                                      </p:cBhvr>
                                      <p:to>
                                        <p:strVal val="visible"/>
                                      </p:to>
                                    </p:set>
                                    <p:animEffect transition="in" filter="fade">
                                      <p:cBhvr>
                                        <p:cTn id="23" dur="500"/>
                                        <p:tgtEl>
                                          <p:spTgt spid="30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6" grpId="0"/>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9364" y="3060489"/>
            <a:ext cx="4827155" cy="646331"/>
          </a:xfrm>
          <a:prstGeom prst="rect">
            <a:avLst/>
          </a:prstGeom>
          <a:noFill/>
        </p:spPr>
        <p:txBody>
          <a:bodyPr wrap="none" rtlCol="0">
            <a:spAutoFit/>
          </a:bodyPr>
          <a:lstStyle/>
          <a:p>
            <a:r>
              <a:rPr lang="en-US" sz="3600" dirty="0" smtClean="0">
                <a:solidFill>
                  <a:srgbClr val="FFFFFF"/>
                </a:solidFill>
                <a:latin typeface="+mj-lt"/>
              </a:rPr>
              <a:t>www.cisco.com/go/cvd</a:t>
            </a:r>
            <a:endParaRPr lang="en-US" sz="3600" dirty="0">
              <a:solidFill>
                <a:srgbClr val="FFFFFF"/>
              </a:solidFill>
              <a:latin typeface="+mj-lt"/>
            </a:endParaRPr>
          </a:p>
        </p:txBody>
      </p:sp>
      <p:sp>
        <p:nvSpPr>
          <p:cNvPr id="3" name="Rectangle 2"/>
          <p:cNvSpPr>
            <a:spLocks noChangeArrowheads="1"/>
          </p:cNvSpPr>
          <p:nvPr/>
        </p:nvSpPr>
        <p:spPr bwMode="black">
          <a:xfrm>
            <a:off x="8409358" y="3708603"/>
            <a:ext cx="116616" cy="441827"/>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4" name="Freeform 3"/>
          <p:cNvSpPr>
            <a:spLocks/>
          </p:cNvSpPr>
          <p:nvPr/>
        </p:nvSpPr>
        <p:spPr bwMode="black">
          <a:xfrm>
            <a:off x="9088711" y="3697605"/>
            <a:ext cx="337642"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5" name="Freeform 4"/>
          <p:cNvSpPr>
            <a:spLocks/>
          </p:cNvSpPr>
          <p:nvPr/>
        </p:nvSpPr>
        <p:spPr bwMode="black">
          <a:xfrm>
            <a:off x="7921200" y="3697605"/>
            <a:ext cx="337642"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6" name="Freeform 5"/>
          <p:cNvSpPr>
            <a:spLocks noEditPoints="1"/>
          </p:cNvSpPr>
          <p:nvPr/>
        </p:nvSpPr>
        <p:spPr bwMode="black">
          <a:xfrm>
            <a:off x="9548392" y="3697605"/>
            <a:ext cx="463750"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7" name="Freeform 6"/>
          <p:cNvSpPr>
            <a:spLocks/>
          </p:cNvSpPr>
          <p:nvPr/>
        </p:nvSpPr>
        <p:spPr bwMode="black">
          <a:xfrm>
            <a:off x="8676486" y="3697605"/>
            <a:ext cx="302387"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8" name="Freeform 7"/>
          <p:cNvSpPr>
            <a:spLocks/>
          </p:cNvSpPr>
          <p:nvPr/>
        </p:nvSpPr>
        <p:spPr bwMode="black">
          <a:xfrm>
            <a:off x="7689324" y="3082440"/>
            <a:ext cx="109835"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9" name="Freeform 8"/>
          <p:cNvSpPr>
            <a:spLocks/>
          </p:cNvSpPr>
          <p:nvPr/>
        </p:nvSpPr>
        <p:spPr bwMode="black">
          <a:xfrm>
            <a:off x="7997133" y="2930180"/>
            <a:ext cx="109835"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10" name="Freeform 9"/>
          <p:cNvSpPr>
            <a:spLocks/>
          </p:cNvSpPr>
          <p:nvPr/>
        </p:nvSpPr>
        <p:spPr bwMode="black">
          <a:xfrm>
            <a:off x="8299523" y="2720822"/>
            <a:ext cx="109835"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11" name="Freeform 10"/>
          <p:cNvSpPr>
            <a:spLocks/>
          </p:cNvSpPr>
          <p:nvPr/>
        </p:nvSpPr>
        <p:spPr bwMode="black">
          <a:xfrm>
            <a:off x="8607332" y="2930181"/>
            <a:ext cx="109835"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12" name="Freeform 11"/>
          <p:cNvSpPr>
            <a:spLocks/>
          </p:cNvSpPr>
          <p:nvPr/>
        </p:nvSpPr>
        <p:spPr bwMode="black">
          <a:xfrm>
            <a:off x="8908363" y="3082440"/>
            <a:ext cx="116616"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13" name="Freeform 12"/>
          <p:cNvSpPr>
            <a:spLocks/>
          </p:cNvSpPr>
          <p:nvPr/>
        </p:nvSpPr>
        <p:spPr bwMode="black">
          <a:xfrm>
            <a:off x="9216175"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14" name="Freeform 13"/>
          <p:cNvSpPr>
            <a:spLocks/>
          </p:cNvSpPr>
          <p:nvPr/>
        </p:nvSpPr>
        <p:spPr bwMode="black">
          <a:xfrm>
            <a:off x="9523987" y="2720823"/>
            <a:ext cx="111191" cy="69876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15" name="Freeform 14"/>
          <p:cNvSpPr>
            <a:spLocks/>
          </p:cNvSpPr>
          <p:nvPr/>
        </p:nvSpPr>
        <p:spPr bwMode="black">
          <a:xfrm>
            <a:off x="9826371"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16" name="Freeform 15"/>
          <p:cNvSpPr>
            <a:spLocks/>
          </p:cNvSpPr>
          <p:nvPr/>
        </p:nvSpPr>
        <p:spPr bwMode="black">
          <a:xfrm>
            <a:off x="10134183" y="3082440"/>
            <a:ext cx="111191"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pic>
        <p:nvPicPr>
          <p:cNvPr id="1026" name="Picture 2" descr="C:\Users\andrewg\Desktop\Mountain_Lak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2192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Users\andrewg\Desktop\wood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0"/>
            <a:ext cx="12192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ndrewg\Desktop\ic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335" y="0"/>
            <a:ext cx="13385494" cy="7529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66766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childTnLst>
                                </p:cTn>
                              </p:par>
                              <p:par>
                                <p:cTn id="8" presetID="10" presetClass="exit" presetSubtype="0" fill="hold" nodeType="withEffect">
                                  <p:stCondLst>
                                    <p:cond delay="3500"/>
                                  </p:stCondLst>
                                  <p:childTnLst>
                                    <p:animEffect transition="out" filter="fade">
                                      <p:cBhvr>
                                        <p:cTn id="9" dur="500"/>
                                        <p:tgtEl>
                                          <p:spTgt spid="19"/>
                                        </p:tgtEl>
                                      </p:cBhvr>
                                    </p:animEffect>
                                    <p:set>
                                      <p:cBhvr>
                                        <p:cTn id="10" dur="1" fill="hold">
                                          <p:stCondLst>
                                            <p:cond delay="499"/>
                                          </p:stCondLst>
                                        </p:cTn>
                                        <p:tgtEl>
                                          <p:spTgt spid="19"/>
                                        </p:tgtEl>
                                        <p:attrNameLst>
                                          <p:attrName>style.visibility</p:attrName>
                                        </p:attrNameLst>
                                      </p:cBhvr>
                                      <p:to>
                                        <p:strVal val="hidden"/>
                                      </p:to>
                                    </p:set>
                                  </p:childTnLst>
                                </p:cTn>
                              </p:par>
                            </p:childTnLst>
                          </p:cTn>
                        </p:par>
                        <p:par>
                          <p:cTn id="11" fill="hold">
                            <p:stCondLst>
                              <p:cond delay="4000"/>
                            </p:stCondLst>
                            <p:childTnLst>
                              <p:par>
                                <p:cTn id="12" presetID="10"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2000"/>
                                        <p:tgtEl>
                                          <p:spTgt spid="18"/>
                                        </p:tgtEl>
                                      </p:cBhvr>
                                    </p:animEffect>
                                  </p:childTnLst>
                                </p:cTn>
                              </p:par>
                              <p:par>
                                <p:cTn id="15" presetID="10" presetClass="exit" presetSubtype="0" fill="hold" nodeType="withEffect">
                                  <p:stCondLst>
                                    <p:cond delay="3500"/>
                                  </p:stCondLst>
                                  <p:childTnLst>
                                    <p:animEffect transition="out" filter="fade">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par>
                          <p:cTn id="18" fill="hold">
                            <p:stCondLst>
                              <p:cond delay="8000"/>
                            </p:stCondLst>
                            <p:childTnLst>
                              <p:par>
                                <p:cTn id="19" presetID="10" presetClass="entr" presetSubtype="0" fill="hold" nodeType="after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fade">
                                      <p:cBhvr>
                                        <p:cTn id="21" dur="2000"/>
                                        <p:tgtEl>
                                          <p:spTgt spid="1026"/>
                                        </p:tgtEl>
                                      </p:cBhvr>
                                    </p:animEffect>
                                  </p:childTnLst>
                                </p:cTn>
                              </p:par>
                              <p:par>
                                <p:cTn id="22" presetID="10" presetClass="exit" presetSubtype="0" fill="hold" nodeType="withEffect">
                                  <p:stCondLst>
                                    <p:cond delay="3500"/>
                                  </p:stCondLst>
                                  <p:childTnLst>
                                    <p:animEffect transition="out" filter="fade">
                                      <p:cBhvr>
                                        <p:cTn id="23" dur="500"/>
                                        <p:tgtEl>
                                          <p:spTgt spid="1026"/>
                                        </p:tgtEl>
                                      </p:cBhvr>
                                    </p:animEffect>
                                    <p:set>
                                      <p:cBhvr>
                                        <p:cTn id="24" dur="1" fill="hold">
                                          <p:stCondLst>
                                            <p:cond delay="499"/>
                                          </p:stCondLst>
                                        </p:cTn>
                                        <p:tgtEl>
                                          <p:spTgt spid="1026"/>
                                        </p:tgtEl>
                                        <p:attrNameLst>
                                          <p:attrName>style.visibility</p:attrName>
                                        </p:attrNameLst>
                                      </p:cBhvr>
                                      <p:to>
                                        <p:strVal val="hidden"/>
                                      </p:to>
                                    </p:set>
                                  </p:childTnLst>
                                </p:cTn>
                              </p:par>
                            </p:childTnLst>
                          </p:cTn>
                        </p:par>
                        <p:par>
                          <p:cTn id="25" fill="hold">
                            <p:stCondLst>
                              <p:cond delay="12000"/>
                            </p:stCondLst>
                            <p:childTnLst>
                              <p:par>
                                <p:cTn id="26" presetID="10" presetClass="entr" presetSubtype="0" fill="hold" grpId="0" nodeType="afterEffect">
                                  <p:stCondLst>
                                    <p:cond delay="0"/>
                                  </p:stCondLst>
                                  <p:iterate type="lt">
                                    <p:tmPct val="6250"/>
                                  </p:iterate>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childTnLst>
                                </p:cTn>
                              </p:par>
                            </p:childTnLst>
                          </p:cTn>
                        </p:par>
                        <p:par>
                          <p:cTn id="29" fill="hold">
                            <p:stCondLst>
                              <p:cond delay="14188"/>
                            </p:stCondLst>
                            <p:childTnLst>
                              <p:par>
                                <p:cTn id="30" presetID="10" presetClass="entr" presetSubtype="0" fill="hold" grpId="1"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700"/>
                                        <p:tgtEl>
                                          <p:spTgt spid="8"/>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00"/>
                                        <p:tgtEl>
                                          <p:spTgt spid="9"/>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00"/>
                                        <p:tgtEl>
                                          <p:spTgt spid="10"/>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700"/>
                                        <p:tgtEl>
                                          <p:spTgt spid="11"/>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700"/>
                                        <p:tgtEl>
                                          <p:spTgt spid="12"/>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700"/>
                                        <p:tgtEl>
                                          <p:spTgt spid="13"/>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700"/>
                                        <p:tgtEl>
                                          <p:spTgt spid="14"/>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700"/>
                                        <p:tgtEl>
                                          <p:spTgt spid="15"/>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700"/>
                                        <p:tgtEl>
                                          <p:spTgt spid="16"/>
                                        </p:tgtEl>
                                      </p:cBhvr>
                                    </p:animEffect>
                                  </p:childTnLst>
                                </p:cTn>
                              </p:par>
                              <p:par>
                                <p:cTn id="57" presetID="42" presetClass="path" presetSubtype="0" accel="50000" decel="50000" fill="hold" grpId="0" nodeType="withEffect">
                                  <p:stCondLst>
                                    <p:cond delay="0"/>
                                  </p:stCondLst>
                                  <p:childTnLst>
                                    <p:animMotion origin="layout" path="M -4.72222E-6 3.7037E-7 L -4.72222E-6 0.09143 " pathEditMode="relative" rAng="0" ptsTypes="AA">
                                      <p:cBhvr>
                                        <p:cTn id="58" dur="700" spd="-100000" fill="hold"/>
                                        <p:tgtEl>
                                          <p:spTgt spid="8"/>
                                        </p:tgtEl>
                                        <p:attrNameLst>
                                          <p:attrName>ppt_x</p:attrName>
                                          <p:attrName>ppt_y</p:attrName>
                                        </p:attrNameLst>
                                      </p:cBhvr>
                                      <p:rCtr x="0" y="46"/>
                                    </p:animMotion>
                                  </p:childTnLst>
                                </p:cTn>
                              </p:par>
                              <p:par>
                                <p:cTn id="59" presetID="42" presetClass="path" presetSubtype="0" accel="50000" decel="50000" fill="hold" grpId="0" nodeType="withEffect">
                                  <p:stCondLst>
                                    <p:cond delay="0"/>
                                  </p:stCondLst>
                                  <p:childTnLst>
                                    <p:animMotion origin="layout" path="M 5E-6 3.7037E-6 L 5E-6 0.11157 " pathEditMode="relative" rAng="0" ptsTypes="AA">
                                      <p:cBhvr>
                                        <p:cTn id="60" dur="700" spd="-100000" fill="hold"/>
                                        <p:tgtEl>
                                          <p:spTgt spid="10"/>
                                        </p:tgtEl>
                                        <p:attrNameLst>
                                          <p:attrName>ppt_x</p:attrName>
                                          <p:attrName>ppt_y</p:attrName>
                                        </p:attrNameLst>
                                      </p:cBhvr>
                                      <p:rCtr x="0" y="56"/>
                                    </p:animMotion>
                                  </p:childTnLst>
                                </p:cTn>
                              </p:par>
                              <p:par>
                                <p:cTn id="61" presetID="42" presetClass="path" presetSubtype="0" accel="50000" decel="50000" fill="hold" grpId="0" nodeType="withEffect">
                                  <p:stCondLst>
                                    <p:cond delay="0"/>
                                  </p:stCondLst>
                                  <p:childTnLst>
                                    <p:animMotion origin="layout" path="M 4.72222E-6 4.81481E-6 L 4.72222E-6 0.09143 " pathEditMode="relative" rAng="0" ptsTypes="AA">
                                      <p:cBhvr>
                                        <p:cTn id="62" dur="700" spd="-100000" fill="hold"/>
                                        <p:tgtEl>
                                          <p:spTgt spid="12"/>
                                        </p:tgtEl>
                                        <p:attrNameLst>
                                          <p:attrName>ppt_x</p:attrName>
                                          <p:attrName>ppt_y</p:attrName>
                                        </p:attrNameLst>
                                      </p:cBhvr>
                                      <p:rCtr x="0" y="46"/>
                                    </p:animMotion>
                                  </p:childTnLst>
                                </p:cTn>
                              </p:par>
                              <p:par>
                                <p:cTn id="63" presetID="42" presetClass="path" presetSubtype="0" accel="50000" decel="50000" fill="hold" grpId="0" nodeType="withEffect">
                                  <p:stCondLst>
                                    <p:cond delay="0"/>
                                  </p:stCondLst>
                                  <p:childTnLst>
                                    <p:animMotion origin="layout" path="M -2.77778E-6 3.7037E-6 L -2.77778E-6 0.11157 " pathEditMode="relative" rAng="0" ptsTypes="AA">
                                      <p:cBhvr>
                                        <p:cTn id="64" dur="700" spd="-100000" fill="hold"/>
                                        <p:tgtEl>
                                          <p:spTgt spid="14"/>
                                        </p:tgtEl>
                                        <p:attrNameLst>
                                          <p:attrName>ppt_x</p:attrName>
                                          <p:attrName>ppt_y</p:attrName>
                                        </p:attrNameLst>
                                      </p:cBhvr>
                                      <p:rCtr x="0" y="56"/>
                                    </p:animMotion>
                                  </p:childTnLst>
                                </p:cTn>
                              </p:par>
                              <p:par>
                                <p:cTn id="65" presetID="42" presetClass="path" presetSubtype="0" accel="50000" decel="50000" fill="hold" grpId="0" nodeType="withEffect">
                                  <p:stCondLst>
                                    <p:cond delay="0"/>
                                  </p:stCondLst>
                                  <p:childTnLst>
                                    <p:animMotion origin="layout" path="M 5.55556E-7 4.81481E-6 L 5.55556E-7 0.09143 " pathEditMode="relative" rAng="0" ptsTypes="AA">
                                      <p:cBhvr>
                                        <p:cTn id="66" dur="700" spd="-100000" fill="hold"/>
                                        <p:tgtEl>
                                          <p:spTgt spid="16"/>
                                        </p:tgtEl>
                                        <p:attrNameLst>
                                          <p:attrName>ppt_x</p:attrName>
                                          <p:attrName>ppt_y</p:attrName>
                                        </p:attrNameLst>
                                      </p:cBhvr>
                                      <p:rCtr x="0" y="46"/>
                                    </p:animMotion>
                                  </p:childTnLst>
                                </p:cTn>
                              </p:par>
                              <p:par>
                                <p:cTn id="67" presetID="64" presetClass="path" presetSubtype="0" accel="50000" decel="50000" fill="hold" grpId="0" nodeType="withEffect">
                                  <p:stCondLst>
                                    <p:cond delay="0"/>
                                  </p:stCondLst>
                                  <p:childTnLst>
                                    <p:animMotion origin="layout" path="M 4.72222E-6 3.33333E-6 L 4.72222E-6 -0.10764 " pathEditMode="relative" rAng="0" ptsTypes="AA">
                                      <p:cBhvr>
                                        <p:cTn id="68" dur="700" spd="-100000" fill="hold"/>
                                        <p:tgtEl>
                                          <p:spTgt spid="9"/>
                                        </p:tgtEl>
                                        <p:attrNameLst>
                                          <p:attrName>ppt_x</p:attrName>
                                          <p:attrName>ppt_y</p:attrName>
                                        </p:attrNameLst>
                                      </p:cBhvr>
                                      <p:rCtr x="0" y="-54"/>
                                    </p:animMotion>
                                  </p:childTnLst>
                                </p:cTn>
                              </p:par>
                              <p:par>
                                <p:cTn id="69" presetID="64" presetClass="path" presetSubtype="0" accel="50000" decel="50000" fill="hold" grpId="0" nodeType="withEffect">
                                  <p:stCondLst>
                                    <p:cond delay="0"/>
                                  </p:stCondLst>
                                  <p:childTnLst>
                                    <p:animMotion origin="layout" path="M 4.44444E-6 3.33333E-6 L 4.44444E-6 -0.10764 " pathEditMode="relative" rAng="0" ptsTypes="AA">
                                      <p:cBhvr>
                                        <p:cTn id="70" dur="700" spd="-100000" fill="hold"/>
                                        <p:tgtEl>
                                          <p:spTgt spid="11"/>
                                        </p:tgtEl>
                                        <p:attrNameLst>
                                          <p:attrName>ppt_x</p:attrName>
                                          <p:attrName>ppt_y</p:attrName>
                                        </p:attrNameLst>
                                      </p:cBhvr>
                                      <p:rCtr x="0" y="-54"/>
                                    </p:animMotion>
                                  </p:childTnLst>
                                </p:cTn>
                              </p:par>
                              <p:par>
                                <p:cTn id="71" presetID="64" presetClass="path" presetSubtype="0" accel="50000" decel="50000" fill="hold" grpId="0" nodeType="withEffect">
                                  <p:stCondLst>
                                    <p:cond delay="0"/>
                                  </p:stCondLst>
                                  <p:childTnLst>
                                    <p:animMotion origin="layout" path="M -2.22222E-6 3.33333E-6 L -2.22222E-6 -0.10764 " pathEditMode="relative" rAng="0" ptsTypes="AA">
                                      <p:cBhvr>
                                        <p:cTn id="72" dur="700" spd="-100000" fill="hold"/>
                                        <p:tgtEl>
                                          <p:spTgt spid="13"/>
                                        </p:tgtEl>
                                        <p:attrNameLst>
                                          <p:attrName>ppt_x</p:attrName>
                                          <p:attrName>ppt_y</p:attrName>
                                        </p:attrNameLst>
                                      </p:cBhvr>
                                      <p:rCtr x="0" y="-54"/>
                                    </p:animMotion>
                                  </p:childTnLst>
                                </p:cTn>
                              </p:par>
                              <p:par>
                                <p:cTn id="73" presetID="64" presetClass="path" presetSubtype="0" accel="50000" decel="50000" fill="hold" grpId="0" nodeType="withEffect">
                                  <p:stCondLst>
                                    <p:cond delay="0"/>
                                  </p:stCondLst>
                                  <p:childTnLst>
                                    <p:animMotion origin="layout" path="M 1.11111E-6 3.33333E-6 L 1.11111E-6 -0.10764 " pathEditMode="relative" rAng="0" ptsTypes="AA">
                                      <p:cBhvr>
                                        <p:cTn id="74" dur="700" spd="-100000" fill="hold"/>
                                        <p:tgtEl>
                                          <p:spTgt spid="15"/>
                                        </p:tgtEl>
                                        <p:attrNameLst>
                                          <p:attrName>ppt_x</p:attrName>
                                          <p:attrName>ppt_y</p:attrName>
                                        </p:attrNameLst>
                                      </p:cBhvr>
                                      <p:rCtr x="0" y="-54"/>
                                    </p:animMotion>
                                  </p:childTnLst>
                                </p:cTn>
                              </p:par>
                            </p:childTnLst>
                          </p:cTn>
                        </p:par>
                        <p:par>
                          <p:cTn id="75" fill="hold">
                            <p:stCondLst>
                              <p:cond delay="14888"/>
                            </p:stCondLst>
                            <p:childTnLst>
                              <p:par>
                                <p:cTn id="76" presetID="10" presetClass="entr" presetSubtype="0"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700"/>
                                        <p:tgtEl>
                                          <p:spTgt spid="5"/>
                                        </p:tgtEl>
                                      </p:cBhvr>
                                    </p:animEffect>
                                  </p:childTnLst>
                                </p:cTn>
                              </p:par>
                              <p:par>
                                <p:cTn id="79" presetID="10" presetClass="entr" presetSubtype="0" fill="hold" nodeType="withEffect">
                                  <p:stCondLst>
                                    <p:cond delay="100"/>
                                  </p:stCondLst>
                                  <p:childTnLst>
                                    <p:set>
                                      <p:cBhvr>
                                        <p:cTn id="80" dur="1" fill="hold">
                                          <p:stCondLst>
                                            <p:cond delay="0"/>
                                          </p:stCondLst>
                                        </p:cTn>
                                        <p:tgtEl>
                                          <p:spTgt spid="3"/>
                                        </p:tgtEl>
                                        <p:attrNameLst>
                                          <p:attrName>style.visibility</p:attrName>
                                        </p:attrNameLst>
                                      </p:cBhvr>
                                      <p:to>
                                        <p:strVal val="visible"/>
                                      </p:to>
                                    </p:set>
                                    <p:animEffect transition="in" filter="fade">
                                      <p:cBhvr>
                                        <p:cTn id="81" dur="700"/>
                                        <p:tgtEl>
                                          <p:spTgt spid="3"/>
                                        </p:tgtEl>
                                      </p:cBhvr>
                                    </p:animEffect>
                                  </p:childTnLst>
                                </p:cTn>
                              </p:par>
                              <p:par>
                                <p:cTn id="82" presetID="10" presetClass="entr" presetSubtype="0" fill="hold" nodeType="withEffect">
                                  <p:stCondLst>
                                    <p:cond delay="20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700"/>
                                        <p:tgtEl>
                                          <p:spTgt spid="7"/>
                                        </p:tgtEl>
                                      </p:cBhvr>
                                    </p:animEffect>
                                  </p:childTnLst>
                                </p:cTn>
                              </p:par>
                              <p:par>
                                <p:cTn id="85" presetID="10" presetClass="entr" presetSubtype="0" fill="hold" nodeType="withEffect">
                                  <p:stCondLst>
                                    <p:cond delay="300"/>
                                  </p:stCondLst>
                                  <p:childTnLst>
                                    <p:set>
                                      <p:cBhvr>
                                        <p:cTn id="86" dur="1" fill="hold">
                                          <p:stCondLst>
                                            <p:cond delay="0"/>
                                          </p:stCondLst>
                                        </p:cTn>
                                        <p:tgtEl>
                                          <p:spTgt spid="4"/>
                                        </p:tgtEl>
                                        <p:attrNameLst>
                                          <p:attrName>style.visibility</p:attrName>
                                        </p:attrNameLst>
                                      </p:cBhvr>
                                      <p:to>
                                        <p:strVal val="visible"/>
                                      </p:to>
                                    </p:set>
                                    <p:animEffect transition="in" filter="fade">
                                      <p:cBhvr>
                                        <p:cTn id="87" dur="700"/>
                                        <p:tgtEl>
                                          <p:spTgt spid="4"/>
                                        </p:tgtEl>
                                      </p:cBhvr>
                                    </p:animEffect>
                                  </p:childTnLst>
                                </p:cTn>
                              </p:par>
                              <p:par>
                                <p:cTn id="88" presetID="10" presetClass="entr" presetSubtype="0" fill="hold" nodeType="withEffect">
                                  <p:stCondLst>
                                    <p:cond delay="400"/>
                                  </p:stCondLst>
                                  <p:childTnLst>
                                    <p:set>
                                      <p:cBhvr>
                                        <p:cTn id="89" dur="1" fill="hold">
                                          <p:stCondLst>
                                            <p:cond delay="0"/>
                                          </p:stCondLst>
                                        </p:cTn>
                                        <p:tgtEl>
                                          <p:spTgt spid="6"/>
                                        </p:tgtEl>
                                        <p:attrNameLst>
                                          <p:attrName>style.visibility</p:attrName>
                                        </p:attrNameLst>
                                      </p:cBhvr>
                                      <p:to>
                                        <p:strVal val="visible"/>
                                      </p:to>
                                    </p:set>
                                    <p:animEffect transition="in" filter="fade">
                                      <p:cBhvr>
                                        <p:cTn id="90"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5" y="0"/>
            <a:ext cx="12188824" cy="10335107"/>
          </a:xfrm>
          <a:prstGeom prst="rect">
            <a:avLst/>
          </a:prstGeom>
        </p:spPr>
      </p:pic>
      <p:pic>
        <p:nvPicPr>
          <p:cNvPr id="1032" name="Picture 8" descr="C:\Users\andrewg\Desktop\12-2158_Cisco_VIP21-Rules_CAN__0003_Layer-0-copy.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4" y="-3420348"/>
            <a:ext cx="12188824" cy="1028432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42374" y="2988324"/>
            <a:ext cx="9075904" cy="1378817"/>
          </a:xfrm>
          <a:prstGeom prst="rect">
            <a:avLst/>
          </a:prstGeom>
          <a:noFill/>
        </p:spPr>
        <p:txBody>
          <a:bodyPr wrap="none" lIns="121899" tIns="60949" rIns="121899" bIns="60949" rtlCol="0">
            <a:spAutoFit/>
          </a:bodyPr>
          <a:lstStyle/>
          <a:p>
            <a:pPr>
              <a:lnSpc>
                <a:spcPct val="95000"/>
              </a:lnSpc>
            </a:pPr>
            <a:r>
              <a:rPr lang="en-US" sz="4800" b="1" spc="-150" dirty="0" smtClean="0">
                <a:solidFill>
                  <a:schemeClr val="bg1"/>
                </a:solidFill>
                <a:latin typeface="+mj-lt"/>
              </a:rPr>
              <a:t>Technology Is Always Changing</a:t>
            </a:r>
          </a:p>
          <a:p>
            <a:endParaRPr lang="en-US" sz="3600" dirty="0">
              <a:latin typeface="+mj-lt"/>
            </a:endParaRPr>
          </a:p>
        </p:txBody>
      </p:sp>
      <p:pic>
        <p:nvPicPr>
          <p:cNvPr id="25" name="Picture 24" descr="Down:  Picture 3"/>
          <p:cNvPicPr>
            <a:picLocks noChangeAspect="1"/>
          </p:cNvPicPr>
          <p:nvPr/>
        </p:nvPicPr>
        <p:blipFill rotWithShape="1">
          <a:blip r:embed="rId3">
            <a:clrChange>
              <a:clrFrom>
                <a:srgbClr val="01080E"/>
              </a:clrFrom>
              <a:clrTo>
                <a:srgbClr val="01080E">
                  <a:alpha val="0"/>
                </a:srgbClr>
              </a:clrTo>
            </a:clrChange>
            <a:extLst>
              <a:ext uri="{28A0092B-C50C-407E-A947-70E740481C1C}">
                <a14:useLocalDpi xmlns:a14="http://schemas.microsoft.com/office/drawing/2010/main" val="0"/>
              </a:ext>
            </a:extLst>
          </a:blip>
          <a:srcRect l="65310" t="43785" r="34005" b="55524"/>
          <a:stretch/>
        </p:blipFill>
        <p:spPr>
          <a:xfrm>
            <a:off x="7970793" y="1096571"/>
            <a:ext cx="83344" cy="71438"/>
          </a:xfrm>
          <a:prstGeom prst="rect">
            <a:avLst/>
          </a:prstGeom>
        </p:spPr>
      </p:pic>
      <p:pic>
        <p:nvPicPr>
          <p:cNvPr id="20" name="Picture 19" descr="Down:  Picture 3"/>
          <p:cNvPicPr>
            <a:picLocks noChangeAspect="1"/>
          </p:cNvPicPr>
          <p:nvPr/>
        </p:nvPicPr>
        <p:blipFill rotWithShape="1">
          <a:blip r:embed="rId3">
            <a:extLst>
              <a:ext uri="{28A0092B-C50C-407E-A947-70E740481C1C}">
                <a14:useLocalDpi xmlns:a14="http://schemas.microsoft.com/office/drawing/2010/main" val="0"/>
              </a:ext>
            </a:extLst>
          </a:blip>
          <a:srcRect l="3422" t="39177" r="95800" b="59418"/>
          <a:stretch/>
        </p:blipFill>
        <p:spPr>
          <a:xfrm>
            <a:off x="422705" y="625159"/>
            <a:ext cx="94873" cy="145256"/>
          </a:xfrm>
          <a:prstGeom prst="rect">
            <a:avLst/>
          </a:prstGeom>
          <a:effectLst>
            <a:softEdge rad="31750"/>
          </a:effectLst>
        </p:spPr>
      </p:pic>
      <p:pic>
        <p:nvPicPr>
          <p:cNvPr id="21" name="Picture 20" descr="Down:  Picture 3"/>
          <p:cNvPicPr>
            <a:picLocks noChangeAspect="1"/>
          </p:cNvPicPr>
          <p:nvPr/>
        </p:nvPicPr>
        <p:blipFill rotWithShape="1">
          <a:blip r:embed="rId3">
            <a:extLst>
              <a:ext uri="{28A0092B-C50C-407E-A947-70E740481C1C}">
                <a14:useLocalDpi xmlns:a14="http://schemas.microsoft.com/office/drawing/2010/main" val="0"/>
              </a:ext>
            </a:extLst>
          </a:blip>
          <a:srcRect l="13578" t="60236" r="85563" b="38658"/>
          <a:stretch/>
        </p:blipFill>
        <p:spPr>
          <a:xfrm>
            <a:off x="1660579" y="2801621"/>
            <a:ext cx="104775" cy="114300"/>
          </a:xfrm>
          <a:prstGeom prst="rect">
            <a:avLst/>
          </a:prstGeom>
          <a:effectLst>
            <a:softEdge rad="31750"/>
          </a:effectLst>
        </p:spPr>
      </p:pic>
      <p:pic>
        <p:nvPicPr>
          <p:cNvPr id="23" name="Picture 22" descr="Down:  Picture 3"/>
          <p:cNvPicPr>
            <a:picLocks noChangeAspect="1"/>
          </p:cNvPicPr>
          <p:nvPr/>
        </p:nvPicPr>
        <p:blipFill rotWithShape="1">
          <a:blip r:embed="rId3">
            <a:extLst>
              <a:ext uri="{28A0092B-C50C-407E-A947-70E740481C1C}">
                <a14:useLocalDpi xmlns:a14="http://schemas.microsoft.com/office/drawing/2010/main" val="0"/>
              </a:ext>
            </a:extLst>
          </a:blip>
          <a:srcRect l="9826" t="45213" r="89392" b="53597"/>
          <a:stretch/>
        </p:blipFill>
        <p:spPr>
          <a:xfrm>
            <a:off x="1203379" y="1249045"/>
            <a:ext cx="95250" cy="122949"/>
          </a:xfrm>
          <a:prstGeom prst="rect">
            <a:avLst/>
          </a:prstGeom>
          <a:effectLst>
            <a:softEdge rad="31750"/>
          </a:effectLst>
        </p:spPr>
      </p:pic>
      <p:pic>
        <p:nvPicPr>
          <p:cNvPr id="24" name="Picture 23" descr="Down:  Picture 3"/>
          <p:cNvPicPr>
            <a:picLocks noChangeAspect="1"/>
          </p:cNvPicPr>
          <p:nvPr/>
        </p:nvPicPr>
        <p:blipFill rotWithShape="1">
          <a:blip r:embed="rId3">
            <a:extLst>
              <a:ext uri="{28A0092B-C50C-407E-A947-70E740481C1C}">
                <a14:useLocalDpi xmlns:a14="http://schemas.microsoft.com/office/drawing/2010/main" val="0"/>
              </a:ext>
            </a:extLst>
          </a:blip>
          <a:srcRect l="32704" t="47644" r="66361" b="51239"/>
          <a:stretch/>
        </p:blipFill>
        <p:spPr>
          <a:xfrm>
            <a:off x="3991823" y="1500331"/>
            <a:ext cx="113840" cy="115428"/>
          </a:xfrm>
          <a:prstGeom prst="rect">
            <a:avLst/>
          </a:prstGeom>
          <a:effectLst>
            <a:softEdge rad="31750"/>
          </a:effectLst>
        </p:spPr>
      </p:pic>
      <p:pic>
        <p:nvPicPr>
          <p:cNvPr id="1031" name="Picture 7" descr="C:\Users\andrewg\Desktop\staddrs.png"/>
          <p:cNvPicPr>
            <a:picLocks noChangeAspect="1" noChangeArrowheads="1"/>
          </p:cNvPicPr>
          <p:nvPr/>
        </p:nvPicPr>
        <p:blipFill rotWithShape="1">
          <a:blip r:embed="rId5">
            <a:extLst>
              <a:ext uri="{28A0092B-C50C-407E-A947-70E740481C1C}">
                <a14:useLocalDpi xmlns:a14="http://schemas.microsoft.com/office/drawing/2010/main" val="0"/>
              </a:ext>
            </a:extLst>
          </a:blip>
          <a:srcRect t="70790" r="53494"/>
          <a:stretch/>
        </p:blipFill>
        <p:spPr bwMode="auto">
          <a:xfrm flipH="1">
            <a:off x="4697266" y="1363579"/>
            <a:ext cx="13192611" cy="699138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C:\Users\andrewg\Desktop\staddrs.png"/>
          <p:cNvPicPr>
            <a:picLocks noChangeAspect="1" noChangeArrowheads="1"/>
          </p:cNvPicPr>
          <p:nvPr/>
        </p:nvPicPr>
        <p:blipFill rotWithShape="1">
          <a:blip r:embed="rId5">
            <a:extLst>
              <a:ext uri="{28A0092B-C50C-407E-A947-70E740481C1C}">
                <a14:useLocalDpi xmlns:a14="http://schemas.microsoft.com/office/drawing/2010/main" val="0"/>
              </a:ext>
            </a:extLst>
          </a:blip>
          <a:srcRect t="70790" r="53494"/>
          <a:stretch/>
        </p:blipFill>
        <p:spPr bwMode="auto">
          <a:xfrm flipH="1">
            <a:off x="8268329" y="4276530"/>
            <a:ext cx="5669353" cy="300445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878244" y="-295166"/>
            <a:ext cx="5337110" cy="12346636"/>
          </a:xfrm>
          <a:prstGeom prst="rect">
            <a:avLst/>
          </a:prstGeom>
          <a:blipFill dpi="0" rotWithShape="1">
            <a:blip r:embed="rId6">
              <a:alphaModFix amt="24000"/>
            </a:blip>
            <a:srcRect/>
            <a:stretch>
              <a:fillRect t="-3658" b="-3658"/>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7" name="Picture 16" descr="Down:  Picture 3"/>
          <p:cNvPicPr>
            <a:picLocks noChangeAspect="1"/>
          </p:cNvPicPr>
          <p:nvPr/>
        </p:nvPicPr>
        <p:blipFill rotWithShape="1">
          <a:blip r:embed="rId3">
            <a:duotone>
              <a:prstClr val="black"/>
              <a:schemeClr val="accent1">
                <a:tint val="45000"/>
                <a:satMod val="400000"/>
              </a:schemeClr>
            </a:duotone>
            <a:extLst>
              <a:ext uri="{28A0092B-C50C-407E-A947-70E740481C1C}">
                <a14:useLocalDpi xmlns:a14="http://schemas.microsoft.com/office/drawing/2010/main" val="0"/>
              </a:ext>
            </a:extLst>
          </a:blip>
          <a:srcRect l="9826" t="45213" r="89392" b="53597"/>
          <a:stretch/>
        </p:blipFill>
        <p:spPr>
          <a:xfrm rot="846196" flipH="1">
            <a:off x="7100396" y="772175"/>
            <a:ext cx="237789" cy="306939"/>
          </a:xfrm>
          <a:prstGeom prst="rect">
            <a:avLst/>
          </a:prstGeom>
          <a:effectLst>
            <a:softEdge rad="31750"/>
          </a:effectLst>
        </p:spPr>
      </p:pic>
      <p:sp>
        <p:nvSpPr>
          <p:cNvPr id="18" name="Freeform 7"/>
          <p:cNvSpPr>
            <a:spLocks/>
          </p:cNvSpPr>
          <p:nvPr/>
        </p:nvSpPr>
        <p:spPr bwMode="auto">
          <a:xfrm rot="846196">
            <a:off x="7146368" y="1430291"/>
            <a:ext cx="4314826" cy="45719"/>
          </a:xfrm>
          <a:custGeom>
            <a:avLst/>
            <a:gdLst>
              <a:gd name="T0" fmla="*/ 21 w 2276"/>
              <a:gd name="T1" fmla="*/ 0 h 43"/>
              <a:gd name="T2" fmla="*/ 0 w 2276"/>
              <a:gd name="T3" fmla="*/ 21 h 43"/>
              <a:gd name="T4" fmla="*/ 21 w 2276"/>
              <a:gd name="T5" fmla="*/ 43 h 43"/>
              <a:gd name="T6" fmla="*/ 2276 w 2276"/>
              <a:gd name="T7" fmla="*/ 21 h 43"/>
              <a:gd name="T8" fmla="*/ 21 w 2276"/>
              <a:gd name="T9" fmla="*/ 0 h 43"/>
            </a:gdLst>
            <a:ahLst/>
            <a:cxnLst>
              <a:cxn ang="0">
                <a:pos x="T0" y="T1"/>
              </a:cxn>
              <a:cxn ang="0">
                <a:pos x="T2" y="T3"/>
              </a:cxn>
              <a:cxn ang="0">
                <a:pos x="T4" y="T5"/>
              </a:cxn>
              <a:cxn ang="0">
                <a:pos x="T6" y="T7"/>
              </a:cxn>
              <a:cxn ang="0">
                <a:pos x="T8" y="T9"/>
              </a:cxn>
            </a:cxnLst>
            <a:rect l="0" t="0" r="r" b="b"/>
            <a:pathLst>
              <a:path w="2276" h="43">
                <a:moveTo>
                  <a:pt x="21" y="0"/>
                </a:moveTo>
                <a:cubicBezTo>
                  <a:pt x="10" y="0"/>
                  <a:pt x="0" y="9"/>
                  <a:pt x="0" y="21"/>
                </a:cubicBezTo>
                <a:cubicBezTo>
                  <a:pt x="0" y="33"/>
                  <a:pt x="10" y="43"/>
                  <a:pt x="21" y="43"/>
                </a:cubicBezTo>
                <a:cubicBezTo>
                  <a:pt x="2276" y="21"/>
                  <a:pt x="2276" y="21"/>
                  <a:pt x="2276" y="21"/>
                </a:cubicBezTo>
                <a:lnTo>
                  <a:pt x="21" y="0"/>
                </a:lnTo>
                <a:close/>
              </a:path>
            </a:pathLst>
          </a:custGeom>
          <a:gradFill flip="none" rotWithShape="1">
            <a:gsLst>
              <a:gs pos="0">
                <a:schemeClr val="bg1">
                  <a:alpha val="64000"/>
                </a:schemeClr>
              </a:gs>
              <a:gs pos="29000">
                <a:srgbClr val="FFFFFF">
                  <a:alpha val="36000"/>
                </a:srgbClr>
              </a:gs>
              <a:gs pos="100000">
                <a:schemeClr val="bg1">
                  <a:alpha val="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7"/>
          <p:cNvSpPr>
            <a:spLocks/>
          </p:cNvSpPr>
          <p:nvPr/>
        </p:nvSpPr>
        <p:spPr bwMode="auto">
          <a:xfrm rot="846196">
            <a:off x="7146368" y="1430291"/>
            <a:ext cx="4314826" cy="45719"/>
          </a:xfrm>
          <a:custGeom>
            <a:avLst/>
            <a:gdLst>
              <a:gd name="T0" fmla="*/ 21 w 2276"/>
              <a:gd name="T1" fmla="*/ 0 h 43"/>
              <a:gd name="T2" fmla="*/ 0 w 2276"/>
              <a:gd name="T3" fmla="*/ 21 h 43"/>
              <a:gd name="T4" fmla="*/ 21 w 2276"/>
              <a:gd name="T5" fmla="*/ 43 h 43"/>
              <a:gd name="T6" fmla="*/ 2276 w 2276"/>
              <a:gd name="T7" fmla="*/ 21 h 43"/>
              <a:gd name="T8" fmla="*/ 21 w 2276"/>
              <a:gd name="T9" fmla="*/ 0 h 43"/>
            </a:gdLst>
            <a:ahLst/>
            <a:cxnLst>
              <a:cxn ang="0">
                <a:pos x="T0" y="T1"/>
              </a:cxn>
              <a:cxn ang="0">
                <a:pos x="T2" y="T3"/>
              </a:cxn>
              <a:cxn ang="0">
                <a:pos x="T4" y="T5"/>
              </a:cxn>
              <a:cxn ang="0">
                <a:pos x="T6" y="T7"/>
              </a:cxn>
              <a:cxn ang="0">
                <a:pos x="T8" y="T9"/>
              </a:cxn>
            </a:cxnLst>
            <a:rect l="0" t="0" r="r" b="b"/>
            <a:pathLst>
              <a:path w="2276" h="43">
                <a:moveTo>
                  <a:pt x="21" y="0"/>
                </a:moveTo>
                <a:cubicBezTo>
                  <a:pt x="10" y="0"/>
                  <a:pt x="0" y="9"/>
                  <a:pt x="0" y="21"/>
                </a:cubicBezTo>
                <a:cubicBezTo>
                  <a:pt x="0" y="33"/>
                  <a:pt x="10" y="43"/>
                  <a:pt x="21" y="43"/>
                </a:cubicBezTo>
                <a:cubicBezTo>
                  <a:pt x="2276" y="21"/>
                  <a:pt x="2276" y="21"/>
                  <a:pt x="2276" y="21"/>
                </a:cubicBezTo>
                <a:lnTo>
                  <a:pt x="21" y="0"/>
                </a:lnTo>
                <a:close/>
              </a:path>
            </a:pathLst>
          </a:custGeom>
          <a:gradFill flip="none" rotWithShape="1">
            <a:gsLst>
              <a:gs pos="49000">
                <a:schemeClr val="bg1">
                  <a:alpha val="21000"/>
                </a:schemeClr>
              </a:gs>
              <a:gs pos="0">
                <a:srgbClr val="FFFFFF">
                  <a:alpha val="0"/>
                </a:srgbClr>
              </a:gs>
              <a:gs pos="100000">
                <a:schemeClr val="bg1">
                  <a:alpha val="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en-US"/>
          </a:p>
        </p:txBody>
      </p:sp>
      <p:pic>
        <p:nvPicPr>
          <p:cNvPr id="1028" name="Picture 4" descr="C:\Users\andrewg\Desktop\fstars.png"/>
          <p:cNvPicPr>
            <a:picLocks noChangeAspect="1" noChangeArrowheads="1"/>
          </p:cNvPicPr>
          <p:nvPr/>
        </p:nvPicPr>
        <p:blipFill rotWithShape="1">
          <a:blip r:embed="rId7">
            <a:extLst>
              <a:ext uri="{28A0092B-C50C-407E-A947-70E740481C1C}">
                <a14:useLocalDpi xmlns:a14="http://schemas.microsoft.com/office/drawing/2010/main" val="0"/>
              </a:ext>
            </a:extLst>
          </a:blip>
          <a:srcRect l="59059" t="36743" b="32602"/>
          <a:stretch/>
        </p:blipFill>
        <p:spPr bwMode="auto">
          <a:xfrm>
            <a:off x="7683062" y="-212973"/>
            <a:ext cx="4990892" cy="315310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andrewg\Desktop\cvv.png"/>
          <p:cNvPicPr>
            <a:picLocks noChangeAspect="1" noChangeArrowheads="1"/>
          </p:cNvPicPr>
          <p:nvPr/>
        </p:nvPicPr>
        <p:blipFill rotWithShape="1">
          <a:blip r:embed="rId8">
            <a:extLst>
              <a:ext uri="{28A0092B-C50C-407E-A947-70E740481C1C}">
                <a14:useLocalDpi xmlns:a14="http://schemas.microsoft.com/office/drawing/2010/main" val="0"/>
              </a:ext>
            </a:extLst>
          </a:blip>
          <a:srcRect l="23323" t="17045" r="29591" b="48305"/>
          <a:stretch/>
        </p:blipFill>
        <p:spPr bwMode="auto">
          <a:xfrm>
            <a:off x="2575250" y="-3420348"/>
            <a:ext cx="12811511" cy="795502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flipH="1">
            <a:off x="-1287281" y="4142830"/>
            <a:ext cx="2098486" cy="390008"/>
          </a:xfrm>
          <a:prstGeom prst="rect">
            <a:avLst/>
          </a:prstGeom>
          <a:blipFill dpi="0" rotWithShape="1">
            <a:blip r:embed="rId9">
              <a:alphaModFix amt="42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8" name="Rectangle 27"/>
          <p:cNvSpPr/>
          <p:nvPr/>
        </p:nvSpPr>
        <p:spPr>
          <a:xfrm flipH="1">
            <a:off x="-1287281" y="4142830"/>
            <a:ext cx="2098486" cy="390008"/>
          </a:xfrm>
          <a:prstGeom prst="rect">
            <a:avLst/>
          </a:prstGeom>
          <a:blipFill dpi="0" rotWithShape="1">
            <a:blip r:embed="rId9">
              <a:alphaModFix amt="22000"/>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63354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56026E-6 4.79186E-6 L 4.56026E-6 -0.50047 " pathEditMode="relative" rAng="0" ptsTypes="AA">
                                      <p:cBhvr>
                                        <p:cTn id="6" dur="3000" fill="hold"/>
                                        <p:tgtEl>
                                          <p:spTgt spid="4"/>
                                        </p:tgtEl>
                                        <p:attrNameLst>
                                          <p:attrName>ppt_x</p:attrName>
                                          <p:attrName>ppt_y</p:attrName>
                                        </p:attrNameLst>
                                      </p:cBhvr>
                                      <p:rCtr x="0" y="-25023"/>
                                    </p:animMotion>
                                  </p:childTnLst>
                                </p:cTn>
                              </p:par>
                              <p:par>
                                <p:cTn id="7" presetID="10" presetClass="entr" presetSubtype="0" fill="hold" grpId="0" nodeType="withEffect">
                                  <p:stCondLst>
                                    <p:cond delay="150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500"/>
                                        <p:tgtEl>
                                          <p:spTgt spid="3"/>
                                        </p:tgtEl>
                                      </p:cBhvr>
                                    </p:animEffect>
                                  </p:childTnLst>
                                </p:cTn>
                              </p:par>
                              <p:par>
                                <p:cTn id="10" presetID="42" presetClass="path" presetSubtype="0" decel="100000" fill="hold" grpId="1" nodeType="withEffect">
                                  <p:stCondLst>
                                    <p:cond delay="1500"/>
                                  </p:stCondLst>
                                  <p:childTnLst>
                                    <p:animMotion origin="layout" path="M -2.07921E-6 4.81481E-6 L -2.07921E-6 0.31527 " pathEditMode="relative" rAng="0" ptsTypes="AA">
                                      <p:cBhvr>
                                        <p:cTn id="11" dur="1500" spd="-100000" fill="hold"/>
                                        <p:tgtEl>
                                          <p:spTgt spid="3"/>
                                        </p:tgtEl>
                                        <p:attrNameLst>
                                          <p:attrName>ppt_x</p:attrName>
                                          <p:attrName>ppt_y</p:attrName>
                                        </p:attrNameLst>
                                      </p:cBhvr>
                                      <p:rCtr x="0" y="15764"/>
                                    </p:animMotion>
                                  </p:childTnLst>
                                </p:cTn>
                              </p:par>
                            </p:childTnLst>
                          </p:cTn>
                        </p:par>
                        <p:par>
                          <p:cTn id="12" fill="hold">
                            <p:stCondLst>
                              <p:cond delay="3000"/>
                            </p:stCondLst>
                            <p:childTnLst>
                              <p:par>
                                <p:cTn id="13" presetID="1"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par>
                          <p:cTn id="15" fill="hold">
                            <p:stCondLst>
                              <p:cond delay="3000"/>
                            </p:stCondLst>
                            <p:childTnLst>
                              <p:par>
                                <p:cTn id="16" presetID="1"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childTnLst>
                          </p:cTn>
                        </p:par>
                        <p:par>
                          <p:cTn id="18" fill="hold">
                            <p:stCondLst>
                              <p:cond delay="3000"/>
                            </p:stCondLst>
                            <p:childTnLst>
                              <p:par>
                                <p:cTn id="19" presetID="1"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par>
                          <p:cTn id="21" fill="hold">
                            <p:stCondLst>
                              <p:cond delay="3000"/>
                            </p:stCondLst>
                            <p:childTnLst>
                              <p:par>
                                <p:cTn id="22" presetID="1"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childTnLst>
                                </p:cTn>
                              </p:par>
                            </p:childTnLst>
                          </p:cTn>
                        </p:par>
                        <p:par>
                          <p:cTn id="24" fill="hold">
                            <p:stCondLst>
                              <p:cond delay="3000"/>
                            </p:stCondLst>
                            <p:childTnLst>
                              <p:par>
                                <p:cTn id="25" presetID="1"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6" presetClass="emph" presetSubtype="0" repeatCount="3000" autoRev="1" fill="hold" nodeType="withEffect">
                                  <p:stCondLst>
                                    <p:cond delay="1000"/>
                                  </p:stCondLst>
                                  <p:childTnLst>
                                    <p:animScale>
                                      <p:cBhvr>
                                        <p:cTn id="28" dur="1000" fill="hold"/>
                                        <p:tgtEl>
                                          <p:spTgt spid="20"/>
                                        </p:tgtEl>
                                      </p:cBhvr>
                                      <p:by x="225000" y="225000"/>
                                    </p:animScale>
                                  </p:childTnLst>
                                </p:cTn>
                              </p:par>
                              <p:par>
                                <p:cTn id="29" presetID="6" presetClass="emph" presetSubtype="0" repeatCount="3000" autoRev="1" fill="hold" nodeType="withEffect">
                                  <p:stCondLst>
                                    <p:cond delay="0"/>
                                  </p:stCondLst>
                                  <p:childTnLst>
                                    <p:animScale>
                                      <p:cBhvr>
                                        <p:cTn id="30" dur="1233" fill="hold"/>
                                        <p:tgtEl>
                                          <p:spTgt spid="21"/>
                                        </p:tgtEl>
                                      </p:cBhvr>
                                      <p:by x="225000" y="225000"/>
                                    </p:animScale>
                                  </p:childTnLst>
                                </p:cTn>
                              </p:par>
                              <p:par>
                                <p:cTn id="31" presetID="8" presetClass="emph" presetSubtype="0" fill="hold" nodeType="withEffect">
                                  <p:stCondLst>
                                    <p:cond delay="0"/>
                                  </p:stCondLst>
                                  <p:childTnLst>
                                    <p:animRot by="21600000">
                                      <p:cBhvr>
                                        <p:cTn id="32" dur="7500" fill="hold"/>
                                        <p:tgtEl>
                                          <p:spTgt spid="21"/>
                                        </p:tgtEl>
                                        <p:attrNameLst>
                                          <p:attrName>r</p:attrName>
                                        </p:attrNameLst>
                                      </p:cBhvr>
                                    </p:animRot>
                                  </p:childTnLst>
                                </p:cTn>
                              </p:par>
                              <p:par>
                                <p:cTn id="33" presetID="6" presetClass="emph" presetSubtype="0" repeatCount="3000" autoRev="1" fill="hold" nodeType="withEffect">
                                  <p:stCondLst>
                                    <p:cond delay="300"/>
                                  </p:stCondLst>
                                  <p:childTnLst>
                                    <p:animScale>
                                      <p:cBhvr>
                                        <p:cTn id="34" dur="1000" fill="hold"/>
                                        <p:tgtEl>
                                          <p:spTgt spid="23"/>
                                        </p:tgtEl>
                                      </p:cBhvr>
                                      <p:by x="225000" y="225000"/>
                                    </p:animScale>
                                  </p:childTnLst>
                                </p:cTn>
                              </p:par>
                              <p:par>
                                <p:cTn id="35" presetID="6" presetClass="emph" presetSubtype="0" repeatCount="3000" autoRev="1" fill="hold" nodeType="withEffect">
                                  <p:stCondLst>
                                    <p:cond delay="1300"/>
                                  </p:stCondLst>
                                  <p:childTnLst>
                                    <p:animScale>
                                      <p:cBhvr>
                                        <p:cTn id="36" dur="1000" fill="hold"/>
                                        <p:tgtEl>
                                          <p:spTgt spid="24"/>
                                        </p:tgtEl>
                                      </p:cBhvr>
                                      <p:by x="225000" y="225000"/>
                                    </p:animScale>
                                  </p:childTnLst>
                                </p:cTn>
                              </p:par>
                              <p:par>
                                <p:cTn id="37" presetID="6" presetClass="emph" presetSubtype="0" repeatCount="3000" autoRev="1" fill="hold" nodeType="withEffect">
                                  <p:stCondLst>
                                    <p:cond delay="2600"/>
                                  </p:stCondLst>
                                  <p:childTnLst>
                                    <p:animScale>
                                      <p:cBhvr>
                                        <p:cTn id="38" dur="1000" fill="hold"/>
                                        <p:tgtEl>
                                          <p:spTgt spid="25"/>
                                        </p:tgtEl>
                                      </p:cBhvr>
                                      <p:by x="225000" y="225000"/>
                                    </p:animScale>
                                  </p:childTnLst>
                                </p:cTn>
                              </p:par>
                              <p:par>
                                <p:cTn id="39" presetID="10" presetClass="entr" presetSubtype="0" fill="hold" nodeType="withEffect">
                                  <p:stCondLst>
                                    <p:cond delay="2600"/>
                                  </p:stCondLst>
                                  <p:childTnLst>
                                    <p:set>
                                      <p:cBhvr>
                                        <p:cTn id="40" dur="1" fill="hold">
                                          <p:stCondLst>
                                            <p:cond delay="0"/>
                                          </p:stCondLst>
                                        </p:cTn>
                                        <p:tgtEl>
                                          <p:spTgt spid="1032"/>
                                        </p:tgtEl>
                                        <p:attrNameLst>
                                          <p:attrName>style.visibility</p:attrName>
                                        </p:attrNameLst>
                                      </p:cBhvr>
                                      <p:to>
                                        <p:strVal val="visible"/>
                                      </p:to>
                                    </p:set>
                                    <p:animEffect transition="in" filter="fade">
                                      <p:cBhvr>
                                        <p:cTn id="41" dur="3900"/>
                                        <p:tgtEl>
                                          <p:spTgt spid="1032"/>
                                        </p:tgtEl>
                                      </p:cBhvr>
                                    </p:animEffect>
                                  </p:childTnLst>
                                </p:cTn>
                              </p:par>
                              <p:par>
                                <p:cTn id="42" presetID="10" presetClass="exit" presetSubtype="0" fill="hold" nodeType="withEffect">
                                  <p:stCondLst>
                                    <p:cond delay="6500"/>
                                  </p:stCondLst>
                                  <p:childTnLst>
                                    <p:animEffect transition="out" filter="fade">
                                      <p:cBhvr>
                                        <p:cTn id="43" dur="4000"/>
                                        <p:tgtEl>
                                          <p:spTgt spid="1032"/>
                                        </p:tgtEl>
                                      </p:cBhvr>
                                    </p:animEffect>
                                    <p:set>
                                      <p:cBhvr>
                                        <p:cTn id="44" dur="1" fill="hold">
                                          <p:stCondLst>
                                            <p:cond delay="3999"/>
                                          </p:stCondLst>
                                        </p:cTn>
                                        <p:tgtEl>
                                          <p:spTgt spid="1032"/>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1028"/>
                                        </p:tgtEl>
                                        <p:attrNameLst>
                                          <p:attrName>style.visibility</p:attrName>
                                        </p:attrNameLst>
                                      </p:cBhvr>
                                      <p:to>
                                        <p:strVal val="visible"/>
                                      </p:to>
                                    </p:set>
                                    <p:animEffect transition="in" filter="fade">
                                      <p:cBhvr>
                                        <p:cTn id="47" dur="3000"/>
                                        <p:tgtEl>
                                          <p:spTgt spid="1028"/>
                                        </p:tgtEl>
                                      </p:cBhvr>
                                    </p:animEffect>
                                  </p:childTnLst>
                                </p:cTn>
                              </p:par>
                              <p:par>
                                <p:cTn id="48" presetID="35" presetClass="path" presetSubtype="0" fill="hold" nodeType="withEffect">
                                  <p:stCondLst>
                                    <p:cond delay="0"/>
                                  </p:stCondLst>
                                  <p:childTnLst>
                                    <p:animMotion origin="layout" path="M 4.16667E-6 -4.60328E-6 L -0.05131 -4.60328E-6 " pathEditMode="relative" rAng="0" ptsTypes="AA">
                                      <p:cBhvr>
                                        <p:cTn id="49" dur="5500" fill="hold"/>
                                        <p:tgtEl>
                                          <p:spTgt spid="1028"/>
                                        </p:tgtEl>
                                        <p:attrNameLst>
                                          <p:attrName>ppt_x</p:attrName>
                                          <p:attrName>ppt_y</p:attrName>
                                        </p:attrNameLst>
                                      </p:cBhvr>
                                      <p:rCtr x="-2565" y="0"/>
                                    </p:animMotion>
                                  </p:childTnLst>
                                </p:cTn>
                              </p:par>
                              <p:par>
                                <p:cTn id="50" presetID="10" presetClass="exit" presetSubtype="0" fill="hold" nodeType="withEffect">
                                  <p:stCondLst>
                                    <p:cond delay="3000"/>
                                  </p:stCondLst>
                                  <p:childTnLst>
                                    <p:animEffect transition="out" filter="fade">
                                      <p:cBhvr>
                                        <p:cTn id="51" dur="2500"/>
                                        <p:tgtEl>
                                          <p:spTgt spid="1028"/>
                                        </p:tgtEl>
                                      </p:cBhvr>
                                    </p:animEffect>
                                    <p:set>
                                      <p:cBhvr>
                                        <p:cTn id="52" dur="1" fill="hold">
                                          <p:stCondLst>
                                            <p:cond delay="2499"/>
                                          </p:stCondLst>
                                        </p:cTn>
                                        <p:tgtEl>
                                          <p:spTgt spid="1028"/>
                                        </p:tgtEl>
                                        <p:attrNameLst>
                                          <p:attrName>style.visibility</p:attrName>
                                        </p:attrNameLst>
                                      </p:cBhvr>
                                      <p:to>
                                        <p:strVal val="hidden"/>
                                      </p:to>
                                    </p:set>
                                  </p:childTnLst>
                                </p:cTn>
                              </p:par>
                              <p:par>
                                <p:cTn id="53" presetID="10" presetClass="entr" presetSubtype="0" fill="hold" nodeType="withEffect">
                                  <p:stCondLst>
                                    <p:cond delay="1500"/>
                                  </p:stCondLst>
                                  <p:childTnLst>
                                    <p:set>
                                      <p:cBhvr>
                                        <p:cTn id="54" dur="1" fill="hold">
                                          <p:stCondLst>
                                            <p:cond delay="0"/>
                                          </p:stCondLst>
                                        </p:cTn>
                                        <p:tgtEl>
                                          <p:spTgt spid="1031"/>
                                        </p:tgtEl>
                                        <p:attrNameLst>
                                          <p:attrName>style.visibility</p:attrName>
                                        </p:attrNameLst>
                                      </p:cBhvr>
                                      <p:to>
                                        <p:strVal val="visible"/>
                                      </p:to>
                                    </p:set>
                                    <p:animEffect transition="in" filter="fade">
                                      <p:cBhvr>
                                        <p:cTn id="55" dur="5000"/>
                                        <p:tgtEl>
                                          <p:spTgt spid="1031"/>
                                        </p:tgtEl>
                                      </p:cBhvr>
                                    </p:animEffect>
                                  </p:childTnLst>
                                </p:cTn>
                              </p:par>
                              <p:par>
                                <p:cTn id="56" presetID="35" presetClass="path" presetSubtype="0" fill="hold" nodeType="withEffect">
                                  <p:stCondLst>
                                    <p:cond delay="1500"/>
                                  </p:stCondLst>
                                  <p:childTnLst>
                                    <p:animMotion origin="layout" path="M 4.89317E-6 -2.06195E-6 L 0.51667 -2.06195E-6 " pathEditMode="relative" rAng="0" ptsTypes="AA">
                                      <p:cBhvr>
                                        <p:cTn id="57" dur="9000" fill="hold"/>
                                        <p:tgtEl>
                                          <p:spTgt spid="1031"/>
                                        </p:tgtEl>
                                        <p:attrNameLst>
                                          <p:attrName>ppt_x</p:attrName>
                                          <p:attrName>ppt_y</p:attrName>
                                        </p:attrNameLst>
                                      </p:cBhvr>
                                      <p:rCtr x="25834" y="0"/>
                                    </p:animMotion>
                                  </p:childTnLst>
                                </p:cTn>
                              </p:par>
                              <p:par>
                                <p:cTn id="58" presetID="10" presetClass="exit" presetSubtype="0" fill="hold" nodeType="withEffect">
                                  <p:stCondLst>
                                    <p:cond delay="6500"/>
                                  </p:stCondLst>
                                  <p:childTnLst>
                                    <p:animEffect transition="out" filter="fade">
                                      <p:cBhvr>
                                        <p:cTn id="59" dur="4000"/>
                                        <p:tgtEl>
                                          <p:spTgt spid="1031"/>
                                        </p:tgtEl>
                                      </p:cBhvr>
                                    </p:animEffect>
                                    <p:set>
                                      <p:cBhvr>
                                        <p:cTn id="60" dur="1" fill="hold">
                                          <p:stCondLst>
                                            <p:cond delay="3999"/>
                                          </p:stCondLst>
                                        </p:cTn>
                                        <p:tgtEl>
                                          <p:spTgt spid="1031"/>
                                        </p:tgtEl>
                                        <p:attrNameLst>
                                          <p:attrName>style.visibility</p:attrName>
                                        </p:attrNameLst>
                                      </p:cBhvr>
                                      <p:to>
                                        <p:strVal val="hidden"/>
                                      </p:to>
                                    </p:set>
                                  </p:childTnLst>
                                </p:cTn>
                              </p:par>
                              <p:par>
                                <p:cTn id="61" presetID="10" presetClass="entr" presetSubtype="0" fill="hold" nodeType="withEffect">
                                  <p:stCondLst>
                                    <p:cond delay="15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0"/>
                                        <p:tgtEl>
                                          <p:spTgt spid="22"/>
                                        </p:tgtEl>
                                      </p:cBhvr>
                                    </p:animEffect>
                                  </p:childTnLst>
                                </p:cTn>
                              </p:par>
                              <p:par>
                                <p:cTn id="64" presetID="35" presetClass="path" presetSubtype="0" fill="hold" nodeType="withEffect">
                                  <p:stCondLst>
                                    <p:cond delay="1500"/>
                                  </p:stCondLst>
                                  <p:childTnLst>
                                    <p:animMotion origin="layout" path="M -3.34028E-6 -2.50116E-6 L 0.09471 -2.50116E-6 " pathEditMode="relative" rAng="0" ptsTypes="AA">
                                      <p:cBhvr>
                                        <p:cTn id="65" dur="9000" fill="hold"/>
                                        <p:tgtEl>
                                          <p:spTgt spid="22"/>
                                        </p:tgtEl>
                                        <p:attrNameLst>
                                          <p:attrName>ppt_x</p:attrName>
                                          <p:attrName>ppt_y</p:attrName>
                                        </p:attrNameLst>
                                      </p:cBhvr>
                                      <p:rCtr x="4729" y="0"/>
                                    </p:animMotion>
                                  </p:childTnLst>
                                </p:cTn>
                              </p:par>
                              <p:par>
                                <p:cTn id="66" presetID="10" presetClass="exit" presetSubtype="0" fill="hold" nodeType="withEffect">
                                  <p:stCondLst>
                                    <p:cond delay="6500"/>
                                  </p:stCondLst>
                                  <p:childTnLst>
                                    <p:animEffect transition="out" filter="fade">
                                      <p:cBhvr>
                                        <p:cTn id="67" dur="4000"/>
                                        <p:tgtEl>
                                          <p:spTgt spid="22"/>
                                        </p:tgtEl>
                                      </p:cBhvr>
                                    </p:animEffect>
                                    <p:set>
                                      <p:cBhvr>
                                        <p:cTn id="68" dur="1" fill="hold">
                                          <p:stCondLst>
                                            <p:cond delay="3999"/>
                                          </p:stCondLst>
                                        </p:cTn>
                                        <p:tgtEl>
                                          <p:spTgt spid="22"/>
                                        </p:tgtEl>
                                        <p:attrNameLst>
                                          <p:attrName>style.visibility</p:attrName>
                                        </p:attrNameLst>
                                      </p:cBhvr>
                                      <p:to>
                                        <p:strVal val="hidden"/>
                                      </p:to>
                                    </p:set>
                                  </p:childTnLst>
                                </p:cTn>
                              </p:par>
                              <p:par>
                                <p:cTn id="69" presetID="10" presetClass="entr" presetSubtype="0" fill="hold" nodeType="withEffect">
                                  <p:stCondLst>
                                    <p:cond delay="1500"/>
                                  </p:stCondLst>
                                  <p:childTnLst>
                                    <p:set>
                                      <p:cBhvr>
                                        <p:cTn id="70" dur="1" fill="hold">
                                          <p:stCondLst>
                                            <p:cond delay="0"/>
                                          </p:stCondLst>
                                        </p:cTn>
                                        <p:tgtEl>
                                          <p:spTgt spid="1033"/>
                                        </p:tgtEl>
                                        <p:attrNameLst>
                                          <p:attrName>style.visibility</p:attrName>
                                        </p:attrNameLst>
                                      </p:cBhvr>
                                      <p:to>
                                        <p:strVal val="visible"/>
                                      </p:to>
                                    </p:set>
                                    <p:animEffect transition="in" filter="fade">
                                      <p:cBhvr>
                                        <p:cTn id="71" dur="5000"/>
                                        <p:tgtEl>
                                          <p:spTgt spid="1033"/>
                                        </p:tgtEl>
                                      </p:cBhvr>
                                    </p:animEffect>
                                  </p:childTnLst>
                                </p:cTn>
                              </p:par>
                              <p:par>
                                <p:cTn id="72" presetID="35" presetClass="path" presetSubtype="0" fill="hold" nodeType="withEffect">
                                  <p:stCondLst>
                                    <p:cond delay="1500"/>
                                  </p:stCondLst>
                                  <p:childTnLst>
                                    <p:animMotion origin="layout" path="M 1.22981E-6 2.36708E-6 L -0.78244 2.36708E-6 " pathEditMode="relative" rAng="0" ptsTypes="AA">
                                      <p:cBhvr>
                                        <p:cTn id="73" dur="9000" fill="hold"/>
                                        <p:tgtEl>
                                          <p:spTgt spid="1033"/>
                                        </p:tgtEl>
                                        <p:attrNameLst>
                                          <p:attrName>ppt_x</p:attrName>
                                          <p:attrName>ppt_y</p:attrName>
                                        </p:attrNameLst>
                                      </p:cBhvr>
                                      <p:rCtr x="-39122" y="0"/>
                                    </p:animMotion>
                                  </p:childTnLst>
                                </p:cTn>
                              </p:par>
                              <p:par>
                                <p:cTn id="74" presetID="10" presetClass="exit" presetSubtype="0" fill="hold" nodeType="withEffect">
                                  <p:stCondLst>
                                    <p:cond delay="6500"/>
                                  </p:stCondLst>
                                  <p:childTnLst>
                                    <p:animEffect transition="out" filter="fade">
                                      <p:cBhvr>
                                        <p:cTn id="75" dur="4000"/>
                                        <p:tgtEl>
                                          <p:spTgt spid="1033"/>
                                        </p:tgtEl>
                                      </p:cBhvr>
                                    </p:animEffect>
                                    <p:set>
                                      <p:cBhvr>
                                        <p:cTn id="76" dur="1" fill="hold">
                                          <p:stCondLst>
                                            <p:cond delay="3999"/>
                                          </p:stCondLst>
                                        </p:cTn>
                                        <p:tgtEl>
                                          <p:spTgt spid="1033"/>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4000"/>
                                        <p:tgtEl>
                                          <p:spTgt spid="6"/>
                                        </p:tgtEl>
                                      </p:cBhvr>
                                    </p:animEffect>
                                  </p:childTnLst>
                                </p:cTn>
                              </p:par>
                              <p:par>
                                <p:cTn id="80" presetID="35" presetClass="path" presetSubtype="0" fill="hold" grpId="1" nodeType="withEffect">
                                  <p:stCondLst>
                                    <p:cond delay="0"/>
                                  </p:stCondLst>
                                  <p:childTnLst>
                                    <p:animMotion origin="layout" path="M 2.27723E-6 1.9926E-6 L 2.27723E-6 -0.23232 " pathEditMode="relative" rAng="0" ptsTypes="AA">
                                      <p:cBhvr>
                                        <p:cTn id="81" dur="8000" fill="hold"/>
                                        <p:tgtEl>
                                          <p:spTgt spid="6"/>
                                        </p:tgtEl>
                                        <p:attrNameLst>
                                          <p:attrName>ppt_x</p:attrName>
                                          <p:attrName>ppt_y</p:attrName>
                                        </p:attrNameLst>
                                      </p:cBhvr>
                                      <p:rCtr x="0" y="-11627"/>
                                    </p:animMotion>
                                  </p:childTnLst>
                                </p:cTn>
                              </p:par>
                              <p:par>
                                <p:cTn id="82" presetID="10" presetClass="exit" presetSubtype="0" fill="hold" grpId="2" nodeType="withEffect">
                                  <p:stCondLst>
                                    <p:cond delay="4000"/>
                                  </p:stCondLst>
                                  <p:childTnLst>
                                    <p:animEffect transition="out" filter="fade">
                                      <p:cBhvr>
                                        <p:cTn id="83" dur="4000"/>
                                        <p:tgtEl>
                                          <p:spTgt spid="6"/>
                                        </p:tgtEl>
                                      </p:cBhvr>
                                    </p:animEffect>
                                    <p:set>
                                      <p:cBhvr>
                                        <p:cTn id="84" dur="1" fill="hold">
                                          <p:stCondLst>
                                            <p:cond delay="3999"/>
                                          </p:stCondLst>
                                        </p:cTn>
                                        <p:tgtEl>
                                          <p:spTgt spid="6"/>
                                        </p:tgtEl>
                                        <p:attrNameLst>
                                          <p:attrName>style.visibility</p:attrName>
                                        </p:attrNameLst>
                                      </p:cBhvr>
                                      <p:to>
                                        <p:strVal val="hidden"/>
                                      </p:to>
                                    </p:set>
                                  </p:childTnLst>
                                </p:cTn>
                              </p:par>
                              <p:par>
                                <p:cTn id="85" presetID="22" presetClass="entr" presetSubtype="2" fill="hold" grpId="0" nodeType="withEffect">
                                  <p:stCondLst>
                                    <p:cond delay="7000"/>
                                  </p:stCondLst>
                                  <p:childTnLst>
                                    <p:set>
                                      <p:cBhvr>
                                        <p:cTn id="86" dur="1" fill="hold">
                                          <p:stCondLst>
                                            <p:cond delay="0"/>
                                          </p:stCondLst>
                                        </p:cTn>
                                        <p:tgtEl>
                                          <p:spTgt spid="18"/>
                                        </p:tgtEl>
                                        <p:attrNameLst>
                                          <p:attrName>style.visibility</p:attrName>
                                        </p:attrNameLst>
                                      </p:cBhvr>
                                      <p:to>
                                        <p:strVal val="visible"/>
                                      </p:to>
                                    </p:set>
                                    <p:animEffect transition="in" filter="wipe(right)">
                                      <p:cBhvr>
                                        <p:cTn id="87" dur="200"/>
                                        <p:tgtEl>
                                          <p:spTgt spid="18"/>
                                        </p:tgtEl>
                                      </p:cBhvr>
                                    </p:animEffect>
                                  </p:childTnLst>
                                </p:cTn>
                              </p:par>
                              <p:par>
                                <p:cTn id="88" presetID="35" presetClass="path" presetSubtype="0" fill="hold" grpId="1" nodeType="withEffect">
                                  <p:stCondLst>
                                    <p:cond delay="7000"/>
                                  </p:stCondLst>
                                  <p:childTnLst>
                                    <p:animMotion origin="layout" path="M -4.57351E-6 -4.97107E-6 L -0.13634 -0.06132 " pathEditMode="relative" rAng="0" ptsTypes="AA">
                                      <p:cBhvr>
                                        <p:cTn id="89" dur="400" fill="hold"/>
                                        <p:tgtEl>
                                          <p:spTgt spid="18"/>
                                        </p:tgtEl>
                                        <p:attrNameLst>
                                          <p:attrName>ppt_x</p:attrName>
                                          <p:attrName>ppt_y</p:attrName>
                                        </p:attrNameLst>
                                      </p:cBhvr>
                                      <p:rCtr x="-6824" y="-3078"/>
                                    </p:animMotion>
                                  </p:childTnLst>
                                </p:cTn>
                              </p:par>
                              <p:par>
                                <p:cTn id="90" presetID="22" presetClass="exit" presetSubtype="2" fill="hold" grpId="2" nodeType="withEffect">
                                  <p:stCondLst>
                                    <p:cond delay="7200"/>
                                  </p:stCondLst>
                                  <p:childTnLst>
                                    <p:animEffect transition="out" filter="wipe(right)">
                                      <p:cBhvr>
                                        <p:cTn id="91" dur="200"/>
                                        <p:tgtEl>
                                          <p:spTgt spid="18"/>
                                        </p:tgtEl>
                                      </p:cBhvr>
                                    </p:animEffect>
                                    <p:set>
                                      <p:cBhvr>
                                        <p:cTn id="92" dur="1" fill="hold">
                                          <p:stCondLst>
                                            <p:cond delay="199"/>
                                          </p:stCondLst>
                                        </p:cTn>
                                        <p:tgtEl>
                                          <p:spTgt spid="18"/>
                                        </p:tgtEl>
                                        <p:attrNameLst>
                                          <p:attrName>style.visibility</p:attrName>
                                        </p:attrNameLst>
                                      </p:cBhvr>
                                      <p:to>
                                        <p:strVal val="hidden"/>
                                      </p:to>
                                    </p:set>
                                  </p:childTnLst>
                                </p:cTn>
                              </p:par>
                              <p:par>
                                <p:cTn id="93" presetID="22" presetClass="entr" presetSubtype="2" fill="hold" nodeType="withEffect">
                                  <p:stCondLst>
                                    <p:cond delay="7000"/>
                                  </p:stCondLst>
                                  <p:childTnLst>
                                    <p:set>
                                      <p:cBhvr>
                                        <p:cTn id="94" dur="1" fill="hold">
                                          <p:stCondLst>
                                            <p:cond delay="0"/>
                                          </p:stCondLst>
                                        </p:cTn>
                                        <p:tgtEl>
                                          <p:spTgt spid="17"/>
                                        </p:tgtEl>
                                        <p:attrNameLst>
                                          <p:attrName>style.visibility</p:attrName>
                                        </p:attrNameLst>
                                      </p:cBhvr>
                                      <p:to>
                                        <p:strVal val="visible"/>
                                      </p:to>
                                    </p:set>
                                    <p:animEffect transition="in" filter="wipe(right)">
                                      <p:cBhvr>
                                        <p:cTn id="95" dur="200"/>
                                        <p:tgtEl>
                                          <p:spTgt spid="17"/>
                                        </p:tgtEl>
                                      </p:cBhvr>
                                    </p:animEffect>
                                  </p:childTnLst>
                                </p:cTn>
                              </p:par>
                              <p:par>
                                <p:cTn id="96" presetID="35" presetClass="path" presetSubtype="0" fill="hold" nodeType="withEffect">
                                  <p:stCondLst>
                                    <p:cond delay="7000"/>
                                  </p:stCondLst>
                                  <p:childTnLst>
                                    <p:animMotion origin="layout" path="M -2.3727E-6 -2.32816E-6 L -0.13634 -0.06017 " pathEditMode="relative" rAng="0" ptsTypes="AA">
                                      <p:cBhvr>
                                        <p:cTn id="97" dur="400" fill="hold"/>
                                        <p:tgtEl>
                                          <p:spTgt spid="17"/>
                                        </p:tgtEl>
                                        <p:attrNameLst>
                                          <p:attrName>ppt_x</p:attrName>
                                          <p:attrName>ppt_y</p:attrName>
                                        </p:attrNameLst>
                                      </p:cBhvr>
                                      <p:rCtr x="-6824" y="-3009"/>
                                    </p:animMotion>
                                  </p:childTnLst>
                                </p:cTn>
                              </p:par>
                              <p:par>
                                <p:cTn id="98" presetID="10" presetClass="exit" presetSubtype="0" fill="hold" nodeType="withEffect">
                                  <p:stCondLst>
                                    <p:cond delay="7300"/>
                                  </p:stCondLst>
                                  <p:childTnLst>
                                    <p:animEffect transition="out" filter="fade">
                                      <p:cBhvr>
                                        <p:cTn id="99" dur="100"/>
                                        <p:tgtEl>
                                          <p:spTgt spid="17"/>
                                        </p:tgtEl>
                                      </p:cBhvr>
                                    </p:animEffect>
                                    <p:set>
                                      <p:cBhvr>
                                        <p:cTn id="100" dur="1" fill="hold">
                                          <p:stCondLst>
                                            <p:cond delay="99"/>
                                          </p:stCondLst>
                                        </p:cTn>
                                        <p:tgtEl>
                                          <p:spTgt spid="17"/>
                                        </p:tgtEl>
                                        <p:attrNameLst>
                                          <p:attrName>style.visibility</p:attrName>
                                        </p:attrNameLst>
                                      </p:cBhvr>
                                      <p:to>
                                        <p:strVal val="hidden"/>
                                      </p:to>
                                    </p:set>
                                  </p:childTnLst>
                                </p:cTn>
                              </p:par>
                              <p:par>
                                <p:cTn id="101" presetID="10" presetClass="entr" presetSubtype="0" fill="hold" grpId="0" nodeType="withEffect">
                                  <p:stCondLst>
                                    <p:cond delay="700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200"/>
                                        <p:tgtEl>
                                          <p:spTgt spid="19"/>
                                        </p:tgtEl>
                                      </p:cBhvr>
                                    </p:animEffect>
                                  </p:childTnLst>
                                </p:cTn>
                              </p:par>
                              <p:par>
                                <p:cTn id="104" presetID="35" presetClass="path" presetSubtype="0" fill="hold" grpId="1" nodeType="withEffect">
                                  <p:stCondLst>
                                    <p:cond delay="7000"/>
                                  </p:stCondLst>
                                  <p:childTnLst>
                                    <p:animMotion origin="layout" path="M -4.57351E-6 -4.97107E-6 L -0.21552 -0.09581 " pathEditMode="relative" rAng="0" ptsTypes="AA">
                                      <p:cBhvr>
                                        <p:cTn id="105" dur="400" fill="hold"/>
                                        <p:tgtEl>
                                          <p:spTgt spid="19"/>
                                        </p:tgtEl>
                                        <p:attrNameLst>
                                          <p:attrName>ppt_x</p:attrName>
                                          <p:attrName>ppt_y</p:attrName>
                                        </p:attrNameLst>
                                      </p:cBhvr>
                                      <p:rCtr x="-10783" y="-4791"/>
                                    </p:animMotion>
                                  </p:childTnLst>
                                </p:cTn>
                              </p:par>
                              <p:par>
                                <p:cTn id="106" presetID="10" presetClass="exit" presetSubtype="0" fill="hold" grpId="2" nodeType="withEffect">
                                  <p:stCondLst>
                                    <p:cond delay="7400"/>
                                  </p:stCondLst>
                                  <p:childTnLst>
                                    <p:animEffect transition="out" filter="fade">
                                      <p:cBhvr>
                                        <p:cTn id="107" dur="2600"/>
                                        <p:tgtEl>
                                          <p:spTgt spid="19"/>
                                        </p:tgtEl>
                                      </p:cBhvr>
                                    </p:animEffect>
                                    <p:set>
                                      <p:cBhvr>
                                        <p:cTn id="108" dur="1" fill="hold">
                                          <p:stCondLst>
                                            <p:cond delay="2599"/>
                                          </p:stCondLst>
                                        </p:cTn>
                                        <p:tgtEl>
                                          <p:spTgt spid="19"/>
                                        </p:tgtEl>
                                        <p:attrNameLst>
                                          <p:attrName>style.visibility</p:attrName>
                                        </p:attrNameLst>
                                      </p:cBhvr>
                                      <p:to>
                                        <p:strVal val="hidden"/>
                                      </p:to>
                                    </p:set>
                                  </p:childTnLst>
                                </p:cTn>
                              </p:par>
                              <p:par>
                                <p:cTn id="109" presetID="22" presetClass="entr" presetSubtype="2" fill="hold" grpId="0" nodeType="withEffect">
                                  <p:stCondLst>
                                    <p:cond delay="2600"/>
                                  </p:stCondLst>
                                  <p:childTnLst>
                                    <p:set>
                                      <p:cBhvr>
                                        <p:cTn id="110" dur="1" fill="hold">
                                          <p:stCondLst>
                                            <p:cond delay="0"/>
                                          </p:stCondLst>
                                        </p:cTn>
                                        <p:tgtEl>
                                          <p:spTgt spid="2"/>
                                        </p:tgtEl>
                                        <p:attrNameLst>
                                          <p:attrName>style.visibility</p:attrName>
                                        </p:attrNameLst>
                                      </p:cBhvr>
                                      <p:to>
                                        <p:strVal val="visible"/>
                                      </p:to>
                                    </p:set>
                                    <p:animEffect transition="in" filter="wipe(right)">
                                      <p:cBhvr>
                                        <p:cTn id="111" dur="200"/>
                                        <p:tgtEl>
                                          <p:spTgt spid="2"/>
                                        </p:tgtEl>
                                      </p:cBhvr>
                                    </p:animEffect>
                                  </p:childTnLst>
                                </p:cTn>
                              </p:par>
                              <p:par>
                                <p:cTn id="112" presetID="35" presetClass="path" presetSubtype="0" fill="hold" grpId="1" nodeType="withEffect">
                                  <p:stCondLst>
                                    <p:cond delay="2600"/>
                                  </p:stCondLst>
                                  <p:childTnLst>
                                    <p:animMotion origin="layout" path="M -2.15393E-6 3.55936E-6 L 0.18323 -0.05832 " pathEditMode="relative" rAng="0" ptsTypes="AA">
                                      <p:cBhvr>
                                        <p:cTn id="113" dur="400" fill="hold"/>
                                        <p:tgtEl>
                                          <p:spTgt spid="2"/>
                                        </p:tgtEl>
                                        <p:attrNameLst>
                                          <p:attrName>ppt_x</p:attrName>
                                          <p:attrName>ppt_y</p:attrName>
                                        </p:attrNameLst>
                                      </p:cBhvr>
                                      <p:rCtr x="9155" y="-2916"/>
                                    </p:animMotion>
                                  </p:childTnLst>
                                </p:cTn>
                              </p:par>
                              <p:par>
                                <p:cTn id="114" presetID="22" presetClass="exit" presetSubtype="2" fill="hold" grpId="2" nodeType="withEffect">
                                  <p:stCondLst>
                                    <p:cond delay="2800"/>
                                  </p:stCondLst>
                                  <p:childTnLst>
                                    <p:animEffect transition="out" filter="wipe(right)">
                                      <p:cBhvr>
                                        <p:cTn id="115" dur="200"/>
                                        <p:tgtEl>
                                          <p:spTgt spid="2"/>
                                        </p:tgtEl>
                                      </p:cBhvr>
                                    </p:animEffect>
                                    <p:set>
                                      <p:cBhvr>
                                        <p:cTn id="116" dur="1" fill="hold">
                                          <p:stCondLst>
                                            <p:cond delay="199"/>
                                          </p:stCondLst>
                                        </p:cTn>
                                        <p:tgtEl>
                                          <p:spTgt spid="2"/>
                                        </p:tgtEl>
                                        <p:attrNameLst>
                                          <p:attrName>style.visibility</p:attrName>
                                        </p:attrNameLst>
                                      </p:cBhvr>
                                      <p:to>
                                        <p:strVal val="hidden"/>
                                      </p:to>
                                    </p:set>
                                  </p:childTnLst>
                                </p:cTn>
                              </p:par>
                              <p:par>
                                <p:cTn id="117" presetID="22" presetClass="entr" presetSubtype="2" fill="hold" grpId="0" nodeType="withEffect">
                                  <p:stCondLst>
                                    <p:cond delay="2600"/>
                                  </p:stCondLst>
                                  <p:childTnLst>
                                    <p:set>
                                      <p:cBhvr>
                                        <p:cTn id="118" dur="1" fill="hold">
                                          <p:stCondLst>
                                            <p:cond delay="0"/>
                                          </p:stCondLst>
                                        </p:cTn>
                                        <p:tgtEl>
                                          <p:spTgt spid="28"/>
                                        </p:tgtEl>
                                        <p:attrNameLst>
                                          <p:attrName>style.visibility</p:attrName>
                                        </p:attrNameLst>
                                      </p:cBhvr>
                                      <p:to>
                                        <p:strVal val="visible"/>
                                      </p:to>
                                    </p:set>
                                    <p:animEffect transition="in" filter="wipe(right)">
                                      <p:cBhvr>
                                        <p:cTn id="119" dur="200"/>
                                        <p:tgtEl>
                                          <p:spTgt spid="28"/>
                                        </p:tgtEl>
                                      </p:cBhvr>
                                    </p:animEffect>
                                  </p:childTnLst>
                                </p:cTn>
                              </p:par>
                              <p:par>
                                <p:cTn id="120" presetID="35" presetClass="path" presetSubtype="0" fill="hold" grpId="1" nodeType="withEffect">
                                  <p:stCondLst>
                                    <p:cond delay="2600"/>
                                  </p:stCondLst>
                                  <p:childTnLst>
                                    <p:animMotion origin="layout" path="M -4.85606E-6 4.12772E-6 L 0.2333 -0.07543 " pathEditMode="relative" rAng="0" ptsTypes="AA">
                                      <p:cBhvr>
                                        <p:cTn id="121" dur="600" fill="hold"/>
                                        <p:tgtEl>
                                          <p:spTgt spid="28"/>
                                        </p:tgtEl>
                                        <p:attrNameLst>
                                          <p:attrName>ppt_x</p:attrName>
                                          <p:attrName>ppt_y</p:attrName>
                                        </p:attrNameLst>
                                      </p:cBhvr>
                                      <p:rCtr x="11658" y="-3771"/>
                                    </p:animMotion>
                                  </p:childTnLst>
                                </p:cTn>
                              </p:par>
                              <p:par>
                                <p:cTn id="122" presetID="10" presetClass="exit" presetSubtype="0" fill="hold" grpId="2" nodeType="withEffect">
                                  <p:stCondLst>
                                    <p:cond delay="2600"/>
                                  </p:stCondLst>
                                  <p:childTnLst>
                                    <p:animEffect transition="out" filter="fade">
                                      <p:cBhvr>
                                        <p:cTn id="123" dur="1200"/>
                                        <p:tgtEl>
                                          <p:spTgt spid="28"/>
                                        </p:tgtEl>
                                      </p:cBhvr>
                                    </p:animEffect>
                                    <p:set>
                                      <p:cBhvr>
                                        <p:cTn id="124" dur="1" fill="hold">
                                          <p:stCondLst>
                                            <p:cond delay="11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animBg="1"/>
      <p:bldP spid="6" grpId="1" animBg="1"/>
      <p:bldP spid="6" grpId="2" animBg="1"/>
      <p:bldP spid="18" grpId="0" animBg="1"/>
      <p:bldP spid="18" grpId="1" animBg="1"/>
      <p:bldP spid="18" grpId="2" animBg="1"/>
      <p:bldP spid="19" grpId="0" animBg="1"/>
      <p:bldP spid="19" grpId="1" animBg="1"/>
      <p:bldP spid="19" grpId="2" animBg="1"/>
      <p:bldP spid="2" grpId="0" animBg="1"/>
      <p:bldP spid="2" grpId="1" animBg="1"/>
      <p:bldP spid="2" grpId="2" animBg="1"/>
      <p:bldP spid="28" grpId="0" animBg="1"/>
      <p:bldP spid="28" grpId="1" animBg="1"/>
      <p:bldP spid="28"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4" y="0"/>
            <a:ext cx="12188823" cy="10284320"/>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3429893"/>
            <a:ext cx="12188823" cy="6856213"/>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18278" y="3430810"/>
            <a:ext cx="12182390" cy="6852594"/>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26738" y="3430811"/>
            <a:ext cx="12184017" cy="6853510"/>
          </a:xfrm>
          <a:prstGeom prst="rect">
            <a:avLst/>
          </a:prstGeom>
        </p:spPr>
      </p:pic>
      <p:pic>
        <p:nvPicPr>
          <p:cNvPr id="19" name="Picture 18"/>
          <p:cNvPicPr>
            <a:picLocks noChangeAspect="1"/>
          </p:cNvPicPr>
          <p:nvPr/>
        </p:nvPicPr>
        <p:blipFill rotWithShape="1">
          <a:blip r:embed="rId7">
            <a:extLst>
              <a:ext uri="{28A0092B-C50C-407E-A947-70E740481C1C}">
                <a14:useLocalDpi xmlns:a14="http://schemas.microsoft.com/office/drawing/2010/main" val="0"/>
              </a:ext>
            </a:extLst>
          </a:blip>
          <a:srcRect l="36960" t="81780"/>
          <a:stretch/>
        </p:blipFill>
        <p:spPr>
          <a:xfrm>
            <a:off x="5082363" y="9037674"/>
            <a:ext cx="7684774" cy="1249326"/>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42723" y="3429893"/>
            <a:ext cx="12188823" cy="6856213"/>
          </a:xfrm>
          <a:prstGeom prst="rect">
            <a:avLst/>
          </a:prstGeom>
        </p:spPr>
      </p:pic>
      <p:sp>
        <p:nvSpPr>
          <p:cNvPr id="21" name="TextBox 20"/>
          <p:cNvSpPr txBox="1"/>
          <p:nvPr/>
        </p:nvSpPr>
        <p:spPr>
          <a:xfrm>
            <a:off x="242374" y="2988324"/>
            <a:ext cx="9075904" cy="1378817"/>
          </a:xfrm>
          <a:prstGeom prst="rect">
            <a:avLst/>
          </a:prstGeom>
          <a:noFill/>
        </p:spPr>
        <p:txBody>
          <a:bodyPr wrap="none" lIns="121899" tIns="60949" rIns="121899" bIns="60949" rtlCol="0">
            <a:spAutoFit/>
          </a:bodyPr>
          <a:lstStyle/>
          <a:p>
            <a:pPr>
              <a:lnSpc>
                <a:spcPct val="95000"/>
              </a:lnSpc>
            </a:pPr>
            <a:r>
              <a:rPr lang="en-US" sz="4800" b="1" spc="-150" dirty="0" smtClean="0">
                <a:solidFill>
                  <a:schemeClr val="bg1"/>
                </a:solidFill>
                <a:latin typeface="+mj-lt"/>
              </a:rPr>
              <a:t>Technology Is Always Changing</a:t>
            </a:r>
          </a:p>
          <a:p>
            <a:endParaRPr lang="en-US" sz="3600" dirty="0">
              <a:latin typeface="+mj-lt"/>
            </a:endParaRPr>
          </a:p>
        </p:txBody>
      </p:sp>
      <p:sp>
        <p:nvSpPr>
          <p:cNvPr id="22" name="TextBox 21"/>
          <p:cNvSpPr txBox="1"/>
          <p:nvPr/>
        </p:nvSpPr>
        <p:spPr>
          <a:xfrm>
            <a:off x="289874" y="2930509"/>
            <a:ext cx="2945081" cy="523220"/>
          </a:xfrm>
          <a:prstGeom prst="rect">
            <a:avLst/>
          </a:prstGeom>
          <a:noFill/>
        </p:spPr>
        <p:txBody>
          <a:bodyPr wrap="square" rtlCol="0">
            <a:spAutoFit/>
          </a:bodyPr>
          <a:lstStyle/>
          <a:p>
            <a:r>
              <a:rPr lang="en-US" sz="2800" dirty="0">
                <a:solidFill>
                  <a:schemeClr val="bg1"/>
                </a:solidFill>
              </a:rPr>
              <a:t>How does it fit?</a:t>
            </a:r>
            <a:endParaRPr lang="en-US" sz="2400" dirty="0"/>
          </a:p>
        </p:txBody>
      </p:sp>
      <p:sp>
        <p:nvSpPr>
          <p:cNvPr id="23" name="TextBox 22"/>
          <p:cNvSpPr txBox="1"/>
          <p:nvPr/>
        </p:nvSpPr>
        <p:spPr>
          <a:xfrm>
            <a:off x="3200591" y="2930509"/>
            <a:ext cx="2945081" cy="523220"/>
          </a:xfrm>
          <a:prstGeom prst="rect">
            <a:avLst/>
          </a:prstGeom>
          <a:noFill/>
        </p:spPr>
        <p:txBody>
          <a:bodyPr wrap="square" rtlCol="0">
            <a:spAutoFit/>
          </a:bodyPr>
          <a:lstStyle/>
          <a:p>
            <a:r>
              <a:rPr lang="en-US" sz="2800" dirty="0" smtClean="0">
                <a:solidFill>
                  <a:schemeClr val="bg1"/>
                </a:solidFill>
              </a:rPr>
              <a:t>Will it work?</a:t>
            </a:r>
            <a:endParaRPr lang="en-US" sz="2400" dirty="0"/>
          </a:p>
        </p:txBody>
      </p:sp>
      <p:sp>
        <p:nvSpPr>
          <p:cNvPr id="24" name="TextBox 23"/>
          <p:cNvSpPr txBox="1"/>
          <p:nvPr/>
        </p:nvSpPr>
        <p:spPr>
          <a:xfrm>
            <a:off x="5540020" y="2930509"/>
            <a:ext cx="3520838" cy="523220"/>
          </a:xfrm>
          <a:prstGeom prst="rect">
            <a:avLst/>
          </a:prstGeom>
          <a:noFill/>
        </p:spPr>
        <p:txBody>
          <a:bodyPr wrap="square" rtlCol="0">
            <a:spAutoFit/>
          </a:bodyPr>
          <a:lstStyle/>
          <a:p>
            <a:r>
              <a:rPr lang="en-US" sz="2800" dirty="0" smtClean="0">
                <a:solidFill>
                  <a:schemeClr val="bg1"/>
                </a:solidFill>
              </a:rPr>
              <a:t>Can we afford it?</a:t>
            </a:r>
            <a:endParaRPr lang="en-US" sz="2400" dirty="0"/>
          </a:p>
        </p:txBody>
      </p:sp>
    </p:spTree>
    <p:extLst>
      <p:ext uri="{BB962C8B-B14F-4D97-AF65-F5344CB8AC3E}">
        <p14:creationId xmlns:p14="http://schemas.microsoft.com/office/powerpoint/2010/main" val="3643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56026E-6 4.79186E-6 L 4.56026E-6 -0.50047 " pathEditMode="relative" rAng="0" ptsTypes="AA">
                                      <p:cBhvr>
                                        <p:cTn id="6" dur="4000" fill="hold"/>
                                        <p:tgtEl>
                                          <p:spTgt spid="12"/>
                                        </p:tgtEl>
                                        <p:attrNameLst>
                                          <p:attrName>ppt_x</p:attrName>
                                          <p:attrName>ppt_y</p:attrName>
                                        </p:attrNameLst>
                                      </p:cBhvr>
                                      <p:rCtr x="0" y="-25023"/>
                                    </p:animMotion>
                                  </p:childTnLst>
                                </p:cTn>
                              </p:par>
                              <p:par>
                                <p:cTn id="7" presetID="42" presetClass="path" presetSubtype="0" accel="50000" decel="50000" fill="hold" nodeType="withEffect">
                                  <p:stCondLst>
                                    <p:cond delay="0"/>
                                  </p:stCondLst>
                                  <p:childTnLst>
                                    <p:animMotion origin="layout" path="M 8.46906E-7 0.02336 L 8.46906E-7 -0.50046 " pathEditMode="relative" rAng="0" ptsTypes="AA">
                                      <p:cBhvr>
                                        <p:cTn id="8" dur="4000" fill="hold"/>
                                        <p:tgtEl>
                                          <p:spTgt spid="16"/>
                                        </p:tgtEl>
                                        <p:attrNameLst>
                                          <p:attrName>ppt_x</p:attrName>
                                          <p:attrName>ppt_y</p:attrName>
                                        </p:attrNameLst>
                                      </p:cBhvr>
                                      <p:rCtr x="0" y="-26203"/>
                                    </p:animMotion>
                                  </p:childTnLst>
                                </p:cTn>
                              </p:par>
                              <p:par>
                                <p:cTn id="9" presetID="42" presetClass="path" presetSubtype="0" accel="50000" decel="50000" fill="hold" nodeType="withEffect">
                                  <p:stCondLst>
                                    <p:cond delay="0"/>
                                  </p:stCondLst>
                                  <p:childTnLst>
                                    <p:animMotion origin="layout" path="M -0.40769 0.10292 L -0.40769 -0.50046 " pathEditMode="relative" rAng="0" ptsTypes="AA">
                                      <p:cBhvr>
                                        <p:cTn id="10" dur="4000" fill="hold"/>
                                        <p:tgtEl>
                                          <p:spTgt spid="17"/>
                                        </p:tgtEl>
                                        <p:attrNameLst>
                                          <p:attrName>ppt_x</p:attrName>
                                          <p:attrName>ppt_y</p:attrName>
                                        </p:attrNameLst>
                                      </p:cBhvr>
                                      <p:rCtr x="0" y="-30180"/>
                                    </p:animMotion>
                                  </p:childTnLst>
                                </p:cTn>
                              </p:par>
                              <p:par>
                                <p:cTn id="11" presetID="42" presetClass="path" presetSubtype="0" accel="50000" decel="50000" fill="hold" nodeType="withEffect">
                                  <p:stCondLst>
                                    <p:cond delay="0"/>
                                  </p:stCondLst>
                                  <p:childTnLst>
                                    <p:animMotion origin="layout" path="M 1.30124E-8 0.28657 L 1.30124E-8 -0.50047 " pathEditMode="relative" rAng="0" ptsTypes="AA">
                                      <p:cBhvr>
                                        <p:cTn id="12" dur="4000" fill="hold"/>
                                        <p:tgtEl>
                                          <p:spTgt spid="20"/>
                                        </p:tgtEl>
                                        <p:attrNameLst>
                                          <p:attrName>ppt_x</p:attrName>
                                          <p:attrName>ppt_y</p:attrName>
                                        </p:attrNameLst>
                                      </p:cBhvr>
                                      <p:rCtr x="0" y="-39352"/>
                                    </p:animMotion>
                                  </p:childTnLst>
                                </p:cTn>
                              </p:par>
                              <p:par>
                                <p:cTn id="13" presetID="42" presetClass="path" presetSubtype="0" accel="50000" decel="50000" fill="hold" nodeType="withEffect">
                                  <p:stCondLst>
                                    <p:cond delay="0"/>
                                  </p:stCondLst>
                                  <p:childTnLst>
                                    <p:animMotion origin="layout" path="M -2.08333E-6 0.15625 L -2.08333E-6 -0.50047 " pathEditMode="relative" rAng="0" ptsTypes="AA">
                                      <p:cBhvr>
                                        <p:cTn id="14" dur="4000" fill="hold"/>
                                        <p:tgtEl>
                                          <p:spTgt spid="19"/>
                                        </p:tgtEl>
                                        <p:attrNameLst>
                                          <p:attrName>ppt_x</p:attrName>
                                          <p:attrName>ppt_y</p:attrName>
                                        </p:attrNameLst>
                                      </p:cBhvr>
                                      <p:rCtr x="0" y="-32847"/>
                                    </p:animMotion>
                                  </p:childTnLst>
                                </p:cTn>
                              </p:par>
                              <p:par>
                                <p:cTn id="15" presetID="42" presetClass="path" presetSubtype="0" accel="50000" decel="50000" fill="hold" nodeType="withEffect">
                                  <p:stCondLst>
                                    <p:cond delay="0"/>
                                  </p:stCondLst>
                                  <p:childTnLst>
                                    <p:animMotion origin="layout" path="M -3.95833E-6 0.11019 L -3.95833E-6 -0.50046 " pathEditMode="relative" rAng="0" ptsTypes="AA">
                                      <p:cBhvr>
                                        <p:cTn id="16" dur="4000" fill="hold"/>
                                        <p:tgtEl>
                                          <p:spTgt spid="18"/>
                                        </p:tgtEl>
                                        <p:attrNameLst>
                                          <p:attrName>ppt_x</p:attrName>
                                          <p:attrName>ppt_y</p:attrName>
                                        </p:attrNameLst>
                                      </p:cBhvr>
                                      <p:rCtr x="0" y="-30532"/>
                                    </p:animMotion>
                                  </p:childTnLst>
                                </p:cTn>
                              </p:par>
                              <p:par>
                                <p:cTn id="17" presetID="42" presetClass="path" presetSubtype="0" accel="50000" decel="50000" fill="hold" grpId="0" nodeType="withEffect">
                                  <p:stCondLst>
                                    <p:cond delay="100"/>
                                  </p:stCondLst>
                                  <p:childTnLst>
                                    <p:animMotion origin="layout" path="M 3.09446E-6 -0.12534 L 3.09446E-6 -4.32007E-6 " pathEditMode="relative" rAng="0" ptsTypes="AA">
                                      <p:cBhvr>
                                        <p:cTn id="18" dur="3900" spd="-100000" fill="hold"/>
                                        <p:tgtEl>
                                          <p:spTgt spid="21"/>
                                        </p:tgtEl>
                                        <p:attrNameLst>
                                          <p:attrName>ppt_x</p:attrName>
                                          <p:attrName>ppt_y</p:attrName>
                                        </p:attrNameLst>
                                      </p:cBhvr>
                                      <p:rCtr x="0" y="6267"/>
                                    </p:animMotion>
                                  </p:childTnLst>
                                </p:cTn>
                              </p:par>
                              <p:par>
                                <p:cTn id="19" presetID="10" presetClass="entr" presetSubtype="0" fill="hold" grpId="0" nodeType="withEffect">
                                  <p:stCondLst>
                                    <p:cond delay="23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500"/>
                                        <p:tgtEl>
                                          <p:spTgt spid="22"/>
                                        </p:tgtEl>
                                      </p:cBhvr>
                                    </p:animEffect>
                                  </p:childTnLst>
                                </p:cTn>
                              </p:par>
                              <p:par>
                                <p:cTn id="22" presetID="42" presetClass="path" presetSubtype="0" decel="100000" fill="hold" grpId="1" nodeType="withEffect">
                                  <p:stCondLst>
                                    <p:cond delay="2300"/>
                                  </p:stCondLst>
                                  <p:childTnLst>
                                    <p:animMotion origin="layout" path="M -2.07921E-6 4.81481E-6 L -2.07921E-6 0.31527 " pathEditMode="relative" rAng="0" ptsTypes="AA">
                                      <p:cBhvr>
                                        <p:cTn id="23" dur="1500" spd="-100000" fill="hold"/>
                                        <p:tgtEl>
                                          <p:spTgt spid="22"/>
                                        </p:tgtEl>
                                        <p:attrNameLst>
                                          <p:attrName>ppt_x</p:attrName>
                                          <p:attrName>ppt_y</p:attrName>
                                        </p:attrNameLst>
                                      </p:cBhvr>
                                      <p:rCtr x="0" y="15764"/>
                                    </p:animMotion>
                                  </p:childTnLst>
                                </p:cTn>
                              </p:par>
                              <p:par>
                                <p:cTn id="24" presetID="10" presetClass="entr" presetSubtype="0" fill="hold" grpId="0" nodeType="withEffect">
                                  <p:stCondLst>
                                    <p:cond delay="24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500"/>
                                        <p:tgtEl>
                                          <p:spTgt spid="23"/>
                                        </p:tgtEl>
                                      </p:cBhvr>
                                    </p:animEffect>
                                  </p:childTnLst>
                                </p:cTn>
                              </p:par>
                              <p:par>
                                <p:cTn id="27" presetID="42" presetClass="path" presetSubtype="0" decel="100000" fill="hold" grpId="1" nodeType="withEffect">
                                  <p:stCondLst>
                                    <p:cond delay="2400"/>
                                  </p:stCondLst>
                                  <p:childTnLst>
                                    <p:animMotion origin="layout" path="M -2.07921E-6 4.81481E-6 L -2.07921E-6 0.31527 " pathEditMode="relative" rAng="0" ptsTypes="AA">
                                      <p:cBhvr>
                                        <p:cTn id="28" dur="1500" spd="-100000" fill="hold"/>
                                        <p:tgtEl>
                                          <p:spTgt spid="23"/>
                                        </p:tgtEl>
                                        <p:attrNameLst>
                                          <p:attrName>ppt_x</p:attrName>
                                          <p:attrName>ppt_y</p:attrName>
                                        </p:attrNameLst>
                                      </p:cBhvr>
                                      <p:rCtr x="0" y="15764"/>
                                    </p:animMotion>
                                  </p:childTnLst>
                                </p:cTn>
                              </p:par>
                              <p:par>
                                <p:cTn id="29" presetID="10" presetClass="entr" presetSubtype="0" fill="hold" grpId="0" nodeType="withEffect">
                                  <p:stCondLst>
                                    <p:cond delay="250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500"/>
                                        <p:tgtEl>
                                          <p:spTgt spid="24"/>
                                        </p:tgtEl>
                                      </p:cBhvr>
                                    </p:animEffect>
                                  </p:childTnLst>
                                </p:cTn>
                              </p:par>
                              <p:par>
                                <p:cTn id="32" presetID="42" presetClass="path" presetSubtype="0" decel="100000" fill="hold" grpId="1" nodeType="withEffect">
                                  <p:stCondLst>
                                    <p:cond delay="2500"/>
                                  </p:stCondLst>
                                  <p:childTnLst>
                                    <p:animMotion origin="layout" path="M -2.07921E-6 4.81481E-6 L -2.07921E-6 0.31527 " pathEditMode="relative" rAng="0" ptsTypes="AA">
                                      <p:cBhvr>
                                        <p:cTn id="33" dur="1500" spd="-100000" fill="hold"/>
                                        <p:tgtEl>
                                          <p:spTgt spid="24"/>
                                        </p:tgtEl>
                                        <p:attrNameLst>
                                          <p:attrName>ppt_x</p:attrName>
                                          <p:attrName>ppt_y</p:attrName>
                                        </p:attrNameLst>
                                      </p:cBhvr>
                                      <p:rCtr x="0" y="1576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2" grpId="1"/>
      <p:bldP spid="23" grpId="0"/>
      <p:bldP spid="23" grpId="1"/>
      <p:bldP spid="24" grpId="0"/>
      <p:bldP spid="2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48" y="805"/>
            <a:ext cx="17468740" cy="6850486"/>
          </a:xfrm>
          <a:prstGeom prst="rect">
            <a:avLst/>
          </a:prstGeom>
        </p:spPr>
      </p:pic>
      <p:grpSp>
        <p:nvGrpSpPr>
          <p:cNvPr id="16" name="Group 15"/>
          <p:cNvGrpSpPr/>
          <p:nvPr/>
        </p:nvGrpSpPr>
        <p:grpSpPr>
          <a:xfrm>
            <a:off x="242412" y="2128742"/>
            <a:ext cx="9075904" cy="1378817"/>
            <a:chOff x="242412" y="2128742"/>
            <a:chExt cx="9075904" cy="1378817"/>
          </a:xfrm>
        </p:grpSpPr>
        <p:sp>
          <p:nvSpPr>
            <p:cNvPr id="17" name="TextBox 16" descr="Down:  Technology is Always Changing "/>
            <p:cNvSpPr txBox="1"/>
            <p:nvPr/>
          </p:nvSpPr>
          <p:spPr>
            <a:xfrm>
              <a:off x="242412" y="2128742"/>
              <a:ext cx="9075904" cy="1378817"/>
            </a:xfrm>
            <a:prstGeom prst="rect">
              <a:avLst/>
            </a:prstGeom>
            <a:noFill/>
          </p:spPr>
          <p:txBody>
            <a:bodyPr wrap="none" lIns="121899" tIns="60949" rIns="121899" bIns="60949" rtlCol="0">
              <a:spAutoFit/>
            </a:bodyPr>
            <a:lstStyle/>
            <a:p>
              <a:pPr>
                <a:lnSpc>
                  <a:spcPct val="95000"/>
                </a:lnSpc>
              </a:pPr>
              <a:r>
                <a:rPr lang="en-US" sz="4800" b="1" spc="-150" dirty="0" smtClean="0">
                  <a:solidFill>
                    <a:schemeClr val="bg1"/>
                  </a:solidFill>
                  <a:latin typeface="+mj-lt"/>
                </a:rPr>
                <a:t>Technology Is Always Changing</a:t>
              </a:r>
            </a:p>
            <a:p>
              <a:endParaRPr lang="en-US" sz="3600" dirty="0">
                <a:latin typeface="+mj-lt"/>
              </a:endParaRPr>
            </a:p>
          </p:txBody>
        </p:sp>
        <p:sp>
          <p:nvSpPr>
            <p:cNvPr id="18" name="TextBox 17" descr="Down:  How does it fit?"/>
            <p:cNvSpPr txBox="1"/>
            <p:nvPr/>
          </p:nvSpPr>
          <p:spPr>
            <a:xfrm>
              <a:off x="289849" y="2930542"/>
              <a:ext cx="2945081" cy="523220"/>
            </a:xfrm>
            <a:prstGeom prst="rect">
              <a:avLst/>
            </a:prstGeom>
            <a:noFill/>
          </p:spPr>
          <p:txBody>
            <a:bodyPr wrap="square" rtlCol="0">
              <a:spAutoFit/>
            </a:bodyPr>
            <a:lstStyle/>
            <a:p>
              <a:r>
                <a:rPr lang="en-US" sz="2800" dirty="0">
                  <a:solidFill>
                    <a:schemeClr val="bg1"/>
                  </a:solidFill>
                </a:rPr>
                <a:t>How does it fit?</a:t>
              </a:r>
              <a:endParaRPr lang="en-US" sz="2400" dirty="0"/>
            </a:p>
          </p:txBody>
        </p:sp>
        <p:sp>
          <p:nvSpPr>
            <p:cNvPr id="19" name="TextBox 18" descr="Down:  Will it work?"/>
            <p:cNvSpPr txBox="1"/>
            <p:nvPr/>
          </p:nvSpPr>
          <p:spPr>
            <a:xfrm>
              <a:off x="3200566" y="2930542"/>
              <a:ext cx="2945081" cy="523220"/>
            </a:xfrm>
            <a:prstGeom prst="rect">
              <a:avLst/>
            </a:prstGeom>
            <a:noFill/>
          </p:spPr>
          <p:txBody>
            <a:bodyPr wrap="square" rtlCol="0">
              <a:spAutoFit/>
            </a:bodyPr>
            <a:lstStyle/>
            <a:p>
              <a:r>
                <a:rPr lang="en-US" sz="2800" dirty="0" smtClean="0">
                  <a:solidFill>
                    <a:schemeClr val="bg1"/>
                  </a:solidFill>
                </a:rPr>
                <a:t>Will it work?</a:t>
              </a:r>
              <a:endParaRPr lang="en-US" sz="2400" dirty="0"/>
            </a:p>
          </p:txBody>
        </p:sp>
        <p:sp>
          <p:nvSpPr>
            <p:cNvPr id="25" name="TextBox 24" descr="Down:  Can we afford it?"/>
            <p:cNvSpPr txBox="1"/>
            <p:nvPr/>
          </p:nvSpPr>
          <p:spPr>
            <a:xfrm>
              <a:off x="5539995" y="2930542"/>
              <a:ext cx="3520838" cy="523220"/>
            </a:xfrm>
            <a:prstGeom prst="rect">
              <a:avLst/>
            </a:prstGeom>
            <a:noFill/>
          </p:spPr>
          <p:txBody>
            <a:bodyPr wrap="square" rtlCol="0">
              <a:spAutoFit/>
            </a:bodyPr>
            <a:lstStyle/>
            <a:p>
              <a:r>
                <a:rPr lang="en-US" sz="2800" dirty="0" smtClean="0">
                  <a:solidFill>
                    <a:schemeClr val="bg1"/>
                  </a:solidFill>
                </a:rPr>
                <a:t>Can we afford it?</a:t>
              </a:r>
              <a:endParaRPr lang="en-US" sz="2400" dirty="0"/>
            </a:p>
          </p:txBody>
        </p:sp>
      </p:grpSp>
      <p:sp>
        <p:nvSpPr>
          <p:cNvPr id="31" name="TextBox 30"/>
          <p:cNvSpPr txBox="1"/>
          <p:nvPr/>
        </p:nvSpPr>
        <p:spPr>
          <a:xfrm>
            <a:off x="242374" y="2298761"/>
            <a:ext cx="8262797" cy="1175684"/>
          </a:xfrm>
          <a:prstGeom prst="rect">
            <a:avLst/>
          </a:prstGeom>
          <a:noFill/>
        </p:spPr>
        <p:txBody>
          <a:bodyPr wrap="none" lIns="121899" tIns="60949" rIns="121899" bIns="60949" rtlCol="0">
            <a:spAutoFit/>
          </a:bodyPr>
          <a:lstStyle/>
          <a:p>
            <a:pPr>
              <a:lnSpc>
                <a:spcPct val="95000"/>
              </a:lnSpc>
            </a:pPr>
            <a:r>
              <a:rPr lang="en-US" sz="2800" b="1" dirty="0">
                <a:solidFill>
                  <a:schemeClr val="bg1"/>
                </a:solidFill>
              </a:rPr>
              <a:t>New </a:t>
            </a:r>
            <a:r>
              <a:rPr lang="en-US" sz="2800" b="1" dirty="0" smtClean="0">
                <a:solidFill>
                  <a:schemeClr val="bg1"/>
                </a:solidFill>
              </a:rPr>
              <a:t>Technology</a:t>
            </a:r>
            <a:endParaRPr lang="en-US" sz="2800" b="1" dirty="0">
              <a:solidFill>
                <a:schemeClr val="bg1"/>
              </a:solidFill>
            </a:endParaRPr>
          </a:p>
          <a:p>
            <a:pPr>
              <a:lnSpc>
                <a:spcPct val="95000"/>
              </a:lnSpc>
            </a:pPr>
            <a:r>
              <a:rPr lang="en-US" sz="4400" b="1" spc="-150" dirty="0">
                <a:solidFill>
                  <a:schemeClr val="bg1"/>
                </a:solidFill>
                <a:latin typeface="+mj-lt"/>
              </a:rPr>
              <a:t>Big Challenges </a:t>
            </a:r>
            <a:r>
              <a:rPr lang="en-US" sz="4400" b="1" spc="-150" dirty="0" smtClean="0">
                <a:solidFill>
                  <a:schemeClr val="bg1"/>
                </a:solidFill>
                <a:latin typeface="+mj-lt"/>
              </a:rPr>
              <a:t>and </a:t>
            </a:r>
            <a:r>
              <a:rPr lang="en-US" sz="4400" b="1" spc="-150" dirty="0">
                <a:solidFill>
                  <a:schemeClr val="bg1"/>
                </a:solidFill>
                <a:latin typeface="+mj-lt"/>
              </a:rPr>
              <a:t>Big Returns</a:t>
            </a:r>
          </a:p>
        </p:txBody>
      </p:sp>
      <p:pic>
        <p:nvPicPr>
          <p:cNvPr id="26" name="Picture 25" descr="Down:  Picture 1"/>
          <p:cNvPicPr>
            <a:picLocks noChangeAspect="1"/>
          </p:cNvPicPr>
          <p:nvPr/>
        </p:nvPicPr>
        <p:blipFill rotWithShape="1">
          <a:blip r:embed="rId4">
            <a:extLst>
              <a:ext uri="{28A0092B-C50C-407E-A947-70E740481C1C}">
                <a14:useLocalDpi xmlns:a14="http://schemas.microsoft.com/office/drawing/2010/main" val="0"/>
              </a:ext>
            </a:extLst>
          </a:blip>
          <a:srcRect t="2730"/>
          <a:stretch/>
        </p:blipFill>
        <p:spPr>
          <a:xfrm>
            <a:off x="9" y="184935"/>
            <a:ext cx="12188823" cy="6669016"/>
          </a:xfrm>
          <a:prstGeom prst="rect">
            <a:avLst/>
          </a:prstGeom>
        </p:spPr>
      </p:pic>
      <p:pic>
        <p:nvPicPr>
          <p:cNvPr id="27" name="Picture 26" descr="Down:  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49016" y="-1345"/>
            <a:ext cx="12182390" cy="6852594"/>
          </a:xfrm>
          <a:prstGeom prst="rect">
            <a:avLst/>
          </a:prstGeom>
        </p:spPr>
      </p:pic>
      <p:pic>
        <p:nvPicPr>
          <p:cNvPr id="28" name="Picture 27" descr="Down:  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26690" y="-1344"/>
            <a:ext cx="12184017" cy="6853510"/>
          </a:xfrm>
          <a:prstGeom prst="rect">
            <a:avLst/>
          </a:prstGeom>
        </p:spPr>
      </p:pic>
      <p:pic>
        <p:nvPicPr>
          <p:cNvPr id="29" name="Picture 28" descr="Down:  Picture 8"/>
          <p:cNvPicPr>
            <a:picLocks noChangeAspect="1"/>
          </p:cNvPicPr>
          <p:nvPr/>
        </p:nvPicPr>
        <p:blipFill rotWithShape="1">
          <a:blip r:embed="rId7">
            <a:extLst>
              <a:ext uri="{28A0092B-C50C-407E-A947-70E740481C1C}">
                <a14:useLocalDpi xmlns:a14="http://schemas.microsoft.com/office/drawing/2010/main" val="0"/>
              </a:ext>
            </a:extLst>
          </a:blip>
          <a:srcRect l="36960" t="81780"/>
          <a:stretch/>
        </p:blipFill>
        <p:spPr>
          <a:xfrm>
            <a:off x="5082337" y="5605451"/>
            <a:ext cx="7684774" cy="1249326"/>
          </a:xfrm>
          <a:prstGeom prst="rect">
            <a:avLst/>
          </a:prstGeom>
        </p:spPr>
      </p:pic>
      <p:pic>
        <p:nvPicPr>
          <p:cNvPr id="30" name="Picture 29" descr="Down:  Picture 7"/>
          <p:cNvPicPr>
            <a:picLocks noChangeAspect="1"/>
          </p:cNvPicPr>
          <p:nvPr/>
        </p:nvPicPr>
        <p:blipFill rotWithShape="1">
          <a:blip r:embed="rId8">
            <a:extLst>
              <a:ext uri="{28A0092B-C50C-407E-A947-70E740481C1C}">
                <a14:useLocalDpi xmlns:a14="http://schemas.microsoft.com/office/drawing/2010/main" val="0"/>
              </a:ext>
            </a:extLst>
          </a:blip>
          <a:srcRect t="87074"/>
          <a:stretch/>
        </p:blipFill>
        <p:spPr>
          <a:xfrm>
            <a:off x="3942722" y="5967663"/>
            <a:ext cx="12188823" cy="886220"/>
          </a:xfrm>
          <a:prstGeom prst="rect">
            <a:avLst/>
          </a:prstGeom>
        </p:spPr>
      </p:pic>
      <p:pic>
        <p:nvPicPr>
          <p:cNvPr id="3" name="Picture 2"/>
          <p:cNvPicPr>
            <a:picLocks noChangeAspect="1"/>
          </p:cNvPicPr>
          <p:nvPr/>
        </p:nvPicPr>
        <p:blipFill rotWithShape="1">
          <a:blip r:embed="rId9">
            <a:extLst>
              <a:ext uri="{28A0092B-C50C-407E-A947-70E740481C1C}">
                <a14:useLocalDpi xmlns:a14="http://schemas.microsoft.com/office/drawing/2010/main" val="0"/>
              </a:ext>
            </a:extLst>
          </a:blip>
          <a:srcRect l="47177" t="81734"/>
          <a:stretch/>
        </p:blipFill>
        <p:spPr>
          <a:xfrm>
            <a:off x="6817473" y="5605451"/>
            <a:ext cx="6439319" cy="1252549"/>
          </a:xfrm>
          <a:prstGeom prst="rect">
            <a:avLst/>
          </a:prstGeom>
        </p:spPr>
      </p:pic>
    </p:spTree>
    <p:extLst>
      <p:ext uri="{BB962C8B-B14F-4D97-AF65-F5344CB8AC3E}">
        <p14:creationId xmlns:p14="http://schemas.microsoft.com/office/powerpoint/2010/main" val="3559597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66667E-6 2.96296E-6 L -0.06719 2.96296E-6 " pathEditMode="relative" rAng="0" ptsTypes="AA">
                                      <p:cBhvr>
                                        <p:cTn id="6" dur="4000" fill="hold"/>
                                        <p:tgtEl>
                                          <p:spTgt spid="15"/>
                                        </p:tgtEl>
                                        <p:attrNameLst>
                                          <p:attrName>ppt_x</p:attrName>
                                          <p:attrName>ppt_y</p:attrName>
                                        </p:attrNameLst>
                                      </p:cBhvr>
                                      <p:rCtr x="-3359" y="0"/>
                                    </p:animMotion>
                                  </p:childTnLst>
                                </p:cTn>
                              </p:par>
                              <p:par>
                                <p:cTn id="7" presetID="42" presetClass="path" presetSubtype="0" accel="50000" decel="50000" fill="hold" nodeType="withEffect">
                                  <p:stCondLst>
                                    <p:cond delay="0"/>
                                  </p:stCondLst>
                                  <p:childTnLst>
                                    <p:animMotion origin="layout" path="M 3.79836E-6 1.11111E-6 L -0.1003 1.11111E-6 " pathEditMode="relative" rAng="0" ptsTypes="AA">
                                      <p:cBhvr>
                                        <p:cTn id="8" dur="4000" fill="hold"/>
                                        <p:tgtEl>
                                          <p:spTgt spid="26"/>
                                        </p:tgtEl>
                                        <p:attrNameLst>
                                          <p:attrName>ppt_x</p:attrName>
                                          <p:attrName>ppt_y</p:attrName>
                                        </p:attrNameLst>
                                      </p:cBhvr>
                                      <p:rCtr x="-5015" y="0"/>
                                    </p:animMotion>
                                  </p:childTnLst>
                                </p:cTn>
                              </p:par>
                              <p:par>
                                <p:cTn id="9" presetID="42" presetClass="path" presetSubtype="0" accel="50000" decel="50000" fill="hold" nodeType="withEffect">
                                  <p:stCondLst>
                                    <p:cond delay="0"/>
                                  </p:stCondLst>
                                  <p:childTnLst>
                                    <p:animMotion origin="layout" path="M 6.25E-7 2.96296E-6 L -0.17734 2.96296E-6 " pathEditMode="relative" rAng="0" ptsTypes="AA">
                                      <p:cBhvr>
                                        <p:cTn id="10" dur="4000" fill="hold"/>
                                        <p:tgtEl>
                                          <p:spTgt spid="27"/>
                                        </p:tgtEl>
                                        <p:attrNameLst>
                                          <p:attrName>ppt_x</p:attrName>
                                          <p:attrName>ppt_y</p:attrName>
                                        </p:attrNameLst>
                                      </p:cBhvr>
                                      <p:rCtr x="-8867" y="0"/>
                                    </p:animMotion>
                                  </p:childTnLst>
                                </p:cTn>
                              </p:par>
                              <p:par>
                                <p:cTn id="11" presetID="42" presetClass="path" presetSubtype="0" accel="50000" decel="50000" fill="hold" nodeType="withEffect">
                                  <p:stCondLst>
                                    <p:cond delay="0"/>
                                  </p:stCondLst>
                                  <p:childTnLst>
                                    <p:animMotion origin="layout" path="M -3.95833E-6 2.22222E-6 L -0.31796 2.22222E-6 " pathEditMode="relative" rAng="0" ptsTypes="AA">
                                      <p:cBhvr>
                                        <p:cTn id="12" dur="4000" fill="hold"/>
                                        <p:tgtEl>
                                          <p:spTgt spid="28"/>
                                        </p:tgtEl>
                                        <p:attrNameLst>
                                          <p:attrName>ppt_x</p:attrName>
                                          <p:attrName>ppt_y</p:attrName>
                                        </p:attrNameLst>
                                      </p:cBhvr>
                                      <p:rCtr x="-15898" y="0"/>
                                    </p:animMotion>
                                  </p:childTnLst>
                                </p:cTn>
                              </p:par>
                              <p:par>
                                <p:cTn id="13" presetID="42" presetClass="path" presetSubtype="0" accel="50000" decel="50000" fill="hold" nodeType="withEffect">
                                  <p:stCondLst>
                                    <p:cond delay="0"/>
                                  </p:stCondLst>
                                  <p:childTnLst>
                                    <p:animMotion origin="layout" path="M 4.09405E-6 -4.44444E-6 L -0.41201 -4.44444E-6 " pathEditMode="relative" rAng="0" ptsTypes="AA">
                                      <p:cBhvr>
                                        <p:cTn id="14" dur="4000" fill="hold"/>
                                        <p:tgtEl>
                                          <p:spTgt spid="29"/>
                                        </p:tgtEl>
                                        <p:attrNameLst>
                                          <p:attrName>ppt_x</p:attrName>
                                          <p:attrName>ppt_y</p:attrName>
                                        </p:attrNameLst>
                                      </p:cBhvr>
                                      <p:rCtr x="-20607" y="0"/>
                                    </p:animMotion>
                                  </p:childTnLst>
                                </p:cTn>
                              </p:par>
                              <p:par>
                                <p:cTn id="15" presetID="42" presetClass="path" presetSubtype="0" accel="50000" decel="50000" fill="hold" nodeType="withEffect">
                                  <p:stCondLst>
                                    <p:cond delay="0"/>
                                  </p:stCondLst>
                                  <p:childTnLst>
                                    <p:animMotion origin="layout" path="M -2.6625E-6 -2.22222E-6 L -0.57001 -2.22222E-6 " pathEditMode="relative" rAng="0" ptsTypes="AA">
                                      <p:cBhvr>
                                        <p:cTn id="16" dur="4000" fill="hold"/>
                                        <p:tgtEl>
                                          <p:spTgt spid="30"/>
                                        </p:tgtEl>
                                        <p:attrNameLst>
                                          <p:attrName>ppt_x</p:attrName>
                                          <p:attrName>ppt_y</p:attrName>
                                        </p:attrNameLst>
                                      </p:cBhvr>
                                      <p:rCtr x="-28501" y="0"/>
                                    </p:animMotion>
                                  </p:childTnLst>
                                </p:cTn>
                              </p:par>
                              <p:par>
                                <p:cTn id="17" presetID="2" presetClass="entr" presetSubtype="2" decel="100000" fill="hold" nodeType="withEffect">
                                  <p:stCondLst>
                                    <p:cond delay="2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500" fill="hold"/>
                                        <p:tgtEl>
                                          <p:spTgt spid="3"/>
                                        </p:tgtEl>
                                        <p:attrNameLst>
                                          <p:attrName>ppt_x</p:attrName>
                                        </p:attrNameLst>
                                      </p:cBhvr>
                                      <p:tavLst>
                                        <p:tav tm="0">
                                          <p:val>
                                            <p:strVal val="1+#ppt_w/2"/>
                                          </p:val>
                                        </p:tav>
                                        <p:tav tm="100000">
                                          <p:val>
                                            <p:strVal val="#ppt_x"/>
                                          </p:val>
                                        </p:tav>
                                      </p:tavLst>
                                    </p:anim>
                                    <p:anim calcmode="lin" valueType="num">
                                      <p:cBhvr additive="base">
                                        <p:cTn id="20" dur="1500" fill="hold"/>
                                        <p:tgtEl>
                                          <p:spTgt spid="3"/>
                                        </p:tgtEl>
                                        <p:attrNameLst>
                                          <p:attrName>ppt_y</p:attrName>
                                        </p:attrNameLst>
                                      </p:cBhvr>
                                      <p:tavLst>
                                        <p:tav tm="0">
                                          <p:val>
                                            <p:strVal val="#ppt_y"/>
                                          </p:val>
                                        </p:tav>
                                        <p:tav tm="100000">
                                          <p:val>
                                            <p:strVal val="#ppt_y"/>
                                          </p:val>
                                        </p:tav>
                                      </p:tavLst>
                                    </p:anim>
                                  </p:childTnLst>
                                </p:cTn>
                              </p:par>
                              <p:par>
                                <p:cTn id="21" presetID="2" presetClass="exit" presetSubtype="8" accel="100000" fill="hold" nodeType="withEffect">
                                  <p:stCondLst>
                                    <p:cond delay="0"/>
                                  </p:stCondLst>
                                  <p:childTnLst>
                                    <p:anim calcmode="lin" valueType="num">
                                      <p:cBhvr additive="base">
                                        <p:cTn id="22" dur="3000"/>
                                        <p:tgtEl>
                                          <p:spTgt spid="16"/>
                                        </p:tgtEl>
                                        <p:attrNameLst>
                                          <p:attrName>ppt_x</p:attrName>
                                        </p:attrNameLst>
                                      </p:cBhvr>
                                      <p:tavLst>
                                        <p:tav tm="0">
                                          <p:val>
                                            <p:strVal val="ppt_x"/>
                                          </p:val>
                                        </p:tav>
                                        <p:tav tm="100000">
                                          <p:val>
                                            <p:strVal val="0-ppt_w/2"/>
                                          </p:val>
                                        </p:tav>
                                      </p:tavLst>
                                    </p:anim>
                                    <p:anim calcmode="lin" valueType="num">
                                      <p:cBhvr additive="base">
                                        <p:cTn id="23" dur="3000"/>
                                        <p:tgtEl>
                                          <p:spTgt spid="16"/>
                                        </p:tgtEl>
                                        <p:attrNameLst>
                                          <p:attrName>ppt_y</p:attrName>
                                        </p:attrNameLst>
                                      </p:cBhvr>
                                      <p:tavLst>
                                        <p:tav tm="0">
                                          <p:val>
                                            <p:strVal val="ppt_y"/>
                                          </p:val>
                                        </p:tav>
                                        <p:tav tm="100000">
                                          <p:val>
                                            <p:strVal val="ppt_y"/>
                                          </p:val>
                                        </p:tav>
                                      </p:tavLst>
                                    </p:anim>
                                    <p:set>
                                      <p:cBhvr>
                                        <p:cTn id="24" dur="1" fill="hold">
                                          <p:stCondLst>
                                            <p:cond delay="2999"/>
                                          </p:stCondLst>
                                        </p:cTn>
                                        <p:tgtEl>
                                          <p:spTgt spid="16"/>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3000"/>
                                        <p:tgtEl>
                                          <p:spTgt spid="16"/>
                                        </p:tgtEl>
                                      </p:cBhvr>
                                    </p:animEffect>
                                    <p:set>
                                      <p:cBhvr>
                                        <p:cTn id="27" dur="1" fill="hold">
                                          <p:stCondLst>
                                            <p:cond delay="2999"/>
                                          </p:stCondLst>
                                        </p:cTn>
                                        <p:tgtEl>
                                          <p:spTgt spid="16"/>
                                        </p:tgtEl>
                                        <p:attrNameLst>
                                          <p:attrName>style.visibility</p:attrName>
                                        </p:attrNameLst>
                                      </p:cBhvr>
                                      <p:to>
                                        <p:strVal val="hidden"/>
                                      </p:to>
                                    </p:set>
                                  </p:childTnLst>
                                </p:cTn>
                              </p:par>
                              <p:par>
                                <p:cTn id="28" presetID="2" presetClass="entr" presetSubtype="2" decel="100000" fill="hold" grpId="0" nodeType="withEffect">
                                  <p:stCondLst>
                                    <p:cond delay="1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3000" fill="hold"/>
                                        <p:tgtEl>
                                          <p:spTgt spid="31"/>
                                        </p:tgtEl>
                                        <p:attrNameLst>
                                          <p:attrName>ppt_x</p:attrName>
                                        </p:attrNameLst>
                                      </p:cBhvr>
                                      <p:tavLst>
                                        <p:tav tm="0">
                                          <p:val>
                                            <p:strVal val="1+#ppt_w/2"/>
                                          </p:val>
                                        </p:tav>
                                        <p:tav tm="100000">
                                          <p:val>
                                            <p:strVal val="#ppt_x"/>
                                          </p:val>
                                        </p:tav>
                                      </p:tavLst>
                                    </p:anim>
                                    <p:anim calcmode="lin" valueType="num">
                                      <p:cBhvr additive="base">
                                        <p:cTn id="31" dur="3000" fill="hold"/>
                                        <p:tgtEl>
                                          <p:spTgt spid="31"/>
                                        </p:tgtEl>
                                        <p:attrNameLst>
                                          <p:attrName>ppt_y</p:attrName>
                                        </p:attrNameLst>
                                      </p:cBhvr>
                                      <p:tavLst>
                                        <p:tav tm="0">
                                          <p:val>
                                            <p:strVal val="#ppt_y"/>
                                          </p:val>
                                        </p:tav>
                                        <p:tav tm="100000">
                                          <p:val>
                                            <p:strVal val="#ppt_y"/>
                                          </p:val>
                                        </p:tav>
                                      </p:tavLst>
                                    </p:anim>
                                  </p:childTnLst>
                                </p:cTn>
                              </p:par>
                              <p:par>
                                <p:cTn id="32" presetID="10" presetClass="entr" presetSubtype="0" fill="hold" grpId="1" nodeType="withEffect">
                                  <p:stCondLst>
                                    <p:cond delay="150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3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587" y="20"/>
            <a:ext cx="17472847" cy="6852097"/>
          </a:xfrm>
          <a:prstGeom prst="rect">
            <a:avLst/>
          </a:prstGeom>
        </p:spPr>
      </p:pic>
      <p:sp>
        <p:nvSpPr>
          <p:cNvPr id="22" name="TextBox 21"/>
          <p:cNvSpPr txBox="1"/>
          <p:nvPr/>
        </p:nvSpPr>
        <p:spPr>
          <a:xfrm>
            <a:off x="242374" y="2298761"/>
            <a:ext cx="8262797" cy="1175684"/>
          </a:xfrm>
          <a:prstGeom prst="rect">
            <a:avLst/>
          </a:prstGeom>
          <a:noFill/>
        </p:spPr>
        <p:txBody>
          <a:bodyPr wrap="none" lIns="121899" tIns="60949" rIns="121899" bIns="60949" rtlCol="0">
            <a:spAutoFit/>
          </a:bodyPr>
          <a:lstStyle/>
          <a:p>
            <a:pPr>
              <a:lnSpc>
                <a:spcPct val="95000"/>
              </a:lnSpc>
            </a:pPr>
            <a:r>
              <a:rPr lang="en-US" sz="2800" b="1" dirty="0">
                <a:solidFill>
                  <a:schemeClr val="bg1"/>
                </a:solidFill>
              </a:rPr>
              <a:t>New </a:t>
            </a:r>
            <a:r>
              <a:rPr lang="en-US" sz="2800" b="1" dirty="0" smtClean="0">
                <a:solidFill>
                  <a:schemeClr val="bg1"/>
                </a:solidFill>
              </a:rPr>
              <a:t>Technology</a:t>
            </a:r>
            <a:endParaRPr lang="en-US" sz="2800" b="1" dirty="0">
              <a:solidFill>
                <a:schemeClr val="bg1"/>
              </a:solidFill>
            </a:endParaRPr>
          </a:p>
          <a:p>
            <a:pPr>
              <a:lnSpc>
                <a:spcPct val="95000"/>
              </a:lnSpc>
            </a:pPr>
            <a:r>
              <a:rPr lang="en-US" sz="4400" b="1" spc="-150" dirty="0">
                <a:solidFill>
                  <a:schemeClr val="bg1"/>
                </a:solidFill>
                <a:latin typeface="+mj-lt"/>
              </a:rPr>
              <a:t>Big Challenges </a:t>
            </a:r>
            <a:r>
              <a:rPr lang="en-US" sz="4400" b="1" spc="-150" dirty="0" smtClean="0">
                <a:solidFill>
                  <a:schemeClr val="bg1"/>
                </a:solidFill>
                <a:latin typeface="+mj-lt"/>
              </a:rPr>
              <a:t>and </a:t>
            </a:r>
            <a:r>
              <a:rPr lang="en-US" sz="4400" b="1" spc="-150" dirty="0">
                <a:solidFill>
                  <a:schemeClr val="bg1"/>
                </a:solidFill>
                <a:latin typeface="+mj-lt"/>
              </a:rPr>
              <a:t>Big Returns</a:t>
            </a:r>
          </a:p>
        </p:txBody>
      </p:sp>
      <p:grpSp>
        <p:nvGrpSpPr>
          <p:cNvPr id="23" name="Group 22"/>
          <p:cNvGrpSpPr/>
          <p:nvPr/>
        </p:nvGrpSpPr>
        <p:grpSpPr>
          <a:xfrm>
            <a:off x="896091" y="2280027"/>
            <a:ext cx="7609080" cy="1194418"/>
            <a:chOff x="656776" y="248062"/>
            <a:chExt cx="7609080" cy="1194418"/>
          </a:xfrm>
        </p:grpSpPr>
        <p:grpSp>
          <p:nvGrpSpPr>
            <p:cNvPr id="24" name="Group 23"/>
            <p:cNvGrpSpPr/>
            <p:nvPr/>
          </p:nvGrpSpPr>
          <p:grpSpPr>
            <a:xfrm>
              <a:off x="656776" y="248062"/>
              <a:ext cx="1109678" cy="1110031"/>
              <a:chOff x="9574935" y="935038"/>
              <a:chExt cx="4986338" cy="4987925"/>
            </a:xfrm>
          </p:grpSpPr>
          <p:sp>
            <p:nvSpPr>
              <p:cNvPr id="26" name="Freeform 18"/>
              <p:cNvSpPr>
                <a:spLocks/>
              </p:cNvSpPr>
              <p:nvPr/>
            </p:nvSpPr>
            <p:spPr bwMode="auto">
              <a:xfrm>
                <a:off x="11851410" y="4149726"/>
                <a:ext cx="198438" cy="333375"/>
              </a:xfrm>
              <a:custGeom>
                <a:avLst/>
                <a:gdLst>
                  <a:gd name="T0" fmla="*/ 18 w 53"/>
                  <a:gd name="T1" fmla="*/ 0 h 89"/>
                  <a:gd name="T2" fmla="*/ 0 w 53"/>
                  <a:gd name="T3" fmla="*/ 0 h 89"/>
                  <a:gd name="T4" fmla="*/ 0 w 53"/>
                  <a:gd name="T5" fmla="*/ 89 h 89"/>
                  <a:gd name="T6" fmla="*/ 19 w 53"/>
                  <a:gd name="T7" fmla="*/ 89 h 89"/>
                  <a:gd name="T8" fmla="*/ 53 w 53"/>
                  <a:gd name="T9" fmla="*/ 44 h 89"/>
                  <a:gd name="T10" fmla="*/ 18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8"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9"/>
              <p:cNvSpPr>
                <a:spLocks/>
              </p:cNvSpPr>
              <p:nvPr/>
            </p:nvSpPr>
            <p:spPr bwMode="auto">
              <a:xfrm>
                <a:off x="10767148" y="4970463"/>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5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6"/>
                      <a:pt x="53" y="45"/>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0"/>
              <p:cNvSpPr>
                <a:spLocks/>
              </p:cNvSpPr>
              <p:nvPr/>
            </p:nvSpPr>
            <p:spPr bwMode="auto">
              <a:xfrm>
                <a:off x="10594110" y="4164013"/>
                <a:ext cx="131763" cy="209550"/>
              </a:xfrm>
              <a:custGeom>
                <a:avLst/>
                <a:gdLst>
                  <a:gd name="T0" fmla="*/ 0 w 83"/>
                  <a:gd name="T1" fmla="*/ 132 h 132"/>
                  <a:gd name="T2" fmla="*/ 83 w 83"/>
                  <a:gd name="T3" fmla="*/ 132 h 132"/>
                  <a:gd name="T4" fmla="*/ 43 w 83"/>
                  <a:gd name="T5" fmla="*/ 0 h 132"/>
                  <a:gd name="T6" fmla="*/ 0 w 83"/>
                  <a:gd name="T7" fmla="*/ 132 h 132"/>
                </a:gdLst>
                <a:ahLst/>
                <a:cxnLst>
                  <a:cxn ang="0">
                    <a:pos x="T0" y="T1"/>
                  </a:cxn>
                  <a:cxn ang="0">
                    <a:pos x="T2" y="T3"/>
                  </a:cxn>
                  <a:cxn ang="0">
                    <a:pos x="T4" y="T5"/>
                  </a:cxn>
                  <a:cxn ang="0">
                    <a:pos x="T6" y="T7"/>
                  </a:cxn>
                </a:cxnLst>
                <a:rect l="0" t="0" r="r" b="b"/>
                <a:pathLst>
                  <a:path w="83" h="132">
                    <a:moveTo>
                      <a:pt x="0" y="132"/>
                    </a:moveTo>
                    <a:lnTo>
                      <a:pt x="83" y="132"/>
                    </a:lnTo>
                    <a:lnTo>
                      <a:pt x="43"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1"/>
              <p:cNvSpPr>
                <a:spLocks noChangeArrowheads="1"/>
              </p:cNvSpPr>
              <p:nvPr/>
            </p:nvSpPr>
            <p:spPr bwMode="auto">
              <a:xfrm>
                <a:off x="12980123" y="2952751"/>
                <a:ext cx="300038"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12413385" y="4164013"/>
                <a:ext cx="127000" cy="209550"/>
              </a:xfrm>
              <a:custGeom>
                <a:avLst/>
                <a:gdLst>
                  <a:gd name="T0" fmla="*/ 0 w 80"/>
                  <a:gd name="T1" fmla="*/ 132 h 132"/>
                  <a:gd name="T2" fmla="*/ 80 w 80"/>
                  <a:gd name="T3" fmla="*/ 132 h 132"/>
                  <a:gd name="T4" fmla="*/ 40 w 80"/>
                  <a:gd name="T5" fmla="*/ 0 h 132"/>
                  <a:gd name="T6" fmla="*/ 0 w 80"/>
                  <a:gd name="T7" fmla="*/ 132 h 132"/>
                </a:gdLst>
                <a:ahLst/>
                <a:cxnLst>
                  <a:cxn ang="0">
                    <a:pos x="T0" y="T1"/>
                  </a:cxn>
                  <a:cxn ang="0">
                    <a:pos x="T2" y="T3"/>
                  </a:cxn>
                  <a:cxn ang="0">
                    <a:pos x="T4" y="T5"/>
                  </a:cxn>
                  <a:cxn ang="0">
                    <a:pos x="T6" y="T7"/>
                  </a:cxn>
                </a:cxnLst>
                <a:rect l="0" t="0" r="r" b="b"/>
                <a:pathLst>
                  <a:path w="80" h="132">
                    <a:moveTo>
                      <a:pt x="0" y="132"/>
                    </a:moveTo>
                    <a:lnTo>
                      <a:pt x="80" y="132"/>
                    </a:lnTo>
                    <a:lnTo>
                      <a:pt x="40" y="0"/>
                    </a:lnTo>
                    <a:lnTo>
                      <a:pt x="0"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13819910" y="4149726"/>
                <a:ext cx="198438" cy="333375"/>
              </a:xfrm>
              <a:custGeom>
                <a:avLst/>
                <a:gdLst>
                  <a:gd name="T0" fmla="*/ 19 w 53"/>
                  <a:gd name="T1" fmla="*/ 0 h 89"/>
                  <a:gd name="T2" fmla="*/ 0 w 53"/>
                  <a:gd name="T3" fmla="*/ 0 h 89"/>
                  <a:gd name="T4" fmla="*/ 0 w 53"/>
                  <a:gd name="T5" fmla="*/ 89 h 89"/>
                  <a:gd name="T6" fmla="*/ 19 w 53"/>
                  <a:gd name="T7" fmla="*/ 89 h 89"/>
                  <a:gd name="T8" fmla="*/ 53 w 53"/>
                  <a:gd name="T9" fmla="*/ 44 h 89"/>
                  <a:gd name="T10" fmla="*/ 19 w 53"/>
                  <a:gd name="T11" fmla="*/ 0 h 89"/>
                </a:gdLst>
                <a:ahLst/>
                <a:cxnLst>
                  <a:cxn ang="0">
                    <a:pos x="T0" y="T1"/>
                  </a:cxn>
                  <a:cxn ang="0">
                    <a:pos x="T2" y="T3"/>
                  </a:cxn>
                  <a:cxn ang="0">
                    <a:pos x="T4" y="T5"/>
                  </a:cxn>
                  <a:cxn ang="0">
                    <a:pos x="T6" y="T7"/>
                  </a:cxn>
                  <a:cxn ang="0">
                    <a:pos x="T8" y="T9"/>
                  </a:cxn>
                  <a:cxn ang="0">
                    <a:pos x="T10" y="T11"/>
                  </a:cxn>
                </a:cxnLst>
                <a:rect l="0" t="0" r="r" b="b"/>
                <a:pathLst>
                  <a:path w="53" h="89">
                    <a:moveTo>
                      <a:pt x="19" y="0"/>
                    </a:moveTo>
                    <a:cubicBezTo>
                      <a:pt x="0" y="0"/>
                      <a:pt x="0" y="0"/>
                      <a:pt x="0" y="0"/>
                    </a:cubicBezTo>
                    <a:cubicBezTo>
                      <a:pt x="0" y="89"/>
                      <a:pt x="0" y="89"/>
                      <a:pt x="0" y="89"/>
                    </a:cubicBezTo>
                    <a:cubicBezTo>
                      <a:pt x="19" y="89"/>
                      <a:pt x="19" y="89"/>
                      <a:pt x="19" y="89"/>
                    </a:cubicBezTo>
                    <a:cubicBezTo>
                      <a:pt x="40" y="89"/>
                      <a:pt x="53" y="75"/>
                      <a:pt x="53" y="44"/>
                    </a:cubicBezTo>
                    <a:cubicBezTo>
                      <a:pt x="53" y="13"/>
                      <a:pt x="40"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noEditPoints="1"/>
              </p:cNvSpPr>
              <p:nvPr/>
            </p:nvSpPr>
            <p:spPr bwMode="auto">
              <a:xfrm>
                <a:off x="9574935" y="935038"/>
                <a:ext cx="4986338" cy="4987925"/>
              </a:xfrm>
              <a:custGeom>
                <a:avLst/>
                <a:gdLst>
                  <a:gd name="T0" fmla="*/ 166 w 1330"/>
                  <a:gd name="T1" fmla="*/ 1330 h 1330"/>
                  <a:gd name="T2" fmla="*/ 1071 w 1330"/>
                  <a:gd name="T3" fmla="*/ 337 h 1330"/>
                  <a:gd name="T4" fmla="*/ 1071 w 1330"/>
                  <a:gd name="T5" fmla="*/ 377 h 1330"/>
                  <a:gd name="T6" fmla="*/ 1003 w 1330"/>
                  <a:gd name="T7" fmla="*/ 377 h 1330"/>
                  <a:gd name="T8" fmla="*/ 948 w 1330"/>
                  <a:gd name="T9" fmla="*/ 658 h 1330"/>
                  <a:gd name="T10" fmla="*/ 879 w 1330"/>
                  <a:gd name="T11" fmla="*/ 192 h 1330"/>
                  <a:gd name="T12" fmla="*/ 859 w 1330"/>
                  <a:gd name="T13" fmla="*/ 211 h 1330"/>
                  <a:gd name="T14" fmla="*/ 773 w 1330"/>
                  <a:gd name="T15" fmla="*/ 396 h 1330"/>
                  <a:gd name="T16" fmla="*/ 826 w 1330"/>
                  <a:gd name="T17" fmla="*/ 546 h 1330"/>
                  <a:gd name="T18" fmla="*/ 826 w 1330"/>
                  <a:gd name="T19" fmla="*/ 653 h 1330"/>
                  <a:gd name="T20" fmla="*/ 667 w 1330"/>
                  <a:gd name="T21" fmla="*/ 317 h 1330"/>
                  <a:gd name="T22" fmla="*/ 648 w 1330"/>
                  <a:gd name="T23" fmla="*/ 337 h 1330"/>
                  <a:gd name="T24" fmla="*/ 624 w 1330"/>
                  <a:gd name="T25" fmla="*/ 559 h 1330"/>
                  <a:gd name="T26" fmla="*/ 566 w 1330"/>
                  <a:gd name="T27" fmla="*/ 619 h 1330"/>
                  <a:gd name="T28" fmla="*/ 566 w 1330"/>
                  <a:gd name="T29" fmla="*/ 547 h 1330"/>
                  <a:gd name="T30" fmla="*/ 514 w 1330"/>
                  <a:gd name="T31" fmla="*/ 655 h 1330"/>
                  <a:gd name="T32" fmla="*/ 382 w 1330"/>
                  <a:gd name="T33" fmla="*/ 967 h 1330"/>
                  <a:gd name="T34" fmla="*/ 436 w 1330"/>
                  <a:gd name="T35" fmla="*/ 211 h 1330"/>
                  <a:gd name="T36" fmla="*/ 436 w 1330"/>
                  <a:gd name="T37" fmla="*/ 415 h 1330"/>
                  <a:gd name="T38" fmla="*/ 369 w 1330"/>
                  <a:gd name="T39" fmla="*/ 377 h 1330"/>
                  <a:gd name="T40" fmla="*/ 422 w 1330"/>
                  <a:gd name="T41" fmla="*/ 505 h 1330"/>
                  <a:gd name="T42" fmla="*/ 422 w 1330"/>
                  <a:gd name="T43" fmla="*/ 611 h 1330"/>
                  <a:gd name="T44" fmla="*/ 180 w 1330"/>
                  <a:gd name="T45" fmla="*/ 967 h 1330"/>
                  <a:gd name="T46" fmla="*/ 192 w 1330"/>
                  <a:gd name="T47" fmla="*/ 836 h 1330"/>
                  <a:gd name="T48" fmla="*/ 263 w 1330"/>
                  <a:gd name="T49" fmla="*/ 337 h 1330"/>
                  <a:gd name="T50" fmla="*/ 257 w 1330"/>
                  <a:gd name="T51" fmla="*/ 967 h 1330"/>
                  <a:gd name="T52" fmla="*/ 322 w 1330"/>
                  <a:gd name="T53" fmla="*/ 967 h 1330"/>
                  <a:gd name="T54" fmla="*/ 287 w 1330"/>
                  <a:gd name="T55" fmla="*/ 1186 h 1330"/>
                  <a:gd name="T56" fmla="*/ 529 w 1330"/>
                  <a:gd name="T57" fmla="*/ 1077 h 1330"/>
                  <a:gd name="T58" fmla="*/ 471 w 1330"/>
                  <a:gd name="T59" fmla="*/ 1131 h 1330"/>
                  <a:gd name="T60" fmla="*/ 440 w 1330"/>
                  <a:gd name="T61" fmla="*/ 1055 h 1330"/>
                  <a:gd name="T62" fmla="*/ 507 w 1330"/>
                  <a:gd name="T63" fmla="*/ 836 h 1330"/>
                  <a:gd name="T64" fmla="*/ 561 w 1330"/>
                  <a:gd name="T65" fmla="*/ 265 h 1330"/>
                  <a:gd name="T66" fmla="*/ 615 w 1330"/>
                  <a:gd name="T67" fmla="*/ 1189 h 1330"/>
                  <a:gd name="T68" fmla="*/ 607 w 1330"/>
                  <a:gd name="T69" fmla="*/ 1131 h 1330"/>
                  <a:gd name="T70" fmla="*/ 614 w 1330"/>
                  <a:gd name="T71" fmla="*/ 1073 h 1330"/>
                  <a:gd name="T72" fmla="*/ 626 w 1330"/>
                  <a:gd name="T73" fmla="*/ 967 h 1330"/>
                  <a:gd name="T74" fmla="*/ 626 w 1330"/>
                  <a:gd name="T75" fmla="*/ 967 h 1330"/>
                  <a:gd name="T76" fmla="*/ 733 w 1330"/>
                  <a:gd name="T77" fmla="*/ 1186 h 1330"/>
                  <a:gd name="T78" fmla="*/ 839 w 1330"/>
                  <a:gd name="T79" fmla="*/ 967 h 1330"/>
                  <a:gd name="T80" fmla="*/ 835 w 1330"/>
                  <a:gd name="T81" fmla="*/ 1167 h 1330"/>
                  <a:gd name="T82" fmla="*/ 891 w 1330"/>
                  <a:gd name="T83" fmla="*/ 1113 h 1330"/>
                  <a:gd name="T84" fmla="*/ 771 w 1330"/>
                  <a:gd name="T85" fmla="*/ 1120 h 1330"/>
                  <a:gd name="T86" fmla="*/ 803 w 1330"/>
                  <a:gd name="T87" fmla="*/ 1120 h 1330"/>
                  <a:gd name="T88" fmla="*/ 839 w 1330"/>
                  <a:gd name="T89" fmla="*/ 859 h 1330"/>
                  <a:gd name="T90" fmla="*/ 908 w 1330"/>
                  <a:gd name="T91" fmla="*/ 967 h 1330"/>
                  <a:gd name="T92" fmla="*/ 928 w 1330"/>
                  <a:gd name="T93" fmla="*/ 1186 h 1330"/>
                  <a:gd name="T94" fmla="*/ 1037 w 1330"/>
                  <a:gd name="T95" fmla="*/ 1055 h 1330"/>
                  <a:gd name="T96" fmla="*/ 1059 w 1330"/>
                  <a:gd name="T97" fmla="*/ 890 h 1330"/>
                  <a:gd name="T98" fmla="*/ 1064 w 1330"/>
                  <a:gd name="T99" fmla="*/ 967 h 1330"/>
                  <a:gd name="T100" fmla="*/ 1087 w 1330"/>
                  <a:gd name="T101" fmla="*/ 638 h 1330"/>
                  <a:gd name="T102" fmla="*/ 1070 w 1330"/>
                  <a:gd name="T103" fmla="*/ 638 h 1330"/>
                  <a:gd name="T104" fmla="*/ 1091 w 1330"/>
                  <a:gd name="T105" fmla="*/ 639 h 1330"/>
                  <a:gd name="T106" fmla="*/ 1093 w 1330"/>
                  <a:gd name="T107" fmla="*/ 635 h 1330"/>
                  <a:gd name="T108" fmla="*/ 1109 w 1330"/>
                  <a:gd name="T109" fmla="*/ 655 h 1330"/>
                  <a:gd name="T110" fmla="*/ 1097 w 1330"/>
                  <a:gd name="T111" fmla="*/ 655 h 1330"/>
                  <a:gd name="T112" fmla="*/ 1216 w 1330"/>
                  <a:gd name="T113" fmla="*/ 901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1330">
                    <a:moveTo>
                      <a:pt x="1163" y="0"/>
                    </a:moveTo>
                    <a:cubicBezTo>
                      <a:pt x="166" y="0"/>
                      <a:pt x="166" y="0"/>
                      <a:pt x="166" y="0"/>
                    </a:cubicBezTo>
                    <a:cubicBezTo>
                      <a:pt x="74" y="0"/>
                      <a:pt x="0" y="75"/>
                      <a:pt x="0" y="166"/>
                    </a:cubicBezTo>
                    <a:cubicBezTo>
                      <a:pt x="0" y="1164"/>
                      <a:pt x="0" y="1164"/>
                      <a:pt x="0" y="1164"/>
                    </a:cubicBezTo>
                    <a:cubicBezTo>
                      <a:pt x="0" y="1255"/>
                      <a:pt x="74" y="1330"/>
                      <a:pt x="166" y="1330"/>
                    </a:cubicBezTo>
                    <a:cubicBezTo>
                      <a:pt x="1163" y="1330"/>
                      <a:pt x="1163" y="1330"/>
                      <a:pt x="1163" y="1330"/>
                    </a:cubicBezTo>
                    <a:cubicBezTo>
                      <a:pt x="1255" y="1330"/>
                      <a:pt x="1330" y="1255"/>
                      <a:pt x="1330" y="1164"/>
                    </a:cubicBezTo>
                    <a:cubicBezTo>
                      <a:pt x="1330" y="166"/>
                      <a:pt x="1330" y="166"/>
                      <a:pt x="1330" y="166"/>
                    </a:cubicBezTo>
                    <a:cubicBezTo>
                      <a:pt x="1330" y="75"/>
                      <a:pt x="1255" y="0"/>
                      <a:pt x="1163" y="0"/>
                    </a:cubicBezTo>
                    <a:close/>
                    <a:moveTo>
                      <a:pt x="1071" y="337"/>
                    </a:moveTo>
                    <a:cubicBezTo>
                      <a:pt x="1071" y="326"/>
                      <a:pt x="1079" y="317"/>
                      <a:pt x="1090" y="317"/>
                    </a:cubicBezTo>
                    <a:cubicBezTo>
                      <a:pt x="1100" y="317"/>
                      <a:pt x="1109" y="326"/>
                      <a:pt x="1109" y="337"/>
                    </a:cubicBezTo>
                    <a:cubicBezTo>
                      <a:pt x="1109" y="377"/>
                      <a:pt x="1109" y="377"/>
                      <a:pt x="1109" y="377"/>
                    </a:cubicBezTo>
                    <a:cubicBezTo>
                      <a:pt x="1109" y="388"/>
                      <a:pt x="1100" y="396"/>
                      <a:pt x="1090" y="396"/>
                    </a:cubicBezTo>
                    <a:cubicBezTo>
                      <a:pt x="1079" y="396"/>
                      <a:pt x="1071" y="388"/>
                      <a:pt x="1071" y="377"/>
                    </a:cubicBezTo>
                    <a:lnTo>
                      <a:pt x="1071" y="337"/>
                    </a:lnTo>
                    <a:close/>
                    <a:moveTo>
                      <a:pt x="965" y="284"/>
                    </a:moveTo>
                    <a:cubicBezTo>
                      <a:pt x="965" y="273"/>
                      <a:pt x="973" y="265"/>
                      <a:pt x="984" y="265"/>
                    </a:cubicBezTo>
                    <a:cubicBezTo>
                      <a:pt x="995" y="265"/>
                      <a:pt x="1003" y="273"/>
                      <a:pt x="1003" y="284"/>
                    </a:cubicBezTo>
                    <a:cubicBezTo>
                      <a:pt x="1003" y="377"/>
                      <a:pt x="1003" y="377"/>
                      <a:pt x="1003" y="377"/>
                    </a:cubicBezTo>
                    <a:cubicBezTo>
                      <a:pt x="1003" y="388"/>
                      <a:pt x="995" y="396"/>
                      <a:pt x="984" y="396"/>
                    </a:cubicBezTo>
                    <a:cubicBezTo>
                      <a:pt x="973" y="396"/>
                      <a:pt x="965" y="388"/>
                      <a:pt x="965" y="377"/>
                    </a:cubicBezTo>
                    <a:lnTo>
                      <a:pt x="965" y="284"/>
                    </a:lnTo>
                    <a:close/>
                    <a:moveTo>
                      <a:pt x="1029" y="578"/>
                    </a:moveTo>
                    <a:cubicBezTo>
                      <a:pt x="1029" y="622"/>
                      <a:pt x="996" y="658"/>
                      <a:pt x="948" y="658"/>
                    </a:cubicBezTo>
                    <a:cubicBezTo>
                      <a:pt x="901" y="658"/>
                      <a:pt x="867" y="622"/>
                      <a:pt x="867" y="578"/>
                    </a:cubicBezTo>
                    <a:cubicBezTo>
                      <a:pt x="867" y="535"/>
                      <a:pt x="901" y="499"/>
                      <a:pt x="948" y="499"/>
                    </a:cubicBezTo>
                    <a:cubicBezTo>
                      <a:pt x="996" y="499"/>
                      <a:pt x="1029" y="535"/>
                      <a:pt x="1029" y="578"/>
                    </a:cubicBezTo>
                    <a:close/>
                    <a:moveTo>
                      <a:pt x="859" y="211"/>
                    </a:moveTo>
                    <a:cubicBezTo>
                      <a:pt x="859" y="201"/>
                      <a:pt x="868" y="192"/>
                      <a:pt x="879" y="192"/>
                    </a:cubicBezTo>
                    <a:cubicBezTo>
                      <a:pt x="889" y="192"/>
                      <a:pt x="898" y="201"/>
                      <a:pt x="898" y="211"/>
                    </a:cubicBezTo>
                    <a:cubicBezTo>
                      <a:pt x="898" y="415"/>
                      <a:pt x="898" y="415"/>
                      <a:pt x="898" y="415"/>
                    </a:cubicBezTo>
                    <a:cubicBezTo>
                      <a:pt x="898" y="426"/>
                      <a:pt x="889" y="435"/>
                      <a:pt x="879" y="435"/>
                    </a:cubicBezTo>
                    <a:cubicBezTo>
                      <a:pt x="868" y="435"/>
                      <a:pt x="859" y="426"/>
                      <a:pt x="859" y="415"/>
                    </a:cubicBezTo>
                    <a:lnTo>
                      <a:pt x="859" y="211"/>
                    </a:lnTo>
                    <a:close/>
                    <a:moveTo>
                      <a:pt x="754" y="284"/>
                    </a:moveTo>
                    <a:cubicBezTo>
                      <a:pt x="754" y="273"/>
                      <a:pt x="762" y="265"/>
                      <a:pt x="773" y="265"/>
                    </a:cubicBezTo>
                    <a:cubicBezTo>
                      <a:pt x="783" y="265"/>
                      <a:pt x="792" y="273"/>
                      <a:pt x="792" y="284"/>
                    </a:cubicBezTo>
                    <a:cubicBezTo>
                      <a:pt x="792" y="377"/>
                      <a:pt x="792" y="377"/>
                      <a:pt x="792" y="377"/>
                    </a:cubicBezTo>
                    <a:cubicBezTo>
                      <a:pt x="792" y="388"/>
                      <a:pt x="783" y="396"/>
                      <a:pt x="773" y="396"/>
                    </a:cubicBezTo>
                    <a:cubicBezTo>
                      <a:pt x="762" y="396"/>
                      <a:pt x="754" y="388"/>
                      <a:pt x="754" y="377"/>
                    </a:cubicBezTo>
                    <a:lnTo>
                      <a:pt x="754" y="284"/>
                    </a:lnTo>
                    <a:close/>
                    <a:moveTo>
                      <a:pt x="791" y="499"/>
                    </a:moveTo>
                    <a:cubicBezTo>
                      <a:pt x="809" y="499"/>
                      <a:pt x="823" y="503"/>
                      <a:pt x="826" y="505"/>
                    </a:cubicBezTo>
                    <a:cubicBezTo>
                      <a:pt x="826" y="546"/>
                      <a:pt x="826" y="546"/>
                      <a:pt x="826" y="546"/>
                    </a:cubicBezTo>
                    <a:cubicBezTo>
                      <a:pt x="825" y="545"/>
                      <a:pt x="812" y="538"/>
                      <a:pt x="794" y="538"/>
                    </a:cubicBezTo>
                    <a:cubicBezTo>
                      <a:pt x="769" y="538"/>
                      <a:pt x="751" y="555"/>
                      <a:pt x="751" y="578"/>
                    </a:cubicBezTo>
                    <a:cubicBezTo>
                      <a:pt x="751" y="601"/>
                      <a:pt x="768" y="620"/>
                      <a:pt x="794" y="620"/>
                    </a:cubicBezTo>
                    <a:cubicBezTo>
                      <a:pt x="812" y="620"/>
                      <a:pt x="825" y="612"/>
                      <a:pt x="826" y="611"/>
                    </a:cubicBezTo>
                    <a:cubicBezTo>
                      <a:pt x="826" y="653"/>
                      <a:pt x="826" y="653"/>
                      <a:pt x="826" y="653"/>
                    </a:cubicBezTo>
                    <a:cubicBezTo>
                      <a:pt x="822" y="654"/>
                      <a:pt x="808" y="658"/>
                      <a:pt x="791" y="658"/>
                    </a:cubicBezTo>
                    <a:cubicBezTo>
                      <a:pt x="747" y="658"/>
                      <a:pt x="709" y="628"/>
                      <a:pt x="709" y="578"/>
                    </a:cubicBezTo>
                    <a:cubicBezTo>
                      <a:pt x="709" y="533"/>
                      <a:pt x="744" y="499"/>
                      <a:pt x="791" y="499"/>
                    </a:cubicBezTo>
                    <a:close/>
                    <a:moveTo>
                      <a:pt x="648" y="337"/>
                    </a:moveTo>
                    <a:cubicBezTo>
                      <a:pt x="648" y="326"/>
                      <a:pt x="656" y="317"/>
                      <a:pt x="667" y="317"/>
                    </a:cubicBezTo>
                    <a:cubicBezTo>
                      <a:pt x="678" y="317"/>
                      <a:pt x="686" y="326"/>
                      <a:pt x="686" y="337"/>
                    </a:cubicBezTo>
                    <a:cubicBezTo>
                      <a:pt x="686" y="377"/>
                      <a:pt x="686" y="377"/>
                      <a:pt x="686" y="377"/>
                    </a:cubicBezTo>
                    <a:cubicBezTo>
                      <a:pt x="686" y="388"/>
                      <a:pt x="678" y="396"/>
                      <a:pt x="667" y="396"/>
                    </a:cubicBezTo>
                    <a:cubicBezTo>
                      <a:pt x="656" y="396"/>
                      <a:pt x="648" y="388"/>
                      <a:pt x="648" y="377"/>
                    </a:cubicBezTo>
                    <a:lnTo>
                      <a:pt x="648" y="337"/>
                    </a:lnTo>
                    <a:close/>
                    <a:moveTo>
                      <a:pt x="661" y="504"/>
                    </a:moveTo>
                    <a:cubicBezTo>
                      <a:pt x="661" y="537"/>
                      <a:pt x="661" y="537"/>
                      <a:pt x="661" y="537"/>
                    </a:cubicBezTo>
                    <a:cubicBezTo>
                      <a:pt x="660" y="536"/>
                      <a:pt x="644" y="532"/>
                      <a:pt x="631" y="532"/>
                    </a:cubicBezTo>
                    <a:cubicBezTo>
                      <a:pt x="615" y="532"/>
                      <a:pt x="607" y="537"/>
                      <a:pt x="607" y="545"/>
                    </a:cubicBezTo>
                    <a:cubicBezTo>
                      <a:pt x="607" y="554"/>
                      <a:pt x="618" y="557"/>
                      <a:pt x="624" y="559"/>
                    </a:cubicBezTo>
                    <a:cubicBezTo>
                      <a:pt x="635" y="563"/>
                      <a:pt x="635" y="563"/>
                      <a:pt x="635" y="563"/>
                    </a:cubicBezTo>
                    <a:cubicBezTo>
                      <a:pt x="660" y="571"/>
                      <a:pt x="672" y="588"/>
                      <a:pt x="672" y="607"/>
                    </a:cubicBezTo>
                    <a:cubicBezTo>
                      <a:pt x="672" y="645"/>
                      <a:pt x="638" y="658"/>
                      <a:pt x="608" y="658"/>
                    </a:cubicBezTo>
                    <a:cubicBezTo>
                      <a:pt x="587" y="658"/>
                      <a:pt x="568" y="654"/>
                      <a:pt x="566" y="654"/>
                    </a:cubicBezTo>
                    <a:cubicBezTo>
                      <a:pt x="566" y="619"/>
                      <a:pt x="566" y="619"/>
                      <a:pt x="566" y="619"/>
                    </a:cubicBezTo>
                    <a:cubicBezTo>
                      <a:pt x="570" y="619"/>
                      <a:pt x="586" y="624"/>
                      <a:pt x="603" y="624"/>
                    </a:cubicBezTo>
                    <a:cubicBezTo>
                      <a:pt x="622" y="624"/>
                      <a:pt x="631" y="619"/>
                      <a:pt x="631" y="610"/>
                    </a:cubicBezTo>
                    <a:cubicBezTo>
                      <a:pt x="631" y="602"/>
                      <a:pt x="623" y="598"/>
                      <a:pt x="614" y="595"/>
                    </a:cubicBezTo>
                    <a:cubicBezTo>
                      <a:pt x="611" y="594"/>
                      <a:pt x="608" y="593"/>
                      <a:pt x="605" y="592"/>
                    </a:cubicBezTo>
                    <a:cubicBezTo>
                      <a:pt x="584" y="585"/>
                      <a:pt x="566" y="572"/>
                      <a:pt x="566" y="547"/>
                    </a:cubicBezTo>
                    <a:cubicBezTo>
                      <a:pt x="566" y="518"/>
                      <a:pt x="587" y="499"/>
                      <a:pt x="623" y="499"/>
                    </a:cubicBezTo>
                    <a:cubicBezTo>
                      <a:pt x="642" y="499"/>
                      <a:pt x="660" y="504"/>
                      <a:pt x="661" y="504"/>
                    </a:cubicBezTo>
                    <a:close/>
                    <a:moveTo>
                      <a:pt x="475" y="502"/>
                    </a:moveTo>
                    <a:cubicBezTo>
                      <a:pt x="514" y="502"/>
                      <a:pt x="514" y="502"/>
                      <a:pt x="514" y="502"/>
                    </a:cubicBezTo>
                    <a:cubicBezTo>
                      <a:pt x="514" y="655"/>
                      <a:pt x="514" y="655"/>
                      <a:pt x="514" y="655"/>
                    </a:cubicBezTo>
                    <a:cubicBezTo>
                      <a:pt x="475" y="655"/>
                      <a:pt x="475" y="655"/>
                      <a:pt x="475" y="655"/>
                    </a:cubicBezTo>
                    <a:lnTo>
                      <a:pt x="475" y="502"/>
                    </a:lnTo>
                    <a:close/>
                    <a:moveTo>
                      <a:pt x="476" y="944"/>
                    </a:moveTo>
                    <a:cubicBezTo>
                      <a:pt x="476" y="967"/>
                      <a:pt x="476" y="967"/>
                      <a:pt x="476" y="967"/>
                    </a:cubicBezTo>
                    <a:cubicBezTo>
                      <a:pt x="382" y="967"/>
                      <a:pt x="382" y="967"/>
                      <a:pt x="382" y="967"/>
                    </a:cubicBezTo>
                    <a:cubicBezTo>
                      <a:pt x="382" y="836"/>
                      <a:pt x="382" y="836"/>
                      <a:pt x="382" y="836"/>
                    </a:cubicBezTo>
                    <a:cubicBezTo>
                      <a:pt x="412" y="836"/>
                      <a:pt x="412" y="836"/>
                      <a:pt x="412" y="836"/>
                    </a:cubicBezTo>
                    <a:cubicBezTo>
                      <a:pt x="412" y="944"/>
                      <a:pt x="412" y="944"/>
                      <a:pt x="412" y="944"/>
                    </a:cubicBezTo>
                    <a:lnTo>
                      <a:pt x="476" y="944"/>
                    </a:lnTo>
                    <a:close/>
                    <a:moveTo>
                      <a:pt x="436" y="211"/>
                    </a:moveTo>
                    <a:cubicBezTo>
                      <a:pt x="436" y="201"/>
                      <a:pt x="445" y="192"/>
                      <a:pt x="456" y="192"/>
                    </a:cubicBezTo>
                    <a:cubicBezTo>
                      <a:pt x="466" y="192"/>
                      <a:pt x="475" y="201"/>
                      <a:pt x="475" y="211"/>
                    </a:cubicBezTo>
                    <a:cubicBezTo>
                      <a:pt x="475" y="415"/>
                      <a:pt x="475" y="415"/>
                      <a:pt x="475" y="415"/>
                    </a:cubicBezTo>
                    <a:cubicBezTo>
                      <a:pt x="475" y="426"/>
                      <a:pt x="466" y="435"/>
                      <a:pt x="456" y="435"/>
                    </a:cubicBezTo>
                    <a:cubicBezTo>
                      <a:pt x="445" y="435"/>
                      <a:pt x="436" y="426"/>
                      <a:pt x="436" y="415"/>
                    </a:cubicBezTo>
                    <a:lnTo>
                      <a:pt x="436" y="211"/>
                    </a:lnTo>
                    <a:close/>
                    <a:moveTo>
                      <a:pt x="331" y="284"/>
                    </a:moveTo>
                    <a:cubicBezTo>
                      <a:pt x="331" y="273"/>
                      <a:pt x="339" y="265"/>
                      <a:pt x="350" y="265"/>
                    </a:cubicBezTo>
                    <a:cubicBezTo>
                      <a:pt x="361" y="265"/>
                      <a:pt x="369" y="273"/>
                      <a:pt x="369" y="284"/>
                    </a:cubicBezTo>
                    <a:cubicBezTo>
                      <a:pt x="369" y="377"/>
                      <a:pt x="369" y="377"/>
                      <a:pt x="369" y="377"/>
                    </a:cubicBezTo>
                    <a:cubicBezTo>
                      <a:pt x="369" y="388"/>
                      <a:pt x="361" y="396"/>
                      <a:pt x="350" y="396"/>
                    </a:cubicBezTo>
                    <a:cubicBezTo>
                      <a:pt x="339" y="396"/>
                      <a:pt x="331" y="388"/>
                      <a:pt x="331" y="377"/>
                    </a:cubicBezTo>
                    <a:lnTo>
                      <a:pt x="331" y="284"/>
                    </a:lnTo>
                    <a:close/>
                    <a:moveTo>
                      <a:pt x="386" y="499"/>
                    </a:moveTo>
                    <a:cubicBezTo>
                      <a:pt x="405" y="499"/>
                      <a:pt x="418" y="503"/>
                      <a:pt x="422" y="505"/>
                    </a:cubicBezTo>
                    <a:cubicBezTo>
                      <a:pt x="422" y="546"/>
                      <a:pt x="422" y="546"/>
                      <a:pt x="422" y="546"/>
                    </a:cubicBezTo>
                    <a:cubicBezTo>
                      <a:pt x="420" y="545"/>
                      <a:pt x="408" y="538"/>
                      <a:pt x="389" y="538"/>
                    </a:cubicBezTo>
                    <a:cubicBezTo>
                      <a:pt x="364" y="538"/>
                      <a:pt x="347" y="555"/>
                      <a:pt x="347" y="578"/>
                    </a:cubicBezTo>
                    <a:cubicBezTo>
                      <a:pt x="347" y="601"/>
                      <a:pt x="363" y="620"/>
                      <a:pt x="389" y="620"/>
                    </a:cubicBezTo>
                    <a:cubicBezTo>
                      <a:pt x="407" y="620"/>
                      <a:pt x="420" y="612"/>
                      <a:pt x="422" y="611"/>
                    </a:cubicBezTo>
                    <a:cubicBezTo>
                      <a:pt x="422" y="653"/>
                      <a:pt x="422" y="653"/>
                      <a:pt x="422" y="653"/>
                    </a:cubicBezTo>
                    <a:cubicBezTo>
                      <a:pt x="417" y="654"/>
                      <a:pt x="404" y="658"/>
                      <a:pt x="386" y="658"/>
                    </a:cubicBezTo>
                    <a:cubicBezTo>
                      <a:pt x="343" y="658"/>
                      <a:pt x="305" y="628"/>
                      <a:pt x="305" y="578"/>
                    </a:cubicBezTo>
                    <a:cubicBezTo>
                      <a:pt x="305" y="533"/>
                      <a:pt x="339" y="499"/>
                      <a:pt x="386" y="499"/>
                    </a:cubicBezTo>
                    <a:close/>
                    <a:moveTo>
                      <a:pt x="180" y="967"/>
                    </a:moveTo>
                    <a:cubicBezTo>
                      <a:pt x="143" y="967"/>
                      <a:pt x="143" y="967"/>
                      <a:pt x="143" y="967"/>
                    </a:cubicBezTo>
                    <a:cubicBezTo>
                      <a:pt x="101" y="836"/>
                      <a:pt x="101" y="836"/>
                      <a:pt x="101" y="836"/>
                    </a:cubicBezTo>
                    <a:cubicBezTo>
                      <a:pt x="133" y="836"/>
                      <a:pt x="133" y="836"/>
                      <a:pt x="133" y="836"/>
                    </a:cubicBezTo>
                    <a:cubicBezTo>
                      <a:pt x="162" y="943"/>
                      <a:pt x="162" y="943"/>
                      <a:pt x="162" y="943"/>
                    </a:cubicBezTo>
                    <a:cubicBezTo>
                      <a:pt x="192" y="836"/>
                      <a:pt x="192" y="836"/>
                      <a:pt x="192" y="836"/>
                    </a:cubicBezTo>
                    <a:cubicBezTo>
                      <a:pt x="222" y="836"/>
                      <a:pt x="222" y="836"/>
                      <a:pt x="222" y="836"/>
                    </a:cubicBezTo>
                    <a:lnTo>
                      <a:pt x="180" y="967"/>
                    </a:lnTo>
                    <a:close/>
                    <a:moveTo>
                      <a:pt x="225" y="337"/>
                    </a:moveTo>
                    <a:cubicBezTo>
                      <a:pt x="225" y="326"/>
                      <a:pt x="234" y="317"/>
                      <a:pt x="244" y="317"/>
                    </a:cubicBezTo>
                    <a:cubicBezTo>
                      <a:pt x="255" y="317"/>
                      <a:pt x="263" y="326"/>
                      <a:pt x="263" y="337"/>
                    </a:cubicBezTo>
                    <a:cubicBezTo>
                      <a:pt x="263" y="377"/>
                      <a:pt x="263" y="377"/>
                      <a:pt x="263" y="377"/>
                    </a:cubicBezTo>
                    <a:cubicBezTo>
                      <a:pt x="263" y="388"/>
                      <a:pt x="255" y="396"/>
                      <a:pt x="244" y="396"/>
                    </a:cubicBezTo>
                    <a:cubicBezTo>
                      <a:pt x="234" y="396"/>
                      <a:pt x="225" y="388"/>
                      <a:pt x="225" y="377"/>
                    </a:cubicBezTo>
                    <a:lnTo>
                      <a:pt x="225" y="337"/>
                    </a:lnTo>
                    <a:close/>
                    <a:moveTo>
                      <a:pt x="257" y="967"/>
                    </a:moveTo>
                    <a:cubicBezTo>
                      <a:pt x="226" y="967"/>
                      <a:pt x="226" y="967"/>
                      <a:pt x="226" y="967"/>
                    </a:cubicBezTo>
                    <a:cubicBezTo>
                      <a:pt x="273" y="836"/>
                      <a:pt x="273" y="836"/>
                      <a:pt x="273" y="836"/>
                    </a:cubicBezTo>
                    <a:cubicBezTo>
                      <a:pt x="307" y="836"/>
                      <a:pt x="307" y="836"/>
                      <a:pt x="307" y="836"/>
                    </a:cubicBezTo>
                    <a:cubicBezTo>
                      <a:pt x="354" y="967"/>
                      <a:pt x="354" y="967"/>
                      <a:pt x="354" y="967"/>
                    </a:cubicBezTo>
                    <a:cubicBezTo>
                      <a:pt x="322" y="967"/>
                      <a:pt x="322" y="967"/>
                      <a:pt x="322" y="967"/>
                    </a:cubicBezTo>
                    <a:cubicBezTo>
                      <a:pt x="313" y="937"/>
                      <a:pt x="313" y="937"/>
                      <a:pt x="313" y="937"/>
                    </a:cubicBezTo>
                    <a:cubicBezTo>
                      <a:pt x="266" y="937"/>
                      <a:pt x="266" y="937"/>
                      <a:pt x="266" y="937"/>
                    </a:cubicBezTo>
                    <a:lnTo>
                      <a:pt x="257" y="967"/>
                    </a:lnTo>
                    <a:close/>
                    <a:moveTo>
                      <a:pt x="337" y="1186"/>
                    </a:moveTo>
                    <a:cubicBezTo>
                      <a:pt x="287" y="1186"/>
                      <a:pt x="287" y="1186"/>
                      <a:pt x="287" y="1186"/>
                    </a:cubicBezTo>
                    <a:cubicBezTo>
                      <a:pt x="287" y="1055"/>
                      <a:pt x="287" y="1055"/>
                      <a:pt x="287" y="1055"/>
                    </a:cubicBezTo>
                    <a:cubicBezTo>
                      <a:pt x="337" y="1055"/>
                      <a:pt x="337" y="1055"/>
                      <a:pt x="337" y="1055"/>
                    </a:cubicBezTo>
                    <a:cubicBezTo>
                      <a:pt x="379" y="1055"/>
                      <a:pt x="402" y="1076"/>
                      <a:pt x="402" y="1121"/>
                    </a:cubicBezTo>
                    <a:cubicBezTo>
                      <a:pt x="402" y="1167"/>
                      <a:pt x="378" y="1186"/>
                      <a:pt x="337" y="1186"/>
                    </a:cubicBezTo>
                    <a:close/>
                    <a:moveTo>
                      <a:pt x="529" y="1077"/>
                    </a:moveTo>
                    <a:cubicBezTo>
                      <a:pt x="471" y="1077"/>
                      <a:pt x="471" y="1077"/>
                      <a:pt x="471" y="1077"/>
                    </a:cubicBezTo>
                    <a:cubicBezTo>
                      <a:pt x="471" y="1109"/>
                      <a:pt x="471" y="1109"/>
                      <a:pt x="471" y="1109"/>
                    </a:cubicBezTo>
                    <a:cubicBezTo>
                      <a:pt x="524" y="1109"/>
                      <a:pt x="524" y="1109"/>
                      <a:pt x="524" y="1109"/>
                    </a:cubicBezTo>
                    <a:cubicBezTo>
                      <a:pt x="524" y="1131"/>
                      <a:pt x="524" y="1131"/>
                      <a:pt x="524" y="1131"/>
                    </a:cubicBezTo>
                    <a:cubicBezTo>
                      <a:pt x="471" y="1131"/>
                      <a:pt x="471" y="1131"/>
                      <a:pt x="471" y="1131"/>
                    </a:cubicBezTo>
                    <a:cubicBezTo>
                      <a:pt x="471" y="1164"/>
                      <a:pt x="471" y="1164"/>
                      <a:pt x="471" y="1164"/>
                    </a:cubicBezTo>
                    <a:cubicBezTo>
                      <a:pt x="529" y="1164"/>
                      <a:pt x="529" y="1164"/>
                      <a:pt x="529" y="1164"/>
                    </a:cubicBezTo>
                    <a:cubicBezTo>
                      <a:pt x="529" y="1186"/>
                      <a:pt x="529" y="1186"/>
                      <a:pt x="529" y="1186"/>
                    </a:cubicBezTo>
                    <a:cubicBezTo>
                      <a:pt x="440" y="1186"/>
                      <a:pt x="440" y="1186"/>
                      <a:pt x="440" y="1186"/>
                    </a:cubicBezTo>
                    <a:cubicBezTo>
                      <a:pt x="440" y="1055"/>
                      <a:pt x="440" y="1055"/>
                      <a:pt x="440" y="1055"/>
                    </a:cubicBezTo>
                    <a:cubicBezTo>
                      <a:pt x="529" y="1055"/>
                      <a:pt x="529" y="1055"/>
                      <a:pt x="529" y="1055"/>
                    </a:cubicBezTo>
                    <a:lnTo>
                      <a:pt x="529" y="1077"/>
                    </a:lnTo>
                    <a:close/>
                    <a:moveTo>
                      <a:pt x="538" y="967"/>
                    </a:moveTo>
                    <a:cubicBezTo>
                      <a:pt x="507" y="967"/>
                      <a:pt x="507" y="967"/>
                      <a:pt x="507" y="967"/>
                    </a:cubicBezTo>
                    <a:cubicBezTo>
                      <a:pt x="507" y="836"/>
                      <a:pt x="507" y="836"/>
                      <a:pt x="507" y="836"/>
                    </a:cubicBezTo>
                    <a:cubicBezTo>
                      <a:pt x="538" y="836"/>
                      <a:pt x="538" y="836"/>
                      <a:pt x="538" y="836"/>
                    </a:cubicBezTo>
                    <a:lnTo>
                      <a:pt x="538" y="967"/>
                    </a:lnTo>
                    <a:close/>
                    <a:moveTo>
                      <a:pt x="542" y="377"/>
                    </a:moveTo>
                    <a:cubicBezTo>
                      <a:pt x="542" y="284"/>
                      <a:pt x="542" y="284"/>
                      <a:pt x="542" y="284"/>
                    </a:cubicBezTo>
                    <a:cubicBezTo>
                      <a:pt x="542" y="273"/>
                      <a:pt x="551" y="265"/>
                      <a:pt x="561" y="265"/>
                    </a:cubicBezTo>
                    <a:cubicBezTo>
                      <a:pt x="572" y="265"/>
                      <a:pt x="581" y="273"/>
                      <a:pt x="581" y="284"/>
                    </a:cubicBezTo>
                    <a:cubicBezTo>
                      <a:pt x="581" y="377"/>
                      <a:pt x="581" y="377"/>
                      <a:pt x="581" y="377"/>
                    </a:cubicBezTo>
                    <a:cubicBezTo>
                      <a:pt x="581" y="388"/>
                      <a:pt x="572" y="396"/>
                      <a:pt x="561" y="396"/>
                    </a:cubicBezTo>
                    <a:cubicBezTo>
                      <a:pt x="551" y="396"/>
                      <a:pt x="542" y="388"/>
                      <a:pt x="542" y="377"/>
                    </a:cubicBezTo>
                    <a:close/>
                    <a:moveTo>
                      <a:pt x="615" y="1189"/>
                    </a:moveTo>
                    <a:cubicBezTo>
                      <a:pt x="581" y="1189"/>
                      <a:pt x="561" y="1173"/>
                      <a:pt x="557" y="1148"/>
                    </a:cubicBezTo>
                    <a:cubicBezTo>
                      <a:pt x="586" y="1148"/>
                      <a:pt x="586" y="1148"/>
                      <a:pt x="586" y="1148"/>
                    </a:cubicBezTo>
                    <a:cubicBezTo>
                      <a:pt x="588" y="1159"/>
                      <a:pt x="598" y="1168"/>
                      <a:pt x="615" y="1168"/>
                    </a:cubicBezTo>
                    <a:cubicBezTo>
                      <a:pt x="633" y="1168"/>
                      <a:pt x="639" y="1162"/>
                      <a:pt x="639" y="1153"/>
                    </a:cubicBezTo>
                    <a:cubicBezTo>
                      <a:pt x="639" y="1139"/>
                      <a:pt x="625" y="1135"/>
                      <a:pt x="607" y="1131"/>
                    </a:cubicBezTo>
                    <a:cubicBezTo>
                      <a:pt x="585" y="1126"/>
                      <a:pt x="562" y="1118"/>
                      <a:pt x="562" y="1090"/>
                    </a:cubicBezTo>
                    <a:cubicBezTo>
                      <a:pt x="562" y="1067"/>
                      <a:pt x="580" y="1052"/>
                      <a:pt x="615" y="1052"/>
                    </a:cubicBezTo>
                    <a:cubicBezTo>
                      <a:pt x="645" y="1052"/>
                      <a:pt x="664" y="1066"/>
                      <a:pt x="667" y="1089"/>
                    </a:cubicBezTo>
                    <a:cubicBezTo>
                      <a:pt x="638" y="1089"/>
                      <a:pt x="638" y="1089"/>
                      <a:pt x="638" y="1089"/>
                    </a:cubicBezTo>
                    <a:cubicBezTo>
                      <a:pt x="637" y="1079"/>
                      <a:pt x="627" y="1073"/>
                      <a:pt x="614" y="1073"/>
                    </a:cubicBezTo>
                    <a:cubicBezTo>
                      <a:pt x="598" y="1073"/>
                      <a:pt x="593" y="1078"/>
                      <a:pt x="593" y="1086"/>
                    </a:cubicBezTo>
                    <a:cubicBezTo>
                      <a:pt x="593" y="1097"/>
                      <a:pt x="601" y="1100"/>
                      <a:pt x="619" y="1104"/>
                    </a:cubicBezTo>
                    <a:cubicBezTo>
                      <a:pt x="645" y="1110"/>
                      <a:pt x="670" y="1120"/>
                      <a:pt x="670" y="1149"/>
                    </a:cubicBezTo>
                    <a:cubicBezTo>
                      <a:pt x="670" y="1170"/>
                      <a:pt x="654" y="1189"/>
                      <a:pt x="615" y="1189"/>
                    </a:cubicBezTo>
                    <a:close/>
                    <a:moveTo>
                      <a:pt x="626" y="967"/>
                    </a:moveTo>
                    <a:cubicBezTo>
                      <a:pt x="576" y="967"/>
                      <a:pt x="576" y="967"/>
                      <a:pt x="576" y="967"/>
                    </a:cubicBezTo>
                    <a:cubicBezTo>
                      <a:pt x="576" y="836"/>
                      <a:pt x="576" y="836"/>
                      <a:pt x="576" y="836"/>
                    </a:cubicBezTo>
                    <a:cubicBezTo>
                      <a:pt x="625" y="836"/>
                      <a:pt x="625" y="836"/>
                      <a:pt x="625" y="836"/>
                    </a:cubicBezTo>
                    <a:cubicBezTo>
                      <a:pt x="668" y="836"/>
                      <a:pt x="691" y="856"/>
                      <a:pt x="691" y="901"/>
                    </a:cubicBezTo>
                    <a:cubicBezTo>
                      <a:pt x="691" y="947"/>
                      <a:pt x="667" y="967"/>
                      <a:pt x="626" y="967"/>
                    </a:cubicBezTo>
                    <a:close/>
                    <a:moveTo>
                      <a:pt x="733" y="1186"/>
                    </a:moveTo>
                    <a:cubicBezTo>
                      <a:pt x="702" y="1186"/>
                      <a:pt x="702" y="1186"/>
                      <a:pt x="702" y="1186"/>
                    </a:cubicBezTo>
                    <a:cubicBezTo>
                      <a:pt x="702" y="1055"/>
                      <a:pt x="702" y="1055"/>
                      <a:pt x="702" y="1055"/>
                    </a:cubicBezTo>
                    <a:cubicBezTo>
                      <a:pt x="733" y="1055"/>
                      <a:pt x="733" y="1055"/>
                      <a:pt x="733" y="1055"/>
                    </a:cubicBezTo>
                    <a:lnTo>
                      <a:pt x="733" y="1186"/>
                    </a:lnTo>
                    <a:close/>
                    <a:moveTo>
                      <a:pt x="741" y="967"/>
                    </a:moveTo>
                    <a:cubicBezTo>
                      <a:pt x="711" y="967"/>
                      <a:pt x="711" y="967"/>
                      <a:pt x="711" y="967"/>
                    </a:cubicBezTo>
                    <a:cubicBezTo>
                      <a:pt x="758" y="836"/>
                      <a:pt x="758" y="836"/>
                      <a:pt x="758" y="836"/>
                    </a:cubicBezTo>
                    <a:cubicBezTo>
                      <a:pt x="792" y="836"/>
                      <a:pt x="792" y="836"/>
                      <a:pt x="792" y="836"/>
                    </a:cubicBezTo>
                    <a:cubicBezTo>
                      <a:pt x="839" y="967"/>
                      <a:pt x="839" y="967"/>
                      <a:pt x="839" y="967"/>
                    </a:cubicBezTo>
                    <a:cubicBezTo>
                      <a:pt x="807" y="967"/>
                      <a:pt x="807" y="967"/>
                      <a:pt x="807" y="967"/>
                    </a:cubicBezTo>
                    <a:cubicBezTo>
                      <a:pt x="797" y="937"/>
                      <a:pt x="797" y="937"/>
                      <a:pt x="797" y="937"/>
                    </a:cubicBezTo>
                    <a:cubicBezTo>
                      <a:pt x="750" y="937"/>
                      <a:pt x="750" y="937"/>
                      <a:pt x="750" y="937"/>
                    </a:cubicBezTo>
                    <a:lnTo>
                      <a:pt x="741" y="967"/>
                    </a:lnTo>
                    <a:close/>
                    <a:moveTo>
                      <a:pt x="835" y="1167"/>
                    </a:moveTo>
                    <a:cubicBezTo>
                      <a:pt x="852" y="1167"/>
                      <a:pt x="865" y="1157"/>
                      <a:pt x="865" y="1142"/>
                    </a:cubicBezTo>
                    <a:cubicBezTo>
                      <a:pt x="865" y="1133"/>
                      <a:pt x="865" y="1133"/>
                      <a:pt x="865" y="1133"/>
                    </a:cubicBezTo>
                    <a:cubicBezTo>
                      <a:pt x="834" y="1133"/>
                      <a:pt x="834" y="1133"/>
                      <a:pt x="834" y="1133"/>
                    </a:cubicBezTo>
                    <a:cubicBezTo>
                      <a:pt x="834" y="1113"/>
                      <a:pt x="834" y="1113"/>
                      <a:pt x="834" y="1113"/>
                    </a:cubicBezTo>
                    <a:cubicBezTo>
                      <a:pt x="891" y="1113"/>
                      <a:pt x="891" y="1113"/>
                      <a:pt x="891" y="1113"/>
                    </a:cubicBezTo>
                    <a:cubicBezTo>
                      <a:pt x="891" y="1186"/>
                      <a:pt x="891" y="1186"/>
                      <a:pt x="891" y="1186"/>
                    </a:cubicBezTo>
                    <a:cubicBezTo>
                      <a:pt x="872" y="1186"/>
                      <a:pt x="872" y="1186"/>
                      <a:pt x="872" y="1186"/>
                    </a:cubicBezTo>
                    <a:cubicBezTo>
                      <a:pt x="867" y="1174"/>
                      <a:pt x="867" y="1174"/>
                      <a:pt x="867" y="1174"/>
                    </a:cubicBezTo>
                    <a:cubicBezTo>
                      <a:pt x="859" y="1183"/>
                      <a:pt x="847" y="1189"/>
                      <a:pt x="829" y="1189"/>
                    </a:cubicBezTo>
                    <a:cubicBezTo>
                      <a:pt x="798" y="1189"/>
                      <a:pt x="771" y="1167"/>
                      <a:pt x="771" y="1120"/>
                    </a:cubicBezTo>
                    <a:cubicBezTo>
                      <a:pt x="771" y="1075"/>
                      <a:pt x="796" y="1052"/>
                      <a:pt x="835" y="1052"/>
                    </a:cubicBezTo>
                    <a:cubicBezTo>
                      <a:pt x="865" y="1052"/>
                      <a:pt x="886" y="1067"/>
                      <a:pt x="891" y="1092"/>
                    </a:cubicBezTo>
                    <a:cubicBezTo>
                      <a:pt x="861" y="1092"/>
                      <a:pt x="861" y="1092"/>
                      <a:pt x="861" y="1092"/>
                    </a:cubicBezTo>
                    <a:cubicBezTo>
                      <a:pt x="857" y="1079"/>
                      <a:pt x="848" y="1073"/>
                      <a:pt x="835" y="1073"/>
                    </a:cubicBezTo>
                    <a:cubicBezTo>
                      <a:pt x="817" y="1073"/>
                      <a:pt x="803" y="1086"/>
                      <a:pt x="803" y="1120"/>
                    </a:cubicBezTo>
                    <a:cubicBezTo>
                      <a:pt x="803" y="1154"/>
                      <a:pt x="817" y="1167"/>
                      <a:pt x="835" y="1167"/>
                    </a:cubicBezTo>
                    <a:close/>
                    <a:moveTo>
                      <a:pt x="908" y="967"/>
                    </a:moveTo>
                    <a:cubicBezTo>
                      <a:pt x="877" y="967"/>
                      <a:pt x="877" y="967"/>
                      <a:pt x="877" y="967"/>
                    </a:cubicBezTo>
                    <a:cubicBezTo>
                      <a:pt x="877" y="859"/>
                      <a:pt x="877" y="859"/>
                      <a:pt x="877" y="859"/>
                    </a:cubicBezTo>
                    <a:cubicBezTo>
                      <a:pt x="839" y="859"/>
                      <a:pt x="839" y="859"/>
                      <a:pt x="839" y="859"/>
                    </a:cubicBezTo>
                    <a:cubicBezTo>
                      <a:pt x="839" y="836"/>
                      <a:pt x="839" y="836"/>
                      <a:pt x="839" y="836"/>
                    </a:cubicBezTo>
                    <a:cubicBezTo>
                      <a:pt x="947" y="836"/>
                      <a:pt x="947" y="836"/>
                      <a:pt x="947" y="836"/>
                    </a:cubicBezTo>
                    <a:cubicBezTo>
                      <a:pt x="947" y="859"/>
                      <a:pt x="947" y="859"/>
                      <a:pt x="947" y="859"/>
                    </a:cubicBezTo>
                    <a:cubicBezTo>
                      <a:pt x="908" y="859"/>
                      <a:pt x="908" y="859"/>
                      <a:pt x="908" y="859"/>
                    </a:cubicBezTo>
                    <a:lnTo>
                      <a:pt x="908" y="967"/>
                    </a:lnTo>
                    <a:close/>
                    <a:moveTo>
                      <a:pt x="1037" y="1186"/>
                    </a:moveTo>
                    <a:cubicBezTo>
                      <a:pt x="1006" y="1186"/>
                      <a:pt x="1006" y="1186"/>
                      <a:pt x="1006" y="1186"/>
                    </a:cubicBezTo>
                    <a:cubicBezTo>
                      <a:pt x="954" y="1093"/>
                      <a:pt x="954" y="1093"/>
                      <a:pt x="954" y="1093"/>
                    </a:cubicBezTo>
                    <a:cubicBezTo>
                      <a:pt x="954" y="1186"/>
                      <a:pt x="954" y="1186"/>
                      <a:pt x="954" y="1186"/>
                    </a:cubicBezTo>
                    <a:cubicBezTo>
                      <a:pt x="928" y="1186"/>
                      <a:pt x="928" y="1186"/>
                      <a:pt x="928" y="1186"/>
                    </a:cubicBezTo>
                    <a:cubicBezTo>
                      <a:pt x="928" y="1055"/>
                      <a:pt x="928" y="1055"/>
                      <a:pt x="928" y="1055"/>
                    </a:cubicBezTo>
                    <a:cubicBezTo>
                      <a:pt x="962" y="1055"/>
                      <a:pt x="962" y="1055"/>
                      <a:pt x="962" y="1055"/>
                    </a:cubicBezTo>
                    <a:cubicBezTo>
                      <a:pt x="1011" y="1145"/>
                      <a:pt x="1011" y="1145"/>
                      <a:pt x="1011" y="1145"/>
                    </a:cubicBezTo>
                    <a:cubicBezTo>
                      <a:pt x="1011" y="1055"/>
                      <a:pt x="1011" y="1055"/>
                      <a:pt x="1011" y="1055"/>
                    </a:cubicBezTo>
                    <a:cubicBezTo>
                      <a:pt x="1037" y="1055"/>
                      <a:pt x="1037" y="1055"/>
                      <a:pt x="1037" y="1055"/>
                    </a:cubicBezTo>
                    <a:lnTo>
                      <a:pt x="1037" y="1186"/>
                    </a:lnTo>
                    <a:close/>
                    <a:moveTo>
                      <a:pt x="1064" y="858"/>
                    </a:moveTo>
                    <a:cubicBezTo>
                      <a:pt x="1006" y="858"/>
                      <a:pt x="1006" y="858"/>
                      <a:pt x="1006" y="858"/>
                    </a:cubicBezTo>
                    <a:cubicBezTo>
                      <a:pt x="1006" y="890"/>
                      <a:pt x="1006" y="890"/>
                      <a:pt x="1006" y="890"/>
                    </a:cubicBezTo>
                    <a:cubicBezTo>
                      <a:pt x="1059" y="890"/>
                      <a:pt x="1059" y="890"/>
                      <a:pt x="1059" y="890"/>
                    </a:cubicBezTo>
                    <a:cubicBezTo>
                      <a:pt x="1059" y="911"/>
                      <a:pt x="1059" y="911"/>
                      <a:pt x="1059" y="911"/>
                    </a:cubicBezTo>
                    <a:cubicBezTo>
                      <a:pt x="1006" y="911"/>
                      <a:pt x="1006" y="911"/>
                      <a:pt x="1006" y="911"/>
                    </a:cubicBezTo>
                    <a:cubicBezTo>
                      <a:pt x="1006" y="945"/>
                      <a:pt x="1006" y="945"/>
                      <a:pt x="1006" y="945"/>
                    </a:cubicBezTo>
                    <a:cubicBezTo>
                      <a:pt x="1064" y="945"/>
                      <a:pt x="1064" y="945"/>
                      <a:pt x="1064" y="945"/>
                    </a:cubicBezTo>
                    <a:cubicBezTo>
                      <a:pt x="1064" y="967"/>
                      <a:pt x="1064" y="967"/>
                      <a:pt x="1064" y="967"/>
                    </a:cubicBezTo>
                    <a:cubicBezTo>
                      <a:pt x="975" y="967"/>
                      <a:pt x="975" y="967"/>
                      <a:pt x="975" y="967"/>
                    </a:cubicBezTo>
                    <a:cubicBezTo>
                      <a:pt x="975" y="836"/>
                      <a:pt x="975" y="836"/>
                      <a:pt x="975" y="836"/>
                    </a:cubicBezTo>
                    <a:cubicBezTo>
                      <a:pt x="1064" y="836"/>
                      <a:pt x="1064" y="836"/>
                      <a:pt x="1064" y="836"/>
                    </a:cubicBezTo>
                    <a:lnTo>
                      <a:pt x="1064" y="858"/>
                    </a:lnTo>
                    <a:close/>
                    <a:moveTo>
                      <a:pt x="1087" y="638"/>
                    </a:moveTo>
                    <a:cubicBezTo>
                      <a:pt x="1080" y="638"/>
                      <a:pt x="1080" y="638"/>
                      <a:pt x="1080" y="638"/>
                    </a:cubicBezTo>
                    <a:cubicBezTo>
                      <a:pt x="1080" y="655"/>
                      <a:pt x="1080" y="655"/>
                      <a:pt x="1080" y="655"/>
                    </a:cubicBezTo>
                    <a:cubicBezTo>
                      <a:pt x="1077" y="655"/>
                      <a:pt x="1077" y="655"/>
                      <a:pt x="1077" y="655"/>
                    </a:cubicBezTo>
                    <a:cubicBezTo>
                      <a:pt x="1077" y="638"/>
                      <a:pt x="1077" y="638"/>
                      <a:pt x="1077" y="638"/>
                    </a:cubicBezTo>
                    <a:cubicBezTo>
                      <a:pt x="1070" y="638"/>
                      <a:pt x="1070" y="638"/>
                      <a:pt x="1070" y="638"/>
                    </a:cubicBezTo>
                    <a:cubicBezTo>
                      <a:pt x="1070" y="635"/>
                      <a:pt x="1070" y="635"/>
                      <a:pt x="1070" y="635"/>
                    </a:cubicBezTo>
                    <a:cubicBezTo>
                      <a:pt x="1087" y="635"/>
                      <a:pt x="1087" y="635"/>
                      <a:pt x="1087" y="635"/>
                    </a:cubicBezTo>
                    <a:lnTo>
                      <a:pt x="1087" y="638"/>
                    </a:lnTo>
                    <a:close/>
                    <a:moveTo>
                      <a:pt x="1097" y="655"/>
                    </a:moveTo>
                    <a:cubicBezTo>
                      <a:pt x="1091" y="639"/>
                      <a:pt x="1091" y="639"/>
                      <a:pt x="1091" y="639"/>
                    </a:cubicBezTo>
                    <a:cubicBezTo>
                      <a:pt x="1091" y="639"/>
                      <a:pt x="1091" y="639"/>
                      <a:pt x="1091" y="639"/>
                    </a:cubicBezTo>
                    <a:cubicBezTo>
                      <a:pt x="1091" y="655"/>
                      <a:pt x="1091" y="655"/>
                      <a:pt x="1091" y="655"/>
                    </a:cubicBezTo>
                    <a:cubicBezTo>
                      <a:pt x="1088" y="655"/>
                      <a:pt x="1088" y="655"/>
                      <a:pt x="1088" y="655"/>
                    </a:cubicBezTo>
                    <a:cubicBezTo>
                      <a:pt x="1088" y="635"/>
                      <a:pt x="1088" y="635"/>
                      <a:pt x="1088" y="635"/>
                    </a:cubicBezTo>
                    <a:cubicBezTo>
                      <a:pt x="1093" y="635"/>
                      <a:pt x="1093" y="635"/>
                      <a:pt x="1093" y="635"/>
                    </a:cubicBezTo>
                    <a:cubicBezTo>
                      <a:pt x="1099" y="652"/>
                      <a:pt x="1099" y="652"/>
                      <a:pt x="1099" y="652"/>
                    </a:cubicBezTo>
                    <a:cubicBezTo>
                      <a:pt x="1099" y="652"/>
                      <a:pt x="1099" y="652"/>
                      <a:pt x="1099" y="652"/>
                    </a:cubicBezTo>
                    <a:cubicBezTo>
                      <a:pt x="1105" y="635"/>
                      <a:pt x="1105" y="635"/>
                      <a:pt x="1105" y="635"/>
                    </a:cubicBezTo>
                    <a:cubicBezTo>
                      <a:pt x="1109" y="635"/>
                      <a:pt x="1109" y="635"/>
                      <a:pt x="1109" y="635"/>
                    </a:cubicBezTo>
                    <a:cubicBezTo>
                      <a:pt x="1109" y="655"/>
                      <a:pt x="1109" y="655"/>
                      <a:pt x="1109" y="655"/>
                    </a:cubicBezTo>
                    <a:cubicBezTo>
                      <a:pt x="1106" y="655"/>
                      <a:pt x="1106" y="655"/>
                      <a:pt x="1106" y="655"/>
                    </a:cubicBezTo>
                    <a:cubicBezTo>
                      <a:pt x="1106" y="639"/>
                      <a:pt x="1106" y="639"/>
                      <a:pt x="1106" y="639"/>
                    </a:cubicBezTo>
                    <a:cubicBezTo>
                      <a:pt x="1106" y="639"/>
                      <a:pt x="1106" y="639"/>
                      <a:pt x="1106" y="639"/>
                    </a:cubicBezTo>
                    <a:cubicBezTo>
                      <a:pt x="1100" y="655"/>
                      <a:pt x="1100" y="655"/>
                      <a:pt x="1100" y="655"/>
                    </a:cubicBezTo>
                    <a:lnTo>
                      <a:pt x="1097" y="655"/>
                    </a:lnTo>
                    <a:close/>
                    <a:moveTo>
                      <a:pt x="1151" y="967"/>
                    </a:moveTo>
                    <a:cubicBezTo>
                      <a:pt x="1101" y="967"/>
                      <a:pt x="1101" y="967"/>
                      <a:pt x="1101" y="967"/>
                    </a:cubicBezTo>
                    <a:cubicBezTo>
                      <a:pt x="1101" y="836"/>
                      <a:pt x="1101" y="836"/>
                      <a:pt x="1101" y="836"/>
                    </a:cubicBezTo>
                    <a:cubicBezTo>
                      <a:pt x="1151" y="836"/>
                      <a:pt x="1151" y="836"/>
                      <a:pt x="1151" y="836"/>
                    </a:cubicBezTo>
                    <a:cubicBezTo>
                      <a:pt x="1193" y="836"/>
                      <a:pt x="1216" y="856"/>
                      <a:pt x="1216" y="901"/>
                    </a:cubicBezTo>
                    <a:cubicBezTo>
                      <a:pt x="1216" y="947"/>
                      <a:pt x="1192" y="967"/>
                      <a:pt x="1151" y="9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5" name="TextBox 24"/>
            <p:cNvSpPr txBox="1"/>
            <p:nvPr/>
          </p:nvSpPr>
          <p:spPr>
            <a:xfrm>
              <a:off x="1887107" y="262179"/>
              <a:ext cx="6378749" cy="1180301"/>
            </a:xfrm>
            <a:prstGeom prst="rect">
              <a:avLst/>
            </a:prstGeom>
            <a:noFill/>
          </p:spPr>
          <p:txBody>
            <a:bodyPr wrap="square" lIns="121899" tIns="60949" rIns="121899" bIns="60949" rtlCol="0">
              <a:spAutoFit/>
            </a:bodyPr>
            <a:lstStyle/>
            <a:p>
              <a:pPr>
                <a:lnSpc>
                  <a:spcPct val="95000"/>
                </a:lnSpc>
              </a:pPr>
              <a:r>
                <a:rPr lang="en-US" sz="2400" dirty="0" smtClean="0">
                  <a:solidFill>
                    <a:schemeClr val="bg1"/>
                  </a:solidFill>
                  <a:latin typeface="CiscoSans" pitchFamily="34" charset="0"/>
                </a:rPr>
                <a:t>A framework for design guidance incorporating a broad set of solutions, technologies, and applications</a:t>
              </a:r>
              <a:endParaRPr lang="en-US" sz="2400" dirty="0">
                <a:solidFill>
                  <a:schemeClr val="bg1"/>
                </a:solidFill>
                <a:latin typeface="CiscoSans" pitchFamily="34" charset="0"/>
              </a:endParaRPr>
            </a:p>
          </p:txBody>
        </p:sp>
      </p:grpSp>
      <p:pic>
        <p:nvPicPr>
          <p:cNvPr id="35" name="Picture 34" descr="Down:  Picture 28"/>
          <p:cNvPicPr>
            <a:picLocks noChangeAspect="1"/>
          </p:cNvPicPr>
          <p:nvPr/>
        </p:nvPicPr>
        <p:blipFill rotWithShape="1">
          <a:blip r:embed="rId4">
            <a:extLst>
              <a:ext uri="{28A0092B-C50C-407E-A947-70E740481C1C}">
                <a14:useLocalDpi xmlns:a14="http://schemas.microsoft.com/office/drawing/2010/main" val="0"/>
              </a:ext>
            </a:extLst>
          </a:blip>
          <a:srcRect l="14226" t="87098" r="20996"/>
          <a:stretch/>
        </p:blipFill>
        <p:spPr>
          <a:xfrm>
            <a:off x="-1265253" y="11854279"/>
            <a:ext cx="7896681" cy="884712"/>
          </a:xfrm>
          <a:prstGeom prst="rect">
            <a:avLst/>
          </a:prstGeom>
        </p:spPr>
      </p:pic>
      <p:sp>
        <p:nvSpPr>
          <p:cNvPr id="12" name="TextBox 11" hidden="1"/>
          <p:cNvSpPr txBox="1"/>
          <p:nvPr/>
        </p:nvSpPr>
        <p:spPr>
          <a:xfrm>
            <a:off x="242374" y="2382259"/>
            <a:ext cx="10278797" cy="1424214"/>
          </a:xfrm>
          <a:prstGeom prst="rect">
            <a:avLst/>
          </a:prstGeom>
          <a:noFill/>
        </p:spPr>
        <p:txBody>
          <a:bodyPr wrap="none" lIns="121899" tIns="60949" rIns="121899" bIns="60949" rtlCol="0">
            <a:spAutoFit/>
          </a:bodyPr>
          <a:lstStyle/>
          <a:p>
            <a:pPr>
              <a:lnSpc>
                <a:spcPct val="95000"/>
              </a:lnSpc>
            </a:pPr>
            <a:r>
              <a:rPr lang="en-US" sz="3600" dirty="0" smtClean="0">
                <a:solidFill>
                  <a:schemeClr val="bg1"/>
                </a:solidFill>
                <a:latin typeface="+mj-lt"/>
              </a:rPr>
              <a:t>Deploying New Technology Promises</a:t>
            </a:r>
          </a:p>
          <a:p>
            <a:pPr>
              <a:lnSpc>
                <a:spcPct val="95000"/>
              </a:lnSpc>
            </a:pPr>
            <a:r>
              <a:rPr lang="en-US" sz="5300" dirty="0" smtClean="0">
                <a:solidFill>
                  <a:schemeClr val="bg1"/>
                </a:solidFill>
                <a:latin typeface="+mj-lt"/>
              </a:rPr>
              <a:t>Big Challenges And Big Returns</a:t>
            </a:r>
            <a:endParaRPr lang="en-US" sz="5300" dirty="0">
              <a:solidFill>
                <a:schemeClr val="bg1"/>
              </a:solidFill>
              <a:latin typeface="+mj-lt"/>
            </a:endParaRPr>
          </a:p>
        </p:txBody>
      </p:sp>
      <p:pic>
        <p:nvPicPr>
          <p:cNvPr id="36" name="Picture 35" descr="Down:  Picture 25"/>
          <p:cNvPicPr>
            <a:picLocks noChangeAspect="1"/>
          </p:cNvPicPr>
          <p:nvPr/>
        </p:nvPicPr>
        <p:blipFill rotWithShape="1">
          <a:blip r:embed="rId5">
            <a:extLst>
              <a:ext uri="{28A0092B-C50C-407E-A947-70E740481C1C}">
                <a14:useLocalDpi xmlns:a14="http://schemas.microsoft.com/office/drawing/2010/main" val="0"/>
              </a:ext>
            </a:extLst>
          </a:blip>
          <a:srcRect t="1381" b="1"/>
          <a:stretch/>
        </p:blipFill>
        <p:spPr>
          <a:xfrm>
            <a:off x="-1222530" y="92467"/>
            <a:ext cx="12188823" cy="6761492"/>
          </a:xfrm>
          <a:prstGeom prst="rect">
            <a:avLst/>
          </a:prstGeom>
        </p:spPr>
      </p:pic>
      <p:pic>
        <p:nvPicPr>
          <p:cNvPr id="48" name="Picture 47" descr="Down:  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87450" y="-1325"/>
            <a:ext cx="12182390" cy="6852594"/>
          </a:xfrm>
          <a:prstGeom prst="rect">
            <a:avLst/>
          </a:prstGeom>
        </p:spPr>
      </p:pic>
      <p:pic>
        <p:nvPicPr>
          <p:cNvPr id="49" name="Picture 48" descr="Down:  Picture 27"/>
          <p:cNvPicPr>
            <a:picLocks noChangeAspect="1"/>
          </p:cNvPicPr>
          <p:nvPr/>
        </p:nvPicPr>
        <p:blipFill rotWithShape="1">
          <a:blip r:embed="rId7">
            <a:extLst>
              <a:ext uri="{28A0092B-C50C-407E-A947-70E740481C1C}">
                <a14:useLocalDpi xmlns:a14="http://schemas.microsoft.com/office/drawing/2010/main" val="0"/>
              </a:ext>
            </a:extLst>
          </a:blip>
          <a:srcRect t="17575"/>
          <a:stretch/>
        </p:blipFill>
        <p:spPr>
          <a:xfrm>
            <a:off x="-1948869" y="1203157"/>
            <a:ext cx="12184017" cy="5649023"/>
          </a:xfrm>
          <a:prstGeom prst="rect">
            <a:avLst/>
          </a:prstGeom>
        </p:spPr>
      </p:pic>
      <p:pic>
        <p:nvPicPr>
          <p:cNvPr id="50" name="Picture 49" descr="Down:  Picture 28"/>
          <p:cNvPicPr>
            <a:picLocks noChangeAspect="1"/>
          </p:cNvPicPr>
          <p:nvPr/>
        </p:nvPicPr>
        <p:blipFill rotWithShape="1">
          <a:blip r:embed="rId8">
            <a:extLst>
              <a:ext uri="{28A0092B-C50C-407E-A947-70E740481C1C}">
                <a14:useLocalDpi xmlns:a14="http://schemas.microsoft.com/office/drawing/2010/main" val="0"/>
              </a:ext>
            </a:extLst>
          </a:blip>
          <a:srcRect l="7106" t="55544" b="1"/>
          <a:stretch/>
        </p:blipFill>
        <p:spPr>
          <a:xfrm>
            <a:off x="-3578772" y="3806473"/>
            <a:ext cx="11323965" cy="3048273"/>
          </a:xfrm>
          <a:prstGeom prst="rect">
            <a:avLst/>
          </a:prstGeom>
        </p:spPr>
      </p:pic>
      <p:pic>
        <p:nvPicPr>
          <p:cNvPr id="51" name="Picture 50" descr="Down:  Picture 29"/>
          <p:cNvPicPr>
            <a:picLocks noChangeAspect="1"/>
          </p:cNvPicPr>
          <p:nvPr/>
        </p:nvPicPr>
        <p:blipFill rotWithShape="1">
          <a:blip r:embed="rId9">
            <a:extLst>
              <a:ext uri="{28A0092B-C50C-407E-A947-70E740481C1C}">
                <a14:useLocalDpi xmlns:a14="http://schemas.microsoft.com/office/drawing/2010/main" val="0"/>
              </a:ext>
            </a:extLst>
          </a:blip>
          <a:srcRect t="87074"/>
          <a:stretch/>
        </p:blipFill>
        <p:spPr>
          <a:xfrm>
            <a:off x="-3005030" y="5967648"/>
            <a:ext cx="12188823" cy="886220"/>
          </a:xfrm>
          <a:prstGeom prst="rect">
            <a:avLst/>
          </a:prstGeom>
        </p:spPr>
      </p:pic>
      <p:pic>
        <p:nvPicPr>
          <p:cNvPr id="52" name="Picture 51"/>
          <p:cNvPicPr>
            <a:picLocks noChangeAspect="1"/>
          </p:cNvPicPr>
          <p:nvPr/>
        </p:nvPicPr>
        <p:blipFill rotWithShape="1">
          <a:blip r:embed="rId10">
            <a:extLst>
              <a:ext uri="{28A0092B-C50C-407E-A947-70E740481C1C}">
                <a14:useLocalDpi xmlns:a14="http://schemas.microsoft.com/office/drawing/2010/main" val="0"/>
              </a:ext>
            </a:extLst>
          </a:blip>
          <a:srcRect l="47177" t="81734"/>
          <a:stretch/>
        </p:blipFill>
        <p:spPr>
          <a:xfrm>
            <a:off x="6817473" y="5605451"/>
            <a:ext cx="6439319" cy="1252549"/>
          </a:xfrm>
          <a:prstGeom prst="rect">
            <a:avLst/>
          </a:prstGeom>
        </p:spPr>
      </p:pic>
    </p:spTree>
    <p:extLst>
      <p:ext uri="{BB962C8B-B14F-4D97-AF65-F5344CB8AC3E}">
        <p14:creationId xmlns:p14="http://schemas.microsoft.com/office/powerpoint/2010/main" val="2936828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8.80438E-7 -3.77053E-7 L 0.02813 -3.77053E-7 " pathEditMode="relative" rAng="0" ptsTypes="AA">
                                      <p:cBhvr>
                                        <p:cTn id="6" dur="4000" fill="hold"/>
                                        <p:tgtEl>
                                          <p:spTgt spid="30"/>
                                        </p:tgtEl>
                                        <p:attrNameLst>
                                          <p:attrName>ppt_x</p:attrName>
                                          <p:attrName>ppt_y</p:attrName>
                                        </p:attrNameLst>
                                      </p:cBhvr>
                                      <p:rCtr x="1407" y="0"/>
                                    </p:animMotion>
                                  </p:childTnLst>
                                </p:cTn>
                              </p:par>
                              <p:par>
                                <p:cTn id="7" presetID="42" presetClass="path" presetSubtype="0" accel="50000" decel="50000" fill="hold" nodeType="withEffect">
                                  <p:stCondLst>
                                    <p:cond delay="0"/>
                                  </p:stCondLst>
                                  <p:childTnLst>
                                    <p:animMotion origin="layout" path="M 3.24648E-6 -2.22222E-6 L 0.25391 -2.22222E-6 " pathEditMode="relative" rAng="0" ptsTypes="AA">
                                      <p:cBhvr>
                                        <p:cTn id="8" dur="4000" fill="hold"/>
                                        <p:tgtEl>
                                          <p:spTgt spid="35"/>
                                        </p:tgtEl>
                                        <p:attrNameLst>
                                          <p:attrName>ppt_x</p:attrName>
                                          <p:attrName>ppt_y</p:attrName>
                                        </p:attrNameLst>
                                      </p:cBhvr>
                                      <p:rCtr x="12689" y="0"/>
                                    </p:animMotion>
                                  </p:childTnLst>
                                </p:cTn>
                              </p:par>
                              <p:par>
                                <p:cTn id="9" presetID="42" presetClass="path" presetSubtype="0" accel="50000" decel="50000" fill="hold" nodeType="withEffect">
                                  <p:stCondLst>
                                    <p:cond delay="0"/>
                                  </p:stCondLst>
                                  <p:childTnLst>
                                    <p:animMotion origin="layout" path="M 8.80438E-7 2.96296E-6 L 0.04962 2.96296E-6 " pathEditMode="relative" rAng="0" ptsTypes="AA">
                                      <p:cBhvr>
                                        <p:cTn id="10" dur="4000" fill="hold"/>
                                        <p:tgtEl>
                                          <p:spTgt spid="36"/>
                                        </p:tgtEl>
                                        <p:attrNameLst>
                                          <p:attrName>ppt_x</p:attrName>
                                          <p:attrName>ppt_y</p:attrName>
                                        </p:attrNameLst>
                                      </p:cBhvr>
                                      <p:rCtr x="2475" y="0"/>
                                    </p:animMotion>
                                  </p:childTnLst>
                                </p:cTn>
                              </p:par>
                              <p:par>
                                <p:cTn id="11" presetID="42" presetClass="path" presetSubtype="0" accel="50000" decel="50000" fill="hold" nodeType="withEffect">
                                  <p:stCondLst>
                                    <p:cond delay="0"/>
                                  </p:stCondLst>
                                  <p:childTnLst>
                                    <p:animMotion origin="layout" path="M -4.3877E-6 2.96296E-6 L 0.0654 2.96296E-6 " pathEditMode="relative" rAng="0" ptsTypes="AA">
                                      <p:cBhvr>
                                        <p:cTn id="12" dur="4000" fill="hold"/>
                                        <p:tgtEl>
                                          <p:spTgt spid="48"/>
                                        </p:tgtEl>
                                        <p:attrNameLst>
                                          <p:attrName>ppt_x</p:attrName>
                                          <p:attrName>ppt_y</p:attrName>
                                        </p:attrNameLst>
                                      </p:cBhvr>
                                      <p:rCtr x="3270" y="0"/>
                                    </p:animMotion>
                                  </p:childTnLst>
                                </p:cTn>
                              </p:par>
                              <p:par>
                                <p:cTn id="13" presetID="42" presetClass="path" presetSubtype="0" accel="50000" decel="50000" fill="hold" nodeType="withEffect">
                                  <p:stCondLst>
                                    <p:cond delay="0"/>
                                  </p:stCondLst>
                                  <p:childTnLst>
                                    <p:animMotion origin="layout" path="M 2.26681E-6 2.22222E-6 L 0.14135 2.22222E-6 " pathEditMode="relative" rAng="0" ptsTypes="AA">
                                      <p:cBhvr>
                                        <p:cTn id="14" dur="4000" fill="hold"/>
                                        <p:tgtEl>
                                          <p:spTgt spid="49"/>
                                        </p:tgtEl>
                                        <p:attrNameLst>
                                          <p:attrName>ppt_x</p:attrName>
                                          <p:attrName>ppt_y</p:attrName>
                                        </p:attrNameLst>
                                      </p:cBhvr>
                                      <p:rCtr x="7061" y="0"/>
                                    </p:animMotion>
                                  </p:childTnLst>
                                </p:cTn>
                              </p:par>
                              <p:par>
                                <p:cTn id="15" presetID="42" presetClass="path" presetSubtype="0" accel="50000" decel="50000" fill="hold" nodeType="withEffect">
                                  <p:stCondLst>
                                    <p:cond delay="0"/>
                                  </p:stCondLst>
                                  <p:childTnLst>
                                    <p:animMotion origin="layout" path="M 3.50182E-6 -4.81481E-6 L 0.20674 -4.81481E-6 " pathEditMode="relative" rAng="0" ptsTypes="AA">
                                      <p:cBhvr>
                                        <p:cTn id="16" dur="4000" fill="hold"/>
                                        <p:tgtEl>
                                          <p:spTgt spid="50"/>
                                        </p:tgtEl>
                                        <p:attrNameLst>
                                          <p:attrName>ppt_x</p:attrName>
                                          <p:attrName>ppt_y</p:attrName>
                                        </p:attrNameLst>
                                      </p:cBhvr>
                                      <p:rCtr x="10331" y="0"/>
                                    </p:animMotion>
                                  </p:childTnLst>
                                </p:cTn>
                              </p:par>
                              <p:par>
                                <p:cTn id="17" presetID="42" presetClass="path" presetSubtype="0" accel="50000" decel="50000" fill="hold" nodeType="withEffect">
                                  <p:stCondLst>
                                    <p:cond delay="0"/>
                                  </p:stCondLst>
                                  <p:childTnLst>
                                    <p:animMotion origin="layout" path="M 3.24648E-6 -2.22222E-6 L 0.25391 -2.22222E-6 " pathEditMode="relative" rAng="0" ptsTypes="AA">
                                      <p:cBhvr>
                                        <p:cTn id="18" dur="4000" fill="hold"/>
                                        <p:tgtEl>
                                          <p:spTgt spid="51"/>
                                        </p:tgtEl>
                                        <p:attrNameLst>
                                          <p:attrName>ppt_x</p:attrName>
                                          <p:attrName>ppt_y</p:attrName>
                                        </p:attrNameLst>
                                      </p:cBhvr>
                                      <p:rCtr x="12689" y="0"/>
                                    </p:animMotion>
                                  </p:childTnLst>
                                </p:cTn>
                              </p:par>
                              <p:par>
                                <p:cTn id="19" presetID="2" presetClass="exit" presetSubtype="2" accel="100000" fill="hold" nodeType="withEffect">
                                  <p:stCondLst>
                                    <p:cond delay="0"/>
                                  </p:stCondLst>
                                  <p:childTnLst>
                                    <p:anim calcmode="lin" valueType="num">
                                      <p:cBhvr additive="base">
                                        <p:cTn id="20" dur="1500"/>
                                        <p:tgtEl>
                                          <p:spTgt spid="52"/>
                                        </p:tgtEl>
                                        <p:attrNameLst>
                                          <p:attrName>ppt_x</p:attrName>
                                        </p:attrNameLst>
                                      </p:cBhvr>
                                      <p:tavLst>
                                        <p:tav tm="0">
                                          <p:val>
                                            <p:strVal val="ppt_x"/>
                                          </p:val>
                                        </p:tav>
                                        <p:tav tm="100000">
                                          <p:val>
                                            <p:strVal val="1+ppt_w/2"/>
                                          </p:val>
                                        </p:tav>
                                      </p:tavLst>
                                    </p:anim>
                                    <p:anim calcmode="lin" valueType="num">
                                      <p:cBhvr additive="base">
                                        <p:cTn id="21" dur="1500"/>
                                        <p:tgtEl>
                                          <p:spTgt spid="52"/>
                                        </p:tgtEl>
                                        <p:attrNameLst>
                                          <p:attrName>ppt_y</p:attrName>
                                        </p:attrNameLst>
                                      </p:cBhvr>
                                      <p:tavLst>
                                        <p:tav tm="0">
                                          <p:val>
                                            <p:strVal val="ppt_y"/>
                                          </p:val>
                                        </p:tav>
                                        <p:tav tm="100000">
                                          <p:val>
                                            <p:strVal val="ppt_y"/>
                                          </p:val>
                                        </p:tav>
                                      </p:tavLst>
                                    </p:anim>
                                    <p:set>
                                      <p:cBhvr>
                                        <p:cTn id="22" dur="1" fill="hold">
                                          <p:stCondLst>
                                            <p:cond delay="1499"/>
                                          </p:stCondLst>
                                        </p:cTn>
                                        <p:tgtEl>
                                          <p:spTgt spid="52"/>
                                        </p:tgtEl>
                                        <p:attrNameLst>
                                          <p:attrName>style.visibility</p:attrName>
                                        </p:attrNameLst>
                                      </p:cBhvr>
                                      <p:to>
                                        <p:strVal val="hidden"/>
                                      </p:to>
                                    </p:set>
                                  </p:childTnLst>
                                </p:cTn>
                              </p:par>
                              <p:par>
                                <p:cTn id="23" presetID="2" presetClass="exit" presetSubtype="2" accel="100000" fill="hold" grpId="0" nodeType="withEffect">
                                  <p:stCondLst>
                                    <p:cond delay="0"/>
                                  </p:stCondLst>
                                  <p:childTnLst>
                                    <p:anim calcmode="lin" valueType="num">
                                      <p:cBhvr additive="base">
                                        <p:cTn id="24" dur="3000"/>
                                        <p:tgtEl>
                                          <p:spTgt spid="22"/>
                                        </p:tgtEl>
                                        <p:attrNameLst>
                                          <p:attrName>ppt_x</p:attrName>
                                        </p:attrNameLst>
                                      </p:cBhvr>
                                      <p:tavLst>
                                        <p:tav tm="0">
                                          <p:val>
                                            <p:strVal val="ppt_x"/>
                                          </p:val>
                                        </p:tav>
                                        <p:tav tm="100000">
                                          <p:val>
                                            <p:strVal val="1+ppt_w/2"/>
                                          </p:val>
                                        </p:tav>
                                      </p:tavLst>
                                    </p:anim>
                                    <p:anim calcmode="lin" valueType="num">
                                      <p:cBhvr additive="base">
                                        <p:cTn id="25" dur="3000"/>
                                        <p:tgtEl>
                                          <p:spTgt spid="22"/>
                                        </p:tgtEl>
                                        <p:attrNameLst>
                                          <p:attrName>ppt_y</p:attrName>
                                        </p:attrNameLst>
                                      </p:cBhvr>
                                      <p:tavLst>
                                        <p:tav tm="0">
                                          <p:val>
                                            <p:strVal val="ppt_y"/>
                                          </p:val>
                                        </p:tav>
                                        <p:tav tm="100000">
                                          <p:val>
                                            <p:strVal val="ppt_y"/>
                                          </p:val>
                                        </p:tav>
                                      </p:tavLst>
                                    </p:anim>
                                    <p:set>
                                      <p:cBhvr>
                                        <p:cTn id="26" dur="1" fill="hold">
                                          <p:stCondLst>
                                            <p:cond delay="2999"/>
                                          </p:stCondLst>
                                        </p:cTn>
                                        <p:tgtEl>
                                          <p:spTgt spid="2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3000"/>
                                        <p:tgtEl>
                                          <p:spTgt spid="22"/>
                                        </p:tgtEl>
                                      </p:cBhvr>
                                    </p:animEffect>
                                    <p:set>
                                      <p:cBhvr>
                                        <p:cTn id="29" dur="1" fill="hold">
                                          <p:stCondLst>
                                            <p:cond delay="2999"/>
                                          </p:stCondLst>
                                        </p:cTn>
                                        <p:tgtEl>
                                          <p:spTgt spid="22"/>
                                        </p:tgtEl>
                                        <p:attrNameLst>
                                          <p:attrName>style.visibility</p:attrName>
                                        </p:attrNameLst>
                                      </p:cBhvr>
                                      <p:to>
                                        <p:strVal val="hidden"/>
                                      </p:to>
                                    </p:set>
                                  </p:childTnLst>
                                </p:cTn>
                              </p:par>
                              <p:par>
                                <p:cTn id="30" presetID="2" presetClass="entr" presetSubtype="8" decel="100000" fill="hold" nodeType="withEffect">
                                  <p:stCondLst>
                                    <p:cond delay="15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000" fill="hold"/>
                                        <p:tgtEl>
                                          <p:spTgt spid="23"/>
                                        </p:tgtEl>
                                        <p:attrNameLst>
                                          <p:attrName>ppt_x</p:attrName>
                                        </p:attrNameLst>
                                      </p:cBhvr>
                                      <p:tavLst>
                                        <p:tav tm="0">
                                          <p:val>
                                            <p:strVal val="0-#ppt_w/2"/>
                                          </p:val>
                                        </p:tav>
                                        <p:tav tm="100000">
                                          <p:val>
                                            <p:strVal val="#ppt_x"/>
                                          </p:val>
                                        </p:tav>
                                      </p:tavLst>
                                    </p:anim>
                                    <p:anim calcmode="lin" valueType="num">
                                      <p:cBhvr additive="base">
                                        <p:cTn id="33" dur="3000" fill="hold"/>
                                        <p:tgtEl>
                                          <p:spTgt spid="23"/>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150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3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extBox 95" descr="Right:  Adaptable To  Your Network"/>
          <p:cNvSpPr txBox="1"/>
          <p:nvPr/>
        </p:nvSpPr>
        <p:spPr>
          <a:xfrm>
            <a:off x="1039404" y="2182569"/>
            <a:ext cx="5055008" cy="1877415"/>
          </a:xfrm>
          <a:prstGeom prst="rect">
            <a:avLst/>
          </a:prstGeom>
          <a:noFill/>
          <a:effectLst/>
        </p:spPr>
        <p:txBody>
          <a:bodyPr wrap="square" lIns="121899" tIns="60949" rIns="121899" bIns="60949" rtlCol="0">
            <a:spAutoFit/>
          </a:bodyPr>
          <a:lstStyle/>
          <a:p>
            <a:pPr>
              <a:lnSpc>
                <a:spcPct val="95000"/>
              </a:lnSpc>
            </a:pPr>
            <a:r>
              <a:rPr lang="en-US" sz="4000" dirty="0" smtClean="0">
                <a:gradFill flip="none" rotWithShape="1">
                  <a:gsLst>
                    <a:gs pos="30000">
                      <a:schemeClr val="tx1">
                        <a:lumMod val="94000"/>
                      </a:schemeClr>
                    </a:gs>
                    <a:gs pos="100000">
                      <a:schemeClr val="tx1">
                        <a:lumMod val="51000"/>
                        <a:lumOff val="49000"/>
                      </a:schemeClr>
                    </a:gs>
                  </a:gsLst>
                  <a:lin ang="12600000" scaled="0"/>
                  <a:tileRect/>
                </a:gradFill>
                <a:latin typeface="+mj-lt"/>
              </a:rPr>
              <a:t>Comprehensively Tested and Documented</a:t>
            </a:r>
            <a:endParaRPr lang="en-US" sz="4000" dirty="0">
              <a:gradFill flip="none" rotWithShape="1">
                <a:gsLst>
                  <a:gs pos="30000">
                    <a:schemeClr val="tx1">
                      <a:lumMod val="94000"/>
                    </a:schemeClr>
                  </a:gs>
                  <a:gs pos="100000">
                    <a:schemeClr val="tx1">
                      <a:lumMod val="51000"/>
                      <a:lumOff val="49000"/>
                    </a:schemeClr>
                  </a:gs>
                </a:gsLst>
                <a:lin ang="12600000" scaled="0"/>
                <a:tileRect/>
              </a:gradFill>
              <a:latin typeface="+mj-lt"/>
            </a:endParaRPr>
          </a:p>
        </p:txBody>
      </p:sp>
      <p:sp>
        <p:nvSpPr>
          <p:cNvPr id="97" name="Oval 96"/>
          <p:cNvSpPr/>
          <p:nvPr/>
        </p:nvSpPr>
        <p:spPr>
          <a:xfrm>
            <a:off x="-106719" y="4553057"/>
            <a:ext cx="6003176" cy="412289"/>
          </a:xfrm>
          <a:prstGeom prst="ellipse">
            <a:avLst/>
          </a:prstGeom>
          <a:gradFill flip="none" rotWithShape="1">
            <a:gsLst>
              <a:gs pos="0">
                <a:schemeClr val="tx1">
                  <a:lumMod val="50000"/>
                </a:schemeClr>
              </a:gs>
              <a:gs pos="89000">
                <a:schemeClr val="tx1">
                  <a:lumMod val="51000"/>
                  <a:lumOff val="49000"/>
                  <a:alpha val="0"/>
                </a:schemeClr>
              </a:gs>
            </a:gsLst>
            <a:path path="circle">
              <a:fillToRect l="50000" t="50000" r="50000" b="50000"/>
            </a:path>
            <a:tileRect/>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88" name="Rectangle 187"/>
          <p:cNvSpPr/>
          <p:nvPr/>
        </p:nvSpPr>
        <p:spPr>
          <a:xfrm>
            <a:off x="582991" y="5562792"/>
            <a:ext cx="5969726" cy="6324894"/>
          </a:xfrm>
          <a:prstGeom prst="rect">
            <a:avLst/>
          </a:prstGeom>
          <a:blipFill dpi="0" rotWithShape="1">
            <a:blip r:embed="rId3">
              <a:alphaModFix amt="55000"/>
            </a:blip>
            <a:srcRect/>
            <a:stretch>
              <a:fillRect l="-4543" r="-6517" b="-5872"/>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053"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2601" y="1902737"/>
            <a:ext cx="1201738"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 name="Picture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0597" y="3107792"/>
            <a:ext cx="1219200" cy="92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5" name="Picture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83742" y="3675299"/>
            <a:ext cx="1219200" cy="92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6" name="Picture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8536" y="4349885"/>
            <a:ext cx="12382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7" name="Picture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19695" y="4224709"/>
            <a:ext cx="1182687"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9" name="Rectangle 188"/>
          <p:cNvSpPr/>
          <p:nvPr/>
        </p:nvSpPr>
        <p:spPr>
          <a:xfrm>
            <a:off x="98222" y="6287911"/>
            <a:ext cx="5081112" cy="3847577"/>
          </a:xfrm>
          <a:prstGeom prst="rect">
            <a:avLst/>
          </a:prstGeom>
          <a:blipFill dpi="0" rotWithShape="1">
            <a:blip r:embed="rId9">
              <a:alphaModFix amt="75000"/>
            </a:blip>
            <a:srcRect/>
            <a:stretch>
              <a:fillRect l="-6281" t="-62072" r="-6281" b="-4626"/>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90" name="Rectangle 189"/>
          <p:cNvSpPr/>
          <p:nvPr/>
        </p:nvSpPr>
        <p:spPr>
          <a:xfrm>
            <a:off x="1407401" y="5924733"/>
            <a:ext cx="5081451" cy="5617029"/>
          </a:xfrm>
          <a:prstGeom prst="rect">
            <a:avLst/>
          </a:prstGeom>
          <a:blipFill dpi="0" rotWithShape="1">
            <a:blip r:embed="rId10">
              <a:alphaModFix amt="50000"/>
            </a:blip>
            <a:srcRect/>
            <a:stretch>
              <a:fillRect l="-6558" r="-5524" b="-4884"/>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02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77677" y="6193904"/>
            <a:ext cx="3621088" cy="467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l="1" r="-2777"/>
          <a:stretch/>
        </p:blipFill>
        <p:spPr bwMode="auto">
          <a:xfrm>
            <a:off x="1383673" y="6354611"/>
            <a:ext cx="3715091" cy="465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17644" y="6513948"/>
            <a:ext cx="3621088" cy="345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 name="Rectangle 142"/>
          <p:cNvSpPr/>
          <p:nvPr/>
        </p:nvSpPr>
        <p:spPr>
          <a:xfrm>
            <a:off x="1460529" y="6354611"/>
            <a:ext cx="3617115" cy="1203780"/>
          </a:xfrm>
          <a:prstGeom prst="rect">
            <a:avLst/>
          </a:prstGeom>
          <a:blipFill>
            <a:blip r:embed="rId14"/>
            <a:srcRect/>
            <a:stretch>
              <a:fillRect l="7850" t="-1152579" r="-833" b="-80591"/>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cxnSp>
        <p:nvCxnSpPr>
          <p:cNvPr id="161" name="Straight Connector 160"/>
          <p:cNvCxnSpPr/>
          <p:nvPr/>
        </p:nvCxnSpPr>
        <p:spPr>
          <a:xfrm>
            <a:off x="355507" y="6513948"/>
            <a:ext cx="11477810" cy="0"/>
          </a:xfrm>
          <a:prstGeom prst="line">
            <a:avLst/>
          </a:prstGeom>
          <a:ln w="28575">
            <a:solidFill>
              <a:schemeClr val="accent3">
                <a:lumMod val="10000"/>
              </a:schemeClr>
            </a:solidFill>
          </a:ln>
        </p:spPr>
        <p:style>
          <a:lnRef idx="1">
            <a:schemeClr val="accent1"/>
          </a:lnRef>
          <a:fillRef idx="0">
            <a:schemeClr val="accent1"/>
          </a:fillRef>
          <a:effectRef idx="0">
            <a:schemeClr val="accent1"/>
          </a:effectRef>
          <a:fontRef idx="minor">
            <a:schemeClr val="tx1"/>
          </a:fontRef>
        </p:style>
      </p:cxnSp>
      <p:sp>
        <p:nvSpPr>
          <p:cNvPr id="292" name="Rectangle 4"/>
          <p:cNvSpPr>
            <a:spLocks noChangeArrowheads="1"/>
          </p:cNvSpPr>
          <p:nvPr/>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grpSp>
        <p:nvGrpSpPr>
          <p:cNvPr id="9335" name="Group 9334"/>
          <p:cNvGrpSpPr/>
          <p:nvPr/>
        </p:nvGrpSpPr>
        <p:grpSpPr>
          <a:xfrm>
            <a:off x="-1724025" y="5368066"/>
            <a:ext cx="13912850" cy="1679820"/>
            <a:chOff x="-1667100" y="5018991"/>
            <a:chExt cx="13912850" cy="1919070"/>
          </a:xfrm>
        </p:grpSpPr>
        <p:sp useBgFill="1">
          <p:nvSpPr>
            <p:cNvPr id="9333" name="Rectangle 9332"/>
            <p:cNvSpPr/>
            <p:nvPr/>
          </p:nvSpPr>
          <p:spPr>
            <a:xfrm>
              <a:off x="-1667100" y="5018991"/>
              <a:ext cx="8692023" cy="1919070"/>
            </a:xfrm>
            <a:prstGeom prst="rect">
              <a:avLst/>
            </a:prstGeom>
            <a:ln>
              <a:noFill/>
            </a:ln>
            <a:effectLst>
              <a:softEdge rad="393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useBgFill="1">
          <p:nvSpPr>
            <p:cNvPr id="9334" name="Rectangle 9333"/>
            <p:cNvSpPr/>
            <p:nvPr/>
          </p:nvSpPr>
          <p:spPr>
            <a:xfrm>
              <a:off x="-1114650" y="5841402"/>
              <a:ext cx="13360400" cy="1010096"/>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sp>
        <p:nvSpPr>
          <p:cNvPr id="294" name="Rectangle 293"/>
          <p:cNvSpPr>
            <a:spLocks noChangeArrowheads="1"/>
          </p:cNvSpPr>
          <p:nvPr/>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6</a:t>
            </a:fld>
            <a:endParaRPr lang="en-US" sz="600" dirty="0">
              <a:solidFill>
                <a:srgbClr val="C0C0C0"/>
              </a:solidFill>
              <a:latin typeface="+mj-lt"/>
            </a:endParaRPr>
          </a:p>
        </p:txBody>
      </p:sp>
      <p:sp>
        <p:nvSpPr>
          <p:cNvPr id="412" name="Rectangle 411"/>
          <p:cNvSpPr/>
          <p:nvPr/>
        </p:nvSpPr>
        <p:spPr>
          <a:xfrm>
            <a:off x="6682026" y="871404"/>
            <a:ext cx="4114801" cy="5319250"/>
          </a:xfrm>
          <a:prstGeom prst="rect">
            <a:avLst/>
          </a:prstGeom>
          <a:gradFill flip="none" rotWithShape="1">
            <a:gsLst>
              <a:gs pos="0">
                <a:schemeClr val="bg1">
                  <a:lumMod val="93000"/>
                </a:schemeClr>
              </a:gs>
              <a:gs pos="100000">
                <a:schemeClr val="bg1">
                  <a:lumMod val="93000"/>
                </a:schemeClr>
              </a:gs>
              <a:gs pos="52000">
                <a:schemeClr val="bg1">
                  <a:lumMod val="100000"/>
                </a:schemeClr>
              </a:gs>
            </a:gsLst>
            <a:lin ang="16200000" scaled="1"/>
            <a:tileRect/>
          </a:gradFill>
          <a:ln w="38100">
            <a:solidFill>
              <a:schemeClr val="bg1">
                <a:lumMod val="85000"/>
              </a:schemeClr>
            </a:solidFill>
          </a:ln>
          <a:effectLst>
            <a:outerShdw dist="889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5" name="Group 4"/>
          <p:cNvGrpSpPr/>
          <p:nvPr/>
        </p:nvGrpSpPr>
        <p:grpSpPr>
          <a:xfrm>
            <a:off x="7063215" y="1914688"/>
            <a:ext cx="3351855" cy="656664"/>
            <a:chOff x="7063215" y="1914688"/>
            <a:chExt cx="3351855" cy="656664"/>
          </a:xfrm>
        </p:grpSpPr>
        <p:cxnSp>
          <p:nvCxnSpPr>
            <p:cNvPr id="431" name="Straight Connector 430"/>
            <p:cNvCxnSpPr/>
            <p:nvPr/>
          </p:nvCxnSpPr>
          <p:spPr>
            <a:xfrm>
              <a:off x="7063215" y="2133576"/>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2" name="Straight Connector 431"/>
            <p:cNvCxnSpPr/>
            <p:nvPr/>
          </p:nvCxnSpPr>
          <p:spPr>
            <a:xfrm>
              <a:off x="7063215" y="2352465"/>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3" name="Straight Connector 432"/>
            <p:cNvCxnSpPr/>
            <p:nvPr/>
          </p:nvCxnSpPr>
          <p:spPr>
            <a:xfrm>
              <a:off x="7063215" y="2571352"/>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4" name="Straight Connector 433"/>
            <p:cNvCxnSpPr/>
            <p:nvPr/>
          </p:nvCxnSpPr>
          <p:spPr>
            <a:xfrm>
              <a:off x="7063215" y="1914688"/>
              <a:ext cx="109551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6" name="Straight Connector 435"/>
            <p:cNvCxnSpPr/>
            <p:nvPr/>
          </p:nvCxnSpPr>
          <p:spPr>
            <a:xfrm>
              <a:off x="7063216" y="2024132"/>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7" name="Straight Connector 436"/>
            <p:cNvCxnSpPr/>
            <p:nvPr/>
          </p:nvCxnSpPr>
          <p:spPr>
            <a:xfrm>
              <a:off x="7063216" y="2243020"/>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8" name="Straight Connector 437"/>
            <p:cNvCxnSpPr/>
            <p:nvPr/>
          </p:nvCxnSpPr>
          <p:spPr>
            <a:xfrm>
              <a:off x="7063216" y="2461908"/>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7063215" y="2790240"/>
            <a:ext cx="1095516" cy="1532217"/>
            <a:chOff x="7063215" y="2790240"/>
            <a:chExt cx="1095516" cy="1532217"/>
          </a:xfrm>
        </p:grpSpPr>
        <p:grpSp>
          <p:nvGrpSpPr>
            <p:cNvPr id="6" name="Group 5"/>
            <p:cNvGrpSpPr/>
            <p:nvPr/>
          </p:nvGrpSpPr>
          <p:grpSpPr>
            <a:xfrm>
              <a:off x="7063215" y="2790240"/>
              <a:ext cx="1095516" cy="766107"/>
              <a:chOff x="7063215" y="2790240"/>
              <a:chExt cx="1095516" cy="766107"/>
            </a:xfrm>
          </p:grpSpPr>
          <p:cxnSp>
            <p:nvCxnSpPr>
              <p:cNvPr id="435" name="Straight Connector 434"/>
              <p:cNvCxnSpPr/>
              <p:nvPr/>
            </p:nvCxnSpPr>
            <p:spPr>
              <a:xfrm>
                <a:off x="7063215" y="2790240"/>
                <a:ext cx="109551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0" name="Straight Connector 439"/>
              <p:cNvCxnSpPr/>
              <p:nvPr/>
            </p:nvCxnSpPr>
            <p:spPr>
              <a:xfrm>
                <a:off x="7063215" y="3009128"/>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1" name="Straight Connector 440"/>
              <p:cNvCxnSpPr/>
              <p:nvPr/>
            </p:nvCxnSpPr>
            <p:spPr>
              <a:xfrm>
                <a:off x="7063215" y="3446905"/>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4" name="Straight Connector 443"/>
              <p:cNvCxnSpPr/>
              <p:nvPr/>
            </p:nvCxnSpPr>
            <p:spPr>
              <a:xfrm>
                <a:off x="7063215" y="3228017"/>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7" name="Straight Connector 446"/>
              <p:cNvCxnSpPr/>
              <p:nvPr/>
            </p:nvCxnSpPr>
            <p:spPr>
              <a:xfrm>
                <a:off x="7063215" y="2899684"/>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8" name="Straight Connector 447"/>
              <p:cNvCxnSpPr/>
              <p:nvPr/>
            </p:nvCxnSpPr>
            <p:spPr>
              <a:xfrm>
                <a:off x="7063215" y="3118572"/>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9" name="Straight Connector 448"/>
              <p:cNvCxnSpPr/>
              <p:nvPr/>
            </p:nvCxnSpPr>
            <p:spPr>
              <a:xfrm>
                <a:off x="7063215" y="3337460"/>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0" name="Straight Connector 449"/>
              <p:cNvCxnSpPr/>
              <p:nvPr/>
            </p:nvCxnSpPr>
            <p:spPr>
              <a:xfrm>
                <a:off x="7063215" y="3556347"/>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7063215" y="3665792"/>
              <a:ext cx="1095516" cy="656665"/>
              <a:chOff x="7063215" y="3665792"/>
              <a:chExt cx="1095516" cy="656665"/>
            </a:xfrm>
          </p:grpSpPr>
          <p:cxnSp>
            <p:nvCxnSpPr>
              <p:cNvPr id="442" name="Straight Connector 441"/>
              <p:cNvCxnSpPr/>
              <p:nvPr/>
            </p:nvCxnSpPr>
            <p:spPr>
              <a:xfrm>
                <a:off x="7063215" y="3665792"/>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3" name="Straight Connector 442"/>
              <p:cNvCxnSpPr/>
              <p:nvPr/>
            </p:nvCxnSpPr>
            <p:spPr>
              <a:xfrm>
                <a:off x="7063215" y="3884680"/>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5" name="Straight Connector 444"/>
              <p:cNvCxnSpPr/>
              <p:nvPr/>
            </p:nvCxnSpPr>
            <p:spPr>
              <a:xfrm>
                <a:off x="7063215" y="4103569"/>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6" name="Straight Connector 445"/>
              <p:cNvCxnSpPr/>
              <p:nvPr/>
            </p:nvCxnSpPr>
            <p:spPr>
              <a:xfrm>
                <a:off x="7063215" y="4322457"/>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1" name="Straight Connector 450"/>
              <p:cNvCxnSpPr/>
              <p:nvPr/>
            </p:nvCxnSpPr>
            <p:spPr>
              <a:xfrm>
                <a:off x="7063215" y="3775236"/>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2" name="Straight Connector 451"/>
              <p:cNvCxnSpPr/>
              <p:nvPr/>
            </p:nvCxnSpPr>
            <p:spPr>
              <a:xfrm>
                <a:off x="7063215" y="3994124"/>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3" name="Straight Connector 452"/>
              <p:cNvCxnSpPr/>
              <p:nvPr/>
            </p:nvCxnSpPr>
            <p:spPr>
              <a:xfrm>
                <a:off x="7063215" y="4213012"/>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 name="Group 9"/>
          <p:cNvGrpSpPr/>
          <p:nvPr/>
        </p:nvGrpSpPr>
        <p:grpSpPr>
          <a:xfrm>
            <a:off x="7063215" y="4800103"/>
            <a:ext cx="3351855" cy="437776"/>
            <a:chOff x="7063215" y="4800103"/>
            <a:chExt cx="3351855" cy="437776"/>
          </a:xfrm>
        </p:grpSpPr>
        <p:cxnSp>
          <p:nvCxnSpPr>
            <p:cNvPr id="454" name="Straight Connector 453"/>
            <p:cNvCxnSpPr/>
            <p:nvPr/>
          </p:nvCxnSpPr>
          <p:spPr>
            <a:xfrm>
              <a:off x="7063215" y="4909547"/>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5" name="Straight Connector 454"/>
            <p:cNvCxnSpPr/>
            <p:nvPr/>
          </p:nvCxnSpPr>
          <p:spPr>
            <a:xfrm>
              <a:off x="7063215" y="5128436"/>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6" name="Straight Connector 455"/>
            <p:cNvCxnSpPr/>
            <p:nvPr/>
          </p:nvCxnSpPr>
          <p:spPr>
            <a:xfrm>
              <a:off x="7063216" y="4800103"/>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7" name="Straight Connector 456"/>
            <p:cNvCxnSpPr/>
            <p:nvPr/>
          </p:nvCxnSpPr>
          <p:spPr>
            <a:xfrm>
              <a:off x="7063216" y="5018991"/>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8" name="Straight Connector 457"/>
            <p:cNvCxnSpPr/>
            <p:nvPr/>
          </p:nvCxnSpPr>
          <p:spPr>
            <a:xfrm>
              <a:off x="7063216" y="5237879"/>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459" name="Straight Connector 458"/>
          <p:cNvCxnSpPr/>
          <p:nvPr/>
        </p:nvCxnSpPr>
        <p:spPr>
          <a:xfrm>
            <a:off x="9909321" y="5970874"/>
            <a:ext cx="643210"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8361729" y="3150118"/>
            <a:ext cx="2090821" cy="963594"/>
            <a:chOff x="8361729" y="3150118"/>
            <a:chExt cx="2090821" cy="963594"/>
          </a:xfrm>
        </p:grpSpPr>
        <p:cxnSp>
          <p:nvCxnSpPr>
            <p:cNvPr id="461" name="Straight Arrow Connector 460"/>
            <p:cNvCxnSpPr/>
            <p:nvPr/>
          </p:nvCxnSpPr>
          <p:spPr>
            <a:xfrm>
              <a:off x="8578298" y="3163302"/>
              <a:ext cx="596231" cy="875552"/>
            </a:xfrm>
            <a:prstGeom prst="straightConnector1">
              <a:avLst/>
            </a:prstGeom>
            <a:ln w="19050">
              <a:solidFill>
                <a:schemeClr val="tx1"/>
              </a:solidFill>
              <a:headEnd type="none"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463" name="Straight Arrow Connector 462"/>
            <p:cNvCxnSpPr/>
            <p:nvPr/>
          </p:nvCxnSpPr>
          <p:spPr>
            <a:xfrm>
              <a:off x="8578298" y="3150118"/>
              <a:ext cx="1874252" cy="888736"/>
            </a:xfrm>
            <a:prstGeom prst="straightConnector1">
              <a:avLst/>
            </a:prstGeom>
            <a:ln w="19050">
              <a:solidFill>
                <a:schemeClr val="tx1"/>
              </a:solidFill>
              <a:headEnd type="none"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465" name="Straight Connector 464"/>
            <p:cNvCxnSpPr/>
            <p:nvPr/>
          </p:nvCxnSpPr>
          <p:spPr>
            <a:xfrm>
              <a:off x="8361729" y="4113712"/>
              <a:ext cx="2090821"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8384455" y="3054573"/>
            <a:ext cx="2030615" cy="984281"/>
            <a:chOff x="8384455" y="3054573"/>
            <a:chExt cx="2030615" cy="984281"/>
          </a:xfrm>
        </p:grpSpPr>
        <p:cxnSp>
          <p:nvCxnSpPr>
            <p:cNvPr id="460" name="Straight Arrow Connector 459"/>
            <p:cNvCxnSpPr/>
            <p:nvPr/>
          </p:nvCxnSpPr>
          <p:spPr>
            <a:xfrm>
              <a:off x="8474024" y="3150118"/>
              <a:ext cx="0" cy="875552"/>
            </a:xfrm>
            <a:prstGeom prst="straightConnector1">
              <a:avLst/>
            </a:prstGeom>
            <a:ln w="12700">
              <a:solidFill>
                <a:schemeClr val="tx1"/>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462" name="Straight Arrow Connector 461"/>
            <p:cNvCxnSpPr/>
            <p:nvPr/>
          </p:nvCxnSpPr>
          <p:spPr>
            <a:xfrm>
              <a:off x="8578298" y="3150118"/>
              <a:ext cx="1120273" cy="888736"/>
            </a:xfrm>
            <a:prstGeom prst="straightConnector1">
              <a:avLst/>
            </a:prstGeom>
            <a:ln w="9525">
              <a:solidFill>
                <a:schemeClr val="bg1">
                  <a:lumMod val="50000"/>
                </a:schemeClr>
              </a:solidFill>
              <a:prstDash val="sysDash"/>
              <a:headEnd type="none"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464" name="Straight Connector 463"/>
            <p:cNvCxnSpPr/>
            <p:nvPr/>
          </p:nvCxnSpPr>
          <p:spPr>
            <a:xfrm>
              <a:off x="8578298" y="3150118"/>
              <a:ext cx="1836772" cy="0"/>
            </a:xfrm>
            <a:prstGeom prst="line">
              <a:avLst/>
            </a:prstGeom>
            <a:ln w="9525">
              <a:solidFill>
                <a:schemeClr val="bg1">
                  <a:lumMod val="50000"/>
                </a:schemeClr>
              </a:solidFill>
              <a:prstDash val="sysDash"/>
              <a:headEnd type="none"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466" name="Straight Connector 465"/>
            <p:cNvCxnSpPr/>
            <p:nvPr/>
          </p:nvCxnSpPr>
          <p:spPr>
            <a:xfrm flipV="1">
              <a:off x="8522151" y="3065269"/>
              <a:ext cx="122990" cy="17344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467" name="Rectangle 466"/>
            <p:cNvSpPr/>
            <p:nvPr/>
          </p:nvSpPr>
          <p:spPr>
            <a:xfrm>
              <a:off x="8384455" y="3054573"/>
              <a:ext cx="179137" cy="45719"/>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cxnSp>
          <p:nvCxnSpPr>
            <p:cNvPr id="468" name="Straight Arrow Connector 467"/>
            <p:cNvCxnSpPr/>
            <p:nvPr/>
          </p:nvCxnSpPr>
          <p:spPr>
            <a:xfrm flipH="1">
              <a:off x="8990935" y="3480773"/>
              <a:ext cx="179586" cy="227186"/>
            </a:xfrm>
            <a:prstGeom prst="straightConnector1">
              <a:avLst/>
            </a:prstGeom>
            <a:ln w="12700">
              <a:solidFill>
                <a:srgbClr val="C0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469" name="Straight Arrow Connector 468"/>
            <p:cNvCxnSpPr/>
            <p:nvPr/>
          </p:nvCxnSpPr>
          <p:spPr>
            <a:xfrm flipH="1">
              <a:off x="9400933" y="3219550"/>
              <a:ext cx="389385" cy="492593"/>
            </a:xfrm>
            <a:prstGeom prst="straightConnector1">
              <a:avLst/>
            </a:prstGeom>
            <a:ln w="12700">
              <a:solidFill>
                <a:srgbClr val="C0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grpSp>
      <p:pic>
        <p:nvPicPr>
          <p:cNvPr id="2050" name="Picture 2" descr="C:\Users\andrewg\Desktop\Capture.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 y="6720386"/>
            <a:ext cx="9062466" cy="166793"/>
          </a:xfrm>
          <a:prstGeom prst="rect">
            <a:avLst/>
          </a:prstGeom>
          <a:noFill/>
          <a:extLst>
            <a:ext uri="{909E8E84-426E-40DD-AFC4-6F175D3DCCD1}">
              <a14:hiddenFill xmlns:a14="http://schemas.microsoft.com/office/drawing/2010/main">
                <a:solidFill>
                  <a:srgbClr val="FFFFFF"/>
                </a:solidFill>
              </a14:hiddenFill>
            </a:ext>
          </a:extLst>
        </p:spPr>
      </p:pic>
      <p:grpSp>
        <p:nvGrpSpPr>
          <p:cNvPr id="288" name="Group 287"/>
          <p:cNvGrpSpPr/>
          <p:nvPr/>
        </p:nvGrpSpPr>
        <p:grpSpPr>
          <a:xfrm flipV="1">
            <a:off x="-1895475" y="-143377"/>
            <a:ext cx="8388707" cy="1679820"/>
            <a:chOff x="-583169" y="5018991"/>
            <a:chExt cx="7133326" cy="1919070"/>
          </a:xfrm>
        </p:grpSpPr>
        <p:sp useBgFill="1">
          <p:nvSpPr>
            <p:cNvPr id="289" name="Rectangle 288"/>
            <p:cNvSpPr/>
            <p:nvPr/>
          </p:nvSpPr>
          <p:spPr>
            <a:xfrm>
              <a:off x="20265" y="5018991"/>
              <a:ext cx="6529892" cy="1919070"/>
            </a:xfrm>
            <a:prstGeom prst="rect">
              <a:avLst/>
            </a:prstGeom>
            <a:ln>
              <a:noFill/>
            </a:ln>
            <a:effectLst>
              <a:softEdge rad="393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useBgFill="1">
          <p:nvSpPr>
            <p:cNvPr id="290" name="Rectangle 289"/>
            <p:cNvSpPr/>
            <p:nvPr/>
          </p:nvSpPr>
          <p:spPr>
            <a:xfrm>
              <a:off x="-583169" y="5841403"/>
              <a:ext cx="7133326" cy="1010096"/>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cxnSp>
        <p:nvCxnSpPr>
          <p:cNvPr id="295" name="Straight Connector 294"/>
          <p:cNvCxnSpPr/>
          <p:nvPr/>
        </p:nvCxnSpPr>
        <p:spPr>
          <a:xfrm>
            <a:off x="355507" y="344052"/>
            <a:ext cx="11477810" cy="0"/>
          </a:xfrm>
          <a:prstGeom prst="line">
            <a:avLst/>
          </a:prstGeom>
          <a:ln w="76200">
            <a:solidFill>
              <a:schemeClr val="accent3">
                <a:lumMod val="10000"/>
              </a:schemeClr>
            </a:solidFill>
          </a:ln>
        </p:spPr>
        <p:style>
          <a:lnRef idx="1">
            <a:schemeClr val="accent1"/>
          </a:lnRef>
          <a:fillRef idx="0">
            <a:schemeClr val="accent1"/>
          </a:fillRef>
          <a:effectRef idx="0">
            <a:schemeClr val="accent1"/>
          </a:effectRef>
          <a:fontRef idx="minor">
            <a:schemeClr val="tx1"/>
          </a:fontRef>
        </p:style>
      </p:cxnSp>
      <p:grpSp>
        <p:nvGrpSpPr>
          <p:cNvPr id="414" name="Group 6"/>
          <p:cNvGrpSpPr>
            <a:grpSpLocks noChangeAspect="1"/>
          </p:cNvGrpSpPr>
          <p:nvPr/>
        </p:nvGrpSpPr>
        <p:grpSpPr bwMode="auto">
          <a:xfrm>
            <a:off x="6967998" y="1357080"/>
            <a:ext cx="339725" cy="179363"/>
            <a:chOff x="-2056" y="871"/>
            <a:chExt cx="447" cy="236"/>
          </a:xfrm>
          <a:solidFill>
            <a:schemeClr val="bg1">
              <a:lumMod val="50000"/>
            </a:schemeClr>
          </a:solidFill>
        </p:grpSpPr>
        <p:sp>
          <p:nvSpPr>
            <p:cNvPr id="415" name="Rectangle 7"/>
            <p:cNvSpPr>
              <a:spLocks noChangeArrowheads="1"/>
            </p:cNvSpPr>
            <p:nvPr/>
          </p:nvSpPr>
          <p:spPr bwMode="auto">
            <a:xfrm>
              <a:off x="-1929" y="1028"/>
              <a:ext cx="19" cy="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8"/>
            <p:cNvSpPr>
              <a:spLocks/>
            </p:cNvSpPr>
            <p:nvPr/>
          </p:nvSpPr>
          <p:spPr bwMode="auto">
            <a:xfrm>
              <a:off x="-1811" y="1026"/>
              <a:ext cx="59" cy="81"/>
            </a:xfrm>
            <a:custGeom>
              <a:avLst/>
              <a:gdLst>
                <a:gd name="T0" fmla="*/ 38 w 38"/>
                <a:gd name="T1" fmla="*/ 15 h 52"/>
                <a:gd name="T2" fmla="*/ 27 w 38"/>
                <a:gd name="T3" fmla="*/ 13 h 52"/>
                <a:gd name="T4" fmla="*/ 14 w 38"/>
                <a:gd name="T5" fmla="*/ 26 h 52"/>
                <a:gd name="T6" fmla="*/ 27 w 38"/>
                <a:gd name="T7" fmla="*/ 39 h 52"/>
                <a:gd name="T8" fmla="*/ 38 w 38"/>
                <a:gd name="T9" fmla="*/ 37 h 52"/>
                <a:gd name="T10" fmla="*/ 38 w 38"/>
                <a:gd name="T11" fmla="*/ 50 h 52"/>
                <a:gd name="T12" fmla="*/ 27 w 38"/>
                <a:gd name="T13" fmla="*/ 52 h 52"/>
                <a:gd name="T14" fmla="*/ 0 w 38"/>
                <a:gd name="T15" fmla="*/ 26 h 52"/>
                <a:gd name="T16" fmla="*/ 27 w 38"/>
                <a:gd name="T17" fmla="*/ 0 h 52"/>
                <a:gd name="T18" fmla="*/ 38 w 38"/>
                <a:gd name="T19" fmla="*/ 2 h 52"/>
                <a:gd name="T20" fmla="*/ 38 w 38"/>
                <a:gd name="T21"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52">
                  <a:moveTo>
                    <a:pt x="38" y="15"/>
                  </a:moveTo>
                  <a:cubicBezTo>
                    <a:pt x="38" y="15"/>
                    <a:pt x="33" y="13"/>
                    <a:pt x="27" y="13"/>
                  </a:cubicBezTo>
                  <a:cubicBezTo>
                    <a:pt x="19" y="13"/>
                    <a:pt x="14" y="18"/>
                    <a:pt x="14" y="26"/>
                  </a:cubicBezTo>
                  <a:cubicBezTo>
                    <a:pt x="14" y="33"/>
                    <a:pt x="19" y="39"/>
                    <a:pt x="27" y="39"/>
                  </a:cubicBezTo>
                  <a:cubicBezTo>
                    <a:pt x="33" y="39"/>
                    <a:pt x="37" y="37"/>
                    <a:pt x="38" y="37"/>
                  </a:cubicBezTo>
                  <a:cubicBezTo>
                    <a:pt x="38" y="50"/>
                    <a:pt x="38" y="50"/>
                    <a:pt x="38" y="50"/>
                  </a:cubicBezTo>
                  <a:cubicBezTo>
                    <a:pt x="36" y="51"/>
                    <a:pt x="32" y="52"/>
                    <a:pt x="27" y="52"/>
                  </a:cubicBezTo>
                  <a:cubicBezTo>
                    <a:pt x="12" y="52"/>
                    <a:pt x="0" y="42"/>
                    <a:pt x="0" y="26"/>
                  </a:cubicBezTo>
                  <a:cubicBezTo>
                    <a:pt x="0" y="11"/>
                    <a:pt x="11" y="0"/>
                    <a:pt x="27" y="0"/>
                  </a:cubicBezTo>
                  <a:cubicBezTo>
                    <a:pt x="32" y="0"/>
                    <a:pt x="37" y="2"/>
                    <a:pt x="38" y="2"/>
                  </a:cubicBezTo>
                  <a:lnTo>
                    <a:pt x="3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9"/>
            <p:cNvSpPr>
              <a:spLocks/>
            </p:cNvSpPr>
            <p:nvPr/>
          </p:nvSpPr>
          <p:spPr bwMode="auto">
            <a:xfrm>
              <a:off x="-2016" y="1026"/>
              <a:ext cx="59" cy="81"/>
            </a:xfrm>
            <a:custGeom>
              <a:avLst/>
              <a:gdLst>
                <a:gd name="T0" fmla="*/ 38 w 38"/>
                <a:gd name="T1" fmla="*/ 15 h 52"/>
                <a:gd name="T2" fmla="*/ 28 w 38"/>
                <a:gd name="T3" fmla="*/ 13 h 52"/>
                <a:gd name="T4" fmla="*/ 14 w 38"/>
                <a:gd name="T5" fmla="*/ 26 h 52"/>
                <a:gd name="T6" fmla="*/ 28 w 38"/>
                <a:gd name="T7" fmla="*/ 39 h 52"/>
                <a:gd name="T8" fmla="*/ 38 w 38"/>
                <a:gd name="T9" fmla="*/ 37 h 52"/>
                <a:gd name="T10" fmla="*/ 38 w 38"/>
                <a:gd name="T11" fmla="*/ 50 h 52"/>
                <a:gd name="T12" fmla="*/ 27 w 38"/>
                <a:gd name="T13" fmla="*/ 52 h 52"/>
                <a:gd name="T14" fmla="*/ 0 w 38"/>
                <a:gd name="T15" fmla="*/ 26 h 52"/>
                <a:gd name="T16" fmla="*/ 27 w 38"/>
                <a:gd name="T17" fmla="*/ 0 h 52"/>
                <a:gd name="T18" fmla="*/ 38 w 38"/>
                <a:gd name="T19" fmla="*/ 2 h 52"/>
                <a:gd name="T20" fmla="*/ 38 w 38"/>
                <a:gd name="T21"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52">
                  <a:moveTo>
                    <a:pt x="38" y="15"/>
                  </a:moveTo>
                  <a:cubicBezTo>
                    <a:pt x="38" y="15"/>
                    <a:pt x="34" y="13"/>
                    <a:pt x="28" y="13"/>
                  </a:cubicBezTo>
                  <a:cubicBezTo>
                    <a:pt x="19" y="13"/>
                    <a:pt x="14" y="18"/>
                    <a:pt x="14" y="26"/>
                  </a:cubicBezTo>
                  <a:cubicBezTo>
                    <a:pt x="14" y="33"/>
                    <a:pt x="19" y="39"/>
                    <a:pt x="28" y="39"/>
                  </a:cubicBezTo>
                  <a:cubicBezTo>
                    <a:pt x="34" y="39"/>
                    <a:pt x="38" y="37"/>
                    <a:pt x="38" y="37"/>
                  </a:cubicBezTo>
                  <a:cubicBezTo>
                    <a:pt x="38" y="50"/>
                    <a:pt x="38" y="50"/>
                    <a:pt x="38" y="50"/>
                  </a:cubicBezTo>
                  <a:cubicBezTo>
                    <a:pt x="37" y="51"/>
                    <a:pt x="32" y="52"/>
                    <a:pt x="27" y="52"/>
                  </a:cubicBezTo>
                  <a:cubicBezTo>
                    <a:pt x="13" y="52"/>
                    <a:pt x="0" y="42"/>
                    <a:pt x="0" y="26"/>
                  </a:cubicBezTo>
                  <a:cubicBezTo>
                    <a:pt x="0" y="11"/>
                    <a:pt x="11" y="0"/>
                    <a:pt x="27" y="0"/>
                  </a:cubicBezTo>
                  <a:cubicBezTo>
                    <a:pt x="33" y="0"/>
                    <a:pt x="37" y="2"/>
                    <a:pt x="38" y="2"/>
                  </a:cubicBezTo>
                  <a:lnTo>
                    <a:pt x="3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10"/>
            <p:cNvSpPr>
              <a:spLocks noEditPoints="1"/>
            </p:cNvSpPr>
            <p:nvPr/>
          </p:nvSpPr>
          <p:spPr bwMode="auto">
            <a:xfrm>
              <a:off x="-1732" y="1026"/>
              <a:ext cx="83" cy="81"/>
            </a:xfrm>
            <a:custGeom>
              <a:avLst/>
              <a:gdLst>
                <a:gd name="T0" fmla="*/ 53 w 53"/>
                <a:gd name="T1" fmla="*/ 26 h 52"/>
                <a:gd name="T2" fmla="*/ 27 w 53"/>
                <a:gd name="T3" fmla="*/ 52 h 52"/>
                <a:gd name="T4" fmla="*/ 0 w 53"/>
                <a:gd name="T5" fmla="*/ 26 h 52"/>
                <a:gd name="T6" fmla="*/ 27 w 53"/>
                <a:gd name="T7" fmla="*/ 0 h 52"/>
                <a:gd name="T8" fmla="*/ 53 w 53"/>
                <a:gd name="T9" fmla="*/ 26 h 52"/>
                <a:gd name="T10" fmla="*/ 27 w 53"/>
                <a:gd name="T11" fmla="*/ 13 h 52"/>
                <a:gd name="T12" fmla="*/ 14 w 53"/>
                <a:gd name="T13" fmla="*/ 26 h 52"/>
                <a:gd name="T14" fmla="*/ 27 w 53"/>
                <a:gd name="T15" fmla="*/ 39 h 52"/>
                <a:gd name="T16" fmla="*/ 40 w 53"/>
                <a:gd name="T17" fmla="*/ 26 h 52"/>
                <a:gd name="T18" fmla="*/ 27 w 53"/>
                <a:gd name="T19" fmla="*/ 1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2">
                  <a:moveTo>
                    <a:pt x="53" y="26"/>
                  </a:moveTo>
                  <a:cubicBezTo>
                    <a:pt x="53" y="40"/>
                    <a:pt x="42" y="52"/>
                    <a:pt x="27" y="52"/>
                  </a:cubicBezTo>
                  <a:cubicBezTo>
                    <a:pt x="11" y="52"/>
                    <a:pt x="0" y="40"/>
                    <a:pt x="0" y="26"/>
                  </a:cubicBezTo>
                  <a:cubicBezTo>
                    <a:pt x="0" y="12"/>
                    <a:pt x="11" y="0"/>
                    <a:pt x="27" y="0"/>
                  </a:cubicBezTo>
                  <a:cubicBezTo>
                    <a:pt x="42" y="0"/>
                    <a:pt x="53" y="12"/>
                    <a:pt x="53" y="26"/>
                  </a:cubicBezTo>
                  <a:close/>
                  <a:moveTo>
                    <a:pt x="27" y="13"/>
                  </a:moveTo>
                  <a:cubicBezTo>
                    <a:pt x="19" y="13"/>
                    <a:pt x="14" y="19"/>
                    <a:pt x="14" y="26"/>
                  </a:cubicBezTo>
                  <a:cubicBezTo>
                    <a:pt x="14" y="33"/>
                    <a:pt x="19" y="39"/>
                    <a:pt x="27" y="39"/>
                  </a:cubicBezTo>
                  <a:cubicBezTo>
                    <a:pt x="34" y="39"/>
                    <a:pt x="40" y="33"/>
                    <a:pt x="40" y="26"/>
                  </a:cubicBezTo>
                  <a:cubicBezTo>
                    <a:pt x="40" y="19"/>
                    <a:pt x="34" y="13"/>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Freeform 11"/>
            <p:cNvSpPr>
              <a:spLocks/>
            </p:cNvSpPr>
            <p:nvPr/>
          </p:nvSpPr>
          <p:spPr bwMode="auto">
            <a:xfrm>
              <a:off x="-1884" y="1026"/>
              <a:ext cx="55" cy="81"/>
            </a:xfrm>
            <a:custGeom>
              <a:avLst/>
              <a:gdLst>
                <a:gd name="T0" fmla="*/ 31 w 35"/>
                <a:gd name="T1" fmla="*/ 12 h 52"/>
                <a:gd name="T2" fmla="*/ 21 w 35"/>
                <a:gd name="T3" fmla="*/ 11 h 52"/>
                <a:gd name="T4" fmla="*/ 13 w 35"/>
                <a:gd name="T5" fmla="*/ 15 h 52"/>
                <a:gd name="T6" fmla="*/ 19 w 35"/>
                <a:gd name="T7" fmla="*/ 20 h 52"/>
                <a:gd name="T8" fmla="*/ 23 w 35"/>
                <a:gd name="T9" fmla="*/ 21 h 52"/>
                <a:gd name="T10" fmla="*/ 35 w 35"/>
                <a:gd name="T11" fmla="*/ 35 h 52"/>
                <a:gd name="T12" fmla="*/ 14 w 35"/>
                <a:gd name="T13" fmla="*/ 52 h 52"/>
                <a:gd name="T14" fmla="*/ 0 w 35"/>
                <a:gd name="T15" fmla="*/ 51 h 52"/>
                <a:gd name="T16" fmla="*/ 0 w 35"/>
                <a:gd name="T17" fmla="*/ 39 h 52"/>
                <a:gd name="T18" fmla="*/ 12 w 35"/>
                <a:gd name="T19" fmla="*/ 41 h 52"/>
                <a:gd name="T20" fmla="*/ 21 w 35"/>
                <a:gd name="T21" fmla="*/ 36 h 52"/>
                <a:gd name="T22" fmla="*/ 16 w 35"/>
                <a:gd name="T23" fmla="*/ 31 h 52"/>
                <a:gd name="T24" fmla="*/ 13 w 35"/>
                <a:gd name="T25" fmla="*/ 30 h 52"/>
                <a:gd name="T26" fmla="*/ 0 w 35"/>
                <a:gd name="T27" fmla="*/ 16 h 52"/>
                <a:gd name="T28" fmla="*/ 19 w 35"/>
                <a:gd name="T29" fmla="*/ 0 h 52"/>
                <a:gd name="T30" fmla="*/ 31 w 35"/>
                <a:gd name="T31" fmla="*/ 2 h 52"/>
                <a:gd name="T32" fmla="*/ 31 w 35"/>
                <a:gd name="T3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52">
                  <a:moveTo>
                    <a:pt x="31" y="12"/>
                  </a:moveTo>
                  <a:cubicBezTo>
                    <a:pt x="31" y="12"/>
                    <a:pt x="26" y="11"/>
                    <a:pt x="21" y="11"/>
                  </a:cubicBezTo>
                  <a:cubicBezTo>
                    <a:pt x="16" y="11"/>
                    <a:pt x="13" y="13"/>
                    <a:pt x="13" y="15"/>
                  </a:cubicBezTo>
                  <a:cubicBezTo>
                    <a:pt x="13" y="18"/>
                    <a:pt x="17" y="19"/>
                    <a:pt x="19" y="20"/>
                  </a:cubicBezTo>
                  <a:cubicBezTo>
                    <a:pt x="23" y="21"/>
                    <a:pt x="23" y="21"/>
                    <a:pt x="23" y="21"/>
                  </a:cubicBezTo>
                  <a:cubicBezTo>
                    <a:pt x="31" y="23"/>
                    <a:pt x="35" y="29"/>
                    <a:pt x="35" y="35"/>
                  </a:cubicBezTo>
                  <a:cubicBezTo>
                    <a:pt x="35" y="48"/>
                    <a:pt x="24" y="52"/>
                    <a:pt x="14" y="52"/>
                  </a:cubicBezTo>
                  <a:cubicBezTo>
                    <a:pt x="7" y="52"/>
                    <a:pt x="1" y="51"/>
                    <a:pt x="0" y="51"/>
                  </a:cubicBezTo>
                  <a:cubicBezTo>
                    <a:pt x="0" y="39"/>
                    <a:pt x="0" y="39"/>
                    <a:pt x="0" y="39"/>
                  </a:cubicBezTo>
                  <a:cubicBezTo>
                    <a:pt x="1" y="39"/>
                    <a:pt x="7" y="41"/>
                    <a:pt x="12" y="41"/>
                  </a:cubicBezTo>
                  <a:cubicBezTo>
                    <a:pt x="18" y="41"/>
                    <a:pt x="21" y="39"/>
                    <a:pt x="21" y="36"/>
                  </a:cubicBezTo>
                  <a:cubicBezTo>
                    <a:pt x="21" y="34"/>
                    <a:pt x="19" y="32"/>
                    <a:pt x="16" y="31"/>
                  </a:cubicBezTo>
                  <a:cubicBezTo>
                    <a:pt x="15" y="31"/>
                    <a:pt x="14" y="31"/>
                    <a:pt x="13" y="30"/>
                  </a:cubicBezTo>
                  <a:cubicBezTo>
                    <a:pt x="6" y="28"/>
                    <a:pt x="0" y="24"/>
                    <a:pt x="0" y="16"/>
                  </a:cubicBezTo>
                  <a:cubicBezTo>
                    <a:pt x="0" y="6"/>
                    <a:pt x="7" y="0"/>
                    <a:pt x="19" y="0"/>
                  </a:cubicBezTo>
                  <a:cubicBezTo>
                    <a:pt x="25" y="0"/>
                    <a:pt x="31" y="2"/>
                    <a:pt x="31" y="2"/>
                  </a:cubicBezTo>
                  <a:lnTo>
                    <a:pt x="3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12"/>
            <p:cNvSpPr>
              <a:spLocks/>
            </p:cNvSpPr>
            <p:nvPr/>
          </p:nvSpPr>
          <p:spPr bwMode="auto">
            <a:xfrm>
              <a:off x="-2056" y="934"/>
              <a:ext cx="20" cy="41"/>
            </a:xfrm>
            <a:custGeom>
              <a:avLst/>
              <a:gdLst>
                <a:gd name="T0" fmla="*/ 13 w 13"/>
                <a:gd name="T1" fmla="*/ 6 h 26"/>
                <a:gd name="T2" fmla="*/ 6 w 13"/>
                <a:gd name="T3" fmla="*/ 0 h 26"/>
                <a:gd name="T4" fmla="*/ 0 w 13"/>
                <a:gd name="T5" fmla="*/ 6 h 26"/>
                <a:gd name="T6" fmla="*/ 0 w 13"/>
                <a:gd name="T7" fmla="*/ 19 h 26"/>
                <a:gd name="T8" fmla="*/ 6 w 13"/>
                <a:gd name="T9" fmla="*/ 26 h 26"/>
                <a:gd name="T10" fmla="*/ 13 w 13"/>
                <a:gd name="T11" fmla="*/ 19 h 26"/>
                <a:gd name="T12" fmla="*/ 13 w 13"/>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3" h="26">
                  <a:moveTo>
                    <a:pt x="13" y="6"/>
                  </a:moveTo>
                  <a:cubicBezTo>
                    <a:pt x="13" y="3"/>
                    <a:pt x="10" y="0"/>
                    <a:pt x="6" y="0"/>
                  </a:cubicBezTo>
                  <a:cubicBezTo>
                    <a:pt x="3" y="0"/>
                    <a:pt x="0" y="3"/>
                    <a:pt x="0" y="6"/>
                  </a:cubicBezTo>
                  <a:cubicBezTo>
                    <a:pt x="0" y="19"/>
                    <a:pt x="0" y="19"/>
                    <a:pt x="0" y="19"/>
                  </a:cubicBezTo>
                  <a:cubicBezTo>
                    <a:pt x="0" y="23"/>
                    <a:pt x="3" y="26"/>
                    <a:pt x="6" y="26"/>
                  </a:cubicBezTo>
                  <a:cubicBezTo>
                    <a:pt x="10" y="26"/>
                    <a:pt x="13" y="23"/>
                    <a:pt x="13" y="19"/>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13"/>
            <p:cNvSpPr>
              <a:spLocks/>
            </p:cNvSpPr>
            <p:nvPr/>
          </p:nvSpPr>
          <p:spPr bwMode="auto">
            <a:xfrm>
              <a:off x="-2002" y="908"/>
              <a:ext cx="19" cy="67"/>
            </a:xfrm>
            <a:custGeom>
              <a:avLst/>
              <a:gdLst>
                <a:gd name="T0" fmla="*/ 12 w 12"/>
                <a:gd name="T1" fmla="*/ 6 h 43"/>
                <a:gd name="T2" fmla="*/ 6 w 12"/>
                <a:gd name="T3" fmla="*/ 0 h 43"/>
                <a:gd name="T4" fmla="*/ 0 w 12"/>
                <a:gd name="T5" fmla="*/ 6 h 43"/>
                <a:gd name="T6" fmla="*/ 0 w 12"/>
                <a:gd name="T7" fmla="*/ 36 h 43"/>
                <a:gd name="T8" fmla="*/ 6 w 12"/>
                <a:gd name="T9" fmla="*/ 43 h 43"/>
                <a:gd name="T10" fmla="*/ 12 w 12"/>
                <a:gd name="T11" fmla="*/ 36 h 43"/>
                <a:gd name="T12" fmla="*/ 12 w 12"/>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12" y="6"/>
                  </a:moveTo>
                  <a:cubicBezTo>
                    <a:pt x="12" y="3"/>
                    <a:pt x="9" y="0"/>
                    <a:pt x="6" y="0"/>
                  </a:cubicBezTo>
                  <a:cubicBezTo>
                    <a:pt x="2" y="0"/>
                    <a:pt x="0" y="3"/>
                    <a:pt x="0" y="6"/>
                  </a:cubicBezTo>
                  <a:cubicBezTo>
                    <a:pt x="0" y="36"/>
                    <a:pt x="0" y="36"/>
                    <a:pt x="0" y="36"/>
                  </a:cubicBezTo>
                  <a:cubicBezTo>
                    <a:pt x="0" y="40"/>
                    <a:pt x="2" y="43"/>
                    <a:pt x="6" y="43"/>
                  </a:cubicBezTo>
                  <a:cubicBezTo>
                    <a:pt x="9" y="43"/>
                    <a:pt x="12" y="40"/>
                    <a:pt x="12" y="36"/>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14"/>
            <p:cNvSpPr>
              <a:spLocks/>
            </p:cNvSpPr>
            <p:nvPr/>
          </p:nvSpPr>
          <p:spPr bwMode="auto">
            <a:xfrm>
              <a:off x="-1949" y="871"/>
              <a:ext cx="20" cy="123"/>
            </a:xfrm>
            <a:custGeom>
              <a:avLst/>
              <a:gdLst>
                <a:gd name="T0" fmla="*/ 13 w 13"/>
                <a:gd name="T1" fmla="*/ 6 h 79"/>
                <a:gd name="T2" fmla="*/ 6 w 13"/>
                <a:gd name="T3" fmla="*/ 0 h 79"/>
                <a:gd name="T4" fmla="*/ 0 w 13"/>
                <a:gd name="T5" fmla="*/ 6 h 79"/>
                <a:gd name="T6" fmla="*/ 0 w 13"/>
                <a:gd name="T7" fmla="*/ 73 h 79"/>
                <a:gd name="T8" fmla="*/ 6 w 13"/>
                <a:gd name="T9" fmla="*/ 79 h 79"/>
                <a:gd name="T10" fmla="*/ 13 w 13"/>
                <a:gd name="T11" fmla="*/ 73 h 79"/>
                <a:gd name="T12" fmla="*/ 13 w 13"/>
                <a:gd name="T13" fmla="*/ 6 h 79"/>
              </a:gdLst>
              <a:ahLst/>
              <a:cxnLst>
                <a:cxn ang="0">
                  <a:pos x="T0" y="T1"/>
                </a:cxn>
                <a:cxn ang="0">
                  <a:pos x="T2" y="T3"/>
                </a:cxn>
                <a:cxn ang="0">
                  <a:pos x="T4" y="T5"/>
                </a:cxn>
                <a:cxn ang="0">
                  <a:pos x="T6" y="T7"/>
                </a:cxn>
                <a:cxn ang="0">
                  <a:pos x="T8" y="T9"/>
                </a:cxn>
                <a:cxn ang="0">
                  <a:pos x="T10" y="T11"/>
                </a:cxn>
                <a:cxn ang="0">
                  <a:pos x="T12" y="T13"/>
                </a:cxn>
              </a:cxnLst>
              <a:rect l="0" t="0" r="r" b="b"/>
              <a:pathLst>
                <a:path w="13" h="79">
                  <a:moveTo>
                    <a:pt x="13" y="6"/>
                  </a:moveTo>
                  <a:cubicBezTo>
                    <a:pt x="13" y="3"/>
                    <a:pt x="10" y="0"/>
                    <a:pt x="6" y="0"/>
                  </a:cubicBezTo>
                  <a:cubicBezTo>
                    <a:pt x="3" y="0"/>
                    <a:pt x="0" y="3"/>
                    <a:pt x="0" y="6"/>
                  </a:cubicBezTo>
                  <a:cubicBezTo>
                    <a:pt x="0" y="73"/>
                    <a:pt x="0" y="73"/>
                    <a:pt x="0" y="73"/>
                  </a:cubicBezTo>
                  <a:cubicBezTo>
                    <a:pt x="0" y="76"/>
                    <a:pt x="3" y="79"/>
                    <a:pt x="6" y="79"/>
                  </a:cubicBezTo>
                  <a:cubicBezTo>
                    <a:pt x="10" y="79"/>
                    <a:pt x="13" y="76"/>
                    <a:pt x="13" y="73"/>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15"/>
            <p:cNvSpPr>
              <a:spLocks/>
            </p:cNvSpPr>
            <p:nvPr/>
          </p:nvSpPr>
          <p:spPr bwMode="auto">
            <a:xfrm>
              <a:off x="-1896" y="908"/>
              <a:ext cx="20" cy="67"/>
            </a:xfrm>
            <a:custGeom>
              <a:avLst/>
              <a:gdLst>
                <a:gd name="T0" fmla="*/ 13 w 13"/>
                <a:gd name="T1" fmla="*/ 6 h 43"/>
                <a:gd name="T2" fmla="*/ 7 w 13"/>
                <a:gd name="T3" fmla="*/ 0 h 43"/>
                <a:gd name="T4" fmla="*/ 0 w 13"/>
                <a:gd name="T5" fmla="*/ 6 h 43"/>
                <a:gd name="T6" fmla="*/ 0 w 13"/>
                <a:gd name="T7" fmla="*/ 36 h 43"/>
                <a:gd name="T8" fmla="*/ 7 w 13"/>
                <a:gd name="T9" fmla="*/ 43 h 43"/>
                <a:gd name="T10" fmla="*/ 13 w 13"/>
                <a:gd name="T11" fmla="*/ 36 h 43"/>
                <a:gd name="T12" fmla="*/ 13 w 13"/>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3" h="43">
                  <a:moveTo>
                    <a:pt x="13" y="6"/>
                  </a:moveTo>
                  <a:cubicBezTo>
                    <a:pt x="13" y="3"/>
                    <a:pt x="10" y="0"/>
                    <a:pt x="7" y="0"/>
                  </a:cubicBezTo>
                  <a:cubicBezTo>
                    <a:pt x="3" y="0"/>
                    <a:pt x="0" y="3"/>
                    <a:pt x="0" y="6"/>
                  </a:cubicBezTo>
                  <a:cubicBezTo>
                    <a:pt x="0" y="36"/>
                    <a:pt x="0" y="36"/>
                    <a:pt x="0" y="36"/>
                  </a:cubicBezTo>
                  <a:cubicBezTo>
                    <a:pt x="0" y="40"/>
                    <a:pt x="3" y="43"/>
                    <a:pt x="7" y="43"/>
                  </a:cubicBezTo>
                  <a:cubicBezTo>
                    <a:pt x="10" y="43"/>
                    <a:pt x="13" y="40"/>
                    <a:pt x="13" y="36"/>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16"/>
            <p:cNvSpPr>
              <a:spLocks/>
            </p:cNvSpPr>
            <p:nvPr/>
          </p:nvSpPr>
          <p:spPr bwMode="auto">
            <a:xfrm>
              <a:off x="-1842" y="934"/>
              <a:ext cx="19" cy="41"/>
            </a:xfrm>
            <a:custGeom>
              <a:avLst/>
              <a:gdLst>
                <a:gd name="T0" fmla="*/ 12 w 12"/>
                <a:gd name="T1" fmla="*/ 6 h 26"/>
                <a:gd name="T2" fmla="*/ 6 w 12"/>
                <a:gd name="T3" fmla="*/ 0 h 26"/>
                <a:gd name="T4" fmla="*/ 0 w 12"/>
                <a:gd name="T5" fmla="*/ 6 h 26"/>
                <a:gd name="T6" fmla="*/ 0 w 12"/>
                <a:gd name="T7" fmla="*/ 19 h 26"/>
                <a:gd name="T8" fmla="*/ 6 w 12"/>
                <a:gd name="T9" fmla="*/ 26 h 26"/>
                <a:gd name="T10" fmla="*/ 12 w 12"/>
                <a:gd name="T11" fmla="*/ 19 h 26"/>
                <a:gd name="T12" fmla="*/ 12 w 12"/>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12" y="6"/>
                  </a:moveTo>
                  <a:cubicBezTo>
                    <a:pt x="12" y="3"/>
                    <a:pt x="10" y="0"/>
                    <a:pt x="6" y="0"/>
                  </a:cubicBezTo>
                  <a:cubicBezTo>
                    <a:pt x="3" y="0"/>
                    <a:pt x="0" y="3"/>
                    <a:pt x="0" y="6"/>
                  </a:cubicBezTo>
                  <a:cubicBezTo>
                    <a:pt x="0" y="19"/>
                    <a:pt x="0" y="19"/>
                    <a:pt x="0" y="19"/>
                  </a:cubicBezTo>
                  <a:cubicBezTo>
                    <a:pt x="0" y="23"/>
                    <a:pt x="3" y="26"/>
                    <a:pt x="6" y="26"/>
                  </a:cubicBezTo>
                  <a:cubicBezTo>
                    <a:pt x="10" y="26"/>
                    <a:pt x="12" y="23"/>
                    <a:pt x="12" y="19"/>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17"/>
            <p:cNvSpPr>
              <a:spLocks/>
            </p:cNvSpPr>
            <p:nvPr/>
          </p:nvSpPr>
          <p:spPr bwMode="auto">
            <a:xfrm>
              <a:off x="-1789" y="908"/>
              <a:ext cx="20" cy="67"/>
            </a:xfrm>
            <a:custGeom>
              <a:avLst/>
              <a:gdLst>
                <a:gd name="T0" fmla="*/ 13 w 13"/>
                <a:gd name="T1" fmla="*/ 6 h 43"/>
                <a:gd name="T2" fmla="*/ 7 w 13"/>
                <a:gd name="T3" fmla="*/ 0 h 43"/>
                <a:gd name="T4" fmla="*/ 0 w 13"/>
                <a:gd name="T5" fmla="*/ 6 h 43"/>
                <a:gd name="T6" fmla="*/ 0 w 13"/>
                <a:gd name="T7" fmla="*/ 36 h 43"/>
                <a:gd name="T8" fmla="*/ 7 w 13"/>
                <a:gd name="T9" fmla="*/ 43 h 43"/>
                <a:gd name="T10" fmla="*/ 13 w 13"/>
                <a:gd name="T11" fmla="*/ 36 h 43"/>
                <a:gd name="T12" fmla="*/ 13 w 13"/>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3" h="43">
                  <a:moveTo>
                    <a:pt x="13" y="6"/>
                  </a:moveTo>
                  <a:cubicBezTo>
                    <a:pt x="13" y="3"/>
                    <a:pt x="10" y="0"/>
                    <a:pt x="7" y="0"/>
                  </a:cubicBezTo>
                  <a:cubicBezTo>
                    <a:pt x="3" y="0"/>
                    <a:pt x="0" y="3"/>
                    <a:pt x="0" y="6"/>
                  </a:cubicBezTo>
                  <a:cubicBezTo>
                    <a:pt x="0" y="36"/>
                    <a:pt x="0" y="36"/>
                    <a:pt x="0" y="36"/>
                  </a:cubicBezTo>
                  <a:cubicBezTo>
                    <a:pt x="0" y="40"/>
                    <a:pt x="3" y="43"/>
                    <a:pt x="7" y="43"/>
                  </a:cubicBezTo>
                  <a:cubicBezTo>
                    <a:pt x="10" y="43"/>
                    <a:pt x="13" y="40"/>
                    <a:pt x="13" y="36"/>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18"/>
            <p:cNvSpPr>
              <a:spLocks/>
            </p:cNvSpPr>
            <p:nvPr/>
          </p:nvSpPr>
          <p:spPr bwMode="auto">
            <a:xfrm>
              <a:off x="-1735" y="871"/>
              <a:ext cx="19" cy="123"/>
            </a:xfrm>
            <a:custGeom>
              <a:avLst/>
              <a:gdLst>
                <a:gd name="T0" fmla="*/ 12 w 12"/>
                <a:gd name="T1" fmla="*/ 6 h 79"/>
                <a:gd name="T2" fmla="*/ 6 w 12"/>
                <a:gd name="T3" fmla="*/ 0 h 79"/>
                <a:gd name="T4" fmla="*/ 0 w 12"/>
                <a:gd name="T5" fmla="*/ 6 h 79"/>
                <a:gd name="T6" fmla="*/ 0 w 12"/>
                <a:gd name="T7" fmla="*/ 73 h 79"/>
                <a:gd name="T8" fmla="*/ 6 w 12"/>
                <a:gd name="T9" fmla="*/ 79 h 79"/>
                <a:gd name="T10" fmla="*/ 12 w 12"/>
                <a:gd name="T11" fmla="*/ 73 h 79"/>
                <a:gd name="T12" fmla="*/ 12 w 12"/>
                <a:gd name="T13" fmla="*/ 6 h 79"/>
              </a:gdLst>
              <a:ahLst/>
              <a:cxnLst>
                <a:cxn ang="0">
                  <a:pos x="T0" y="T1"/>
                </a:cxn>
                <a:cxn ang="0">
                  <a:pos x="T2" y="T3"/>
                </a:cxn>
                <a:cxn ang="0">
                  <a:pos x="T4" y="T5"/>
                </a:cxn>
                <a:cxn ang="0">
                  <a:pos x="T6" y="T7"/>
                </a:cxn>
                <a:cxn ang="0">
                  <a:pos x="T8" y="T9"/>
                </a:cxn>
                <a:cxn ang="0">
                  <a:pos x="T10" y="T11"/>
                </a:cxn>
                <a:cxn ang="0">
                  <a:pos x="T12" y="T13"/>
                </a:cxn>
              </a:cxnLst>
              <a:rect l="0" t="0" r="r" b="b"/>
              <a:pathLst>
                <a:path w="12" h="79">
                  <a:moveTo>
                    <a:pt x="12" y="6"/>
                  </a:moveTo>
                  <a:cubicBezTo>
                    <a:pt x="12" y="3"/>
                    <a:pt x="10" y="0"/>
                    <a:pt x="6" y="0"/>
                  </a:cubicBezTo>
                  <a:cubicBezTo>
                    <a:pt x="3" y="0"/>
                    <a:pt x="0" y="3"/>
                    <a:pt x="0" y="6"/>
                  </a:cubicBezTo>
                  <a:cubicBezTo>
                    <a:pt x="0" y="73"/>
                    <a:pt x="0" y="73"/>
                    <a:pt x="0" y="73"/>
                  </a:cubicBezTo>
                  <a:cubicBezTo>
                    <a:pt x="0" y="76"/>
                    <a:pt x="3" y="79"/>
                    <a:pt x="6" y="79"/>
                  </a:cubicBezTo>
                  <a:cubicBezTo>
                    <a:pt x="10" y="79"/>
                    <a:pt x="12" y="76"/>
                    <a:pt x="12" y="73"/>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19"/>
            <p:cNvSpPr>
              <a:spLocks/>
            </p:cNvSpPr>
            <p:nvPr/>
          </p:nvSpPr>
          <p:spPr bwMode="auto">
            <a:xfrm>
              <a:off x="-1682" y="908"/>
              <a:ext cx="20" cy="67"/>
            </a:xfrm>
            <a:custGeom>
              <a:avLst/>
              <a:gdLst>
                <a:gd name="T0" fmla="*/ 13 w 13"/>
                <a:gd name="T1" fmla="*/ 6 h 43"/>
                <a:gd name="T2" fmla="*/ 6 w 13"/>
                <a:gd name="T3" fmla="*/ 0 h 43"/>
                <a:gd name="T4" fmla="*/ 0 w 13"/>
                <a:gd name="T5" fmla="*/ 6 h 43"/>
                <a:gd name="T6" fmla="*/ 0 w 13"/>
                <a:gd name="T7" fmla="*/ 36 h 43"/>
                <a:gd name="T8" fmla="*/ 6 w 13"/>
                <a:gd name="T9" fmla="*/ 43 h 43"/>
                <a:gd name="T10" fmla="*/ 13 w 13"/>
                <a:gd name="T11" fmla="*/ 36 h 43"/>
                <a:gd name="T12" fmla="*/ 13 w 13"/>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3" h="43">
                  <a:moveTo>
                    <a:pt x="13" y="6"/>
                  </a:moveTo>
                  <a:cubicBezTo>
                    <a:pt x="13" y="3"/>
                    <a:pt x="10" y="0"/>
                    <a:pt x="6" y="0"/>
                  </a:cubicBezTo>
                  <a:cubicBezTo>
                    <a:pt x="3" y="0"/>
                    <a:pt x="0" y="3"/>
                    <a:pt x="0" y="6"/>
                  </a:cubicBezTo>
                  <a:cubicBezTo>
                    <a:pt x="0" y="36"/>
                    <a:pt x="0" y="36"/>
                    <a:pt x="0" y="36"/>
                  </a:cubicBezTo>
                  <a:cubicBezTo>
                    <a:pt x="0" y="40"/>
                    <a:pt x="3" y="43"/>
                    <a:pt x="6" y="43"/>
                  </a:cubicBezTo>
                  <a:cubicBezTo>
                    <a:pt x="10" y="43"/>
                    <a:pt x="13" y="40"/>
                    <a:pt x="13" y="36"/>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20"/>
            <p:cNvSpPr>
              <a:spLocks/>
            </p:cNvSpPr>
            <p:nvPr/>
          </p:nvSpPr>
          <p:spPr bwMode="auto">
            <a:xfrm>
              <a:off x="-1628" y="934"/>
              <a:ext cx="19" cy="41"/>
            </a:xfrm>
            <a:custGeom>
              <a:avLst/>
              <a:gdLst>
                <a:gd name="T0" fmla="*/ 12 w 12"/>
                <a:gd name="T1" fmla="*/ 6 h 26"/>
                <a:gd name="T2" fmla="*/ 6 w 12"/>
                <a:gd name="T3" fmla="*/ 0 h 26"/>
                <a:gd name="T4" fmla="*/ 0 w 12"/>
                <a:gd name="T5" fmla="*/ 6 h 26"/>
                <a:gd name="T6" fmla="*/ 0 w 12"/>
                <a:gd name="T7" fmla="*/ 19 h 26"/>
                <a:gd name="T8" fmla="*/ 6 w 12"/>
                <a:gd name="T9" fmla="*/ 26 h 26"/>
                <a:gd name="T10" fmla="*/ 12 w 12"/>
                <a:gd name="T11" fmla="*/ 19 h 26"/>
                <a:gd name="T12" fmla="*/ 12 w 12"/>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12" y="6"/>
                  </a:moveTo>
                  <a:cubicBezTo>
                    <a:pt x="12" y="3"/>
                    <a:pt x="9" y="0"/>
                    <a:pt x="6" y="0"/>
                  </a:cubicBezTo>
                  <a:cubicBezTo>
                    <a:pt x="2" y="0"/>
                    <a:pt x="0" y="3"/>
                    <a:pt x="0" y="6"/>
                  </a:cubicBezTo>
                  <a:cubicBezTo>
                    <a:pt x="0" y="19"/>
                    <a:pt x="0" y="19"/>
                    <a:pt x="0" y="19"/>
                  </a:cubicBezTo>
                  <a:cubicBezTo>
                    <a:pt x="0" y="23"/>
                    <a:pt x="2" y="26"/>
                    <a:pt x="6" y="26"/>
                  </a:cubicBezTo>
                  <a:cubicBezTo>
                    <a:pt x="9" y="26"/>
                    <a:pt x="12" y="23"/>
                    <a:pt x="12" y="19"/>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21"/>
            <p:cNvSpPr>
              <a:spLocks/>
            </p:cNvSpPr>
            <p:nvPr/>
          </p:nvSpPr>
          <p:spPr bwMode="auto">
            <a:xfrm>
              <a:off x="-1628" y="1095"/>
              <a:ext cx="8" cy="11"/>
            </a:xfrm>
            <a:custGeom>
              <a:avLst/>
              <a:gdLst>
                <a:gd name="T0" fmla="*/ 8 w 8"/>
                <a:gd name="T1" fmla="*/ 0 h 11"/>
                <a:gd name="T2" fmla="*/ 8 w 8"/>
                <a:gd name="T3" fmla="*/ 1 h 11"/>
                <a:gd name="T4" fmla="*/ 5 w 8"/>
                <a:gd name="T5" fmla="*/ 1 h 11"/>
                <a:gd name="T6" fmla="*/ 5 w 8"/>
                <a:gd name="T7" fmla="*/ 11 h 11"/>
                <a:gd name="T8" fmla="*/ 4 w 8"/>
                <a:gd name="T9" fmla="*/ 11 h 11"/>
                <a:gd name="T10" fmla="*/ 4 w 8"/>
                <a:gd name="T11" fmla="*/ 1 h 11"/>
                <a:gd name="T12" fmla="*/ 0 w 8"/>
                <a:gd name="T13" fmla="*/ 1 h 11"/>
                <a:gd name="T14" fmla="*/ 0 w 8"/>
                <a:gd name="T15" fmla="*/ 0 h 11"/>
                <a:gd name="T16" fmla="*/ 8 w 8"/>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1">
                  <a:moveTo>
                    <a:pt x="8" y="0"/>
                  </a:moveTo>
                  <a:lnTo>
                    <a:pt x="8" y="1"/>
                  </a:lnTo>
                  <a:lnTo>
                    <a:pt x="5" y="1"/>
                  </a:lnTo>
                  <a:lnTo>
                    <a:pt x="5" y="11"/>
                  </a:lnTo>
                  <a:lnTo>
                    <a:pt x="4" y="11"/>
                  </a:lnTo>
                  <a:lnTo>
                    <a:pt x="4" y="1"/>
                  </a:lnTo>
                  <a:lnTo>
                    <a:pt x="0" y="1"/>
                  </a:lnTo>
                  <a:lnTo>
                    <a:pt x="0"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Freeform 22"/>
            <p:cNvSpPr>
              <a:spLocks/>
            </p:cNvSpPr>
            <p:nvPr/>
          </p:nvSpPr>
          <p:spPr bwMode="auto">
            <a:xfrm>
              <a:off x="-1620" y="1095"/>
              <a:ext cx="11" cy="11"/>
            </a:xfrm>
            <a:custGeom>
              <a:avLst/>
              <a:gdLst>
                <a:gd name="T0" fmla="*/ 0 w 11"/>
                <a:gd name="T1" fmla="*/ 0 h 11"/>
                <a:gd name="T2" fmla="*/ 3 w 11"/>
                <a:gd name="T3" fmla="*/ 0 h 11"/>
                <a:gd name="T4" fmla="*/ 6 w 11"/>
                <a:gd name="T5" fmla="*/ 9 h 11"/>
                <a:gd name="T6" fmla="*/ 6 w 11"/>
                <a:gd name="T7" fmla="*/ 9 h 11"/>
                <a:gd name="T8" fmla="*/ 9 w 11"/>
                <a:gd name="T9" fmla="*/ 0 h 11"/>
                <a:gd name="T10" fmla="*/ 11 w 11"/>
                <a:gd name="T11" fmla="*/ 0 h 11"/>
                <a:gd name="T12" fmla="*/ 11 w 11"/>
                <a:gd name="T13" fmla="*/ 11 h 11"/>
                <a:gd name="T14" fmla="*/ 9 w 11"/>
                <a:gd name="T15" fmla="*/ 11 h 11"/>
                <a:gd name="T16" fmla="*/ 9 w 11"/>
                <a:gd name="T17" fmla="*/ 3 h 11"/>
                <a:gd name="T18" fmla="*/ 9 w 11"/>
                <a:gd name="T19" fmla="*/ 3 h 11"/>
                <a:gd name="T20" fmla="*/ 6 w 11"/>
                <a:gd name="T21" fmla="*/ 11 h 11"/>
                <a:gd name="T22" fmla="*/ 5 w 11"/>
                <a:gd name="T23" fmla="*/ 11 h 11"/>
                <a:gd name="T24" fmla="*/ 2 w 11"/>
                <a:gd name="T25" fmla="*/ 3 h 11"/>
                <a:gd name="T26" fmla="*/ 2 w 11"/>
                <a:gd name="T27" fmla="*/ 3 h 11"/>
                <a:gd name="T28" fmla="*/ 2 w 11"/>
                <a:gd name="T29" fmla="*/ 11 h 11"/>
                <a:gd name="T30" fmla="*/ 0 w 11"/>
                <a:gd name="T31" fmla="*/ 11 h 11"/>
                <a:gd name="T32" fmla="*/ 0 w 11"/>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1">
                  <a:moveTo>
                    <a:pt x="0" y="0"/>
                  </a:moveTo>
                  <a:lnTo>
                    <a:pt x="3" y="0"/>
                  </a:lnTo>
                  <a:lnTo>
                    <a:pt x="6" y="9"/>
                  </a:lnTo>
                  <a:lnTo>
                    <a:pt x="6" y="9"/>
                  </a:lnTo>
                  <a:lnTo>
                    <a:pt x="9" y="0"/>
                  </a:lnTo>
                  <a:lnTo>
                    <a:pt x="11" y="0"/>
                  </a:lnTo>
                  <a:lnTo>
                    <a:pt x="11" y="11"/>
                  </a:lnTo>
                  <a:lnTo>
                    <a:pt x="9" y="11"/>
                  </a:lnTo>
                  <a:lnTo>
                    <a:pt x="9" y="3"/>
                  </a:lnTo>
                  <a:lnTo>
                    <a:pt x="9" y="3"/>
                  </a:lnTo>
                  <a:lnTo>
                    <a:pt x="6" y="11"/>
                  </a:lnTo>
                  <a:lnTo>
                    <a:pt x="5" y="11"/>
                  </a:lnTo>
                  <a:lnTo>
                    <a:pt x="2" y="3"/>
                  </a:lnTo>
                  <a:lnTo>
                    <a:pt x="2" y="3"/>
                  </a:lnTo>
                  <a:lnTo>
                    <a:pt x="2" y="11"/>
                  </a:lnTo>
                  <a:lnTo>
                    <a:pt x="0" y="1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413" name="Straight Connector 412"/>
          <p:cNvCxnSpPr/>
          <p:nvPr/>
        </p:nvCxnSpPr>
        <p:spPr>
          <a:xfrm>
            <a:off x="6916526" y="1246474"/>
            <a:ext cx="3636005"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45" name="Rectangle 4"/>
          <p:cNvSpPr>
            <a:spLocks noChangeArrowheads="1"/>
          </p:cNvSpPr>
          <p:nvPr/>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2013</a:t>
            </a:r>
            <a:r>
              <a:rPr lang="en-US" sz="600" baseline="0" dirty="0" smtClean="0">
                <a:solidFill>
                  <a:srgbClr val="C0C0C0"/>
                </a:solidFill>
                <a:latin typeface="+mj-lt"/>
              </a:rPr>
              <a:t> </a:t>
            </a:r>
            <a:r>
              <a:rPr lang="en-US" sz="600" dirty="0" smtClean="0">
                <a:solidFill>
                  <a:srgbClr val="C0C0C0"/>
                </a:solidFill>
                <a:latin typeface="+mj-lt"/>
              </a:rPr>
              <a:t>Cisco and/or its affiliates. All rights reserved.</a:t>
            </a:r>
            <a:endParaRPr lang="en-US" sz="600" dirty="0">
              <a:solidFill>
                <a:srgbClr val="C0C0C0"/>
              </a:solidFill>
              <a:latin typeface="+mj-lt"/>
            </a:endParaRPr>
          </a:p>
        </p:txBody>
      </p:sp>
      <p:cxnSp>
        <p:nvCxnSpPr>
          <p:cNvPr id="291" name="Straight Connector 290"/>
          <p:cNvCxnSpPr/>
          <p:nvPr/>
        </p:nvCxnSpPr>
        <p:spPr>
          <a:xfrm>
            <a:off x="355507" y="6513948"/>
            <a:ext cx="11477810" cy="0"/>
          </a:xfrm>
          <a:prstGeom prst="line">
            <a:avLst/>
          </a:prstGeom>
          <a:ln w="28575">
            <a:solidFill>
              <a:schemeClr val="accent3">
                <a:lumMod val="10000"/>
              </a:schemeClr>
            </a:solidFill>
          </a:ln>
        </p:spPr>
        <p:style>
          <a:lnRef idx="1">
            <a:schemeClr val="accent1"/>
          </a:lnRef>
          <a:fillRef idx="0">
            <a:schemeClr val="accent1"/>
          </a:fillRef>
          <a:effectRef idx="0">
            <a:schemeClr val="accent1"/>
          </a:effectRef>
          <a:fontRef idx="minor">
            <a:schemeClr val="tx1"/>
          </a:fontRef>
        </p:style>
      </p:cxnSp>
      <p:pic>
        <p:nvPicPr>
          <p:cNvPr id="1059" name="Picture 3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72298" y="843309"/>
            <a:ext cx="4219575" cy="542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09" name="Group 508"/>
          <p:cNvGrpSpPr/>
          <p:nvPr/>
        </p:nvGrpSpPr>
        <p:grpSpPr>
          <a:xfrm>
            <a:off x="10309841" y="1784843"/>
            <a:ext cx="973972" cy="940587"/>
            <a:chOff x="10076938" y="569973"/>
            <a:chExt cx="1253068" cy="1210117"/>
          </a:xfrm>
        </p:grpSpPr>
        <p:sp>
          <p:nvSpPr>
            <p:cNvPr id="510" name="Oval 509"/>
            <p:cNvSpPr/>
            <p:nvPr/>
          </p:nvSpPr>
          <p:spPr>
            <a:xfrm>
              <a:off x="10076938" y="646234"/>
              <a:ext cx="1133856" cy="1133856"/>
            </a:xfrm>
            <a:prstGeom prst="ellipse">
              <a:avLst/>
            </a:prstGeom>
            <a:solidFill>
              <a:schemeClr val="tx2"/>
            </a:solidFill>
            <a:ln w="63500">
              <a:solidFill>
                <a:schemeClr val="tx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511" name="Freeform 510"/>
            <p:cNvSpPr>
              <a:spLocks/>
            </p:cNvSpPr>
            <p:nvPr/>
          </p:nvSpPr>
          <p:spPr bwMode="auto">
            <a:xfrm>
              <a:off x="10236530" y="569973"/>
              <a:ext cx="1093476" cy="1036917"/>
            </a:xfrm>
            <a:custGeom>
              <a:avLst/>
              <a:gdLst>
                <a:gd name="T0" fmla="*/ 95 w 98"/>
                <a:gd name="T1" fmla="*/ 0 h 93"/>
                <a:gd name="T2" fmla="*/ 98 w 98"/>
                <a:gd name="T3" fmla="*/ 4 h 93"/>
                <a:gd name="T4" fmla="*/ 64 w 98"/>
                <a:gd name="T5" fmla="*/ 39 h 93"/>
                <a:gd name="T6" fmla="*/ 36 w 98"/>
                <a:gd name="T7" fmla="*/ 83 h 93"/>
                <a:gd name="T8" fmla="*/ 31 w 98"/>
                <a:gd name="T9" fmla="*/ 86 h 93"/>
                <a:gd name="T10" fmla="*/ 22 w 98"/>
                <a:gd name="T11" fmla="*/ 93 h 93"/>
                <a:gd name="T12" fmla="*/ 18 w 98"/>
                <a:gd name="T13" fmla="*/ 82 h 93"/>
                <a:gd name="T14" fmla="*/ 16 w 98"/>
                <a:gd name="T15" fmla="*/ 77 h 93"/>
                <a:gd name="T16" fmla="*/ 8 w 98"/>
                <a:gd name="T17" fmla="*/ 63 h 93"/>
                <a:gd name="T18" fmla="*/ 0 w 98"/>
                <a:gd name="T19" fmla="*/ 57 h 93"/>
                <a:gd name="T20" fmla="*/ 14 w 98"/>
                <a:gd name="T21" fmla="*/ 49 h 93"/>
                <a:gd name="T22" fmla="*/ 26 w 98"/>
                <a:gd name="T23" fmla="*/ 63 h 93"/>
                <a:gd name="T24" fmla="*/ 28 w 98"/>
                <a:gd name="T25" fmla="*/ 68 h 93"/>
                <a:gd name="T26" fmla="*/ 59 w 98"/>
                <a:gd name="T27" fmla="*/ 29 h 93"/>
                <a:gd name="T28" fmla="*/ 95 w 98"/>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93">
                  <a:moveTo>
                    <a:pt x="95" y="0"/>
                  </a:moveTo>
                  <a:cubicBezTo>
                    <a:pt x="98" y="4"/>
                    <a:pt x="98" y="4"/>
                    <a:pt x="98" y="4"/>
                  </a:cubicBezTo>
                  <a:cubicBezTo>
                    <a:pt x="88" y="11"/>
                    <a:pt x="76" y="23"/>
                    <a:pt x="64" y="39"/>
                  </a:cubicBezTo>
                  <a:cubicBezTo>
                    <a:pt x="52" y="54"/>
                    <a:pt x="42" y="69"/>
                    <a:pt x="36" y="83"/>
                  </a:cubicBezTo>
                  <a:cubicBezTo>
                    <a:pt x="31" y="86"/>
                    <a:pt x="31" y="86"/>
                    <a:pt x="31" y="86"/>
                  </a:cubicBezTo>
                  <a:cubicBezTo>
                    <a:pt x="26" y="89"/>
                    <a:pt x="24" y="91"/>
                    <a:pt x="22" y="93"/>
                  </a:cubicBezTo>
                  <a:cubicBezTo>
                    <a:pt x="21" y="91"/>
                    <a:pt x="20" y="87"/>
                    <a:pt x="18" y="82"/>
                  </a:cubicBezTo>
                  <a:cubicBezTo>
                    <a:pt x="16" y="77"/>
                    <a:pt x="16" y="77"/>
                    <a:pt x="16" y="77"/>
                  </a:cubicBezTo>
                  <a:cubicBezTo>
                    <a:pt x="13" y="71"/>
                    <a:pt x="11" y="66"/>
                    <a:pt x="8" y="63"/>
                  </a:cubicBezTo>
                  <a:cubicBezTo>
                    <a:pt x="6" y="60"/>
                    <a:pt x="3" y="58"/>
                    <a:pt x="0" y="57"/>
                  </a:cubicBezTo>
                  <a:cubicBezTo>
                    <a:pt x="5" y="51"/>
                    <a:pt x="10" y="49"/>
                    <a:pt x="14" y="49"/>
                  </a:cubicBezTo>
                  <a:cubicBezTo>
                    <a:pt x="18" y="49"/>
                    <a:pt x="22" y="54"/>
                    <a:pt x="26" y="63"/>
                  </a:cubicBezTo>
                  <a:cubicBezTo>
                    <a:pt x="28" y="68"/>
                    <a:pt x="28" y="68"/>
                    <a:pt x="28" y="68"/>
                  </a:cubicBezTo>
                  <a:cubicBezTo>
                    <a:pt x="36" y="55"/>
                    <a:pt x="46" y="42"/>
                    <a:pt x="59" y="29"/>
                  </a:cubicBezTo>
                  <a:cubicBezTo>
                    <a:pt x="71" y="17"/>
                    <a:pt x="83" y="7"/>
                    <a:pt x="95" y="0"/>
                  </a:cubicBezTo>
                  <a:close/>
                </a:path>
              </a:pathLst>
            </a:custGeom>
            <a:solidFill>
              <a:schemeClr val="bg1"/>
            </a:solidFill>
            <a:ln w="38100">
              <a:noFill/>
              <a:round/>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300"/>
                </a:spcAft>
              </a:pPr>
              <a:endParaRPr lang="en-US" sz="900"/>
            </a:p>
          </p:txBody>
        </p:sp>
      </p:grpSp>
    </p:spTree>
    <p:extLst>
      <p:ext uri="{BB962C8B-B14F-4D97-AF65-F5344CB8AC3E}">
        <p14:creationId xmlns:p14="http://schemas.microsoft.com/office/powerpoint/2010/main" val="2264602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0"/>
                                  </p:stCondLst>
                                  <p:childTnLst>
                                    <p:set>
                                      <p:cBhvr>
                                        <p:cTn id="6" dur="1" fill="hold">
                                          <p:stCondLst>
                                            <p:cond delay="0"/>
                                          </p:stCondLst>
                                        </p:cTn>
                                        <p:tgtEl>
                                          <p:spTgt spid="1053"/>
                                        </p:tgtEl>
                                        <p:attrNameLst>
                                          <p:attrName>style.visibility</p:attrName>
                                        </p:attrNameLst>
                                      </p:cBhvr>
                                      <p:to>
                                        <p:strVal val="visible"/>
                                      </p:to>
                                    </p:set>
                                    <p:animEffect transition="in" filter="fade">
                                      <p:cBhvr>
                                        <p:cTn id="7" dur="1000"/>
                                        <p:tgtEl>
                                          <p:spTgt spid="1053"/>
                                        </p:tgtEl>
                                      </p:cBhvr>
                                    </p:animEffect>
                                  </p:childTnLst>
                                </p:cTn>
                              </p:par>
                              <p:par>
                                <p:cTn id="8" presetID="63" presetClass="path" presetSubtype="0" fill="hold" nodeType="withEffect">
                                  <p:stCondLst>
                                    <p:cond delay="3000"/>
                                  </p:stCondLst>
                                  <p:childTnLst>
                                    <p:animMotion origin="layout" path="M -4.65486E-6 3.65024E-6 L 0.43775 3.65024E-6 " pathEditMode="relative" rAng="0" ptsTypes="AA">
                                      <p:cBhvr>
                                        <p:cTn id="9" dur="1000" fill="hold"/>
                                        <p:tgtEl>
                                          <p:spTgt spid="1053"/>
                                        </p:tgtEl>
                                        <p:attrNameLst>
                                          <p:attrName>ppt_x</p:attrName>
                                          <p:attrName>ppt_y</p:attrName>
                                        </p:attrNameLst>
                                      </p:cBhvr>
                                      <p:rCtr x="21881" y="0"/>
                                    </p:animMotion>
                                  </p:childTnLst>
                                </p:cTn>
                              </p:par>
                              <p:par>
                                <p:cTn id="10" presetID="18" presetClass="entr" presetSubtype="6" fill="hold" nodeType="withEffect">
                                  <p:stCondLst>
                                    <p:cond delay="4100"/>
                                  </p:stCondLst>
                                  <p:childTnLst>
                                    <p:set>
                                      <p:cBhvr>
                                        <p:cTn id="11" dur="1" fill="hold">
                                          <p:stCondLst>
                                            <p:cond delay="0"/>
                                          </p:stCondLst>
                                        </p:cTn>
                                        <p:tgtEl>
                                          <p:spTgt spid="5"/>
                                        </p:tgtEl>
                                        <p:attrNameLst>
                                          <p:attrName>style.visibility</p:attrName>
                                        </p:attrNameLst>
                                      </p:cBhvr>
                                      <p:to>
                                        <p:strVal val="visible"/>
                                      </p:to>
                                    </p:set>
                                    <p:animEffect transition="in" filter="strips(downRight)">
                                      <p:cBhvr>
                                        <p:cTn id="12" dur="3000"/>
                                        <p:tgtEl>
                                          <p:spTgt spid="5"/>
                                        </p:tgtEl>
                                      </p:cBhvr>
                                    </p:animEffect>
                                  </p:childTnLst>
                                </p:cTn>
                              </p:par>
                              <p:par>
                                <p:cTn id="13" presetID="10" presetClass="entr" presetSubtype="0" fill="hold" nodeType="withEffect">
                                  <p:stCondLst>
                                    <p:cond delay="5500"/>
                                  </p:stCondLst>
                                  <p:childTnLst>
                                    <p:set>
                                      <p:cBhvr>
                                        <p:cTn id="14" dur="1" fill="hold">
                                          <p:stCondLst>
                                            <p:cond delay="0"/>
                                          </p:stCondLst>
                                        </p:cTn>
                                        <p:tgtEl>
                                          <p:spTgt spid="1054"/>
                                        </p:tgtEl>
                                        <p:attrNameLst>
                                          <p:attrName>style.visibility</p:attrName>
                                        </p:attrNameLst>
                                      </p:cBhvr>
                                      <p:to>
                                        <p:strVal val="visible"/>
                                      </p:to>
                                    </p:set>
                                    <p:animEffect transition="in" filter="fade">
                                      <p:cBhvr>
                                        <p:cTn id="15" dur="1000"/>
                                        <p:tgtEl>
                                          <p:spTgt spid="1054"/>
                                        </p:tgtEl>
                                      </p:cBhvr>
                                    </p:animEffect>
                                  </p:childTnLst>
                                </p:cTn>
                              </p:par>
                              <p:par>
                                <p:cTn id="16" presetID="63" presetClass="path" presetSubtype="0" fill="hold" nodeType="withEffect">
                                  <p:stCondLst>
                                    <p:cond delay="5500"/>
                                  </p:stCondLst>
                                  <p:childTnLst>
                                    <p:animMotion origin="layout" path="M -2.48763E-6 3.7037E-6 L 0.43775 3.7037E-6 " pathEditMode="relative" rAng="0" ptsTypes="AA">
                                      <p:cBhvr>
                                        <p:cTn id="17" dur="1000" fill="hold"/>
                                        <p:tgtEl>
                                          <p:spTgt spid="1054"/>
                                        </p:tgtEl>
                                        <p:attrNameLst>
                                          <p:attrName>ppt_x</p:attrName>
                                          <p:attrName>ppt_y</p:attrName>
                                        </p:attrNameLst>
                                      </p:cBhvr>
                                      <p:rCtr x="21881" y="0"/>
                                    </p:animMotion>
                                  </p:childTnLst>
                                </p:cTn>
                              </p:par>
                              <p:par>
                                <p:cTn id="18" presetID="10" presetClass="entr" presetSubtype="0" fill="hold" nodeType="withEffect">
                                  <p:stCondLst>
                                    <p:cond delay="8500"/>
                                  </p:stCondLst>
                                  <p:childTnLst>
                                    <p:set>
                                      <p:cBhvr>
                                        <p:cTn id="19" dur="1" fill="hold">
                                          <p:stCondLst>
                                            <p:cond delay="0"/>
                                          </p:stCondLst>
                                        </p:cTn>
                                        <p:tgtEl>
                                          <p:spTgt spid="1057"/>
                                        </p:tgtEl>
                                        <p:attrNameLst>
                                          <p:attrName>style.visibility</p:attrName>
                                        </p:attrNameLst>
                                      </p:cBhvr>
                                      <p:to>
                                        <p:strVal val="visible"/>
                                      </p:to>
                                    </p:set>
                                    <p:animEffect transition="in" filter="fade">
                                      <p:cBhvr>
                                        <p:cTn id="20" dur="1000"/>
                                        <p:tgtEl>
                                          <p:spTgt spid="1057"/>
                                        </p:tgtEl>
                                      </p:cBhvr>
                                    </p:animEffect>
                                  </p:childTnLst>
                                </p:cTn>
                              </p:par>
                              <p:par>
                                <p:cTn id="21" presetID="63" presetClass="path" presetSubtype="0" fill="hold" nodeType="withEffect">
                                  <p:stCondLst>
                                    <p:cond delay="8500"/>
                                  </p:stCondLst>
                                  <p:childTnLst>
                                    <p:animMotion origin="layout" path="M -4.65486E-6 3.65024E-6 L 0.43775 3.65024E-6 " pathEditMode="relative" rAng="0" ptsTypes="AA">
                                      <p:cBhvr>
                                        <p:cTn id="22" dur="1000" fill="hold"/>
                                        <p:tgtEl>
                                          <p:spTgt spid="1057"/>
                                        </p:tgtEl>
                                        <p:attrNameLst>
                                          <p:attrName>ppt_x</p:attrName>
                                          <p:attrName>ppt_y</p:attrName>
                                        </p:attrNameLst>
                                      </p:cBhvr>
                                      <p:rCtr x="21881" y="0"/>
                                    </p:animMotion>
                                  </p:childTnLst>
                                </p:cTn>
                              </p:par>
                              <p:par>
                                <p:cTn id="23" presetID="18" presetClass="entr" presetSubtype="6" fill="hold" nodeType="withEffect">
                                  <p:stCondLst>
                                    <p:cond delay="6000"/>
                                  </p:stCondLst>
                                  <p:childTnLst>
                                    <p:set>
                                      <p:cBhvr>
                                        <p:cTn id="24" dur="1" fill="hold">
                                          <p:stCondLst>
                                            <p:cond delay="0"/>
                                          </p:stCondLst>
                                        </p:cTn>
                                        <p:tgtEl>
                                          <p:spTgt spid="9"/>
                                        </p:tgtEl>
                                        <p:attrNameLst>
                                          <p:attrName>style.visibility</p:attrName>
                                        </p:attrNameLst>
                                      </p:cBhvr>
                                      <p:to>
                                        <p:strVal val="visible"/>
                                      </p:to>
                                    </p:set>
                                    <p:animEffect transition="in" filter="strips(downRight)">
                                      <p:cBhvr>
                                        <p:cTn id="25" dur="4000"/>
                                        <p:tgtEl>
                                          <p:spTgt spid="9"/>
                                        </p:tgtEl>
                                      </p:cBhvr>
                                    </p:animEffect>
                                  </p:childTnLst>
                                </p:cTn>
                              </p:par>
                              <p:par>
                                <p:cTn id="26" presetID="22" presetClass="entr" presetSubtype="1" fill="hold" nodeType="withEffect">
                                  <p:stCondLst>
                                    <p:cond delay="900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par>
                                <p:cTn id="29" presetID="22" presetClass="entr" presetSubtype="8" fill="hold" nodeType="withEffect">
                                  <p:stCondLst>
                                    <p:cond delay="930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10" presetClass="entr" presetSubtype="0" fill="hold" nodeType="withEffect">
                                  <p:stCondLst>
                                    <p:cond delay="9400"/>
                                  </p:stCondLst>
                                  <p:childTnLst>
                                    <p:set>
                                      <p:cBhvr>
                                        <p:cTn id="33" dur="1" fill="hold">
                                          <p:stCondLst>
                                            <p:cond delay="0"/>
                                          </p:stCondLst>
                                        </p:cTn>
                                        <p:tgtEl>
                                          <p:spTgt spid="1056"/>
                                        </p:tgtEl>
                                        <p:attrNameLst>
                                          <p:attrName>style.visibility</p:attrName>
                                        </p:attrNameLst>
                                      </p:cBhvr>
                                      <p:to>
                                        <p:strVal val="visible"/>
                                      </p:to>
                                    </p:set>
                                    <p:animEffect transition="in" filter="fade">
                                      <p:cBhvr>
                                        <p:cTn id="34" dur="500"/>
                                        <p:tgtEl>
                                          <p:spTgt spid="1056"/>
                                        </p:tgtEl>
                                      </p:cBhvr>
                                    </p:animEffect>
                                  </p:childTnLst>
                                </p:cTn>
                              </p:par>
                              <p:par>
                                <p:cTn id="35" presetID="63" presetClass="path" presetSubtype="0" fill="hold" nodeType="withEffect">
                                  <p:stCondLst>
                                    <p:cond delay="9400"/>
                                  </p:stCondLst>
                                  <p:childTnLst>
                                    <p:animMotion origin="layout" path="M -4.65486E-6 3.65024E-6 L 0.43775 3.65024E-6 " pathEditMode="relative" rAng="0" ptsTypes="AA">
                                      <p:cBhvr>
                                        <p:cTn id="36" dur="1000" fill="hold"/>
                                        <p:tgtEl>
                                          <p:spTgt spid="1056"/>
                                        </p:tgtEl>
                                        <p:attrNameLst>
                                          <p:attrName>ppt_x</p:attrName>
                                          <p:attrName>ppt_y</p:attrName>
                                        </p:attrNameLst>
                                      </p:cBhvr>
                                      <p:rCtr x="21881" y="0"/>
                                    </p:animMotion>
                                  </p:childTnLst>
                                </p:cTn>
                              </p:par>
                              <p:par>
                                <p:cTn id="37" presetID="18" presetClass="entr" presetSubtype="6" fill="hold" nodeType="withEffect">
                                  <p:stCondLst>
                                    <p:cond delay="8900"/>
                                  </p:stCondLst>
                                  <p:childTnLst>
                                    <p:set>
                                      <p:cBhvr>
                                        <p:cTn id="38" dur="1" fill="hold">
                                          <p:stCondLst>
                                            <p:cond delay="0"/>
                                          </p:stCondLst>
                                        </p:cTn>
                                        <p:tgtEl>
                                          <p:spTgt spid="10"/>
                                        </p:tgtEl>
                                        <p:attrNameLst>
                                          <p:attrName>style.visibility</p:attrName>
                                        </p:attrNameLst>
                                      </p:cBhvr>
                                      <p:to>
                                        <p:strVal val="visible"/>
                                      </p:to>
                                    </p:set>
                                    <p:animEffect transition="in" filter="strips(downRight)">
                                      <p:cBhvr>
                                        <p:cTn id="39" dur="2500"/>
                                        <p:tgtEl>
                                          <p:spTgt spid="10"/>
                                        </p:tgtEl>
                                      </p:cBhvr>
                                    </p:animEffect>
                                  </p:childTnLst>
                                </p:cTn>
                              </p:par>
                              <p:par>
                                <p:cTn id="40" presetID="10" presetClass="entr" presetSubtype="0" fill="hold" nodeType="withEffect">
                                  <p:stCondLst>
                                    <p:cond delay="6300"/>
                                  </p:stCondLst>
                                  <p:childTnLst>
                                    <p:set>
                                      <p:cBhvr>
                                        <p:cTn id="41" dur="1" fill="hold">
                                          <p:stCondLst>
                                            <p:cond delay="0"/>
                                          </p:stCondLst>
                                        </p:cTn>
                                        <p:tgtEl>
                                          <p:spTgt spid="1055"/>
                                        </p:tgtEl>
                                        <p:attrNameLst>
                                          <p:attrName>style.visibility</p:attrName>
                                        </p:attrNameLst>
                                      </p:cBhvr>
                                      <p:to>
                                        <p:strVal val="visible"/>
                                      </p:to>
                                    </p:set>
                                    <p:animEffect transition="in" filter="fade">
                                      <p:cBhvr>
                                        <p:cTn id="42" dur="900"/>
                                        <p:tgtEl>
                                          <p:spTgt spid="1055"/>
                                        </p:tgtEl>
                                      </p:cBhvr>
                                    </p:animEffect>
                                  </p:childTnLst>
                                </p:cTn>
                              </p:par>
                              <p:par>
                                <p:cTn id="43" presetID="63" presetClass="path" presetSubtype="0" fill="hold" nodeType="withEffect">
                                  <p:stCondLst>
                                    <p:cond delay="6300"/>
                                  </p:stCondLst>
                                  <p:childTnLst>
                                    <p:animMotion origin="layout" path="M 1.45833E-6 3.7037E-7 L 0.43763 3.7037E-7 " pathEditMode="relative" rAng="0" ptsTypes="AA">
                                      <p:cBhvr>
                                        <p:cTn id="44" dur="1000" fill="hold"/>
                                        <p:tgtEl>
                                          <p:spTgt spid="1055"/>
                                        </p:tgtEl>
                                        <p:attrNameLst>
                                          <p:attrName>ppt_x</p:attrName>
                                          <p:attrName>ppt_y</p:attrName>
                                        </p:attrNameLst>
                                      </p:cBhvr>
                                      <p:rCtr x="21875" y="0"/>
                                    </p:animMotion>
                                  </p:childTnLst>
                                </p:cTn>
                              </p:par>
                              <p:par>
                                <p:cTn id="45" presetID="2" presetClass="exit" presetSubtype="1" fill="hold" nodeType="withEffect">
                                  <p:stCondLst>
                                    <p:cond delay="0"/>
                                  </p:stCondLst>
                                  <p:childTnLst>
                                    <p:anim calcmode="lin" valueType="num">
                                      <p:cBhvr additive="base">
                                        <p:cTn id="46" dur="6300"/>
                                        <p:tgtEl>
                                          <p:spTgt spid="1026"/>
                                        </p:tgtEl>
                                        <p:attrNameLst>
                                          <p:attrName>ppt_x</p:attrName>
                                        </p:attrNameLst>
                                      </p:cBhvr>
                                      <p:tavLst>
                                        <p:tav tm="0">
                                          <p:val>
                                            <p:strVal val="ppt_x"/>
                                          </p:val>
                                        </p:tav>
                                        <p:tav tm="100000">
                                          <p:val>
                                            <p:strVal val="ppt_x"/>
                                          </p:val>
                                        </p:tav>
                                      </p:tavLst>
                                    </p:anim>
                                    <p:anim calcmode="lin" valueType="num">
                                      <p:cBhvr additive="base">
                                        <p:cTn id="47" dur="6300"/>
                                        <p:tgtEl>
                                          <p:spTgt spid="1026"/>
                                        </p:tgtEl>
                                        <p:attrNameLst>
                                          <p:attrName>ppt_y</p:attrName>
                                        </p:attrNameLst>
                                      </p:cBhvr>
                                      <p:tavLst>
                                        <p:tav tm="0">
                                          <p:val>
                                            <p:strVal val="ppt_y"/>
                                          </p:val>
                                        </p:tav>
                                        <p:tav tm="100000">
                                          <p:val>
                                            <p:strVal val="0-ppt_h/2"/>
                                          </p:val>
                                        </p:tav>
                                      </p:tavLst>
                                    </p:anim>
                                    <p:set>
                                      <p:cBhvr>
                                        <p:cTn id="48" dur="1" fill="hold">
                                          <p:stCondLst>
                                            <p:cond delay="6299"/>
                                          </p:stCondLst>
                                        </p:cTn>
                                        <p:tgtEl>
                                          <p:spTgt spid="1026"/>
                                        </p:tgtEl>
                                        <p:attrNameLst>
                                          <p:attrName>style.visibility</p:attrName>
                                        </p:attrNameLst>
                                      </p:cBhvr>
                                      <p:to>
                                        <p:strVal val="hidden"/>
                                      </p:to>
                                    </p:set>
                                  </p:childTnLst>
                                </p:cTn>
                              </p:par>
                              <p:par>
                                <p:cTn id="49" presetID="2" presetClass="exit" presetSubtype="1" fill="hold" nodeType="withEffect">
                                  <p:stCondLst>
                                    <p:cond delay="2500"/>
                                  </p:stCondLst>
                                  <p:childTnLst>
                                    <p:anim calcmode="lin" valueType="num">
                                      <p:cBhvr additive="base">
                                        <p:cTn id="50" dur="6500"/>
                                        <p:tgtEl>
                                          <p:spTgt spid="1027"/>
                                        </p:tgtEl>
                                        <p:attrNameLst>
                                          <p:attrName>ppt_x</p:attrName>
                                        </p:attrNameLst>
                                      </p:cBhvr>
                                      <p:tavLst>
                                        <p:tav tm="0">
                                          <p:val>
                                            <p:strVal val="ppt_x"/>
                                          </p:val>
                                        </p:tav>
                                        <p:tav tm="100000">
                                          <p:val>
                                            <p:strVal val="ppt_x"/>
                                          </p:val>
                                        </p:tav>
                                      </p:tavLst>
                                    </p:anim>
                                    <p:anim calcmode="lin" valueType="num">
                                      <p:cBhvr additive="base">
                                        <p:cTn id="51" dur="6500"/>
                                        <p:tgtEl>
                                          <p:spTgt spid="1027"/>
                                        </p:tgtEl>
                                        <p:attrNameLst>
                                          <p:attrName>ppt_y</p:attrName>
                                        </p:attrNameLst>
                                      </p:cBhvr>
                                      <p:tavLst>
                                        <p:tav tm="0">
                                          <p:val>
                                            <p:strVal val="ppt_y"/>
                                          </p:val>
                                        </p:tav>
                                        <p:tav tm="100000">
                                          <p:val>
                                            <p:strVal val="0-ppt_h/2"/>
                                          </p:val>
                                        </p:tav>
                                      </p:tavLst>
                                    </p:anim>
                                    <p:set>
                                      <p:cBhvr>
                                        <p:cTn id="52" dur="1" fill="hold">
                                          <p:stCondLst>
                                            <p:cond delay="6499"/>
                                          </p:stCondLst>
                                        </p:cTn>
                                        <p:tgtEl>
                                          <p:spTgt spid="1027"/>
                                        </p:tgtEl>
                                        <p:attrNameLst>
                                          <p:attrName>style.visibility</p:attrName>
                                        </p:attrNameLst>
                                      </p:cBhvr>
                                      <p:to>
                                        <p:strVal val="hidden"/>
                                      </p:to>
                                    </p:set>
                                  </p:childTnLst>
                                </p:cTn>
                              </p:par>
                              <p:par>
                                <p:cTn id="53" presetID="2" presetClass="exit" presetSubtype="1" fill="hold" nodeType="withEffect">
                                  <p:stCondLst>
                                    <p:cond delay="5000"/>
                                  </p:stCondLst>
                                  <p:childTnLst>
                                    <p:anim calcmode="lin" valueType="num">
                                      <p:cBhvr additive="base">
                                        <p:cTn id="54" dur="6500"/>
                                        <p:tgtEl>
                                          <p:spTgt spid="2"/>
                                        </p:tgtEl>
                                        <p:attrNameLst>
                                          <p:attrName>ppt_x</p:attrName>
                                        </p:attrNameLst>
                                      </p:cBhvr>
                                      <p:tavLst>
                                        <p:tav tm="0">
                                          <p:val>
                                            <p:strVal val="ppt_x"/>
                                          </p:val>
                                        </p:tav>
                                        <p:tav tm="100000">
                                          <p:val>
                                            <p:strVal val="ppt_x"/>
                                          </p:val>
                                        </p:tav>
                                      </p:tavLst>
                                    </p:anim>
                                    <p:anim calcmode="lin" valueType="num">
                                      <p:cBhvr additive="base">
                                        <p:cTn id="55" dur="6500"/>
                                        <p:tgtEl>
                                          <p:spTgt spid="2"/>
                                        </p:tgtEl>
                                        <p:attrNameLst>
                                          <p:attrName>ppt_y</p:attrName>
                                        </p:attrNameLst>
                                      </p:cBhvr>
                                      <p:tavLst>
                                        <p:tav tm="0">
                                          <p:val>
                                            <p:strVal val="ppt_y"/>
                                          </p:val>
                                        </p:tav>
                                        <p:tav tm="100000">
                                          <p:val>
                                            <p:strVal val="0-ppt_h/2"/>
                                          </p:val>
                                        </p:tav>
                                      </p:tavLst>
                                    </p:anim>
                                    <p:set>
                                      <p:cBhvr>
                                        <p:cTn id="56" dur="1" fill="hold">
                                          <p:stCondLst>
                                            <p:cond delay="6499"/>
                                          </p:stCondLst>
                                        </p:cTn>
                                        <p:tgtEl>
                                          <p:spTgt spid="2"/>
                                        </p:tgtEl>
                                        <p:attrNameLst>
                                          <p:attrName>style.visibility</p:attrName>
                                        </p:attrNameLst>
                                      </p:cBhvr>
                                      <p:to>
                                        <p:strVal val="hidden"/>
                                      </p:to>
                                    </p:set>
                                  </p:childTnLst>
                                </p:cTn>
                              </p:par>
                              <p:par>
                                <p:cTn id="57" presetID="2" presetClass="exit" presetSubtype="1" fill="hold" grpId="0" nodeType="withEffect">
                                  <p:stCondLst>
                                    <p:cond delay="8000"/>
                                  </p:stCondLst>
                                  <p:childTnLst>
                                    <p:anim calcmode="lin" valueType="num">
                                      <p:cBhvr additive="base">
                                        <p:cTn id="58" dur="4500"/>
                                        <p:tgtEl>
                                          <p:spTgt spid="143"/>
                                        </p:tgtEl>
                                        <p:attrNameLst>
                                          <p:attrName>ppt_x</p:attrName>
                                        </p:attrNameLst>
                                      </p:cBhvr>
                                      <p:tavLst>
                                        <p:tav tm="0">
                                          <p:val>
                                            <p:strVal val="ppt_x"/>
                                          </p:val>
                                        </p:tav>
                                        <p:tav tm="100000">
                                          <p:val>
                                            <p:strVal val="ppt_x"/>
                                          </p:val>
                                        </p:tav>
                                      </p:tavLst>
                                    </p:anim>
                                    <p:anim calcmode="lin" valueType="num">
                                      <p:cBhvr additive="base">
                                        <p:cTn id="59" dur="4500"/>
                                        <p:tgtEl>
                                          <p:spTgt spid="143"/>
                                        </p:tgtEl>
                                        <p:attrNameLst>
                                          <p:attrName>ppt_y</p:attrName>
                                        </p:attrNameLst>
                                      </p:cBhvr>
                                      <p:tavLst>
                                        <p:tav tm="0">
                                          <p:val>
                                            <p:strVal val="ppt_y"/>
                                          </p:val>
                                        </p:tav>
                                        <p:tav tm="100000">
                                          <p:val>
                                            <p:strVal val="0-ppt_h/2"/>
                                          </p:val>
                                        </p:tav>
                                      </p:tavLst>
                                    </p:anim>
                                    <p:set>
                                      <p:cBhvr>
                                        <p:cTn id="60" dur="1" fill="hold">
                                          <p:stCondLst>
                                            <p:cond delay="4499"/>
                                          </p:stCondLst>
                                        </p:cTn>
                                        <p:tgtEl>
                                          <p:spTgt spid="143"/>
                                        </p:tgtEl>
                                        <p:attrNameLst>
                                          <p:attrName>style.visibility</p:attrName>
                                        </p:attrNameLst>
                                      </p:cBhvr>
                                      <p:to>
                                        <p:strVal val="hidden"/>
                                      </p:to>
                                    </p:set>
                                  </p:childTnLst>
                                </p:cTn>
                              </p:par>
                              <p:par>
                                <p:cTn id="61" presetID="2" presetClass="exit" presetSubtype="1" fill="hold" grpId="0" nodeType="withEffect">
                                  <p:stCondLst>
                                    <p:cond delay="0"/>
                                  </p:stCondLst>
                                  <p:childTnLst>
                                    <p:anim calcmode="lin" valueType="num">
                                      <p:cBhvr additive="base">
                                        <p:cTn id="62" dur="12500"/>
                                        <p:tgtEl>
                                          <p:spTgt spid="189"/>
                                        </p:tgtEl>
                                        <p:attrNameLst>
                                          <p:attrName>ppt_x</p:attrName>
                                        </p:attrNameLst>
                                      </p:cBhvr>
                                      <p:tavLst>
                                        <p:tav tm="0">
                                          <p:val>
                                            <p:strVal val="ppt_x"/>
                                          </p:val>
                                        </p:tav>
                                        <p:tav tm="100000">
                                          <p:val>
                                            <p:strVal val="ppt_x"/>
                                          </p:val>
                                        </p:tav>
                                      </p:tavLst>
                                    </p:anim>
                                    <p:anim calcmode="lin" valueType="num">
                                      <p:cBhvr additive="base">
                                        <p:cTn id="63" dur="12500"/>
                                        <p:tgtEl>
                                          <p:spTgt spid="189"/>
                                        </p:tgtEl>
                                        <p:attrNameLst>
                                          <p:attrName>ppt_y</p:attrName>
                                        </p:attrNameLst>
                                      </p:cBhvr>
                                      <p:tavLst>
                                        <p:tav tm="0">
                                          <p:val>
                                            <p:strVal val="ppt_y"/>
                                          </p:val>
                                        </p:tav>
                                        <p:tav tm="100000">
                                          <p:val>
                                            <p:strVal val="0-ppt_h/2"/>
                                          </p:val>
                                        </p:tav>
                                      </p:tavLst>
                                    </p:anim>
                                    <p:set>
                                      <p:cBhvr>
                                        <p:cTn id="64" dur="1" fill="hold">
                                          <p:stCondLst>
                                            <p:cond delay="12499"/>
                                          </p:stCondLst>
                                        </p:cTn>
                                        <p:tgtEl>
                                          <p:spTgt spid="189"/>
                                        </p:tgtEl>
                                        <p:attrNameLst>
                                          <p:attrName>style.visibility</p:attrName>
                                        </p:attrNameLst>
                                      </p:cBhvr>
                                      <p:to>
                                        <p:strVal val="hidden"/>
                                      </p:to>
                                    </p:set>
                                  </p:childTnLst>
                                </p:cTn>
                              </p:par>
                              <p:par>
                                <p:cTn id="65" presetID="2" presetClass="exit" presetSubtype="1" fill="hold" grpId="0" nodeType="withEffect">
                                  <p:stCondLst>
                                    <p:cond delay="0"/>
                                  </p:stCondLst>
                                  <p:childTnLst>
                                    <p:anim calcmode="lin" valueType="num">
                                      <p:cBhvr additive="base">
                                        <p:cTn id="66" dur="12500"/>
                                        <p:tgtEl>
                                          <p:spTgt spid="188"/>
                                        </p:tgtEl>
                                        <p:attrNameLst>
                                          <p:attrName>ppt_x</p:attrName>
                                        </p:attrNameLst>
                                      </p:cBhvr>
                                      <p:tavLst>
                                        <p:tav tm="0">
                                          <p:val>
                                            <p:strVal val="ppt_x"/>
                                          </p:val>
                                        </p:tav>
                                        <p:tav tm="100000">
                                          <p:val>
                                            <p:strVal val="ppt_x"/>
                                          </p:val>
                                        </p:tav>
                                      </p:tavLst>
                                    </p:anim>
                                    <p:anim calcmode="lin" valueType="num">
                                      <p:cBhvr additive="base">
                                        <p:cTn id="67" dur="12500"/>
                                        <p:tgtEl>
                                          <p:spTgt spid="188"/>
                                        </p:tgtEl>
                                        <p:attrNameLst>
                                          <p:attrName>ppt_y</p:attrName>
                                        </p:attrNameLst>
                                      </p:cBhvr>
                                      <p:tavLst>
                                        <p:tav tm="0">
                                          <p:val>
                                            <p:strVal val="ppt_y"/>
                                          </p:val>
                                        </p:tav>
                                        <p:tav tm="100000">
                                          <p:val>
                                            <p:strVal val="0-ppt_h/2"/>
                                          </p:val>
                                        </p:tav>
                                      </p:tavLst>
                                    </p:anim>
                                    <p:set>
                                      <p:cBhvr>
                                        <p:cTn id="68" dur="1" fill="hold">
                                          <p:stCondLst>
                                            <p:cond delay="12499"/>
                                          </p:stCondLst>
                                        </p:cTn>
                                        <p:tgtEl>
                                          <p:spTgt spid="188"/>
                                        </p:tgtEl>
                                        <p:attrNameLst>
                                          <p:attrName>style.visibility</p:attrName>
                                        </p:attrNameLst>
                                      </p:cBhvr>
                                      <p:to>
                                        <p:strVal val="hidden"/>
                                      </p:to>
                                    </p:set>
                                  </p:childTnLst>
                                </p:cTn>
                              </p:par>
                              <p:par>
                                <p:cTn id="69" presetID="2" presetClass="exit" presetSubtype="1" fill="hold" grpId="0" nodeType="withEffect">
                                  <p:stCondLst>
                                    <p:cond delay="3000"/>
                                  </p:stCondLst>
                                  <p:childTnLst>
                                    <p:anim calcmode="lin" valueType="num">
                                      <p:cBhvr additive="base">
                                        <p:cTn id="70" dur="9500"/>
                                        <p:tgtEl>
                                          <p:spTgt spid="190"/>
                                        </p:tgtEl>
                                        <p:attrNameLst>
                                          <p:attrName>ppt_x</p:attrName>
                                        </p:attrNameLst>
                                      </p:cBhvr>
                                      <p:tavLst>
                                        <p:tav tm="0">
                                          <p:val>
                                            <p:strVal val="ppt_x"/>
                                          </p:val>
                                        </p:tav>
                                        <p:tav tm="100000">
                                          <p:val>
                                            <p:strVal val="ppt_x"/>
                                          </p:val>
                                        </p:tav>
                                      </p:tavLst>
                                    </p:anim>
                                    <p:anim calcmode="lin" valueType="num">
                                      <p:cBhvr additive="base">
                                        <p:cTn id="71" dur="9500"/>
                                        <p:tgtEl>
                                          <p:spTgt spid="190"/>
                                        </p:tgtEl>
                                        <p:attrNameLst>
                                          <p:attrName>ppt_y</p:attrName>
                                        </p:attrNameLst>
                                      </p:cBhvr>
                                      <p:tavLst>
                                        <p:tav tm="0">
                                          <p:val>
                                            <p:strVal val="ppt_y"/>
                                          </p:val>
                                        </p:tav>
                                        <p:tav tm="100000">
                                          <p:val>
                                            <p:strVal val="0-ppt_h/2"/>
                                          </p:val>
                                        </p:tav>
                                      </p:tavLst>
                                    </p:anim>
                                    <p:set>
                                      <p:cBhvr>
                                        <p:cTn id="72" dur="1" fill="hold">
                                          <p:stCondLst>
                                            <p:cond delay="9499"/>
                                          </p:stCondLst>
                                        </p:cTn>
                                        <p:tgtEl>
                                          <p:spTgt spid="190"/>
                                        </p:tgtEl>
                                        <p:attrNameLst>
                                          <p:attrName>style.visibility</p:attrName>
                                        </p:attrNameLst>
                                      </p:cBhvr>
                                      <p:to>
                                        <p:strVal val="hidden"/>
                                      </p:to>
                                    </p:set>
                                  </p:childTnLst>
                                </p:cTn>
                              </p:par>
                              <p:par>
                                <p:cTn id="73" presetID="1" presetClass="entr" presetSubtype="0" fill="hold" nodeType="withEffect">
                                  <p:stCondLst>
                                    <p:cond delay="11500"/>
                                  </p:stCondLst>
                                  <p:childTnLst>
                                    <p:set>
                                      <p:cBhvr>
                                        <p:cTn id="74" dur="1" fill="hold">
                                          <p:stCondLst>
                                            <p:cond delay="0"/>
                                          </p:stCondLst>
                                        </p:cTn>
                                        <p:tgtEl>
                                          <p:spTgt spid="1059"/>
                                        </p:tgtEl>
                                        <p:attrNameLst>
                                          <p:attrName>style.visibility</p:attrName>
                                        </p:attrNameLst>
                                      </p:cBhvr>
                                      <p:to>
                                        <p:strVal val="visible"/>
                                      </p:to>
                                    </p:set>
                                  </p:childTnLst>
                                </p:cTn>
                              </p:par>
                              <p:par>
                                <p:cTn id="75" presetID="1" presetClass="exit" presetSubtype="0" fill="hold" nodeType="withEffect">
                                  <p:stCondLst>
                                    <p:cond delay="11500"/>
                                  </p:stCondLst>
                                  <p:childTnLst>
                                    <p:set>
                                      <p:cBhvr>
                                        <p:cTn id="76" dur="1" fill="hold">
                                          <p:stCondLst>
                                            <p:cond delay="0"/>
                                          </p:stCondLst>
                                        </p:cTn>
                                        <p:tgtEl>
                                          <p:spTgt spid="5"/>
                                        </p:tgtEl>
                                        <p:attrNameLst>
                                          <p:attrName>style.visibility</p:attrName>
                                        </p:attrNameLst>
                                      </p:cBhvr>
                                      <p:to>
                                        <p:strVal val="hidden"/>
                                      </p:to>
                                    </p:set>
                                  </p:childTnLst>
                                </p:cTn>
                              </p:par>
                              <p:par>
                                <p:cTn id="77" presetID="1" presetClass="exit" presetSubtype="0" fill="hold" nodeType="withEffect">
                                  <p:stCondLst>
                                    <p:cond delay="11500"/>
                                  </p:stCondLst>
                                  <p:childTnLst>
                                    <p:set>
                                      <p:cBhvr>
                                        <p:cTn id="78" dur="1" fill="hold">
                                          <p:stCondLst>
                                            <p:cond delay="0"/>
                                          </p:stCondLst>
                                        </p:cTn>
                                        <p:tgtEl>
                                          <p:spTgt spid="9"/>
                                        </p:tgtEl>
                                        <p:attrNameLst>
                                          <p:attrName>style.visibility</p:attrName>
                                        </p:attrNameLst>
                                      </p:cBhvr>
                                      <p:to>
                                        <p:strVal val="hidden"/>
                                      </p:to>
                                    </p:set>
                                  </p:childTnLst>
                                </p:cTn>
                              </p:par>
                              <p:par>
                                <p:cTn id="79" presetID="1" presetClass="exit" presetSubtype="0" fill="hold" nodeType="withEffect">
                                  <p:stCondLst>
                                    <p:cond delay="11500"/>
                                  </p:stCondLst>
                                  <p:childTnLst>
                                    <p:set>
                                      <p:cBhvr>
                                        <p:cTn id="80" dur="1" fill="hold">
                                          <p:stCondLst>
                                            <p:cond delay="0"/>
                                          </p:stCondLst>
                                        </p:cTn>
                                        <p:tgtEl>
                                          <p:spTgt spid="11"/>
                                        </p:tgtEl>
                                        <p:attrNameLst>
                                          <p:attrName>style.visibility</p:attrName>
                                        </p:attrNameLst>
                                      </p:cBhvr>
                                      <p:to>
                                        <p:strVal val="hidden"/>
                                      </p:to>
                                    </p:set>
                                  </p:childTnLst>
                                </p:cTn>
                              </p:par>
                              <p:par>
                                <p:cTn id="81" presetID="1" presetClass="exit" presetSubtype="0" fill="hold" nodeType="withEffect">
                                  <p:stCondLst>
                                    <p:cond delay="11500"/>
                                  </p:stCondLst>
                                  <p:childTnLst>
                                    <p:set>
                                      <p:cBhvr>
                                        <p:cTn id="82" dur="1" fill="hold">
                                          <p:stCondLst>
                                            <p:cond delay="0"/>
                                          </p:stCondLst>
                                        </p:cTn>
                                        <p:tgtEl>
                                          <p:spTgt spid="12"/>
                                        </p:tgtEl>
                                        <p:attrNameLst>
                                          <p:attrName>style.visibility</p:attrName>
                                        </p:attrNameLst>
                                      </p:cBhvr>
                                      <p:to>
                                        <p:strVal val="hidden"/>
                                      </p:to>
                                    </p:set>
                                  </p:childTnLst>
                                </p:cTn>
                              </p:par>
                              <p:par>
                                <p:cTn id="83" presetID="1" presetClass="exit" presetSubtype="0" fill="hold" nodeType="withEffect">
                                  <p:stCondLst>
                                    <p:cond delay="11500"/>
                                  </p:stCondLst>
                                  <p:childTnLst>
                                    <p:set>
                                      <p:cBhvr>
                                        <p:cTn id="84" dur="1" fill="hold">
                                          <p:stCondLst>
                                            <p:cond delay="0"/>
                                          </p:stCondLst>
                                        </p:cTn>
                                        <p:tgtEl>
                                          <p:spTgt spid="10"/>
                                        </p:tgtEl>
                                        <p:attrNameLst>
                                          <p:attrName>style.visibility</p:attrName>
                                        </p:attrNameLst>
                                      </p:cBhvr>
                                      <p:to>
                                        <p:strVal val="hidden"/>
                                      </p:to>
                                    </p:set>
                                  </p:childTnLst>
                                </p:cTn>
                              </p:par>
                              <p:par>
                                <p:cTn id="85" presetID="1" presetClass="exit" presetSubtype="0" fill="hold" grpId="0" nodeType="withEffect">
                                  <p:stCondLst>
                                    <p:cond delay="11500"/>
                                  </p:stCondLst>
                                  <p:childTnLst>
                                    <p:set>
                                      <p:cBhvr>
                                        <p:cTn id="86" dur="1" fill="hold">
                                          <p:stCondLst>
                                            <p:cond delay="0"/>
                                          </p:stCondLst>
                                        </p:cTn>
                                        <p:tgtEl>
                                          <p:spTgt spid="412"/>
                                        </p:tgtEl>
                                        <p:attrNameLst>
                                          <p:attrName>style.visibility</p:attrName>
                                        </p:attrNameLst>
                                      </p:cBhvr>
                                      <p:to>
                                        <p:strVal val="hidden"/>
                                      </p:to>
                                    </p:set>
                                  </p:childTnLst>
                                </p:cTn>
                              </p:par>
                              <p:par>
                                <p:cTn id="87" presetID="1" presetClass="exit" presetSubtype="0" fill="hold" nodeType="withEffect">
                                  <p:stCondLst>
                                    <p:cond delay="11500"/>
                                  </p:stCondLst>
                                  <p:childTnLst>
                                    <p:set>
                                      <p:cBhvr>
                                        <p:cTn id="88" dur="1" fill="hold">
                                          <p:stCondLst>
                                            <p:cond delay="0"/>
                                          </p:stCondLst>
                                        </p:cTn>
                                        <p:tgtEl>
                                          <p:spTgt spid="459"/>
                                        </p:tgtEl>
                                        <p:attrNameLst>
                                          <p:attrName>style.visibility</p:attrName>
                                        </p:attrNameLst>
                                      </p:cBhvr>
                                      <p:to>
                                        <p:strVal val="hidden"/>
                                      </p:to>
                                    </p:set>
                                  </p:childTnLst>
                                </p:cTn>
                              </p:par>
                              <p:par>
                                <p:cTn id="89" presetID="1" presetClass="exit" presetSubtype="0" fill="hold" nodeType="withEffect">
                                  <p:stCondLst>
                                    <p:cond delay="11500"/>
                                  </p:stCondLst>
                                  <p:childTnLst>
                                    <p:set>
                                      <p:cBhvr>
                                        <p:cTn id="90" dur="1" fill="hold">
                                          <p:stCondLst>
                                            <p:cond delay="0"/>
                                          </p:stCondLst>
                                        </p:cTn>
                                        <p:tgtEl>
                                          <p:spTgt spid="414"/>
                                        </p:tgtEl>
                                        <p:attrNameLst>
                                          <p:attrName>style.visibility</p:attrName>
                                        </p:attrNameLst>
                                      </p:cBhvr>
                                      <p:to>
                                        <p:strVal val="hidden"/>
                                      </p:to>
                                    </p:set>
                                  </p:childTnLst>
                                </p:cTn>
                              </p:par>
                              <p:par>
                                <p:cTn id="91" presetID="1" presetClass="exit" presetSubtype="0" fill="hold" nodeType="withEffect">
                                  <p:stCondLst>
                                    <p:cond delay="11500"/>
                                  </p:stCondLst>
                                  <p:childTnLst>
                                    <p:set>
                                      <p:cBhvr>
                                        <p:cTn id="92" dur="1" fill="hold">
                                          <p:stCondLst>
                                            <p:cond delay="0"/>
                                          </p:stCondLst>
                                        </p:cTn>
                                        <p:tgtEl>
                                          <p:spTgt spid="413"/>
                                        </p:tgtEl>
                                        <p:attrNameLst>
                                          <p:attrName>style.visibility</p:attrName>
                                        </p:attrNameLst>
                                      </p:cBhvr>
                                      <p:to>
                                        <p:strVal val="hidden"/>
                                      </p:to>
                                    </p:set>
                                  </p:childTnLst>
                                </p:cTn>
                              </p:par>
                              <p:par>
                                <p:cTn id="93" presetID="10" presetClass="entr" presetSubtype="0" fill="hold" nodeType="withEffect">
                                  <p:stCondLst>
                                    <p:cond delay="11500"/>
                                  </p:stCondLst>
                                  <p:childTnLst>
                                    <p:set>
                                      <p:cBhvr>
                                        <p:cTn id="94" dur="1" fill="hold">
                                          <p:stCondLst>
                                            <p:cond delay="0"/>
                                          </p:stCondLst>
                                        </p:cTn>
                                        <p:tgtEl>
                                          <p:spTgt spid="509"/>
                                        </p:tgtEl>
                                        <p:attrNameLst>
                                          <p:attrName>style.visibility</p:attrName>
                                        </p:attrNameLst>
                                      </p:cBhvr>
                                      <p:to>
                                        <p:strVal val="visible"/>
                                      </p:to>
                                    </p:set>
                                    <p:animEffect transition="in" filter="fade">
                                      <p:cBhvr>
                                        <p:cTn id="95" dur="300"/>
                                        <p:tgtEl>
                                          <p:spTgt spid="509"/>
                                        </p:tgtEl>
                                      </p:cBhvr>
                                    </p:animEffect>
                                  </p:childTnLst>
                                </p:cTn>
                              </p:par>
                              <p:par>
                                <p:cTn id="96" presetID="6" presetClass="emph" presetSubtype="0" autoRev="1" fill="hold" nodeType="withEffect">
                                  <p:stCondLst>
                                    <p:cond delay="11500"/>
                                  </p:stCondLst>
                                  <p:childTnLst>
                                    <p:animScale>
                                      <p:cBhvr>
                                        <p:cTn id="97" dur="250" fill="hold"/>
                                        <p:tgtEl>
                                          <p:spTgt spid="509"/>
                                        </p:tgtEl>
                                      </p:cBhvr>
                                      <p:by x="110000" y="110000"/>
                                    </p:animScale>
                                  </p:childTnLst>
                                </p:cTn>
                              </p:par>
                              <p:par>
                                <p:cTn id="98" presetID="6" presetClass="emph" presetSubtype="0" autoRev="1" fill="hold" nodeType="withEffect">
                                  <p:stCondLst>
                                    <p:cond delay="11500"/>
                                  </p:stCondLst>
                                  <p:childTnLst>
                                    <p:animScale>
                                      <p:cBhvr>
                                        <p:cTn id="99" dur="250" fill="hold"/>
                                        <p:tgtEl>
                                          <p:spTgt spid="1059"/>
                                        </p:tgtEl>
                                      </p:cBhvr>
                                      <p:by x="105000" y="105000"/>
                                    </p:animScale>
                                  </p:childTnLst>
                                </p:cTn>
                              </p:par>
                            </p:childTnLst>
                          </p:cTn>
                        </p:par>
                        <p:par>
                          <p:cTn id="100" fill="hold">
                            <p:stCondLst>
                              <p:cond delay="12500"/>
                            </p:stCondLst>
                            <p:childTnLst>
                              <p:par>
                                <p:cTn id="101" presetID="10" presetClass="entr" presetSubtype="0" fill="hold" grpId="0" nodeType="afterEffect">
                                  <p:stCondLst>
                                    <p:cond delay="0"/>
                                  </p:stCondLst>
                                  <p:childTnLst>
                                    <p:set>
                                      <p:cBhvr>
                                        <p:cTn id="102" dur="1" fill="hold">
                                          <p:stCondLst>
                                            <p:cond delay="0"/>
                                          </p:stCondLst>
                                        </p:cTn>
                                        <p:tgtEl>
                                          <p:spTgt spid="97"/>
                                        </p:tgtEl>
                                        <p:attrNameLst>
                                          <p:attrName>style.visibility</p:attrName>
                                        </p:attrNameLst>
                                      </p:cBhvr>
                                      <p:to>
                                        <p:strVal val="visible"/>
                                      </p:to>
                                    </p:set>
                                    <p:animEffect transition="in" filter="fade">
                                      <p:cBhvr>
                                        <p:cTn id="103" dur="500"/>
                                        <p:tgtEl>
                                          <p:spTgt spid="9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6"/>
                                        </p:tgtEl>
                                        <p:attrNameLst>
                                          <p:attrName>style.visibility</p:attrName>
                                        </p:attrNameLst>
                                      </p:cBhvr>
                                      <p:to>
                                        <p:strVal val="visible"/>
                                      </p:to>
                                    </p:set>
                                    <p:animEffect transition="in" filter="fade">
                                      <p:cBhvr>
                                        <p:cTn id="106"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animBg="1"/>
      <p:bldP spid="188" grpId="0" animBg="1"/>
      <p:bldP spid="189" grpId="0" animBg="1"/>
      <p:bldP spid="190" grpId="0" animBg="1"/>
      <p:bldP spid="143" grpId="0" animBg="1"/>
      <p:bldP spid="4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4" name="Group 493"/>
          <p:cNvGrpSpPr/>
          <p:nvPr/>
        </p:nvGrpSpPr>
        <p:grpSpPr>
          <a:xfrm>
            <a:off x="-1246365" y="385783"/>
            <a:ext cx="15707833" cy="1258200"/>
            <a:chOff x="-18052104" y="2702313"/>
            <a:chExt cx="25082357" cy="2009099"/>
          </a:xfrm>
        </p:grpSpPr>
        <p:pic>
          <p:nvPicPr>
            <p:cNvPr id="49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6732"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96" name="Group 495"/>
            <p:cNvGrpSpPr/>
            <p:nvPr/>
          </p:nvGrpSpPr>
          <p:grpSpPr>
            <a:xfrm>
              <a:off x="-18052104" y="2702313"/>
              <a:ext cx="23273022" cy="2009099"/>
              <a:chOff x="-18204504" y="2549913"/>
              <a:chExt cx="23273022" cy="2009099"/>
            </a:xfrm>
          </p:grpSpPr>
          <p:pic>
            <p:nvPicPr>
              <p:cNvPr id="49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8471"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57809"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67148"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76487"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95165"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85826"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04504"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0454" y="2553678"/>
                <a:ext cx="1560956"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29793" y="2549913"/>
                <a:ext cx="1560954"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7564"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8226"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113"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9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9299"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77" name="Group 476"/>
          <p:cNvGrpSpPr/>
          <p:nvPr/>
        </p:nvGrpSpPr>
        <p:grpSpPr>
          <a:xfrm>
            <a:off x="13483920" y="383423"/>
            <a:ext cx="15707833" cy="1258200"/>
            <a:chOff x="-18052104" y="2702313"/>
            <a:chExt cx="25082357" cy="2009099"/>
          </a:xfrm>
        </p:grpSpPr>
        <p:pic>
          <p:nvPicPr>
            <p:cNvPr id="4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6732"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79" name="Group 478"/>
            <p:cNvGrpSpPr/>
            <p:nvPr/>
          </p:nvGrpSpPr>
          <p:grpSpPr>
            <a:xfrm>
              <a:off x="-18052104" y="2702313"/>
              <a:ext cx="23273022" cy="2009099"/>
              <a:chOff x="-18204504" y="2549913"/>
              <a:chExt cx="23273022" cy="2009099"/>
            </a:xfrm>
          </p:grpSpPr>
          <p:pic>
            <p:nvPicPr>
              <p:cNvPr id="48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8471"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57809"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67148"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76487"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95165"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85826"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04504"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0454" y="2553678"/>
                <a:ext cx="1560956"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29793" y="2549913"/>
                <a:ext cx="1560954"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7564"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8226"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2"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113"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8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9299"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60" name="Group 459"/>
          <p:cNvGrpSpPr/>
          <p:nvPr/>
        </p:nvGrpSpPr>
        <p:grpSpPr>
          <a:xfrm>
            <a:off x="-16397014" y="642354"/>
            <a:ext cx="15707833" cy="1258200"/>
            <a:chOff x="-18052104" y="2702313"/>
            <a:chExt cx="25082357" cy="2009099"/>
          </a:xfrm>
        </p:grpSpPr>
        <p:pic>
          <p:nvPicPr>
            <p:cNvPr id="46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6732"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62" name="Group 461"/>
            <p:cNvGrpSpPr/>
            <p:nvPr/>
          </p:nvGrpSpPr>
          <p:grpSpPr>
            <a:xfrm>
              <a:off x="-18052104" y="2702313"/>
              <a:ext cx="23273022" cy="2009099"/>
              <a:chOff x="-18204504" y="2549913"/>
              <a:chExt cx="23273022" cy="2009099"/>
            </a:xfrm>
          </p:grpSpPr>
          <p:pic>
            <p:nvPicPr>
              <p:cNvPr id="46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8471"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57809"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67148"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76487"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7"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95165"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85826"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04504"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0454" y="2553678"/>
                <a:ext cx="1560956"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29793" y="2549913"/>
                <a:ext cx="1560954"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7564"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8226"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113"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7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9299"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45" name="Group 444"/>
          <p:cNvGrpSpPr/>
          <p:nvPr/>
        </p:nvGrpSpPr>
        <p:grpSpPr>
          <a:xfrm>
            <a:off x="13993281" y="994604"/>
            <a:ext cx="18490354" cy="1362716"/>
            <a:chOff x="-18052103" y="2702314"/>
            <a:chExt cx="27260962" cy="2009098"/>
          </a:xfrm>
        </p:grpSpPr>
        <p:pic>
          <p:nvPicPr>
            <p:cNvPr id="44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10366" y="2702314"/>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47" name="Group 446"/>
            <p:cNvGrpSpPr/>
            <p:nvPr/>
          </p:nvGrpSpPr>
          <p:grpSpPr>
            <a:xfrm>
              <a:off x="-18052103" y="2702314"/>
              <a:ext cx="27260962" cy="2009098"/>
              <a:chOff x="-18204503" y="2549914"/>
              <a:chExt cx="27260962" cy="2009098"/>
            </a:xfrm>
          </p:grpSpPr>
          <p:pic>
            <p:nvPicPr>
              <p:cNvPr id="448"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2484"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9"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18433"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79880" y="2549914"/>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703306"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2"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439021"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564750" y="2549914"/>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204503" y="2549914"/>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6"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95504" y="2553680"/>
                <a:ext cx="1560955"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7"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18563" y="2549914"/>
                <a:ext cx="1560954" cy="2005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47" name="Group 46"/>
          <p:cNvGrpSpPr/>
          <p:nvPr/>
        </p:nvGrpSpPr>
        <p:grpSpPr>
          <a:xfrm>
            <a:off x="-17055698" y="1499500"/>
            <a:ext cx="16767803" cy="1548740"/>
            <a:chOff x="-16447178" y="2702314"/>
            <a:chExt cx="21751980" cy="2009098"/>
          </a:xfrm>
        </p:grpSpPr>
        <p:pic>
          <p:nvPicPr>
            <p:cNvPr id="435"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743847" y="27023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36" name="Group 435"/>
            <p:cNvGrpSpPr/>
            <p:nvPr/>
          </p:nvGrpSpPr>
          <p:grpSpPr>
            <a:xfrm>
              <a:off x="-16447178" y="2702314"/>
              <a:ext cx="19176823" cy="2009098"/>
              <a:chOff x="-16599578" y="2549914"/>
              <a:chExt cx="19176823" cy="2009098"/>
            </a:xfrm>
          </p:grpSpPr>
          <p:pic>
            <p:nvPicPr>
              <p:cNvPr id="437"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16290"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8"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503551"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9"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97217"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518898"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1"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990085"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2"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4089282"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3"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607256"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4"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599578"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418" name="Group 417"/>
          <p:cNvGrpSpPr/>
          <p:nvPr/>
        </p:nvGrpSpPr>
        <p:grpSpPr>
          <a:xfrm>
            <a:off x="13777782" y="2056264"/>
            <a:ext cx="17028380" cy="1808188"/>
            <a:chOff x="-11991640" y="2549914"/>
            <a:chExt cx="18920433" cy="2009098"/>
          </a:xfrm>
        </p:grpSpPr>
        <p:pic>
          <p:nvPicPr>
            <p:cNvPr id="419"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205209"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0" name="Picture 4"/>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17858"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1" name="Picture 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41477"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2"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268406"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3" name="Picture 4"/>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612744"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4" name="Picture 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763150"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5" name="Picture 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447832"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8" name="Picture 4"/>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1991640"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9"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367838"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8" name="Rectangle 47"/>
          <p:cNvSpPr/>
          <p:nvPr/>
        </p:nvSpPr>
        <p:spPr>
          <a:xfrm>
            <a:off x="0" y="-133350"/>
            <a:ext cx="12188825" cy="6991349"/>
          </a:xfrm>
          <a:prstGeom prst="rect">
            <a:avLst/>
          </a:prstGeom>
          <a:gradFill flip="none" rotWithShape="1">
            <a:gsLst>
              <a:gs pos="8000">
                <a:srgbClr val="000000"/>
              </a:gs>
              <a:gs pos="100000">
                <a:srgbClr val="000000">
                  <a:alpha val="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026" name="Picture 2"/>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588827" y="255777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26" name="Group 225"/>
          <p:cNvGrpSpPr/>
          <p:nvPr/>
        </p:nvGrpSpPr>
        <p:grpSpPr>
          <a:xfrm>
            <a:off x="6682026" y="872815"/>
            <a:ext cx="4601787" cy="5319250"/>
            <a:chOff x="6682026" y="872815"/>
            <a:chExt cx="4601787" cy="5319250"/>
          </a:xfrm>
        </p:grpSpPr>
        <p:sp>
          <p:nvSpPr>
            <p:cNvPr id="82" name="Rectangle 81"/>
            <p:cNvSpPr/>
            <p:nvPr/>
          </p:nvSpPr>
          <p:spPr>
            <a:xfrm>
              <a:off x="6682026" y="872815"/>
              <a:ext cx="4114801" cy="5319250"/>
            </a:xfrm>
            <a:prstGeom prst="rect">
              <a:avLst/>
            </a:prstGeom>
            <a:gradFill flip="none" rotWithShape="1">
              <a:gsLst>
                <a:gs pos="0">
                  <a:schemeClr val="bg1">
                    <a:lumMod val="93000"/>
                  </a:schemeClr>
                </a:gs>
                <a:gs pos="100000">
                  <a:schemeClr val="bg1">
                    <a:lumMod val="93000"/>
                  </a:schemeClr>
                </a:gs>
                <a:gs pos="52000">
                  <a:schemeClr val="bg1">
                    <a:lumMod val="100000"/>
                  </a:schemeClr>
                </a:gs>
              </a:gsLst>
              <a:lin ang="16200000" scaled="1"/>
              <a:tileRect/>
            </a:gradFill>
            <a:ln w="38100">
              <a:solidFill>
                <a:schemeClr val="bg1">
                  <a:lumMod val="85000"/>
                </a:schemeClr>
              </a:solidFill>
            </a:ln>
            <a:effectLst>
              <a:outerShdw dist="889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cxnSp>
          <p:nvCxnSpPr>
            <p:cNvPr id="83" name="Straight Connector 82"/>
            <p:cNvCxnSpPr/>
            <p:nvPr/>
          </p:nvCxnSpPr>
          <p:spPr>
            <a:xfrm>
              <a:off x="6916526" y="1246474"/>
              <a:ext cx="3636005"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84" name="Group 6"/>
            <p:cNvGrpSpPr>
              <a:grpSpLocks noChangeAspect="1"/>
            </p:cNvGrpSpPr>
            <p:nvPr/>
          </p:nvGrpSpPr>
          <p:grpSpPr bwMode="auto">
            <a:xfrm>
              <a:off x="6967998" y="1357080"/>
              <a:ext cx="339725" cy="179363"/>
              <a:chOff x="-2056" y="871"/>
              <a:chExt cx="447" cy="236"/>
            </a:xfrm>
            <a:solidFill>
              <a:schemeClr val="bg1">
                <a:lumMod val="50000"/>
              </a:schemeClr>
            </a:solidFill>
          </p:grpSpPr>
          <p:sp>
            <p:nvSpPr>
              <p:cNvPr id="85" name="Rectangle 7"/>
              <p:cNvSpPr>
                <a:spLocks noChangeArrowheads="1"/>
              </p:cNvSpPr>
              <p:nvPr/>
            </p:nvSpPr>
            <p:spPr bwMode="auto">
              <a:xfrm>
                <a:off x="-1929" y="1028"/>
                <a:ext cx="19" cy="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8"/>
              <p:cNvSpPr>
                <a:spLocks/>
              </p:cNvSpPr>
              <p:nvPr/>
            </p:nvSpPr>
            <p:spPr bwMode="auto">
              <a:xfrm>
                <a:off x="-1811" y="1026"/>
                <a:ext cx="59" cy="81"/>
              </a:xfrm>
              <a:custGeom>
                <a:avLst/>
                <a:gdLst>
                  <a:gd name="T0" fmla="*/ 38 w 38"/>
                  <a:gd name="T1" fmla="*/ 15 h 52"/>
                  <a:gd name="T2" fmla="*/ 27 w 38"/>
                  <a:gd name="T3" fmla="*/ 13 h 52"/>
                  <a:gd name="T4" fmla="*/ 14 w 38"/>
                  <a:gd name="T5" fmla="*/ 26 h 52"/>
                  <a:gd name="T6" fmla="*/ 27 w 38"/>
                  <a:gd name="T7" fmla="*/ 39 h 52"/>
                  <a:gd name="T8" fmla="*/ 38 w 38"/>
                  <a:gd name="T9" fmla="*/ 37 h 52"/>
                  <a:gd name="T10" fmla="*/ 38 w 38"/>
                  <a:gd name="T11" fmla="*/ 50 h 52"/>
                  <a:gd name="T12" fmla="*/ 27 w 38"/>
                  <a:gd name="T13" fmla="*/ 52 h 52"/>
                  <a:gd name="T14" fmla="*/ 0 w 38"/>
                  <a:gd name="T15" fmla="*/ 26 h 52"/>
                  <a:gd name="T16" fmla="*/ 27 w 38"/>
                  <a:gd name="T17" fmla="*/ 0 h 52"/>
                  <a:gd name="T18" fmla="*/ 38 w 38"/>
                  <a:gd name="T19" fmla="*/ 2 h 52"/>
                  <a:gd name="T20" fmla="*/ 38 w 38"/>
                  <a:gd name="T21"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52">
                    <a:moveTo>
                      <a:pt x="38" y="15"/>
                    </a:moveTo>
                    <a:cubicBezTo>
                      <a:pt x="38" y="15"/>
                      <a:pt x="33" y="13"/>
                      <a:pt x="27" y="13"/>
                    </a:cubicBezTo>
                    <a:cubicBezTo>
                      <a:pt x="19" y="13"/>
                      <a:pt x="14" y="18"/>
                      <a:pt x="14" y="26"/>
                    </a:cubicBezTo>
                    <a:cubicBezTo>
                      <a:pt x="14" y="33"/>
                      <a:pt x="19" y="39"/>
                      <a:pt x="27" y="39"/>
                    </a:cubicBezTo>
                    <a:cubicBezTo>
                      <a:pt x="33" y="39"/>
                      <a:pt x="37" y="37"/>
                      <a:pt x="38" y="37"/>
                    </a:cubicBezTo>
                    <a:cubicBezTo>
                      <a:pt x="38" y="50"/>
                      <a:pt x="38" y="50"/>
                      <a:pt x="38" y="50"/>
                    </a:cubicBezTo>
                    <a:cubicBezTo>
                      <a:pt x="36" y="51"/>
                      <a:pt x="32" y="52"/>
                      <a:pt x="27" y="52"/>
                    </a:cubicBezTo>
                    <a:cubicBezTo>
                      <a:pt x="12" y="52"/>
                      <a:pt x="0" y="42"/>
                      <a:pt x="0" y="26"/>
                    </a:cubicBezTo>
                    <a:cubicBezTo>
                      <a:pt x="0" y="11"/>
                      <a:pt x="11" y="0"/>
                      <a:pt x="27" y="0"/>
                    </a:cubicBezTo>
                    <a:cubicBezTo>
                      <a:pt x="32" y="0"/>
                      <a:pt x="37" y="2"/>
                      <a:pt x="38" y="2"/>
                    </a:cubicBezTo>
                    <a:lnTo>
                      <a:pt x="3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9"/>
              <p:cNvSpPr>
                <a:spLocks/>
              </p:cNvSpPr>
              <p:nvPr/>
            </p:nvSpPr>
            <p:spPr bwMode="auto">
              <a:xfrm>
                <a:off x="-2016" y="1026"/>
                <a:ext cx="59" cy="81"/>
              </a:xfrm>
              <a:custGeom>
                <a:avLst/>
                <a:gdLst>
                  <a:gd name="T0" fmla="*/ 38 w 38"/>
                  <a:gd name="T1" fmla="*/ 15 h 52"/>
                  <a:gd name="T2" fmla="*/ 28 w 38"/>
                  <a:gd name="T3" fmla="*/ 13 h 52"/>
                  <a:gd name="T4" fmla="*/ 14 w 38"/>
                  <a:gd name="T5" fmla="*/ 26 h 52"/>
                  <a:gd name="T6" fmla="*/ 28 w 38"/>
                  <a:gd name="T7" fmla="*/ 39 h 52"/>
                  <a:gd name="T8" fmla="*/ 38 w 38"/>
                  <a:gd name="T9" fmla="*/ 37 h 52"/>
                  <a:gd name="T10" fmla="*/ 38 w 38"/>
                  <a:gd name="T11" fmla="*/ 50 h 52"/>
                  <a:gd name="T12" fmla="*/ 27 w 38"/>
                  <a:gd name="T13" fmla="*/ 52 h 52"/>
                  <a:gd name="T14" fmla="*/ 0 w 38"/>
                  <a:gd name="T15" fmla="*/ 26 h 52"/>
                  <a:gd name="T16" fmla="*/ 27 w 38"/>
                  <a:gd name="T17" fmla="*/ 0 h 52"/>
                  <a:gd name="T18" fmla="*/ 38 w 38"/>
                  <a:gd name="T19" fmla="*/ 2 h 52"/>
                  <a:gd name="T20" fmla="*/ 38 w 38"/>
                  <a:gd name="T21"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52">
                    <a:moveTo>
                      <a:pt x="38" y="15"/>
                    </a:moveTo>
                    <a:cubicBezTo>
                      <a:pt x="38" y="15"/>
                      <a:pt x="34" y="13"/>
                      <a:pt x="28" y="13"/>
                    </a:cubicBezTo>
                    <a:cubicBezTo>
                      <a:pt x="19" y="13"/>
                      <a:pt x="14" y="18"/>
                      <a:pt x="14" y="26"/>
                    </a:cubicBezTo>
                    <a:cubicBezTo>
                      <a:pt x="14" y="33"/>
                      <a:pt x="19" y="39"/>
                      <a:pt x="28" y="39"/>
                    </a:cubicBezTo>
                    <a:cubicBezTo>
                      <a:pt x="34" y="39"/>
                      <a:pt x="38" y="37"/>
                      <a:pt x="38" y="37"/>
                    </a:cubicBezTo>
                    <a:cubicBezTo>
                      <a:pt x="38" y="50"/>
                      <a:pt x="38" y="50"/>
                      <a:pt x="38" y="50"/>
                    </a:cubicBezTo>
                    <a:cubicBezTo>
                      <a:pt x="37" y="51"/>
                      <a:pt x="32" y="52"/>
                      <a:pt x="27" y="52"/>
                    </a:cubicBezTo>
                    <a:cubicBezTo>
                      <a:pt x="13" y="52"/>
                      <a:pt x="0" y="42"/>
                      <a:pt x="0" y="26"/>
                    </a:cubicBezTo>
                    <a:cubicBezTo>
                      <a:pt x="0" y="11"/>
                      <a:pt x="11" y="0"/>
                      <a:pt x="27" y="0"/>
                    </a:cubicBezTo>
                    <a:cubicBezTo>
                      <a:pt x="33" y="0"/>
                      <a:pt x="37" y="2"/>
                      <a:pt x="38" y="2"/>
                    </a:cubicBezTo>
                    <a:lnTo>
                      <a:pt x="38"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0"/>
              <p:cNvSpPr>
                <a:spLocks noEditPoints="1"/>
              </p:cNvSpPr>
              <p:nvPr/>
            </p:nvSpPr>
            <p:spPr bwMode="auto">
              <a:xfrm>
                <a:off x="-1732" y="1026"/>
                <a:ext cx="83" cy="81"/>
              </a:xfrm>
              <a:custGeom>
                <a:avLst/>
                <a:gdLst>
                  <a:gd name="T0" fmla="*/ 53 w 53"/>
                  <a:gd name="T1" fmla="*/ 26 h 52"/>
                  <a:gd name="T2" fmla="*/ 27 w 53"/>
                  <a:gd name="T3" fmla="*/ 52 h 52"/>
                  <a:gd name="T4" fmla="*/ 0 w 53"/>
                  <a:gd name="T5" fmla="*/ 26 h 52"/>
                  <a:gd name="T6" fmla="*/ 27 w 53"/>
                  <a:gd name="T7" fmla="*/ 0 h 52"/>
                  <a:gd name="T8" fmla="*/ 53 w 53"/>
                  <a:gd name="T9" fmla="*/ 26 h 52"/>
                  <a:gd name="T10" fmla="*/ 27 w 53"/>
                  <a:gd name="T11" fmla="*/ 13 h 52"/>
                  <a:gd name="T12" fmla="*/ 14 w 53"/>
                  <a:gd name="T13" fmla="*/ 26 h 52"/>
                  <a:gd name="T14" fmla="*/ 27 w 53"/>
                  <a:gd name="T15" fmla="*/ 39 h 52"/>
                  <a:gd name="T16" fmla="*/ 40 w 53"/>
                  <a:gd name="T17" fmla="*/ 26 h 52"/>
                  <a:gd name="T18" fmla="*/ 27 w 53"/>
                  <a:gd name="T19" fmla="*/ 1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2">
                    <a:moveTo>
                      <a:pt x="53" y="26"/>
                    </a:moveTo>
                    <a:cubicBezTo>
                      <a:pt x="53" y="40"/>
                      <a:pt x="42" y="52"/>
                      <a:pt x="27" y="52"/>
                    </a:cubicBezTo>
                    <a:cubicBezTo>
                      <a:pt x="11" y="52"/>
                      <a:pt x="0" y="40"/>
                      <a:pt x="0" y="26"/>
                    </a:cubicBezTo>
                    <a:cubicBezTo>
                      <a:pt x="0" y="12"/>
                      <a:pt x="11" y="0"/>
                      <a:pt x="27" y="0"/>
                    </a:cubicBezTo>
                    <a:cubicBezTo>
                      <a:pt x="42" y="0"/>
                      <a:pt x="53" y="12"/>
                      <a:pt x="53" y="26"/>
                    </a:cubicBezTo>
                    <a:close/>
                    <a:moveTo>
                      <a:pt x="27" y="13"/>
                    </a:moveTo>
                    <a:cubicBezTo>
                      <a:pt x="19" y="13"/>
                      <a:pt x="14" y="19"/>
                      <a:pt x="14" y="26"/>
                    </a:cubicBezTo>
                    <a:cubicBezTo>
                      <a:pt x="14" y="33"/>
                      <a:pt x="19" y="39"/>
                      <a:pt x="27" y="39"/>
                    </a:cubicBezTo>
                    <a:cubicBezTo>
                      <a:pt x="34" y="39"/>
                      <a:pt x="40" y="33"/>
                      <a:pt x="40" y="26"/>
                    </a:cubicBezTo>
                    <a:cubicBezTo>
                      <a:pt x="40" y="19"/>
                      <a:pt x="34" y="13"/>
                      <a:pt x="2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1"/>
              <p:cNvSpPr>
                <a:spLocks/>
              </p:cNvSpPr>
              <p:nvPr/>
            </p:nvSpPr>
            <p:spPr bwMode="auto">
              <a:xfrm>
                <a:off x="-1884" y="1026"/>
                <a:ext cx="55" cy="81"/>
              </a:xfrm>
              <a:custGeom>
                <a:avLst/>
                <a:gdLst>
                  <a:gd name="T0" fmla="*/ 31 w 35"/>
                  <a:gd name="T1" fmla="*/ 12 h 52"/>
                  <a:gd name="T2" fmla="*/ 21 w 35"/>
                  <a:gd name="T3" fmla="*/ 11 h 52"/>
                  <a:gd name="T4" fmla="*/ 13 w 35"/>
                  <a:gd name="T5" fmla="*/ 15 h 52"/>
                  <a:gd name="T6" fmla="*/ 19 w 35"/>
                  <a:gd name="T7" fmla="*/ 20 h 52"/>
                  <a:gd name="T8" fmla="*/ 23 w 35"/>
                  <a:gd name="T9" fmla="*/ 21 h 52"/>
                  <a:gd name="T10" fmla="*/ 35 w 35"/>
                  <a:gd name="T11" fmla="*/ 35 h 52"/>
                  <a:gd name="T12" fmla="*/ 14 w 35"/>
                  <a:gd name="T13" fmla="*/ 52 h 52"/>
                  <a:gd name="T14" fmla="*/ 0 w 35"/>
                  <a:gd name="T15" fmla="*/ 51 h 52"/>
                  <a:gd name="T16" fmla="*/ 0 w 35"/>
                  <a:gd name="T17" fmla="*/ 39 h 52"/>
                  <a:gd name="T18" fmla="*/ 12 w 35"/>
                  <a:gd name="T19" fmla="*/ 41 h 52"/>
                  <a:gd name="T20" fmla="*/ 21 w 35"/>
                  <a:gd name="T21" fmla="*/ 36 h 52"/>
                  <a:gd name="T22" fmla="*/ 16 w 35"/>
                  <a:gd name="T23" fmla="*/ 31 h 52"/>
                  <a:gd name="T24" fmla="*/ 13 w 35"/>
                  <a:gd name="T25" fmla="*/ 30 h 52"/>
                  <a:gd name="T26" fmla="*/ 0 w 35"/>
                  <a:gd name="T27" fmla="*/ 16 h 52"/>
                  <a:gd name="T28" fmla="*/ 19 w 35"/>
                  <a:gd name="T29" fmla="*/ 0 h 52"/>
                  <a:gd name="T30" fmla="*/ 31 w 35"/>
                  <a:gd name="T31" fmla="*/ 2 h 52"/>
                  <a:gd name="T32" fmla="*/ 31 w 35"/>
                  <a:gd name="T3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52">
                    <a:moveTo>
                      <a:pt x="31" y="12"/>
                    </a:moveTo>
                    <a:cubicBezTo>
                      <a:pt x="31" y="12"/>
                      <a:pt x="26" y="11"/>
                      <a:pt x="21" y="11"/>
                    </a:cubicBezTo>
                    <a:cubicBezTo>
                      <a:pt x="16" y="11"/>
                      <a:pt x="13" y="13"/>
                      <a:pt x="13" y="15"/>
                    </a:cubicBezTo>
                    <a:cubicBezTo>
                      <a:pt x="13" y="18"/>
                      <a:pt x="17" y="19"/>
                      <a:pt x="19" y="20"/>
                    </a:cubicBezTo>
                    <a:cubicBezTo>
                      <a:pt x="23" y="21"/>
                      <a:pt x="23" y="21"/>
                      <a:pt x="23" y="21"/>
                    </a:cubicBezTo>
                    <a:cubicBezTo>
                      <a:pt x="31" y="23"/>
                      <a:pt x="35" y="29"/>
                      <a:pt x="35" y="35"/>
                    </a:cubicBezTo>
                    <a:cubicBezTo>
                      <a:pt x="35" y="48"/>
                      <a:pt x="24" y="52"/>
                      <a:pt x="14" y="52"/>
                    </a:cubicBezTo>
                    <a:cubicBezTo>
                      <a:pt x="7" y="52"/>
                      <a:pt x="1" y="51"/>
                      <a:pt x="0" y="51"/>
                    </a:cubicBezTo>
                    <a:cubicBezTo>
                      <a:pt x="0" y="39"/>
                      <a:pt x="0" y="39"/>
                      <a:pt x="0" y="39"/>
                    </a:cubicBezTo>
                    <a:cubicBezTo>
                      <a:pt x="1" y="39"/>
                      <a:pt x="7" y="41"/>
                      <a:pt x="12" y="41"/>
                    </a:cubicBezTo>
                    <a:cubicBezTo>
                      <a:pt x="18" y="41"/>
                      <a:pt x="21" y="39"/>
                      <a:pt x="21" y="36"/>
                    </a:cubicBezTo>
                    <a:cubicBezTo>
                      <a:pt x="21" y="34"/>
                      <a:pt x="19" y="32"/>
                      <a:pt x="16" y="31"/>
                    </a:cubicBezTo>
                    <a:cubicBezTo>
                      <a:pt x="15" y="31"/>
                      <a:pt x="14" y="31"/>
                      <a:pt x="13" y="30"/>
                    </a:cubicBezTo>
                    <a:cubicBezTo>
                      <a:pt x="6" y="28"/>
                      <a:pt x="0" y="24"/>
                      <a:pt x="0" y="16"/>
                    </a:cubicBezTo>
                    <a:cubicBezTo>
                      <a:pt x="0" y="6"/>
                      <a:pt x="7" y="0"/>
                      <a:pt x="19" y="0"/>
                    </a:cubicBezTo>
                    <a:cubicBezTo>
                      <a:pt x="25" y="0"/>
                      <a:pt x="31" y="2"/>
                      <a:pt x="31" y="2"/>
                    </a:cubicBezTo>
                    <a:lnTo>
                      <a:pt x="3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2"/>
              <p:cNvSpPr>
                <a:spLocks/>
              </p:cNvSpPr>
              <p:nvPr/>
            </p:nvSpPr>
            <p:spPr bwMode="auto">
              <a:xfrm>
                <a:off x="-2056" y="934"/>
                <a:ext cx="20" cy="41"/>
              </a:xfrm>
              <a:custGeom>
                <a:avLst/>
                <a:gdLst>
                  <a:gd name="T0" fmla="*/ 13 w 13"/>
                  <a:gd name="T1" fmla="*/ 6 h 26"/>
                  <a:gd name="T2" fmla="*/ 6 w 13"/>
                  <a:gd name="T3" fmla="*/ 0 h 26"/>
                  <a:gd name="T4" fmla="*/ 0 w 13"/>
                  <a:gd name="T5" fmla="*/ 6 h 26"/>
                  <a:gd name="T6" fmla="*/ 0 w 13"/>
                  <a:gd name="T7" fmla="*/ 19 h 26"/>
                  <a:gd name="T8" fmla="*/ 6 w 13"/>
                  <a:gd name="T9" fmla="*/ 26 h 26"/>
                  <a:gd name="T10" fmla="*/ 13 w 13"/>
                  <a:gd name="T11" fmla="*/ 19 h 26"/>
                  <a:gd name="T12" fmla="*/ 13 w 13"/>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3" h="26">
                    <a:moveTo>
                      <a:pt x="13" y="6"/>
                    </a:moveTo>
                    <a:cubicBezTo>
                      <a:pt x="13" y="3"/>
                      <a:pt x="10" y="0"/>
                      <a:pt x="6" y="0"/>
                    </a:cubicBezTo>
                    <a:cubicBezTo>
                      <a:pt x="3" y="0"/>
                      <a:pt x="0" y="3"/>
                      <a:pt x="0" y="6"/>
                    </a:cubicBezTo>
                    <a:cubicBezTo>
                      <a:pt x="0" y="19"/>
                      <a:pt x="0" y="19"/>
                      <a:pt x="0" y="19"/>
                    </a:cubicBezTo>
                    <a:cubicBezTo>
                      <a:pt x="0" y="23"/>
                      <a:pt x="3" y="26"/>
                      <a:pt x="6" y="26"/>
                    </a:cubicBezTo>
                    <a:cubicBezTo>
                      <a:pt x="10" y="26"/>
                      <a:pt x="13" y="23"/>
                      <a:pt x="13" y="19"/>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3"/>
              <p:cNvSpPr>
                <a:spLocks/>
              </p:cNvSpPr>
              <p:nvPr/>
            </p:nvSpPr>
            <p:spPr bwMode="auto">
              <a:xfrm>
                <a:off x="-2002" y="908"/>
                <a:ext cx="19" cy="67"/>
              </a:xfrm>
              <a:custGeom>
                <a:avLst/>
                <a:gdLst>
                  <a:gd name="T0" fmla="*/ 12 w 12"/>
                  <a:gd name="T1" fmla="*/ 6 h 43"/>
                  <a:gd name="T2" fmla="*/ 6 w 12"/>
                  <a:gd name="T3" fmla="*/ 0 h 43"/>
                  <a:gd name="T4" fmla="*/ 0 w 12"/>
                  <a:gd name="T5" fmla="*/ 6 h 43"/>
                  <a:gd name="T6" fmla="*/ 0 w 12"/>
                  <a:gd name="T7" fmla="*/ 36 h 43"/>
                  <a:gd name="T8" fmla="*/ 6 w 12"/>
                  <a:gd name="T9" fmla="*/ 43 h 43"/>
                  <a:gd name="T10" fmla="*/ 12 w 12"/>
                  <a:gd name="T11" fmla="*/ 36 h 43"/>
                  <a:gd name="T12" fmla="*/ 12 w 12"/>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12" y="6"/>
                    </a:moveTo>
                    <a:cubicBezTo>
                      <a:pt x="12" y="3"/>
                      <a:pt x="9" y="0"/>
                      <a:pt x="6" y="0"/>
                    </a:cubicBezTo>
                    <a:cubicBezTo>
                      <a:pt x="2" y="0"/>
                      <a:pt x="0" y="3"/>
                      <a:pt x="0" y="6"/>
                    </a:cubicBezTo>
                    <a:cubicBezTo>
                      <a:pt x="0" y="36"/>
                      <a:pt x="0" y="36"/>
                      <a:pt x="0" y="36"/>
                    </a:cubicBezTo>
                    <a:cubicBezTo>
                      <a:pt x="0" y="40"/>
                      <a:pt x="2" y="43"/>
                      <a:pt x="6" y="43"/>
                    </a:cubicBezTo>
                    <a:cubicBezTo>
                      <a:pt x="9" y="43"/>
                      <a:pt x="12" y="40"/>
                      <a:pt x="12" y="36"/>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4"/>
              <p:cNvSpPr>
                <a:spLocks/>
              </p:cNvSpPr>
              <p:nvPr/>
            </p:nvSpPr>
            <p:spPr bwMode="auto">
              <a:xfrm>
                <a:off x="-1949" y="871"/>
                <a:ext cx="20" cy="123"/>
              </a:xfrm>
              <a:custGeom>
                <a:avLst/>
                <a:gdLst>
                  <a:gd name="T0" fmla="*/ 13 w 13"/>
                  <a:gd name="T1" fmla="*/ 6 h 79"/>
                  <a:gd name="T2" fmla="*/ 6 w 13"/>
                  <a:gd name="T3" fmla="*/ 0 h 79"/>
                  <a:gd name="T4" fmla="*/ 0 w 13"/>
                  <a:gd name="T5" fmla="*/ 6 h 79"/>
                  <a:gd name="T6" fmla="*/ 0 w 13"/>
                  <a:gd name="T7" fmla="*/ 73 h 79"/>
                  <a:gd name="T8" fmla="*/ 6 w 13"/>
                  <a:gd name="T9" fmla="*/ 79 h 79"/>
                  <a:gd name="T10" fmla="*/ 13 w 13"/>
                  <a:gd name="T11" fmla="*/ 73 h 79"/>
                  <a:gd name="T12" fmla="*/ 13 w 13"/>
                  <a:gd name="T13" fmla="*/ 6 h 79"/>
                </a:gdLst>
                <a:ahLst/>
                <a:cxnLst>
                  <a:cxn ang="0">
                    <a:pos x="T0" y="T1"/>
                  </a:cxn>
                  <a:cxn ang="0">
                    <a:pos x="T2" y="T3"/>
                  </a:cxn>
                  <a:cxn ang="0">
                    <a:pos x="T4" y="T5"/>
                  </a:cxn>
                  <a:cxn ang="0">
                    <a:pos x="T6" y="T7"/>
                  </a:cxn>
                  <a:cxn ang="0">
                    <a:pos x="T8" y="T9"/>
                  </a:cxn>
                  <a:cxn ang="0">
                    <a:pos x="T10" y="T11"/>
                  </a:cxn>
                  <a:cxn ang="0">
                    <a:pos x="T12" y="T13"/>
                  </a:cxn>
                </a:cxnLst>
                <a:rect l="0" t="0" r="r" b="b"/>
                <a:pathLst>
                  <a:path w="13" h="79">
                    <a:moveTo>
                      <a:pt x="13" y="6"/>
                    </a:moveTo>
                    <a:cubicBezTo>
                      <a:pt x="13" y="3"/>
                      <a:pt x="10" y="0"/>
                      <a:pt x="6" y="0"/>
                    </a:cubicBezTo>
                    <a:cubicBezTo>
                      <a:pt x="3" y="0"/>
                      <a:pt x="0" y="3"/>
                      <a:pt x="0" y="6"/>
                    </a:cubicBezTo>
                    <a:cubicBezTo>
                      <a:pt x="0" y="73"/>
                      <a:pt x="0" y="73"/>
                      <a:pt x="0" y="73"/>
                    </a:cubicBezTo>
                    <a:cubicBezTo>
                      <a:pt x="0" y="76"/>
                      <a:pt x="3" y="79"/>
                      <a:pt x="6" y="79"/>
                    </a:cubicBezTo>
                    <a:cubicBezTo>
                      <a:pt x="10" y="79"/>
                      <a:pt x="13" y="76"/>
                      <a:pt x="13" y="73"/>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5"/>
              <p:cNvSpPr>
                <a:spLocks/>
              </p:cNvSpPr>
              <p:nvPr/>
            </p:nvSpPr>
            <p:spPr bwMode="auto">
              <a:xfrm>
                <a:off x="-1896" y="908"/>
                <a:ext cx="20" cy="67"/>
              </a:xfrm>
              <a:custGeom>
                <a:avLst/>
                <a:gdLst>
                  <a:gd name="T0" fmla="*/ 13 w 13"/>
                  <a:gd name="T1" fmla="*/ 6 h 43"/>
                  <a:gd name="T2" fmla="*/ 7 w 13"/>
                  <a:gd name="T3" fmla="*/ 0 h 43"/>
                  <a:gd name="T4" fmla="*/ 0 w 13"/>
                  <a:gd name="T5" fmla="*/ 6 h 43"/>
                  <a:gd name="T6" fmla="*/ 0 w 13"/>
                  <a:gd name="T7" fmla="*/ 36 h 43"/>
                  <a:gd name="T8" fmla="*/ 7 w 13"/>
                  <a:gd name="T9" fmla="*/ 43 h 43"/>
                  <a:gd name="T10" fmla="*/ 13 w 13"/>
                  <a:gd name="T11" fmla="*/ 36 h 43"/>
                  <a:gd name="T12" fmla="*/ 13 w 13"/>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3" h="43">
                    <a:moveTo>
                      <a:pt x="13" y="6"/>
                    </a:moveTo>
                    <a:cubicBezTo>
                      <a:pt x="13" y="3"/>
                      <a:pt x="10" y="0"/>
                      <a:pt x="7" y="0"/>
                    </a:cubicBezTo>
                    <a:cubicBezTo>
                      <a:pt x="3" y="0"/>
                      <a:pt x="0" y="3"/>
                      <a:pt x="0" y="6"/>
                    </a:cubicBezTo>
                    <a:cubicBezTo>
                      <a:pt x="0" y="36"/>
                      <a:pt x="0" y="36"/>
                      <a:pt x="0" y="36"/>
                    </a:cubicBezTo>
                    <a:cubicBezTo>
                      <a:pt x="0" y="40"/>
                      <a:pt x="3" y="43"/>
                      <a:pt x="7" y="43"/>
                    </a:cubicBezTo>
                    <a:cubicBezTo>
                      <a:pt x="10" y="43"/>
                      <a:pt x="13" y="40"/>
                      <a:pt x="13" y="36"/>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6"/>
              <p:cNvSpPr>
                <a:spLocks/>
              </p:cNvSpPr>
              <p:nvPr/>
            </p:nvSpPr>
            <p:spPr bwMode="auto">
              <a:xfrm>
                <a:off x="-1842" y="934"/>
                <a:ext cx="19" cy="41"/>
              </a:xfrm>
              <a:custGeom>
                <a:avLst/>
                <a:gdLst>
                  <a:gd name="T0" fmla="*/ 12 w 12"/>
                  <a:gd name="T1" fmla="*/ 6 h 26"/>
                  <a:gd name="T2" fmla="*/ 6 w 12"/>
                  <a:gd name="T3" fmla="*/ 0 h 26"/>
                  <a:gd name="T4" fmla="*/ 0 w 12"/>
                  <a:gd name="T5" fmla="*/ 6 h 26"/>
                  <a:gd name="T6" fmla="*/ 0 w 12"/>
                  <a:gd name="T7" fmla="*/ 19 h 26"/>
                  <a:gd name="T8" fmla="*/ 6 w 12"/>
                  <a:gd name="T9" fmla="*/ 26 h 26"/>
                  <a:gd name="T10" fmla="*/ 12 w 12"/>
                  <a:gd name="T11" fmla="*/ 19 h 26"/>
                  <a:gd name="T12" fmla="*/ 12 w 12"/>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12" y="6"/>
                    </a:moveTo>
                    <a:cubicBezTo>
                      <a:pt x="12" y="3"/>
                      <a:pt x="10" y="0"/>
                      <a:pt x="6" y="0"/>
                    </a:cubicBezTo>
                    <a:cubicBezTo>
                      <a:pt x="3" y="0"/>
                      <a:pt x="0" y="3"/>
                      <a:pt x="0" y="6"/>
                    </a:cubicBezTo>
                    <a:cubicBezTo>
                      <a:pt x="0" y="19"/>
                      <a:pt x="0" y="19"/>
                      <a:pt x="0" y="19"/>
                    </a:cubicBezTo>
                    <a:cubicBezTo>
                      <a:pt x="0" y="23"/>
                      <a:pt x="3" y="26"/>
                      <a:pt x="6" y="26"/>
                    </a:cubicBezTo>
                    <a:cubicBezTo>
                      <a:pt x="10" y="26"/>
                      <a:pt x="12" y="23"/>
                      <a:pt x="12" y="19"/>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7"/>
              <p:cNvSpPr>
                <a:spLocks/>
              </p:cNvSpPr>
              <p:nvPr/>
            </p:nvSpPr>
            <p:spPr bwMode="auto">
              <a:xfrm>
                <a:off x="-1789" y="908"/>
                <a:ext cx="20" cy="67"/>
              </a:xfrm>
              <a:custGeom>
                <a:avLst/>
                <a:gdLst>
                  <a:gd name="T0" fmla="*/ 13 w 13"/>
                  <a:gd name="T1" fmla="*/ 6 h 43"/>
                  <a:gd name="T2" fmla="*/ 7 w 13"/>
                  <a:gd name="T3" fmla="*/ 0 h 43"/>
                  <a:gd name="T4" fmla="*/ 0 w 13"/>
                  <a:gd name="T5" fmla="*/ 6 h 43"/>
                  <a:gd name="T6" fmla="*/ 0 w 13"/>
                  <a:gd name="T7" fmla="*/ 36 h 43"/>
                  <a:gd name="T8" fmla="*/ 7 w 13"/>
                  <a:gd name="T9" fmla="*/ 43 h 43"/>
                  <a:gd name="T10" fmla="*/ 13 w 13"/>
                  <a:gd name="T11" fmla="*/ 36 h 43"/>
                  <a:gd name="T12" fmla="*/ 13 w 13"/>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3" h="43">
                    <a:moveTo>
                      <a:pt x="13" y="6"/>
                    </a:moveTo>
                    <a:cubicBezTo>
                      <a:pt x="13" y="3"/>
                      <a:pt x="10" y="0"/>
                      <a:pt x="7" y="0"/>
                    </a:cubicBezTo>
                    <a:cubicBezTo>
                      <a:pt x="3" y="0"/>
                      <a:pt x="0" y="3"/>
                      <a:pt x="0" y="6"/>
                    </a:cubicBezTo>
                    <a:cubicBezTo>
                      <a:pt x="0" y="36"/>
                      <a:pt x="0" y="36"/>
                      <a:pt x="0" y="36"/>
                    </a:cubicBezTo>
                    <a:cubicBezTo>
                      <a:pt x="0" y="40"/>
                      <a:pt x="3" y="43"/>
                      <a:pt x="7" y="43"/>
                    </a:cubicBezTo>
                    <a:cubicBezTo>
                      <a:pt x="10" y="43"/>
                      <a:pt x="13" y="40"/>
                      <a:pt x="13" y="36"/>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8"/>
              <p:cNvSpPr>
                <a:spLocks/>
              </p:cNvSpPr>
              <p:nvPr/>
            </p:nvSpPr>
            <p:spPr bwMode="auto">
              <a:xfrm>
                <a:off x="-1735" y="871"/>
                <a:ext cx="19" cy="123"/>
              </a:xfrm>
              <a:custGeom>
                <a:avLst/>
                <a:gdLst>
                  <a:gd name="T0" fmla="*/ 12 w 12"/>
                  <a:gd name="T1" fmla="*/ 6 h 79"/>
                  <a:gd name="T2" fmla="*/ 6 w 12"/>
                  <a:gd name="T3" fmla="*/ 0 h 79"/>
                  <a:gd name="T4" fmla="*/ 0 w 12"/>
                  <a:gd name="T5" fmla="*/ 6 h 79"/>
                  <a:gd name="T6" fmla="*/ 0 w 12"/>
                  <a:gd name="T7" fmla="*/ 73 h 79"/>
                  <a:gd name="T8" fmla="*/ 6 w 12"/>
                  <a:gd name="T9" fmla="*/ 79 h 79"/>
                  <a:gd name="T10" fmla="*/ 12 w 12"/>
                  <a:gd name="T11" fmla="*/ 73 h 79"/>
                  <a:gd name="T12" fmla="*/ 12 w 12"/>
                  <a:gd name="T13" fmla="*/ 6 h 79"/>
                </a:gdLst>
                <a:ahLst/>
                <a:cxnLst>
                  <a:cxn ang="0">
                    <a:pos x="T0" y="T1"/>
                  </a:cxn>
                  <a:cxn ang="0">
                    <a:pos x="T2" y="T3"/>
                  </a:cxn>
                  <a:cxn ang="0">
                    <a:pos x="T4" y="T5"/>
                  </a:cxn>
                  <a:cxn ang="0">
                    <a:pos x="T6" y="T7"/>
                  </a:cxn>
                  <a:cxn ang="0">
                    <a:pos x="T8" y="T9"/>
                  </a:cxn>
                  <a:cxn ang="0">
                    <a:pos x="T10" y="T11"/>
                  </a:cxn>
                  <a:cxn ang="0">
                    <a:pos x="T12" y="T13"/>
                  </a:cxn>
                </a:cxnLst>
                <a:rect l="0" t="0" r="r" b="b"/>
                <a:pathLst>
                  <a:path w="12" h="79">
                    <a:moveTo>
                      <a:pt x="12" y="6"/>
                    </a:moveTo>
                    <a:cubicBezTo>
                      <a:pt x="12" y="3"/>
                      <a:pt x="10" y="0"/>
                      <a:pt x="6" y="0"/>
                    </a:cubicBezTo>
                    <a:cubicBezTo>
                      <a:pt x="3" y="0"/>
                      <a:pt x="0" y="3"/>
                      <a:pt x="0" y="6"/>
                    </a:cubicBezTo>
                    <a:cubicBezTo>
                      <a:pt x="0" y="73"/>
                      <a:pt x="0" y="73"/>
                      <a:pt x="0" y="73"/>
                    </a:cubicBezTo>
                    <a:cubicBezTo>
                      <a:pt x="0" y="76"/>
                      <a:pt x="3" y="79"/>
                      <a:pt x="6" y="79"/>
                    </a:cubicBezTo>
                    <a:cubicBezTo>
                      <a:pt x="10" y="79"/>
                      <a:pt x="12" y="76"/>
                      <a:pt x="12" y="73"/>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9"/>
              <p:cNvSpPr>
                <a:spLocks/>
              </p:cNvSpPr>
              <p:nvPr/>
            </p:nvSpPr>
            <p:spPr bwMode="auto">
              <a:xfrm>
                <a:off x="-1682" y="908"/>
                <a:ext cx="20" cy="67"/>
              </a:xfrm>
              <a:custGeom>
                <a:avLst/>
                <a:gdLst>
                  <a:gd name="T0" fmla="*/ 13 w 13"/>
                  <a:gd name="T1" fmla="*/ 6 h 43"/>
                  <a:gd name="T2" fmla="*/ 6 w 13"/>
                  <a:gd name="T3" fmla="*/ 0 h 43"/>
                  <a:gd name="T4" fmla="*/ 0 w 13"/>
                  <a:gd name="T5" fmla="*/ 6 h 43"/>
                  <a:gd name="T6" fmla="*/ 0 w 13"/>
                  <a:gd name="T7" fmla="*/ 36 h 43"/>
                  <a:gd name="T8" fmla="*/ 6 w 13"/>
                  <a:gd name="T9" fmla="*/ 43 h 43"/>
                  <a:gd name="T10" fmla="*/ 13 w 13"/>
                  <a:gd name="T11" fmla="*/ 36 h 43"/>
                  <a:gd name="T12" fmla="*/ 13 w 13"/>
                  <a:gd name="T13" fmla="*/ 6 h 43"/>
                </a:gdLst>
                <a:ahLst/>
                <a:cxnLst>
                  <a:cxn ang="0">
                    <a:pos x="T0" y="T1"/>
                  </a:cxn>
                  <a:cxn ang="0">
                    <a:pos x="T2" y="T3"/>
                  </a:cxn>
                  <a:cxn ang="0">
                    <a:pos x="T4" y="T5"/>
                  </a:cxn>
                  <a:cxn ang="0">
                    <a:pos x="T6" y="T7"/>
                  </a:cxn>
                  <a:cxn ang="0">
                    <a:pos x="T8" y="T9"/>
                  </a:cxn>
                  <a:cxn ang="0">
                    <a:pos x="T10" y="T11"/>
                  </a:cxn>
                  <a:cxn ang="0">
                    <a:pos x="T12" y="T13"/>
                  </a:cxn>
                </a:cxnLst>
                <a:rect l="0" t="0" r="r" b="b"/>
                <a:pathLst>
                  <a:path w="13" h="43">
                    <a:moveTo>
                      <a:pt x="13" y="6"/>
                    </a:moveTo>
                    <a:cubicBezTo>
                      <a:pt x="13" y="3"/>
                      <a:pt x="10" y="0"/>
                      <a:pt x="6" y="0"/>
                    </a:cubicBezTo>
                    <a:cubicBezTo>
                      <a:pt x="3" y="0"/>
                      <a:pt x="0" y="3"/>
                      <a:pt x="0" y="6"/>
                    </a:cubicBezTo>
                    <a:cubicBezTo>
                      <a:pt x="0" y="36"/>
                      <a:pt x="0" y="36"/>
                      <a:pt x="0" y="36"/>
                    </a:cubicBezTo>
                    <a:cubicBezTo>
                      <a:pt x="0" y="40"/>
                      <a:pt x="3" y="43"/>
                      <a:pt x="6" y="43"/>
                    </a:cubicBezTo>
                    <a:cubicBezTo>
                      <a:pt x="10" y="43"/>
                      <a:pt x="13" y="40"/>
                      <a:pt x="13" y="36"/>
                    </a:cubicBezTo>
                    <a:lnTo>
                      <a:pt x="1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20"/>
              <p:cNvSpPr>
                <a:spLocks/>
              </p:cNvSpPr>
              <p:nvPr/>
            </p:nvSpPr>
            <p:spPr bwMode="auto">
              <a:xfrm>
                <a:off x="-1628" y="934"/>
                <a:ext cx="19" cy="41"/>
              </a:xfrm>
              <a:custGeom>
                <a:avLst/>
                <a:gdLst>
                  <a:gd name="T0" fmla="*/ 12 w 12"/>
                  <a:gd name="T1" fmla="*/ 6 h 26"/>
                  <a:gd name="T2" fmla="*/ 6 w 12"/>
                  <a:gd name="T3" fmla="*/ 0 h 26"/>
                  <a:gd name="T4" fmla="*/ 0 w 12"/>
                  <a:gd name="T5" fmla="*/ 6 h 26"/>
                  <a:gd name="T6" fmla="*/ 0 w 12"/>
                  <a:gd name="T7" fmla="*/ 19 h 26"/>
                  <a:gd name="T8" fmla="*/ 6 w 12"/>
                  <a:gd name="T9" fmla="*/ 26 h 26"/>
                  <a:gd name="T10" fmla="*/ 12 w 12"/>
                  <a:gd name="T11" fmla="*/ 19 h 26"/>
                  <a:gd name="T12" fmla="*/ 12 w 12"/>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12" y="6"/>
                    </a:moveTo>
                    <a:cubicBezTo>
                      <a:pt x="12" y="3"/>
                      <a:pt x="9" y="0"/>
                      <a:pt x="6" y="0"/>
                    </a:cubicBezTo>
                    <a:cubicBezTo>
                      <a:pt x="2" y="0"/>
                      <a:pt x="0" y="3"/>
                      <a:pt x="0" y="6"/>
                    </a:cubicBezTo>
                    <a:cubicBezTo>
                      <a:pt x="0" y="19"/>
                      <a:pt x="0" y="19"/>
                      <a:pt x="0" y="19"/>
                    </a:cubicBezTo>
                    <a:cubicBezTo>
                      <a:pt x="0" y="23"/>
                      <a:pt x="2" y="26"/>
                      <a:pt x="6" y="26"/>
                    </a:cubicBezTo>
                    <a:cubicBezTo>
                      <a:pt x="9" y="26"/>
                      <a:pt x="12" y="23"/>
                      <a:pt x="12" y="19"/>
                    </a:cubicBezTo>
                    <a:lnTo>
                      <a:pt x="1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21"/>
              <p:cNvSpPr>
                <a:spLocks/>
              </p:cNvSpPr>
              <p:nvPr/>
            </p:nvSpPr>
            <p:spPr bwMode="auto">
              <a:xfrm>
                <a:off x="-1628" y="1095"/>
                <a:ext cx="8" cy="11"/>
              </a:xfrm>
              <a:custGeom>
                <a:avLst/>
                <a:gdLst>
                  <a:gd name="T0" fmla="*/ 8 w 8"/>
                  <a:gd name="T1" fmla="*/ 0 h 11"/>
                  <a:gd name="T2" fmla="*/ 8 w 8"/>
                  <a:gd name="T3" fmla="*/ 1 h 11"/>
                  <a:gd name="T4" fmla="*/ 5 w 8"/>
                  <a:gd name="T5" fmla="*/ 1 h 11"/>
                  <a:gd name="T6" fmla="*/ 5 w 8"/>
                  <a:gd name="T7" fmla="*/ 11 h 11"/>
                  <a:gd name="T8" fmla="*/ 4 w 8"/>
                  <a:gd name="T9" fmla="*/ 11 h 11"/>
                  <a:gd name="T10" fmla="*/ 4 w 8"/>
                  <a:gd name="T11" fmla="*/ 1 h 11"/>
                  <a:gd name="T12" fmla="*/ 0 w 8"/>
                  <a:gd name="T13" fmla="*/ 1 h 11"/>
                  <a:gd name="T14" fmla="*/ 0 w 8"/>
                  <a:gd name="T15" fmla="*/ 0 h 11"/>
                  <a:gd name="T16" fmla="*/ 8 w 8"/>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1">
                    <a:moveTo>
                      <a:pt x="8" y="0"/>
                    </a:moveTo>
                    <a:lnTo>
                      <a:pt x="8" y="1"/>
                    </a:lnTo>
                    <a:lnTo>
                      <a:pt x="5" y="1"/>
                    </a:lnTo>
                    <a:lnTo>
                      <a:pt x="5" y="11"/>
                    </a:lnTo>
                    <a:lnTo>
                      <a:pt x="4" y="11"/>
                    </a:lnTo>
                    <a:lnTo>
                      <a:pt x="4" y="1"/>
                    </a:lnTo>
                    <a:lnTo>
                      <a:pt x="0" y="1"/>
                    </a:lnTo>
                    <a:lnTo>
                      <a:pt x="0"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22"/>
              <p:cNvSpPr>
                <a:spLocks/>
              </p:cNvSpPr>
              <p:nvPr/>
            </p:nvSpPr>
            <p:spPr bwMode="auto">
              <a:xfrm>
                <a:off x="-1620" y="1095"/>
                <a:ext cx="11" cy="11"/>
              </a:xfrm>
              <a:custGeom>
                <a:avLst/>
                <a:gdLst>
                  <a:gd name="T0" fmla="*/ 0 w 11"/>
                  <a:gd name="T1" fmla="*/ 0 h 11"/>
                  <a:gd name="T2" fmla="*/ 3 w 11"/>
                  <a:gd name="T3" fmla="*/ 0 h 11"/>
                  <a:gd name="T4" fmla="*/ 6 w 11"/>
                  <a:gd name="T5" fmla="*/ 9 h 11"/>
                  <a:gd name="T6" fmla="*/ 6 w 11"/>
                  <a:gd name="T7" fmla="*/ 9 h 11"/>
                  <a:gd name="T8" fmla="*/ 9 w 11"/>
                  <a:gd name="T9" fmla="*/ 0 h 11"/>
                  <a:gd name="T10" fmla="*/ 11 w 11"/>
                  <a:gd name="T11" fmla="*/ 0 h 11"/>
                  <a:gd name="T12" fmla="*/ 11 w 11"/>
                  <a:gd name="T13" fmla="*/ 11 h 11"/>
                  <a:gd name="T14" fmla="*/ 9 w 11"/>
                  <a:gd name="T15" fmla="*/ 11 h 11"/>
                  <a:gd name="T16" fmla="*/ 9 w 11"/>
                  <a:gd name="T17" fmla="*/ 3 h 11"/>
                  <a:gd name="T18" fmla="*/ 9 w 11"/>
                  <a:gd name="T19" fmla="*/ 3 h 11"/>
                  <a:gd name="T20" fmla="*/ 6 w 11"/>
                  <a:gd name="T21" fmla="*/ 11 h 11"/>
                  <a:gd name="T22" fmla="*/ 5 w 11"/>
                  <a:gd name="T23" fmla="*/ 11 h 11"/>
                  <a:gd name="T24" fmla="*/ 2 w 11"/>
                  <a:gd name="T25" fmla="*/ 3 h 11"/>
                  <a:gd name="T26" fmla="*/ 2 w 11"/>
                  <a:gd name="T27" fmla="*/ 3 h 11"/>
                  <a:gd name="T28" fmla="*/ 2 w 11"/>
                  <a:gd name="T29" fmla="*/ 11 h 11"/>
                  <a:gd name="T30" fmla="*/ 0 w 11"/>
                  <a:gd name="T31" fmla="*/ 11 h 11"/>
                  <a:gd name="T32" fmla="*/ 0 w 11"/>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1">
                    <a:moveTo>
                      <a:pt x="0" y="0"/>
                    </a:moveTo>
                    <a:lnTo>
                      <a:pt x="3" y="0"/>
                    </a:lnTo>
                    <a:lnTo>
                      <a:pt x="6" y="9"/>
                    </a:lnTo>
                    <a:lnTo>
                      <a:pt x="6" y="9"/>
                    </a:lnTo>
                    <a:lnTo>
                      <a:pt x="9" y="0"/>
                    </a:lnTo>
                    <a:lnTo>
                      <a:pt x="11" y="0"/>
                    </a:lnTo>
                    <a:lnTo>
                      <a:pt x="11" y="11"/>
                    </a:lnTo>
                    <a:lnTo>
                      <a:pt x="9" y="11"/>
                    </a:lnTo>
                    <a:lnTo>
                      <a:pt x="9" y="3"/>
                    </a:lnTo>
                    <a:lnTo>
                      <a:pt x="9" y="3"/>
                    </a:lnTo>
                    <a:lnTo>
                      <a:pt x="6" y="11"/>
                    </a:lnTo>
                    <a:lnTo>
                      <a:pt x="5" y="11"/>
                    </a:lnTo>
                    <a:lnTo>
                      <a:pt x="2" y="3"/>
                    </a:lnTo>
                    <a:lnTo>
                      <a:pt x="2" y="3"/>
                    </a:lnTo>
                    <a:lnTo>
                      <a:pt x="2" y="11"/>
                    </a:lnTo>
                    <a:lnTo>
                      <a:pt x="0" y="1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101" name="Straight Connector 100"/>
            <p:cNvCxnSpPr/>
            <p:nvPr/>
          </p:nvCxnSpPr>
          <p:spPr>
            <a:xfrm>
              <a:off x="7063215" y="2133576"/>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7063215" y="2352465"/>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7063215" y="2571352"/>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7063215" y="1914688"/>
              <a:ext cx="109551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7063215" y="2790240"/>
              <a:ext cx="109551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7063216" y="2024132"/>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7063216" y="2243020"/>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7063216" y="2461908"/>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7063215" y="3009128"/>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7063215" y="3446905"/>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7063215" y="3665792"/>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7063215" y="3884680"/>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7063215" y="3228017"/>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7063215" y="4103569"/>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7063215" y="4322457"/>
              <a:ext cx="10955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7063215" y="2899684"/>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7063215" y="3118572"/>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7063215" y="3337460"/>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7063215" y="3556347"/>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063215" y="3775236"/>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7063215" y="3994124"/>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7063215" y="4213012"/>
              <a:ext cx="102271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7063215" y="4909547"/>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7063215" y="5128436"/>
              <a:ext cx="335185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7063216" y="4800103"/>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7063216" y="5018991"/>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7063216" y="5237879"/>
              <a:ext cx="312909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9909321" y="5970874"/>
              <a:ext cx="643210"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a:off x="8474024" y="3150118"/>
              <a:ext cx="0" cy="875552"/>
            </a:xfrm>
            <a:prstGeom prst="straightConnector1">
              <a:avLst/>
            </a:prstGeom>
            <a:ln w="12700">
              <a:solidFill>
                <a:schemeClr val="tx1"/>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8578298" y="3163302"/>
              <a:ext cx="596231" cy="875552"/>
            </a:xfrm>
            <a:prstGeom prst="straightConnector1">
              <a:avLst/>
            </a:prstGeom>
            <a:ln w="19050">
              <a:solidFill>
                <a:schemeClr val="tx1"/>
              </a:solidFill>
              <a:headEnd type="none"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8578298" y="3150118"/>
              <a:ext cx="1120273" cy="888736"/>
            </a:xfrm>
            <a:prstGeom prst="straightConnector1">
              <a:avLst/>
            </a:prstGeom>
            <a:ln w="9525">
              <a:solidFill>
                <a:schemeClr val="bg1">
                  <a:lumMod val="50000"/>
                </a:schemeClr>
              </a:solidFill>
              <a:prstDash val="sysDash"/>
              <a:headEnd type="none"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a:off x="8578298" y="3150118"/>
              <a:ext cx="1874252" cy="888736"/>
            </a:xfrm>
            <a:prstGeom prst="straightConnector1">
              <a:avLst/>
            </a:prstGeom>
            <a:ln w="19050">
              <a:solidFill>
                <a:schemeClr val="tx1"/>
              </a:solidFill>
              <a:headEnd type="none"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8578298" y="3150118"/>
              <a:ext cx="1836772" cy="0"/>
            </a:xfrm>
            <a:prstGeom prst="line">
              <a:avLst/>
            </a:prstGeom>
            <a:ln w="9525">
              <a:solidFill>
                <a:schemeClr val="bg1">
                  <a:lumMod val="50000"/>
                </a:schemeClr>
              </a:solidFill>
              <a:prstDash val="sysDash"/>
              <a:headEnd type="none"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8361729" y="4113712"/>
              <a:ext cx="2090821"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V="1">
              <a:off x="8522151" y="3065269"/>
              <a:ext cx="122990" cy="17344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36" name="Rectangle 135"/>
            <p:cNvSpPr/>
            <p:nvPr/>
          </p:nvSpPr>
          <p:spPr>
            <a:xfrm>
              <a:off x="8384455" y="3054573"/>
              <a:ext cx="179137" cy="45719"/>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cxnSp>
          <p:nvCxnSpPr>
            <p:cNvPr id="137" name="Straight Arrow Connector 136"/>
            <p:cNvCxnSpPr/>
            <p:nvPr/>
          </p:nvCxnSpPr>
          <p:spPr>
            <a:xfrm flipH="1">
              <a:off x="8990935" y="3480773"/>
              <a:ext cx="179586" cy="227186"/>
            </a:xfrm>
            <a:prstGeom prst="straightConnector1">
              <a:avLst/>
            </a:prstGeom>
            <a:ln w="12700">
              <a:solidFill>
                <a:srgbClr val="C0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flipH="1">
              <a:off x="9400933" y="3219550"/>
              <a:ext cx="389385" cy="492593"/>
            </a:xfrm>
            <a:prstGeom prst="straightConnector1">
              <a:avLst/>
            </a:prstGeom>
            <a:ln w="12700">
              <a:solidFill>
                <a:srgbClr val="C0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grpSp>
          <p:nvGrpSpPr>
            <p:cNvPr id="139" name="Group 138"/>
            <p:cNvGrpSpPr/>
            <p:nvPr/>
          </p:nvGrpSpPr>
          <p:grpSpPr>
            <a:xfrm>
              <a:off x="10309841" y="1786254"/>
              <a:ext cx="973972" cy="940587"/>
              <a:chOff x="10076938" y="569973"/>
              <a:chExt cx="1253068" cy="1210117"/>
            </a:xfrm>
          </p:grpSpPr>
          <p:sp>
            <p:nvSpPr>
              <p:cNvPr id="140" name="Oval 139"/>
              <p:cNvSpPr/>
              <p:nvPr/>
            </p:nvSpPr>
            <p:spPr>
              <a:xfrm>
                <a:off x="10076938" y="646234"/>
                <a:ext cx="1133856" cy="1133856"/>
              </a:xfrm>
              <a:prstGeom prst="ellipse">
                <a:avLst/>
              </a:prstGeom>
              <a:solidFill>
                <a:schemeClr val="tx2"/>
              </a:solidFill>
              <a:ln w="63500">
                <a:solidFill>
                  <a:schemeClr val="tx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41" name="Freeform 140"/>
              <p:cNvSpPr>
                <a:spLocks/>
              </p:cNvSpPr>
              <p:nvPr/>
            </p:nvSpPr>
            <p:spPr bwMode="auto">
              <a:xfrm>
                <a:off x="10236530" y="569973"/>
                <a:ext cx="1093476" cy="1036917"/>
              </a:xfrm>
              <a:custGeom>
                <a:avLst/>
                <a:gdLst>
                  <a:gd name="T0" fmla="*/ 95 w 98"/>
                  <a:gd name="T1" fmla="*/ 0 h 93"/>
                  <a:gd name="T2" fmla="*/ 98 w 98"/>
                  <a:gd name="T3" fmla="*/ 4 h 93"/>
                  <a:gd name="T4" fmla="*/ 64 w 98"/>
                  <a:gd name="T5" fmla="*/ 39 h 93"/>
                  <a:gd name="T6" fmla="*/ 36 w 98"/>
                  <a:gd name="T7" fmla="*/ 83 h 93"/>
                  <a:gd name="T8" fmla="*/ 31 w 98"/>
                  <a:gd name="T9" fmla="*/ 86 h 93"/>
                  <a:gd name="T10" fmla="*/ 22 w 98"/>
                  <a:gd name="T11" fmla="*/ 93 h 93"/>
                  <a:gd name="T12" fmla="*/ 18 w 98"/>
                  <a:gd name="T13" fmla="*/ 82 h 93"/>
                  <a:gd name="T14" fmla="*/ 16 w 98"/>
                  <a:gd name="T15" fmla="*/ 77 h 93"/>
                  <a:gd name="T16" fmla="*/ 8 w 98"/>
                  <a:gd name="T17" fmla="*/ 63 h 93"/>
                  <a:gd name="T18" fmla="*/ 0 w 98"/>
                  <a:gd name="T19" fmla="*/ 57 h 93"/>
                  <a:gd name="T20" fmla="*/ 14 w 98"/>
                  <a:gd name="T21" fmla="*/ 49 h 93"/>
                  <a:gd name="T22" fmla="*/ 26 w 98"/>
                  <a:gd name="T23" fmla="*/ 63 h 93"/>
                  <a:gd name="T24" fmla="*/ 28 w 98"/>
                  <a:gd name="T25" fmla="*/ 68 h 93"/>
                  <a:gd name="T26" fmla="*/ 59 w 98"/>
                  <a:gd name="T27" fmla="*/ 29 h 93"/>
                  <a:gd name="T28" fmla="*/ 95 w 98"/>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93">
                    <a:moveTo>
                      <a:pt x="95" y="0"/>
                    </a:moveTo>
                    <a:cubicBezTo>
                      <a:pt x="98" y="4"/>
                      <a:pt x="98" y="4"/>
                      <a:pt x="98" y="4"/>
                    </a:cubicBezTo>
                    <a:cubicBezTo>
                      <a:pt x="88" y="11"/>
                      <a:pt x="76" y="23"/>
                      <a:pt x="64" y="39"/>
                    </a:cubicBezTo>
                    <a:cubicBezTo>
                      <a:pt x="52" y="54"/>
                      <a:pt x="42" y="69"/>
                      <a:pt x="36" y="83"/>
                    </a:cubicBezTo>
                    <a:cubicBezTo>
                      <a:pt x="31" y="86"/>
                      <a:pt x="31" y="86"/>
                      <a:pt x="31" y="86"/>
                    </a:cubicBezTo>
                    <a:cubicBezTo>
                      <a:pt x="26" y="89"/>
                      <a:pt x="24" y="91"/>
                      <a:pt x="22" y="93"/>
                    </a:cubicBezTo>
                    <a:cubicBezTo>
                      <a:pt x="21" y="91"/>
                      <a:pt x="20" y="87"/>
                      <a:pt x="18" y="82"/>
                    </a:cubicBezTo>
                    <a:cubicBezTo>
                      <a:pt x="16" y="77"/>
                      <a:pt x="16" y="77"/>
                      <a:pt x="16" y="77"/>
                    </a:cubicBezTo>
                    <a:cubicBezTo>
                      <a:pt x="13" y="71"/>
                      <a:pt x="11" y="66"/>
                      <a:pt x="8" y="63"/>
                    </a:cubicBezTo>
                    <a:cubicBezTo>
                      <a:pt x="6" y="60"/>
                      <a:pt x="3" y="58"/>
                      <a:pt x="0" y="57"/>
                    </a:cubicBezTo>
                    <a:cubicBezTo>
                      <a:pt x="5" y="51"/>
                      <a:pt x="10" y="49"/>
                      <a:pt x="14" y="49"/>
                    </a:cubicBezTo>
                    <a:cubicBezTo>
                      <a:pt x="18" y="49"/>
                      <a:pt x="22" y="54"/>
                      <a:pt x="26" y="63"/>
                    </a:cubicBezTo>
                    <a:cubicBezTo>
                      <a:pt x="28" y="68"/>
                      <a:pt x="28" y="68"/>
                      <a:pt x="28" y="68"/>
                    </a:cubicBezTo>
                    <a:cubicBezTo>
                      <a:pt x="36" y="55"/>
                      <a:pt x="46" y="42"/>
                      <a:pt x="59" y="29"/>
                    </a:cubicBezTo>
                    <a:cubicBezTo>
                      <a:pt x="71" y="17"/>
                      <a:pt x="83" y="7"/>
                      <a:pt x="95" y="0"/>
                    </a:cubicBezTo>
                    <a:close/>
                  </a:path>
                </a:pathLst>
              </a:custGeom>
              <a:solidFill>
                <a:schemeClr val="bg1"/>
              </a:solidFill>
              <a:ln w="38100">
                <a:noFill/>
                <a:round/>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300"/>
                  </a:spcAft>
                </a:pPr>
                <a:endParaRPr lang="en-US" sz="900"/>
              </a:p>
            </p:txBody>
          </p:sp>
        </p:grpSp>
      </p:grpSp>
      <p:grpSp>
        <p:nvGrpSpPr>
          <p:cNvPr id="44" name="Group 43"/>
          <p:cNvGrpSpPr/>
          <p:nvPr/>
        </p:nvGrpSpPr>
        <p:grpSpPr>
          <a:xfrm>
            <a:off x="-10038916" y="2549914"/>
            <a:ext cx="13244125" cy="2009098"/>
            <a:chOff x="-10038916" y="2549914"/>
            <a:chExt cx="13244125" cy="2009098"/>
          </a:xfrm>
        </p:grpSpPr>
        <p:pic>
          <p:nvPicPr>
            <p:cNvPr id="1027" name="Picture 3"/>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644254"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02941"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136"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 name="Picture 3"/>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197331"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4" name="Picture 4"/>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091721"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5" name="Picture 5"/>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0038916"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6" name="Picture 2"/>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144526"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476" name="Straight Connector 475"/>
          <p:cNvCxnSpPr/>
          <p:nvPr/>
        </p:nvCxnSpPr>
        <p:spPr>
          <a:xfrm>
            <a:off x="355507" y="344052"/>
            <a:ext cx="11477810" cy="0"/>
          </a:xfrm>
          <a:prstGeom prst="line">
            <a:avLst/>
          </a:prstGeom>
          <a:ln w="76200">
            <a:solidFill>
              <a:schemeClr val="accent3">
                <a:lumMod val="10000"/>
              </a:schemeClr>
            </a:solidFill>
          </a:ln>
        </p:spPr>
        <p:style>
          <a:lnRef idx="1">
            <a:schemeClr val="accent1"/>
          </a:lnRef>
          <a:fillRef idx="0">
            <a:schemeClr val="accent1"/>
          </a:fillRef>
          <a:effectRef idx="0">
            <a:schemeClr val="accent1"/>
          </a:effectRef>
          <a:fontRef idx="minor">
            <a:schemeClr val="tx1"/>
          </a:fontRef>
        </p:style>
      </p:cxnSp>
      <p:sp>
        <p:nvSpPr>
          <p:cNvPr id="157" name="Freeform 6"/>
          <p:cNvSpPr>
            <a:spLocks/>
          </p:cNvSpPr>
          <p:nvPr/>
        </p:nvSpPr>
        <p:spPr bwMode="auto">
          <a:xfrm>
            <a:off x="11372873" y="1849314"/>
            <a:ext cx="7877617" cy="8466501"/>
          </a:xfrm>
          <a:custGeom>
            <a:avLst/>
            <a:gdLst>
              <a:gd name="T0" fmla="*/ 1484 w 2928"/>
              <a:gd name="T1" fmla="*/ 39 h 3147"/>
              <a:gd name="T2" fmla="*/ 1589 w 2928"/>
              <a:gd name="T3" fmla="*/ 71 h 3147"/>
              <a:gd name="T4" fmla="*/ 1648 w 2928"/>
              <a:gd name="T5" fmla="*/ 93 h 3147"/>
              <a:gd name="T6" fmla="*/ 1651 w 2928"/>
              <a:gd name="T7" fmla="*/ 111 h 3147"/>
              <a:gd name="T8" fmla="*/ 1773 w 2928"/>
              <a:gd name="T9" fmla="*/ 155 h 3147"/>
              <a:gd name="T10" fmla="*/ 1843 w 2928"/>
              <a:gd name="T11" fmla="*/ 243 h 3147"/>
              <a:gd name="T12" fmla="*/ 1900 w 2928"/>
              <a:gd name="T13" fmla="*/ 379 h 3147"/>
              <a:gd name="T14" fmla="*/ 1920 w 2928"/>
              <a:gd name="T15" fmla="*/ 452 h 3147"/>
              <a:gd name="T16" fmla="*/ 1928 w 2928"/>
              <a:gd name="T17" fmla="*/ 528 h 3147"/>
              <a:gd name="T18" fmla="*/ 1952 w 2928"/>
              <a:gd name="T19" fmla="*/ 695 h 3147"/>
              <a:gd name="T20" fmla="*/ 1948 w 2928"/>
              <a:gd name="T21" fmla="*/ 704 h 3147"/>
              <a:gd name="T22" fmla="*/ 1954 w 2928"/>
              <a:gd name="T23" fmla="*/ 920 h 3147"/>
              <a:gd name="T24" fmla="*/ 1811 w 2928"/>
              <a:gd name="T25" fmla="*/ 1316 h 3147"/>
              <a:gd name="T26" fmla="*/ 1824 w 2928"/>
              <a:gd name="T27" fmla="*/ 1509 h 3147"/>
              <a:gd name="T28" fmla="*/ 2021 w 2928"/>
              <a:gd name="T29" fmla="*/ 1646 h 3147"/>
              <a:gd name="T30" fmla="*/ 2194 w 2928"/>
              <a:gd name="T31" fmla="*/ 1732 h 3147"/>
              <a:gd name="T32" fmla="*/ 2463 w 2928"/>
              <a:gd name="T33" fmla="*/ 1865 h 3147"/>
              <a:gd name="T34" fmla="*/ 2693 w 2928"/>
              <a:gd name="T35" fmla="*/ 2059 h 3147"/>
              <a:gd name="T36" fmla="*/ 2704 w 2928"/>
              <a:gd name="T37" fmla="*/ 2104 h 3147"/>
              <a:gd name="T38" fmla="*/ 2708 w 2928"/>
              <a:gd name="T39" fmla="*/ 2119 h 3147"/>
              <a:gd name="T40" fmla="*/ 2824 w 2928"/>
              <a:gd name="T41" fmla="*/ 2355 h 3147"/>
              <a:gd name="T42" fmla="*/ 2850 w 2928"/>
              <a:gd name="T43" fmla="*/ 2447 h 3147"/>
              <a:gd name="T44" fmla="*/ 2856 w 2928"/>
              <a:gd name="T45" fmla="*/ 2432 h 3147"/>
              <a:gd name="T46" fmla="*/ 2904 w 2928"/>
              <a:gd name="T47" fmla="*/ 2610 h 3147"/>
              <a:gd name="T48" fmla="*/ 2906 w 2928"/>
              <a:gd name="T49" fmla="*/ 2645 h 3147"/>
              <a:gd name="T50" fmla="*/ 2919 w 2928"/>
              <a:gd name="T51" fmla="*/ 2753 h 3147"/>
              <a:gd name="T52" fmla="*/ 2901 w 2928"/>
              <a:gd name="T53" fmla="*/ 2761 h 3147"/>
              <a:gd name="T54" fmla="*/ 2891 w 2928"/>
              <a:gd name="T55" fmla="*/ 2863 h 3147"/>
              <a:gd name="T56" fmla="*/ 2521 w 2928"/>
              <a:gd name="T57" fmla="*/ 3147 h 3147"/>
              <a:gd name="T58" fmla="*/ 37 w 2928"/>
              <a:gd name="T59" fmla="*/ 2735 h 3147"/>
              <a:gd name="T60" fmla="*/ 28 w 2928"/>
              <a:gd name="T61" fmla="*/ 2636 h 3147"/>
              <a:gd name="T62" fmla="*/ 11 w 2928"/>
              <a:gd name="T63" fmla="*/ 2634 h 3147"/>
              <a:gd name="T64" fmla="*/ 23 w 2928"/>
              <a:gd name="T65" fmla="*/ 2510 h 3147"/>
              <a:gd name="T66" fmla="*/ 54 w 2928"/>
              <a:gd name="T67" fmla="*/ 2389 h 3147"/>
              <a:gd name="T68" fmla="*/ 80 w 2928"/>
              <a:gd name="T69" fmla="*/ 2353 h 3147"/>
              <a:gd name="T70" fmla="*/ 78 w 2928"/>
              <a:gd name="T71" fmla="*/ 2332 h 3147"/>
              <a:gd name="T72" fmla="*/ 147 w 2928"/>
              <a:gd name="T73" fmla="*/ 2140 h 3147"/>
              <a:gd name="T74" fmla="*/ 218 w 2928"/>
              <a:gd name="T75" fmla="*/ 2003 h 3147"/>
              <a:gd name="T76" fmla="*/ 417 w 2928"/>
              <a:gd name="T77" fmla="*/ 1825 h 3147"/>
              <a:gd name="T78" fmla="*/ 893 w 2928"/>
              <a:gd name="T79" fmla="*/ 1594 h 3147"/>
              <a:gd name="T80" fmla="*/ 1049 w 2928"/>
              <a:gd name="T81" fmla="*/ 1430 h 3147"/>
              <a:gd name="T82" fmla="*/ 1070 w 2928"/>
              <a:gd name="T83" fmla="*/ 1357 h 3147"/>
              <a:gd name="T84" fmla="*/ 997 w 2928"/>
              <a:gd name="T85" fmla="*/ 1148 h 3147"/>
              <a:gd name="T86" fmla="*/ 922 w 2928"/>
              <a:gd name="T87" fmla="*/ 757 h 3147"/>
              <a:gd name="T88" fmla="*/ 924 w 2928"/>
              <a:gd name="T89" fmla="*/ 669 h 3147"/>
              <a:gd name="T90" fmla="*/ 913 w 2928"/>
              <a:gd name="T91" fmla="*/ 649 h 3147"/>
              <a:gd name="T92" fmla="*/ 918 w 2928"/>
              <a:gd name="T93" fmla="*/ 602 h 3147"/>
              <a:gd name="T94" fmla="*/ 912 w 2928"/>
              <a:gd name="T95" fmla="*/ 595 h 3147"/>
              <a:gd name="T96" fmla="*/ 913 w 2928"/>
              <a:gd name="T97" fmla="*/ 511 h 3147"/>
              <a:gd name="T98" fmla="*/ 921 w 2928"/>
              <a:gd name="T99" fmla="*/ 380 h 3147"/>
              <a:gd name="T100" fmla="*/ 1044 w 2928"/>
              <a:gd name="T101" fmla="*/ 172 h 3147"/>
              <a:gd name="T102" fmla="*/ 1210 w 2928"/>
              <a:gd name="T103" fmla="*/ 53 h 3147"/>
              <a:gd name="T104" fmla="*/ 1242 w 2928"/>
              <a:gd name="T105" fmla="*/ 41 h 3147"/>
              <a:gd name="T106" fmla="*/ 1252 w 2928"/>
              <a:gd name="T107" fmla="*/ 35 h 3147"/>
              <a:gd name="T108" fmla="*/ 1309 w 2928"/>
              <a:gd name="T109" fmla="*/ 15 h 3147"/>
              <a:gd name="T110" fmla="*/ 1309 w 2928"/>
              <a:gd name="T111" fmla="*/ 4 h 3147"/>
              <a:gd name="T112" fmla="*/ 1365 w 2928"/>
              <a:gd name="T113" fmla="*/ 11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28" h="3147">
                <a:moveTo>
                  <a:pt x="1360" y="0"/>
                </a:moveTo>
                <a:cubicBezTo>
                  <a:pt x="1371" y="1"/>
                  <a:pt x="1382" y="2"/>
                  <a:pt x="1392" y="3"/>
                </a:cubicBezTo>
                <a:cubicBezTo>
                  <a:pt x="1422" y="11"/>
                  <a:pt x="1450" y="32"/>
                  <a:pt x="1476" y="47"/>
                </a:cubicBezTo>
                <a:cubicBezTo>
                  <a:pt x="1479" y="44"/>
                  <a:pt x="1481" y="42"/>
                  <a:pt x="1484" y="39"/>
                </a:cubicBezTo>
                <a:cubicBezTo>
                  <a:pt x="1493" y="43"/>
                  <a:pt x="1499" y="49"/>
                  <a:pt x="1506" y="58"/>
                </a:cubicBezTo>
                <a:cubicBezTo>
                  <a:pt x="1507" y="54"/>
                  <a:pt x="1505" y="57"/>
                  <a:pt x="1508" y="53"/>
                </a:cubicBezTo>
                <a:cubicBezTo>
                  <a:pt x="1519" y="58"/>
                  <a:pt x="1531" y="66"/>
                  <a:pt x="1543" y="68"/>
                </a:cubicBezTo>
                <a:cubicBezTo>
                  <a:pt x="1568" y="73"/>
                  <a:pt x="1565" y="60"/>
                  <a:pt x="1589" y="71"/>
                </a:cubicBezTo>
                <a:cubicBezTo>
                  <a:pt x="1589" y="70"/>
                  <a:pt x="1589" y="68"/>
                  <a:pt x="1589" y="67"/>
                </a:cubicBezTo>
                <a:cubicBezTo>
                  <a:pt x="1598" y="69"/>
                  <a:pt x="1605" y="71"/>
                  <a:pt x="1610" y="74"/>
                </a:cubicBezTo>
                <a:cubicBezTo>
                  <a:pt x="1609" y="81"/>
                  <a:pt x="1607" y="80"/>
                  <a:pt x="1616" y="84"/>
                </a:cubicBezTo>
                <a:cubicBezTo>
                  <a:pt x="1626" y="82"/>
                  <a:pt x="1639" y="91"/>
                  <a:pt x="1648" y="93"/>
                </a:cubicBezTo>
                <a:cubicBezTo>
                  <a:pt x="1648" y="94"/>
                  <a:pt x="1648" y="95"/>
                  <a:pt x="1648" y="96"/>
                </a:cubicBezTo>
                <a:cubicBezTo>
                  <a:pt x="1644" y="96"/>
                  <a:pt x="1640" y="96"/>
                  <a:pt x="1636" y="96"/>
                </a:cubicBezTo>
                <a:cubicBezTo>
                  <a:pt x="1636" y="96"/>
                  <a:pt x="1636" y="97"/>
                  <a:pt x="1636" y="97"/>
                </a:cubicBezTo>
                <a:cubicBezTo>
                  <a:pt x="1641" y="102"/>
                  <a:pt x="1646" y="106"/>
                  <a:pt x="1651" y="111"/>
                </a:cubicBezTo>
                <a:cubicBezTo>
                  <a:pt x="1654" y="107"/>
                  <a:pt x="1653" y="107"/>
                  <a:pt x="1659" y="105"/>
                </a:cubicBezTo>
                <a:cubicBezTo>
                  <a:pt x="1660" y="110"/>
                  <a:pt x="1674" y="114"/>
                  <a:pt x="1680" y="119"/>
                </a:cubicBezTo>
                <a:cubicBezTo>
                  <a:pt x="1683" y="116"/>
                  <a:pt x="1686" y="114"/>
                  <a:pt x="1689" y="112"/>
                </a:cubicBezTo>
                <a:cubicBezTo>
                  <a:pt x="1699" y="137"/>
                  <a:pt x="1744" y="151"/>
                  <a:pt x="1773" y="155"/>
                </a:cubicBezTo>
                <a:cubicBezTo>
                  <a:pt x="1782" y="176"/>
                  <a:pt x="1792" y="174"/>
                  <a:pt x="1797" y="196"/>
                </a:cubicBezTo>
                <a:cubicBezTo>
                  <a:pt x="1799" y="197"/>
                  <a:pt x="1802" y="197"/>
                  <a:pt x="1805" y="198"/>
                </a:cubicBezTo>
                <a:cubicBezTo>
                  <a:pt x="1801" y="203"/>
                  <a:pt x="1800" y="201"/>
                  <a:pt x="1806" y="207"/>
                </a:cubicBezTo>
                <a:cubicBezTo>
                  <a:pt x="1814" y="223"/>
                  <a:pt x="1839" y="235"/>
                  <a:pt x="1843" y="243"/>
                </a:cubicBezTo>
                <a:cubicBezTo>
                  <a:pt x="1843" y="247"/>
                  <a:pt x="1844" y="248"/>
                  <a:pt x="1841" y="246"/>
                </a:cubicBezTo>
                <a:cubicBezTo>
                  <a:pt x="1850" y="268"/>
                  <a:pt x="1872" y="284"/>
                  <a:pt x="1879" y="313"/>
                </a:cubicBezTo>
                <a:cubicBezTo>
                  <a:pt x="1878" y="313"/>
                  <a:pt x="1876" y="312"/>
                  <a:pt x="1875" y="312"/>
                </a:cubicBezTo>
                <a:cubicBezTo>
                  <a:pt x="1878" y="318"/>
                  <a:pt x="1903" y="376"/>
                  <a:pt x="1900" y="379"/>
                </a:cubicBezTo>
                <a:cubicBezTo>
                  <a:pt x="1900" y="377"/>
                  <a:pt x="1899" y="376"/>
                  <a:pt x="1899" y="374"/>
                </a:cubicBezTo>
                <a:cubicBezTo>
                  <a:pt x="1906" y="399"/>
                  <a:pt x="1920" y="428"/>
                  <a:pt x="1929" y="449"/>
                </a:cubicBezTo>
                <a:cubicBezTo>
                  <a:pt x="1920" y="451"/>
                  <a:pt x="1927" y="450"/>
                  <a:pt x="1923" y="456"/>
                </a:cubicBezTo>
                <a:cubicBezTo>
                  <a:pt x="1922" y="455"/>
                  <a:pt x="1921" y="453"/>
                  <a:pt x="1920" y="452"/>
                </a:cubicBezTo>
                <a:cubicBezTo>
                  <a:pt x="1923" y="480"/>
                  <a:pt x="1922" y="493"/>
                  <a:pt x="1925" y="516"/>
                </a:cubicBezTo>
                <a:cubicBezTo>
                  <a:pt x="1922" y="514"/>
                  <a:pt x="1920" y="512"/>
                  <a:pt x="1917" y="511"/>
                </a:cubicBezTo>
                <a:cubicBezTo>
                  <a:pt x="1917" y="511"/>
                  <a:pt x="1917" y="512"/>
                  <a:pt x="1917" y="512"/>
                </a:cubicBezTo>
                <a:cubicBezTo>
                  <a:pt x="1921" y="518"/>
                  <a:pt x="1924" y="523"/>
                  <a:pt x="1928" y="528"/>
                </a:cubicBezTo>
                <a:cubicBezTo>
                  <a:pt x="1925" y="528"/>
                  <a:pt x="1922" y="527"/>
                  <a:pt x="1925" y="529"/>
                </a:cubicBezTo>
                <a:cubicBezTo>
                  <a:pt x="1922" y="550"/>
                  <a:pt x="1957" y="635"/>
                  <a:pt x="1938" y="643"/>
                </a:cubicBezTo>
                <a:cubicBezTo>
                  <a:pt x="1946" y="655"/>
                  <a:pt x="1953" y="674"/>
                  <a:pt x="1954" y="695"/>
                </a:cubicBezTo>
                <a:cubicBezTo>
                  <a:pt x="1953" y="695"/>
                  <a:pt x="1953" y="695"/>
                  <a:pt x="1952" y="695"/>
                </a:cubicBezTo>
                <a:cubicBezTo>
                  <a:pt x="1952" y="693"/>
                  <a:pt x="1951" y="691"/>
                  <a:pt x="1951" y="689"/>
                </a:cubicBezTo>
                <a:cubicBezTo>
                  <a:pt x="1951" y="692"/>
                  <a:pt x="1951" y="695"/>
                  <a:pt x="1951" y="698"/>
                </a:cubicBezTo>
                <a:cubicBezTo>
                  <a:pt x="1948" y="696"/>
                  <a:pt x="1945" y="694"/>
                  <a:pt x="1943" y="692"/>
                </a:cubicBezTo>
                <a:cubicBezTo>
                  <a:pt x="1944" y="696"/>
                  <a:pt x="1946" y="700"/>
                  <a:pt x="1948" y="704"/>
                </a:cubicBezTo>
                <a:cubicBezTo>
                  <a:pt x="1944" y="703"/>
                  <a:pt x="1940" y="702"/>
                  <a:pt x="1937" y="701"/>
                </a:cubicBezTo>
                <a:cubicBezTo>
                  <a:pt x="1938" y="711"/>
                  <a:pt x="1938" y="733"/>
                  <a:pt x="1932" y="748"/>
                </a:cubicBezTo>
                <a:cubicBezTo>
                  <a:pt x="1945" y="758"/>
                  <a:pt x="1956" y="760"/>
                  <a:pt x="1963" y="776"/>
                </a:cubicBezTo>
                <a:cubicBezTo>
                  <a:pt x="1975" y="806"/>
                  <a:pt x="1959" y="890"/>
                  <a:pt x="1954" y="920"/>
                </a:cubicBezTo>
                <a:cubicBezTo>
                  <a:pt x="1954" y="932"/>
                  <a:pt x="1955" y="944"/>
                  <a:pt x="1955" y="957"/>
                </a:cubicBezTo>
                <a:cubicBezTo>
                  <a:pt x="1949" y="981"/>
                  <a:pt x="1932" y="1000"/>
                  <a:pt x="1925" y="1027"/>
                </a:cubicBezTo>
                <a:cubicBezTo>
                  <a:pt x="1913" y="1072"/>
                  <a:pt x="1917" y="1145"/>
                  <a:pt x="1855" y="1133"/>
                </a:cubicBezTo>
                <a:cubicBezTo>
                  <a:pt x="1851" y="1198"/>
                  <a:pt x="1832" y="1265"/>
                  <a:pt x="1811" y="1316"/>
                </a:cubicBezTo>
                <a:cubicBezTo>
                  <a:pt x="1803" y="1334"/>
                  <a:pt x="1775" y="1368"/>
                  <a:pt x="1779" y="1383"/>
                </a:cubicBezTo>
                <a:cubicBezTo>
                  <a:pt x="1782" y="1404"/>
                  <a:pt x="1786" y="1426"/>
                  <a:pt x="1789" y="1448"/>
                </a:cubicBezTo>
                <a:cubicBezTo>
                  <a:pt x="1793" y="1450"/>
                  <a:pt x="1797" y="1452"/>
                  <a:pt x="1801" y="1454"/>
                </a:cubicBezTo>
                <a:cubicBezTo>
                  <a:pt x="1813" y="1470"/>
                  <a:pt x="1813" y="1494"/>
                  <a:pt x="1824" y="1509"/>
                </a:cubicBezTo>
                <a:cubicBezTo>
                  <a:pt x="1832" y="1519"/>
                  <a:pt x="1848" y="1517"/>
                  <a:pt x="1856" y="1526"/>
                </a:cubicBezTo>
                <a:cubicBezTo>
                  <a:pt x="1867" y="1542"/>
                  <a:pt x="1879" y="1559"/>
                  <a:pt x="1890" y="1576"/>
                </a:cubicBezTo>
                <a:cubicBezTo>
                  <a:pt x="1899" y="1589"/>
                  <a:pt x="1927" y="1608"/>
                  <a:pt x="1940" y="1617"/>
                </a:cubicBezTo>
                <a:cubicBezTo>
                  <a:pt x="1963" y="1633"/>
                  <a:pt x="1991" y="1634"/>
                  <a:pt x="2021" y="1646"/>
                </a:cubicBezTo>
                <a:cubicBezTo>
                  <a:pt x="2031" y="1653"/>
                  <a:pt x="2041" y="1660"/>
                  <a:pt x="2051" y="1667"/>
                </a:cubicBezTo>
                <a:cubicBezTo>
                  <a:pt x="2069" y="1673"/>
                  <a:pt x="2087" y="1678"/>
                  <a:pt x="2106" y="1684"/>
                </a:cubicBezTo>
                <a:cubicBezTo>
                  <a:pt x="2125" y="1692"/>
                  <a:pt x="2155" y="1702"/>
                  <a:pt x="2174" y="1714"/>
                </a:cubicBezTo>
                <a:cubicBezTo>
                  <a:pt x="2181" y="1720"/>
                  <a:pt x="2187" y="1726"/>
                  <a:pt x="2194" y="1732"/>
                </a:cubicBezTo>
                <a:cubicBezTo>
                  <a:pt x="2217" y="1744"/>
                  <a:pt x="2235" y="1746"/>
                  <a:pt x="2258" y="1755"/>
                </a:cubicBezTo>
                <a:cubicBezTo>
                  <a:pt x="2267" y="1762"/>
                  <a:pt x="2277" y="1769"/>
                  <a:pt x="2287" y="1777"/>
                </a:cubicBezTo>
                <a:cubicBezTo>
                  <a:pt x="2336" y="1804"/>
                  <a:pt x="2388" y="1824"/>
                  <a:pt x="2433" y="1854"/>
                </a:cubicBezTo>
                <a:cubicBezTo>
                  <a:pt x="2443" y="1858"/>
                  <a:pt x="2453" y="1861"/>
                  <a:pt x="2463" y="1865"/>
                </a:cubicBezTo>
                <a:cubicBezTo>
                  <a:pt x="2496" y="1885"/>
                  <a:pt x="2534" y="1912"/>
                  <a:pt x="2570" y="1929"/>
                </a:cubicBezTo>
                <a:cubicBezTo>
                  <a:pt x="2588" y="1937"/>
                  <a:pt x="2604" y="1939"/>
                  <a:pt x="2618" y="1950"/>
                </a:cubicBezTo>
                <a:cubicBezTo>
                  <a:pt x="2648" y="1972"/>
                  <a:pt x="2677" y="2028"/>
                  <a:pt x="2690" y="2061"/>
                </a:cubicBezTo>
                <a:cubicBezTo>
                  <a:pt x="2692" y="2059"/>
                  <a:pt x="2690" y="2060"/>
                  <a:pt x="2693" y="2059"/>
                </a:cubicBezTo>
                <a:cubicBezTo>
                  <a:pt x="2689" y="2068"/>
                  <a:pt x="2693" y="2069"/>
                  <a:pt x="2693" y="2073"/>
                </a:cubicBezTo>
                <a:cubicBezTo>
                  <a:pt x="2689" y="2075"/>
                  <a:pt x="2691" y="2072"/>
                  <a:pt x="2690" y="2076"/>
                </a:cubicBezTo>
                <a:cubicBezTo>
                  <a:pt x="2693" y="2075"/>
                  <a:pt x="2696" y="2074"/>
                  <a:pt x="2699" y="2073"/>
                </a:cubicBezTo>
                <a:cubicBezTo>
                  <a:pt x="2701" y="2086"/>
                  <a:pt x="2705" y="2092"/>
                  <a:pt x="2704" y="2104"/>
                </a:cubicBezTo>
                <a:cubicBezTo>
                  <a:pt x="2706" y="2104"/>
                  <a:pt x="2709" y="2105"/>
                  <a:pt x="2711" y="2105"/>
                </a:cubicBezTo>
                <a:cubicBezTo>
                  <a:pt x="2710" y="2107"/>
                  <a:pt x="2708" y="2109"/>
                  <a:pt x="2707" y="2111"/>
                </a:cubicBezTo>
                <a:cubicBezTo>
                  <a:pt x="2712" y="2113"/>
                  <a:pt x="2711" y="2112"/>
                  <a:pt x="2714" y="2116"/>
                </a:cubicBezTo>
                <a:cubicBezTo>
                  <a:pt x="2712" y="2117"/>
                  <a:pt x="2710" y="2118"/>
                  <a:pt x="2708" y="2119"/>
                </a:cubicBezTo>
                <a:cubicBezTo>
                  <a:pt x="2710" y="2123"/>
                  <a:pt x="2711" y="2127"/>
                  <a:pt x="2713" y="2131"/>
                </a:cubicBezTo>
                <a:cubicBezTo>
                  <a:pt x="2721" y="2130"/>
                  <a:pt x="2740" y="2186"/>
                  <a:pt x="2751" y="2199"/>
                </a:cubicBezTo>
                <a:cubicBezTo>
                  <a:pt x="2774" y="2229"/>
                  <a:pt x="2797" y="2258"/>
                  <a:pt x="2810" y="2288"/>
                </a:cubicBezTo>
                <a:cubicBezTo>
                  <a:pt x="2820" y="2310"/>
                  <a:pt x="2816" y="2329"/>
                  <a:pt x="2824" y="2355"/>
                </a:cubicBezTo>
                <a:cubicBezTo>
                  <a:pt x="2829" y="2375"/>
                  <a:pt x="2854" y="2406"/>
                  <a:pt x="2842" y="2431"/>
                </a:cubicBezTo>
                <a:cubicBezTo>
                  <a:pt x="2848" y="2428"/>
                  <a:pt x="2844" y="2426"/>
                  <a:pt x="2850" y="2429"/>
                </a:cubicBezTo>
                <a:cubicBezTo>
                  <a:pt x="2847" y="2433"/>
                  <a:pt x="2846" y="2432"/>
                  <a:pt x="2845" y="2438"/>
                </a:cubicBezTo>
                <a:cubicBezTo>
                  <a:pt x="2853" y="2440"/>
                  <a:pt x="2851" y="2440"/>
                  <a:pt x="2850" y="2447"/>
                </a:cubicBezTo>
                <a:cubicBezTo>
                  <a:pt x="2850" y="2448"/>
                  <a:pt x="2851" y="2449"/>
                  <a:pt x="2851" y="2450"/>
                </a:cubicBezTo>
                <a:cubicBezTo>
                  <a:pt x="2844" y="2451"/>
                  <a:pt x="2848" y="2447"/>
                  <a:pt x="2845" y="2453"/>
                </a:cubicBezTo>
                <a:cubicBezTo>
                  <a:pt x="2853" y="2452"/>
                  <a:pt x="2853" y="2454"/>
                  <a:pt x="2859" y="2452"/>
                </a:cubicBezTo>
                <a:cubicBezTo>
                  <a:pt x="2856" y="2443"/>
                  <a:pt x="2855" y="2441"/>
                  <a:pt x="2856" y="2432"/>
                </a:cubicBezTo>
                <a:cubicBezTo>
                  <a:pt x="2857" y="2432"/>
                  <a:pt x="2859" y="2432"/>
                  <a:pt x="2860" y="2432"/>
                </a:cubicBezTo>
                <a:cubicBezTo>
                  <a:pt x="2872" y="2457"/>
                  <a:pt x="2869" y="2481"/>
                  <a:pt x="2877" y="2513"/>
                </a:cubicBezTo>
                <a:cubicBezTo>
                  <a:pt x="2882" y="2533"/>
                  <a:pt x="2892" y="2552"/>
                  <a:pt x="2900" y="2569"/>
                </a:cubicBezTo>
                <a:cubicBezTo>
                  <a:pt x="2904" y="2579"/>
                  <a:pt x="2912" y="2601"/>
                  <a:pt x="2904" y="2610"/>
                </a:cubicBezTo>
                <a:cubicBezTo>
                  <a:pt x="2902" y="2607"/>
                  <a:pt x="2904" y="2609"/>
                  <a:pt x="2900" y="2607"/>
                </a:cubicBezTo>
                <a:cubicBezTo>
                  <a:pt x="2899" y="2611"/>
                  <a:pt x="2897" y="2618"/>
                  <a:pt x="2894" y="2624"/>
                </a:cubicBezTo>
                <a:cubicBezTo>
                  <a:pt x="2898" y="2622"/>
                  <a:pt x="2902" y="2620"/>
                  <a:pt x="2906" y="2618"/>
                </a:cubicBezTo>
                <a:cubicBezTo>
                  <a:pt x="2904" y="2625"/>
                  <a:pt x="2911" y="2635"/>
                  <a:pt x="2906" y="2645"/>
                </a:cubicBezTo>
                <a:cubicBezTo>
                  <a:pt x="2904" y="2644"/>
                  <a:pt x="2903" y="2643"/>
                  <a:pt x="2901" y="2642"/>
                </a:cubicBezTo>
                <a:cubicBezTo>
                  <a:pt x="2911" y="2658"/>
                  <a:pt x="2928" y="2702"/>
                  <a:pt x="2912" y="2738"/>
                </a:cubicBezTo>
                <a:cubicBezTo>
                  <a:pt x="2914" y="2737"/>
                  <a:pt x="2916" y="2736"/>
                  <a:pt x="2918" y="2735"/>
                </a:cubicBezTo>
                <a:cubicBezTo>
                  <a:pt x="2918" y="2741"/>
                  <a:pt x="2919" y="2747"/>
                  <a:pt x="2919" y="2753"/>
                </a:cubicBezTo>
                <a:cubicBezTo>
                  <a:pt x="2917" y="2754"/>
                  <a:pt x="2914" y="2754"/>
                  <a:pt x="2912" y="2755"/>
                </a:cubicBezTo>
                <a:cubicBezTo>
                  <a:pt x="2912" y="2753"/>
                  <a:pt x="2912" y="2751"/>
                  <a:pt x="2912" y="2748"/>
                </a:cubicBezTo>
                <a:cubicBezTo>
                  <a:pt x="2908" y="2750"/>
                  <a:pt x="2904" y="2752"/>
                  <a:pt x="2900" y="2753"/>
                </a:cubicBezTo>
                <a:cubicBezTo>
                  <a:pt x="2900" y="2756"/>
                  <a:pt x="2901" y="2758"/>
                  <a:pt x="2901" y="2761"/>
                </a:cubicBezTo>
                <a:cubicBezTo>
                  <a:pt x="2909" y="2758"/>
                  <a:pt x="2915" y="2758"/>
                  <a:pt x="2921" y="2761"/>
                </a:cubicBezTo>
                <a:cubicBezTo>
                  <a:pt x="2923" y="2775"/>
                  <a:pt x="2925" y="2790"/>
                  <a:pt x="2924" y="2794"/>
                </a:cubicBezTo>
                <a:cubicBezTo>
                  <a:pt x="2922" y="2795"/>
                  <a:pt x="2919" y="2796"/>
                  <a:pt x="2916" y="2797"/>
                </a:cubicBezTo>
                <a:cubicBezTo>
                  <a:pt x="2927" y="2830"/>
                  <a:pt x="2908" y="2842"/>
                  <a:pt x="2891" y="2863"/>
                </a:cubicBezTo>
                <a:cubicBezTo>
                  <a:pt x="2910" y="2908"/>
                  <a:pt x="2871" y="3000"/>
                  <a:pt x="2851" y="3019"/>
                </a:cubicBezTo>
                <a:cubicBezTo>
                  <a:pt x="2709" y="3019"/>
                  <a:pt x="2567" y="3019"/>
                  <a:pt x="2425" y="3019"/>
                </a:cubicBezTo>
                <a:cubicBezTo>
                  <a:pt x="2443" y="3044"/>
                  <a:pt x="2474" y="3059"/>
                  <a:pt x="2491" y="3083"/>
                </a:cubicBezTo>
                <a:cubicBezTo>
                  <a:pt x="2501" y="3104"/>
                  <a:pt x="2511" y="3126"/>
                  <a:pt x="2521" y="3147"/>
                </a:cubicBezTo>
                <a:cubicBezTo>
                  <a:pt x="1747" y="3147"/>
                  <a:pt x="972" y="3147"/>
                  <a:pt x="198" y="3147"/>
                </a:cubicBezTo>
                <a:cubicBezTo>
                  <a:pt x="194" y="3122"/>
                  <a:pt x="185" y="3090"/>
                  <a:pt x="191" y="3060"/>
                </a:cubicBezTo>
                <a:cubicBezTo>
                  <a:pt x="196" y="3041"/>
                  <a:pt x="201" y="3022"/>
                  <a:pt x="206" y="3002"/>
                </a:cubicBezTo>
                <a:cubicBezTo>
                  <a:pt x="132" y="2989"/>
                  <a:pt x="9" y="2839"/>
                  <a:pt x="37" y="2735"/>
                </a:cubicBezTo>
                <a:cubicBezTo>
                  <a:pt x="25" y="2727"/>
                  <a:pt x="20" y="2710"/>
                  <a:pt x="8" y="2703"/>
                </a:cubicBezTo>
                <a:cubicBezTo>
                  <a:pt x="13" y="2676"/>
                  <a:pt x="0" y="2669"/>
                  <a:pt x="11" y="2640"/>
                </a:cubicBezTo>
                <a:cubicBezTo>
                  <a:pt x="16" y="2641"/>
                  <a:pt x="21" y="2641"/>
                  <a:pt x="26" y="2642"/>
                </a:cubicBezTo>
                <a:cubicBezTo>
                  <a:pt x="27" y="2640"/>
                  <a:pt x="27" y="2638"/>
                  <a:pt x="28" y="2636"/>
                </a:cubicBezTo>
                <a:cubicBezTo>
                  <a:pt x="28" y="2635"/>
                  <a:pt x="28" y="2635"/>
                  <a:pt x="28" y="2634"/>
                </a:cubicBezTo>
                <a:cubicBezTo>
                  <a:pt x="25" y="2633"/>
                  <a:pt x="22" y="2632"/>
                  <a:pt x="19" y="2631"/>
                </a:cubicBezTo>
                <a:cubicBezTo>
                  <a:pt x="18" y="2633"/>
                  <a:pt x="18" y="2634"/>
                  <a:pt x="17" y="2636"/>
                </a:cubicBezTo>
                <a:cubicBezTo>
                  <a:pt x="15" y="2635"/>
                  <a:pt x="13" y="2635"/>
                  <a:pt x="11" y="2634"/>
                </a:cubicBezTo>
                <a:cubicBezTo>
                  <a:pt x="12" y="2629"/>
                  <a:pt x="12" y="2624"/>
                  <a:pt x="13" y="2619"/>
                </a:cubicBezTo>
                <a:cubicBezTo>
                  <a:pt x="14" y="2620"/>
                  <a:pt x="16" y="2621"/>
                  <a:pt x="17" y="2622"/>
                </a:cubicBezTo>
                <a:cubicBezTo>
                  <a:pt x="13" y="2600"/>
                  <a:pt x="11" y="2545"/>
                  <a:pt x="26" y="2542"/>
                </a:cubicBezTo>
                <a:cubicBezTo>
                  <a:pt x="23" y="2530"/>
                  <a:pt x="26" y="2521"/>
                  <a:pt x="23" y="2510"/>
                </a:cubicBezTo>
                <a:cubicBezTo>
                  <a:pt x="27" y="2511"/>
                  <a:pt x="30" y="2513"/>
                  <a:pt x="34" y="2514"/>
                </a:cubicBezTo>
                <a:cubicBezTo>
                  <a:pt x="32" y="2509"/>
                  <a:pt x="30" y="2504"/>
                  <a:pt x="28" y="2499"/>
                </a:cubicBezTo>
                <a:cubicBezTo>
                  <a:pt x="26" y="2500"/>
                  <a:pt x="25" y="2501"/>
                  <a:pt x="23" y="2502"/>
                </a:cubicBezTo>
                <a:cubicBezTo>
                  <a:pt x="22" y="2459"/>
                  <a:pt x="47" y="2433"/>
                  <a:pt x="54" y="2389"/>
                </a:cubicBezTo>
                <a:cubicBezTo>
                  <a:pt x="57" y="2368"/>
                  <a:pt x="52" y="2346"/>
                  <a:pt x="69" y="2338"/>
                </a:cubicBezTo>
                <a:cubicBezTo>
                  <a:pt x="69" y="2340"/>
                  <a:pt x="70" y="2342"/>
                  <a:pt x="71" y="2344"/>
                </a:cubicBezTo>
                <a:cubicBezTo>
                  <a:pt x="67" y="2349"/>
                  <a:pt x="66" y="2354"/>
                  <a:pt x="72" y="2358"/>
                </a:cubicBezTo>
                <a:cubicBezTo>
                  <a:pt x="73" y="2351"/>
                  <a:pt x="76" y="2360"/>
                  <a:pt x="80" y="2353"/>
                </a:cubicBezTo>
                <a:cubicBezTo>
                  <a:pt x="77" y="2353"/>
                  <a:pt x="74" y="2354"/>
                  <a:pt x="77" y="2351"/>
                </a:cubicBezTo>
                <a:cubicBezTo>
                  <a:pt x="76" y="2349"/>
                  <a:pt x="76" y="2346"/>
                  <a:pt x="75" y="2344"/>
                </a:cubicBezTo>
                <a:cubicBezTo>
                  <a:pt x="79" y="2343"/>
                  <a:pt x="77" y="2345"/>
                  <a:pt x="81" y="2341"/>
                </a:cubicBezTo>
                <a:cubicBezTo>
                  <a:pt x="77" y="2335"/>
                  <a:pt x="76" y="2337"/>
                  <a:pt x="78" y="2332"/>
                </a:cubicBezTo>
                <a:cubicBezTo>
                  <a:pt x="79" y="2333"/>
                  <a:pt x="80" y="2334"/>
                  <a:pt x="81" y="2335"/>
                </a:cubicBezTo>
                <a:cubicBezTo>
                  <a:pt x="78" y="2305"/>
                  <a:pt x="93" y="2284"/>
                  <a:pt x="101" y="2263"/>
                </a:cubicBezTo>
                <a:cubicBezTo>
                  <a:pt x="106" y="2250"/>
                  <a:pt x="104" y="2235"/>
                  <a:pt x="105" y="2228"/>
                </a:cubicBezTo>
                <a:cubicBezTo>
                  <a:pt x="111" y="2204"/>
                  <a:pt x="135" y="2159"/>
                  <a:pt x="147" y="2140"/>
                </a:cubicBezTo>
                <a:cubicBezTo>
                  <a:pt x="150" y="2140"/>
                  <a:pt x="153" y="2139"/>
                  <a:pt x="156" y="2139"/>
                </a:cubicBezTo>
                <a:cubicBezTo>
                  <a:pt x="172" y="2124"/>
                  <a:pt x="192" y="2080"/>
                  <a:pt x="197" y="2056"/>
                </a:cubicBezTo>
                <a:cubicBezTo>
                  <a:pt x="203" y="2056"/>
                  <a:pt x="199" y="2059"/>
                  <a:pt x="203" y="2055"/>
                </a:cubicBezTo>
                <a:cubicBezTo>
                  <a:pt x="212" y="2036"/>
                  <a:pt x="207" y="2026"/>
                  <a:pt x="218" y="2003"/>
                </a:cubicBezTo>
                <a:cubicBezTo>
                  <a:pt x="220" y="2004"/>
                  <a:pt x="221" y="2005"/>
                  <a:pt x="223" y="2006"/>
                </a:cubicBezTo>
                <a:cubicBezTo>
                  <a:pt x="220" y="2003"/>
                  <a:pt x="222" y="2005"/>
                  <a:pt x="220" y="2003"/>
                </a:cubicBezTo>
                <a:cubicBezTo>
                  <a:pt x="237" y="1970"/>
                  <a:pt x="254" y="1918"/>
                  <a:pt x="285" y="1894"/>
                </a:cubicBezTo>
                <a:cubicBezTo>
                  <a:pt x="323" y="1864"/>
                  <a:pt x="376" y="1851"/>
                  <a:pt x="417" y="1825"/>
                </a:cubicBezTo>
                <a:cubicBezTo>
                  <a:pt x="509" y="1767"/>
                  <a:pt x="615" y="1713"/>
                  <a:pt x="714" y="1664"/>
                </a:cubicBezTo>
                <a:cubicBezTo>
                  <a:pt x="748" y="1647"/>
                  <a:pt x="784" y="1644"/>
                  <a:pt x="819" y="1626"/>
                </a:cubicBezTo>
                <a:cubicBezTo>
                  <a:pt x="830" y="1620"/>
                  <a:pt x="840" y="1608"/>
                  <a:pt x="854" y="1603"/>
                </a:cubicBezTo>
                <a:cubicBezTo>
                  <a:pt x="867" y="1600"/>
                  <a:pt x="880" y="1597"/>
                  <a:pt x="893" y="1594"/>
                </a:cubicBezTo>
                <a:cubicBezTo>
                  <a:pt x="916" y="1582"/>
                  <a:pt x="951" y="1562"/>
                  <a:pt x="966" y="1542"/>
                </a:cubicBezTo>
                <a:cubicBezTo>
                  <a:pt x="976" y="1527"/>
                  <a:pt x="986" y="1512"/>
                  <a:pt x="995" y="1497"/>
                </a:cubicBezTo>
                <a:cubicBezTo>
                  <a:pt x="1003" y="1488"/>
                  <a:pt x="1021" y="1488"/>
                  <a:pt x="1029" y="1478"/>
                </a:cubicBezTo>
                <a:cubicBezTo>
                  <a:pt x="1035" y="1462"/>
                  <a:pt x="1042" y="1446"/>
                  <a:pt x="1049" y="1430"/>
                </a:cubicBezTo>
                <a:cubicBezTo>
                  <a:pt x="1053" y="1426"/>
                  <a:pt x="1058" y="1423"/>
                  <a:pt x="1062" y="1419"/>
                </a:cubicBezTo>
                <a:cubicBezTo>
                  <a:pt x="1067" y="1408"/>
                  <a:pt x="1065" y="1378"/>
                  <a:pt x="1065" y="1378"/>
                </a:cubicBezTo>
                <a:cubicBezTo>
                  <a:pt x="1067" y="1375"/>
                  <a:pt x="1069" y="1372"/>
                  <a:pt x="1071" y="1369"/>
                </a:cubicBezTo>
                <a:cubicBezTo>
                  <a:pt x="1071" y="1365"/>
                  <a:pt x="1070" y="1361"/>
                  <a:pt x="1070" y="1357"/>
                </a:cubicBezTo>
                <a:cubicBezTo>
                  <a:pt x="1069" y="1357"/>
                  <a:pt x="1069" y="1357"/>
                  <a:pt x="1068" y="1357"/>
                </a:cubicBezTo>
                <a:cubicBezTo>
                  <a:pt x="1069" y="1358"/>
                  <a:pt x="1069" y="1360"/>
                  <a:pt x="1070" y="1361"/>
                </a:cubicBezTo>
                <a:cubicBezTo>
                  <a:pt x="1052" y="1350"/>
                  <a:pt x="1016" y="1236"/>
                  <a:pt x="1007" y="1202"/>
                </a:cubicBezTo>
                <a:cubicBezTo>
                  <a:pt x="1004" y="1184"/>
                  <a:pt x="1000" y="1166"/>
                  <a:pt x="997" y="1148"/>
                </a:cubicBezTo>
                <a:cubicBezTo>
                  <a:pt x="926" y="1148"/>
                  <a:pt x="955" y="1075"/>
                  <a:pt x="942" y="1034"/>
                </a:cubicBezTo>
                <a:cubicBezTo>
                  <a:pt x="935" y="1020"/>
                  <a:pt x="929" y="1005"/>
                  <a:pt x="922" y="990"/>
                </a:cubicBezTo>
                <a:cubicBezTo>
                  <a:pt x="911" y="951"/>
                  <a:pt x="891" y="829"/>
                  <a:pt x="901" y="791"/>
                </a:cubicBezTo>
                <a:cubicBezTo>
                  <a:pt x="908" y="780"/>
                  <a:pt x="915" y="769"/>
                  <a:pt x="922" y="757"/>
                </a:cubicBezTo>
                <a:cubicBezTo>
                  <a:pt x="926" y="742"/>
                  <a:pt x="916" y="732"/>
                  <a:pt x="913" y="724"/>
                </a:cubicBezTo>
                <a:cubicBezTo>
                  <a:pt x="909" y="712"/>
                  <a:pt x="920" y="691"/>
                  <a:pt x="925" y="680"/>
                </a:cubicBezTo>
                <a:cubicBezTo>
                  <a:pt x="924" y="681"/>
                  <a:pt x="922" y="683"/>
                  <a:pt x="921" y="684"/>
                </a:cubicBezTo>
                <a:cubicBezTo>
                  <a:pt x="922" y="679"/>
                  <a:pt x="923" y="674"/>
                  <a:pt x="924" y="669"/>
                </a:cubicBezTo>
                <a:cubicBezTo>
                  <a:pt x="923" y="669"/>
                  <a:pt x="923" y="669"/>
                  <a:pt x="922" y="669"/>
                </a:cubicBezTo>
                <a:cubicBezTo>
                  <a:pt x="920" y="675"/>
                  <a:pt x="922" y="675"/>
                  <a:pt x="918" y="674"/>
                </a:cubicBezTo>
                <a:cubicBezTo>
                  <a:pt x="919" y="665"/>
                  <a:pt x="920" y="655"/>
                  <a:pt x="921" y="646"/>
                </a:cubicBezTo>
                <a:cubicBezTo>
                  <a:pt x="918" y="647"/>
                  <a:pt x="916" y="648"/>
                  <a:pt x="913" y="649"/>
                </a:cubicBezTo>
                <a:cubicBezTo>
                  <a:pt x="914" y="646"/>
                  <a:pt x="915" y="643"/>
                  <a:pt x="916" y="640"/>
                </a:cubicBezTo>
                <a:cubicBezTo>
                  <a:pt x="911" y="643"/>
                  <a:pt x="915" y="644"/>
                  <a:pt x="910" y="642"/>
                </a:cubicBezTo>
                <a:cubicBezTo>
                  <a:pt x="909" y="642"/>
                  <a:pt x="908" y="642"/>
                  <a:pt x="907" y="642"/>
                </a:cubicBezTo>
                <a:cubicBezTo>
                  <a:pt x="921" y="628"/>
                  <a:pt x="912" y="616"/>
                  <a:pt x="918" y="602"/>
                </a:cubicBezTo>
                <a:cubicBezTo>
                  <a:pt x="906" y="602"/>
                  <a:pt x="910" y="601"/>
                  <a:pt x="907" y="596"/>
                </a:cubicBezTo>
                <a:cubicBezTo>
                  <a:pt x="910" y="597"/>
                  <a:pt x="912" y="597"/>
                  <a:pt x="915" y="598"/>
                </a:cubicBezTo>
                <a:cubicBezTo>
                  <a:pt x="915" y="597"/>
                  <a:pt x="915" y="597"/>
                  <a:pt x="915" y="596"/>
                </a:cubicBezTo>
                <a:cubicBezTo>
                  <a:pt x="914" y="596"/>
                  <a:pt x="913" y="595"/>
                  <a:pt x="912" y="595"/>
                </a:cubicBezTo>
                <a:cubicBezTo>
                  <a:pt x="908" y="589"/>
                  <a:pt x="910" y="589"/>
                  <a:pt x="913" y="585"/>
                </a:cubicBezTo>
                <a:cubicBezTo>
                  <a:pt x="928" y="569"/>
                  <a:pt x="922" y="529"/>
                  <a:pt x="918" y="505"/>
                </a:cubicBezTo>
                <a:cubicBezTo>
                  <a:pt x="917" y="505"/>
                  <a:pt x="917" y="505"/>
                  <a:pt x="916" y="505"/>
                </a:cubicBezTo>
                <a:cubicBezTo>
                  <a:pt x="915" y="507"/>
                  <a:pt x="914" y="509"/>
                  <a:pt x="913" y="511"/>
                </a:cubicBezTo>
                <a:cubicBezTo>
                  <a:pt x="916" y="496"/>
                  <a:pt x="919" y="498"/>
                  <a:pt x="921" y="479"/>
                </a:cubicBezTo>
                <a:cubicBezTo>
                  <a:pt x="919" y="480"/>
                  <a:pt x="918" y="481"/>
                  <a:pt x="916" y="482"/>
                </a:cubicBezTo>
                <a:cubicBezTo>
                  <a:pt x="917" y="470"/>
                  <a:pt x="920" y="462"/>
                  <a:pt x="922" y="452"/>
                </a:cubicBezTo>
                <a:cubicBezTo>
                  <a:pt x="927" y="431"/>
                  <a:pt x="917" y="407"/>
                  <a:pt x="921" y="380"/>
                </a:cubicBezTo>
                <a:cubicBezTo>
                  <a:pt x="916" y="383"/>
                  <a:pt x="922" y="379"/>
                  <a:pt x="916" y="378"/>
                </a:cubicBezTo>
                <a:cubicBezTo>
                  <a:pt x="925" y="328"/>
                  <a:pt x="954" y="316"/>
                  <a:pt x="969" y="287"/>
                </a:cubicBezTo>
                <a:cubicBezTo>
                  <a:pt x="991" y="247"/>
                  <a:pt x="1015" y="209"/>
                  <a:pt x="1044" y="176"/>
                </a:cubicBezTo>
                <a:cubicBezTo>
                  <a:pt x="1040" y="174"/>
                  <a:pt x="1042" y="175"/>
                  <a:pt x="1044" y="172"/>
                </a:cubicBezTo>
                <a:cubicBezTo>
                  <a:pt x="1044" y="172"/>
                  <a:pt x="1064" y="146"/>
                  <a:pt x="1073" y="140"/>
                </a:cubicBezTo>
                <a:cubicBezTo>
                  <a:pt x="1085" y="134"/>
                  <a:pt x="1097" y="128"/>
                  <a:pt x="1109" y="122"/>
                </a:cubicBezTo>
                <a:cubicBezTo>
                  <a:pt x="1121" y="111"/>
                  <a:pt x="1132" y="100"/>
                  <a:pt x="1143" y="90"/>
                </a:cubicBezTo>
                <a:cubicBezTo>
                  <a:pt x="1164" y="76"/>
                  <a:pt x="1188" y="64"/>
                  <a:pt x="1210" y="53"/>
                </a:cubicBezTo>
                <a:cubicBezTo>
                  <a:pt x="1210" y="53"/>
                  <a:pt x="1210" y="52"/>
                  <a:pt x="1210" y="52"/>
                </a:cubicBezTo>
                <a:cubicBezTo>
                  <a:pt x="1205" y="51"/>
                  <a:pt x="1199" y="53"/>
                  <a:pt x="1202" y="49"/>
                </a:cubicBezTo>
                <a:cubicBezTo>
                  <a:pt x="1215" y="47"/>
                  <a:pt x="1229" y="46"/>
                  <a:pt x="1242" y="42"/>
                </a:cubicBezTo>
                <a:cubicBezTo>
                  <a:pt x="1242" y="42"/>
                  <a:pt x="1242" y="41"/>
                  <a:pt x="1242" y="41"/>
                </a:cubicBezTo>
                <a:cubicBezTo>
                  <a:pt x="1241" y="40"/>
                  <a:pt x="1241" y="40"/>
                  <a:pt x="1240" y="39"/>
                </a:cubicBezTo>
                <a:cubicBezTo>
                  <a:pt x="1234" y="39"/>
                  <a:pt x="1227" y="39"/>
                  <a:pt x="1220" y="39"/>
                </a:cubicBezTo>
                <a:cubicBezTo>
                  <a:pt x="1220" y="39"/>
                  <a:pt x="1220" y="38"/>
                  <a:pt x="1220" y="38"/>
                </a:cubicBezTo>
                <a:cubicBezTo>
                  <a:pt x="1229" y="32"/>
                  <a:pt x="1247" y="39"/>
                  <a:pt x="1252" y="35"/>
                </a:cubicBezTo>
                <a:cubicBezTo>
                  <a:pt x="1251" y="34"/>
                  <a:pt x="1250" y="34"/>
                  <a:pt x="1249" y="33"/>
                </a:cubicBezTo>
                <a:cubicBezTo>
                  <a:pt x="1266" y="34"/>
                  <a:pt x="1291" y="22"/>
                  <a:pt x="1295" y="14"/>
                </a:cubicBezTo>
                <a:cubicBezTo>
                  <a:pt x="1302" y="19"/>
                  <a:pt x="1315" y="27"/>
                  <a:pt x="1324" y="20"/>
                </a:cubicBezTo>
                <a:cubicBezTo>
                  <a:pt x="1319" y="18"/>
                  <a:pt x="1314" y="17"/>
                  <a:pt x="1309" y="15"/>
                </a:cubicBezTo>
                <a:cubicBezTo>
                  <a:pt x="1311" y="15"/>
                  <a:pt x="1314" y="14"/>
                  <a:pt x="1316" y="14"/>
                </a:cubicBezTo>
                <a:cubicBezTo>
                  <a:pt x="1312" y="13"/>
                  <a:pt x="1308" y="12"/>
                  <a:pt x="1304" y="11"/>
                </a:cubicBezTo>
                <a:cubicBezTo>
                  <a:pt x="1305" y="10"/>
                  <a:pt x="1306" y="10"/>
                  <a:pt x="1307" y="9"/>
                </a:cubicBezTo>
                <a:cubicBezTo>
                  <a:pt x="1308" y="7"/>
                  <a:pt x="1308" y="6"/>
                  <a:pt x="1309" y="4"/>
                </a:cubicBezTo>
                <a:cubicBezTo>
                  <a:pt x="1323" y="10"/>
                  <a:pt x="1339" y="7"/>
                  <a:pt x="1356" y="9"/>
                </a:cubicBezTo>
                <a:cubicBezTo>
                  <a:pt x="1354" y="10"/>
                  <a:pt x="1353" y="11"/>
                  <a:pt x="1351" y="12"/>
                </a:cubicBezTo>
                <a:cubicBezTo>
                  <a:pt x="1355" y="13"/>
                  <a:pt x="1358" y="13"/>
                  <a:pt x="1362" y="14"/>
                </a:cubicBezTo>
                <a:cubicBezTo>
                  <a:pt x="1363" y="13"/>
                  <a:pt x="1364" y="12"/>
                  <a:pt x="1365" y="11"/>
                </a:cubicBezTo>
                <a:cubicBezTo>
                  <a:pt x="1363" y="7"/>
                  <a:pt x="1362" y="3"/>
                  <a:pt x="1360" y="0"/>
                </a:cubicBezTo>
                <a:close/>
              </a:path>
            </a:pathLst>
          </a:custGeom>
          <a:gradFill flip="none" rotWithShape="1">
            <a:gsLst>
              <a:gs pos="53000">
                <a:srgbClr val="00415D"/>
              </a:gs>
              <a:gs pos="0">
                <a:schemeClr val="tx1">
                  <a:lumMod val="6000"/>
                </a:schemeClr>
              </a:gs>
              <a:gs pos="100000">
                <a:schemeClr val="tx1"/>
              </a:gs>
            </a:gsLst>
            <a:lin ang="13500000" scaled="1"/>
            <a:tileRect/>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403656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554E-6 3.00948E-6 L -0.3721 -0.00023 " pathEditMode="relative" rAng="0" ptsTypes="AA">
                                      <p:cBhvr>
                                        <p:cTn id="6" dur="1000" fill="hold"/>
                                        <p:tgtEl>
                                          <p:spTgt spid="226"/>
                                        </p:tgtEl>
                                        <p:attrNameLst>
                                          <p:attrName>ppt_x</p:attrName>
                                          <p:attrName>ppt_y</p:attrName>
                                        </p:attrNameLst>
                                      </p:cBhvr>
                                      <p:rCtr x="-18612" y="-23"/>
                                    </p:animMotion>
                                  </p:childTnLst>
                                </p:cTn>
                              </p:par>
                              <p:par>
                                <p:cTn id="7" presetID="6" presetClass="emph" presetSubtype="0" accel="50000" decel="50000" fill="hold" nodeType="withEffect">
                                  <p:stCondLst>
                                    <p:cond delay="0"/>
                                  </p:stCondLst>
                                  <p:childTnLst>
                                    <p:animScale>
                                      <p:cBhvr>
                                        <p:cTn id="8" dur="1000" fill="hold"/>
                                        <p:tgtEl>
                                          <p:spTgt spid="226"/>
                                        </p:tgtEl>
                                      </p:cBhvr>
                                      <p:by x="37000" y="37000"/>
                                    </p:animScale>
                                  </p:childTnLst>
                                </p:cTn>
                              </p:par>
                            </p:childTnLst>
                          </p:cTn>
                        </p:par>
                        <p:par>
                          <p:cTn id="9" fill="hold">
                            <p:stCondLst>
                              <p:cond delay="1000"/>
                            </p:stCondLst>
                            <p:childTnLst>
                              <p:par>
                                <p:cTn id="10" presetID="10" presetClass="exit" presetSubtype="0" fill="hold" nodeType="afterEffect">
                                  <p:stCondLst>
                                    <p:cond delay="0"/>
                                  </p:stCondLst>
                                  <p:childTnLst>
                                    <p:animEffect transition="out" filter="fade">
                                      <p:cBhvr>
                                        <p:cTn id="11" dur="500"/>
                                        <p:tgtEl>
                                          <p:spTgt spid="226"/>
                                        </p:tgtEl>
                                      </p:cBhvr>
                                    </p:animEffect>
                                    <p:set>
                                      <p:cBhvr>
                                        <p:cTn id="12" dur="1" fill="hold">
                                          <p:stCondLst>
                                            <p:cond delay="499"/>
                                          </p:stCondLst>
                                        </p:cTn>
                                        <p:tgtEl>
                                          <p:spTgt spid="22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 presetClass="entr" presetSubtype="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childTnLst>
                                </p:cTn>
                              </p:par>
                            </p:childTnLst>
                          </p:cTn>
                        </p:par>
                        <p:par>
                          <p:cTn id="18" fill="hold">
                            <p:stCondLst>
                              <p:cond delay="1500"/>
                            </p:stCondLst>
                            <p:childTnLst>
                              <p:par>
                                <p:cTn id="19" presetID="35" presetClass="path" presetSubtype="0" accel="50000" decel="50000" fill="hold" grpId="0" nodeType="afterEffect">
                                  <p:stCondLst>
                                    <p:cond delay="100"/>
                                  </p:stCondLst>
                                  <p:childTnLst>
                                    <p:animMotion origin="layout" path="M 3.42887E-6 4.07407E-6 L -0.31657 4.07407E-6 " pathEditMode="relative" rAng="0" ptsTypes="AA">
                                      <p:cBhvr>
                                        <p:cTn id="20" dur="3900" fill="hold"/>
                                        <p:tgtEl>
                                          <p:spTgt spid="157"/>
                                        </p:tgtEl>
                                        <p:attrNameLst>
                                          <p:attrName>ppt_x</p:attrName>
                                          <p:attrName>ppt_y</p:attrName>
                                        </p:attrNameLst>
                                      </p:cBhvr>
                                      <p:rCtr x="-15829" y="0"/>
                                    </p:animMotion>
                                  </p:childTnLst>
                                </p:cTn>
                              </p:par>
                              <p:par>
                                <p:cTn id="21" presetID="63" presetClass="path" presetSubtype="0" accel="50000" decel="50000" fill="hold" nodeType="withEffect">
                                  <p:stCondLst>
                                    <p:cond delay="0"/>
                                  </p:stCondLst>
                                  <p:childTnLst>
                                    <p:animMotion origin="layout" path="M 0.00091 0.00023 L 0.78625 0.00023 " pathEditMode="relative" rAng="0" ptsTypes="AA">
                                      <p:cBhvr>
                                        <p:cTn id="22" dur="4000" fill="hold"/>
                                        <p:tgtEl>
                                          <p:spTgt spid="44"/>
                                        </p:tgtEl>
                                        <p:attrNameLst>
                                          <p:attrName>ppt_x</p:attrName>
                                          <p:attrName>ppt_y</p:attrName>
                                        </p:attrNameLst>
                                      </p:cBhvr>
                                      <p:rCtr x="39260" y="0"/>
                                    </p:animMotion>
                                  </p:childTnLst>
                                </p:cTn>
                              </p:par>
                              <p:par>
                                <p:cTn id="23" presetID="63" presetClass="path" presetSubtype="0" accel="50000" decel="50000" fill="hold" nodeType="withEffect">
                                  <p:stCondLst>
                                    <p:cond delay="0"/>
                                  </p:stCondLst>
                                  <p:childTnLst>
                                    <p:animMotion origin="layout" path="M 0.00091 0.00023 L 0.78625 0.00023 " pathEditMode="relative" rAng="0" ptsTypes="AA">
                                      <p:cBhvr>
                                        <p:cTn id="24" dur="4000" fill="hold"/>
                                        <p:tgtEl>
                                          <p:spTgt spid="1026"/>
                                        </p:tgtEl>
                                        <p:attrNameLst>
                                          <p:attrName>ppt_x</p:attrName>
                                          <p:attrName>ppt_y</p:attrName>
                                        </p:attrNameLst>
                                      </p:cBhvr>
                                      <p:rCtr x="39260" y="0"/>
                                    </p:animMotion>
                                  </p:childTnLst>
                                </p:cTn>
                              </p:par>
                              <p:par>
                                <p:cTn id="25" presetID="10" presetClass="entr" presetSubtype="0" fill="hold" nodeType="withEffect">
                                  <p:stCondLst>
                                    <p:cond delay="500"/>
                                  </p:stCondLst>
                                  <p:childTnLst>
                                    <p:set>
                                      <p:cBhvr>
                                        <p:cTn id="26" dur="1" fill="hold">
                                          <p:stCondLst>
                                            <p:cond delay="0"/>
                                          </p:stCondLst>
                                        </p:cTn>
                                        <p:tgtEl>
                                          <p:spTgt spid="418"/>
                                        </p:tgtEl>
                                        <p:attrNameLst>
                                          <p:attrName>style.visibility</p:attrName>
                                        </p:attrNameLst>
                                      </p:cBhvr>
                                      <p:to>
                                        <p:strVal val="visible"/>
                                      </p:to>
                                    </p:set>
                                    <p:animEffect transition="in" filter="fade">
                                      <p:cBhvr>
                                        <p:cTn id="27" dur="500"/>
                                        <p:tgtEl>
                                          <p:spTgt spid="418"/>
                                        </p:tgtEl>
                                      </p:cBhvr>
                                    </p:animEffect>
                                  </p:childTnLst>
                                </p:cTn>
                              </p:par>
                              <p:par>
                                <p:cTn id="28" presetID="63" presetClass="path" presetSubtype="0" accel="50000" decel="50000" fill="hold" nodeType="withEffect">
                                  <p:stCondLst>
                                    <p:cond delay="500"/>
                                  </p:stCondLst>
                                  <p:childTnLst>
                                    <p:animMotion origin="layout" path="M -1.24475 7.40741E-7 L -3.86088E-6 7.40741E-7 " pathEditMode="relative" rAng="0" ptsTypes="AA">
                                      <p:cBhvr>
                                        <p:cTn id="29" dur="4000" spd="-100000" fill="hold"/>
                                        <p:tgtEl>
                                          <p:spTgt spid="418"/>
                                        </p:tgtEl>
                                        <p:attrNameLst>
                                          <p:attrName>ppt_x</p:attrName>
                                          <p:attrName>ppt_y</p:attrName>
                                        </p:attrNameLst>
                                      </p:cBhvr>
                                      <p:rCtr x="62238" y="0"/>
                                    </p:animMotion>
                                  </p:childTnLst>
                                </p:cTn>
                              </p:par>
                              <p:par>
                                <p:cTn id="30" presetID="10" presetClass="entr" presetSubtype="0" fill="hold" nodeType="withEffect">
                                  <p:stCondLst>
                                    <p:cond delay="90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par>
                                <p:cTn id="33" presetID="63" presetClass="path" presetSubtype="0" accel="50000" decel="50000" fill="hold" nodeType="withEffect">
                                  <p:stCondLst>
                                    <p:cond delay="1000"/>
                                  </p:stCondLst>
                                  <p:childTnLst>
                                    <p:animMotion origin="layout" path="M 0.00092 0.00023 L 1.05445 0.00023 " pathEditMode="relative" rAng="0" ptsTypes="AA">
                                      <p:cBhvr>
                                        <p:cTn id="34" dur="4000" fill="hold"/>
                                        <p:tgtEl>
                                          <p:spTgt spid="47"/>
                                        </p:tgtEl>
                                        <p:attrNameLst>
                                          <p:attrName>ppt_x</p:attrName>
                                          <p:attrName>ppt_y</p:attrName>
                                        </p:attrNameLst>
                                      </p:cBhvr>
                                      <p:rCtr x="52677" y="0"/>
                                    </p:animMotion>
                                  </p:childTnLst>
                                </p:cTn>
                              </p:par>
                              <p:par>
                                <p:cTn id="35" presetID="10" presetClass="entr" presetSubtype="0" fill="hold" nodeType="withEffect">
                                  <p:stCondLst>
                                    <p:cond delay="1500"/>
                                  </p:stCondLst>
                                  <p:childTnLst>
                                    <p:set>
                                      <p:cBhvr>
                                        <p:cTn id="36" dur="1" fill="hold">
                                          <p:stCondLst>
                                            <p:cond delay="0"/>
                                          </p:stCondLst>
                                        </p:cTn>
                                        <p:tgtEl>
                                          <p:spTgt spid="445"/>
                                        </p:tgtEl>
                                        <p:attrNameLst>
                                          <p:attrName>style.visibility</p:attrName>
                                        </p:attrNameLst>
                                      </p:cBhvr>
                                      <p:to>
                                        <p:strVal val="visible"/>
                                      </p:to>
                                    </p:set>
                                    <p:animEffect transition="in" filter="fade">
                                      <p:cBhvr>
                                        <p:cTn id="37" dur="500"/>
                                        <p:tgtEl>
                                          <p:spTgt spid="445"/>
                                        </p:tgtEl>
                                      </p:cBhvr>
                                    </p:animEffect>
                                  </p:childTnLst>
                                </p:cTn>
                              </p:par>
                              <p:par>
                                <p:cTn id="38" presetID="63" presetClass="path" presetSubtype="0" accel="50000" decel="50000" fill="hold" nodeType="withEffect">
                                  <p:stCondLst>
                                    <p:cond delay="1500"/>
                                  </p:stCondLst>
                                  <p:childTnLst>
                                    <p:animMotion origin="layout" path="M -1.24475 7.40741E-7 L -3.86088E-6 7.40741E-7 " pathEditMode="relative" rAng="0" ptsTypes="AA">
                                      <p:cBhvr>
                                        <p:cTn id="39" dur="4000" spd="-100000" fill="hold"/>
                                        <p:tgtEl>
                                          <p:spTgt spid="445"/>
                                        </p:tgtEl>
                                        <p:attrNameLst>
                                          <p:attrName>ppt_x</p:attrName>
                                          <p:attrName>ppt_y</p:attrName>
                                        </p:attrNameLst>
                                      </p:cBhvr>
                                      <p:rCtr x="62238" y="0"/>
                                    </p:animMotion>
                                  </p:childTnLst>
                                </p:cTn>
                              </p:par>
                              <p:par>
                                <p:cTn id="40" presetID="10" presetClass="entr" presetSubtype="0" fill="hold" nodeType="withEffect">
                                  <p:stCondLst>
                                    <p:cond delay="2500"/>
                                  </p:stCondLst>
                                  <p:childTnLst>
                                    <p:set>
                                      <p:cBhvr>
                                        <p:cTn id="41" dur="1" fill="hold">
                                          <p:stCondLst>
                                            <p:cond delay="0"/>
                                          </p:stCondLst>
                                        </p:cTn>
                                        <p:tgtEl>
                                          <p:spTgt spid="460"/>
                                        </p:tgtEl>
                                        <p:attrNameLst>
                                          <p:attrName>style.visibility</p:attrName>
                                        </p:attrNameLst>
                                      </p:cBhvr>
                                      <p:to>
                                        <p:strVal val="visible"/>
                                      </p:to>
                                    </p:set>
                                    <p:animEffect transition="in" filter="fade">
                                      <p:cBhvr>
                                        <p:cTn id="42" dur="500"/>
                                        <p:tgtEl>
                                          <p:spTgt spid="460"/>
                                        </p:tgtEl>
                                      </p:cBhvr>
                                    </p:animEffect>
                                  </p:childTnLst>
                                </p:cTn>
                              </p:par>
                              <p:par>
                                <p:cTn id="43" presetID="63" presetClass="path" presetSubtype="0" accel="50000" decel="50000" fill="hold" nodeType="withEffect">
                                  <p:stCondLst>
                                    <p:cond delay="2500"/>
                                  </p:stCondLst>
                                  <p:childTnLst>
                                    <p:animMotion origin="layout" path="M 0.00092 0.00023 L 1.05445 0.00023 " pathEditMode="relative" rAng="0" ptsTypes="AA">
                                      <p:cBhvr>
                                        <p:cTn id="44" dur="4000" fill="hold"/>
                                        <p:tgtEl>
                                          <p:spTgt spid="460"/>
                                        </p:tgtEl>
                                        <p:attrNameLst>
                                          <p:attrName>ppt_x</p:attrName>
                                          <p:attrName>ppt_y</p:attrName>
                                        </p:attrNameLst>
                                      </p:cBhvr>
                                      <p:rCtr x="52677" y="0"/>
                                    </p:animMotion>
                                  </p:childTnLst>
                                </p:cTn>
                              </p:par>
                              <p:par>
                                <p:cTn id="45" presetID="10" presetClass="entr" presetSubtype="0" fill="hold" nodeType="withEffect">
                                  <p:stCondLst>
                                    <p:cond delay="3000"/>
                                  </p:stCondLst>
                                  <p:childTnLst>
                                    <p:set>
                                      <p:cBhvr>
                                        <p:cTn id="46" dur="1" fill="hold">
                                          <p:stCondLst>
                                            <p:cond delay="0"/>
                                          </p:stCondLst>
                                        </p:cTn>
                                        <p:tgtEl>
                                          <p:spTgt spid="477"/>
                                        </p:tgtEl>
                                        <p:attrNameLst>
                                          <p:attrName>style.visibility</p:attrName>
                                        </p:attrNameLst>
                                      </p:cBhvr>
                                      <p:to>
                                        <p:strVal val="visible"/>
                                      </p:to>
                                    </p:set>
                                    <p:animEffect transition="in" filter="fade">
                                      <p:cBhvr>
                                        <p:cTn id="47" dur="500"/>
                                        <p:tgtEl>
                                          <p:spTgt spid="477"/>
                                        </p:tgtEl>
                                      </p:cBhvr>
                                    </p:animEffect>
                                  </p:childTnLst>
                                </p:cTn>
                              </p:par>
                              <p:par>
                                <p:cTn id="48" presetID="63" presetClass="path" presetSubtype="0" accel="50000" decel="50000" fill="hold" nodeType="withEffect">
                                  <p:stCondLst>
                                    <p:cond delay="3000"/>
                                  </p:stCondLst>
                                  <p:childTnLst>
                                    <p:animMotion origin="layout" path="M -1.24475 7.40741E-7 L -3.86088E-6 7.40741E-7 " pathEditMode="relative" rAng="0" ptsTypes="AA">
                                      <p:cBhvr>
                                        <p:cTn id="49" dur="3500" spd="-100000" fill="hold"/>
                                        <p:tgtEl>
                                          <p:spTgt spid="477"/>
                                        </p:tgtEl>
                                        <p:attrNameLst>
                                          <p:attrName>ppt_x</p:attrName>
                                          <p:attrName>ppt_y</p:attrName>
                                        </p:attrNameLst>
                                      </p:cBhvr>
                                      <p:rCtr x="62238" y="0"/>
                                    </p:animMotion>
                                  </p:childTnLst>
                                </p:cTn>
                              </p:par>
                              <p:par>
                                <p:cTn id="50" presetID="10" presetClass="entr" presetSubtype="0" fill="hold" nodeType="withEffect">
                                  <p:stCondLst>
                                    <p:cond delay="6000"/>
                                  </p:stCondLst>
                                  <p:childTnLst>
                                    <p:set>
                                      <p:cBhvr>
                                        <p:cTn id="51" dur="1" fill="hold">
                                          <p:stCondLst>
                                            <p:cond delay="0"/>
                                          </p:stCondLst>
                                        </p:cTn>
                                        <p:tgtEl>
                                          <p:spTgt spid="494"/>
                                        </p:tgtEl>
                                        <p:attrNameLst>
                                          <p:attrName>style.visibility</p:attrName>
                                        </p:attrNameLst>
                                      </p:cBhvr>
                                      <p:to>
                                        <p:strVal val="visible"/>
                                      </p:to>
                                    </p:set>
                                    <p:animEffect transition="in" filter="fade">
                                      <p:cBhvr>
                                        <p:cTn id="52" dur="500"/>
                                        <p:tgtEl>
                                          <p:spTgt spid="49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5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88120" y="344052"/>
            <a:ext cx="16149588" cy="1299931"/>
            <a:chOff x="-1688120" y="344052"/>
            <a:chExt cx="16149588" cy="1299931"/>
          </a:xfrm>
        </p:grpSpPr>
        <p:grpSp>
          <p:nvGrpSpPr>
            <p:cNvPr id="494" name="Group 493"/>
            <p:cNvGrpSpPr/>
            <p:nvPr/>
          </p:nvGrpSpPr>
          <p:grpSpPr>
            <a:xfrm>
              <a:off x="-1246365" y="385783"/>
              <a:ext cx="15707833" cy="1258200"/>
              <a:chOff x="-18052104" y="2702313"/>
              <a:chExt cx="25082357" cy="2009099"/>
            </a:xfrm>
          </p:grpSpPr>
          <p:pic>
            <p:nvPicPr>
              <p:cNvPr id="49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6732"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96" name="Group 495"/>
              <p:cNvGrpSpPr/>
              <p:nvPr/>
            </p:nvGrpSpPr>
            <p:grpSpPr>
              <a:xfrm>
                <a:off x="-18052104" y="2702313"/>
                <a:ext cx="23273022" cy="2009099"/>
                <a:chOff x="-18204504" y="2549913"/>
                <a:chExt cx="23273022" cy="2009099"/>
              </a:xfrm>
            </p:grpSpPr>
            <p:pic>
              <p:nvPicPr>
                <p:cNvPr id="49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8471"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57809"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67148"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76487"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95165"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85826"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04504"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0454" y="2553678"/>
                  <a:ext cx="1560956"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29793" y="2549913"/>
                  <a:ext cx="1560954"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7564"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8226"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113"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9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9299"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6" name="Group 215" descr="Right:  Group 476"/>
            <p:cNvGrpSpPr/>
            <p:nvPr/>
          </p:nvGrpSpPr>
          <p:grpSpPr>
            <a:xfrm>
              <a:off x="-1688120" y="383428"/>
              <a:ext cx="15707833" cy="1258200"/>
              <a:chOff x="-18052104" y="2702313"/>
              <a:chExt cx="25082357" cy="2009099"/>
            </a:xfrm>
          </p:grpSpPr>
          <p:pic>
            <p:nvPicPr>
              <p:cNvPr id="2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6732"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8" name="Group 217"/>
              <p:cNvGrpSpPr/>
              <p:nvPr/>
            </p:nvGrpSpPr>
            <p:grpSpPr>
              <a:xfrm>
                <a:off x="-18052104" y="2702313"/>
                <a:ext cx="23273022" cy="2009099"/>
                <a:chOff x="-18204504" y="2549913"/>
                <a:chExt cx="23273022" cy="2009099"/>
              </a:xfrm>
            </p:grpSpPr>
            <p:pic>
              <p:nvPicPr>
                <p:cNvPr id="22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8471"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57809"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2"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67148"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76487"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95165"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85826"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04504"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0454" y="2553678"/>
                  <a:ext cx="1560956"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29793" y="2549913"/>
                  <a:ext cx="1560954"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7564"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1"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8226"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2"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113"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9299"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476" name="Straight Connector 475"/>
            <p:cNvCxnSpPr/>
            <p:nvPr/>
          </p:nvCxnSpPr>
          <p:spPr>
            <a:xfrm>
              <a:off x="355507" y="344052"/>
              <a:ext cx="11477810" cy="0"/>
            </a:xfrm>
            <a:prstGeom prst="line">
              <a:avLst/>
            </a:prstGeom>
            <a:ln w="76200">
              <a:solidFill>
                <a:schemeClr val="accent3">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245" name="Group 244" descr="Right:  Group 459"/>
          <p:cNvGrpSpPr/>
          <p:nvPr/>
        </p:nvGrpSpPr>
        <p:grpSpPr>
          <a:xfrm>
            <a:off x="-3544508" y="643931"/>
            <a:ext cx="15707833" cy="1258200"/>
            <a:chOff x="-18052104" y="2702313"/>
            <a:chExt cx="25082357" cy="2009099"/>
          </a:xfrm>
        </p:grpSpPr>
        <p:pic>
          <p:nvPicPr>
            <p:cNvPr id="2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6732"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47" name="Group 246"/>
            <p:cNvGrpSpPr/>
            <p:nvPr/>
          </p:nvGrpSpPr>
          <p:grpSpPr>
            <a:xfrm>
              <a:off x="-18052104" y="2702313"/>
              <a:ext cx="23273022" cy="2009099"/>
              <a:chOff x="-18204504" y="2549913"/>
              <a:chExt cx="23273022" cy="2009099"/>
            </a:xfrm>
          </p:grpSpPr>
          <p:pic>
            <p:nvPicPr>
              <p:cNvPr id="24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8471"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57809"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67148"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76487"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3"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95165"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85826"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04504"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0454" y="2553678"/>
                <a:ext cx="1560956"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29793" y="2549913"/>
                <a:ext cx="1560954"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7564"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8226" y="2553680"/>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113" y="25499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4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9299" y="2702313"/>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8" name="Group 187" descr="Right:  Group 444"/>
          <p:cNvGrpSpPr/>
          <p:nvPr/>
        </p:nvGrpSpPr>
        <p:grpSpPr>
          <a:xfrm>
            <a:off x="-1178759" y="994609"/>
            <a:ext cx="18490354" cy="1362716"/>
            <a:chOff x="-18052103" y="2702314"/>
            <a:chExt cx="27260962" cy="2009098"/>
          </a:xfrm>
        </p:grpSpPr>
        <p:pic>
          <p:nvPicPr>
            <p:cNvPr id="18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10366" y="2702314"/>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0" name="Group 189"/>
            <p:cNvGrpSpPr/>
            <p:nvPr/>
          </p:nvGrpSpPr>
          <p:grpSpPr>
            <a:xfrm>
              <a:off x="-18052103" y="2702314"/>
              <a:ext cx="27260962" cy="2009098"/>
              <a:chOff x="-18204503" y="2549914"/>
              <a:chExt cx="27260962" cy="2009098"/>
            </a:xfrm>
          </p:grpSpPr>
          <p:pic>
            <p:nvPicPr>
              <p:cNvPr id="19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2484"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2"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18433"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3"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79880" y="2549914"/>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703306"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5"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439021" y="2553681"/>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564750" y="2549914"/>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204503" y="2549914"/>
                <a:ext cx="1560954"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8"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95504" y="2553680"/>
                <a:ext cx="1560955" cy="200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9"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18563" y="2549914"/>
                <a:ext cx="1560954" cy="2005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234" name="Group 233" descr="Right:  Group 46"/>
          <p:cNvGrpSpPr/>
          <p:nvPr/>
        </p:nvGrpSpPr>
        <p:grpSpPr>
          <a:xfrm>
            <a:off x="-4203192" y="1501077"/>
            <a:ext cx="16767803" cy="1548740"/>
            <a:chOff x="-16447178" y="2702314"/>
            <a:chExt cx="21751980" cy="2009098"/>
          </a:xfrm>
        </p:grpSpPr>
        <p:pic>
          <p:nvPicPr>
            <p:cNvPr id="235"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743847" y="27023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6" name="Group 235"/>
            <p:cNvGrpSpPr/>
            <p:nvPr/>
          </p:nvGrpSpPr>
          <p:grpSpPr>
            <a:xfrm>
              <a:off x="-16447178" y="2702314"/>
              <a:ext cx="19176823" cy="2009098"/>
              <a:chOff x="-16599578" y="2549914"/>
              <a:chExt cx="19176823" cy="2009098"/>
            </a:xfrm>
          </p:grpSpPr>
          <p:pic>
            <p:nvPicPr>
              <p:cNvPr id="237"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16290"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8"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503551"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9"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97217"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0"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518898"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1"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990085"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2"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4089282"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3"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607256"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4"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599578"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67" name="Group 166" descr="Right:  Group 417"/>
          <p:cNvGrpSpPr/>
          <p:nvPr/>
        </p:nvGrpSpPr>
        <p:grpSpPr>
          <a:xfrm>
            <a:off x="-1394258" y="2056269"/>
            <a:ext cx="17028380" cy="1808188"/>
            <a:chOff x="-11991640" y="2549914"/>
            <a:chExt cx="18920433" cy="2009098"/>
          </a:xfrm>
        </p:grpSpPr>
        <p:pic>
          <p:nvPicPr>
            <p:cNvPr id="168"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205209"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9" name="Picture 4"/>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17858"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0" name="Picture 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41477"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1"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268406"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2" name="Picture 4"/>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612744"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3" name="Picture 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763150"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5" name="Picture 4"/>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1991640"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6"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367838"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68" name="Picture 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495166" y="2059659"/>
            <a:ext cx="1404859" cy="1804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Rectangle 47"/>
          <p:cNvSpPr/>
          <p:nvPr/>
        </p:nvSpPr>
        <p:spPr>
          <a:xfrm>
            <a:off x="-113266" y="-133350"/>
            <a:ext cx="12302091" cy="6991349"/>
          </a:xfrm>
          <a:prstGeom prst="rect">
            <a:avLst/>
          </a:prstGeom>
          <a:gradFill flip="none" rotWithShape="1">
            <a:gsLst>
              <a:gs pos="8000">
                <a:srgbClr val="000000"/>
              </a:gs>
              <a:gs pos="100000">
                <a:srgbClr val="000000">
                  <a:alpha val="0"/>
                </a:srgb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158" name="Group 157" descr="Right:  Group 43"/>
          <p:cNvGrpSpPr/>
          <p:nvPr/>
        </p:nvGrpSpPr>
        <p:grpSpPr>
          <a:xfrm>
            <a:off x="-455452" y="2551491"/>
            <a:ext cx="13244125" cy="2009098"/>
            <a:chOff x="-10038916" y="2549914"/>
            <a:chExt cx="13244125" cy="2009098"/>
          </a:xfrm>
        </p:grpSpPr>
        <p:pic>
          <p:nvPicPr>
            <p:cNvPr id="159" name="Picture 3"/>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644254"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0" name="Picture 4"/>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02941"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1" name="Picture 5"/>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2250136"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2" name="Picture 3"/>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197331"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 name="Picture 4"/>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8091721" y="2553681"/>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 name="Picture 5"/>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0038916"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5" name="Picture 2"/>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6144526" y="2549914"/>
              <a:ext cx="1560955" cy="2005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272" name="Straight Connector 271"/>
          <p:cNvCxnSpPr/>
          <p:nvPr/>
        </p:nvCxnSpPr>
        <p:spPr>
          <a:xfrm>
            <a:off x="355507" y="344052"/>
            <a:ext cx="11477810" cy="0"/>
          </a:xfrm>
          <a:prstGeom prst="line">
            <a:avLst/>
          </a:prstGeom>
          <a:ln w="76200">
            <a:solidFill>
              <a:schemeClr val="accent3">
                <a:lumMod val="10000"/>
              </a:schemeClr>
            </a:solidFill>
          </a:ln>
        </p:spPr>
        <p:style>
          <a:lnRef idx="1">
            <a:schemeClr val="accent1"/>
          </a:lnRef>
          <a:fillRef idx="0">
            <a:schemeClr val="accent1"/>
          </a:fillRef>
          <a:effectRef idx="0">
            <a:schemeClr val="accent1"/>
          </a:effectRef>
          <a:fontRef idx="minor">
            <a:schemeClr val="tx1"/>
          </a:fontRef>
        </p:style>
      </p:cxnSp>
      <p:sp>
        <p:nvSpPr>
          <p:cNvPr id="101" name="Freeform 6" descr="Left:  Freeform 6"/>
          <p:cNvSpPr>
            <a:spLocks/>
          </p:cNvSpPr>
          <p:nvPr/>
        </p:nvSpPr>
        <p:spPr bwMode="auto">
          <a:xfrm>
            <a:off x="7514257" y="1849342"/>
            <a:ext cx="7877617" cy="8466501"/>
          </a:xfrm>
          <a:custGeom>
            <a:avLst/>
            <a:gdLst>
              <a:gd name="T0" fmla="*/ 1484 w 2928"/>
              <a:gd name="T1" fmla="*/ 39 h 3147"/>
              <a:gd name="T2" fmla="*/ 1589 w 2928"/>
              <a:gd name="T3" fmla="*/ 71 h 3147"/>
              <a:gd name="T4" fmla="*/ 1648 w 2928"/>
              <a:gd name="T5" fmla="*/ 93 h 3147"/>
              <a:gd name="T6" fmla="*/ 1651 w 2928"/>
              <a:gd name="T7" fmla="*/ 111 h 3147"/>
              <a:gd name="T8" fmla="*/ 1773 w 2928"/>
              <a:gd name="T9" fmla="*/ 155 h 3147"/>
              <a:gd name="T10" fmla="*/ 1843 w 2928"/>
              <a:gd name="T11" fmla="*/ 243 h 3147"/>
              <a:gd name="T12" fmla="*/ 1900 w 2928"/>
              <a:gd name="T13" fmla="*/ 379 h 3147"/>
              <a:gd name="T14" fmla="*/ 1920 w 2928"/>
              <a:gd name="T15" fmla="*/ 452 h 3147"/>
              <a:gd name="T16" fmla="*/ 1928 w 2928"/>
              <a:gd name="T17" fmla="*/ 528 h 3147"/>
              <a:gd name="T18" fmla="*/ 1952 w 2928"/>
              <a:gd name="T19" fmla="*/ 695 h 3147"/>
              <a:gd name="T20" fmla="*/ 1948 w 2928"/>
              <a:gd name="T21" fmla="*/ 704 h 3147"/>
              <a:gd name="T22" fmla="*/ 1954 w 2928"/>
              <a:gd name="T23" fmla="*/ 920 h 3147"/>
              <a:gd name="T24" fmla="*/ 1811 w 2928"/>
              <a:gd name="T25" fmla="*/ 1316 h 3147"/>
              <a:gd name="T26" fmla="*/ 1824 w 2928"/>
              <a:gd name="T27" fmla="*/ 1509 h 3147"/>
              <a:gd name="T28" fmla="*/ 2021 w 2928"/>
              <a:gd name="T29" fmla="*/ 1646 h 3147"/>
              <a:gd name="T30" fmla="*/ 2194 w 2928"/>
              <a:gd name="T31" fmla="*/ 1732 h 3147"/>
              <a:gd name="T32" fmla="*/ 2463 w 2928"/>
              <a:gd name="T33" fmla="*/ 1865 h 3147"/>
              <a:gd name="T34" fmla="*/ 2693 w 2928"/>
              <a:gd name="T35" fmla="*/ 2059 h 3147"/>
              <a:gd name="T36" fmla="*/ 2704 w 2928"/>
              <a:gd name="T37" fmla="*/ 2104 h 3147"/>
              <a:gd name="T38" fmla="*/ 2708 w 2928"/>
              <a:gd name="T39" fmla="*/ 2119 h 3147"/>
              <a:gd name="T40" fmla="*/ 2824 w 2928"/>
              <a:gd name="T41" fmla="*/ 2355 h 3147"/>
              <a:gd name="T42" fmla="*/ 2850 w 2928"/>
              <a:gd name="T43" fmla="*/ 2447 h 3147"/>
              <a:gd name="T44" fmla="*/ 2856 w 2928"/>
              <a:gd name="T45" fmla="*/ 2432 h 3147"/>
              <a:gd name="T46" fmla="*/ 2904 w 2928"/>
              <a:gd name="T47" fmla="*/ 2610 h 3147"/>
              <a:gd name="T48" fmla="*/ 2906 w 2928"/>
              <a:gd name="T49" fmla="*/ 2645 h 3147"/>
              <a:gd name="T50" fmla="*/ 2919 w 2928"/>
              <a:gd name="T51" fmla="*/ 2753 h 3147"/>
              <a:gd name="T52" fmla="*/ 2901 w 2928"/>
              <a:gd name="T53" fmla="*/ 2761 h 3147"/>
              <a:gd name="T54" fmla="*/ 2891 w 2928"/>
              <a:gd name="T55" fmla="*/ 2863 h 3147"/>
              <a:gd name="T56" fmla="*/ 2521 w 2928"/>
              <a:gd name="T57" fmla="*/ 3147 h 3147"/>
              <a:gd name="T58" fmla="*/ 37 w 2928"/>
              <a:gd name="T59" fmla="*/ 2735 h 3147"/>
              <a:gd name="T60" fmla="*/ 28 w 2928"/>
              <a:gd name="T61" fmla="*/ 2636 h 3147"/>
              <a:gd name="T62" fmla="*/ 11 w 2928"/>
              <a:gd name="T63" fmla="*/ 2634 h 3147"/>
              <a:gd name="T64" fmla="*/ 23 w 2928"/>
              <a:gd name="T65" fmla="*/ 2510 h 3147"/>
              <a:gd name="T66" fmla="*/ 54 w 2928"/>
              <a:gd name="T67" fmla="*/ 2389 h 3147"/>
              <a:gd name="T68" fmla="*/ 80 w 2928"/>
              <a:gd name="T69" fmla="*/ 2353 h 3147"/>
              <a:gd name="T70" fmla="*/ 78 w 2928"/>
              <a:gd name="T71" fmla="*/ 2332 h 3147"/>
              <a:gd name="T72" fmla="*/ 147 w 2928"/>
              <a:gd name="T73" fmla="*/ 2140 h 3147"/>
              <a:gd name="T74" fmla="*/ 218 w 2928"/>
              <a:gd name="T75" fmla="*/ 2003 h 3147"/>
              <a:gd name="T76" fmla="*/ 417 w 2928"/>
              <a:gd name="T77" fmla="*/ 1825 h 3147"/>
              <a:gd name="T78" fmla="*/ 893 w 2928"/>
              <a:gd name="T79" fmla="*/ 1594 h 3147"/>
              <a:gd name="T80" fmla="*/ 1049 w 2928"/>
              <a:gd name="T81" fmla="*/ 1430 h 3147"/>
              <a:gd name="T82" fmla="*/ 1070 w 2928"/>
              <a:gd name="T83" fmla="*/ 1357 h 3147"/>
              <a:gd name="T84" fmla="*/ 997 w 2928"/>
              <a:gd name="T85" fmla="*/ 1148 h 3147"/>
              <a:gd name="T86" fmla="*/ 922 w 2928"/>
              <a:gd name="T87" fmla="*/ 757 h 3147"/>
              <a:gd name="T88" fmla="*/ 924 w 2928"/>
              <a:gd name="T89" fmla="*/ 669 h 3147"/>
              <a:gd name="T90" fmla="*/ 913 w 2928"/>
              <a:gd name="T91" fmla="*/ 649 h 3147"/>
              <a:gd name="T92" fmla="*/ 918 w 2928"/>
              <a:gd name="T93" fmla="*/ 602 h 3147"/>
              <a:gd name="T94" fmla="*/ 912 w 2928"/>
              <a:gd name="T95" fmla="*/ 595 h 3147"/>
              <a:gd name="T96" fmla="*/ 913 w 2928"/>
              <a:gd name="T97" fmla="*/ 511 h 3147"/>
              <a:gd name="T98" fmla="*/ 921 w 2928"/>
              <a:gd name="T99" fmla="*/ 380 h 3147"/>
              <a:gd name="T100" fmla="*/ 1044 w 2928"/>
              <a:gd name="T101" fmla="*/ 172 h 3147"/>
              <a:gd name="T102" fmla="*/ 1210 w 2928"/>
              <a:gd name="T103" fmla="*/ 53 h 3147"/>
              <a:gd name="T104" fmla="*/ 1242 w 2928"/>
              <a:gd name="T105" fmla="*/ 41 h 3147"/>
              <a:gd name="T106" fmla="*/ 1252 w 2928"/>
              <a:gd name="T107" fmla="*/ 35 h 3147"/>
              <a:gd name="T108" fmla="*/ 1309 w 2928"/>
              <a:gd name="T109" fmla="*/ 15 h 3147"/>
              <a:gd name="T110" fmla="*/ 1309 w 2928"/>
              <a:gd name="T111" fmla="*/ 4 h 3147"/>
              <a:gd name="T112" fmla="*/ 1365 w 2928"/>
              <a:gd name="T113" fmla="*/ 11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28" h="3147">
                <a:moveTo>
                  <a:pt x="1360" y="0"/>
                </a:moveTo>
                <a:cubicBezTo>
                  <a:pt x="1371" y="1"/>
                  <a:pt x="1382" y="2"/>
                  <a:pt x="1392" y="3"/>
                </a:cubicBezTo>
                <a:cubicBezTo>
                  <a:pt x="1422" y="11"/>
                  <a:pt x="1450" y="32"/>
                  <a:pt x="1476" y="47"/>
                </a:cubicBezTo>
                <a:cubicBezTo>
                  <a:pt x="1479" y="44"/>
                  <a:pt x="1481" y="42"/>
                  <a:pt x="1484" y="39"/>
                </a:cubicBezTo>
                <a:cubicBezTo>
                  <a:pt x="1493" y="43"/>
                  <a:pt x="1499" y="49"/>
                  <a:pt x="1506" y="58"/>
                </a:cubicBezTo>
                <a:cubicBezTo>
                  <a:pt x="1507" y="54"/>
                  <a:pt x="1505" y="57"/>
                  <a:pt x="1508" y="53"/>
                </a:cubicBezTo>
                <a:cubicBezTo>
                  <a:pt x="1519" y="58"/>
                  <a:pt x="1531" y="66"/>
                  <a:pt x="1543" y="68"/>
                </a:cubicBezTo>
                <a:cubicBezTo>
                  <a:pt x="1568" y="73"/>
                  <a:pt x="1565" y="60"/>
                  <a:pt x="1589" y="71"/>
                </a:cubicBezTo>
                <a:cubicBezTo>
                  <a:pt x="1589" y="70"/>
                  <a:pt x="1589" y="68"/>
                  <a:pt x="1589" y="67"/>
                </a:cubicBezTo>
                <a:cubicBezTo>
                  <a:pt x="1598" y="69"/>
                  <a:pt x="1605" y="71"/>
                  <a:pt x="1610" y="74"/>
                </a:cubicBezTo>
                <a:cubicBezTo>
                  <a:pt x="1609" y="81"/>
                  <a:pt x="1607" y="80"/>
                  <a:pt x="1616" y="84"/>
                </a:cubicBezTo>
                <a:cubicBezTo>
                  <a:pt x="1626" y="82"/>
                  <a:pt x="1639" y="91"/>
                  <a:pt x="1648" y="93"/>
                </a:cubicBezTo>
                <a:cubicBezTo>
                  <a:pt x="1648" y="94"/>
                  <a:pt x="1648" y="95"/>
                  <a:pt x="1648" y="96"/>
                </a:cubicBezTo>
                <a:cubicBezTo>
                  <a:pt x="1644" y="96"/>
                  <a:pt x="1640" y="96"/>
                  <a:pt x="1636" y="96"/>
                </a:cubicBezTo>
                <a:cubicBezTo>
                  <a:pt x="1636" y="96"/>
                  <a:pt x="1636" y="97"/>
                  <a:pt x="1636" y="97"/>
                </a:cubicBezTo>
                <a:cubicBezTo>
                  <a:pt x="1641" y="102"/>
                  <a:pt x="1646" y="106"/>
                  <a:pt x="1651" y="111"/>
                </a:cubicBezTo>
                <a:cubicBezTo>
                  <a:pt x="1654" y="107"/>
                  <a:pt x="1653" y="107"/>
                  <a:pt x="1659" y="105"/>
                </a:cubicBezTo>
                <a:cubicBezTo>
                  <a:pt x="1660" y="110"/>
                  <a:pt x="1674" y="114"/>
                  <a:pt x="1680" y="119"/>
                </a:cubicBezTo>
                <a:cubicBezTo>
                  <a:pt x="1683" y="116"/>
                  <a:pt x="1686" y="114"/>
                  <a:pt x="1689" y="112"/>
                </a:cubicBezTo>
                <a:cubicBezTo>
                  <a:pt x="1699" y="137"/>
                  <a:pt x="1744" y="151"/>
                  <a:pt x="1773" y="155"/>
                </a:cubicBezTo>
                <a:cubicBezTo>
                  <a:pt x="1782" y="176"/>
                  <a:pt x="1792" y="174"/>
                  <a:pt x="1797" y="196"/>
                </a:cubicBezTo>
                <a:cubicBezTo>
                  <a:pt x="1799" y="197"/>
                  <a:pt x="1802" y="197"/>
                  <a:pt x="1805" y="198"/>
                </a:cubicBezTo>
                <a:cubicBezTo>
                  <a:pt x="1801" y="203"/>
                  <a:pt x="1800" y="201"/>
                  <a:pt x="1806" y="207"/>
                </a:cubicBezTo>
                <a:cubicBezTo>
                  <a:pt x="1814" y="223"/>
                  <a:pt x="1839" y="235"/>
                  <a:pt x="1843" y="243"/>
                </a:cubicBezTo>
                <a:cubicBezTo>
                  <a:pt x="1843" y="247"/>
                  <a:pt x="1844" y="248"/>
                  <a:pt x="1841" y="246"/>
                </a:cubicBezTo>
                <a:cubicBezTo>
                  <a:pt x="1850" y="268"/>
                  <a:pt x="1872" y="284"/>
                  <a:pt x="1879" y="313"/>
                </a:cubicBezTo>
                <a:cubicBezTo>
                  <a:pt x="1878" y="313"/>
                  <a:pt x="1876" y="312"/>
                  <a:pt x="1875" y="312"/>
                </a:cubicBezTo>
                <a:cubicBezTo>
                  <a:pt x="1878" y="318"/>
                  <a:pt x="1903" y="376"/>
                  <a:pt x="1900" y="379"/>
                </a:cubicBezTo>
                <a:cubicBezTo>
                  <a:pt x="1900" y="377"/>
                  <a:pt x="1899" y="376"/>
                  <a:pt x="1899" y="374"/>
                </a:cubicBezTo>
                <a:cubicBezTo>
                  <a:pt x="1906" y="399"/>
                  <a:pt x="1920" y="428"/>
                  <a:pt x="1929" y="449"/>
                </a:cubicBezTo>
                <a:cubicBezTo>
                  <a:pt x="1920" y="451"/>
                  <a:pt x="1927" y="450"/>
                  <a:pt x="1923" y="456"/>
                </a:cubicBezTo>
                <a:cubicBezTo>
                  <a:pt x="1922" y="455"/>
                  <a:pt x="1921" y="453"/>
                  <a:pt x="1920" y="452"/>
                </a:cubicBezTo>
                <a:cubicBezTo>
                  <a:pt x="1923" y="480"/>
                  <a:pt x="1922" y="493"/>
                  <a:pt x="1925" y="516"/>
                </a:cubicBezTo>
                <a:cubicBezTo>
                  <a:pt x="1922" y="514"/>
                  <a:pt x="1920" y="512"/>
                  <a:pt x="1917" y="511"/>
                </a:cubicBezTo>
                <a:cubicBezTo>
                  <a:pt x="1917" y="511"/>
                  <a:pt x="1917" y="512"/>
                  <a:pt x="1917" y="512"/>
                </a:cubicBezTo>
                <a:cubicBezTo>
                  <a:pt x="1921" y="518"/>
                  <a:pt x="1924" y="523"/>
                  <a:pt x="1928" y="528"/>
                </a:cubicBezTo>
                <a:cubicBezTo>
                  <a:pt x="1925" y="528"/>
                  <a:pt x="1922" y="527"/>
                  <a:pt x="1925" y="529"/>
                </a:cubicBezTo>
                <a:cubicBezTo>
                  <a:pt x="1922" y="550"/>
                  <a:pt x="1957" y="635"/>
                  <a:pt x="1938" y="643"/>
                </a:cubicBezTo>
                <a:cubicBezTo>
                  <a:pt x="1946" y="655"/>
                  <a:pt x="1953" y="674"/>
                  <a:pt x="1954" y="695"/>
                </a:cubicBezTo>
                <a:cubicBezTo>
                  <a:pt x="1953" y="695"/>
                  <a:pt x="1953" y="695"/>
                  <a:pt x="1952" y="695"/>
                </a:cubicBezTo>
                <a:cubicBezTo>
                  <a:pt x="1952" y="693"/>
                  <a:pt x="1951" y="691"/>
                  <a:pt x="1951" y="689"/>
                </a:cubicBezTo>
                <a:cubicBezTo>
                  <a:pt x="1951" y="692"/>
                  <a:pt x="1951" y="695"/>
                  <a:pt x="1951" y="698"/>
                </a:cubicBezTo>
                <a:cubicBezTo>
                  <a:pt x="1948" y="696"/>
                  <a:pt x="1945" y="694"/>
                  <a:pt x="1943" y="692"/>
                </a:cubicBezTo>
                <a:cubicBezTo>
                  <a:pt x="1944" y="696"/>
                  <a:pt x="1946" y="700"/>
                  <a:pt x="1948" y="704"/>
                </a:cubicBezTo>
                <a:cubicBezTo>
                  <a:pt x="1944" y="703"/>
                  <a:pt x="1940" y="702"/>
                  <a:pt x="1937" y="701"/>
                </a:cubicBezTo>
                <a:cubicBezTo>
                  <a:pt x="1938" y="711"/>
                  <a:pt x="1938" y="733"/>
                  <a:pt x="1932" y="748"/>
                </a:cubicBezTo>
                <a:cubicBezTo>
                  <a:pt x="1945" y="758"/>
                  <a:pt x="1956" y="760"/>
                  <a:pt x="1963" y="776"/>
                </a:cubicBezTo>
                <a:cubicBezTo>
                  <a:pt x="1975" y="806"/>
                  <a:pt x="1959" y="890"/>
                  <a:pt x="1954" y="920"/>
                </a:cubicBezTo>
                <a:cubicBezTo>
                  <a:pt x="1954" y="932"/>
                  <a:pt x="1955" y="944"/>
                  <a:pt x="1955" y="957"/>
                </a:cubicBezTo>
                <a:cubicBezTo>
                  <a:pt x="1949" y="981"/>
                  <a:pt x="1932" y="1000"/>
                  <a:pt x="1925" y="1027"/>
                </a:cubicBezTo>
                <a:cubicBezTo>
                  <a:pt x="1913" y="1072"/>
                  <a:pt x="1917" y="1145"/>
                  <a:pt x="1855" y="1133"/>
                </a:cubicBezTo>
                <a:cubicBezTo>
                  <a:pt x="1851" y="1198"/>
                  <a:pt x="1832" y="1265"/>
                  <a:pt x="1811" y="1316"/>
                </a:cubicBezTo>
                <a:cubicBezTo>
                  <a:pt x="1803" y="1334"/>
                  <a:pt x="1775" y="1368"/>
                  <a:pt x="1779" y="1383"/>
                </a:cubicBezTo>
                <a:cubicBezTo>
                  <a:pt x="1782" y="1404"/>
                  <a:pt x="1786" y="1426"/>
                  <a:pt x="1789" y="1448"/>
                </a:cubicBezTo>
                <a:cubicBezTo>
                  <a:pt x="1793" y="1450"/>
                  <a:pt x="1797" y="1452"/>
                  <a:pt x="1801" y="1454"/>
                </a:cubicBezTo>
                <a:cubicBezTo>
                  <a:pt x="1813" y="1470"/>
                  <a:pt x="1813" y="1494"/>
                  <a:pt x="1824" y="1509"/>
                </a:cubicBezTo>
                <a:cubicBezTo>
                  <a:pt x="1832" y="1519"/>
                  <a:pt x="1848" y="1517"/>
                  <a:pt x="1856" y="1526"/>
                </a:cubicBezTo>
                <a:cubicBezTo>
                  <a:pt x="1867" y="1542"/>
                  <a:pt x="1879" y="1559"/>
                  <a:pt x="1890" y="1576"/>
                </a:cubicBezTo>
                <a:cubicBezTo>
                  <a:pt x="1899" y="1589"/>
                  <a:pt x="1927" y="1608"/>
                  <a:pt x="1940" y="1617"/>
                </a:cubicBezTo>
                <a:cubicBezTo>
                  <a:pt x="1963" y="1633"/>
                  <a:pt x="1991" y="1634"/>
                  <a:pt x="2021" y="1646"/>
                </a:cubicBezTo>
                <a:cubicBezTo>
                  <a:pt x="2031" y="1653"/>
                  <a:pt x="2041" y="1660"/>
                  <a:pt x="2051" y="1667"/>
                </a:cubicBezTo>
                <a:cubicBezTo>
                  <a:pt x="2069" y="1673"/>
                  <a:pt x="2087" y="1678"/>
                  <a:pt x="2106" y="1684"/>
                </a:cubicBezTo>
                <a:cubicBezTo>
                  <a:pt x="2125" y="1692"/>
                  <a:pt x="2155" y="1702"/>
                  <a:pt x="2174" y="1714"/>
                </a:cubicBezTo>
                <a:cubicBezTo>
                  <a:pt x="2181" y="1720"/>
                  <a:pt x="2187" y="1726"/>
                  <a:pt x="2194" y="1732"/>
                </a:cubicBezTo>
                <a:cubicBezTo>
                  <a:pt x="2217" y="1744"/>
                  <a:pt x="2235" y="1746"/>
                  <a:pt x="2258" y="1755"/>
                </a:cubicBezTo>
                <a:cubicBezTo>
                  <a:pt x="2267" y="1762"/>
                  <a:pt x="2277" y="1769"/>
                  <a:pt x="2287" y="1777"/>
                </a:cubicBezTo>
                <a:cubicBezTo>
                  <a:pt x="2336" y="1804"/>
                  <a:pt x="2388" y="1824"/>
                  <a:pt x="2433" y="1854"/>
                </a:cubicBezTo>
                <a:cubicBezTo>
                  <a:pt x="2443" y="1858"/>
                  <a:pt x="2453" y="1861"/>
                  <a:pt x="2463" y="1865"/>
                </a:cubicBezTo>
                <a:cubicBezTo>
                  <a:pt x="2496" y="1885"/>
                  <a:pt x="2534" y="1912"/>
                  <a:pt x="2570" y="1929"/>
                </a:cubicBezTo>
                <a:cubicBezTo>
                  <a:pt x="2588" y="1937"/>
                  <a:pt x="2604" y="1939"/>
                  <a:pt x="2618" y="1950"/>
                </a:cubicBezTo>
                <a:cubicBezTo>
                  <a:pt x="2648" y="1972"/>
                  <a:pt x="2677" y="2028"/>
                  <a:pt x="2690" y="2061"/>
                </a:cubicBezTo>
                <a:cubicBezTo>
                  <a:pt x="2692" y="2059"/>
                  <a:pt x="2690" y="2060"/>
                  <a:pt x="2693" y="2059"/>
                </a:cubicBezTo>
                <a:cubicBezTo>
                  <a:pt x="2689" y="2068"/>
                  <a:pt x="2693" y="2069"/>
                  <a:pt x="2693" y="2073"/>
                </a:cubicBezTo>
                <a:cubicBezTo>
                  <a:pt x="2689" y="2075"/>
                  <a:pt x="2691" y="2072"/>
                  <a:pt x="2690" y="2076"/>
                </a:cubicBezTo>
                <a:cubicBezTo>
                  <a:pt x="2693" y="2075"/>
                  <a:pt x="2696" y="2074"/>
                  <a:pt x="2699" y="2073"/>
                </a:cubicBezTo>
                <a:cubicBezTo>
                  <a:pt x="2701" y="2086"/>
                  <a:pt x="2705" y="2092"/>
                  <a:pt x="2704" y="2104"/>
                </a:cubicBezTo>
                <a:cubicBezTo>
                  <a:pt x="2706" y="2104"/>
                  <a:pt x="2709" y="2105"/>
                  <a:pt x="2711" y="2105"/>
                </a:cubicBezTo>
                <a:cubicBezTo>
                  <a:pt x="2710" y="2107"/>
                  <a:pt x="2708" y="2109"/>
                  <a:pt x="2707" y="2111"/>
                </a:cubicBezTo>
                <a:cubicBezTo>
                  <a:pt x="2712" y="2113"/>
                  <a:pt x="2711" y="2112"/>
                  <a:pt x="2714" y="2116"/>
                </a:cubicBezTo>
                <a:cubicBezTo>
                  <a:pt x="2712" y="2117"/>
                  <a:pt x="2710" y="2118"/>
                  <a:pt x="2708" y="2119"/>
                </a:cubicBezTo>
                <a:cubicBezTo>
                  <a:pt x="2710" y="2123"/>
                  <a:pt x="2711" y="2127"/>
                  <a:pt x="2713" y="2131"/>
                </a:cubicBezTo>
                <a:cubicBezTo>
                  <a:pt x="2721" y="2130"/>
                  <a:pt x="2740" y="2186"/>
                  <a:pt x="2751" y="2199"/>
                </a:cubicBezTo>
                <a:cubicBezTo>
                  <a:pt x="2774" y="2229"/>
                  <a:pt x="2797" y="2258"/>
                  <a:pt x="2810" y="2288"/>
                </a:cubicBezTo>
                <a:cubicBezTo>
                  <a:pt x="2820" y="2310"/>
                  <a:pt x="2816" y="2329"/>
                  <a:pt x="2824" y="2355"/>
                </a:cubicBezTo>
                <a:cubicBezTo>
                  <a:pt x="2829" y="2375"/>
                  <a:pt x="2854" y="2406"/>
                  <a:pt x="2842" y="2431"/>
                </a:cubicBezTo>
                <a:cubicBezTo>
                  <a:pt x="2848" y="2428"/>
                  <a:pt x="2844" y="2426"/>
                  <a:pt x="2850" y="2429"/>
                </a:cubicBezTo>
                <a:cubicBezTo>
                  <a:pt x="2847" y="2433"/>
                  <a:pt x="2846" y="2432"/>
                  <a:pt x="2845" y="2438"/>
                </a:cubicBezTo>
                <a:cubicBezTo>
                  <a:pt x="2853" y="2440"/>
                  <a:pt x="2851" y="2440"/>
                  <a:pt x="2850" y="2447"/>
                </a:cubicBezTo>
                <a:cubicBezTo>
                  <a:pt x="2850" y="2448"/>
                  <a:pt x="2851" y="2449"/>
                  <a:pt x="2851" y="2450"/>
                </a:cubicBezTo>
                <a:cubicBezTo>
                  <a:pt x="2844" y="2451"/>
                  <a:pt x="2848" y="2447"/>
                  <a:pt x="2845" y="2453"/>
                </a:cubicBezTo>
                <a:cubicBezTo>
                  <a:pt x="2853" y="2452"/>
                  <a:pt x="2853" y="2454"/>
                  <a:pt x="2859" y="2452"/>
                </a:cubicBezTo>
                <a:cubicBezTo>
                  <a:pt x="2856" y="2443"/>
                  <a:pt x="2855" y="2441"/>
                  <a:pt x="2856" y="2432"/>
                </a:cubicBezTo>
                <a:cubicBezTo>
                  <a:pt x="2857" y="2432"/>
                  <a:pt x="2859" y="2432"/>
                  <a:pt x="2860" y="2432"/>
                </a:cubicBezTo>
                <a:cubicBezTo>
                  <a:pt x="2872" y="2457"/>
                  <a:pt x="2869" y="2481"/>
                  <a:pt x="2877" y="2513"/>
                </a:cubicBezTo>
                <a:cubicBezTo>
                  <a:pt x="2882" y="2533"/>
                  <a:pt x="2892" y="2552"/>
                  <a:pt x="2900" y="2569"/>
                </a:cubicBezTo>
                <a:cubicBezTo>
                  <a:pt x="2904" y="2579"/>
                  <a:pt x="2912" y="2601"/>
                  <a:pt x="2904" y="2610"/>
                </a:cubicBezTo>
                <a:cubicBezTo>
                  <a:pt x="2902" y="2607"/>
                  <a:pt x="2904" y="2609"/>
                  <a:pt x="2900" y="2607"/>
                </a:cubicBezTo>
                <a:cubicBezTo>
                  <a:pt x="2899" y="2611"/>
                  <a:pt x="2897" y="2618"/>
                  <a:pt x="2894" y="2624"/>
                </a:cubicBezTo>
                <a:cubicBezTo>
                  <a:pt x="2898" y="2622"/>
                  <a:pt x="2902" y="2620"/>
                  <a:pt x="2906" y="2618"/>
                </a:cubicBezTo>
                <a:cubicBezTo>
                  <a:pt x="2904" y="2625"/>
                  <a:pt x="2911" y="2635"/>
                  <a:pt x="2906" y="2645"/>
                </a:cubicBezTo>
                <a:cubicBezTo>
                  <a:pt x="2904" y="2644"/>
                  <a:pt x="2903" y="2643"/>
                  <a:pt x="2901" y="2642"/>
                </a:cubicBezTo>
                <a:cubicBezTo>
                  <a:pt x="2911" y="2658"/>
                  <a:pt x="2928" y="2702"/>
                  <a:pt x="2912" y="2738"/>
                </a:cubicBezTo>
                <a:cubicBezTo>
                  <a:pt x="2914" y="2737"/>
                  <a:pt x="2916" y="2736"/>
                  <a:pt x="2918" y="2735"/>
                </a:cubicBezTo>
                <a:cubicBezTo>
                  <a:pt x="2918" y="2741"/>
                  <a:pt x="2919" y="2747"/>
                  <a:pt x="2919" y="2753"/>
                </a:cubicBezTo>
                <a:cubicBezTo>
                  <a:pt x="2917" y="2754"/>
                  <a:pt x="2914" y="2754"/>
                  <a:pt x="2912" y="2755"/>
                </a:cubicBezTo>
                <a:cubicBezTo>
                  <a:pt x="2912" y="2753"/>
                  <a:pt x="2912" y="2751"/>
                  <a:pt x="2912" y="2748"/>
                </a:cubicBezTo>
                <a:cubicBezTo>
                  <a:pt x="2908" y="2750"/>
                  <a:pt x="2904" y="2752"/>
                  <a:pt x="2900" y="2753"/>
                </a:cubicBezTo>
                <a:cubicBezTo>
                  <a:pt x="2900" y="2756"/>
                  <a:pt x="2901" y="2758"/>
                  <a:pt x="2901" y="2761"/>
                </a:cubicBezTo>
                <a:cubicBezTo>
                  <a:pt x="2909" y="2758"/>
                  <a:pt x="2915" y="2758"/>
                  <a:pt x="2921" y="2761"/>
                </a:cubicBezTo>
                <a:cubicBezTo>
                  <a:pt x="2923" y="2775"/>
                  <a:pt x="2925" y="2790"/>
                  <a:pt x="2924" y="2794"/>
                </a:cubicBezTo>
                <a:cubicBezTo>
                  <a:pt x="2922" y="2795"/>
                  <a:pt x="2919" y="2796"/>
                  <a:pt x="2916" y="2797"/>
                </a:cubicBezTo>
                <a:cubicBezTo>
                  <a:pt x="2927" y="2830"/>
                  <a:pt x="2908" y="2842"/>
                  <a:pt x="2891" y="2863"/>
                </a:cubicBezTo>
                <a:cubicBezTo>
                  <a:pt x="2910" y="2908"/>
                  <a:pt x="2871" y="3000"/>
                  <a:pt x="2851" y="3019"/>
                </a:cubicBezTo>
                <a:cubicBezTo>
                  <a:pt x="2709" y="3019"/>
                  <a:pt x="2567" y="3019"/>
                  <a:pt x="2425" y="3019"/>
                </a:cubicBezTo>
                <a:cubicBezTo>
                  <a:pt x="2443" y="3044"/>
                  <a:pt x="2474" y="3059"/>
                  <a:pt x="2491" y="3083"/>
                </a:cubicBezTo>
                <a:cubicBezTo>
                  <a:pt x="2501" y="3104"/>
                  <a:pt x="2511" y="3126"/>
                  <a:pt x="2521" y="3147"/>
                </a:cubicBezTo>
                <a:cubicBezTo>
                  <a:pt x="1747" y="3147"/>
                  <a:pt x="972" y="3147"/>
                  <a:pt x="198" y="3147"/>
                </a:cubicBezTo>
                <a:cubicBezTo>
                  <a:pt x="194" y="3122"/>
                  <a:pt x="185" y="3090"/>
                  <a:pt x="191" y="3060"/>
                </a:cubicBezTo>
                <a:cubicBezTo>
                  <a:pt x="196" y="3041"/>
                  <a:pt x="201" y="3022"/>
                  <a:pt x="206" y="3002"/>
                </a:cubicBezTo>
                <a:cubicBezTo>
                  <a:pt x="132" y="2989"/>
                  <a:pt x="9" y="2839"/>
                  <a:pt x="37" y="2735"/>
                </a:cubicBezTo>
                <a:cubicBezTo>
                  <a:pt x="25" y="2727"/>
                  <a:pt x="20" y="2710"/>
                  <a:pt x="8" y="2703"/>
                </a:cubicBezTo>
                <a:cubicBezTo>
                  <a:pt x="13" y="2676"/>
                  <a:pt x="0" y="2669"/>
                  <a:pt x="11" y="2640"/>
                </a:cubicBezTo>
                <a:cubicBezTo>
                  <a:pt x="16" y="2641"/>
                  <a:pt x="21" y="2641"/>
                  <a:pt x="26" y="2642"/>
                </a:cubicBezTo>
                <a:cubicBezTo>
                  <a:pt x="27" y="2640"/>
                  <a:pt x="27" y="2638"/>
                  <a:pt x="28" y="2636"/>
                </a:cubicBezTo>
                <a:cubicBezTo>
                  <a:pt x="28" y="2635"/>
                  <a:pt x="28" y="2635"/>
                  <a:pt x="28" y="2634"/>
                </a:cubicBezTo>
                <a:cubicBezTo>
                  <a:pt x="25" y="2633"/>
                  <a:pt x="22" y="2632"/>
                  <a:pt x="19" y="2631"/>
                </a:cubicBezTo>
                <a:cubicBezTo>
                  <a:pt x="18" y="2633"/>
                  <a:pt x="18" y="2634"/>
                  <a:pt x="17" y="2636"/>
                </a:cubicBezTo>
                <a:cubicBezTo>
                  <a:pt x="15" y="2635"/>
                  <a:pt x="13" y="2635"/>
                  <a:pt x="11" y="2634"/>
                </a:cubicBezTo>
                <a:cubicBezTo>
                  <a:pt x="12" y="2629"/>
                  <a:pt x="12" y="2624"/>
                  <a:pt x="13" y="2619"/>
                </a:cubicBezTo>
                <a:cubicBezTo>
                  <a:pt x="14" y="2620"/>
                  <a:pt x="16" y="2621"/>
                  <a:pt x="17" y="2622"/>
                </a:cubicBezTo>
                <a:cubicBezTo>
                  <a:pt x="13" y="2600"/>
                  <a:pt x="11" y="2545"/>
                  <a:pt x="26" y="2542"/>
                </a:cubicBezTo>
                <a:cubicBezTo>
                  <a:pt x="23" y="2530"/>
                  <a:pt x="26" y="2521"/>
                  <a:pt x="23" y="2510"/>
                </a:cubicBezTo>
                <a:cubicBezTo>
                  <a:pt x="27" y="2511"/>
                  <a:pt x="30" y="2513"/>
                  <a:pt x="34" y="2514"/>
                </a:cubicBezTo>
                <a:cubicBezTo>
                  <a:pt x="32" y="2509"/>
                  <a:pt x="30" y="2504"/>
                  <a:pt x="28" y="2499"/>
                </a:cubicBezTo>
                <a:cubicBezTo>
                  <a:pt x="26" y="2500"/>
                  <a:pt x="25" y="2501"/>
                  <a:pt x="23" y="2502"/>
                </a:cubicBezTo>
                <a:cubicBezTo>
                  <a:pt x="22" y="2459"/>
                  <a:pt x="47" y="2433"/>
                  <a:pt x="54" y="2389"/>
                </a:cubicBezTo>
                <a:cubicBezTo>
                  <a:pt x="57" y="2368"/>
                  <a:pt x="52" y="2346"/>
                  <a:pt x="69" y="2338"/>
                </a:cubicBezTo>
                <a:cubicBezTo>
                  <a:pt x="69" y="2340"/>
                  <a:pt x="70" y="2342"/>
                  <a:pt x="71" y="2344"/>
                </a:cubicBezTo>
                <a:cubicBezTo>
                  <a:pt x="67" y="2349"/>
                  <a:pt x="66" y="2354"/>
                  <a:pt x="72" y="2358"/>
                </a:cubicBezTo>
                <a:cubicBezTo>
                  <a:pt x="73" y="2351"/>
                  <a:pt x="76" y="2360"/>
                  <a:pt x="80" y="2353"/>
                </a:cubicBezTo>
                <a:cubicBezTo>
                  <a:pt x="77" y="2353"/>
                  <a:pt x="74" y="2354"/>
                  <a:pt x="77" y="2351"/>
                </a:cubicBezTo>
                <a:cubicBezTo>
                  <a:pt x="76" y="2349"/>
                  <a:pt x="76" y="2346"/>
                  <a:pt x="75" y="2344"/>
                </a:cubicBezTo>
                <a:cubicBezTo>
                  <a:pt x="79" y="2343"/>
                  <a:pt x="77" y="2345"/>
                  <a:pt x="81" y="2341"/>
                </a:cubicBezTo>
                <a:cubicBezTo>
                  <a:pt x="77" y="2335"/>
                  <a:pt x="76" y="2337"/>
                  <a:pt x="78" y="2332"/>
                </a:cubicBezTo>
                <a:cubicBezTo>
                  <a:pt x="79" y="2333"/>
                  <a:pt x="80" y="2334"/>
                  <a:pt x="81" y="2335"/>
                </a:cubicBezTo>
                <a:cubicBezTo>
                  <a:pt x="78" y="2305"/>
                  <a:pt x="93" y="2284"/>
                  <a:pt x="101" y="2263"/>
                </a:cubicBezTo>
                <a:cubicBezTo>
                  <a:pt x="106" y="2250"/>
                  <a:pt x="104" y="2235"/>
                  <a:pt x="105" y="2228"/>
                </a:cubicBezTo>
                <a:cubicBezTo>
                  <a:pt x="111" y="2204"/>
                  <a:pt x="135" y="2159"/>
                  <a:pt x="147" y="2140"/>
                </a:cubicBezTo>
                <a:cubicBezTo>
                  <a:pt x="150" y="2140"/>
                  <a:pt x="153" y="2139"/>
                  <a:pt x="156" y="2139"/>
                </a:cubicBezTo>
                <a:cubicBezTo>
                  <a:pt x="172" y="2124"/>
                  <a:pt x="192" y="2080"/>
                  <a:pt x="197" y="2056"/>
                </a:cubicBezTo>
                <a:cubicBezTo>
                  <a:pt x="203" y="2056"/>
                  <a:pt x="199" y="2059"/>
                  <a:pt x="203" y="2055"/>
                </a:cubicBezTo>
                <a:cubicBezTo>
                  <a:pt x="212" y="2036"/>
                  <a:pt x="207" y="2026"/>
                  <a:pt x="218" y="2003"/>
                </a:cubicBezTo>
                <a:cubicBezTo>
                  <a:pt x="220" y="2004"/>
                  <a:pt x="221" y="2005"/>
                  <a:pt x="223" y="2006"/>
                </a:cubicBezTo>
                <a:cubicBezTo>
                  <a:pt x="220" y="2003"/>
                  <a:pt x="222" y="2005"/>
                  <a:pt x="220" y="2003"/>
                </a:cubicBezTo>
                <a:cubicBezTo>
                  <a:pt x="237" y="1970"/>
                  <a:pt x="254" y="1918"/>
                  <a:pt x="285" y="1894"/>
                </a:cubicBezTo>
                <a:cubicBezTo>
                  <a:pt x="323" y="1864"/>
                  <a:pt x="376" y="1851"/>
                  <a:pt x="417" y="1825"/>
                </a:cubicBezTo>
                <a:cubicBezTo>
                  <a:pt x="509" y="1767"/>
                  <a:pt x="615" y="1713"/>
                  <a:pt x="714" y="1664"/>
                </a:cubicBezTo>
                <a:cubicBezTo>
                  <a:pt x="748" y="1647"/>
                  <a:pt x="784" y="1644"/>
                  <a:pt x="819" y="1626"/>
                </a:cubicBezTo>
                <a:cubicBezTo>
                  <a:pt x="830" y="1620"/>
                  <a:pt x="840" y="1608"/>
                  <a:pt x="854" y="1603"/>
                </a:cubicBezTo>
                <a:cubicBezTo>
                  <a:pt x="867" y="1600"/>
                  <a:pt x="880" y="1597"/>
                  <a:pt x="893" y="1594"/>
                </a:cubicBezTo>
                <a:cubicBezTo>
                  <a:pt x="916" y="1582"/>
                  <a:pt x="951" y="1562"/>
                  <a:pt x="966" y="1542"/>
                </a:cubicBezTo>
                <a:cubicBezTo>
                  <a:pt x="976" y="1527"/>
                  <a:pt x="986" y="1512"/>
                  <a:pt x="995" y="1497"/>
                </a:cubicBezTo>
                <a:cubicBezTo>
                  <a:pt x="1003" y="1488"/>
                  <a:pt x="1021" y="1488"/>
                  <a:pt x="1029" y="1478"/>
                </a:cubicBezTo>
                <a:cubicBezTo>
                  <a:pt x="1035" y="1462"/>
                  <a:pt x="1042" y="1446"/>
                  <a:pt x="1049" y="1430"/>
                </a:cubicBezTo>
                <a:cubicBezTo>
                  <a:pt x="1053" y="1426"/>
                  <a:pt x="1058" y="1423"/>
                  <a:pt x="1062" y="1419"/>
                </a:cubicBezTo>
                <a:cubicBezTo>
                  <a:pt x="1067" y="1408"/>
                  <a:pt x="1065" y="1378"/>
                  <a:pt x="1065" y="1378"/>
                </a:cubicBezTo>
                <a:cubicBezTo>
                  <a:pt x="1067" y="1375"/>
                  <a:pt x="1069" y="1372"/>
                  <a:pt x="1071" y="1369"/>
                </a:cubicBezTo>
                <a:cubicBezTo>
                  <a:pt x="1071" y="1365"/>
                  <a:pt x="1070" y="1361"/>
                  <a:pt x="1070" y="1357"/>
                </a:cubicBezTo>
                <a:cubicBezTo>
                  <a:pt x="1069" y="1357"/>
                  <a:pt x="1069" y="1357"/>
                  <a:pt x="1068" y="1357"/>
                </a:cubicBezTo>
                <a:cubicBezTo>
                  <a:pt x="1069" y="1358"/>
                  <a:pt x="1069" y="1360"/>
                  <a:pt x="1070" y="1361"/>
                </a:cubicBezTo>
                <a:cubicBezTo>
                  <a:pt x="1052" y="1350"/>
                  <a:pt x="1016" y="1236"/>
                  <a:pt x="1007" y="1202"/>
                </a:cubicBezTo>
                <a:cubicBezTo>
                  <a:pt x="1004" y="1184"/>
                  <a:pt x="1000" y="1166"/>
                  <a:pt x="997" y="1148"/>
                </a:cubicBezTo>
                <a:cubicBezTo>
                  <a:pt x="926" y="1148"/>
                  <a:pt x="955" y="1075"/>
                  <a:pt x="942" y="1034"/>
                </a:cubicBezTo>
                <a:cubicBezTo>
                  <a:pt x="935" y="1020"/>
                  <a:pt x="929" y="1005"/>
                  <a:pt x="922" y="990"/>
                </a:cubicBezTo>
                <a:cubicBezTo>
                  <a:pt x="911" y="951"/>
                  <a:pt x="891" y="829"/>
                  <a:pt x="901" y="791"/>
                </a:cubicBezTo>
                <a:cubicBezTo>
                  <a:pt x="908" y="780"/>
                  <a:pt x="915" y="769"/>
                  <a:pt x="922" y="757"/>
                </a:cubicBezTo>
                <a:cubicBezTo>
                  <a:pt x="926" y="742"/>
                  <a:pt x="916" y="732"/>
                  <a:pt x="913" y="724"/>
                </a:cubicBezTo>
                <a:cubicBezTo>
                  <a:pt x="909" y="712"/>
                  <a:pt x="920" y="691"/>
                  <a:pt x="925" y="680"/>
                </a:cubicBezTo>
                <a:cubicBezTo>
                  <a:pt x="924" y="681"/>
                  <a:pt x="922" y="683"/>
                  <a:pt x="921" y="684"/>
                </a:cubicBezTo>
                <a:cubicBezTo>
                  <a:pt x="922" y="679"/>
                  <a:pt x="923" y="674"/>
                  <a:pt x="924" y="669"/>
                </a:cubicBezTo>
                <a:cubicBezTo>
                  <a:pt x="923" y="669"/>
                  <a:pt x="923" y="669"/>
                  <a:pt x="922" y="669"/>
                </a:cubicBezTo>
                <a:cubicBezTo>
                  <a:pt x="920" y="675"/>
                  <a:pt x="922" y="675"/>
                  <a:pt x="918" y="674"/>
                </a:cubicBezTo>
                <a:cubicBezTo>
                  <a:pt x="919" y="665"/>
                  <a:pt x="920" y="655"/>
                  <a:pt x="921" y="646"/>
                </a:cubicBezTo>
                <a:cubicBezTo>
                  <a:pt x="918" y="647"/>
                  <a:pt x="916" y="648"/>
                  <a:pt x="913" y="649"/>
                </a:cubicBezTo>
                <a:cubicBezTo>
                  <a:pt x="914" y="646"/>
                  <a:pt x="915" y="643"/>
                  <a:pt x="916" y="640"/>
                </a:cubicBezTo>
                <a:cubicBezTo>
                  <a:pt x="911" y="643"/>
                  <a:pt x="915" y="644"/>
                  <a:pt x="910" y="642"/>
                </a:cubicBezTo>
                <a:cubicBezTo>
                  <a:pt x="909" y="642"/>
                  <a:pt x="908" y="642"/>
                  <a:pt x="907" y="642"/>
                </a:cubicBezTo>
                <a:cubicBezTo>
                  <a:pt x="921" y="628"/>
                  <a:pt x="912" y="616"/>
                  <a:pt x="918" y="602"/>
                </a:cubicBezTo>
                <a:cubicBezTo>
                  <a:pt x="906" y="602"/>
                  <a:pt x="910" y="601"/>
                  <a:pt x="907" y="596"/>
                </a:cubicBezTo>
                <a:cubicBezTo>
                  <a:pt x="910" y="597"/>
                  <a:pt x="912" y="597"/>
                  <a:pt x="915" y="598"/>
                </a:cubicBezTo>
                <a:cubicBezTo>
                  <a:pt x="915" y="597"/>
                  <a:pt x="915" y="597"/>
                  <a:pt x="915" y="596"/>
                </a:cubicBezTo>
                <a:cubicBezTo>
                  <a:pt x="914" y="596"/>
                  <a:pt x="913" y="595"/>
                  <a:pt x="912" y="595"/>
                </a:cubicBezTo>
                <a:cubicBezTo>
                  <a:pt x="908" y="589"/>
                  <a:pt x="910" y="589"/>
                  <a:pt x="913" y="585"/>
                </a:cubicBezTo>
                <a:cubicBezTo>
                  <a:pt x="928" y="569"/>
                  <a:pt x="922" y="529"/>
                  <a:pt x="918" y="505"/>
                </a:cubicBezTo>
                <a:cubicBezTo>
                  <a:pt x="917" y="505"/>
                  <a:pt x="917" y="505"/>
                  <a:pt x="916" y="505"/>
                </a:cubicBezTo>
                <a:cubicBezTo>
                  <a:pt x="915" y="507"/>
                  <a:pt x="914" y="509"/>
                  <a:pt x="913" y="511"/>
                </a:cubicBezTo>
                <a:cubicBezTo>
                  <a:pt x="916" y="496"/>
                  <a:pt x="919" y="498"/>
                  <a:pt x="921" y="479"/>
                </a:cubicBezTo>
                <a:cubicBezTo>
                  <a:pt x="919" y="480"/>
                  <a:pt x="918" y="481"/>
                  <a:pt x="916" y="482"/>
                </a:cubicBezTo>
                <a:cubicBezTo>
                  <a:pt x="917" y="470"/>
                  <a:pt x="920" y="462"/>
                  <a:pt x="922" y="452"/>
                </a:cubicBezTo>
                <a:cubicBezTo>
                  <a:pt x="927" y="431"/>
                  <a:pt x="917" y="407"/>
                  <a:pt x="921" y="380"/>
                </a:cubicBezTo>
                <a:cubicBezTo>
                  <a:pt x="916" y="383"/>
                  <a:pt x="922" y="379"/>
                  <a:pt x="916" y="378"/>
                </a:cubicBezTo>
                <a:cubicBezTo>
                  <a:pt x="925" y="328"/>
                  <a:pt x="954" y="316"/>
                  <a:pt x="969" y="287"/>
                </a:cubicBezTo>
                <a:cubicBezTo>
                  <a:pt x="991" y="247"/>
                  <a:pt x="1015" y="209"/>
                  <a:pt x="1044" y="176"/>
                </a:cubicBezTo>
                <a:cubicBezTo>
                  <a:pt x="1040" y="174"/>
                  <a:pt x="1042" y="175"/>
                  <a:pt x="1044" y="172"/>
                </a:cubicBezTo>
                <a:cubicBezTo>
                  <a:pt x="1044" y="172"/>
                  <a:pt x="1064" y="146"/>
                  <a:pt x="1073" y="140"/>
                </a:cubicBezTo>
                <a:cubicBezTo>
                  <a:pt x="1085" y="134"/>
                  <a:pt x="1097" y="128"/>
                  <a:pt x="1109" y="122"/>
                </a:cubicBezTo>
                <a:cubicBezTo>
                  <a:pt x="1121" y="111"/>
                  <a:pt x="1132" y="100"/>
                  <a:pt x="1143" y="90"/>
                </a:cubicBezTo>
                <a:cubicBezTo>
                  <a:pt x="1164" y="76"/>
                  <a:pt x="1188" y="64"/>
                  <a:pt x="1210" y="53"/>
                </a:cubicBezTo>
                <a:cubicBezTo>
                  <a:pt x="1210" y="53"/>
                  <a:pt x="1210" y="52"/>
                  <a:pt x="1210" y="52"/>
                </a:cubicBezTo>
                <a:cubicBezTo>
                  <a:pt x="1205" y="51"/>
                  <a:pt x="1199" y="53"/>
                  <a:pt x="1202" y="49"/>
                </a:cubicBezTo>
                <a:cubicBezTo>
                  <a:pt x="1215" y="47"/>
                  <a:pt x="1229" y="46"/>
                  <a:pt x="1242" y="42"/>
                </a:cubicBezTo>
                <a:cubicBezTo>
                  <a:pt x="1242" y="42"/>
                  <a:pt x="1242" y="41"/>
                  <a:pt x="1242" y="41"/>
                </a:cubicBezTo>
                <a:cubicBezTo>
                  <a:pt x="1241" y="40"/>
                  <a:pt x="1241" y="40"/>
                  <a:pt x="1240" y="39"/>
                </a:cubicBezTo>
                <a:cubicBezTo>
                  <a:pt x="1234" y="39"/>
                  <a:pt x="1227" y="39"/>
                  <a:pt x="1220" y="39"/>
                </a:cubicBezTo>
                <a:cubicBezTo>
                  <a:pt x="1220" y="39"/>
                  <a:pt x="1220" y="38"/>
                  <a:pt x="1220" y="38"/>
                </a:cubicBezTo>
                <a:cubicBezTo>
                  <a:pt x="1229" y="32"/>
                  <a:pt x="1247" y="39"/>
                  <a:pt x="1252" y="35"/>
                </a:cubicBezTo>
                <a:cubicBezTo>
                  <a:pt x="1251" y="34"/>
                  <a:pt x="1250" y="34"/>
                  <a:pt x="1249" y="33"/>
                </a:cubicBezTo>
                <a:cubicBezTo>
                  <a:pt x="1266" y="34"/>
                  <a:pt x="1291" y="22"/>
                  <a:pt x="1295" y="14"/>
                </a:cubicBezTo>
                <a:cubicBezTo>
                  <a:pt x="1302" y="19"/>
                  <a:pt x="1315" y="27"/>
                  <a:pt x="1324" y="20"/>
                </a:cubicBezTo>
                <a:cubicBezTo>
                  <a:pt x="1319" y="18"/>
                  <a:pt x="1314" y="17"/>
                  <a:pt x="1309" y="15"/>
                </a:cubicBezTo>
                <a:cubicBezTo>
                  <a:pt x="1311" y="15"/>
                  <a:pt x="1314" y="14"/>
                  <a:pt x="1316" y="14"/>
                </a:cubicBezTo>
                <a:cubicBezTo>
                  <a:pt x="1312" y="13"/>
                  <a:pt x="1308" y="12"/>
                  <a:pt x="1304" y="11"/>
                </a:cubicBezTo>
                <a:cubicBezTo>
                  <a:pt x="1305" y="10"/>
                  <a:pt x="1306" y="10"/>
                  <a:pt x="1307" y="9"/>
                </a:cubicBezTo>
                <a:cubicBezTo>
                  <a:pt x="1308" y="7"/>
                  <a:pt x="1308" y="6"/>
                  <a:pt x="1309" y="4"/>
                </a:cubicBezTo>
                <a:cubicBezTo>
                  <a:pt x="1323" y="10"/>
                  <a:pt x="1339" y="7"/>
                  <a:pt x="1356" y="9"/>
                </a:cubicBezTo>
                <a:cubicBezTo>
                  <a:pt x="1354" y="10"/>
                  <a:pt x="1353" y="11"/>
                  <a:pt x="1351" y="12"/>
                </a:cubicBezTo>
                <a:cubicBezTo>
                  <a:pt x="1355" y="13"/>
                  <a:pt x="1358" y="13"/>
                  <a:pt x="1362" y="14"/>
                </a:cubicBezTo>
                <a:cubicBezTo>
                  <a:pt x="1363" y="13"/>
                  <a:pt x="1364" y="12"/>
                  <a:pt x="1365" y="11"/>
                </a:cubicBezTo>
                <a:cubicBezTo>
                  <a:pt x="1363" y="7"/>
                  <a:pt x="1362" y="3"/>
                  <a:pt x="1360" y="0"/>
                </a:cubicBezTo>
                <a:close/>
              </a:path>
            </a:pathLst>
          </a:custGeom>
          <a:gradFill flip="none" rotWithShape="1">
            <a:gsLst>
              <a:gs pos="53000">
                <a:srgbClr val="00415D"/>
              </a:gs>
              <a:gs pos="0">
                <a:schemeClr val="tx1">
                  <a:lumMod val="6000"/>
                </a:schemeClr>
              </a:gs>
              <a:gs pos="100000">
                <a:schemeClr val="tx1"/>
              </a:gs>
            </a:gsLst>
            <a:lin ang="13500000" scaled="1"/>
            <a:tileRect/>
          </a:gradFill>
          <a:ln>
            <a:noFill/>
          </a:ln>
        </p:spPr>
        <p:txBody>
          <a:bodyPr vert="horz" wrap="square" lIns="91440" tIns="45720" rIns="91440" bIns="45720" numCol="1" anchor="t" anchorCtr="0" compatLnSpc="1">
            <a:prstTxWarp prst="textNoShape">
              <a:avLst/>
            </a:prstTxWarp>
          </a:bodyPr>
          <a:lstStyle/>
          <a:p>
            <a:endParaRPr lang="en-US"/>
          </a:p>
        </p:txBody>
      </p:sp>
      <p:pic>
        <p:nvPicPr>
          <p:cNvPr id="97" name="Picture 2"/>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413343" y="2070825"/>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 name="Picture 7"/>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3762409" y="683342"/>
            <a:ext cx="2776353" cy="356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 name="Picture 3"/>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3312819" y="970211"/>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 name="Picture 4"/>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2855620" y="1230185"/>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 name="Picture 5"/>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2374233" y="1517055"/>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 name="Picture 3"/>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878468" y="1803923"/>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 name="TextBox 103" descr="Right:  Adaptable To  Your Network"/>
          <p:cNvSpPr txBox="1"/>
          <p:nvPr/>
        </p:nvSpPr>
        <p:spPr>
          <a:xfrm>
            <a:off x="6787061" y="2665725"/>
            <a:ext cx="4706727" cy="1292639"/>
          </a:xfrm>
          <a:prstGeom prst="rect">
            <a:avLst/>
          </a:prstGeom>
          <a:noFill/>
          <a:effectLst/>
        </p:spPr>
        <p:txBody>
          <a:bodyPr wrap="square" lIns="121899" tIns="60949" rIns="121899" bIns="60949" rtlCol="0">
            <a:spAutoFit/>
          </a:bodyPr>
          <a:lstStyle/>
          <a:p>
            <a:pPr>
              <a:lnSpc>
                <a:spcPct val="95000"/>
              </a:lnSpc>
            </a:pPr>
            <a:r>
              <a:rPr lang="en-US" sz="4000" dirty="0" smtClean="0">
                <a:gradFill flip="none" rotWithShape="1">
                  <a:gsLst>
                    <a:gs pos="30000">
                      <a:schemeClr val="tx1">
                        <a:lumMod val="94000"/>
                      </a:schemeClr>
                    </a:gs>
                    <a:gs pos="100000">
                      <a:schemeClr val="tx1">
                        <a:lumMod val="51000"/>
                        <a:lumOff val="49000"/>
                      </a:schemeClr>
                    </a:gs>
                  </a:gsLst>
                  <a:lin ang="12600000" scaled="0"/>
                  <a:tileRect/>
                </a:gradFill>
                <a:latin typeface="+mj-lt"/>
              </a:rPr>
              <a:t>Written with Your Needs in Mind</a:t>
            </a:r>
            <a:endParaRPr lang="en-US" sz="4000" dirty="0">
              <a:gradFill flip="none" rotWithShape="1">
                <a:gsLst>
                  <a:gs pos="30000">
                    <a:schemeClr val="tx1">
                      <a:lumMod val="94000"/>
                    </a:schemeClr>
                  </a:gs>
                  <a:gs pos="100000">
                    <a:schemeClr val="tx1">
                      <a:lumMod val="51000"/>
                      <a:lumOff val="49000"/>
                    </a:schemeClr>
                  </a:gs>
                </a:gsLst>
                <a:lin ang="12600000" scaled="0"/>
                <a:tileRect/>
              </a:gradFill>
              <a:latin typeface="+mj-lt"/>
            </a:endParaRPr>
          </a:p>
        </p:txBody>
      </p:sp>
      <p:pic>
        <p:nvPicPr>
          <p:cNvPr id="105" name="Picture 2"/>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413343" y="2070825"/>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6" name="Oval 105"/>
          <p:cNvSpPr/>
          <p:nvPr/>
        </p:nvSpPr>
        <p:spPr>
          <a:xfrm>
            <a:off x="5640938" y="4204705"/>
            <a:ext cx="6003176" cy="412289"/>
          </a:xfrm>
          <a:prstGeom prst="ellipse">
            <a:avLst/>
          </a:prstGeom>
          <a:gradFill flip="none" rotWithShape="1">
            <a:gsLst>
              <a:gs pos="0">
                <a:schemeClr val="tx1">
                  <a:lumMod val="50000"/>
                </a:schemeClr>
              </a:gs>
              <a:gs pos="89000">
                <a:schemeClr val="tx1">
                  <a:lumMod val="51000"/>
                  <a:lumOff val="49000"/>
                  <a:alpha val="0"/>
                </a:schemeClr>
              </a:gs>
            </a:gsLst>
            <a:path path="circle">
              <a:fillToRect l="50000" t="50000" r="50000" b="50000"/>
            </a:path>
            <a:tileRect/>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11669787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32734E-6 -0.04097 L 1.32734E-6 -2.96296E-6 " pathEditMode="relative" rAng="0" ptsTypes="AA">
                                      <p:cBhvr>
                                        <p:cTn id="6" dur="1000" spd="-100000" fill="hold"/>
                                        <p:tgtEl>
                                          <p:spTgt spid="268"/>
                                        </p:tgtEl>
                                        <p:attrNameLst>
                                          <p:attrName>ppt_x</p:attrName>
                                          <p:attrName>ppt_y</p:attrName>
                                        </p:attrNameLst>
                                      </p:cBhvr>
                                      <p:rCtr x="0" y="2037"/>
                                    </p:animMotion>
                                  </p:childTnLst>
                                </p:cTn>
                              </p:par>
                            </p:childTnLst>
                          </p:cTn>
                        </p:par>
                        <p:par>
                          <p:cTn id="7" fill="hold">
                            <p:stCondLst>
                              <p:cond delay="1000"/>
                            </p:stCondLst>
                            <p:childTnLst>
                              <p:par>
                                <p:cTn id="8" presetID="10" presetClass="exit" presetSubtype="0" fill="hold" nodeType="afterEffect">
                                  <p:stCondLst>
                                    <p:cond delay="0"/>
                                  </p:stCondLst>
                                  <p:childTnLst>
                                    <p:animEffect transition="out" filter="fade">
                                      <p:cBhvr>
                                        <p:cTn id="9" dur="300"/>
                                        <p:tgtEl>
                                          <p:spTgt spid="2"/>
                                        </p:tgtEl>
                                      </p:cBhvr>
                                    </p:animEffect>
                                    <p:set>
                                      <p:cBhvr>
                                        <p:cTn id="10" dur="1" fill="hold">
                                          <p:stCondLst>
                                            <p:cond delay="299"/>
                                          </p:stCondLst>
                                        </p:cTn>
                                        <p:tgtEl>
                                          <p:spTgt spid="2"/>
                                        </p:tgtEl>
                                        <p:attrNameLst>
                                          <p:attrName>style.visibility</p:attrName>
                                        </p:attrNameLst>
                                      </p:cBhvr>
                                      <p:to>
                                        <p:strVal val="hidden"/>
                                      </p:to>
                                    </p:set>
                                  </p:childTnLst>
                                </p:cTn>
                              </p:par>
                              <p:par>
                                <p:cTn id="11" presetID="10" presetClass="exit" presetSubtype="0" fill="hold" nodeType="withEffect">
                                  <p:stCondLst>
                                    <p:cond delay="100"/>
                                  </p:stCondLst>
                                  <p:childTnLst>
                                    <p:animEffect transition="out" filter="fade">
                                      <p:cBhvr>
                                        <p:cTn id="12" dur="300"/>
                                        <p:tgtEl>
                                          <p:spTgt spid="245"/>
                                        </p:tgtEl>
                                      </p:cBhvr>
                                    </p:animEffect>
                                    <p:set>
                                      <p:cBhvr>
                                        <p:cTn id="13" dur="1" fill="hold">
                                          <p:stCondLst>
                                            <p:cond delay="299"/>
                                          </p:stCondLst>
                                        </p:cTn>
                                        <p:tgtEl>
                                          <p:spTgt spid="245"/>
                                        </p:tgtEl>
                                        <p:attrNameLst>
                                          <p:attrName>style.visibility</p:attrName>
                                        </p:attrNameLst>
                                      </p:cBhvr>
                                      <p:to>
                                        <p:strVal val="hidden"/>
                                      </p:to>
                                    </p:set>
                                  </p:childTnLst>
                                </p:cTn>
                              </p:par>
                              <p:par>
                                <p:cTn id="14" presetID="10" presetClass="exit" presetSubtype="0" fill="hold" nodeType="withEffect">
                                  <p:stCondLst>
                                    <p:cond delay="200"/>
                                  </p:stCondLst>
                                  <p:childTnLst>
                                    <p:animEffect transition="out" filter="fade">
                                      <p:cBhvr>
                                        <p:cTn id="15" dur="300"/>
                                        <p:tgtEl>
                                          <p:spTgt spid="188"/>
                                        </p:tgtEl>
                                      </p:cBhvr>
                                    </p:animEffect>
                                    <p:set>
                                      <p:cBhvr>
                                        <p:cTn id="16" dur="1" fill="hold">
                                          <p:stCondLst>
                                            <p:cond delay="299"/>
                                          </p:stCondLst>
                                        </p:cTn>
                                        <p:tgtEl>
                                          <p:spTgt spid="188"/>
                                        </p:tgtEl>
                                        <p:attrNameLst>
                                          <p:attrName>style.visibility</p:attrName>
                                        </p:attrNameLst>
                                      </p:cBhvr>
                                      <p:to>
                                        <p:strVal val="hidden"/>
                                      </p:to>
                                    </p:set>
                                  </p:childTnLst>
                                </p:cTn>
                              </p:par>
                              <p:par>
                                <p:cTn id="17" presetID="10" presetClass="exit" presetSubtype="0" fill="hold" nodeType="withEffect">
                                  <p:stCondLst>
                                    <p:cond delay="300"/>
                                  </p:stCondLst>
                                  <p:childTnLst>
                                    <p:animEffect transition="out" filter="fade">
                                      <p:cBhvr>
                                        <p:cTn id="18" dur="300"/>
                                        <p:tgtEl>
                                          <p:spTgt spid="234"/>
                                        </p:tgtEl>
                                      </p:cBhvr>
                                    </p:animEffect>
                                    <p:set>
                                      <p:cBhvr>
                                        <p:cTn id="19" dur="1" fill="hold">
                                          <p:stCondLst>
                                            <p:cond delay="299"/>
                                          </p:stCondLst>
                                        </p:cTn>
                                        <p:tgtEl>
                                          <p:spTgt spid="234"/>
                                        </p:tgtEl>
                                        <p:attrNameLst>
                                          <p:attrName>style.visibility</p:attrName>
                                        </p:attrNameLst>
                                      </p:cBhvr>
                                      <p:to>
                                        <p:strVal val="hidden"/>
                                      </p:to>
                                    </p:set>
                                  </p:childTnLst>
                                </p:cTn>
                              </p:par>
                              <p:par>
                                <p:cTn id="20" presetID="10" presetClass="exit" presetSubtype="0" fill="hold" nodeType="withEffect">
                                  <p:stCondLst>
                                    <p:cond delay="400"/>
                                  </p:stCondLst>
                                  <p:childTnLst>
                                    <p:animEffect transition="out" filter="fade">
                                      <p:cBhvr>
                                        <p:cTn id="21" dur="300"/>
                                        <p:tgtEl>
                                          <p:spTgt spid="167"/>
                                        </p:tgtEl>
                                      </p:cBhvr>
                                    </p:animEffect>
                                    <p:set>
                                      <p:cBhvr>
                                        <p:cTn id="22" dur="1" fill="hold">
                                          <p:stCondLst>
                                            <p:cond delay="299"/>
                                          </p:stCondLst>
                                        </p:cTn>
                                        <p:tgtEl>
                                          <p:spTgt spid="167"/>
                                        </p:tgtEl>
                                        <p:attrNameLst>
                                          <p:attrName>style.visibility</p:attrName>
                                        </p:attrNameLst>
                                      </p:cBhvr>
                                      <p:to>
                                        <p:strVal val="hidden"/>
                                      </p:to>
                                    </p:set>
                                  </p:childTnLst>
                                </p:cTn>
                              </p:par>
                              <p:par>
                                <p:cTn id="23" presetID="10" presetClass="exit" presetSubtype="0" fill="hold" nodeType="withEffect">
                                  <p:stCondLst>
                                    <p:cond delay="500"/>
                                  </p:stCondLst>
                                  <p:childTnLst>
                                    <p:animEffect transition="out" filter="fade">
                                      <p:cBhvr>
                                        <p:cTn id="24" dur="300"/>
                                        <p:tgtEl>
                                          <p:spTgt spid="158"/>
                                        </p:tgtEl>
                                      </p:cBhvr>
                                    </p:animEffect>
                                    <p:set>
                                      <p:cBhvr>
                                        <p:cTn id="25" dur="1" fill="hold">
                                          <p:stCondLst>
                                            <p:cond delay="299"/>
                                          </p:stCondLst>
                                        </p:cTn>
                                        <p:tgtEl>
                                          <p:spTgt spid="158"/>
                                        </p:tgtEl>
                                        <p:attrNameLst>
                                          <p:attrName>style.visibility</p:attrName>
                                        </p:attrNameLst>
                                      </p:cBhvr>
                                      <p:to>
                                        <p:strVal val="hidden"/>
                                      </p:to>
                                    </p:set>
                                  </p:childTnLst>
                                </p:cTn>
                              </p:par>
                              <p:par>
                                <p:cTn id="26" presetID="10" presetClass="exit" presetSubtype="0" fill="hold" grpId="0" nodeType="withEffect">
                                  <p:stCondLst>
                                    <p:cond delay="700"/>
                                  </p:stCondLst>
                                  <p:childTnLst>
                                    <p:animEffect transition="out" filter="fade">
                                      <p:cBhvr>
                                        <p:cTn id="27" dur="300"/>
                                        <p:tgtEl>
                                          <p:spTgt spid="48"/>
                                        </p:tgtEl>
                                      </p:cBhvr>
                                    </p:animEffect>
                                    <p:set>
                                      <p:cBhvr>
                                        <p:cTn id="28" dur="1" fill="hold">
                                          <p:stCondLst>
                                            <p:cond delay="299"/>
                                          </p:stCondLst>
                                        </p:cTn>
                                        <p:tgtEl>
                                          <p:spTgt spid="48"/>
                                        </p:tgtEl>
                                        <p:attrNameLst>
                                          <p:attrName>style.visibility</p:attrName>
                                        </p:attrNameLst>
                                      </p:cBhvr>
                                      <p:to>
                                        <p:strVal val="hidden"/>
                                      </p:to>
                                    </p:set>
                                  </p:childTnLst>
                                </p:cTn>
                              </p:par>
                            </p:childTnLst>
                          </p:cTn>
                        </p:par>
                        <p:par>
                          <p:cTn id="29" fill="hold">
                            <p:stCondLst>
                              <p:cond delay="2000"/>
                            </p:stCondLst>
                            <p:childTnLst>
                              <p:par>
                                <p:cTn id="30" presetID="42" presetClass="path" presetSubtype="0" accel="50000" decel="50000" fill="hold" nodeType="afterEffect">
                                  <p:stCondLst>
                                    <p:cond delay="0"/>
                                  </p:stCondLst>
                                  <p:childTnLst>
                                    <p:animMotion origin="layout" path="M 2.40135E-6 -0.04096 L -0.19664 0.13007 " pathEditMode="relative" rAng="0" ptsTypes="AA">
                                      <p:cBhvr>
                                        <p:cTn id="31" dur="1500" fill="hold"/>
                                        <p:tgtEl>
                                          <p:spTgt spid="268"/>
                                        </p:tgtEl>
                                        <p:attrNameLst>
                                          <p:attrName>ppt_x</p:attrName>
                                          <p:attrName>ppt_y</p:attrName>
                                        </p:attrNameLst>
                                      </p:cBhvr>
                                      <p:rCtr x="-9832" y="8540"/>
                                    </p:animMotion>
                                  </p:childTnLst>
                                </p:cTn>
                              </p:par>
                              <p:par>
                                <p:cTn id="32" presetID="6" presetClass="emph" presetSubtype="0" accel="50000" decel="50000" fill="hold" nodeType="withEffect">
                                  <p:stCondLst>
                                    <p:cond delay="0"/>
                                  </p:stCondLst>
                                  <p:childTnLst>
                                    <p:animScale>
                                      <p:cBhvr>
                                        <p:cTn id="33" dur="1500" fill="hold"/>
                                        <p:tgtEl>
                                          <p:spTgt spid="268"/>
                                        </p:tgtEl>
                                      </p:cBhvr>
                                      <p:by x="198000" y="198000"/>
                                    </p:animScale>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fade">
                                      <p:cBhvr>
                                        <p:cTn id="37" dur="200"/>
                                        <p:tgtEl>
                                          <p:spTgt spid="97"/>
                                        </p:tgtEl>
                                      </p:cBhvr>
                                    </p:animEffect>
                                  </p:childTnLst>
                                </p:cTn>
                              </p:par>
                              <p:par>
                                <p:cTn id="38" presetID="1" presetClass="exit" presetSubtype="0" fill="hold" nodeType="withEffect">
                                  <p:stCondLst>
                                    <p:cond delay="0"/>
                                  </p:stCondLst>
                                  <p:childTnLst>
                                    <p:set>
                                      <p:cBhvr>
                                        <p:cTn id="39" dur="1" fill="hold">
                                          <p:stCondLst>
                                            <p:cond delay="0"/>
                                          </p:stCondLst>
                                        </p:cTn>
                                        <p:tgtEl>
                                          <p:spTgt spid="97"/>
                                        </p:tgtEl>
                                        <p:attrNameLst>
                                          <p:attrName>style.visibility</p:attrName>
                                        </p:attrNameLst>
                                      </p:cBhvr>
                                      <p:to>
                                        <p:strVal val="hidden"/>
                                      </p:to>
                                    </p:set>
                                  </p:childTnLst>
                                </p:cTn>
                              </p:par>
                            </p:childTnLst>
                          </p:cTn>
                        </p:par>
                        <p:par>
                          <p:cTn id="40" fill="hold">
                            <p:stCondLst>
                              <p:cond delay="3700"/>
                            </p:stCondLst>
                            <p:childTnLst>
                              <p:par>
                                <p:cTn id="41" presetID="10" presetClass="exit" presetSubtype="0" fill="hold" nodeType="afterEffect">
                                  <p:stCondLst>
                                    <p:cond delay="0"/>
                                  </p:stCondLst>
                                  <p:childTnLst>
                                    <p:animEffect transition="out" filter="fade">
                                      <p:cBhvr>
                                        <p:cTn id="42" dur="200"/>
                                        <p:tgtEl>
                                          <p:spTgt spid="268"/>
                                        </p:tgtEl>
                                      </p:cBhvr>
                                    </p:animEffect>
                                    <p:set>
                                      <p:cBhvr>
                                        <p:cTn id="43" dur="1" fill="hold">
                                          <p:stCondLst>
                                            <p:cond delay="199"/>
                                          </p:stCondLst>
                                        </p:cTn>
                                        <p:tgtEl>
                                          <p:spTgt spid="268"/>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105"/>
                                        </p:tgtEl>
                                        <p:attrNameLst>
                                          <p:attrName>style.visibility</p:attrName>
                                        </p:attrNameLst>
                                      </p:cBhvr>
                                      <p:to>
                                        <p:strVal val="visible"/>
                                      </p:to>
                                    </p:set>
                                  </p:childTnLst>
                                </p:cTn>
                              </p:par>
                            </p:childTnLst>
                          </p:cTn>
                        </p:par>
                        <p:par>
                          <p:cTn id="46" fill="hold">
                            <p:stCondLst>
                              <p:cond delay="3900"/>
                            </p:stCondLst>
                            <p:childTnLst>
                              <p:par>
                                <p:cTn id="47" presetID="42" presetClass="path" presetSubtype="0" accel="50000" decel="50000" fill="hold" nodeType="afterEffect">
                                  <p:stCondLst>
                                    <p:cond delay="0"/>
                                  </p:stCondLst>
                                  <p:childTnLst>
                                    <p:animMotion origin="layout" path="M 2.5E-6 4.44444E-6 L -0.04219 0.05 " pathEditMode="relative" rAng="0" ptsTypes="AA">
                                      <p:cBhvr>
                                        <p:cTn id="48" dur="2000" fill="hold"/>
                                        <p:tgtEl>
                                          <p:spTgt spid="105"/>
                                        </p:tgtEl>
                                        <p:attrNameLst>
                                          <p:attrName>ppt_x</p:attrName>
                                          <p:attrName>ppt_y</p:attrName>
                                        </p:attrNameLst>
                                      </p:cBhvr>
                                      <p:rCtr x="-2109" y="2500"/>
                                    </p:animMotion>
                                  </p:childTnLst>
                                </p:cTn>
                              </p:par>
                              <p:par>
                                <p:cTn id="49" presetID="10" presetClass="entr" presetSubtype="0" fill="hold" nodeType="withEffect">
                                  <p:stCondLst>
                                    <p:cond delay="5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42" presetClass="path" presetSubtype="0" accel="50000" decel="50000" fill="hold" nodeType="withEffect">
                                  <p:stCondLst>
                                    <p:cond delay="500"/>
                                  </p:stCondLst>
                                  <p:childTnLst>
                                    <p:animMotion origin="layout" path="M 2.5E-6 4.44444E-6 L -0.04219 0.05 " pathEditMode="relative" rAng="0" ptsTypes="AA">
                                      <p:cBhvr>
                                        <p:cTn id="53" dur="1500" fill="hold"/>
                                        <p:tgtEl>
                                          <p:spTgt spid="103"/>
                                        </p:tgtEl>
                                        <p:attrNameLst>
                                          <p:attrName>ppt_x</p:attrName>
                                          <p:attrName>ppt_y</p:attrName>
                                        </p:attrNameLst>
                                      </p:cBhvr>
                                      <p:rCtr x="-2109" y="2500"/>
                                    </p:animMotion>
                                  </p:childTnLst>
                                </p:cTn>
                              </p:par>
                              <p:par>
                                <p:cTn id="54" presetID="10" presetClass="entr" presetSubtype="0" fill="hold" nodeType="withEffect">
                                  <p:stCondLst>
                                    <p:cond delay="700"/>
                                  </p:stCondLst>
                                  <p:childTnLst>
                                    <p:set>
                                      <p:cBhvr>
                                        <p:cTn id="55" dur="1" fill="hold">
                                          <p:stCondLst>
                                            <p:cond delay="0"/>
                                          </p:stCondLst>
                                        </p:cTn>
                                        <p:tgtEl>
                                          <p:spTgt spid="102"/>
                                        </p:tgtEl>
                                        <p:attrNameLst>
                                          <p:attrName>style.visibility</p:attrName>
                                        </p:attrNameLst>
                                      </p:cBhvr>
                                      <p:to>
                                        <p:strVal val="visible"/>
                                      </p:to>
                                    </p:set>
                                    <p:animEffect transition="in" filter="fade">
                                      <p:cBhvr>
                                        <p:cTn id="56" dur="500"/>
                                        <p:tgtEl>
                                          <p:spTgt spid="102"/>
                                        </p:tgtEl>
                                      </p:cBhvr>
                                    </p:animEffect>
                                  </p:childTnLst>
                                </p:cTn>
                              </p:par>
                              <p:par>
                                <p:cTn id="57" presetID="42" presetClass="path" presetSubtype="0" accel="50000" decel="50000" fill="hold" nodeType="withEffect">
                                  <p:stCondLst>
                                    <p:cond delay="700"/>
                                  </p:stCondLst>
                                  <p:childTnLst>
                                    <p:animMotion origin="layout" path="M 2.5E-6 4.44444E-6 L -0.04219 0.05 " pathEditMode="relative" rAng="0" ptsTypes="AA">
                                      <p:cBhvr>
                                        <p:cTn id="58" dur="1500" fill="hold"/>
                                        <p:tgtEl>
                                          <p:spTgt spid="102"/>
                                        </p:tgtEl>
                                        <p:attrNameLst>
                                          <p:attrName>ppt_x</p:attrName>
                                          <p:attrName>ppt_y</p:attrName>
                                        </p:attrNameLst>
                                      </p:cBhvr>
                                      <p:rCtr x="-2109" y="2500"/>
                                    </p:animMotion>
                                  </p:childTnLst>
                                </p:cTn>
                              </p:par>
                              <p:par>
                                <p:cTn id="59" presetID="10" presetClass="entr" presetSubtype="0" fill="hold" nodeType="withEffect">
                                  <p:stCondLst>
                                    <p:cond delay="90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42" presetClass="path" presetSubtype="0" accel="50000" decel="50000" fill="hold" nodeType="withEffect">
                                  <p:stCondLst>
                                    <p:cond delay="900"/>
                                  </p:stCondLst>
                                  <p:childTnLst>
                                    <p:animMotion origin="layout" path="M 2.5E-6 4.44444E-6 L -0.04219 0.05 " pathEditMode="relative" rAng="0" ptsTypes="AA">
                                      <p:cBhvr>
                                        <p:cTn id="63" dur="1500" fill="hold"/>
                                        <p:tgtEl>
                                          <p:spTgt spid="100"/>
                                        </p:tgtEl>
                                        <p:attrNameLst>
                                          <p:attrName>ppt_x</p:attrName>
                                          <p:attrName>ppt_y</p:attrName>
                                        </p:attrNameLst>
                                      </p:cBhvr>
                                      <p:rCtr x="-2109" y="2500"/>
                                    </p:animMotion>
                                  </p:childTnLst>
                                </p:cTn>
                              </p:par>
                              <p:par>
                                <p:cTn id="64" presetID="10" presetClass="entr" presetSubtype="0" fill="hold" nodeType="withEffect">
                                  <p:stCondLst>
                                    <p:cond delay="1100"/>
                                  </p:stCondLst>
                                  <p:childTnLst>
                                    <p:set>
                                      <p:cBhvr>
                                        <p:cTn id="65" dur="1" fill="hold">
                                          <p:stCondLst>
                                            <p:cond delay="0"/>
                                          </p:stCondLst>
                                        </p:cTn>
                                        <p:tgtEl>
                                          <p:spTgt spid="99"/>
                                        </p:tgtEl>
                                        <p:attrNameLst>
                                          <p:attrName>style.visibility</p:attrName>
                                        </p:attrNameLst>
                                      </p:cBhvr>
                                      <p:to>
                                        <p:strVal val="visible"/>
                                      </p:to>
                                    </p:set>
                                    <p:animEffect transition="in" filter="fade">
                                      <p:cBhvr>
                                        <p:cTn id="66" dur="500"/>
                                        <p:tgtEl>
                                          <p:spTgt spid="99"/>
                                        </p:tgtEl>
                                      </p:cBhvr>
                                    </p:animEffect>
                                  </p:childTnLst>
                                </p:cTn>
                              </p:par>
                              <p:par>
                                <p:cTn id="67" presetID="42" presetClass="path" presetSubtype="0" accel="50000" decel="50000" fill="hold" nodeType="withEffect">
                                  <p:stCondLst>
                                    <p:cond delay="1100"/>
                                  </p:stCondLst>
                                  <p:childTnLst>
                                    <p:animMotion origin="layout" path="M 2.5E-6 4.44444E-6 L -0.04219 0.05 " pathEditMode="relative" rAng="0" ptsTypes="AA">
                                      <p:cBhvr>
                                        <p:cTn id="68" dur="1500" fill="hold"/>
                                        <p:tgtEl>
                                          <p:spTgt spid="99"/>
                                        </p:tgtEl>
                                        <p:attrNameLst>
                                          <p:attrName>ppt_x</p:attrName>
                                          <p:attrName>ppt_y</p:attrName>
                                        </p:attrNameLst>
                                      </p:cBhvr>
                                      <p:rCtr x="-2109" y="2500"/>
                                    </p:animMotion>
                                  </p:childTnLst>
                                </p:cTn>
                              </p:par>
                              <p:par>
                                <p:cTn id="69" presetID="10" presetClass="entr" presetSubtype="0" fill="hold" nodeType="withEffect">
                                  <p:stCondLst>
                                    <p:cond delay="1300"/>
                                  </p:stCondLst>
                                  <p:childTnLst>
                                    <p:set>
                                      <p:cBhvr>
                                        <p:cTn id="70" dur="1" fill="hold">
                                          <p:stCondLst>
                                            <p:cond delay="0"/>
                                          </p:stCondLst>
                                        </p:cTn>
                                        <p:tgtEl>
                                          <p:spTgt spid="98"/>
                                        </p:tgtEl>
                                        <p:attrNameLst>
                                          <p:attrName>style.visibility</p:attrName>
                                        </p:attrNameLst>
                                      </p:cBhvr>
                                      <p:to>
                                        <p:strVal val="visible"/>
                                      </p:to>
                                    </p:set>
                                    <p:animEffect transition="in" filter="fade">
                                      <p:cBhvr>
                                        <p:cTn id="71" dur="500"/>
                                        <p:tgtEl>
                                          <p:spTgt spid="98"/>
                                        </p:tgtEl>
                                      </p:cBhvr>
                                    </p:animEffect>
                                  </p:childTnLst>
                                </p:cTn>
                              </p:par>
                              <p:par>
                                <p:cTn id="72" presetID="42" presetClass="path" presetSubtype="0" accel="50000" decel="50000" fill="hold" nodeType="withEffect">
                                  <p:stCondLst>
                                    <p:cond delay="1300"/>
                                  </p:stCondLst>
                                  <p:childTnLst>
                                    <p:animMotion origin="layout" path="M 2.5E-6 4.44444E-6 L -0.04219 0.05 " pathEditMode="relative" rAng="0" ptsTypes="AA">
                                      <p:cBhvr>
                                        <p:cTn id="73" dur="1500" fill="hold"/>
                                        <p:tgtEl>
                                          <p:spTgt spid="98"/>
                                        </p:tgtEl>
                                        <p:attrNameLst>
                                          <p:attrName>ppt_x</p:attrName>
                                          <p:attrName>ppt_y</p:attrName>
                                        </p:attrNameLst>
                                      </p:cBhvr>
                                      <p:rCtr x="-2109" y="2500"/>
                                    </p:animMotion>
                                  </p:childTnLst>
                                </p:cTn>
                              </p:par>
                              <p:par>
                                <p:cTn id="74" presetID="47" presetClass="entr" presetSubtype="0" fill="hold" grpId="0" nodeType="withEffect">
                                  <p:stCondLst>
                                    <p:cond delay="500"/>
                                  </p:stCondLst>
                                  <p:childTnLst>
                                    <p:set>
                                      <p:cBhvr>
                                        <p:cTn id="75" dur="1" fill="hold">
                                          <p:stCondLst>
                                            <p:cond delay="0"/>
                                          </p:stCondLst>
                                        </p:cTn>
                                        <p:tgtEl>
                                          <p:spTgt spid="104"/>
                                        </p:tgtEl>
                                        <p:attrNameLst>
                                          <p:attrName>style.visibility</p:attrName>
                                        </p:attrNameLst>
                                      </p:cBhvr>
                                      <p:to>
                                        <p:strVal val="visible"/>
                                      </p:to>
                                    </p:set>
                                    <p:animEffect transition="in" filter="fade">
                                      <p:cBhvr>
                                        <p:cTn id="76" dur="1000"/>
                                        <p:tgtEl>
                                          <p:spTgt spid="104"/>
                                        </p:tgtEl>
                                      </p:cBhvr>
                                    </p:animEffect>
                                    <p:anim calcmode="lin" valueType="num">
                                      <p:cBhvr>
                                        <p:cTn id="77" dur="1000" fill="hold"/>
                                        <p:tgtEl>
                                          <p:spTgt spid="104"/>
                                        </p:tgtEl>
                                        <p:attrNameLst>
                                          <p:attrName>ppt_x</p:attrName>
                                        </p:attrNameLst>
                                      </p:cBhvr>
                                      <p:tavLst>
                                        <p:tav tm="0">
                                          <p:val>
                                            <p:strVal val="#ppt_x"/>
                                          </p:val>
                                        </p:tav>
                                        <p:tav tm="100000">
                                          <p:val>
                                            <p:strVal val="#ppt_x"/>
                                          </p:val>
                                        </p:tav>
                                      </p:tavLst>
                                    </p:anim>
                                    <p:anim calcmode="lin" valueType="num">
                                      <p:cBhvr>
                                        <p:cTn id="78" dur="1000" fill="hold"/>
                                        <p:tgtEl>
                                          <p:spTgt spid="104"/>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1000"/>
                                  </p:stCondLst>
                                  <p:childTnLst>
                                    <p:set>
                                      <p:cBhvr>
                                        <p:cTn id="80" dur="1" fill="hold">
                                          <p:stCondLst>
                                            <p:cond delay="0"/>
                                          </p:stCondLst>
                                        </p:cTn>
                                        <p:tgtEl>
                                          <p:spTgt spid="106"/>
                                        </p:tgtEl>
                                        <p:attrNameLst>
                                          <p:attrName>style.visibility</p:attrName>
                                        </p:attrNameLst>
                                      </p:cBhvr>
                                      <p:to>
                                        <p:strVal val="visible"/>
                                      </p:to>
                                    </p:set>
                                    <p:animEffect transition="in" filter="fade">
                                      <p:cBhvr>
                                        <p:cTn id="81" dur="600"/>
                                        <p:tgtEl>
                                          <p:spTgt spid="106"/>
                                        </p:tgtEl>
                                      </p:cBhvr>
                                    </p:animEffect>
                                  </p:childTnLst>
                                </p:cTn>
                              </p:par>
                              <p:par>
                                <p:cTn id="82" presetID="63" presetClass="path" presetSubtype="0" accel="50000" decel="50000" fill="hold" grpId="0" nodeType="withEffect">
                                  <p:stCondLst>
                                    <p:cond delay="0"/>
                                  </p:stCondLst>
                                  <p:childTnLst>
                                    <p:animMotion origin="layout" path="M 4.79167E-6 -3.92229E-6 L 0.30729 -3.92229E-6 " pathEditMode="relative" rAng="0" ptsTypes="AA">
                                      <p:cBhvr>
                                        <p:cTn id="83" dur="1500" fill="hold"/>
                                        <p:tgtEl>
                                          <p:spTgt spid="101"/>
                                        </p:tgtEl>
                                        <p:attrNameLst>
                                          <p:attrName>ppt_x</p:attrName>
                                          <p:attrName>ppt_y</p:attrName>
                                        </p:attrNameLst>
                                      </p:cBhvr>
                                      <p:rCtr x="15365" y="0"/>
                                    </p:animMotion>
                                  </p:childTnLst>
                                </p:cTn>
                              </p:par>
                              <p:par>
                                <p:cTn id="84" presetID="10" presetClass="exit" presetSubtype="0" fill="hold" grpId="1" nodeType="withEffect">
                                  <p:stCondLst>
                                    <p:cond delay="1000"/>
                                  </p:stCondLst>
                                  <p:childTnLst>
                                    <p:animEffect transition="out" filter="fade">
                                      <p:cBhvr>
                                        <p:cTn id="85" dur="500"/>
                                        <p:tgtEl>
                                          <p:spTgt spid="101"/>
                                        </p:tgtEl>
                                      </p:cBhvr>
                                    </p:animEffect>
                                    <p:set>
                                      <p:cBhvr>
                                        <p:cTn id="86" dur="1" fill="hold">
                                          <p:stCondLst>
                                            <p:cond delay="499"/>
                                          </p:stCondLst>
                                        </p:cTn>
                                        <p:tgtEl>
                                          <p:spTgt spid="1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01" grpId="0" animBg="1"/>
      <p:bldP spid="101" grpId="1" animBg="1"/>
      <p:bldP spid="104" grpId="0"/>
      <p:bldP spid="10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4" descr="Down:  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4024" y="759542"/>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4" descr="Down:  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5827" y="1050979"/>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7" descr="Down:  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8163" y="1026242"/>
            <a:ext cx="2776353" cy="356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descr="Down:  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98573" y="1313111"/>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2798573" y="1313111"/>
            <a:ext cx="2736226" cy="3519997"/>
          </a:xfrm>
          <a:prstGeom prst="rect">
            <a:avLst/>
          </a:prstGeom>
          <a:solidFill>
            <a:schemeClr val="bg1">
              <a:lumMod val="50000"/>
              <a:alpha val="5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4" name="Picture 4" descr="Down:  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1374" y="1573085"/>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4024" y="769067"/>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descr="Down:  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9777" y="1102442"/>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4" descr="Down:  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1581" y="1393879"/>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7" descr="Down:  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3402" y="1631118"/>
            <a:ext cx="2776353" cy="356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4" descr="Down:  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7127" y="1915985"/>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ectangle 30"/>
          <p:cNvSpPr/>
          <p:nvPr/>
        </p:nvSpPr>
        <p:spPr>
          <a:xfrm>
            <a:off x="1821664" y="1915985"/>
            <a:ext cx="2736226" cy="3519997"/>
          </a:xfrm>
          <a:prstGeom prst="rect">
            <a:avLst/>
          </a:prstGeom>
          <a:solidFill>
            <a:schemeClr val="bg1">
              <a:lumMod val="50000"/>
              <a:alpha val="5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3" name="Picture 5" descr="Down:  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59986" y="1859955"/>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descr="Down:  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4222" y="2146823"/>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8" name="TextBox 117" descr="Right:  Adaptable To  Your Network"/>
          <p:cNvSpPr txBox="1"/>
          <p:nvPr/>
        </p:nvSpPr>
        <p:spPr>
          <a:xfrm>
            <a:off x="6787061" y="2665725"/>
            <a:ext cx="4706727" cy="1292639"/>
          </a:xfrm>
          <a:prstGeom prst="rect">
            <a:avLst/>
          </a:prstGeom>
          <a:noFill/>
          <a:effectLst/>
        </p:spPr>
        <p:txBody>
          <a:bodyPr wrap="square" lIns="121899" tIns="60949" rIns="121899" bIns="60949" rtlCol="0">
            <a:spAutoFit/>
          </a:bodyPr>
          <a:lstStyle/>
          <a:p>
            <a:pPr>
              <a:lnSpc>
                <a:spcPct val="95000"/>
              </a:lnSpc>
            </a:pPr>
            <a:r>
              <a:rPr lang="en-US" sz="4000" dirty="0" smtClean="0">
                <a:gradFill flip="none" rotWithShape="1">
                  <a:gsLst>
                    <a:gs pos="30000">
                      <a:schemeClr val="tx1">
                        <a:lumMod val="94000"/>
                      </a:schemeClr>
                    </a:gs>
                    <a:gs pos="100000">
                      <a:schemeClr val="tx1">
                        <a:lumMod val="51000"/>
                        <a:lumOff val="49000"/>
                      </a:schemeClr>
                    </a:gs>
                  </a:gsLst>
                  <a:lin ang="12600000" scaled="0"/>
                  <a:tileRect/>
                </a:gradFill>
                <a:latin typeface="+mj-lt"/>
              </a:rPr>
              <a:t>Written with Your Needs in Mind</a:t>
            </a:r>
            <a:endParaRPr lang="en-US" sz="4000" dirty="0">
              <a:gradFill flip="none" rotWithShape="1">
                <a:gsLst>
                  <a:gs pos="30000">
                    <a:schemeClr val="tx1">
                      <a:lumMod val="94000"/>
                    </a:schemeClr>
                  </a:gs>
                  <a:gs pos="100000">
                    <a:schemeClr val="tx1">
                      <a:lumMod val="51000"/>
                      <a:lumOff val="49000"/>
                    </a:schemeClr>
                  </a:gs>
                </a:gsLst>
                <a:lin ang="12600000" scaled="0"/>
                <a:tileRect/>
              </a:gradFill>
              <a:latin typeface="+mj-lt"/>
            </a:endParaRPr>
          </a:p>
        </p:txBody>
      </p:sp>
      <p:sp>
        <p:nvSpPr>
          <p:cNvPr id="2" name="Rectangle 1"/>
          <p:cNvSpPr/>
          <p:nvPr/>
        </p:nvSpPr>
        <p:spPr>
          <a:xfrm>
            <a:off x="1364222" y="2146823"/>
            <a:ext cx="2736226" cy="3519997"/>
          </a:xfrm>
          <a:prstGeom prst="rect">
            <a:avLst/>
          </a:prstGeom>
          <a:solidFill>
            <a:schemeClr val="bg1">
              <a:lumMod val="50000"/>
              <a:alpha val="5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1" name="Picture 2" descr="Down:  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9096" y="2413725"/>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2" name="Oval 241"/>
          <p:cNvSpPr/>
          <p:nvPr/>
        </p:nvSpPr>
        <p:spPr>
          <a:xfrm>
            <a:off x="5640938" y="4204705"/>
            <a:ext cx="6003176" cy="412289"/>
          </a:xfrm>
          <a:prstGeom prst="ellipse">
            <a:avLst/>
          </a:prstGeom>
          <a:gradFill flip="none" rotWithShape="1">
            <a:gsLst>
              <a:gs pos="0">
                <a:schemeClr val="tx1">
                  <a:lumMod val="50000"/>
                </a:schemeClr>
              </a:gs>
              <a:gs pos="89000">
                <a:schemeClr val="tx1">
                  <a:lumMod val="51000"/>
                  <a:lumOff val="49000"/>
                  <a:alpha val="0"/>
                </a:schemeClr>
              </a:gs>
            </a:gsLst>
            <a:path path="circle">
              <a:fillToRect l="50000" t="50000" r="50000" b="50000"/>
            </a:path>
            <a:tileRect/>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32" name="Group 31"/>
          <p:cNvGrpSpPr/>
          <p:nvPr/>
        </p:nvGrpSpPr>
        <p:grpSpPr>
          <a:xfrm>
            <a:off x="899096" y="1102442"/>
            <a:ext cx="5067034" cy="5025146"/>
            <a:chOff x="899096" y="1111967"/>
            <a:chExt cx="5067034" cy="5025146"/>
          </a:xfrm>
        </p:grpSpPr>
        <p:grpSp>
          <p:nvGrpSpPr>
            <p:cNvPr id="33" name="Group 32"/>
            <p:cNvGrpSpPr/>
            <p:nvPr/>
          </p:nvGrpSpPr>
          <p:grpSpPr>
            <a:xfrm>
              <a:off x="899096" y="1111967"/>
              <a:ext cx="5067034" cy="4867773"/>
              <a:chOff x="3191551" y="711759"/>
              <a:chExt cx="5067034" cy="4867773"/>
            </a:xfrm>
          </p:grpSpPr>
          <p:pic>
            <p:nvPicPr>
              <p:cNvPr id="37" name="Picture 3" descr="Down:  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2232" y="711759"/>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4" descr="Down:  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7986" y="1045134"/>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4" descr="Down:  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9789" y="1336571"/>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7" descr="Down:  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1610" y="1573810"/>
                <a:ext cx="2776353" cy="356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5" descr="Down:  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38195" y="1802647"/>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2" descr="Down:  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91551" y="2013517"/>
                <a:ext cx="2776353" cy="356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4" name="Group 33"/>
            <p:cNvGrpSpPr/>
            <p:nvPr/>
          </p:nvGrpSpPr>
          <p:grpSpPr>
            <a:xfrm>
              <a:off x="3126476" y="5196526"/>
              <a:ext cx="973972" cy="940587"/>
              <a:chOff x="10076938" y="569973"/>
              <a:chExt cx="1253068" cy="1210117"/>
            </a:xfrm>
          </p:grpSpPr>
          <p:sp>
            <p:nvSpPr>
              <p:cNvPr id="35" name="Oval 34"/>
              <p:cNvSpPr/>
              <p:nvPr/>
            </p:nvSpPr>
            <p:spPr>
              <a:xfrm>
                <a:off x="10076938" y="646234"/>
                <a:ext cx="1133856" cy="1133856"/>
              </a:xfrm>
              <a:prstGeom prst="ellipse">
                <a:avLst/>
              </a:prstGeom>
              <a:solidFill>
                <a:schemeClr val="tx2"/>
              </a:solidFill>
              <a:ln w="63500">
                <a:solidFill>
                  <a:schemeClr val="tx2">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36" name="Freeform 35"/>
              <p:cNvSpPr>
                <a:spLocks/>
              </p:cNvSpPr>
              <p:nvPr/>
            </p:nvSpPr>
            <p:spPr bwMode="auto">
              <a:xfrm>
                <a:off x="10236530" y="569973"/>
                <a:ext cx="1093476" cy="1036917"/>
              </a:xfrm>
              <a:custGeom>
                <a:avLst/>
                <a:gdLst>
                  <a:gd name="T0" fmla="*/ 95 w 98"/>
                  <a:gd name="T1" fmla="*/ 0 h 93"/>
                  <a:gd name="T2" fmla="*/ 98 w 98"/>
                  <a:gd name="T3" fmla="*/ 4 h 93"/>
                  <a:gd name="T4" fmla="*/ 64 w 98"/>
                  <a:gd name="T5" fmla="*/ 39 h 93"/>
                  <a:gd name="T6" fmla="*/ 36 w 98"/>
                  <a:gd name="T7" fmla="*/ 83 h 93"/>
                  <a:gd name="T8" fmla="*/ 31 w 98"/>
                  <a:gd name="T9" fmla="*/ 86 h 93"/>
                  <a:gd name="T10" fmla="*/ 22 w 98"/>
                  <a:gd name="T11" fmla="*/ 93 h 93"/>
                  <a:gd name="T12" fmla="*/ 18 w 98"/>
                  <a:gd name="T13" fmla="*/ 82 h 93"/>
                  <a:gd name="T14" fmla="*/ 16 w 98"/>
                  <a:gd name="T15" fmla="*/ 77 h 93"/>
                  <a:gd name="T16" fmla="*/ 8 w 98"/>
                  <a:gd name="T17" fmla="*/ 63 h 93"/>
                  <a:gd name="T18" fmla="*/ 0 w 98"/>
                  <a:gd name="T19" fmla="*/ 57 h 93"/>
                  <a:gd name="T20" fmla="*/ 14 w 98"/>
                  <a:gd name="T21" fmla="*/ 49 h 93"/>
                  <a:gd name="T22" fmla="*/ 26 w 98"/>
                  <a:gd name="T23" fmla="*/ 63 h 93"/>
                  <a:gd name="T24" fmla="*/ 28 w 98"/>
                  <a:gd name="T25" fmla="*/ 68 h 93"/>
                  <a:gd name="T26" fmla="*/ 59 w 98"/>
                  <a:gd name="T27" fmla="*/ 29 h 93"/>
                  <a:gd name="T28" fmla="*/ 95 w 98"/>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93">
                    <a:moveTo>
                      <a:pt x="95" y="0"/>
                    </a:moveTo>
                    <a:cubicBezTo>
                      <a:pt x="98" y="4"/>
                      <a:pt x="98" y="4"/>
                      <a:pt x="98" y="4"/>
                    </a:cubicBezTo>
                    <a:cubicBezTo>
                      <a:pt x="88" y="11"/>
                      <a:pt x="76" y="23"/>
                      <a:pt x="64" y="39"/>
                    </a:cubicBezTo>
                    <a:cubicBezTo>
                      <a:pt x="52" y="54"/>
                      <a:pt x="42" y="69"/>
                      <a:pt x="36" y="83"/>
                    </a:cubicBezTo>
                    <a:cubicBezTo>
                      <a:pt x="31" y="86"/>
                      <a:pt x="31" y="86"/>
                      <a:pt x="31" y="86"/>
                    </a:cubicBezTo>
                    <a:cubicBezTo>
                      <a:pt x="26" y="89"/>
                      <a:pt x="24" y="91"/>
                      <a:pt x="22" y="93"/>
                    </a:cubicBezTo>
                    <a:cubicBezTo>
                      <a:pt x="21" y="91"/>
                      <a:pt x="20" y="87"/>
                      <a:pt x="18" y="82"/>
                    </a:cubicBezTo>
                    <a:cubicBezTo>
                      <a:pt x="16" y="77"/>
                      <a:pt x="16" y="77"/>
                      <a:pt x="16" y="77"/>
                    </a:cubicBezTo>
                    <a:cubicBezTo>
                      <a:pt x="13" y="71"/>
                      <a:pt x="11" y="66"/>
                      <a:pt x="8" y="63"/>
                    </a:cubicBezTo>
                    <a:cubicBezTo>
                      <a:pt x="6" y="60"/>
                      <a:pt x="3" y="58"/>
                      <a:pt x="0" y="57"/>
                    </a:cubicBezTo>
                    <a:cubicBezTo>
                      <a:pt x="5" y="51"/>
                      <a:pt x="10" y="49"/>
                      <a:pt x="14" y="49"/>
                    </a:cubicBezTo>
                    <a:cubicBezTo>
                      <a:pt x="18" y="49"/>
                      <a:pt x="22" y="54"/>
                      <a:pt x="26" y="63"/>
                    </a:cubicBezTo>
                    <a:cubicBezTo>
                      <a:pt x="28" y="68"/>
                      <a:pt x="28" y="68"/>
                      <a:pt x="28" y="68"/>
                    </a:cubicBezTo>
                    <a:cubicBezTo>
                      <a:pt x="36" y="55"/>
                      <a:pt x="46" y="42"/>
                      <a:pt x="59" y="29"/>
                    </a:cubicBezTo>
                    <a:cubicBezTo>
                      <a:pt x="71" y="17"/>
                      <a:pt x="83" y="7"/>
                      <a:pt x="95" y="0"/>
                    </a:cubicBezTo>
                    <a:close/>
                  </a:path>
                </a:pathLst>
              </a:custGeom>
              <a:solidFill>
                <a:schemeClr val="bg1"/>
              </a:solidFill>
              <a:ln w="38100">
                <a:noFill/>
                <a:round/>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300"/>
                  </a:spcAft>
                </a:pPr>
                <a:endParaRPr lang="en-US" sz="900"/>
              </a:p>
            </p:txBody>
          </p:sp>
        </p:grpSp>
      </p:grpSp>
      <p:sp>
        <p:nvSpPr>
          <p:cNvPr id="43" name="TextBox 42" descr="Right:  Adaptable To  Your Network"/>
          <p:cNvSpPr txBox="1"/>
          <p:nvPr/>
        </p:nvSpPr>
        <p:spPr>
          <a:xfrm>
            <a:off x="6764357" y="2662477"/>
            <a:ext cx="4706727" cy="1292639"/>
          </a:xfrm>
          <a:prstGeom prst="rect">
            <a:avLst/>
          </a:prstGeom>
          <a:noFill/>
          <a:effectLst/>
        </p:spPr>
        <p:txBody>
          <a:bodyPr wrap="square" lIns="121899" tIns="60949" rIns="121899" bIns="60949" rtlCol="0">
            <a:spAutoFit/>
          </a:bodyPr>
          <a:lstStyle/>
          <a:p>
            <a:pPr>
              <a:lnSpc>
                <a:spcPct val="95000"/>
              </a:lnSpc>
            </a:pPr>
            <a:r>
              <a:rPr lang="en-US" sz="4000" dirty="0" smtClean="0">
                <a:gradFill flip="none" rotWithShape="1">
                  <a:gsLst>
                    <a:gs pos="30000">
                      <a:schemeClr val="tx1">
                        <a:lumMod val="94000"/>
                      </a:schemeClr>
                    </a:gs>
                    <a:gs pos="100000">
                      <a:schemeClr val="tx1">
                        <a:lumMod val="51000"/>
                        <a:lumOff val="49000"/>
                      </a:schemeClr>
                    </a:gs>
                  </a:gsLst>
                  <a:lin ang="12600000" scaled="0"/>
                  <a:tileRect/>
                </a:gradFill>
                <a:latin typeface="+mj-lt"/>
              </a:rPr>
              <a:t>Flexible for Today and Tomorrow</a:t>
            </a:r>
            <a:endParaRPr lang="en-US" sz="4000" dirty="0">
              <a:gradFill flip="none" rotWithShape="1">
                <a:gsLst>
                  <a:gs pos="30000">
                    <a:schemeClr val="tx1">
                      <a:lumMod val="94000"/>
                    </a:schemeClr>
                  </a:gs>
                  <a:gs pos="100000">
                    <a:schemeClr val="tx1">
                      <a:lumMod val="51000"/>
                      <a:lumOff val="49000"/>
                    </a:schemeClr>
                  </a:gs>
                </a:gsLst>
                <a:lin ang="12600000" scaled="0"/>
                <a:tileRect/>
              </a:gradFill>
              <a:latin typeface="+mj-lt"/>
            </a:endParaRPr>
          </a:p>
        </p:txBody>
      </p:sp>
    </p:spTree>
    <p:extLst>
      <p:ext uri="{BB962C8B-B14F-4D97-AF65-F5344CB8AC3E}">
        <p14:creationId xmlns:p14="http://schemas.microsoft.com/office/powerpoint/2010/main" val="421618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1.04167E-6 3.33333E-6 L -1.04167E-6 -0.87269 " pathEditMode="relative" rAng="0" ptsTypes="AA">
                                      <p:cBhvr>
                                        <p:cTn id="10" dur="500" fill="hold"/>
                                        <p:tgtEl>
                                          <p:spTgt spid="12"/>
                                        </p:tgtEl>
                                        <p:attrNameLst>
                                          <p:attrName>ppt_x</p:attrName>
                                          <p:attrName>ppt_y</p:attrName>
                                        </p:attrNameLst>
                                      </p:cBhvr>
                                      <p:rCtr x="0" y="-43634"/>
                                    </p:animMotion>
                                  </p:childTnLst>
                                </p:cTn>
                              </p:par>
                              <p:par>
                                <p:cTn id="11" presetID="42" presetClass="path" presetSubtype="0" accel="50000" decel="50000" fill="hold" grpId="0" nodeType="withEffect">
                                  <p:stCondLst>
                                    <p:cond delay="0"/>
                                  </p:stCondLst>
                                  <p:childTnLst>
                                    <p:animMotion origin="layout" path="M -1.04167E-6 3.33333E-6 L -1.04167E-6 -0.87269 " pathEditMode="relative" rAng="0" ptsTypes="AA">
                                      <p:cBhvr>
                                        <p:cTn id="12" dur="500" fill="hold"/>
                                        <p:tgtEl>
                                          <p:spTgt spid="2"/>
                                        </p:tgtEl>
                                        <p:attrNameLst>
                                          <p:attrName>ppt_x</p:attrName>
                                          <p:attrName>ppt_y</p:attrName>
                                        </p:attrNameLst>
                                      </p:cBhvr>
                                      <p:rCtr x="0" y="-43634"/>
                                    </p:animMotion>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42" presetClass="path" presetSubtype="0" accel="50000" decel="50000" fill="hold" nodeType="withEffect">
                                  <p:stCondLst>
                                    <p:cond delay="500"/>
                                  </p:stCondLst>
                                  <p:childTnLst>
                                    <p:animMotion origin="layout" path="M -1.04167E-6 3.33333E-6 L -1.04167E-6 -0.87269 " pathEditMode="relative" rAng="0" ptsTypes="AA">
                                      <p:cBhvr>
                                        <p:cTn id="17" dur="500" fill="hold"/>
                                        <p:tgtEl>
                                          <p:spTgt spid="15"/>
                                        </p:tgtEl>
                                        <p:attrNameLst>
                                          <p:attrName>ppt_x</p:attrName>
                                          <p:attrName>ppt_y</p:attrName>
                                        </p:attrNameLst>
                                      </p:cBhvr>
                                      <p:rCtr x="0" y="-43634"/>
                                    </p:animMotion>
                                  </p:childTnLst>
                                </p:cTn>
                              </p:par>
                              <p:par>
                                <p:cTn id="18" presetID="42" presetClass="path" presetSubtype="0" accel="50000" decel="50000" fill="hold" grpId="1" nodeType="withEffect">
                                  <p:stCondLst>
                                    <p:cond delay="500"/>
                                  </p:stCondLst>
                                  <p:childTnLst>
                                    <p:animMotion origin="layout" path="M -1.04167E-6 3.33333E-6 L -1.04167E-6 -0.87269 " pathEditMode="relative" rAng="0" ptsTypes="AA">
                                      <p:cBhvr>
                                        <p:cTn id="19" dur="500" fill="hold"/>
                                        <p:tgtEl>
                                          <p:spTgt spid="19"/>
                                        </p:tgtEl>
                                        <p:attrNameLst>
                                          <p:attrName>ppt_x</p:attrName>
                                          <p:attrName>ppt_y</p:attrName>
                                        </p:attrNameLst>
                                      </p:cBhvr>
                                      <p:rCtr x="0" y="-43634"/>
                                    </p:animMotion>
                                  </p:childTnLst>
                                </p:cTn>
                              </p:par>
                              <p:par>
                                <p:cTn id="20" presetID="42" presetClass="path" presetSubtype="0" accel="50000" decel="50000" fill="hold" nodeType="withEffect">
                                  <p:stCondLst>
                                    <p:cond delay="500"/>
                                  </p:stCondLst>
                                  <p:childTnLst>
                                    <p:animMotion origin="layout" path="M 2.5E-6 4.44444E-6 L -0.04219 0.05 " pathEditMode="relative" rAng="0" ptsTypes="AA">
                                      <p:cBhvr>
                                        <p:cTn id="21" dur="1000" fill="hold"/>
                                        <p:tgtEl>
                                          <p:spTgt spid="13"/>
                                        </p:tgtEl>
                                        <p:attrNameLst>
                                          <p:attrName>ppt_x</p:attrName>
                                          <p:attrName>ppt_y</p:attrName>
                                        </p:attrNameLst>
                                      </p:cBhvr>
                                      <p:rCtr x="-2109" y="2500"/>
                                    </p:animMotion>
                                  </p:childTnLst>
                                </p:cTn>
                              </p:par>
                              <p:par>
                                <p:cTn id="22" presetID="42" presetClass="path" presetSubtype="0" accel="50000" decel="50000" fill="hold" nodeType="withEffect">
                                  <p:stCondLst>
                                    <p:cond delay="700"/>
                                  </p:stCondLst>
                                  <p:childTnLst>
                                    <p:animMotion origin="layout" path="M 2.5E-6 4.44444E-6 L -0.04219 0.05 " pathEditMode="relative" rAng="0" ptsTypes="AA">
                                      <p:cBhvr>
                                        <p:cTn id="23" dur="1000" fill="hold"/>
                                        <p:tgtEl>
                                          <p:spTgt spid="14"/>
                                        </p:tgtEl>
                                        <p:attrNameLst>
                                          <p:attrName>ppt_x</p:attrName>
                                          <p:attrName>ppt_y</p:attrName>
                                        </p:attrNameLst>
                                      </p:cBhvr>
                                      <p:rCtr x="-2109" y="2500"/>
                                    </p:animMotion>
                                  </p:childTnLst>
                                </p:cTn>
                              </p:par>
                              <p:par>
                                <p:cTn id="24" presetID="42" presetClass="path" presetSubtype="0" accel="50000" decel="50000" fill="hold" nodeType="withEffect">
                                  <p:stCondLst>
                                    <p:cond delay="900"/>
                                  </p:stCondLst>
                                  <p:childTnLst>
                                    <p:animMotion origin="layout" path="M 1.66667E-6 -7.40741E-7 L -0.07669 0.0882 " pathEditMode="relative" rAng="0" ptsTypes="AA">
                                      <p:cBhvr>
                                        <p:cTn id="25" dur="1000" fill="hold"/>
                                        <p:tgtEl>
                                          <p:spTgt spid="16"/>
                                        </p:tgtEl>
                                        <p:attrNameLst>
                                          <p:attrName>ppt_x</p:attrName>
                                          <p:attrName>ppt_y</p:attrName>
                                        </p:attrNameLst>
                                      </p:cBhvr>
                                      <p:rCtr x="-3841" y="4398"/>
                                    </p:animMotion>
                                  </p:childTnLst>
                                </p:cTn>
                              </p:par>
                              <p:par>
                                <p:cTn id="26" presetID="10" presetClass="entr" presetSubtype="0" fill="hold" nodeType="withEffect">
                                  <p:stCondLst>
                                    <p:cond delay="11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42" presetClass="path" presetSubtype="0" accel="50000" decel="50000" fill="hold" nodeType="withEffect">
                                  <p:stCondLst>
                                    <p:cond delay="1100"/>
                                  </p:stCondLst>
                                  <p:childTnLst>
                                    <p:animMotion origin="layout" path="M 2.5E-6 4.44444E-6 L -0.04219 0.05 " pathEditMode="relative" rAng="0" ptsTypes="AA">
                                      <p:cBhvr>
                                        <p:cTn id="30" dur="1000" fill="hold"/>
                                        <p:tgtEl>
                                          <p:spTgt spid="21"/>
                                        </p:tgtEl>
                                        <p:attrNameLst>
                                          <p:attrName>ppt_x</p:attrName>
                                          <p:attrName>ppt_y</p:attrName>
                                        </p:attrNameLst>
                                      </p:cBhvr>
                                      <p:rCtr x="-2109" y="2500"/>
                                    </p:animMotion>
                                  </p:childTnLst>
                                </p:cTn>
                              </p:par>
                              <p:par>
                                <p:cTn id="31" presetID="10" presetClass="entr" presetSubtype="0" fill="hold" nodeType="withEffect">
                                  <p:stCondLst>
                                    <p:cond delay="13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42" presetClass="path" presetSubtype="0" accel="50000" decel="50000" fill="hold" nodeType="withEffect">
                                  <p:stCondLst>
                                    <p:cond delay="1300"/>
                                  </p:stCondLst>
                                  <p:childTnLst>
                                    <p:animMotion origin="layout" path="M 2.5E-6 4.44444E-6 L -0.04219 0.05 " pathEditMode="relative" rAng="0" ptsTypes="AA">
                                      <p:cBhvr>
                                        <p:cTn id="35" dur="1000" fill="hold"/>
                                        <p:tgtEl>
                                          <p:spTgt spid="22"/>
                                        </p:tgtEl>
                                        <p:attrNameLst>
                                          <p:attrName>ppt_x</p:attrName>
                                          <p:attrName>ppt_y</p:attrName>
                                        </p:attrNameLst>
                                      </p:cBhvr>
                                      <p:rCtr x="-2109" y="2500"/>
                                    </p:animMotion>
                                  </p:childTnLst>
                                </p:cTn>
                              </p:par>
                            </p:childTnLst>
                          </p:cTn>
                        </p:par>
                        <p:par>
                          <p:cTn id="36" fill="hold">
                            <p:stCondLst>
                              <p:cond delay="2800"/>
                            </p:stCondLst>
                            <p:childTnLst>
                              <p:par>
                                <p:cTn id="37" presetID="1" presetClass="exit" presetSubtype="0" fill="hold" grpId="2" nodeType="afterEffect">
                                  <p:stCondLst>
                                    <p:cond delay="0"/>
                                  </p:stCondLst>
                                  <p:childTnLst>
                                    <p:set>
                                      <p:cBhvr>
                                        <p:cTn id="38" dur="1" fill="hold">
                                          <p:stCondLst>
                                            <p:cond delay="0"/>
                                          </p:stCondLst>
                                        </p:cTn>
                                        <p:tgtEl>
                                          <p:spTgt spid="19"/>
                                        </p:tgtEl>
                                        <p:attrNameLst>
                                          <p:attrName>style.visibility</p:attrName>
                                        </p:attrNameLst>
                                      </p:cBhvr>
                                      <p:to>
                                        <p:strVal val="hidden"/>
                                      </p:to>
                                    </p:set>
                                  </p:childTnLst>
                                </p:cTn>
                              </p:par>
                            </p:childTnLst>
                          </p:cTn>
                        </p:par>
                        <p:par>
                          <p:cTn id="39" fill="hold">
                            <p:stCondLst>
                              <p:cond delay="2800"/>
                            </p:stCondLst>
                            <p:childTnLst>
                              <p:par>
                                <p:cTn id="40" presetID="1" presetClass="exit" presetSubtype="0" fill="hold" nodeType="afterEffect">
                                  <p:stCondLst>
                                    <p:cond delay="0"/>
                                  </p:stCondLst>
                                  <p:childTnLst>
                                    <p:set>
                                      <p:cBhvr>
                                        <p:cTn id="41" dur="1" fill="hold">
                                          <p:stCondLst>
                                            <p:cond delay="0"/>
                                          </p:stCondLst>
                                        </p:cTn>
                                        <p:tgtEl>
                                          <p:spTgt spid="15"/>
                                        </p:tgtEl>
                                        <p:attrNameLst>
                                          <p:attrName>style.visibility</p:attrName>
                                        </p:attrNameLst>
                                      </p:cBhvr>
                                      <p:to>
                                        <p:strVal val="hidden"/>
                                      </p:to>
                                    </p:set>
                                  </p:childTnLst>
                                </p:cTn>
                              </p:par>
                            </p:childTnLst>
                          </p:cTn>
                        </p:par>
                        <p:par>
                          <p:cTn id="42" fill="hold">
                            <p:stCondLst>
                              <p:cond delay="2800"/>
                            </p:stCondLst>
                            <p:childTnLst>
                              <p:par>
                                <p:cTn id="43" presetID="1" presetClass="exit" presetSubtype="0" fill="hold" nodeType="afterEffect">
                                  <p:stCondLst>
                                    <p:cond delay="0"/>
                                  </p:stCondLst>
                                  <p:childTnLst>
                                    <p:set>
                                      <p:cBhvr>
                                        <p:cTn id="44" dur="1" fill="hold">
                                          <p:stCondLst>
                                            <p:cond delay="0"/>
                                          </p:stCondLst>
                                        </p:cTn>
                                        <p:tgtEl>
                                          <p:spTgt spid="14"/>
                                        </p:tgtEl>
                                        <p:attrNameLst>
                                          <p:attrName>style.visibility</p:attrName>
                                        </p:attrNameLst>
                                      </p:cBhvr>
                                      <p:to>
                                        <p:strVal val="hidden"/>
                                      </p:to>
                                    </p:set>
                                  </p:childTnLst>
                                </p:cTn>
                              </p:par>
                            </p:childTnLst>
                          </p:cTn>
                        </p:par>
                        <p:par>
                          <p:cTn id="45" fill="hold">
                            <p:stCondLst>
                              <p:cond delay="2800"/>
                            </p:stCondLst>
                            <p:childTnLst>
                              <p:par>
                                <p:cTn id="46" presetID="1" presetClass="exit" presetSubtype="0" fill="hold" nodeType="afterEffect">
                                  <p:stCondLst>
                                    <p:cond delay="0"/>
                                  </p:stCondLst>
                                  <p:childTnLst>
                                    <p:set>
                                      <p:cBhvr>
                                        <p:cTn id="47" dur="1" fill="hold">
                                          <p:stCondLst>
                                            <p:cond delay="0"/>
                                          </p:stCondLst>
                                        </p:cTn>
                                        <p:tgtEl>
                                          <p:spTgt spid="16"/>
                                        </p:tgtEl>
                                        <p:attrNameLst>
                                          <p:attrName>style.visibility</p:attrName>
                                        </p:attrNameLst>
                                      </p:cBhvr>
                                      <p:to>
                                        <p:strVal val="hidden"/>
                                      </p:to>
                                    </p:set>
                                  </p:childTnLst>
                                </p:cTn>
                              </p:par>
                            </p:childTnLst>
                          </p:cTn>
                        </p:par>
                        <p:par>
                          <p:cTn id="48" fill="hold">
                            <p:stCondLst>
                              <p:cond delay="2800"/>
                            </p:stCondLst>
                            <p:childTnLst>
                              <p:par>
                                <p:cTn id="49" presetID="1" presetClass="exit" presetSubtype="0" fill="hold" nodeType="afterEffect">
                                  <p:stCondLst>
                                    <p:cond delay="0"/>
                                  </p:stCondLst>
                                  <p:childTnLst>
                                    <p:set>
                                      <p:cBhvr>
                                        <p:cTn id="50" dur="1" fill="hold">
                                          <p:stCondLst>
                                            <p:cond delay="0"/>
                                          </p:stCondLst>
                                        </p:cTn>
                                        <p:tgtEl>
                                          <p:spTgt spid="21"/>
                                        </p:tgtEl>
                                        <p:attrNameLst>
                                          <p:attrName>style.visibility</p:attrName>
                                        </p:attrNameLst>
                                      </p:cBhvr>
                                      <p:to>
                                        <p:strVal val="hidden"/>
                                      </p:to>
                                    </p:set>
                                  </p:childTnLst>
                                </p:cTn>
                              </p:par>
                            </p:childTnLst>
                          </p:cTn>
                        </p:par>
                        <p:par>
                          <p:cTn id="51" fill="hold">
                            <p:stCondLst>
                              <p:cond delay="2800"/>
                            </p:stCondLst>
                            <p:childTnLst>
                              <p:par>
                                <p:cTn id="52" presetID="1" presetClass="exit" presetSubtype="0" fill="hold" nodeType="afterEffect">
                                  <p:stCondLst>
                                    <p:cond delay="0"/>
                                  </p:stCondLst>
                                  <p:childTnLst>
                                    <p:set>
                                      <p:cBhvr>
                                        <p:cTn id="53" dur="1" fill="hold">
                                          <p:stCondLst>
                                            <p:cond delay="0"/>
                                          </p:stCondLst>
                                        </p:cTn>
                                        <p:tgtEl>
                                          <p:spTgt spid="22"/>
                                        </p:tgtEl>
                                        <p:attrNameLst>
                                          <p:attrName>style.visibility</p:attrName>
                                        </p:attrNameLst>
                                      </p:cBhvr>
                                      <p:to>
                                        <p:strVal val="hidden"/>
                                      </p:to>
                                    </p:set>
                                  </p:childTnLst>
                                </p:cTn>
                              </p:par>
                              <p:par>
                                <p:cTn id="54" presetID="1" presetClass="entr" presetSubtype="0" fill="hold" grpId="3" nodeType="withEffect">
                                  <p:stCondLst>
                                    <p:cond delay="0"/>
                                  </p:stCondLst>
                                  <p:childTnLst>
                                    <p:set>
                                      <p:cBhvr>
                                        <p:cTn id="55" dur="1" fill="hold">
                                          <p:stCondLst>
                                            <p:cond delay="0"/>
                                          </p:stCondLst>
                                        </p:cTn>
                                        <p:tgtEl>
                                          <p:spTgt spid="31"/>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29"/>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childTnLst>
                                </p:cTn>
                              </p:par>
                              <p:par>
                                <p:cTn id="64" presetID="10" presetClass="entr" presetSubtype="0" fill="hold" grpId="1"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par>
                          <p:cTn id="67" fill="hold">
                            <p:stCondLst>
                              <p:cond delay="3300"/>
                            </p:stCondLst>
                            <p:childTnLst>
                              <p:par>
                                <p:cTn id="68" presetID="42" presetClass="path" presetSubtype="0" accel="50000" decel="50000" fill="hold" grpId="0" nodeType="afterEffect">
                                  <p:stCondLst>
                                    <p:cond delay="0"/>
                                  </p:stCondLst>
                                  <p:childTnLst>
                                    <p:animMotion origin="layout" path="M -1.04167E-6 3.33333E-6 L -1.04167E-6 -0.87269 " pathEditMode="relative" rAng="0" ptsTypes="AA">
                                      <p:cBhvr>
                                        <p:cTn id="69" dur="500" fill="hold"/>
                                        <p:tgtEl>
                                          <p:spTgt spid="31"/>
                                        </p:tgtEl>
                                        <p:attrNameLst>
                                          <p:attrName>ppt_x</p:attrName>
                                          <p:attrName>ppt_y</p:attrName>
                                        </p:attrNameLst>
                                      </p:cBhvr>
                                      <p:rCtr x="0" y="-43634"/>
                                    </p:animMotion>
                                  </p:childTnLst>
                                </p:cTn>
                              </p:par>
                              <p:par>
                                <p:cTn id="70" presetID="42" presetClass="path" presetSubtype="0" accel="50000" decel="50000" fill="hold" nodeType="withEffect">
                                  <p:stCondLst>
                                    <p:cond delay="0"/>
                                  </p:stCondLst>
                                  <p:childTnLst>
                                    <p:animMotion origin="layout" path="M -1.04167E-6 3.33333E-6 L -1.04167E-6 -0.87269 " pathEditMode="relative" rAng="0" ptsTypes="AA">
                                      <p:cBhvr>
                                        <p:cTn id="71" dur="500" fill="hold"/>
                                        <p:tgtEl>
                                          <p:spTgt spid="30"/>
                                        </p:tgtEl>
                                        <p:attrNameLst>
                                          <p:attrName>ppt_x</p:attrName>
                                          <p:attrName>ppt_y</p:attrName>
                                        </p:attrNameLst>
                                      </p:cBhvr>
                                      <p:rCtr x="0" y="-43634"/>
                                    </p:animMotion>
                                  </p:childTnLst>
                                </p:cTn>
                              </p:par>
                            </p:childTnLst>
                          </p:cTn>
                        </p:par>
                        <p:par>
                          <p:cTn id="72" fill="hold">
                            <p:stCondLst>
                              <p:cond delay="3800"/>
                            </p:stCondLst>
                            <p:childTnLst>
                              <p:par>
                                <p:cTn id="73" presetID="42" presetClass="path" presetSubtype="0" accel="50000" decel="50000" fill="hold" nodeType="afterEffect">
                                  <p:stCondLst>
                                    <p:cond delay="0"/>
                                  </p:stCondLst>
                                  <p:childTnLst>
                                    <p:animMotion origin="layout" path="M 2.5E-6 4.44444E-6 L -0.04219 0.05 " pathEditMode="relative" rAng="0" ptsTypes="AA">
                                      <p:cBhvr>
                                        <p:cTn id="74" dur="1000" fill="hold"/>
                                        <p:tgtEl>
                                          <p:spTgt spid="29"/>
                                        </p:tgtEl>
                                        <p:attrNameLst>
                                          <p:attrName>ppt_x</p:attrName>
                                          <p:attrName>ppt_y</p:attrName>
                                        </p:attrNameLst>
                                      </p:cBhvr>
                                      <p:rCtr x="-2109" y="2500"/>
                                    </p:animMotion>
                                  </p:childTnLst>
                                </p:cTn>
                              </p:par>
                              <p:par>
                                <p:cTn id="75" presetID="42" presetClass="path" presetSubtype="0" accel="50000" decel="50000" fill="hold" nodeType="withEffect">
                                  <p:stCondLst>
                                    <p:cond delay="200"/>
                                  </p:stCondLst>
                                  <p:childTnLst>
                                    <p:animMotion origin="layout" path="M 2.5E-6 4.44444E-6 L -0.04219 0.05 " pathEditMode="relative" rAng="0" ptsTypes="AA">
                                      <p:cBhvr>
                                        <p:cTn id="76" dur="1000" fill="hold"/>
                                        <p:tgtEl>
                                          <p:spTgt spid="28"/>
                                        </p:tgtEl>
                                        <p:attrNameLst>
                                          <p:attrName>ppt_x</p:attrName>
                                          <p:attrName>ppt_y</p:attrName>
                                        </p:attrNameLst>
                                      </p:cBhvr>
                                      <p:rCtr x="-2109" y="2500"/>
                                    </p:animMotion>
                                  </p:childTnLst>
                                </p:cTn>
                              </p:par>
                              <p:par>
                                <p:cTn id="77" presetID="42" presetClass="path" presetSubtype="0" accel="50000" decel="50000" fill="hold" nodeType="withEffect">
                                  <p:stCondLst>
                                    <p:cond delay="400"/>
                                  </p:stCondLst>
                                  <p:childTnLst>
                                    <p:animMotion origin="layout" path="M 2.5E-6 4.44444E-6 L -0.04219 0.05 " pathEditMode="relative" rAng="0" ptsTypes="AA">
                                      <p:cBhvr>
                                        <p:cTn id="78" dur="1000" fill="hold"/>
                                        <p:tgtEl>
                                          <p:spTgt spid="27"/>
                                        </p:tgtEl>
                                        <p:attrNameLst>
                                          <p:attrName>ppt_x</p:attrName>
                                          <p:attrName>ppt_y</p:attrName>
                                        </p:attrNameLst>
                                      </p:cBhvr>
                                      <p:rCtr x="-2109" y="2500"/>
                                    </p:animMotion>
                                  </p:childTnLst>
                                </p:cTn>
                              </p:par>
                              <p:par>
                                <p:cTn id="79" presetID="10" presetClass="entr" presetSubtype="0" fill="hold" nodeType="withEffect">
                                  <p:stCondLst>
                                    <p:cond delay="60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42" presetClass="path" presetSubtype="0" accel="50000" decel="50000" fill="hold" nodeType="withEffect">
                                  <p:stCondLst>
                                    <p:cond delay="600"/>
                                  </p:stCondLst>
                                  <p:childTnLst>
                                    <p:animMotion origin="layout" path="M 2.5E-6 4.44444E-6 L -0.04219 0.05 " pathEditMode="relative" rAng="0" ptsTypes="AA">
                                      <p:cBhvr>
                                        <p:cTn id="83" dur="1000" fill="hold"/>
                                        <p:tgtEl>
                                          <p:spTgt spid="26"/>
                                        </p:tgtEl>
                                        <p:attrNameLst>
                                          <p:attrName>ppt_x</p:attrName>
                                          <p:attrName>ppt_y</p:attrName>
                                        </p:attrNameLst>
                                      </p:cBhvr>
                                      <p:rCtr x="-2109" y="2500"/>
                                    </p:animMotion>
                                  </p:childTnLst>
                                </p:cTn>
                              </p:par>
                            </p:childTnLst>
                          </p:cTn>
                        </p:par>
                        <p:par>
                          <p:cTn id="84" fill="hold">
                            <p:stCondLst>
                              <p:cond delay="5400"/>
                            </p:stCondLst>
                            <p:childTnLst>
                              <p:par>
                                <p:cTn id="85" presetID="1" presetClass="exit" presetSubtype="0" fill="hold" grpId="2" nodeType="afterEffect">
                                  <p:stCondLst>
                                    <p:cond delay="0"/>
                                  </p:stCondLst>
                                  <p:childTnLst>
                                    <p:set>
                                      <p:cBhvr>
                                        <p:cTn id="86" dur="1" fill="hold">
                                          <p:stCondLst>
                                            <p:cond delay="0"/>
                                          </p:stCondLst>
                                        </p:cTn>
                                        <p:tgtEl>
                                          <p:spTgt spid="31"/>
                                        </p:tgtEl>
                                        <p:attrNameLst>
                                          <p:attrName>style.visibility</p:attrName>
                                        </p:attrNameLst>
                                      </p:cBhvr>
                                      <p:to>
                                        <p:strVal val="hidden"/>
                                      </p:to>
                                    </p:set>
                                  </p:childTnLst>
                                </p:cTn>
                              </p:par>
                            </p:childTnLst>
                          </p:cTn>
                        </p:par>
                        <p:par>
                          <p:cTn id="87" fill="hold">
                            <p:stCondLst>
                              <p:cond delay="5400"/>
                            </p:stCondLst>
                            <p:childTnLst>
                              <p:par>
                                <p:cTn id="88" presetID="1" presetClass="exit" presetSubtype="0" fill="hold" nodeType="afterEffect">
                                  <p:stCondLst>
                                    <p:cond delay="0"/>
                                  </p:stCondLst>
                                  <p:childTnLst>
                                    <p:set>
                                      <p:cBhvr>
                                        <p:cTn id="89" dur="1" fill="hold">
                                          <p:stCondLst>
                                            <p:cond delay="0"/>
                                          </p:stCondLst>
                                        </p:cTn>
                                        <p:tgtEl>
                                          <p:spTgt spid="30"/>
                                        </p:tgtEl>
                                        <p:attrNameLst>
                                          <p:attrName>style.visibility</p:attrName>
                                        </p:attrNameLst>
                                      </p:cBhvr>
                                      <p:to>
                                        <p:strVal val="hidden"/>
                                      </p:to>
                                    </p:set>
                                  </p:childTnLst>
                                </p:cTn>
                              </p:par>
                            </p:childTnLst>
                          </p:cTn>
                        </p:par>
                        <p:par>
                          <p:cTn id="90" fill="hold">
                            <p:stCondLst>
                              <p:cond delay="5400"/>
                            </p:stCondLst>
                            <p:childTnLst>
                              <p:par>
                                <p:cTn id="91" presetID="1" presetClass="exit" presetSubtype="0" fill="hold" nodeType="afterEffect">
                                  <p:stCondLst>
                                    <p:cond delay="0"/>
                                  </p:stCondLst>
                                  <p:childTnLst>
                                    <p:set>
                                      <p:cBhvr>
                                        <p:cTn id="92" dur="1" fill="hold">
                                          <p:stCondLst>
                                            <p:cond delay="0"/>
                                          </p:stCondLst>
                                        </p:cTn>
                                        <p:tgtEl>
                                          <p:spTgt spid="29"/>
                                        </p:tgtEl>
                                        <p:attrNameLst>
                                          <p:attrName>style.visibility</p:attrName>
                                        </p:attrNameLst>
                                      </p:cBhvr>
                                      <p:to>
                                        <p:strVal val="hidden"/>
                                      </p:to>
                                    </p:set>
                                  </p:childTnLst>
                                </p:cTn>
                              </p:par>
                            </p:childTnLst>
                          </p:cTn>
                        </p:par>
                        <p:par>
                          <p:cTn id="93" fill="hold">
                            <p:stCondLst>
                              <p:cond delay="5400"/>
                            </p:stCondLst>
                            <p:childTnLst>
                              <p:par>
                                <p:cTn id="94" presetID="1" presetClass="exit" presetSubtype="0" fill="hold" nodeType="afterEffect">
                                  <p:stCondLst>
                                    <p:cond delay="0"/>
                                  </p:stCondLst>
                                  <p:childTnLst>
                                    <p:set>
                                      <p:cBhvr>
                                        <p:cTn id="95" dur="1" fill="hold">
                                          <p:stCondLst>
                                            <p:cond delay="0"/>
                                          </p:stCondLst>
                                        </p:cTn>
                                        <p:tgtEl>
                                          <p:spTgt spid="28"/>
                                        </p:tgtEl>
                                        <p:attrNameLst>
                                          <p:attrName>style.visibility</p:attrName>
                                        </p:attrNameLst>
                                      </p:cBhvr>
                                      <p:to>
                                        <p:strVal val="hidden"/>
                                      </p:to>
                                    </p:set>
                                  </p:childTnLst>
                                </p:cTn>
                              </p:par>
                            </p:childTnLst>
                          </p:cTn>
                        </p:par>
                        <p:par>
                          <p:cTn id="96" fill="hold">
                            <p:stCondLst>
                              <p:cond delay="5400"/>
                            </p:stCondLst>
                            <p:childTnLst>
                              <p:par>
                                <p:cTn id="97" presetID="1" presetClass="exit" presetSubtype="0" fill="hold" nodeType="afterEffect">
                                  <p:stCondLst>
                                    <p:cond delay="0"/>
                                  </p:stCondLst>
                                  <p:childTnLst>
                                    <p:set>
                                      <p:cBhvr>
                                        <p:cTn id="98" dur="1" fill="hold">
                                          <p:stCondLst>
                                            <p:cond delay="0"/>
                                          </p:stCondLst>
                                        </p:cTn>
                                        <p:tgtEl>
                                          <p:spTgt spid="27"/>
                                        </p:tgtEl>
                                        <p:attrNameLst>
                                          <p:attrName>style.visibility</p:attrName>
                                        </p:attrNameLst>
                                      </p:cBhvr>
                                      <p:to>
                                        <p:strVal val="hidden"/>
                                      </p:to>
                                    </p:set>
                                  </p:childTnLst>
                                </p:cTn>
                              </p:par>
                            </p:childTnLst>
                          </p:cTn>
                        </p:par>
                        <p:par>
                          <p:cTn id="99" fill="hold">
                            <p:stCondLst>
                              <p:cond delay="5400"/>
                            </p:stCondLst>
                            <p:childTnLst>
                              <p:par>
                                <p:cTn id="100" presetID="1" presetClass="exit" presetSubtype="0" fill="hold" nodeType="afterEffect">
                                  <p:stCondLst>
                                    <p:cond delay="0"/>
                                  </p:stCondLst>
                                  <p:childTnLst>
                                    <p:set>
                                      <p:cBhvr>
                                        <p:cTn id="101" dur="1" fill="hold">
                                          <p:stCondLst>
                                            <p:cond delay="0"/>
                                          </p:stCondLst>
                                        </p:cTn>
                                        <p:tgtEl>
                                          <p:spTgt spid="26"/>
                                        </p:tgtEl>
                                        <p:attrNameLst>
                                          <p:attrName>style.visibility</p:attrName>
                                        </p:attrNameLst>
                                      </p:cBhvr>
                                      <p:to>
                                        <p:strVal val="hidden"/>
                                      </p:to>
                                    </p:set>
                                  </p:childTnLst>
                                </p:cTn>
                              </p:par>
                            </p:childTnLst>
                          </p:cTn>
                        </p:par>
                        <p:par>
                          <p:cTn id="102" fill="hold">
                            <p:stCondLst>
                              <p:cond delay="5400"/>
                            </p:stCondLst>
                            <p:childTnLst>
                              <p:par>
                                <p:cTn id="103" presetID="1" presetClass="entr" presetSubtype="0" fill="hold" nodeType="afterEffect">
                                  <p:stCondLst>
                                    <p:cond delay="0"/>
                                  </p:stCondLst>
                                  <p:childTnLst>
                                    <p:set>
                                      <p:cBhvr>
                                        <p:cTn id="104" dur="1" fill="hold">
                                          <p:stCondLst>
                                            <p:cond delay="0"/>
                                          </p:stCondLst>
                                        </p:cTn>
                                        <p:tgtEl>
                                          <p:spTgt spid="32"/>
                                        </p:tgtEl>
                                        <p:attrNameLst>
                                          <p:attrName>style.visibility</p:attrName>
                                        </p:attrNameLst>
                                      </p:cBhvr>
                                      <p:to>
                                        <p:strVal val="visible"/>
                                      </p:to>
                                    </p:set>
                                  </p:childTnLst>
                                </p:cTn>
                              </p:par>
                              <p:par>
                                <p:cTn id="105" presetID="6" presetClass="emph" presetSubtype="0" autoRev="1" fill="hold" nodeType="withEffect">
                                  <p:stCondLst>
                                    <p:cond delay="0"/>
                                  </p:stCondLst>
                                  <p:childTnLst>
                                    <p:animScale>
                                      <p:cBhvr>
                                        <p:cTn id="106" dur="250" fill="hold"/>
                                        <p:tgtEl>
                                          <p:spTgt spid="32"/>
                                        </p:tgtEl>
                                      </p:cBhvr>
                                      <p:by x="105000" y="105000"/>
                                    </p:animScale>
                                  </p:childTnLst>
                                </p:cTn>
                              </p:par>
                            </p:childTnLst>
                          </p:cTn>
                        </p:par>
                        <p:par>
                          <p:cTn id="107" fill="hold">
                            <p:stCondLst>
                              <p:cond delay="5900"/>
                            </p:stCondLst>
                            <p:childTnLst>
                              <p:par>
                                <p:cTn id="108" presetID="10" presetClass="exit" presetSubtype="0" fill="hold" grpId="0" nodeType="afterEffect">
                                  <p:stCondLst>
                                    <p:cond delay="0"/>
                                  </p:stCondLst>
                                  <p:childTnLst>
                                    <p:animEffect transition="out" filter="fade">
                                      <p:cBhvr>
                                        <p:cTn id="109" dur="500"/>
                                        <p:tgtEl>
                                          <p:spTgt spid="118"/>
                                        </p:tgtEl>
                                      </p:cBhvr>
                                    </p:animEffect>
                                    <p:set>
                                      <p:cBhvr>
                                        <p:cTn id="110" dur="1" fill="hold">
                                          <p:stCondLst>
                                            <p:cond delay="499"/>
                                          </p:stCondLst>
                                        </p:cTn>
                                        <p:tgtEl>
                                          <p:spTgt spid="118"/>
                                        </p:tgtEl>
                                        <p:attrNameLst>
                                          <p:attrName>style.visibility</p:attrName>
                                        </p:attrNameLst>
                                      </p:cBhvr>
                                      <p:to>
                                        <p:strVal val="hidden"/>
                                      </p:to>
                                    </p:set>
                                  </p:childTnLst>
                                </p:cTn>
                              </p:par>
                            </p:childTnLst>
                          </p:cTn>
                        </p:par>
                        <p:par>
                          <p:cTn id="111" fill="hold">
                            <p:stCondLst>
                              <p:cond delay="6400"/>
                            </p:stCondLst>
                            <p:childTnLst>
                              <p:par>
                                <p:cTn id="112" presetID="10" presetClass="entr" presetSubtype="0" fill="hold" grpId="0" nodeType="afterEffect">
                                  <p:stCondLst>
                                    <p:cond delay="0"/>
                                  </p:stCondLst>
                                  <p:childTnLst>
                                    <p:set>
                                      <p:cBhvr>
                                        <p:cTn id="113" dur="1" fill="hold">
                                          <p:stCondLst>
                                            <p:cond delay="0"/>
                                          </p:stCondLst>
                                        </p:cTn>
                                        <p:tgtEl>
                                          <p:spTgt spid="43"/>
                                        </p:tgtEl>
                                        <p:attrNameLst>
                                          <p:attrName>style.visibility</p:attrName>
                                        </p:attrNameLst>
                                      </p:cBhvr>
                                      <p:to>
                                        <p:strVal val="visible"/>
                                      </p:to>
                                    </p:set>
                                    <p:animEffect transition="in" filter="fade">
                                      <p:cBhvr>
                                        <p:cTn id="1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31" grpId="0" animBg="1"/>
      <p:bldP spid="31" grpId="1" animBg="1"/>
      <p:bldP spid="31" grpId="2" animBg="1"/>
      <p:bldP spid="31" grpId="3" animBg="1"/>
      <p:bldP spid="118" grpId="0"/>
      <p:bldP spid="2" grpId="0" animBg="1"/>
      <p:bldP spid="2" grpId="1" animBg="1"/>
      <p:bldP spid="43" grpId="0"/>
    </p:bldLst>
  </p:timing>
</p:sld>
</file>

<file path=ppt/theme/theme1.xml><?xml version="1.0" encoding="utf-8"?>
<a:theme xmlns:a="http://schemas.openxmlformats.org/drawingml/2006/main" name="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6144</TotalTime>
  <Words>1431</Words>
  <Application>Microsoft Office PowerPoint</Application>
  <PresentationFormat>Custom</PresentationFormat>
  <Paragraphs>164</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Cisco Arial 16x9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Galu</dc:creator>
  <cp:lastModifiedBy>Michele Karg</cp:lastModifiedBy>
  <cp:revision>261</cp:revision>
  <dcterms:created xsi:type="dcterms:W3CDTF">2013-07-16T19:42:11Z</dcterms:created>
  <dcterms:modified xsi:type="dcterms:W3CDTF">2013-08-16T00:15:37Z</dcterms:modified>
</cp:coreProperties>
</file>